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Average" panose="02000503040000020003" pitchFamily="2" charset="77"/>
      <p:regular r:id="rId16"/>
    </p:embeddedFont>
    <p:embeddedFont>
      <p:font typeface="Oswald" pitchFamily="2" charset="77"/>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58"/>
  </p:normalViewPr>
  <p:slideViewPr>
    <p:cSldViewPr snapToGrid="0">
      <p:cViewPr varScale="1">
        <p:scale>
          <a:sx n="123" d="100"/>
          <a:sy n="123" d="100"/>
        </p:scale>
        <p:origin x="784"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Good Afternoon, we are so glad we could be with you today to talk about stress reduction through mindful mandalas. We want to get started by showing you this short clip</a:t>
            </a:r>
            <a:endParaRPr/>
          </a:p>
          <a:p>
            <a:pPr marL="0" lvl="0" indent="0" algn="l" rtl="0">
              <a:spcBef>
                <a:spcPts val="0"/>
              </a:spcBef>
              <a:spcAft>
                <a:spcPts val="0"/>
              </a:spcAft>
              <a:buNone/>
            </a:pPr>
            <a:endParaRPr/>
          </a:p>
          <a:p>
            <a:pPr marL="0" lvl="0" indent="0" algn="l" rtl="0">
              <a:spcBef>
                <a:spcPts val="0"/>
              </a:spcBef>
              <a:spcAft>
                <a:spcPts val="0"/>
              </a:spcAft>
              <a:buNone/>
            </a:pPr>
            <a:r>
              <a:rPr lang="en"/>
              <a:t>INTRODUCE YOURSELF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456afcabee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456afcabe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your mind mindfully moves along to the music you hear, i encourage you to mindfully move your pencil to the coloring page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44b624f8ed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44b624f8ed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44b624f8ed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44b624f8ed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If coloring doesn’t appeal to you we would like you to use this time to turn this paper over and journal.  The prompt we have chosen is the word Stress.  Go ahead and write whatever comes to your mind when you think of the word stress and whatever that means to you.  And also at this time, go ahead and write down a new mindfulness activity that you would like to try!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456afcabee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456afcabe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46b710605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446b71060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44b624f8ed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44b624f8e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446b710605_0_1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446b710605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45be7f121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45be7f121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Right now I am gonna have you guys turn over the mandala over and write down one of the coping skills you use right now.  And at the end of the presentation, we will have you write down a new coping skill you would like to try.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44b624f8ed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44b624f8e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456afcabee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456afcabe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56afcabe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456afcabe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t>Adverse outcomes - </a:t>
            </a:r>
            <a:r>
              <a:rPr lang="en" sz="1200">
                <a:latin typeface="Average"/>
                <a:ea typeface="Average"/>
                <a:cs typeface="Average"/>
                <a:sym typeface="Average"/>
              </a:rPr>
              <a:t>such as serious errors, uncontrolled anger, excessive use of force, and absenteeism</a:t>
            </a:r>
            <a:endParaRPr sz="1200">
              <a:latin typeface="Average"/>
              <a:ea typeface="Average"/>
              <a:cs typeface="Average"/>
              <a:sym typeface="Average"/>
            </a:endParaRPr>
          </a:p>
          <a:p>
            <a:pPr marL="0" lvl="0" indent="0" algn="l" rtl="0">
              <a:spcBef>
                <a:spcPts val="0"/>
              </a:spcBef>
              <a:spcAft>
                <a:spcPts val="0"/>
              </a:spcAft>
              <a:buNone/>
            </a:pPr>
            <a:endParaRPr sz="1200">
              <a:latin typeface="Average"/>
              <a:ea typeface="Average"/>
              <a:cs typeface="Average"/>
              <a:sym typeface="Average"/>
            </a:endParaRPr>
          </a:p>
          <a:p>
            <a:pPr marL="0" lvl="0" indent="0" algn="l" rtl="0">
              <a:spcBef>
                <a:spcPts val="0"/>
              </a:spcBef>
              <a:spcAft>
                <a:spcPts val="0"/>
              </a:spcAft>
              <a:buNone/>
            </a:pPr>
            <a:r>
              <a:rPr lang="en" sz="1200">
                <a:latin typeface="Average"/>
                <a:ea typeface="Average"/>
                <a:cs typeface="Average"/>
                <a:sym typeface="Average"/>
              </a:rPr>
              <a:t>Mental Health: depression, anxiety, PTSD</a:t>
            </a:r>
            <a:endParaRPr sz="1200">
              <a:latin typeface="Average"/>
              <a:ea typeface="Average"/>
              <a:cs typeface="Average"/>
              <a:sym typeface="Average"/>
            </a:endParaRPr>
          </a:p>
          <a:p>
            <a:pPr marL="0" lvl="0" indent="0" algn="l" rtl="0">
              <a:spcBef>
                <a:spcPts val="0"/>
              </a:spcBef>
              <a:spcAft>
                <a:spcPts val="0"/>
              </a:spcAft>
              <a:buNone/>
            </a:pPr>
            <a:endParaRPr sz="1200">
              <a:latin typeface="Average"/>
              <a:ea typeface="Average"/>
              <a:cs typeface="Average"/>
              <a:sym typeface="Average"/>
            </a:endParaRPr>
          </a:p>
          <a:p>
            <a:pPr marL="0" lvl="0" indent="0" algn="l" rtl="0">
              <a:spcBef>
                <a:spcPts val="0"/>
              </a:spcBef>
              <a:spcAft>
                <a:spcPts val="0"/>
              </a:spcAft>
              <a:buNone/>
            </a:pPr>
            <a:r>
              <a:rPr lang="en" sz="1200">
                <a:latin typeface="Average"/>
                <a:ea typeface="Average"/>
                <a:cs typeface="Average"/>
                <a:sym typeface="Average"/>
              </a:rPr>
              <a:t>Burnout - feeling ineffective and exhaustive </a:t>
            </a:r>
            <a:endParaRPr sz="1200">
              <a:latin typeface="Average"/>
              <a:ea typeface="Average"/>
              <a:cs typeface="Average"/>
              <a:sym typeface="Average"/>
            </a:endParaRPr>
          </a:p>
          <a:p>
            <a:pPr marL="0" lvl="0" indent="0" algn="l" rtl="0">
              <a:spcBef>
                <a:spcPts val="0"/>
              </a:spcBef>
              <a:spcAft>
                <a:spcPts val="0"/>
              </a:spcAft>
              <a:buNone/>
            </a:pPr>
            <a:endParaRPr sz="1200">
              <a:latin typeface="Average"/>
              <a:ea typeface="Average"/>
              <a:cs typeface="Average"/>
              <a:sym typeface="Average"/>
            </a:endParaRPr>
          </a:p>
          <a:p>
            <a:pPr marL="0" lvl="0" indent="0" algn="l" rtl="0">
              <a:spcBef>
                <a:spcPts val="0"/>
              </a:spcBef>
              <a:spcAft>
                <a:spcPts val="0"/>
              </a:spcAft>
              <a:buNone/>
            </a:pPr>
            <a:r>
              <a:rPr lang="en" sz="1200">
                <a:latin typeface="Average"/>
                <a:ea typeface="Average"/>
                <a:cs typeface="Average"/>
                <a:sym typeface="Average"/>
              </a:rPr>
              <a:t>Family disruption</a:t>
            </a:r>
            <a:endParaRPr sz="1200">
              <a:latin typeface="Average"/>
              <a:ea typeface="Average"/>
              <a:cs typeface="Average"/>
              <a:sym typeface="Average"/>
            </a:endParaRPr>
          </a:p>
          <a:p>
            <a:pPr marL="0" lvl="0" indent="0" algn="l" rtl="0">
              <a:spcBef>
                <a:spcPts val="0"/>
              </a:spcBef>
              <a:spcAft>
                <a:spcPts val="0"/>
              </a:spcAft>
              <a:buNone/>
            </a:pPr>
            <a:endParaRPr sz="1200">
              <a:latin typeface="Average"/>
              <a:ea typeface="Average"/>
              <a:cs typeface="Average"/>
              <a:sym typeface="Average"/>
            </a:endParaRPr>
          </a:p>
          <a:p>
            <a:pPr marL="0" lvl="0" indent="0" algn="l" rtl="0">
              <a:spcBef>
                <a:spcPts val="0"/>
              </a:spcBef>
              <a:spcAft>
                <a:spcPts val="0"/>
              </a:spcAft>
              <a:buNone/>
            </a:pPr>
            <a:r>
              <a:rPr lang="en" sz="1200">
                <a:latin typeface="Average"/>
                <a:ea typeface="Average"/>
                <a:cs typeface="Average"/>
                <a:sym typeface="Average"/>
              </a:rPr>
              <a:t>Burnout - nursing language compassion fatigue</a:t>
            </a:r>
            <a:r>
              <a:rPr lang="en" sz="1800">
                <a:latin typeface="Average"/>
                <a:ea typeface="Average"/>
                <a:cs typeface="Average"/>
                <a:sym typeface="Average"/>
              </a:rPr>
              <a:t> </a:t>
            </a:r>
            <a:endParaRPr sz="1800">
              <a:latin typeface="Average"/>
              <a:ea typeface="Average"/>
              <a:cs typeface="Average"/>
              <a:sym typeface="Average"/>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44b624f8ed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44b624f8e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5" name="Google Shape;15;p2"/>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255275"/>
            <a:ext cx="8520600" cy="18906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71250" y="2141250"/>
            <a:ext cx="7852200" cy="8610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62271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8" name="Google Shape;38;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2" name="Google Shape;42;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3" name="Google Shape;43;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5" name="Google Shape;45;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N2Fj2otkeo4"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671258" y="990800"/>
            <a:ext cx="7801500" cy="1730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Stress Reduction: Mindful Mandalas</a:t>
            </a:r>
            <a:endParaRPr/>
          </a:p>
        </p:txBody>
      </p:sp>
      <p:sp>
        <p:nvSpPr>
          <p:cNvPr id="60" name="Google Shape;60;p13"/>
          <p:cNvSpPr txBox="1">
            <a:spLocks noGrp="1"/>
          </p:cNvSpPr>
          <p:nvPr>
            <p:ph type="subTitle" idx="1"/>
          </p:nvPr>
        </p:nvSpPr>
        <p:spPr>
          <a:xfrm>
            <a:off x="671250" y="3174876"/>
            <a:ext cx="78015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Eleke Bonsi, Carolyn Gillespie, Krystal Klag, Olivia Parrott, Jenn Smith</a:t>
            </a:r>
            <a:endParaRPr/>
          </a:p>
          <a:p>
            <a:pPr marL="0" lvl="0" indent="0" algn="ctr" rtl="0">
              <a:spcBef>
                <a:spcPts val="0"/>
              </a:spcBef>
              <a:spcAft>
                <a:spcPts val="0"/>
              </a:spcAft>
              <a:buNone/>
            </a:pPr>
            <a:endParaRPr/>
          </a:p>
          <a:p>
            <a:pPr marL="0" lvl="0" indent="0" algn="ctr" rtl="0">
              <a:spcBef>
                <a:spcPts val="0"/>
              </a:spcBef>
              <a:spcAft>
                <a:spcPts val="0"/>
              </a:spcAft>
              <a:buNone/>
            </a:pPr>
            <a:r>
              <a:rPr lang="en"/>
              <a:t>Faculty Mentor: Dr. DeAnna VanKuren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Mindfulness using Mandalas</a:t>
            </a:r>
            <a:endParaRPr/>
          </a:p>
        </p:txBody>
      </p:sp>
      <p:sp>
        <p:nvSpPr>
          <p:cNvPr id="113" name="Google Shape;113;p22"/>
          <p:cNvSpPr txBox="1">
            <a:spLocks noGrp="1"/>
          </p:cNvSpPr>
          <p:nvPr>
            <p:ph type="body" idx="1"/>
          </p:nvPr>
        </p:nvSpPr>
        <p:spPr>
          <a:xfrm>
            <a:off x="311700" y="1152475"/>
            <a:ext cx="8520600" cy="3468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Research has shown that coloring mandalas can:</a:t>
            </a:r>
            <a:endParaRPr/>
          </a:p>
          <a:p>
            <a:pPr marL="457200" lvl="0" indent="-342900" algn="l" rtl="0">
              <a:spcBef>
                <a:spcPts val="1600"/>
              </a:spcBef>
              <a:spcAft>
                <a:spcPts val="0"/>
              </a:spcAft>
              <a:buSzPts val="1800"/>
              <a:buChar char="●"/>
            </a:pPr>
            <a:r>
              <a:rPr lang="en"/>
              <a:t>Alleviate stress and anxiety</a:t>
            </a:r>
            <a:endParaRPr/>
          </a:p>
          <a:p>
            <a:pPr marL="457200" lvl="0" indent="-342900" algn="l" rtl="0">
              <a:spcBef>
                <a:spcPts val="0"/>
              </a:spcBef>
              <a:spcAft>
                <a:spcPts val="0"/>
              </a:spcAft>
              <a:buSzPts val="1800"/>
              <a:buChar char="●"/>
            </a:pPr>
            <a:r>
              <a:rPr lang="en"/>
              <a:t>Improve mood</a:t>
            </a:r>
            <a:endParaRPr/>
          </a:p>
          <a:p>
            <a:pPr marL="457200" lvl="0" indent="-342900" algn="l" rtl="0">
              <a:spcBef>
                <a:spcPts val="0"/>
              </a:spcBef>
              <a:spcAft>
                <a:spcPts val="0"/>
              </a:spcAft>
              <a:buSzPts val="1800"/>
              <a:buChar char="●"/>
            </a:pPr>
            <a:r>
              <a:rPr lang="en"/>
              <a:t>Cause physiological changes, such as decreasing heart rate. </a:t>
            </a:r>
            <a:endParaRPr/>
          </a:p>
          <a:p>
            <a:pPr marL="0" lvl="0" indent="0" algn="l" rtl="0">
              <a:spcBef>
                <a:spcPts val="1600"/>
              </a:spcBef>
              <a:spcAft>
                <a:spcPts val="0"/>
              </a:spcAft>
              <a:buNone/>
            </a:pPr>
            <a:r>
              <a:rPr lang="en"/>
              <a:t>Coloring can be used as mindful movement.  While coloring, one must focus on the present moment, nonjudgmentally.  You must color for about 15 minutes to reap the benefits of mindfulness.</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Organizational Support</a:t>
            </a:r>
            <a:endParaRPr/>
          </a:p>
        </p:txBody>
      </p:sp>
      <p:sp>
        <p:nvSpPr>
          <p:cNvPr id="119" name="Google Shape;119;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Organization’s concern led to introduction of cost-effective information and tools.</a:t>
            </a:r>
            <a:endParaRPr dirty="0"/>
          </a:p>
          <a:p>
            <a:pPr marL="0" lvl="0" indent="0" algn="l" rtl="0">
              <a:spcBef>
                <a:spcPts val="1600"/>
              </a:spcBef>
              <a:spcAft>
                <a:spcPts val="0"/>
              </a:spcAft>
              <a:buNone/>
            </a:pPr>
            <a:r>
              <a:rPr lang="en" dirty="0"/>
              <a:t>Cost effective research based tool </a:t>
            </a:r>
            <a:endParaRPr dirty="0"/>
          </a:p>
          <a:p>
            <a:pPr marL="0" lvl="0" indent="0" algn="l" rtl="0">
              <a:spcBef>
                <a:spcPts val="1600"/>
              </a:spcBef>
              <a:spcAft>
                <a:spcPts val="0"/>
              </a:spcAft>
              <a:buNone/>
            </a:pPr>
            <a:r>
              <a:rPr lang="en" dirty="0"/>
              <a:t>Supplies: Giant mandalas encourage teamwork; personal mandalas; informational brochure; colored pencils/sharpeners.  </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Response and Updates</a:t>
            </a:r>
            <a:endParaRPr dirty="0"/>
          </a:p>
        </p:txBody>
      </p:sp>
      <p:sp>
        <p:nvSpPr>
          <p:cNvPr id="125" name="Google Shape;125;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342900"/>
            <a:r>
              <a:rPr lang="en-US" sz="2500" dirty="0"/>
              <a:t>Police Officers provided information about personal stress and anxiety reduction methods</a:t>
            </a:r>
          </a:p>
          <a:p>
            <a:pPr marL="342900"/>
            <a:r>
              <a:rPr lang="en-US" sz="2500" dirty="0"/>
              <a:t>At the end of the presentation Police officers listed new methods they would be willing to implement</a:t>
            </a:r>
          </a:p>
          <a:p>
            <a:pPr marL="342900"/>
            <a:r>
              <a:rPr lang="en-US" sz="2500" dirty="0"/>
              <a:t>Current use of materials at </a:t>
            </a:r>
            <a:r>
              <a:rPr lang="en-US" sz="2500"/>
              <a:t>the station</a:t>
            </a:r>
            <a:endParaRPr lang="en-US" sz="25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References</a:t>
            </a:r>
            <a:endParaRPr/>
          </a:p>
        </p:txBody>
      </p:sp>
      <p:sp>
        <p:nvSpPr>
          <p:cNvPr id="131" name="Google Shape;131;p25"/>
          <p:cNvSpPr txBox="1">
            <a:spLocks noGrp="1"/>
          </p:cNvSpPr>
          <p:nvPr>
            <p:ph type="body" idx="1"/>
          </p:nvPr>
        </p:nvSpPr>
        <p:spPr>
          <a:xfrm>
            <a:off x="311700" y="1017725"/>
            <a:ext cx="8520600" cy="386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Mantzios, M. &amp; Giannou, K. (2018). When did coloring books become mindful?  Exploring the effectiveness of a novel method of mindfulness-guided instructions for coloring books to increase mindfulness and decrease anxiety.  </a:t>
            </a:r>
            <a:r>
              <a:rPr lang="en" i="1"/>
              <a:t>Front. Psychol. 9</a:t>
            </a:r>
            <a:r>
              <a:rPr lang="en"/>
              <a:t>(56). doi:10.3389/fpsyg.2018.00056</a:t>
            </a:r>
            <a:endParaRPr/>
          </a:p>
          <a:p>
            <a:pPr marL="0" lvl="0" indent="0" algn="l" rtl="0">
              <a:spcBef>
                <a:spcPts val="1600"/>
              </a:spcBef>
              <a:spcAft>
                <a:spcPts val="0"/>
              </a:spcAft>
              <a:buNone/>
            </a:pPr>
            <a:r>
              <a:rPr lang="en"/>
              <a:t>Trombka, M., Demarzo, M., Bacas, D. C., Antonio, S. B., Cicuto, K., Salvo, V., Claudino, F. C., Ribeiro, L, Christopher, M., Garcia-Campayo, J., &amp; Rocha, N. S. (2018). Study protocol of a multicenter randomized controlled trial of mindfulness training to reduce burnout and promote quality of life in police officers: the POLICE study. </a:t>
            </a:r>
            <a:r>
              <a:rPr lang="en" i="1"/>
              <a:t>BMC Psychiatry, 18</a:t>
            </a:r>
            <a:r>
              <a:rPr lang="en"/>
              <a:t>(1).</a:t>
            </a:r>
            <a:endParaRPr/>
          </a:p>
          <a:p>
            <a:pPr marL="0" lvl="0" indent="0" algn="l" rtl="0">
              <a:spcBef>
                <a:spcPts val="1600"/>
              </a:spcBef>
              <a:spcAft>
                <a:spcPts val="1600"/>
              </a:spcAft>
              <a:buNone/>
            </a:pPr>
            <a:r>
              <a:rPr lang="en"/>
              <a:t>Yeoman, B. (2017, June 14). Mindful policing: The future of force. Retrieved from https://www.mindful.org/mindful-policing-the-future-of-force/.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Google Shape;65;p14" descr="The shootings at New Hope City Hall Monday night call attention to the unpredictable nature of police work and the stress involved with the job.&#10;&#10;&quot;It's the idea and the fact that one never really knows from where and when the danger may come,&quot; said licensed psychologist Dr. Michael Keller.&#10;&#10;Keller knows well the stress of police work. A police officer himself for 15 years in St. Paul and Coon Rapids, Keller now counsels hundreds of police officers as a psychologist.&#10;&#10;&quot;Regardless of the size of the city, regardless of the size of the agency, it seems like law enforcement is under greater stress. Many officers report to me feeling that they're under siege,&quot; said Keller.&#10;&#10;The New Hope City Hall incident highlights the greatest stress of all for police, according to Keller, and that is the unpredictability of the job and the idea that an officer never knows when and where danger might appear.&#10;&#10;&quot;Being in a constant state of activation, always being on alert, always being aware that danger lurks from any possible direction, from any possible person is extremely stressful,&quot; said Keller. &quot;It invades their personal life, their professional life.&quot;&#10;&#10;The ongoing stress makes the need for resiliency training and learning techniques to cope and persevere all the more important during an officer's career.&#10;&#10;&quot;Learning how to acquire and attain a healthy lifestyle with regard to nutrition, sleep, relationships and keeping things in perspective, yet still recognizing that the work of law enforcement is extremely dangerous, it's always uncertain, and not always necessarily well rewarded,&quot; said Keller.&#10;&#10;After a traumatic event such as the New Hope case, Dr. Keller says there's typically a debrief with officers and counseling staff to process the experience and try to moderate the acute stress that happens as a result of the incident.&#10;&#10;Alexandra Renslo reporting&#10;http://www.ccxmedia.org&#10;https://www.facebook.com/ccxmedia.org/&#10;http://twitter.com/ccxsports&#10;&#10;Learn about our mobile app - http://bit.ly/CH12app&#10;&#10;Channel 12 is on Comcast cable in the northwest suburbs of Minneapolis and includes the cities Brooklyn Center, Brooklyn Park, Crystal, Golden Valley, Maple Grove, New Hope, Osseo, Plymouth and Robbinsdale." title="Former police officer discusses job’s mental toll">
            <a:hlinkClick r:id="rId3"/>
          </p:cNvPr>
          <p:cNvPicPr preferRelativeResize="0"/>
          <p:nvPr/>
        </p:nvPicPr>
        <p:blipFill>
          <a:blip r:embed="rId4">
            <a:alphaModFix/>
          </a:blip>
          <a:stretch>
            <a:fillRect/>
          </a:stretch>
        </p:blipFill>
        <p:spPr>
          <a:xfrm>
            <a:off x="1143000" y="0"/>
            <a:ext cx="6858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1557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GOAL: To introduce cost-effective, stress relief and coping skills for the helping profession, specifically in law enforcement</a:t>
            </a: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marL="0" lvl="0" indent="0" algn="l" rtl="0">
              <a:spcBef>
                <a:spcPts val="0"/>
              </a:spcBef>
              <a:spcAft>
                <a:spcPts val="0"/>
              </a:spcAft>
              <a:buNone/>
            </a:pPr>
            <a:endParaRPr/>
          </a:p>
        </p:txBody>
      </p:sp>
      <p:sp>
        <p:nvSpPr>
          <p:cNvPr id="71" name="Google Shape;71;p15"/>
          <p:cNvSpPr txBox="1">
            <a:spLocks noGrp="1"/>
          </p:cNvSpPr>
          <p:nvPr>
            <p:ph type="body" idx="1"/>
          </p:nvPr>
        </p:nvSpPr>
        <p:spPr>
          <a:xfrm>
            <a:off x="311700" y="2002175"/>
            <a:ext cx="8520600" cy="300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500">
                <a:solidFill>
                  <a:schemeClr val="lt2"/>
                </a:solidFill>
                <a:latin typeface="Arial"/>
                <a:ea typeface="Arial"/>
                <a:cs typeface="Arial"/>
                <a:sym typeface="Arial"/>
              </a:rPr>
              <a:t>OBJECTIVES: </a:t>
            </a:r>
            <a:endParaRPr sz="1500">
              <a:solidFill>
                <a:schemeClr val="lt2"/>
              </a:solidFill>
              <a:latin typeface="Arial"/>
              <a:ea typeface="Arial"/>
              <a:cs typeface="Arial"/>
              <a:sym typeface="Arial"/>
            </a:endParaRPr>
          </a:p>
          <a:p>
            <a:pPr marL="0" lvl="0" indent="0" algn="l" rtl="0">
              <a:spcBef>
                <a:spcPts val="0"/>
              </a:spcBef>
              <a:spcAft>
                <a:spcPts val="0"/>
              </a:spcAft>
              <a:buNone/>
            </a:pPr>
            <a:endParaRPr sz="1500">
              <a:solidFill>
                <a:schemeClr val="lt2"/>
              </a:solidFill>
              <a:latin typeface="Arial"/>
              <a:ea typeface="Arial"/>
              <a:cs typeface="Arial"/>
              <a:sym typeface="Arial"/>
            </a:endParaRPr>
          </a:p>
          <a:p>
            <a:pPr marL="457200" lvl="0" indent="-323850" algn="l" rtl="0">
              <a:spcBef>
                <a:spcPts val="0"/>
              </a:spcBef>
              <a:spcAft>
                <a:spcPts val="0"/>
              </a:spcAft>
              <a:buClr>
                <a:schemeClr val="lt2"/>
              </a:buClr>
              <a:buSzPts val="1500"/>
              <a:buFont typeface="Arial"/>
              <a:buAutoNum type="arabicPeriod"/>
            </a:pPr>
            <a:r>
              <a:rPr lang="en" sz="1500">
                <a:solidFill>
                  <a:schemeClr val="lt2"/>
                </a:solidFill>
                <a:latin typeface="Arial"/>
                <a:ea typeface="Arial"/>
                <a:cs typeface="Arial"/>
                <a:sym typeface="Arial"/>
              </a:rPr>
              <a:t>Educate law enforcement officers about what mindfulness is</a:t>
            </a:r>
            <a:endParaRPr sz="1500">
              <a:solidFill>
                <a:schemeClr val="lt2"/>
              </a:solidFill>
              <a:latin typeface="Arial"/>
              <a:ea typeface="Arial"/>
              <a:cs typeface="Arial"/>
              <a:sym typeface="Arial"/>
            </a:endParaRPr>
          </a:p>
          <a:p>
            <a:pPr marL="457200" lvl="0" indent="-323850" algn="l" rtl="0">
              <a:spcBef>
                <a:spcPts val="0"/>
              </a:spcBef>
              <a:spcAft>
                <a:spcPts val="0"/>
              </a:spcAft>
              <a:buClr>
                <a:schemeClr val="lt2"/>
              </a:buClr>
              <a:buSzPts val="1500"/>
              <a:buFont typeface="Arial"/>
              <a:buAutoNum type="arabicPeriod"/>
            </a:pPr>
            <a:r>
              <a:rPr lang="en" sz="1500">
                <a:solidFill>
                  <a:schemeClr val="lt2"/>
                </a:solidFill>
                <a:latin typeface="Arial"/>
                <a:ea typeface="Arial"/>
                <a:cs typeface="Arial"/>
                <a:sym typeface="Arial"/>
              </a:rPr>
              <a:t>Educate law enforcement officers about the effects of prolonged stress</a:t>
            </a:r>
            <a:endParaRPr sz="1500">
              <a:solidFill>
                <a:schemeClr val="lt2"/>
              </a:solidFill>
              <a:latin typeface="Arial"/>
              <a:ea typeface="Arial"/>
              <a:cs typeface="Arial"/>
              <a:sym typeface="Arial"/>
            </a:endParaRPr>
          </a:p>
          <a:p>
            <a:pPr marL="457200" lvl="0" indent="-323850" algn="l" rtl="0">
              <a:spcBef>
                <a:spcPts val="0"/>
              </a:spcBef>
              <a:spcAft>
                <a:spcPts val="0"/>
              </a:spcAft>
              <a:buClr>
                <a:schemeClr val="lt2"/>
              </a:buClr>
              <a:buSzPts val="1500"/>
              <a:buFont typeface="Arial"/>
              <a:buAutoNum type="arabicPeriod"/>
            </a:pPr>
            <a:r>
              <a:rPr lang="en" sz="1500">
                <a:solidFill>
                  <a:schemeClr val="lt2"/>
                </a:solidFill>
                <a:latin typeface="Arial"/>
                <a:ea typeface="Arial"/>
                <a:cs typeface="Arial"/>
                <a:sym typeface="Arial"/>
              </a:rPr>
              <a:t>Educate law enforcement officers about the research behind coloring mandalas and how it can reduce stress</a:t>
            </a:r>
            <a:endParaRPr sz="1500">
              <a:solidFill>
                <a:schemeClr val="lt2"/>
              </a:solidFill>
              <a:latin typeface="Arial"/>
              <a:ea typeface="Arial"/>
              <a:cs typeface="Arial"/>
              <a:sym typeface="Arial"/>
            </a:endParaRPr>
          </a:p>
          <a:p>
            <a:pPr marL="457200" lvl="0" indent="-323850" algn="l" rtl="0">
              <a:spcBef>
                <a:spcPts val="0"/>
              </a:spcBef>
              <a:spcAft>
                <a:spcPts val="0"/>
              </a:spcAft>
              <a:buClr>
                <a:schemeClr val="lt2"/>
              </a:buClr>
              <a:buSzPts val="1500"/>
              <a:buFont typeface="Arial"/>
              <a:buAutoNum type="arabicPeriod"/>
            </a:pPr>
            <a:r>
              <a:rPr lang="en" sz="1500">
                <a:solidFill>
                  <a:schemeClr val="lt2"/>
                </a:solidFill>
                <a:latin typeface="Arial"/>
                <a:ea typeface="Arial"/>
                <a:cs typeface="Arial"/>
                <a:sym typeface="Arial"/>
              </a:rPr>
              <a:t>Law enforcement officers will get hands on experience by coloring mandalas for the recommended 10-15 minutes while incorporating other self-care activities </a:t>
            </a:r>
            <a:endParaRPr sz="1500">
              <a:solidFill>
                <a:schemeClr val="lt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Mindfulness?</a:t>
            </a:r>
            <a:endParaRPr/>
          </a:p>
        </p:txBody>
      </p:sp>
      <p:sp>
        <p:nvSpPr>
          <p:cNvPr id="77" name="Google Shape;77;p16"/>
          <p:cNvSpPr txBox="1">
            <a:spLocks noGrp="1"/>
          </p:cNvSpPr>
          <p:nvPr>
            <p:ph type="body" idx="1"/>
          </p:nvPr>
        </p:nvSpPr>
        <p:spPr>
          <a:xfrm>
            <a:off x="311700" y="1000075"/>
            <a:ext cx="8520600" cy="3859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essence, it is purposefully paying attention in the present moment, non-judgmentally.  </a:t>
            </a:r>
            <a:endParaRPr/>
          </a:p>
          <a:p>
            <a:pPr marL="0" lvl="0" indent="0" algn="l" rtl="0">
              <a:spcBef>
                <a:spcPts val="1600"/>
              </a:spcBef>
              <a:spcAft>
                <a:spcPts val="0"/>
              </a:spcAft>
              <a:buNone/>
            </a:pPr>
            <a:r>
              <a:rPr lang="en"/>
              <a:t>To practice mindfulness, one needs to willfully keep awareness focused on whatever is present, without ﬁxating on any particular part of that experience, or engaging in any secondary processing.</a:t>
            </a:r>
            <a:endParaRPr/>
          </a:p>
          <a:p>
            <a:pPr marL="457200" lvl="0" indent="-342900" algn="l" rtl="0">
              <a:spcBef>
                <a:spcPts val="1600"/>
              </a:spcBef>
              <a:spcAft>
                <a:spcPts val="0"/>
              </a:spcAft>
              <a:buSzPts val="1800"/>
              <a:buChar char="●"/>
            </a:pPr>
            <a:r>
              <a:rPr lang="en"/>
              <a:t>Awareness</a:t>
            </a:r>
            <a:endParaRPr/>
          </a:p>
          <a:p>
            <a:pPr marL="457200" lvl="0" indent="-342900" algn="l" rtl="0">
              <a:spcBef>
                <a:spcPts val="0"/>
              </a:spcBef>
              <a:spcAft>
                <a:spcPts val="0"/>
              </a:spcAft>
              <a:buSzPts val="1800"/>
              <a:buChar char="●"/>
            </a:pPr>
            <a:r>
              <a:rPr lang="en"/>
              <a:t>Non-judgment</a:t>
            </a:r>
            <a:endParaRPr/>
          </a:p>
          <a:p>
            <a:pPr marL="457200" lvl="0" indent="-342900" algn="l" rtl="0">
              <a:spcBef>
                <a:spcPts val="0"/>
              </a:spcBef>
              <a:spcAft>
                <a:spcPts val="0"/>
              </a:spcAft>
              <a:buSzPts val="1800"/>
              <a:buChar char="●"/>
            </a:pPr>
            <a:r>
              <a:rPr lang="en"/>
              <a:t>Present moment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Current Mindfulness Activities</a:t>
            </a:r>
            <a:endParaRPr/>
          </a:p>
        </p:txBody>
      </p:sp>
      <p:sp>
        <p:nvSpPr>
          <p:cNvPr id="83" name="Google Shape;83;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do you guys currently do to relieve stress?</a:t>
            </a:r>
            <a:endParaRPr/>
          </a:p>
          <a:p>
            <a:pPr marL="0" lvl="0" indent="0" algn="l" rtl="0">
              <a:spcBef>
                <a:spcPts val="1600"/>
              </a:spcBef>
              <a:spcAft>
                <a:spcPts val="0"/>
              </a:spcAft>
              <a:buNone/>
            </a:pPr>
            <a:endParaRPr/>
          </a:p>
          <a:p>
            <a:pPr marL="0" lvl="0" indent="0" algn="l" rtl="0">
              <a:spcBef>
                <a:spcPts val="1600"/>
              </a:spcBef>
              <a:spcAft>
                <a:spcPts val="0"/>
              </a:spcAft>
              <a:buNone/>
            </a:pPr>
            <a:r>
              <a:rPr lang="en"/>
              <a:t>Pre-presentation coping skill</a:t>
            </a:r>
            <a:endParaRPr/>
          </a:p>
          <a:p>
            <a:pPr marL="0" lvl="0" indent="0" algn="l" rtl="0">
              <a:spcBef>
                <a:spcPts val="1600"/>
              </a:spcBef>
              <a:spcAft>
                <a:spcPts val="1600"/>
              </a:spcAft>
              <a:buNone/>
            </a:pPr>
            <a:r>
              <a:rPr lang="en"/>
              <a:t>New mindfulness activity to try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Activities Encompass Mindfulness?</a:t>
            </a:r>
            <a:endParaRPr/>
          </a:p>
        </p:txBody>
      </p:sp>
      <p:sp>
        <p:nvSpPr>
          <p:cNvPr id="89" name="Google Shape;89;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Brochure: Mindfulness through the Senses</a:t>
            </a:r>
            <a:endParaRPr/>
          </a:p>
          <a:p>
            <a:pPr marL="0" lvl="0" indent="0" algn="l" rtl="0">
              <a:spcBef>
                <a:spcPts val="1600"/>
              </a:spcBef>
              <a:spcAft>
                <a:spcPts val="0"/>
              </a:spcAft>
              <a:buNone/>
            </a:pPr>
            <a:r>
              <a:rPr lang="en"/>
              <a:t>There are many different ways to practice mindfulness that may appeal to you rather than coloring:</a:t>
            </a:r>
            <a:endParaRPr/>
          </a:p>
          <a:p>
            <a:pPr marL="457200" lvl="0" indent="-342900" algn="l" rtl="0">
              <a:spcBef>
                <a:spcPts val="1600"/>
              </a:spcBef>
              <a:spcAft>
                <a:spcPts val="0"/>
              </a:spcAft>
              <a:buSzPts val="1800"/>
              <a:buChar char="●"/>
            </a:pPr>
            <a:r>
              <a:rPr lang="en"/>
              <a:t>Meditation</a:t>
            </a:r>
            <a:endParaRPr/>
          </a:p>
          <a:p>
            <a:pPr marL="457200" lvl="0" indent="-342900" algn="l" rtl="0">
              <a:spcBef>
                <a:spcPts val="0"/>
              </a:spcBef>
              <a:spcAft>
                <a:spcPts val="0"/>
              </a:spcAft>
              <a:buSzPts val="1800"/>
              <a:buChar char="●"/>
            </a:pPr>
            <a:r>
              <a:rPr lang="en"/>
              <a:t>Coloring</a:t>
            </a:r>
            <a:endParaRPr/>
          </a:p>
          <a:p>
            <a:pPr marL="457200" lvl="0" indent="-342900" algn="l" rtl="0">
              <a:spcBef>
                <a:spcPts val="0"/>
              </a:spcBef>
              <a:spcAft>
                <a:spcPts val="0"/>
              </a:spcAft>
              <a:buSzPts val="1800"/>
              <a:buChar char="●"/>
            </a:pPr>
            <a:r>
              <a:rPr lang="en"/>
              <a:t>Listening to instrumental music*</a:t>
            </a:r>
            <a:endParaRPr/>
          </a:p>
          <a:p>
            <a:pPr marL="457200" lvl="0" indent="-342900" algn="l" rtl="0">
              <a:spcBef>
                <a:spcPts val="0"/>
              </a:spcBef>
              <a:spcAft>
                <a:spcPts val="0"/>
              </a:spcAft>
              <a:buSzPts val="1800"/>
              <a:buChar char="●"/>
            </a:pPr>
            <a:r>
              <a:rPr lang="en"/>
              <a:t>Mindful movement</a:t>
            </a:r>
            <a:endParaRPr/>
          </a:p>
          <a:p>
            <a:pPr marL="0" lvl="0" indent="0" algn="l" rtl="0">
              <a:spcBef>
                <a:spcPts val="1600"/>
              </a:spcBef>
              <a:spcAft>
                <a:spcPts val="0"/>
              </a:spcAft>
              <a:buNone/>
            </a:pPr>
            <a:r>
              <a:rPr lang="en"/>
              <a:t>*Spotify playlist</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does Mindfulness do?</a:t>
            </a:r>
            <a:endParaRPr/>
          </a:p>
        </p:txBody>
      </p:sp>
      <p:sp>
        <p:nvSpPr>
          <p:cNvPr id="95" name="Google Shape;95;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Research shows that practicing mindfulness can provide numerous psychological benefits, including:</a:t>
            </a:r>
            <a:endParaRPr/>
          </a:p>
          <a:p>
            <a:pPr marL="457200" lvl="0" indent="-342900" algn="l" rtl="0">
              <a:spcBef>
                <a:spcPts val="1600"/>
              </a:spcBef>
              <a:spcAft>
                <a:spcPts val="0"/>
              </a:spcAft>
              <a:buSzPts val="1800"/>
              <a:buChar char="●"/>
            </a:pPr>
            <a:r>
              <a:rPr lang="en"/>
              <a:t>Reduces stress</a:t>
            </a:r>
            <a:endParaRPr/>
          </a:p>
          <a:p>
            <a:pPr marL="457200" lvl="0" indent="-342900" algn="l" rtl="0">
              <a:spcBef>
                <a:spcPts val="0"/>
              </a:spcBef>
              <a:spcAft>
                <a:spcPts val="0"/>
              </a:spcAft>
              <a:buSzPts val="1800"/>
              <a:buChar char="●"/>
            </a:pPr>
            <a:r>
              <a:rPr lang="en"/>
              <a:t>Decreases negative affect (e.g. depression, anxiety)</a:t>
            </a:r>
            <a:endParaRPr/>
          </a:p>
          <a:p>
            <a:pPr marL="457200" lvl="0" indent="-342900" algn="l" rtl="0">
              <a:spcBef>
                <a:spcPts val="0"/>
              </a:spcBef>
              <a:spcAft>
                <a:spcPts val="0"/>
              </a:spcAft>
              <a:buSzPts val="1800"/>
              <a:buChar char="●"/>
            </a:pPr>
            <a:r>
              <a:rPr lang="en"/>
              <a:t>Allows for more effective emotion regulation</a:t>
            </a:r>
            <a:endParaRPr/>
          </a:p>
          <a:p>
            <a:pPr marL="457200" lvl="0" indent="-342900" algn="l" rtl="0">
              <a:spcBef>
                <a:spcPts val="0"/>
              </a:spcBef>
              <a:spcAft>
                <a:spcPts val="0"/>
              </a:spcAft>
              <a:buSzPts val="1800"/>
              <a:buChar char="●"/>
            </a:pPr>
            <a:r>
              <a:rPr lang="en"/>
              <a:t>Increases focus</a:t>
            </a:r>
            <a:endParaRPr/>
          </a:p>
          <a:p>
            <a:pPr marL="0" lvl="0" indent="0" algn="l" rtl="0">
              <a:spcBef>
                <a:spcPts val="1600"/>
              </a:spcBef>
              <a:spcAft>
                <a:spcPts val="0"/>
              </a:spcAft>
              <a:buNone/>
            </a:pPr>
            <a:r>
              <a:rPr lang="en"/>
              <a:t>Mindfulness: the mind body concept</a:t>
            </a:r>
            <a:endParaRPr/>
          </a:p>
          <a:p>
            <a:pPr marL="0" lvl="0" indent="0" algn="l" rtl="0">
              <a:spcBef>
                <a:spcPts val="1600"/>
              </a:spcBef>
              <a:spcAft>
                <a:spcPts val="1600"/>
              </a:spcAft>
              <a:buNone/>
            </a:pPr>
            <a:r>
              <a:rPr lang="en"/>
              <a:t>	Focus: Mind over Body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Mindfulness and Police Officers</a:t>
            </a:r>
            <a:endParaRPr/>
          </a:p>
        </p:txBody>
      </p:sp>
      <p:sp>
        <p:nvSpPr>
          <p:cNvPr id="101" name="Google Shape;101;p20"/>
          <p:cNvSpPr txBox="1">
            <a:spLocks noGrp="1"/>
          </p:cNvSpPr>
          <p:nvPr>
            <p:ph type="body" idx="1"/>
          </p:nvPr>
        </p:nvSpPr>
        <p:spPr>
          <a:xfrm>
            <a:off x="311700" y="923875"/>
            <a:ext cx="8520600" cy="383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Police officers experience an enormous amount of stress due to their job.  </a:t>
            </a:r>
            <a:endParaRPr/>
          </a:p>
          <a:p>
            <a:pPr marL="0" lvl="0" indent="0" algn="l" rtl="0">
              <a:spcBef>
                <a:spcPts val="1600"/>
              </a:spcBef>
              <a:spcAft>
                <a:spcPts val="0"/>
              </a:spcAft>
              <a:buNone/>
            </a:pPr>
            <a:r>
              <a:rPr lang="en"/>
              <a:t>Unmanaged stress in police officers can result in:</a:t>
            </a:r>
            <a:endParaRPr/>
          </a:p>
          <a:p>
            <a:pPr marL="457200" lvl="0" indent="-342900" algn="l" rtl="0">
              <a:spcBef>
                <a:spcPts val="1600"/>
              </a:spcBef>
              <a:spcAft>
                <a:spcPts val="0"/>
              </a:spcAft>
              <a:buSzPts val="1800"/>
              <a:buChar char="●"/>
            </a:pPr>
            <a:r>
              <a:rPr lang="en"/>
              <a:t>Adverse work outcomes</a:t>
            </a:r>
            <a:endParaRPr/>
          </a:p>
          <a:p>
            <a:pPr marL="457200" lvl="0" indent="-342900" algn="l" rtl="0">
              <a:spcBef>
                <a:spcPts val="0"/>
              </a:spcBef>
              <a:spcAft>
                <a:spcPts val="0"/>
              </a:spcAft>
              <a:buSzPts val="1800"/>
              <a:buChar char="●"/>
            </a:pPr>
            <a:r>
              <a:rPr lang="en"/>
              <a:t>Disruption of family relationships</a:t>
            </a:r>
            <a:endParaRPr/>
          </a:p>
          <a:p>
            <a:pPr marL="457200" lvl="0" indent="-342900" algn="l" rtl="0">
              <a:spcBef>
                <a:spcPts val="0"/>
              </a:spcBef>
              <a:spcAft>
                <a:spcPts val="0"/>
              </a:spcAft>
              <a:buSzPts val="1800"/>
              <a:buChar char="●"/>
            </a:pPr>
            <a:r>
              <a:rPr lang="en"/>
              <a:t>Burnout</a:t>
            </a:r>
            <a:endParaRPr/>
          </a:p>
          <a:p>
            <a:pPr marL="457200" lvl="0" indent="-342900" algn="l" rtl="0">
              <a:spcBef>
                <a:spcPts val="0"/>
              </a:spcBef>
              <a:spcAft>
                <a:spcPts val="0"/>
              </a:spcAft>
              <a:buSzPts val="1800"/>
              <a:buChar char="●"/>
            </a:pPr>
            <a:r>
              <a:rPr lang="en"/>
              <a:t>Mental health problems</a:t>
            </a:r>
            <a:endParaRPr/>
          </a:p>
          <a:p>
            <a:pPr marL="0" lvl="0" indent="0" algn="l" rtl="0">
              <a:spcBef>
                <a:spcPts val="1600"/>
              </a:spcBef>
              <a:spcAft>
                <a:spcPts val="0"/>
              </a:spcAft>
              <a:buNone/>
            </a:pPr>
            <a:endParaRPr/>
          </a:p>
          <a:p>
            <a:pPr marL="457200" lvl="0" indent="-342900" algn="l" rtl="0">
              <a:spcBef>
                <a:spcPts val="1600"/>
              </a:spcBef>
              <a:spcAft>
                <a:spcPts val="0"/>
              </a:spcAft>
              <a:buSzPts val="1800"/>
              <a:buChar char="●"/>
            </a:pPr>
            <a:r>
              <a:rPr lang="en"/>
              <a:t>Research has found that practicing mindfulness can reduce these negative outcomes related to stress in police officers.  </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a Mandala</a:t>
            </a:r>
            <a:endParaRPr/>
          </a:p>
        </p:txBody>
      </p:sp>
      <p:sp>
        <p:nvSpPr>
          <p:cNvPr id="107" name="Google Shape;107;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Circular geometric pattern </a:t>
            </a:r>
            <a:endParaRPr/>
          </a:p>
          <a:p>
            <a:pPr marL="457200" lvl="0" indent="-342900" algn="l" rtl="0">
              <a:spcBef>
                <a:spcPts val="0"/>
              </a:spcBef>
              <a:spcAft>
                <a:spcPts val="0"/>
              </a:spcAft>
              <a:buSzPts val="1800"/>
              <a:buChar char="●"/>
            </a:pPr>
            <a:r>
              <a:rPr lang="en"/>
              <a:t>Balancing visual elements, symbolizing unity and harmony</a:t>
            </a:r>
            <a:endParaRPr/>
          </a:p>
          <a:p>
            <a:pPr marL="457200" lvl="0" indent="-342900" algn="l" rtl="0">
              <a:spcBef>
                <a:spcPts val="0"/>
              </a:spcBef>
              <a:spcAft>
                <a:spcPts val="0"/>
              </a:spcAft>
              <a:buSzPts val="1800"/>
              <a:buChar char="●"/>
            </a:pPr>
            <a:r>
              <a:rPr lang="en"/>
              <a:t>A mandala is more than coloring</a:t>
            </a:r>
            <a:endParaRPr/>
          </a:p>
          <a:p>
            <a:pPr marL="457200" lvl="0" indent="-342900" algn="l" rtl="0">
              <a:spcBef>
                <a:spcPts val="0"/>
              </a:spcBef>
              <a:spcAft>
                <a:spcPts val="0"/>
              </a:spcAft>
              <a:buSzPts val="1800"/>
              <a:buChar char="●"/>
            </a:pPr>
            <a:r>
              <a:rPr lang="en"/>
              <a:t>Provides physical and mental rest </a:t>
            </a:r>
            <a:endParaRPr/>
          </a:p>
          <a:p>
            <a:pPr marL="0" lvl="0" indent="0" algn="l" rtl="0">
              <a:spcBef>
                <a:spcPts val="1600"/>
              </a:spcBef>
              <a:spcAft>
                <a:spcPts val="1600"/>
              </a:spcAft>
              <a:buNone/>
            </a:pP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880</Words>
  <Application>Microsoft Macintosh PowerPoint</Application>
  <PresentationFormat>On-screen Show (16:9)</PresentationFormat>
  <Paragraphs>90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Oswald</vt:lpstr>
      <vt:lpstr>Average</vt:lpstr>
      <vt:lpstr>Arial</vt:lpstr>
      <vt:lpstr>Slate</vt:lpstr>
      <vt:lpstr>Stress Reduction: Mindful Mandalas</vt:lpstr>
      <vt:lpstr>PowerPoint Presentation</vt:lpstr>
      <vt:lpstr>GOAL: To introduce cost-effective, stress relief and coping skills for the helping profession, specifically in law enforcement  </vt:lpstr>
      <vt:lpstr>What is Mindfulness?</vt:lpstr>
      <vt:lpstr>Current Mindfulness Activities</vt:lpstr>
      <vt:lpstr>What Activities Encompass Mindfulness?</vt:lpstr>
      <vt:lpstr>What does Mindfulness do?</vt:lpstr>
      <vt:lpstr>Mindfulness and Police Officers</vt:lpstr>
      <vt:lpstr>What is a Mandala</vt:lpstr>
      <vt:lpstr>Mindfulness using Mandalas</vt:lpstr>
      <vt:lpstr>Organizational Support</vt:lpstr>
      <vt:lpstr>Response and Updates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Stress Reduction: Mindful Mandalas</dc:title>
  <cp:lastModifiedBy>Jenn Smith</cp:lastModifiedBy>
  <cp:revision>1</cp:revision>
  <dcterms:modified xsi:type="dcterms:W3CDTF">2019-01-30T21:03:01Z</dcterms:modified>
</cp:coreProperties>
</file>