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4" r:id="rId4"/>
  </p:sldMasterIdLst>
  <p:handoutMasterIdLst>
    <p:handoutMasterId r:id="rId29"/>
  </p:handoutMasterIdLst>
  <p:sldIdLst>
    <p:sldId id="256" r:id="rId5"/>
    <p:sldId id="257" r:id="rId6"/>
    <p:sldId id="258" r:id="rId7"/>
    <p:sldId id="259" r:id="rId8"/>
    <p:sldId id="282" r:id="rId9"/>
    <p:sldId id="279" r:id="rId10"/>
    <p:sldId id="283" r:id="rId11"/>
    <p:sldId id="260" r:id="rId12"/>
    <p:sldId id="262" r:id="rId13"/>
    <p:sldId id="264" r:id="rId14"/>
    <p:sldId id="266" r:id="rId15"/>
    <p:sldId id="268" r:id="rId16"/>
    <p:sldId id="269" r:id="rId17"/>
    <p:sldId id="270" r:id="rId18"/>
    <p:sldId id="261" r:id="rId19"/>
    <p:sldId id="263" r:id="rId20"/>
    <p:sldId id="265" r:id="rId21"/>
    <p:sldId id="267" r:id="rId22"/>
    <p:sldId id="280" r:id="rId23"/>
    <p:sldId id="281" r:id="rId24"/>
    <p:sldId id="274" r:id="rId25"/>
    <p:sldId id="271" r:id="rId26"/>
    <p:sldId id="275" r:id="rId27"/>
    <p:sldId id="278"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S. Brown" initials="KSB" lastIdx="4" clrIdx="0">
    <p:extLst>
      <p:ext uri="{19B8F6BF-5375-455C-9EA6-DF929625EA0E}">
        <p15:presenceInfo xmlns:p15="http://schemas.microsoft.com/office/powerpoint/2012/main" userId="4ca9826bc760f0d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FB0BA8-54A6-4071-B770-54FA8A54EA54}" v="431" dt="2020-03-22T02:15:14.1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50" autoAdjust="0"/>
    <p:restoredTop sz="93217" autoAdjust="0"/>
  </p:normalViewPr>
  <p:slideViewPr>
    <p:cSldViewPr snapToGrid="0">
      <p:cViewPr varScale="1">
        <p:scale>
          <a:sx n="66" d="100"/>
          <a:sy n="66" d="100"/>
        </p:scale>
        <p:origin x="90" y="996"/>
      </p:cViewPr>
      <p:guideLst/>
    </p:cSldViewPr>
  </p:slideViewPr>
  <p:notesTextViewPr>
    <p:cViewPr>
      <p:scale>
        <a:sx n="1" d="1"/>
        <a:sy n="1" d="1"/>
      </p:scale>
      <p:origin x="0" y="0"/>
    </p:cViewPr>
  </p:notesTextViewPr>
  <p:notesViewPr>
    <p:cSldViewPr snapToGrid="0">
      <p:cViewPr varScale="1">
        <p:scale>
          <a:sx n="82" d="100"/>
          <a:sy n="82" d="100"/>
        </p:scale>
        <p:origin x="2034"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C81002-BB98-4E68-A389-C24BAF9E5087}" type="doc">
      <dgm:prSet loTypeId="urn:microsoft.com/office/officeart/2016/7/layout/HorizontalActionList" loCatId="List" qsTypeId="urn:microsoft.com/office/officeart/2005/8/quickstyle/simple1" qsCatId="simple" csTypeId="urn:microsoft.com/office/officeart/2005/8/colors/colorful5" csCatId="colorful" phldr="1"/>
      <dgm:spPr/>
      <dgm:t>
        <a:bodyPr/>
        <a:lstStyle/>
        <a:p>
          <a:endParaRPr lang="en-US"/>
        </a:p>
      </dgm:t>
    </dgm:pt>
    <dgm:pt modelId="{714D1CCF-9326-4DBE-A226-62B06C9EAD99}">
      <dgm:prSet custT="1"/>
      <dgm:spPr/>
      <dgm:t>
        <a:bodyPr/>
        <a:lstStyle/>
        <a:p>
          <a:r>
            <a:rPr lang="en-US" sz="2000" b="1" dirty="0">
              <a:solidFill>
                <a:srgbClr val="0070C0"/>
              </a:solidFill>
            </a:rPr>
            <a:t>Section 1</a:t>
          </a:r>
        </a:p>
      </dgm:t>
    </dgm:pt>
    <dgm:pt modelId="{3617F8DE-0208-43F3-87E0-D30EFF10C034}" type="parTrans" cxnId="{0A8630D9-3DC7-4F99-8982-C4BF3B89477C}">
      <dgm:prSet/>
      <dgm:spPr/>
      <dgm:t>
        <a:bodyPr/>
        <a:lstStyle/>
        <a:p>
          <a:endParaRPr lang="en-US"/>
        </a:p>
      </dgm:t>
    </dgm:pt>
    <dgm:pt modelId="{23639DAA-9C10-4F67-ADF7-D01F22423FCC}" type="sibTrans" cxnId="{0A8630D9-3DC7-4F99-8982-C4BF3B89477C}">
      <dgm:prSet/>
      <dgm:spPr/>
      <dgm:t>
        <a:bodyPr/>
        <a:lstStyle/>
        <a:p>
          <a:endParaRPr lang="en-US"/>
        </a:p>
      </dgm:t>
    </dgm:pt>
    <dgm:pt modelId="{E835BCC7-642E-4CAB-BB2E-2AF0155EC29A}">
      <dgm:prSet/>
      <dgm:spPr/>
      <dgm:t>
        <a:bodyPr/>
        <a:lstStyle/>
        <a:p>
          <a:endParaRPr lang="en-US" sz="1300" dirty="0"/>
        </a:p>
      </dgm:t>
    </dgm:pt>
    <dgm:pt modelId="{6855BDC6-6188-4B9C-8FC3-4309C0EFD9DF}" type="parTrans" cxnId="{EA260C6A-1ADB-4491-94E6-F6C8A5D5283D}">
      <dgm:prSet/>
      <dgm:spPr/>
      <dgm:t>
        <a:bodyPr/>
        <a:lstStyle/>
        <a:p>
          <a:endParaRPr lang="en-US"/>
        </a:p>
      </dgm:t>
    </dgm:pt>
    <dgm:pt modelId="{5A04BD79-49A5-4DB2-8245-B2832EC367D0}" type="sibTrans" cxnId="{EA260C6A-1ADB-4491-94E6-F6C8A5D5283D}">
      <dgm:prSet/>
      <dgm:spPr/>
      <dgm:t>
        <a:bodyPr/>
        <a:lstStyle/>
        <a:p>
          <a:endParaRPr lang="en-US"/>
        </a:p>
      </dgm:t>
    </dgm:pt>
    <dgm:pt modelId="{D0244FA4-5EC5-421A-8456-C2D60623BE94}">
      <dgm:prSet custT="1"/>
      <dgm:spPr/>
      <dgm:t>
        <a:bodyPr/>
        <a:lstStyle/>
        <a:p>
          <a:r>
            <a:rPr lang="en-US" sz="1800" dirty="0">
              <a:latin typeface="Tahoma" panose="020B0604030504040204" pitchFamily="34" charset="0"/>
              <a:ea typeface="Tahoma" panose="020B0604030504040204" pitchFamily="34" charset="0"/>
              <a:cs typeface="Tahoma" panose="020B0604030504040204" pitchFamily="34" charset="0"/>
            </a:rPr>
            <a:t>22 questions</a:t>
          </a:r>
        </a:p>
      </dgm:t>
    </dgm:pt>
    <dgm:pt modelId="{401B908E-B76E-43CE-B634-CA9F812FD5D9}" type="parTrans" cxnId="{BF618810-3F79-4A24-AA90-2FE2B1A4619A}">
      <dgm:prSet/>
      <dgm:spPr/>
      <dgm:t>
        <a:bodyPr/>
        <a:lstStyle/>
        <a:p>
          <a:endParaRPr lang="en-US"/>
        </a:p>
      </dgm:t>
    </dgm:pt>
    <dgm:pt modelId="{95CF9C65-20AD-4D10-BBBF-58D342A9E681}" type="sibTrans" cxnId="{BF618810-3F79-4A24-AA90-2FE2B1A4619A}">
      <dgm:prSet/>
      <dgm:spPr/>
      <dgm:t>
        <a:bodyPr/>
        <a:lstStyle/>
        <a:p>
          <a:endParaRPr lang="en-US"/>
        </a:p>
      </dgm:t>
    </dgm:pt>
    <dgm:pt modelId="{2DEF7951-CD9E-4D36-9B6E-03A634CCB799}">
      <dgm:prSet custT="1"/>
      <dgm:spPr/>
      <dgm:t>
        <a:bodyPr/>
        <a:lstStyle/>
        <a:p>
          <a:r>
            <a:rPr lang="en-US" sz="2000" b="1" dirty="0">
              <a:solidFill>
                <a:srgbClr val="0070C0"/>
              </a:solidFill>
            </a:rPr>
            <a:t>Section 2</a:t>
          </a:r>
        </a:p>
      </dgm:t>
    </dgm:pt>
    <dgm:pt modelId="{071D6648-07E6-4AF4-BC8B-E51B312A99FE}" type="parTrans" cxnId="{EDE70182-04ED-441A-886B-E0ADF460D00D}">
      <dgm:prSet/>
      <dgm:spPr/>
      <dgm:t>
        <a:bodyPr/>
        <a:lstStyle/>
        <a:p>
          <a:endParaRPr lang="en-US"/>
        </a:p>
      </dgm:t>
    </dgm:pt>
    <dgm:pt modelId="{DB8F8D7A-508A-4247-A884-D33A1E0473E0}" type="sibTrans" cxnId="{EDE70182-04ED-441A-886B-E0ADF460D00D}">
      <dgm:prSet/>
      <dgm:spPr/>
      <dgm:t>
        <a:bodyPr/>
        <a:lstStyle/>
        <a:p>
          <a:endParaRPr lang="en-US"/>
        </a:p>
      </dgm:t>
    </dgm:pt>
    <dgm:pt modelId="{E9650CFE-D248-43C6-A531-C487CB3FFEB2}">
      <dgm:prSet/>
      <dgm:spPr/>
      <dgm:t>
        <a:bodyPr/>
        <a:lstStyle/>
        <a:p>
          <a:r>
            <a:rPr lang="en-US" sz="1900" dirty="0"/>
            <a:t> </a:t>
          </a:r>
        </a:p>
      </dgm:t>
    </dgm:pt>
    <dgm:pt modelId="{CE5B4C36-EC9A-42E5-B3E3-76BE619775C0}" type="parTrans" cxnId="{450B9301-CFF8-4570-9B75-8061CA3D6150}">
      <dgm:prSet/>
      <dgm:spPr/>
      <dgm:t>
        <a:bodyPr/>
        <a:lstStyle/>
        <a:p>
          <a:endParaRPr lang="en-US"/>
        </a:p>
      </dgm:t>
    </dgm:pt>
    <dgm:pt modelId="{1F3FB7AF-E862-4B60-B0E9-421E5FE15A8D}" type="sibTrans" cxnId="{450B9301-CFF8-4570-9B75-8061CA3D6150}">
      <dgm:prSet/>
      <dgm:spPr/>
      <dgm:t>
        <a:bodyPr/>
        <a:lstStyle/>
        <a:p>
          <a:endParaRPr lang="en-US"/>
        </a:p>
      </dgm:t>
    </dgm:pt>
    <dgm:pt modelId="{2C6B0F99-6708-4FF1-A085-DBA373A538E4}">
      <dgm:prSet custT="1"/>
      <dgm:spPr/>
      <dgm:t>
        <a:bodyPr/>
        <a:lstStyle/>
        <a:p>
          <a:r>
            <a:rPr lang="en-US" sz="1800" b="0" dirty="0">
              <a:latin typeface="Tahoma" panose="020B0604030504040204" pitchFamily="34" charset="0"/>
              <a:ea typeface="Tahoma" panose="020B0604030504040204" pitchFamily="34" charset="0"/>
              <a:cs typeface="Tahoma" panose="020B0604030504040204" pitchFamily="34" charset="0"/>
            </a:rPr>
            <a:t>9 questions</a:t>
          </a:r>
        </a:p>
      </dgm:t>
    </dgm:pt>
    <dgm:pt modelId="{6BA725C8-B888-4B0E-92F0-C6A897A059FD}" type="parTrans" cxnId="{6EBC5405-D0E3-43A5-B848-9C0182F7BDB7}">
      <dgm:prSet/>
      <dgm:spPr/>
      <dgm:t>
        <a:bodyPr/>
        <a:lstStyle/>
        <a:p>
          <a:endParaRPr lang="en-US"/>
        </a:p>
      </dgm:t>
    </dgm:pt>
    <dgm:pt modelId="{1D3E3660-DD7C-43EA-8669-6C753B504C49}" type="sibTrans" cxnId="{6EBC5405-D0E3-43A5-B848-9C0182F7BDB7}">
      <dgm:prSet/>
      <dgm:spPr/>
      <dgm:t>
        <a:bodyPr/>
        <a:lstStyle/>
        <a:p>
          <a:endParaRPr lang="en-US"/>
        </a:p>
      </dgm:t>
    </dgm:pt>
    <dgm:pt modelId="{44466C3F-3AB5-4683-9758-54704D629E63}">
      <dgm:prSet custT="1"/>
      <dgm:spPr/>
      <dgm:t>
        <a:bodyPr/>
        <a:lstStyle/>
        <a:p>
          <a:r>
            <a:rPr lang="en-US" sz="1600" dirty="0">
              <a:latin typeface="Tahoma" panose="020B0604030504040204" pitchFamily="34" charset="0"/>
              <a:ea typeface="Tahoma" panose="020B0604030504040204" pitchFamily="34" charset="0"/>
              <a:cs typeface="Tahoma" panose="020B0604030504040204" pitchFamily="34" charset="0"/>
            </a:rPr>
            <a:t>Passive</a:t>
          </a:r>
        </a:p>
      </dgm:t>
    </dgm:pt>
    <dgm:pt modelId="{85892739-D702-446C-ACE1-14012DD2D05B}" type="parTrans" cxnId="{2E1FBED9-0313-408D-8BEC-BD9E7D02E7A9}">
      <dgm:prSet/>
      <dgm:spPr/>
      <dgm:t>
        <a:bodyPr/>
        <a:lstStyle/>
        <a:p>
          <a:endParaRPr lang="en-US"/>
        </a:p>
      </dgm:t>
    </dgm:pt>
    <dgm:pt modelId="{F0CC60EC-9326-44B8-A6EA-D834C0D7C380}" type="sibTrans" cxnId="{2E1FBED9-0313-408D-8BEC-BD9E7D02E7A9}">
      <dgm:prSet/>
      <dgm:spPr/>
      <dgm:t>
        <a:bodyPr/>
        <a:lstStyle/>
        <a:p>
          <a:endParaRPr lang="en-US"/>
        </a:p>
      </dgm:t>
    </dgm:pt>
    <dgm:pt modelId="{4EC1DAFC-FD48-4497-BE1C-547758BA99BD}">
      <dgm:prSet custT="1"/>
      <dgm:spPr/>
      <dgm:t>
        <a:bodyPr/>
        <a:lstStyle/>
        <a:p>
          <a:r>
            <a:rPr lang="en-US" sz="1600" dirty="0">
              <a:latin typeface="Tahoma" panose="020B0604030504040204" pitchFamily="34" charset="0"/>
              <a:ea typeface="Tahoma" panose="020B0604030504040204" pitchFamily="34" charset="0"/>
              <a:cs typeface="Tahoma" panose="020B0604030504040204" pitchFamily="34" charset="0"/>
            </a:rPr>
            <a:t>Active</a:t>
          </a:r>
        </a:p>
      </dgm:t>
    </dgm:pt>
    <dgm:pt modelId="{8336A146-F3DF-4138-B311-5C487E57B443}" type="parTrans" cxnId="{10190306-671B-4F47-8AAC-BD39662686F3}">
      <dgm:prSet/>
      <dgm:spPr/>
      <dgm:t>
        <a:bodyPr/>
        <a:lstStyle/>
        <a:p>
          <a:endParaRPr lang="en-US"/>
        </a:p>
      </dgm:t>
    </dgm:pt>
    <dgm:pt modelId="{86DFD377-98A1-4DE5-89F2-2C03C395020E}" type="sibTrans" cxnId="{10190306-671B-4F47-8AAC-BD39662686F3}">
      <dgm:prSet/>
      <dgm:spPr/>
      <dgm:t>
        <a:bodyPr/>
        <a:lstStyle/>
        <a:p>
          <a:endParaRPr lang="en-US"/>
        </a:p>
      </dgm:t>
    </dgm:pt>
    <dgm:pt modelId="{4178BADF-3504-470A-A5A6-3A31C894E648}">
      <dgm:prSet custT="1"/>
      <dgm:spPr/>
      <dgm:t>
        <a:bodyPr/>
        <a:lstStyle/>
        <a:p>
          <a:r>
            <a:rPr lang="en-US" sz="1600" dirty="0">
              <a:latin typeface="Tahoma" panose="020B0604030504040204" pitchFamily="34" charset="0"/>
              <a:ea typeface="Tahoma" panose="020B0604030504040204" pitchFamily="34" charset="0"/>
              <a:cs typeface="Tahoma" panose="020B0604030504040204" pitchFamily="34" charset="0"/>
            </a:rPr>
            <a:t>Non-voluntary </a:t>
          </a:r>
        </a:p>
      </dgm:t>
    </dgm:pt>
    <dgm:pt modelId="{361DAD6C-FFFB-4657-895D-E364BFF2D0FE}" type="parTrans" cxnId="{5D5D3EE2-4453-4ABA-B577-8305E5AE74DB}">
      <dgm:prSet/>
      <dgm:spPr/>
      <dgm:t>
        <a:bodyPr/>
        <a:lstStyle/>
        <a:p>
          <a:endParaRPr lang="en-US"/>
        </a:p>
      </dgm:t>
    </dgm:pt>
    <dgm:pt modelId="{E9F130C6-F98A-4E5D-A51A-15FF4C100F3B}" type="sibTrans" cxnId="{5D5D3EE2-4453-4ABA-B577-8305E5AE74DB}">
      <dgm:prSet/>
      <dgm:spPr/>
      <dgm:t>
        <a:bodyPr/>
        <a:lstStyle/>
        <a:p>
          <a:endParaRPr lang="en-US"/>
        </a:p>
      </dgm:t>
    </dgm:pt>
    <dgm:pt modelId="{FF492686-933D-4453-8A17-5F73BF9FDA2C}">
      <dgm:prSet custT="1"/>
      <dgm:spPr/>
      <dgm:t>
        <a:bodyPr/>
        <a:lstStyle/>
        <a:p>
          <a:r>
            <a:rPr lang="en-US" sz="2000" b="1" dirty="0">
              <a:solidFill>
                <a:srgbClr val="0070C0"/>
              </a:solidFill>
              <a:latin typeface="Tahoma" panose="020B0604030504040204" pitchFamily="34" charset="0"/>
              <a:ea typeface="Tahoma" panose="020B0604030504040204" pitchFamily="34" charset="0"/>
              <a:cs typeface="Tahoma" panose="020B0604030504040204" pitchFamily="34" charset="0"/>
            </a:rPr>
            <a:t>Section 3</a:t>
          </a:r>
        </a:p>
      </dgm:t>
    </dgm:pt>
    <dgm:pt modelId="{0737CA92-CFB0-46EA-BE6E-0809D45EC31F}" type="parTrans" cxnId="{594DB837-BDDD-4770-842D-A0ABE5038842}">
      <dgm:prSet/>
      <dgm:spPr/>
      <dgm:t>
        <a:bodyPr/>
        <a:lstStyle/>
        <a:p>
          <a:endParaRPr lang="en-US"/>
        </a:p>
      </dgm:t>
    </dgm:pt>
    <dgm:pt modelId="{5C25F768-6730-46BB-B591-8A0DCEE71588}" type="sibTrans" cxnId="{594DB837-BDDD-4770-842D-A0ABE5038842}">
      <dgm:prSet/>
      <dgm:spPr/>
      <dgm:t>
        <a:bodyPr/>
        <a:lstStyle/>
        <a:p>
          <a:endParaRPr lang="en-US"/>
        </a:p>
      </dgm:t>
    </dgm:pt>
    <dgm:pt modelId="{73155CDF-243B-4129-96DE-A38886B12A6B}">
      <dgm:prSet custT="1"/>
      <dgm:spPr/>
      <dgm:t>
        <a:bodyPr/>
        <a:lstStyle/>
        <a:p>
          <a:r>
            <a:rPr lang="en-US" sz="1800" dirty="0"/>
            <a:t> </a:t>
          </a:r>
        </a:p>
        <a:p>
          <a:r>
            <a:rPr lang="en-US" sz="1800" dirty="0">
              <a:latin typeface="Tahoma" panose="020B0604030504040204" pitchFamily="34" charset="0"/>
              <a:ea typeface="Tahoma" panose="020B0604030504040204" pitchFamily="34" charset="0"/>
              <a:cs typeface="Tahoma" panose="020B0604030504040204" pitchFamily="34" charset="0"/>
            </a:rPr>
            <a:t>3 questions</a:t>
          </a:r>
        </a:p>
      </dgm:t>
    </dgm:pt>
    <dgm:pt modelId="{AA29CD0A-D14E-46BC-8087-D5A9B815DB64}" type="parTrans" cxnId="{FE4EE58A-4CD4-4817-8512-D96656D62205}">
      <dgm:prSet/>
      <dgm:spPr/>
      <dgm:t>
        <a:bodyPr/>
        <a:lstStyle/>
        <a:p>
          <a:endParaRPr lang="en-US"/>
        </a:p>
      </dgm:t>
    </dgm:pt>
    <dgm:pt modelId="{D593DB0A-A0D0-4481-99EB-F9144A89BF36}" type="sibTrans" cxnId="{FE4EE58A-4CD4-4817-8512-D96656D62205}">
      <dgm:prSet/>
      <dgm:spPr/>
      <dgm:t>
        <a:bodyPr/>
        <a:lstStyle/>
        <a:p>
          <a:endParaRPr lang="en-US"/>
        </a:p>
      </dgm:t>
    </dgm:pt>
    <dgm:pt modelId="{4F157EDE-1A80-4E19-A8A0-EBE0DA0F401D}">
      <dgm:prSet custT="1"/>
      <dgm:spPr/>
      <dgm:t>
        <a:bodyPr/>
        <a:lstStyle/>
        <a:p>
          <a:r>
            <a:rPr lang="en-US" sz="1600" dirty="0">
              <a:latin typeface="Tahoma" panose="020B0604030504040204" pitchFamily="34" charset="0"/>
              <a:ea typeface="Tahoma" panose="020B0604030504040204" pitchFamily="34" charset="0"/>
              <a:cs typeface="Tahoma" panose="020B0604030504040204" pitchFamily="34" charset="0"/>
            </a:rPr>
            <a:t>Willingness to participate</a:t>
          </a:r>
        </a:p>
      </dgm:t>
    </dgm:pt>
    <dgm:pt modelId="{9A88634F-AE9B-4CFF-9351-E2BA1AAA4577}" type="parTrans" cxnId="{2758537A-F206-4D16-BB12-B61A388CF61F}">
      <dgm:prSet/>
      <dgm:spPr/>
      <dgm:t>
        <a:bodyPr/>
        <a:lstStyle/>
        <a:p>
          <a:endParaRPr lang="en-US"/>
        </a:p>
      </dgm:t>
    </dgm:pt>
    <dgm:pt modelId="{E72CFFA6-5A1C-494A-9CE0-A60605D0C0E1}" type="sibTrans" cxnId="{2758537A-F206-4D16-BB12-B61A388CF61F}">
      <dgm:prSet/>
      <dgm:spPr/>
      <dgm:t>
        <a:bodyPr/>
        <a:lstStyle/>
        <a:p>
          <a:endParaRPr lang="en-US"/>
        </a:p>
      </dgm:t>
    </dgm:pt>
    <dgm:pt modelId="{89437F05-0BED-45F7-AA28-7F3C7BABD00C}">
      <dgm:prSet custT="1"/>
      <dgm:spPr/>
      <dgm:t>
        <a:bodyPr/>
        <a:lstStyle/>
        <a:p>
          <a:r>
            <a:rPr lang="en-US" sz="2000" b="1" dirty="0">
              <a:solidFill>
                <a:srgbClr val="0070C0"/>
              </a:solidFill>
              <a:latin typeface="Tahoma" panose="020B0604030504040204" pitchFamily="34" charset="0"/>
              <a:ea typeface="Tahoma" panose="020B0604030504040204" pitchFamily="34" charset="0"/>
              <a:cs typeface="Tahoma" panose="020B0604030504040204" pitchFamily="34" charset="0"/>
            </a:rPr>
            <a:t>Section 4</a:t>
          </a:r>
        </a:p>
      </dgm:t>
    </dgm:pt>
    <dgm:pt modelId="{5880EEAA-9B38-4B86-9C34-6364177D9A02}" type="parTrans" cxnId="{2A37292D-7601-449B-BF64-C72349AB368B}">
      <dgm:prSet/>
      <dgm:spPr/>
      <dgm:t>
        <a:bodyPr/>
        <a:lstStyle/>
        <a:p>
          <a:endParaRPr lang="en-US"/>
        </a:p>
      </dgm:t>
    </dgm:pt>
    <dgm:pt modelId="{02BA0C2F-C208-4EE9-BBF9-0FC511CF269B}" type="sibTrans" cxnId="{2A37292D-7601-449B-BF64-C72349AB368B}">
      <dgm:prSet/>
      <dgm:spPr/>
      <dgm:t>
        <a:bodyPr/>
        <a:lstStyle/>
        <a:p>
          <a:endParaRPr lang="en-US"/>
        </a:p>
      </dgm:t>
    </dgm:pt>
    <dgm:pt modelId="{49B8D3D7-5D44-438B-AFBA-C411DEDECFEA}">
      <dgm:prSet/>
      <dgm:spPr/>
      <dgm:t>
        <a:bodyPr/>
        <a:lstStyle/>
        <a:p>
          <a:r>
            <a:rPr lang="en-US" sz="1900" dirty="0"/>
            <a:t> </a:t>
          </a:r>
        </a:p>
      </dgm:t>
    </dgm:pt>
    <dgm:pt modelId="{1BC1B193-02BE-4242-BB35-EC1EB09BBE0E}" type="parTrans" cxnId="{F9A10A7E-33E8-416E-8B08-F66715ABE845}">
      <dgm:prSet/>
      <dgm:spPr/>
      <dgm:t>
        <a:bodyPr/>
        <a:lstStyle/>
        <a:p>
          <a:endParaRPr lang="en-US"/>
        </a:p>
      </dgm:t>
    </dgm:pt>
    <dgm:pt modelId="{70F3DCF9-4956-42C3-A6CF-9E23234A9781}" type="sibTrans" cxnId="{F9A10A7E-33E8-416E-8B08-F66715ABE845}">
      <dgm:prSet/>
      <dgm:spPr/>
      <dgm:t>
        <a:bodyPr/>
        <a:lstStyle/>
        <a:p>
          <a:endParaRPr lang="en-US"/>
        </a:p>
      </dgm:t>
    </dgm:pt>
    <dgm:pt modelId="{20AD8C47-4211-4A7F-AEA5-166A2C7DAEF7}">
      <dgm:prSet custT="1"/>
      <dgm:spPr/>
      <dgm:t>
        <a:bodyPr/>
        <a:lstStyle/>
        <a:p>
          <a:r>
            <a:rPr lang="en-US" sz="1800" dirty="0">
              <a:latin typeface="Tahoma" panose="020B0604030504040204" pitchFamily="34" charset="0"/>
              <a:ea typeface="Tahoma" panose="020B0604030504040204" pitchFamily="34" charset="0"/>
              <a:cs typeface="Tahoma" panose="020B0604030504040204" pitchFamily="34" charset="0"/>
            </a:rPr>
            <a:t>3 questions</a:t>
          </a:r>
        </a:p>
      </dgm:t>
    </dgm:pt>
    <dgm:pt modelId="{F1020FD4-0C47-4A0C-A163-C759828FF744}" type="parTrans" cxnId="{1E161A64-ECFC-4B28-BD54-BD367591C3E6}">
      <dgm:prSet/>
      <dgm:spPr/>
      <dgm:t>
        <a:bodyPr/>
        <a:lstStyle/>
        <a:p>
          <a:endParaRPr lang="en-US"/>
        </a:p>
      </dgm:t>
    </dgm:pt>
    <dgm:pt modelId="{90D616AC-D21B-4969-950B-DC32C2EE3E89}" type="sibTrans" cxnId="{1E161A64-ECFC-4B28-BD54-BD367591C3E6}">
      <dgm:prSet/>
      <dgm:spPr/>
      <dgm:t>
        <a:bodyPr/>
        <a:lstStyle/>
        <a:p>
          <a:endParaRPr lang="en-US"/>
        </a:p>
      </dgm:t>
    </dgm:pt>
    <dgm:pt modelId="{30AA9C08-8970-43DE-A07E-BA879227040F}">
      <dgm:prSet custT="1"/>
      <dgm:spPr/>
      <dgm:t>
        <a:bodyPr/>
        <a:lstStyle/>
        <a:p>
          <a:r>
            <a:rPr lang="en-US" sz="1600" dirty="0">
              <a:latin typeface="Tahoma" panose="020B0604030504040204" pitchFamily="34" charset="0"/>
              <a:ea typeface="Tahoma" panose="020B0604030504040204" pitchFamily="34" charset="0"/>
              <a:cs typeface="Tahoma" panose="020B0604030504040204" pitchFamily="34" charset="0"/>
            </a:rPr>
            <a:t>RN comparison to public</a:t>
          </a:r>
        </a:p>
      </dgm:t>
    </dgm:pt>
    <dgm:pt modelId="{532B5AAD-1640-414A-984E-9B4C371E31D6}" type="parTrans" cxnId="{CB4FCF28-CC4F-476A-BA14-2EF678669543}">
      <dgm:prSet/>
      <dgm:spPr/>
      <dgm:t>
        <a:bodyPr/>
        <a:lstStyle/>
        <a:p>
          <a:endParaRPr lang="en-US"/>
        </a:p>
      </dgm:t>
    </dgm:pt>
    <dgm:pt modelId="{01A80334-AB4D-41C1-8C60-F53BF2ECC247}" type="sibTrans" cxnId="{CB4FCF28-CC4F-476A-BA14-2EF678669543}">
      <dgm:prSet/>
      <dgm:spPr/>
      <dgm:t>
        <a:bodyPr/>
        <a:lstStyle/>
        <a:p>
          <a:endParaRPr lang="en-US"/>
        </a:p>
      </dgm:t>
    </dgm:pt>
    <dgm:pt modelId="{EF4547A2-9C91-4248-A8EC-4C3249C7D8D4}">
      <dgm:prSet custT="1"/>
      <dgm:spPr/>
      <dgm:t>
        <a:bodyPr/>
        <a:lstStyle/>
        <a:p>
          <a:r>
            <a:rPr lang="en-US" sz="2000" b="1" dirty="0">
              <a:solidFill>
                <a:srgbClr val="0070C0"/>
              </a:solidFill>
            </a:rPr>
            <a:t>Section 5</a:t>
          </a:r>
        </a:p>
      </dgm:t>
    </dgm:pt>
    <dgm:pt modelId="{613302FC-0E26-469F-AA05-C90A8653E791}" type="parTrans" cxnId="{E97BE4CB-8FF3-4D69-946D-A3FA6EFCBFE7}">
      <dgm:prSet/>
      <dgm:spPr/>
      <dgm:t>
        <a:bodyPr/>
        <a:lstStyle/>
        <a:p>
          <a:endParaRPr lang="en-US"/>
        </a:p>
      </dgm:t>
    </dgm:pt>
    <dgm:pt modelId="{3D038E02-E7BC-4815-80EC-B08DA8566BC1}" type="sibTrans" cxnId="{E97BE4CB-8FF3-4D69-946D-A3FA6EFCBFE7}">
      <dgm:prSet/>
      <dgm:spPr/>
      <dgm:t>
        <a:bodyPr/>
        <a:lstStyle/>
        <a:p>
          <a:endParaRPr lang="en-US"/>
        </a:p>
      </dgm:t>
    </dgm:pt>
    <dgm:pt modelId="{E32C36C6-30E9-477A-A5D5-78A62FCC4995}">
      <dgm:prSet custT="1"/>
      <dgm:spPr/>
      <dgm:t>
        <a:bodyPr/>
        <a:lstStyle/>
        <a:p>
          <a:r>
            <a:rPr lang="en-US" sz="2100" dirty="0"/>
            <a:t> </a:t>
          </a:r>
        </a:p>
        <a:p>
          <a:r>
            <a:rPr lang="en-US" sz="1800" dirty="0">
              <a:latin typeface="Tahoma" panose="020B0604030504040204" pitchFamily="34" charset="0"/>
              <a:ea typeface="Tahoma" panose="020B0604030504040204" pitchFamily="34" charset="0"/>
              <a:cs typeface="Tahoma" panose="020B0604030504040204" pitchFamily="34" charset="0"/>
            </a:rPr>
            <a:t>Demographic questions</a:t>
          </a:r>
          <a:endParaRPr lang="en-US" sz="1800" dirty="0"/>
        </a:p>
      </dgm:t>
    </dgm:pt>
    <dgm:pt modelId="{C9178BD9-9A9B-48BD-AF51-AE50E3AEBBF5}" type="parTrans" cxnId="{6858F329-9063-4E12-965A-41B66559F6D6}">
      <dgm:prSet/>
      <dgm:spPr/>
      <dgm:t>
        <a:bodyPr/>
        <a:lstStyle/>
        <a:p>
          <a:endParaRPr lang="en-US"/>
        </a:p>
      </dgm:t>
    </dgm:pt>
    <dgm:pt modelId="{165D8837-B6F2-434E-9F15-0D185033197F}" type="sibTrans" cxnId="{6858F329-9063-4E12-965A-41B66559F6D6}">
      <dgm:prSet/>
      <dgm:spPr/>
      <dgm:t>
        <a:bodyPr/>
        <a:lstStyle/>
        <a:p>
          <a:endParaRPr lang="en-US"/>
        </a:p>
      </dgm:t>
    </dgm:pt>
    <dgm:pt modelId="{87AE2394-5314-4F2C-AFF7-EBFA23C0DB04}">
      <dgm:prSet custT="1"/>
      <dgm:spPr/>
      <dgm:t>
        <a:bodyPr/>
        <a:lstStyle/>
        <a:p>
          <a:r>
            <a:rPr lang="en-US" sz="2000" b="1" dirty="0">
              <a:solidFill>
                <a:srgbClr val="0070C0"/>
              </a:solidFill>
              <a:latin typeface="Tahoma" panose="020B0604030504040204" pitchFamily="34" charset="0"/>
              <a:ea typeface="Tahoma" panose="020B0604030504040204" pitchFamily="34" charset="0"/>
              <a:cs typeface="Tahoma" panose="020B0604030504040204" pitchFamily="34" charset="0"/>
            </a:rPr>
            <a:t>Section 6</a:t>
          </a:r>
        </a:p>
      </dgm:t>
    </dgm:pt>
    <dgm:pt modelId="{3B7995C2-CF5D-452E-961E-A06A23F916AE}" type="parTrans" cxnId="{F1049936-DF25-467C-8AF9-F715E0AA9F12}">
      <dgm:prSet/>
      <dgm:spPr/>
      <dgm:t>
        <a:bodyPr/>
        <a:lstStyle/>
        <a:p>
          <a:endParaRPr lang="en-US"/>
        </a:p>
      </dgm:t>
    </dgm:pt>
    <dgm:pt modelId="{F5EED53D-6518-4EA3-BC51-CFE753AF67AD}" type="sibTrans" cxnId="{F1049936-DF25-467C-8AF9-F715E0AA9F12}">
      <dgm:prSet/>
      <dgm:spPr/>
      <dgm:t>
        <a:bodyPr/>
        <a:lstStyle/>
        <a:p>
          <a:endParaRPr lang="en-US"/>
        </a:p>
      </dgm:t>
    </dgm:pt>
    <dgm:pt modelId="{8072FA64-142C-41D0-837F-63C9525E7A41}">
      <dgm:prSet custT="1"/>
      <dgm:spPr/>
      <dgm:t>
        <a:bodyPr/>
        <a:lstStyle/>
        <a:p>
          <a:pPr>
            <a:buFont typeface="Arial" panose="020B0604020202020204" pitchFamily="34" charset="0"/>
            <a:buChar char="•"/>
          </a:pPr>
          <a:endParaRPr lang="en-US" sz="2100" dirty="0">
            <a:latin typeface="+mn-lt"/>
            <a:ea typeface="Tahoma" panose="020B0604030504040204" pitchFamily="34" charset="0"/>
            <a:cs typeface="Tahoma" panose="020B0604030504040204" pitchFamily="34" charset="0"/>
          </a:endParaRPr>
        </a:p>
        <a:p>
          <a:pPr>
            <a:buFont typeface="Arial" panose="020B0604020202020204" pitchFamily="34" charset="0"/>
            <a:buChar char="•"/>
          </a:pPr>
          <a:r>
            <a:rPr lang="en-US" sz="1800" dirty="0">
              <a:latin typeface="Tahoma" panose="020B0604030504040204" pitchFamily="34" charset="0"/>
              <a:ea typeface="Tahoma" panose="020B0604030504040204" pitchFamily="34" charset="0"/>
              <a:cs typeface="Tahoma" panose="020B0604030504040204" pitchFamily="34" charset="0"/>
            </a:rPr>
            <a:t>Open-ended question</a:t>
          </a:r>
          <a:endParaRPr lang="en-US" sz="1800" dirty="0"/>
        </a:p>
      </dgm:t>
    </dgm:pt>
    <dgm:pt modelId="{A1A08DCC-05F6-4CAD-8CBE-8989C92CFA9F}" type="parTrans" cxnId="{E645E92D-A84F-430D-84DC-BB1DC0EA0B6E}">
      <dgm:prSet/>
      <dgm:spPr/>
      <dgm:t>
        <a:bodyPr/>
        <a:lstStyle/>
        <a:p>
          <a:endParaRPr lang="en-US"/>
        </a:p>
      </dgm:t>
    </dgm:pt>
    <dgm:pt modelId="{869D788C-3B4A-4F93-89B4-25F31CF61931}" type="sibTrans" cxnId="{E645E92D-A84F-430D-84DC-BB1DC0EA0B6E}">
      <dgm:prSet/>
      <dgm:spPr/>
      <dgm:t>
        <a:bodyPr/>
        <a:lstStyle/>
        <a:p>
          <a:endParaRPr lang="en-US"/>
        </a:p>
      </dgm:t>
    </dgm:pt>
    <dgm:pt modelId="{42E81A94-0E75-484E-9D8A-3BD559408276}">
      <dgm:prSet custT="1"/>
      <dgm:spPr/>
      <dgm:t>
        <a:bodyPr/>
        <a:lstStyle/>
        <a:p>
          <a:r>
            <a:rPr lang="en-US" sz="1600" dirty="0">
              <a:latin typeface="Tahoma" panose="020B0604030504040204" pitchFamily="34" charset="0"/>
              <a:ea typeface="Tahoma" panose="020B0604030504040204" pitchFamily="34" charset="0"/>
              <a:cs typeface="Tahoma" panose="020B0604030504040204" pitchFamily="34" charset="0"/>
            </a:rPr>
            <a:t>   Attitude       </a:t>
          </a:r>
        </a:p>
        <a:p>
          <a:r>
            <a:rPr lang="en-US" sz="1600" dirty="0">
              <a:latin typeface="Tahoma" panose="020B0604030504040204" pitchFamily="34" charset="0"/>
              <a:ea typeface="Tahoma" panose="020B0604030504040204" pitchFamily="34" charset="0"/>
              <a:cs typeface="Tahoma" panose="020B0604030504040204" pitchFamily="34" charset="0"/>
            </a:rPr>
            <a:t>   Questions</a:t>
          </a:r>
        </a:p>
      </dgm:t>
    </dgm:pt>
    <dgm:pt modelId="{573E19C1-387E-4BFC-9F20-2AA2D2E34FB3}" type="parTrans" cxnId="{55B69528-44AA-4A41-BE5F-C066044C6352}">
      <dgm:prSet/>
      <dgm:spPr/>
      <dgm:t>
        <a:bodyPr/>
        <a:lstStyle/>
        <a:p>
          <a:endParaRPr lang="en-US"/>
        </a:p>
      </dgm:t>
    </dgm:pt>
    <dgm:pt modelId="{B002EA53-369A-40F9-A2DE-D0AF5135C698}" type="sibTrans" cxnId="{55B69528-44AA-4A41-BE5F-C066044C6352}">
      <dgm:prSet/>
      <dgm:spPr/>
      <dgm:t>
        <a:bodyPr/>
        <a:lstStyle/>
        <a:p>
          <a:endParaRPr lang="en-US"/>
        </a:p>
      </dgm:t>
    </dgm:pt>
    <dgm:pt modelId="{A8C8C45D-1176-42E3-94AB-8E39475CDC5C}">
      <dgm:prSet custT="1"/>
      <dgm:spPr/>
      <dgm:t>
        <a:bodyPr/>
        <a:lstStyle/>
        <a:p>
          <a:r>
            <a:rPr lang="en-US" sz="1600" dirty="0">
              <a:latin typeface="Tahoma" panose="020B0604030504040204" pitchFamily="34" charset="0"/>
              <a:ea typeface="Tahoma" panose="020B0604030504040204" pitchFamily="34" charset="0"/>
              <a:cs typeface="Tahoma" panose="020B0604030504040204" pitchFamily="34" charset="0"/>
            </a:rPr>
            <a:t>General</a:t>
          </a:r>
        </a:p>
      </dgm:t>
    </dgm:pt>
    <dgm:pt modelId="{860E2F17-4DDE-439E-B088-B14DEC4AAFDA}" type="parTrans" cxnId="{600BB9F6-24D5-4BA7-85C6-38BAB0A9E682}">
      <dgm:prSet/>
      <dgm:spPr/>
      <dgm:t>
        <a:bodyPr/>
        <a:lstStyle/>
        <a:p>
          <a:endParaRPr lang="en-US"/>
        </a:p>
      </dgm:t>
    </dgm:pt>
    <dgm:pt modelId="{A3E975BB-5029-41D6-B9B2-46937FABDE00}" type="sibTrans" cxnId="{600BB9F6-24D5-4BA7-85C6-38BAB0A9E682}">
      <dgm:prSet/>
      <dgm:spPr/>
      <dgm:t>
        <a:bodyPr/>
        <a:lstStyle/>
        <a:p>
          <a:endParaRPr lang="en-US"/>
        </a:p>
      </dgm:t>
    </dgm:pt>
    <dgm:pt modelId="{2331B384-15F4-4CB8-8C0E-80B88AB665C2}" type="pres">
      <dgm:prSet presAssocID="{DEC81002-BB98-4E68-A389-C24BAF9E5087}" presName="Name0" presStyleCnt="0">
        <dgm:presLayoutVars>
          <dgm:dir/>
          <dgm:animLvl val="lvl"/>
          <dgm:resizeHandles val="exact"/>
        </dgm:presLayoutVars>
      </dgm:prSet>
      <dgm:spPr/>
      <dgm:t>
        <a:bodyPr/>
        <a:lstStyle/>
        <a:p>
          <a:endParaRPr lang="en-US"/>
        </a:p>
      </dgm:t>
    </dgm:pt>
    <dgm:pt modelId="{4A76BE98-F0B0-46EA-9191-62C9D6C11A7E}" type="pres">
      <dgm:prSet presAssocID="{714D1CCF-9326-4DBE-A226-62B06C9EAD99}" presName="composite" presStyleCnt="0"/>
      <dgm:spPr/>
    </dgm:pt>
    <dgm:pt modelId="{DFC5D379-3EBC-41BB-BBD5-04E859058F6D}" type="pres">
      <dgm:prSet presAssocID="{714D1CCF-9326-4DBE-A226-62B06C9EAD99}" presName="parTx" presStyleLbl="alignNode1" presStyleIdx="0" presStyleCnt="6">
        <dgm:presLayoutVars>
          <dgm:chMax val="0"/>
          <dgm:chPref val="0"/>
        </dgm:presLayoutVars>
      </dgm:prSet>
      <dgm:spPr/>
      <dgm:t>
        <a:bodyPr/>
        <a:lstStyle/>
        <a:p>
          <a:endParaRPr lang="en-US"/>
        </a:p>
      </dgm:t>
    </dgm:pt>
    <dgm:pt modelId="{91212E3D-3DA1-4115-AC3D-7020CB432986}" type="pres">
      <dgm:prSet presAssocID="{714D1CCF-9326-4DBE-A226-62B06C9EAD99}" presName="desTx" presStyleLbl="alignAccFollowNode1" presStyleIdx="0" presStyleCnt="6" custScaleY="93536">
        <dgm:presLayoutVars/>
      </dgm:prSet>
      <dgm:spPr/>
      <dgm:t>
        <a:bodyPr/>
        <a:lstStyle/>
        <a:p>
          <a:endParaRPr lang="en-US"/>
        </a:p>
      </dgm:t>
    </dgm:pt>
    <dgm:pt modelId="{12919E5A-7369-4D54-8F4F-75E5385740DF}" type="pres">
      <dgm:prSet presAssocID="{23639DAA-9C10-4F67-ADF7-D01F22423FCC}" presName="space" presStyleCnt="0"/>
      <dgm:spPr/>
    </dgm:pt>
    <dgm:pt modelId="{C691C15A-07C7-43E6-9348-556EC1B45A9C}" type="pres">
      <dgm:prSet presAssocID="{2DEF7951-CD9E-4D36-9B6E-03A634CCB799}" presName="composite" presStyleCnt="0"/>
      <dgm:spPr/>
    </dgm:pt>
    <dgm:pt modelId="{DD2A6451-AC46-4D0F-B4E4-0AEBEE040326}" type="pres">
      <dgm:prSet presAssocID="{2DEF7951-CD9E-4D36-9B6E-03A634CCB799}" presName="parTx" presStyleLbl="alignNode1" presStyleIdx="1" presStyleCnt="6">
        <dgm:presLayoutVars>
          <dgm:chMax val="0"/>
          <dgm:chPref val="0"/>
        </dgm:presLayoutVars>
      </dgm:prSet>
      <dgm:spPr/>
      <dgm:t>
        <a:bodyPr/>
        <a:lstStyle/>
        <a:p>
          <a:endParaRPr lang="en-US"/>
        </a:p>
      </dgm:t>
    </dgm:pt>
    <dgm:pt modelId="{42BD4350-4A5B-4E26-8D6F-726D8DF37B1A}" type="pres">
      <dgm:prSet presAssocID="{2DEF7951-CD9E-4D36-9B6E-03A634CCB799}" presName="desTx" presStyleLbl="alignAccFollowNode1" presStyleIdx="1" presStyleCnt="6">
        <dgm:presLayoutVars/>
      </dgm:prSet>
      <dgm:spPr/>
      <dgm:t>
        <a:bodyPr/>
        <a:lstStyle/>
        <a:p>
          <a:endParaRPr lang="en-US"/>
        </a:p>
      </dgm:t>
    </dgm:pt>
    <dgm:pt modelId="{D7B215BD-4FCA-4705-8DE4-552AEF2A3F34}" type="pres">
      <dgm:prSet presAssocID="{DB8F8D7A-508A-4247-A884-D33A1E0473E0}" presName="space" presStyleCnt="0"/>
      <dgm:spPr/>
    </dgm:pt>
    <dgm:pt modelId="{7099E9C4-2E0E-444B-A762-2A8C5065243E}" type="pres">
      <dgm:prSet presAssocID="{FF492686-933D-4453-8A17-5F73BF9FDA2C}" presName="composite" presStyleCnt="0"/>
      <dgm:spPr/>
    </dgm:pt>
    <dgm:pt modelId="{1EDB2DF9-38AD-46EC-A56D-9C2D92CE291A}" type="pres">
      <dgm:prSet presAssocID="{FF492686-933D-4453-8A17-5F73BF9FDA2C}" presName="parTx" presStyleLbl="alignNode1" presStyleIdx="2" presStyleCnt="6">
        <dgm:presLayoutVars>
          <dgm:chMax val="0"/>
          <dgm:chPref val="0"/>
        </dgm:presLayoutVars>
      </dgm:prSet>
      <dgm:spPr/>
      <dgm:t>
        <a:bodyPr/>
        <a:lstStyle/>
        <a:p>
          <a:endParaRPr lang="en-US"/>
        </a:p>
      </dgm:t>
    </dgm:pt>
    <dgm:pt modelId="{42273B65-0DF4-47CC-BA42-0FA483091FE9}" type="pres">
      <dgm:prSet presAssocID="{FF492686-933D-4453-8A17-5F73BF9FDA2C}" presName="desTx" presStyleLbl="alignAccFollowNode1" presStyleIdx="2" presStyleCnt="6">
        <dgm:presLayoutVars/>
      </dgm:prSet>
      <dgm:spPr/>
      <dgm:t>
        <a:bodyPr/>
        <a:lstStyle/>
        <a:p>
          <a:endParaRPr lang="en-US"/>
        </a:p>
      </dgm:t>
    </dgm:pt>
    <dgm:pt modelId="{4EAE3236-8B64-410A-B927-C03A5081A895}" type="pres">
      <dgm:prSet presAssocID="{5C25F768-6730-46BB-B591-8A0DCEE71588}" presName="space" presStyleCnt="0"/>
      <dgm:spPr/>
    </dgm:pt>
    <dgm:pt modelId="{A2E76CAE-58B2-4B90-9B23-87AF90FDD6B1}" type="pres">
      <dgm:prSet presAssocID="{89437F05-0BED-45F7-AA28-7F3C7BABD00C}" presName="composite" presStyleCnt="0"/>
      <dgm:spPr/>
    </dgm:pt>
    <dgm:pt modelId="{F828AE6D-580D-484E-B945-F2888DE86C37}" type="pres">
      <dgm:prSet presAssocID="{89437F05-0BED-45F7-AA28-7F3C7BABD00C}" presName="parTx" presStyleLbl="alignNode1" presStyleIdx="3" presStyleCnt="6">
        <dgm:presLayoutVars>
          <dgm:chMax val="0"/>
          <dgm:chPref val="0"/>
        </dgm:presLayoutVars>
      </dgm:prSet>
      <dgm:spPr/>
      <dgm:t>
        <a:bodyPr/>
        <a:lstStyle/>
        <a:p>
          <a:endParaRPr lang="en-US"/>
        </a:p>
      </dgm:t>
    </dgm:pt>
    <dgm:pt modelId="{A1639C16-704F-4575-9F5D-8153BBD945F7}" type="pres">
      <dgm:prSet presAssocID="{89437F05-0BED-45F7-AA28-7F3C7BABD00C}" presName="desTx" presStyleLbl="alignAccFollowNode1" presStyleIdx="3" presStyleCnt="6">
        <dgm:presLayoutVars/>
      </dgm:prSet>
      <dgm:spPr/>
      <dgm:t>
        <a:bodyPr/>
        <a:lstStyle/>
        <a:p>
          <a:endParaRPr lang="en-US"/>
        </a:p>
      </dgm:t>
    </dgm:pt>
    <dgm:pt modelId="{B63EF6E9-41B3-408B-BE23-8AA34C21484C}" type="pres">
      <dgm:prSet presAssocID="{02BA0C2F-C208-4EE9-BBF9-0FC511CF269B}" presName="space" presStyleCnt="0"/>
      <dgm:spPr/>
    </dgm:pt>
    <dgm:pt modelId="{E529DA21-4608-46EA-A314-1B24C25840F5}" type="pres">
      <dgm:prSet presAssocID="{EF4547A2-9C91-4248-A8EC-4C3249C7D8D4}" presName="composite" presStyleCnt="0"/>
      <dgm:spPr/>
    </dgm:pt>
    <dgm:pt modelId="{D40536BA-EB3D-47CB-85FB-0F8B0A8BF180}" type="pres">
      <dgm:prSet presAssocID="{EF4547A2-9C91-4248-A8EC-4C3249C7D8D4}" presName="parTx" presStyleLbl="alignNode1" presStyleIdx="4" presStyleCnt="6">
        <dgm:presLayoutVars>
          <dgm:chMax val="0"/>
          <dgm:chPref val="0"/>
        </dgm:presLayoutVars>
      </dgm:prSet>
      <dgm:spPr/>
      <dgm:t>
        <a:bodyPr/>
        <a:lstStyle/>
        <a:p>
          <a:endParaRPr lang="en-US"/>
        </a:p>
      </dgm:t>
    </dgm:pt>
    <dgm:pt modelId="{03426949-CFCC-48F5-877C-B9162CA5721C}" type="pres">
      <dgm:prSet presAssocID="{EF4547A2-9C91-4248-A8EC-4C3249C7D8D4}" presName="desTx" presStyleLbl="alignAccFollowNode1" presStyleIdx="4" presStyleCnt="6">
        <dgm:presLayoutVars/>
      </dgm:prSet>
      <dgm:spPr/>
      <dgm:t>
        <a:bodyPr/>
        <a:lstStyle/>
        <a:p>
          <a:endParaRPr lang="en-US"/>
        </a:p>
      </dgm:t>
    </dgm:pt>
    <dgm:pt modelId="{30BD0FE5-E323-47AF-8625-15078F1B1BAA}" type="pres">
      <dgm:prSet presAssocID="{3D038E02-E7BC-4815-80EC-B08DA8566BC1}" presName="space" presStyleCnt="0"/>
      <dgm:spPr/>
    </dgm:pt>
    <dgm:pt modelId="{B4BF87E5-76E2-4253-9546-3261C859B3F4}" type="pres">
      <dgm:prSet presAssocID="{87AE2394-5314-4F2C-AFF7-EBFA23C0DB04}" presName="composite" presStyleCnt="0"/>
      <dgm:spPr/>
    </dgm:pt>
    <dgm:pt modelId="{DE6DC9EB-C776-486A-8CE4-55C3B235EC18}" type="pres">
      <dgm:prSet presAssocID="{87AE2394-5314-4F2C-AFF7-EBFA23C0DB04}" presName="parTx" presStyleLbl="alignNode1" presStyleIdx="5" presStyleCnt="6">
        <dgm:presLayoutVars>
          <dgm:chMax val="0"/>
          <dgm:chPref val="0"/>
        </dgm:presLayoutVars>
      </dgm:prSet>
      <dgm:spPr/>
      <dgm:t>
        <a:bodyPr/>
        <a:lstStyle/>
        <a:p>
          <a:endParaRPr lang="en-US"/>
        </a:p>
      </dgm:t>
    </dgm:pt>
    <dgm:pt modelId="{F5907C09-4426-43B0-9A7C-380219EB55F2}" type="pres">
      <dgm:prSet presAssocID="{87AE2394-5314-4F2C-AFF7-EBFA23C0DB04}" presName="desTx" presStyleLbl="alignAccFollowNode1" presStyleIdx="5" presStyleCnt="6">
        <dgm:presLayoutVars/>
      </dgm:prSet>
      <dgm:spPr/>
      <dgm:t>
        <a:bodyPr/>
        <a:lstStyle/>
        <a:p>
          <a:endParaRPr lang="en-US"/>
        </a:p>
      </dgm:t>
    </dgm:pt>
  </dgm:ptLst>
  <dgm:cxnLst>
    <dgm:cxn modelId="{321E988B-3E41-489B-BF45-F29F59B618C8}" type="presOf" srcId="{73155CDF-243B-4129-96DE-A38886B12A6B}" destId="{42273B65-0DF4-47CC-BA42-0FA483091FE9}" srcOrd="0" destOrd="0" presId="urn:microsoft.com/office/officeart/2016/7/layout/HorizontalActionList"/>
    <dgm:cxn modelId="{0A8630D9-3DC7-4F99-8982-C4BF3B89477C}" srcId="{DEC81002-BB98-4E68-A389-C24BAF9E5087}" destId="{714D1CCF-9326-4DBE-A226-62B06C9EAD99}" srcOrd="0" destOrd="0" parTransId="{3617F8DE-0208-43F3-87E0-D30EFF10C034}" sibTransId="{23639DAA-9C10-4F67-ADF7-D01F22423FCC}"/>
    <dgm:cxn modelId="{054CB9A4-7ED5-4DE4-8C82-87B5A33F4422}" type="presOf" srcId="{2C6B0F99-6708-4FF1-A085-DBA373A538E4}" destId="{42BD4350-4A5B-4E26-8D6F-726D8DF37B1A}" srcOrd="0" destOrd="1" presId="urn:microsoft.com/office/officeart/2016/7/layout/HorizontalActionList"/>
    <dgm:cxn modelId="{1E161A64-ECFC-4B28-BD54-BD367591C3E6}" srcId="{89437F05-0BED-45F7-AA28-7F3C7BABD00C}" destId="{20AD8C47-4211-4A7F-AEA5-166A2C7DAEF7}" srcOrd="1" destOrd="0" parTransId="{F1020FD4-0C47-4A0C-A163-C759828FF744}" sibTransId="{90D616AC-D21B-4969-950B-DC32C2EE3E89}"/>
    <dgm:cxn modelId="{BF618810-3F79-4A24-AA90-2FE2B1A4619A}" srcId="{714D1CCF-9326-4DBE-A226-62B06C9EAD99}" destId="{D0244FA4-5EC5-421A-8456-C2D60623BE94}" srcOrd="1" destOrd="0" parTransId="{401B908E-B76E-43CE-B634-CA9F812FD5D9}" sibTransId="{95CF9C65-20AD-4D10-BBBF-58D342A9E681}"/>
    <dgm:cxn modelId="{9F9D1738-DE0E-45F9-AFDF-897893DE928F}" type="presOf" srcId="{E32C36C6-30E9-477A-A5D5-78A62FCC4995}" destId="{03426949-CFCC-48F5-877C-B9162CA5721C}" srcOrd="0" destOrd="0" presId="urn:microsoft.com/office/officeart/2016/7/layout/HorizontalActionList"/>
    <dgm:cxn modelId="{B8967264-F208-420A-BD97-11835B6FF0CF}" type="presOf" srcId="{49B8D3D7-5D44-438B-AFBA-C411DEDECFEA}" destId="{A1639C16-704F-4575-9F5D-8153BBD945F7}" srcOrd="0" destOrd="0" presId="urn:microsoft.com/office/officeart/2016/7/layout/HorizontalActionList"/>
    <dgm:cxn modelId="{55B69528-44AA-4A41-BE5F-C066044C6352}" srcId="{714D1CCF-9326-4DBE-A226-62B06C9EAD99}" destId="{42E81A94-0E75-484E-9D8A-3BD559408276}" srcOrd="2" destOrd="0" parTransId="{573E19C1-387E-4BFC-9F20-2AA2D2E34FB3}" sibTransId="{B002EA53-369A-40F9-A2DE-D0AF5135C698}"/>
    <dgm:cxn modelId="{2BB3FE60-80B9-4EC9-91FB-AF49290EBEE0}" type="presOf" srcId="{DEC81002-BB98-4E68-A389-C24BAF9E5087}" destId="{2331B384-15F4-4CB8-8C0E-80B88AB665C2}" srcOrd="0" destOrd="0" presId="urn:microsoft.com/office/officeart/2016/7/layout/HorizontalActionList"/>
    <dgm:cxn modelId="{6858F329-9063-4E12-965A-41B66559F6D6}" srcId="{EF4547A2-9C91-4248-A8EC-4C3249C7D8D4}" destId="{E32C36C6-30E9-477A-A5D5-78A62FCC4995}" srcOrd="0" destOrd="0" parTransId="{C9178BD9-9A9B-48BD-AF51-AE50E3AEBBF5}" sibTransId="{165D8837-B6F2-434E-9F15-0D185033197F}"/>
    <dgm:cxn modelId="{EDE70182-04ED-441A-886B-E0ADF460D00D}" srcId="{DEC81002-BB98-4E68-A389-C24BAF9E5087}" destId="{2DEF7951-CD9E-4D36-9B6E-03A634CCB799}" srcOrd="1" destOrd="0" parTransId="{071D6648-07E6-4AF4-BC8B-E51B312A99FE}" sibTransId="{DB8F8D7A-508A-4247-A884-D33A1E0473E0}"/>
    <dgm:cxn modelId="{1BD11960-0F38-4037-B0D7-A286297E8FB2}" type="presOf" srcId="{87AE2394-5314-4F2C-AFF7-EBFA23C0DB04}" destId="{DE6DC9EB-C776-486A-8CE4-55C3B235EC18}" srcOrd="0" destOrd="0" presId="urn:microsoft.com/office/officeart/2016/7/layout/HorizontalActionList"/>
    <dgm:cxn modelId="{EA260C6A-1ADB-4491-94E6-F6C8A5D5283D}" srcId="{714D1CCF-9326-4DBE-A226-62B06C9EAD99}" destId="{E835BCC7-642E-4CAB-BB2E-2AF0155EC29A}" srcOrd="0" destOrd="0" parTransId="{6855BDC6-6188-4B9C-8FC3-4309C0EFD9DF}" sibTransId="{5A04BD79-49A5-4DB2-8245-B2832EC367D0}"/>
    <dgm:cxn modelId="{450B9301-CFF8-4570-9B75-8061CA3D6150}" srcId="{2DEF7951-CD9E-4D36-9B6E-03A634CCB799}" destId="{E9650CFE-D248-43C6-A531-C487CB3FFEB2}" srcOrd="0" destOrd="0" parTransId="{CE5B4C36-EC9A-42E5-B3E3-76BE619775C0}" sibTransId="{1F3FB7AF-E862-4B60-B0E9-421E5FE15A8D}"/>
    <dgm:cxn modelId="{7B9284E1-BE10-4607-8111-92206DFE95EE}" type="presOf" srcId="{E9650CFE-D248-43C6-A531-C487CB3FFEB2}" destId="{42BD4350-4A5B-4E26-8D6F-726D8DF37B1A}" srcOrd="0" destOrd="0" presId="urn:microsoft.com/office/officeart/2016/7/layout/HorizontalActionList"/>
    <dgm:cxn modelId="{30030522-8F94-445B-A75B-9EE895856AA5}" type="presOf" srcId="{EF4547A2-9C91-4248-A8EC-4C3249C7D8D4}" destId="{D40536BA-EB3D-47CB-85FB-0F8B0A8BF180}" srcOrd="0" destOrd="0" presId="urn:microsoft.com/office/officeart/2016/7/layout/HorizontalActionList"/>
    <dgm:cxn modelId="{4483908E-DE27-469B-BEC5-2C4E20A1ECF8}" type="presOf" srcId="{714D1CCF-9326-4DBE-A226-62B06C9EAD99}" destId="{DFC5D379-3EBC-41BB-BBD5-04E859058F6D}" srcOrd="0" destOrd="0" presId="urn:microsoft.com/office/officeart/2016/7/layout/HorizontalActionList"/>
    <dgm:cxn modelId="{CB4FCF28-CC4F-476A-BA14-2EF678669543}" srcId="{20AD8C47-4211-4A7F-AEA5-166A2C7DAEF7}" destId="{30AA9C08-8970-43DE-A07E-BA879227040F}" srcOrd="0" destOrd="0" parTransId="{532B5AAD-1640-414A-984E-9B4C371E31D6}" sibTransId="{01A80334-AB4D-41C1-8C60-F53BF2ECC247}"/>
    <dgm:cxn modelId="{CEA6AD82-3251-4F9A-A54B-80A4F1E835A1}" type="presOf" srcId="{D0244FA4-5EC5-421A-8456-C2D60623BE94}" destId="{91212E3D-3DA1-4115-AC3D-7020CB432986}" srcOrd="0" destOrd="1" presId="urn:microsoft.com/office/officeart/2016/7/layout/HorizontalActionList"/>
    <dgm:cxn modelId="{0337CEB5-788B-43C6-AC2B-3326A45E586D}" type="presOf" srcId="{30AA9C08-8970-43DE-A07E-BA879227040F}" destId="{A1639C16-704F-4575-9F5D-8153BBD945F7}" srcOrd="0" destOrd="2" presId="urn:microsoft.com/office/officeart/2016/7/layout/HorizontalActionList"/>
    <dgm:cxn modelId="{E29A5D19-ECEF-4474-B6BB-5B8D8A63ACD1}" type="presOf" srcId="{20AD8C47-4211-4A7F-AEA5-166A2C7DAEF7}" destId="{A1639C16-704F-4575-9F5D-8153BBD945F7}" srcOrd="0" destOrd="1" presId="urn:microsoft.com/office/officeart/2016/7/layout/HorizontalActionList"/>
    <dgm:cxn modelId="{2A37292D-7601-449B-BF64-C72349AB368B}" srcId="{DEC81002-BB98-4E68-A389-C24BAF9E5087}" destId="{89437F05-0BED-45F7-AA28-7F3C7BABD00C}" srcOrd="3" destOrd="0" parTransId="{5880EEAA-9B38-4B86-9C34-6364177D9A02}" sibTransId="{02BA0C2F-C208-4EE9-BBF9-0FC511CF269B}"/>
    <dgm:cxn modelId="{6B8D64BB-B21C-49A9-9130-1398F26FA152}" type="presOf" srcId="{8072FA64-142C-41D0-837F-63C9525E7A41}" destId="{F5907C09-4426-43B0-9A7C-380219EB55F2}" srcOrd="0" destOrd="0" presId="urn:microsoft.com/office/officeart/2016/7/layout/HorizontalActionList"/>
    <dgm:cxn modelId="{7E717487-278A-45B4-8F69-0BE74B36141E}" type="presOf" srcId="{89437F05-0BED-45F7-AA28-7F3C7BABD00C}" destId="{F828AE6D-580D-484E-B945-F2888DE86C37}" srcOrd="0" destOrd="0" presId="urn:microsoft.com/office/officeart/2016/7/layout/HorizontalActionList"/>
    <dgm:cxn modelId="{2758537A-F206-4D16-BB12-B61A388CF61F}" srcId="{73155CDF-243B-4129-96DE-A38886B12A6B}" destId="{4F157EDE-1A80-4E19-A8A0-EBE0DA0F401D}" srcOrd="0" destOrd="0" parTransId="{9A88634F-AE9B-4CFF-9351-E2BA1AAA4577}" sibTransId="{E72CFFA6-5A1C-494A-9CE0-A60605D0C0E1}"/>
    <dgm:cxn modelId="{FE4EE58A-4CD4-4817-8512-D96656D62205}" srcId="{FF492686-933D-4453-8A17-5F73BF9FDA2C}" destId="{73155CDF-243B-4129-96DE-A38886B12A6B}" srcOrd="0" destOrd="0" parTransId="{AA29CD0A-D14E-46BC-8087-D5A9B815DB64}" sibTransId="{D593DB0A-A0D0-4481-99EB-F9144A89BF36}"/>
    <dgm:cxn modelId="{2E1FBED9-0313-408D-8BEC-BD9E7D02E7A9}" srcId="{2C6B0F99-6708-4FF1-A085-DBA373A538E4}" destId="{44466C3F-3AB5-4683-9758-54704D629E63}" srcOrd="0" destOrd="0" parTransId="{85892739-D702-446C-ACE1-14012DD2D05B}" sibTransId="{F0CC60EC-9326-44B8-A6EA-D834C0D7C380}"/>
    <dgm:cxn modelId="{DA82F329-90BA-4239-9CC6-268283FBDA9B}" type="presOf" srcId="{42E81A94-0E75-484E-9D8A-3BD559408276}" destId="{91212E3D-3DA1-4115-AC3D-7020CB432986}" srcOrd="0" destOrd="3" presId="urn:microsoft.com/office/officeart/2016/7/layout/HorizontalActionList"/>
    <dgm:cxn modelId="{C9075D04-93E1-4B94-9405-9A40EDFD6937}" type="presOf" srcId="{A8C8C45D-1176-42E3-94AB-8E39475CDC5C}" destId="{91212E3D-3DA1-4115-AC3D-7020CB432986}" srcOrd="0" destOrd="2" presId="urn:microsoft.com/office/officeart/2016/7/layout/HorizontalActionList"/>
    <dgm:cxn modelId="{F1049936-DF25-467C-8AF9-F715E0AA9F12}" srcId="{DEC81002-BB98-4E68-A389-C24BAF9E5087}" destId="{87AE2394-5314-4F2C-AFF7-EBFA23C0DB04}" srcOrd="5" destOrd="0" parTransId="{3B7995C2-CF5D-452E-961E-A06A23F916AE}" sibTransId="{F5EED53D-6518-4EA3-BC51-CFE753AF67AD}"/>
    <dgm:cxn modelId="{6EBC5405-D0E3-43A5-B848-9C0182F7BDB7}" srcId="{2DEF7951-CD9E-4D36-9B6E-03A634CCB799}" destId="{2C6B0F99-6708-4FF1-A085-DBA373A538E4}" srcOrd="1" destOrd="0" parTransId="{6BA725C8-B888-4B0E-92F0-C6A897A059FD}" sibTransId="{1D3E3660-DD7C-43EA-8669-6C753B504C49}"/>
    <dgm:cxn modelId="{D8D5F8D0-E597-4020-A827-0B6EBD1E2CC8}" type="presOf" srcId="{4EC1DAFC-FD48-4497-BE1C-547758BA99BD}" destId="{42BD4350-4A5B-4E26-8D6F-726D8DF37B1A}" srcOrd="0" destOrd="3" presId="urn:microsoft.com/office/officeart/2016/7/layout/HorizontalActionList"/>
    <dgm:cxn modelId="{61777218-AFC3-463D-BE69-F714E49BE08F}" type="presOf" srcId="{2DEF7951-CD9E-4D36-9B6E-03A634CCB799}" destId="{DD2A6451-AC46-4D0F-B4E4-0AEBEE040326}" srcOrd="0" destOrd="0" presId="urn:microsoft.com/office/officeart/2016/7/layout/HorizontalActionList"/>
    <dgm:cxn modelId="{1617129B-2514-4652-B00E-5CF57BE2D415}" type="presOf" srcId="{FF492686-933D-4453-8A17-5F73BF9FDA2C}" destId="{1EDB2DF9-38AD-46EC-A56D-9C2D92CE291A}" srcOrd="0" destOrd="0" presId="urn:microsoft.com/office/officeart/2016/7/layout/HorizontalActionList"/>
    <dgm:cxn modelId="{600BB9F6-24D5-4BA7-85C6-38BAB0A9E682}" srcId="{D0244FA4-5EC5-421A-8456-C2D60623BE94}" destId="{A8C8C45D-1176-42E3-94AB-8E39475CDC5C}" srcOrd="0" destOrd="0" parTransId="{860E2F17-4DDE-439E-B088-B14DEC4AAFDA}" sibTransId="{A3E975BB-5029-41D6-B9B2-46937FABDE00}"/>
    <dgm:cxn modelId="{F9A10A7E-33E8-416E-8B08-F66715ABE845}" srcId="{89437F05-0BED-45F7-AA28-7F3C7BABD00C}" destId="{49B8D3D7-5D44-438B-AFBA-C411DEDECFEA}" srcOrd="0" destOrd="0" parTransId="{1BC1B193-02BE-4242-BB35-EC1EB09BBE0E}" sibTransId="{70F3DCF9-4956-42C3-A6CF-9E23234A9781}"/>
    <dgm:cxn modelId="{594DB837-BDDD-4770-842D-A0ABE5038842}" srcId="{DEC81002-BB98-4E68-A389-C24BAF9E5087}" destId="{FF492686-933D-4453-8A17-5F73BF9FDA2C}" srcOrd="2" destOrd="0" parTransId="{0737CA92-CFB0-46EA-BE6E-0809D45EC31F}" sibTransId="{5C25F768-6730-46BB-B591-8A0DCEE71588}"/>
    <dgm:cxn modelId="{5D5D3EE2-4453-4ABA-B577-8305E5AE74DB}" srcId="{2C6B0F99-6708-4FF1-A085-DBA373A538E4}" destId="{4178BADF-3504-470A-A5A6-3A31C894E648}" srcOrd="2" destOrd="0" parTransId="{361DAD6C-FFFB-4657-895D-E364BFF2D0FE}" sibTransId="{E9F130C6-F98A-4E5D-A51A-15FF4C100F3B}"/>
    <dgm:cxn modelId="{C540C09B-7478-4E1B-BE22-5E7BEA013044}" type="presOf" srcId="{44466C3F-3AB5-4683-9758-54704D629E63}" destId="{42BD4350-4A5B-4E26-8D6F-726D8DF37B1A}" srcOrd="0" destOrd="2" presId="urn:microsoft.com/office/officeart/2016/7/layout/HorizontalActionList"/>
    <dgm:cxn modelId="{760323ED-14E4-4172-A27F-3D81A2DF0394}" type="presOf" srcId="{4F157EDE-1A80-4E19-A8A0-EBE0DA0F401D}" destId="{42273B65-0DF4-47CC-BA42-0FA483091FE9}" srcOrd="0" destOrd="1" presId="urn:microsoft.com/office/officeart/2016/7/layout/HorizontalActionList"/>
    <dgm:cxn modelId="{8BC0D849-4945-415B-8FAB-834F4E0DCAFB}" type="presOf" srcId="{4178BADF-3504-470A-A5A6-3A31C894E648}" destId="{42BD4350-4A5B-4E26-8D6F-726D8DF37B1A}" srcOrd="0" destOrd="4" presId="urn:microsoft.com/office/officeart/2016/7/layout/HorizontalActionList"/>
    <dgm:cxn modelId="{15B39F60-C495-4F71-B064-D5E892952EE3}" type="presOf" srcId="{E835BCC7-642E-4CAB-BB2E-2AF0155EC29A}" destId="{91212E3D-3DA1-4115-AC3D-7020CB432986}" srcOrd="0" destOrd="0" presId="urn:microsoft.com/office/officeart/2016/7/layout/HorizontalActionList"/>
    <dgm:cxn modelId="{10190306-671B-4F47-8AAC-BD39662686F3}" srcId="{2C6B0F99-6708-4FF1-A085-DBA373A538E4}" destId="{4EC1DAFC-FD48-4497-BE1C-547758BA99BD}" srcOrd="1" destOrd="0" parTransId="{8336A146-F3DF-4138-B311-5C487E57B443}" sibTransId="{86DFD377-98A1-4DE5-89F2-2C03C395020E}"/>
    <dgm:cxn modelId="{E97BE4CB-8FF3-4D69-946D-A3FA6EFCBFE7}" srcId="{DEC81002-BB98-4E68-A389-C24BAF9E5087}" destId="{EF4547A2-9C91-4248-A8EC-4C3249C7D8D4}" srcOrd="4" destOrd="0" parTransId="{613302FC-0E26-469F-AA05-C90A8653E791}" sibTransId="{3D038E02-E7BC-4815-80EC-B08DA8566BC1}"/>
    <dgm:cxn modelId="{E645E92D-A84F-430D-84DC-BB1DC0EA0B6E}" srcId="{87AE2394-5314-4F2C-AFF7-EBFA23C0DB04}" destId="{8072FA64-142C-41D0-837F-63C9525E7A41}" srcOrd="0" destOrd="0" parTransId="{A1A08DCC-05F6-4CAD-8CBE-8989C92CFA9F}" sibTransId="{869D788C-3B4A-4F93-89B4-25F31CF61931}"/>
    <dgm:cxn modelId="{2B48C719-BBB0-43B7-BCA9-51B281A6A2FF}" type="presParOf" srcId="{2331B384-15F4-4CB8-8C0E-80B88AB665C2}" destId="{4A76BE98-F0B0-46EA-9191-62C9D6C11A7E}" srcOrd="0" destOrd="0" presId="urn:microsoft.com/office/officeart/2016/7/layout/HorizontalActionList"/>
    <dgm:cxn modelId="{9E8899C4-7173-478D-8132-220FB88DD758}" type="presParOf" srcId="{4A76BE98-F0B0-46EA-9191-62C9D6C11A7E}" destId="{DFC5D379-3EBC-41BB-BBD5-04E859058F6D}" srcOrd="0" destOrd="0" presId="urn:microsoft.com/office/officeart/2016/7/layout/HorizontalActionList"/>
    <dgm:cxn modelId="{DACFC5CA-D1F4-4DC2-8874-753C051FFE30}" type="presParOf" srcId="{4A76BE98-F0B0-46EA-9191-62C9D6C11A7E}" destId="{91212E3D-3DA1-4115-AC3D-7020CB432986}" srcOrd="1" destOrd="0" presId="urn:microsoft.com/office/officeart/2016/7/layout/HorizontalActionList"/>
    <dgm:cxn modelId="{AB6B3459-4251-47C7-8322-5DE223B80FAC}" type="presParOf" srcId="{2331B384-15F4-4CB8-8C0E-80B88AB665C2}" destId="{12919E5A-7369-4D54-8F4F-75E5385740DF}" srcOrd="1" destOrd="0" presId="urn:microsoft.com/office/officeart/2016/7/layout/HorizontalActionList"/>
    <dgm:cxn modelId="{19620C5C-E38E-4C4E-88FF-D3BEA72E11DB}" type="presParOf" srcId="{2331B384-15F4-4CB8-8C0E-80B88AB665C2}" destId="{C691C15A-07C7-43E6-9348-556EC1B45A9C}" srcOrd="2" destOrd="0" presId="urn:microsoft.com/office/officeart/2016/7/layout/HorizontalActionList"/>
    <dgm:cxn modelId="{A31FFE05-56BF-417A-923A-D34CF0A4B5E5}" type="presParOf" srcId="{C691C15A-07C7-43E6-9348-556EC1B45A9C}" destId="{DD2A6451-AC46-4D0F-B4E4-0AEBEE040326}" srcOrd="0" destOrd="0" presId="urn:microsoft.com/office/officeart/2016/7/layout/HorizontalActionList"/>
    <dgm:cxn modelId="{2440FF1F-1662-4011-A9FB-6B9C3B5B3DDC}" type="presParOf" srcId="{C691C15A-07C7-43E6-9348-556EC1B45A9C}" destId="{42BD4350-4A5B-4E26-8D6F-726D8DF37B1A}" srcOrd="1" destOrd="0" presId="urn:microsoft.com/office/officeart/2016/7/layout/HorizontalActionList"/>
    <dgm:cxn modelId="{7FC6E171-1FE9-4B61-8CAB-97959DBC34C9}" type="presParOf" srcId="{2331B384-15F4-4CB8-8C0E-80B88AB665C2}" destId="{D7B215BD-4FCA-4705-8DE4-552AEF2A3F34}" srcOrd="3" destOrd="0" presId="urn:microsoft.com/office/officeart/2016/7/layout/HorizontalActionList"/>
    <dgm:cxn modelId="{ED5C7624-EFD0-4888-8766-4BCC6CA14425}" type="presParOf" srcId="{2331B384-15F4-4CB8-8C0E-80B88AB665C2}" destId="{7099E9C4-2E0E-444B-A762-2A8C5065243E}" srcOrd="4" destOrd="0" presId="urn:microsoft.com/office/officeart/2016/7/layout/HorizontalActionList"/>
    <dgm:cxn modelId="{4864078A-AC70-40CA-97A7-45BB1571B8B1}" type="presParOf" srcId="{7099E9C4-2E0E-444B-A762-2A8C5065243E}" destId="{1EDB2DF9-38AD-46EC-A56D-9C2D92CE291A}" srcOrd="0" destOrd="0" presId="urn:microsoft.com/office/officeart/2016/7/layout/HorizontalActionList"/>
    <dgm:cxn modelId="{5DDF9873-3850-4A7A-AA85-DEA7CF4CBE1D}" type="presParOf" srcId="{7099E9C4-2E0E-444B-A762-2A8C5065243E}" destId="{42273B65-0DF4-47CC-BA42-0FA483091FE9}" srcOrd="1" destOrd="0" presId="urn:microsoft.com/office/officeart/2016/7/layout/HorizontalActionList"/>
    <dgm:cxn modelId="{24BBDC60-18EE-49DF-9B91-1E3B9BA5D439}" type="presParOf" srcId="{2331B384-15F4-4CB8-8C0E-80B88AB665C2}" destId="{4EAE3236-8B64-410A-B927-C03A5081A895}" srcOrd="5" destOrd="0" presId="urn:microsoft.com/office/officeart/2016/7/layout/HorizontalActionList"/>
    <dgm:cxn modelId="{5F555FC5-BE58-42BD-BCA0-F30F65D995AA}" type="presParOf" srcId="{2331B384-15F4-4CB8-8C0E-80B88AB665C2}" destId="{A2E76CAE-58B2-4B90-9B23-87AF90FDD6B1}" srcOrd="6" destOrd="0" presId="urn:microsoft.com/office/officeart/2016/7/layout/HorizontalActionList"/>
    <dgm:cxn modelId="{D97B5E58-92F3-453A-8FF8-AC2488BAB275}" type="presParOf" srcId="{A2E76CAE-58B2-4B90-9B23-87AF90FDD6B1}" destId="{F828AE6D-580D-484E-B945-F2888DE86C37}" srcOrd="0" destOrd="0" presId="urn:microsoft.com/office/officeart/2016/7/layout/HorizontalActionList"/>
    <dgm:cxn modelId="{047B1D17-1021-4672-84A1-D0BA76D1CC66}" type="presParOf" srcId="{A2E76CAE-58B2-4B90-9B23-87AF90FDD6B1}" destId="{A1639C16-704F-4575-9F5D-8153BBD945F7}" srcOrd="1" destOrd="0" presId="urn:microsoft.com/office/officeart/2016/7/layout/HorizontalActionList"/>
    <dgm:cxn modelId="{9E498786-B664-498D-87EB-9D5450BCB1BD}" type="presParOf" srcId="{2331B384-15F4-4CB8-8C0E-80B88AB665C2}" destId="{B63EF6E9-41B3-408B-BE23-8AA34C21484C}" srcOrd="7" destOrd="0" presId="urn:microsoft.com/office/officeart/2016/7/layout/HorizontalActionList"/>
    <dgm:cxn modelId="{7D5299C2-E20F-456D-A411-32A0B2426CC2}" type="presParOf" srcId="{2331B384-15F4-4CB8-8C0E-80B88AB665C2}" destId="{E529DA21-4608-46EA-A314-1B24C25840F5}" srcOrd="8" destOrd="0" presId="urn:microsoft.com/office/officeart/2016/7/layout/HorizontalActionList"/>
    <dgm:cxn modelId="{5456FFA2-1D29-4D36-95CB-AEE72EB0EB10}" type="presParOf" srcId="{E529DA21-4608-46EA-A314-1B24C25840F5}" destId="{D40536BA-EB3D-47CB-85FB-0F8B0A8BF180}" srcOrd="0" destOrd="0" presId="urn:microsoft.com/office/officeart/2016/7/layout/HorizontalActionList"/>
    <dgm:cxn modelId="{5966A9B8-B224-4EE2-955C-64E69FE43C60}" type="presParOf" srcId="{E529DA21-4608-46EA-A314-1B24C25840F5}" destId="{03426949-CFCC-48F5-877C-B9162CA5721C}" srcOrd="1" destOrd="0" presId="urn:microsoft.com/office/officeart/2016/7/layout/HorizontalActionList"/>
    <dgm:cxn modelId="{F206D71C-1874-41CC-9FDC-2ADA3D2FA778}" type="presParOf" srcId="{2331B384-15F4-4CB8-8C0E-80B88AB665C2}" destId="{30BD0FE5-E323-47AF-8625-15078F1B1BAA}" srcOrd="9" destOrd="0" presId="urn:microsoft.com/office/officeart/2016/7/layout/HorizontalActionList"/>
    <dgm:cxn modelId="{79B6FF5D-D00B-4837-AF63-605B5E5E0E76}" type="presParOf" srcId="{2331B384-15F4-4CB8-8C0E-80B88AB665C2}" destId="{B4BF87E5-76E2-4253-9546-3261C859B3F4}" srcOrd="10" destOrd="0" presId="urn:microsoft.com/office/officeart/2016/7/layout/HorizontalActionList"/>
    <dgm:cxn modelId="{4F40E822-0E2D-4628-A58E-2B709111ACF3}" type="presParOf" srcId="{B4BF87E5-76E2-4253-9546-3261C859B3F4}" destId="{DE6DC9EB-C776-486A-8CE4-55C3B235EC18}" srcOrd="0" destOrd="0" presId="urn:microsoft.com/office/officeart/2016/7/layout/HorizontalActionList"/>
    <dgm:cxn modelId="{53175545-A4BF-4259-86A3-8E140562BEB8}" type="presParOf" srcId="{B4BF87E5-76E2-4253-9546-3261C859B3F4}" destId="{F5907C09-4426-43B0-9A7C-380219EB55F2}" srcOrd="1" destOrd="0" presId="urn:microsoft.com/office/officeart/2016/7/layout/HorizontalAc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129B63-EB26-4FC7-84D0-E14DDCD92D04}"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F9290E7A-B081-4326-8D8E-B864F36C5A4A}">
      <dgm:prSet phldrT="[Text]" custT="1"/>
      <dgm:spPr/>
      <dgm:t>
        <a:bodyPr/>
        <a:lstStyle/>
        <a:p>
          <a:r>
            <a:rPr lang="en-US" sz="2000" dirty="0">
              <a:solidFill>
                <a:srgbClr val="0070C0"/>
              </a:solidFill>
              <a:latin typeface="Tahoma" panose="020B0604030504040204" pitchFamily="34" charset="0"/>
              <a:ea typeface="Tahoma" panose="020B0604030504040204" pitchFamily="34" charset="0"/>
              <a:cs typeface="Tahoma" panose="020B0604030504040204" pitchFamily="34" charset="0"/>
            </a:rPr>
            <a:t>Q1  </a:t>
          </a:r>
          <a:r>
            <a:rPr lang="en-US" sz="2000" i="1" dirty="0">
              <a:solidFill>
                <a:srgbClr val="0070C0"/>
              </a:solidFill>
              <a:latin typeface="Tahoma" panose="020B0604030504040204" pitchFamily="34" charset="0"/>
              <a:ea typeface="Tahoma" panose="020B0604030504040204" pitchFamily="34" charset="0"/>
              <a:cs typeface="Tahoma" panose="020B0604030504040204" pitchFamily="34" charset="0"/>
            </a:rPr>
            <a:t>M</a:t>
          </a:r>
          <a:r>
            <a:rPr lang="en-US" sz="2000" dirty="0">
              <a:solidFill>
                <a:srgbClr val="0070C0"/>
              </a:solidFill>
              <a:latin typeface="Tahoma" panose="020B0604030504040204" pitchFamily="34" charset="0"/>
              <a:ea typeface="Tahoma" panose="020B0604030504040204" pitchFamily="34" charset="0"/>
              <a:cs typeface="Tahoma" panose="020B0604030504040204" pitchFamily="34" charset="0"/>
            </a:rPr>
            <a:t> = 4.27 </a:t>
          </a:r>
          <a:r>
            <a:rPr lang="en-US" sz="2000" i="1" dirty="0">
              <a:solidFill>
                <a:srgbClr val="0070C0"/>
              </a:solidFill>
              <a:latin typeface="Tahoma" panose="020B0604030504040204" pitchFamily="34" charset="0"/>
              <a:ea typeface="Tahoma" panose="020B0604030504040204" pitchFamily="34" charset="0"/>
              <a:cs typeface="Tahoma" panose="020B0604030504040204" pitchFamily="34" charset="0"/>
            </a:rPr>
            <a:t>SD</a:t>
          </a:r>
          <a:r>
            <a:rPr lang="en-US" sz="2000" dirty="0">
              <a:solidFill>
                <a:srgbClr val="0070C0"/>
              </a:solidFill>
              <a:latin typeface="Tahoma" panose="020B0604030504040204" pitchFamily="34" charset="0"/>
              <a:ea typeface="Tahoma" panose="020B0604030504040204" pitchFamily="34" charset="0"/>
              <a:cs typeface="Tahoma" panose="020B0604030504040204" pitchFamily="34" charset="0"/>
            </a:rPr>
            <a:t> =.911</a:t>
          </a:r>
        </a:p>
      </dgm:t>
    </dgm:pt>
    <dgm:pt modelId="{7F6C5F71-0BF6-46BB-A67B-3538AB819FEE}" type="parTrans" cxnId="{07C89F8D-7F6D-4CFB-9379-FB5A79CBF0EC}">
      <dgm:prSet/>
      <dgm:spPr/>
      <dgm:t>
        <a:bodyPr/>
        <a:lstStyle/>
        <a:p>
          <a:endParaRPr lang="en-US"/>
        </a:p>
      </dgm:t>
    </dgm:pt>
    <dgm:pt modelId="{F30353E2-416B-4FAF-BFB5-7ED39AB73185}" type="sibTrans" cxnId="{07C89F8D-7F6D-4CFB-9379-FB5A79CBF0EC}">
      <dgm:prSet/>
      <dgm:spPr/>
      <dgm:t>
        <a:bodyPr/>
        <a:lstStyle/>
        <a:p>
          <a:endParaRPr lang="en-US"/>
        </a:p>
      </dgm:t>
    </dgm:pt>
    <dgm:pt modelId="{BED2C995-45B7-4B23-8BAA-F58469717640}">
      <dgm:prSet phldrT="[Text]" custT="1"/>
      <dgm:spPr/>
      <dgm:t>
        <a:bodyPr/>
        <a:lstStyle/>
        <a:p>
          <a:r>
            <a:rPr lang="en-US" sz="1800" dirty="0">
              <a:latin typeface="Tahoma" panose="020B0604030504040204" pitchFamily="34" charset="0"/>
              <a:ea typeface="Tahoma" panose="020B0604030504040204" pitchFamily="34" charset="0"/>
              <a:cs typeface="Tahoma" panose="020B0604030504040204" pitchFamily="34" charset="0"/>
            </a:rPr>
            <a:t>Physician discussion with nurse when patient requests assisted suicide </a:t>
          </a:r>
          <a:endParaRPr lang="en-US" sz="1800" dirty="0"/>
        </a:p>
      </dgm:t>
    </dgm:pt>
    <dgm:pt modelId="{4BE79A6E-8464-4F7C-91D0-130A65C7F171}" type="parTrans" cxnId="{1A09D8E6-BBC4-42F7-B305-25AF685CBF76}">
      <dgm:prSet/>
      <dgm:spPr/>
      <dgm:t>
        <a:bodyPr/>
        <a:lstStyle/>
        <a:p>
          <a:endParaRPr lang="en-US"/>
        </a:p>
      </dgm:t>
    </dgm:pt>
    <dgm:pt modelId="{D0437A3E-3882-4FAE-A215-72B392F01E6E}" type="sibTrans" cxnId="{1A09D8E6-BBC4-42F7-B305-25AF685CBF76}">
      <dgm:prSet/>
      <dgm:spPr/>
      <dgm:t>
        <a:bodyPr/>
        <a:lstStyle/>
        <a:p>
          <a:endParaRPr lang="en-US"/>
        </a:p>
      </dgm:t>
    </dgm:pt>
    <dgm:pt modelId="{4F6BBBE5-DCE2-4C47-A753-CB46D3FBACC8}">
      <dgm:prSet phldrT="[Text]" custT="1"/>
      <dgm:spPr/>
      <dgm:t>
        <a:bodyPr/>
        <a:lstStyle/>
        <a:p>
          <a:pPr algn="ctr"/>
          <a:r>
            <a:rPr lang="en-US" sz="2000" i="1" dirty="0">
              <a:solidFill>
                <a:srgbClr val="0070C0"/>
              </a:solidFill>
              <a:latin typeface="Tahoma" panose="020B0604030504040204" pitchFamily="34" charset="0"/>
              <a:ea typeface="Tahoma" panose="020B0604030504040204" pitchFamily="34" charset="0"/>
              <a:cs typeface="Tahoma" panose="020B0604030504040204" pitchFamily="34" charset="0"/>
            </a:rPr>
            <a:t>Q2</a:t>
          </a:r>
          <a:r>
            <a:rPr lang="en-US" sz="2000" dirty="0">
              <a:solidFill>
                <a:srgbClr val="0070C0"/>
              </a:solidFill>
              <a:latin typeface="Tahoma" panose="020B0604030504040204" pitchFamily="34" charset="0"/>
              <a:ea typeface="Tahoma" panose="020B0604030504040204" pitchFamily="34" charset="0"/>
              <a:cs typeface="Tahoma" panose="020B0604030504040204" pitchFamily="34" charset="0"/>
            </a:rPr>
            <a:t>  M = 4.35 </a:t>
          </a:r>
          <a:r>
            <a:rPr lang="en-US" sz="2000" i="1" dirty="0">
              <a:solidFill>
                <a:srgbClr val="0070C0"/>
              </a:solidFill>
              <a:latin typeface="Tahoma" panose="020B0604030504040204" pitchFamily="34" charset="0"/>
              <a:ea typeface="Tahoma" panose="020B0604030504040204" pitchFamily="34" charset="0"/>
              <a:cs typeface="Tahoma" panose="020B0604030504040204" pitchFamily="34" charset="0"/>
            </a:rPr>
            <a:t>SD</a:t>
          </a:r>
          <a:r>
            <a:rPr lang="en-US" sz="2000" dirty="0">
              <a:solidFill>
                <a:srgbClr val="0070C0"/>
              </a:solidFill>
              <a:latin typeface="Tahoma" panose="020B0604030504040204" pitchFamily="34" charset="0"/>
              <a:ea typeface="Tahoma" panose="020B0604030504040204" pitchFamily="34" charset="0"/>
              <a:cs typeface="Tahoma" panose="020B0604030504040204" pitchFamily="34" charset="0"/>
            </a:rPr>
            <a:t> = .96</a:t>
          </a:r>
        </a:p>
      </dgm:t>
    </dgm:pt>
    <dgm:pt modelId="{667A89EB-C80A-4620-BFCF-C2BCE47E321E}" type="parTrans" cxnId="{E9DA2FDC-D174-4F65-A4B3-E5C9244DA3D6}">
      <dgm:prSet/>
      <dgm:spPr/>
      <dgm:t>
        <a:bodyPr/>
        <a:lstStyle/>
        <a:p>
          <a:endParaRPr lang="en-US"/>
        </a:p>
      </dgm:t>
    </dgm:pt>
    <dgm:pt modelId="{D20D85F6-9BCE-46BC-BDFD-FBA8BDDC23D4}" type="sibTrans" cxnId="{E9DA2FDC-D174-4F65-A4B3-E5C9244DA3D6}">
      <dgm:prSet/>
      <dgm:spPr/>
      <dgm:t>
        <a:bodyPr/>
        <a:lstStyle/>
        <a:p>
          <a:endParaRPr lang="en-US"/>
        </a:p>
      </dgm:t>
    </dgm:pt>
    <dgm:pt modelId="{F1FF1425-86DB-4575-9DE3-AFC80000E316}">
      <dgm:prSet phldrT="[Text]" custT="1"/>
      <dgm:spPr/>
      <dgm:t>
        <a:bodyPr/>
        <a:lstStyle/>
        <a:p>
          <a:r>
            <a:rPr lang="en-US" sz="1800" dirty="0">
              <a:latin typeface="Tahoma" panose="020B0604030504040204" pitchFamily="34" charset="0"/>
              <a:ea typeface="Tahoma" panose="020B0604030504040204" pitchFamily="34" charset="0"/>
              <a:cs typeface="Tahoma" panose="020B0604030504040204" pitchFamily="34" charset="0"/>
            </a:rPr>
            <a:t>Physician discussion with nurse when patient will follow through with assisted suicide</a:t>
          </a:r>
        </a:p>
      </dgm:t>
    </dgm:pt>
    <dgm:pt modelId="{856B6825-72B3-4AC9-87BE-D2539F7EDA47}" type="parTrans" cxnId="{64319BDF-51B5-4934-A2C1-71B795073A92}">
      <dgm:prSet/>
      <dgm:spPr/>
      <dgm:t>
        <a:bodyPr/>
        <a:lstStyle/>
        <a:p>
          <a:endParaRPr lang="en-US"/>
        </a:p>
      </dgm:t>
    </dgm:pt>
    <dgm:pt modelId="{C9DCC6E9-E8D9-4629-8EB4-5E27D539F4AA}" type="sibTrans" cxnId="{64319BDF-51B5-4934-A2C1-71B795073A92}">
      <dgm:prSet/>
      <dgm:spPr/>
      <dgm:t>
        <a:bodyPr/>
        <a:lstStyle/>
        <a:p>
          <a:endParaRPr lang="en-US"/>
        </a:p>
      </dgm:t>
    </dgm:pt>
    <dgm:pt modelId="{4FAF2E54-70AF-4FA8-B9DA-4E13F0D4F1C7}">
      <dgm:prSet phldrT="[Text]" custT="1"/>
      <dgm:spPr/>
      <dgm:t>
        <a:bodyPr/>
        <a:lstStyle/>
        <a:p>
          <a:pPr algn="ctr"/>
          <a:r>
            <a:rPr lang="en-US" sz="2000" dirty="0">
              <a:solidFill>
                <a:srgbClr val="0070C0"/>
              </a:solidFill>
              <a:latin typeface="Tahoma" panose="020B0604030504040204" pitchFamily="34" charset="0"/>
              <a:ea typeface="Tahoma" panose="020B0604030504040204" pitchFamily="34" charset="0"/>
              <a:cs typeface="Tahoma" panose="020B0604030504040204" pitchFamily="34" charset="0"/>
            </a:rPr>
            <a:t>Q3 </a:t>
          </a:r>
          <a:r>
            <a:rPr lang="en-US" sz="2000" i="1" dirty="0">
              <a:solidFill>
                <a:srgbClr val="0070C0"/>
              </a:solidFill>
              <a:latin typeface="Tahoma" panose="020B0604030504040204" pitchFamily="34" charset="0"/>
              <a:ea typeface="Tahoma" panose="020B0604030504040204" pitchFamily="34" charset="0"/>
              <a:cs typeface="Tahoma" panose="020B0604030504040204" pitchFamily="34" charset="0"/>
            </a:rPr>
            <a:t>M</a:t>
          </a:r>
          <a:r>
            <a:rPr lang="en-US" sz="2000" dirty="0">
              <a:solidFill>
                <a:srgbClr val="0070C0"/>
              </a:solidFill>
              <a:latin typeface="Tahoma" panose="020B0604030504040204" pitchFamily="34" charset="0"/>
              <a:ea typeface="Tahoma" panose="020B0604030504040204" pitchFamily="34" charset="0"/>
              <a:cs typeface="Tahoma" panose="020B0604030504040204" pitchFamily="34" charset="0"/>
            </a:rPr>
            <a:t> = 2.51 </a:t>
          </a:r>
          <a:r>
            <a:rPr lang="en-US" sz="2000" i="1" u="none" dirty="0">
              <a:solidFill>
                <a:srgbClr val="0070C0"/>
              </a:solidFill>
              <a:latin typeface="Tahoma" panose="020B0604030504040204" pitchFamily="34" charset="0"/>
              <a:ea typeface="Tahoma" panose="020B0604030504040204" pitchFamily="34" charset="0"/>
              <a:cs typeface="Tahoma" panose="020B0604030504040204" pitchFamily="34" charset="0"/>
            </a:rPr>
            <a:t>SD</a:t>
          </a:r>
          <a:r>
            <a:rPr lang="en-US" sz="2000" dirty="0">
              <a:solidFill>
                <a:srgbClr val="0070C0"/>
              </a:solidFill>
              <a:latin typeface="Tahoma" panose="020B0604030504040204" pitchFamily="34" charset="0"/>
              <a:ea typeface="Tahoma" panose="020B0604030504040204" pitchFamily="34" charset="0"/>
              <a:cs typeface="Tahoma" panose="020B0604030504040204" pitchFamily="34" charset="0"/>
            </a:rPr>
            <a:t> =1.382</a:t>
          </a:r>
        </a:p>
      </dgm:t>
    </dgm:pt>
    <dgm:pt modelId="{0EECA554-F114-4D78-B98C-297F5DB792A8}" type="parTrans" cxnId="{E9A95D38-1059-4B92-9FBD-5E070272C488}">
      <dgm:prSet/>
      <dgm:spPr/>
      <dgm:t>
        <a:bodyPr/>
        <a:lstStyle/>
        <a:p>
          <a:endParaRPr lang="en-US"/>
        </a:p>
      </dgm:t>
    </dgm:pt>
    <dgm:pt modelId="{6D3C0D31-E266-4A23-9C5D-F0C8DB0EFEF4}" type="sibTrans" cxnId="{E9A95D38-1059-4B92-9FBD-5E070272C488}">
      <dgm:prSet/>
      <dgm:spPr/>
      <dgm:t>
        <a:bodyPr/>
        <a:lstStyle/>
        <a:p>
          <a:endParaRPr lang="en-US"/>
        </a:p>
      </dgm:t>
    </dgm:pt>
    <dgm:pt modelId="{A901F4ED-EEE5-445C-867F-08338857109B}">
      <dgm:prSet phldrT="[Text]" custT="1"/>
      <dgm:spPr/>
      <dgm:t>
        <a:bodyPr/>
        <a:lstStyle/>
        <a:p>
          <a:r>
            <a:rPr lang="en-US" sz="1800" dirty="0">
              <a:latin typeface="Tahoma" panose="020B0604030504040204" pitchFamily="34" charset="0"/>
              <a:ea typeface="Tahoma" panose="020B0604030504040204" pitchFamily="34" charset="0"/>
              <a:cs typeface="Tahoma" panose="020B0604030504040204" pitchFamily="34" charset="0"/>
            </a:rPr>
            <a:t>Nurses can care only for emotional needs</a:t>
          </a:r>
        </a:p>
      </dgm:t>
    </dgm:pt>
    <dgm:pt modelId="{9A45D41A-357C-43AD-B88F-5B21F623D969}" type="parTrans" cxnId="{D9B4E667-1509-4505-B386-89A23FDB3226}">
      <dgm:prSet/>
      <dgm:spPr/>
      <dgm:t>
        <a:bodyPr/>
        <a:lstStyle/>
        <a:p>
          <a:endParaRPr lang="en-US"/>
        </a:p>
      </dgm:t>
    </dgm:pt>
    <dgm:pt modelId="{D049EAB9-74FE-4684-920E-2E275632E8DC}" type="sibTrans" cxnId="{D9B4E667-1509-4505-B386-89A23FDB3226}">
      <dgm:prSet/>
      <dgm:spPr/>
      <dgm:t>
        <a:bodyPr/>
        <a:lstStyle/>
        <a:p>
          <a:endParaRPr lang="en-US"/>
        </a:p>
      </dgm:t>
    </dgm:pt>
    <dgm:pt modelId="{4E53E22E-A341-4720-B14A-8363FC099032}">
      <dgm:prSet phldrT="[Text]" custT="1"/>
      <dgm:spPr/>
      <dgm:t>
        <a:bodyPr/>
        <a:lstStyle/>
        <a:p>
          <a:r>
            <a:rPr lang="en-US" sz="1800" dirty="0">
              <a:latin typeface="Tahoma" panose="020B0604030504040204" pitchFamily="34" charset="0"/>
              <a:ea typeface="Tahoma" panose="020B0604030504040204" pitchFamily="34" charset="0"/>
              <a:cs typeface="Tahoma" panose="020B0604030504040204" pitchFamily="34" charset="0"/>
            </a:rPr>
            <a:t>Statistical significance between-subjects re: education of nurses          </a:t>
          </a:r>
          <a:r>
            <a:rPr lang="en-US" sz="1800" b="1" dirty="0">
              <a:latin typeface="Tahoma" panose="020B0604030504040204" pitchFamily="34" charset="0"/>
              <a:ea typeface="Tahoma" panose="020B0604030504040204" pitchFamily="34" charset="0"/>
              <a:cs typeface="Tahoma" panose="020B0604030504040204" pitchFamily="34" charset="0"/>
            </a:rPr>
            <a:t>(</a:t>
          </a:r>
          <a:r>
            <a:rPr lang="en-US" sz="1800" b="1" i="1" dirty="0">
              <a:latin typeface="Tahoma" panose="020B0604030504040204" pitchFamily="34" charset="0"/>
              <a:ea typeface="Tahoma" panose="020B0604030504040204" pitchFamily="34" charset="0"/>
              <a:cs typeface="Tahoma" panose="020B0604030504040204" pitchFamily="34" charset="0"/>
            </a:rPr>
            <a:t>p</a:t>
          </a:r>
          <a:r>
            <a:rPr lang="en-US" sz="1800" b="1" dirty="0">
              <a:latin typeface="Tahoma" panose="020B0604030504040204" pitchFamily="34" charset="0"/>
              <a:ea typeface="Tahoma" panose="020B0604030504040204" pitchFamily="34" charset="0"/>
              <a:cs typeface="Tahoma" panose="020B0604030504040204" pitchFamily="34" charset="0"/>
            </a:rPr>
            <a:t> &lt; .011)</a:t>
          </a:r>
        </a:p>
      </dgm:t>
    </dgm:pt>
    <dgm:pt modelId="{CC36C338-D72F-4196-8601-A39BF49F92F6}" type="parTrans" cxnId="{812765BC-A91E-46C2-942B-063125244443}">
      <dgm:prSet/>
      <dgm:spPr/>
      <dgm:t>
        <a:bodyPr/>
        <a:lstStyle/>
        <a:p>
          <a:endParaRPr lang="en-US"/>
        </a:p>
      </dgm:t>
    </dgm:pt>
    <dgm:pt modelId="{77CB4670-F923-4B9E-992F-FBA5A34ADFCD}" type="sibTrans" cxnId="{812765BC-A91E-46C2-942B-063125244443}">
      <dgm:prSet/>
      <dgm:spPr/>
      <dgm:t>
        <a:bodyPr/>
        <a:lstStyle/>
        <a:p>
          <a:endParaRPr lang="en-US"/>
        </a:p>
      </dgm:t>
    </dgm:pt>
    <dgm:pt modelId="{98C7B116-5061-4153-B49E-8F0B4842CE67}">
      <dgm:prSet phldrT="[Text]" custT="1"/>
      <dgm:spPr/>
      <dgm:t>
        <a:bodyPr/>
        <a:lstStyle/>
        <a:p>
          <a:r>
            <a:rPr lang="en-US" sz="1800" dirty="0">
              <a:latin typeface="Tahoma" panose="020B0604030504040204" pitchFamily="34" charset="0"/>
              <a:ea typeface="Tahoma" panose="020B0604030504040204" pitchFamily="34" charset="0"/>
              <a:cs typeface="Tahoma" panose="020B0604030504040204" pitchFamily="34" charset="0"/>
            </a:rPr>
            <a:t>Statistical significance found between-subjects re: education of nurses           </a:t>
          </a:r>
          <a:r>
            <a:rPr lang="en-US" sz="1800" b="1" dirty="0">
              <a:latin typeface="Tahoma" panose="020B0604030504040204" pitchFamily="34" charset="0"/>
              <a:ea typeface="Tahoma" panose="020B0604030504040204" pitchFamily="34" charset="0"/>
              <a:cs typeface="Tahoma" panose="020B0604030504040204" pitchFamily="34" charset="0"/>
            </a:rPr>
            <a:t>(p  &lt; .001</a:t>
          </a:r>
          <a:r>
            <a:rPr lang="en-US" sz="1800" dirty="0">
              <a:latin typeface="Tahoma" panose="020B0604030504040204" pitchFamily="34" charset="0"/>
              <a:ea typeface="Tahoma" panose="020B0604030504040204" pitchFamily="34" charset="0"/>
              <a:cs typeface="Tahoma" panose="020B0604030504040204" pitchFamily="34" charset="0"/>
            </a:rPr>
            <a:t>)</a:t>
          </a:r>
        </a:p>
      </dgm:t>
    </dgm:pt>
    <dgm:pt modelId="{4183D2E9-A0FB-470B-B06A-1DF8EC9AD10D}" type="parTrans" cxnId="{28338BA6-1967-4DAF-8A99-06B436680224}">
      <dgm:prSet/>
      <dgm:spPr/>
      <dgm:t>
        <a:bodyPr/>
        <a:lstStyle/>
        <a:p>
          <a:endParaRPr lang="en-US"/>
        </a:p>
      </dgm:t>
    </dgm:pt>
    <dgm:pt modelId="{4800202E-9A51-4607-907D-F1A4F5877BB3}" type="sibTrans" cxnId="{28338BA6-1967-4DAF-8A99-06B436680224}">
      <dgm:prSet/>
      <dgm:spPr/>
      <dgm:t>
        <a:bodyPr/>
        <a:lstStyle/>
        <a:p>
          <a:endParaRPr lang="en-US"/>
        </a:p>
      </dgm:t>
    </dgm:pt>
    <dgm:pt modelId="{BE498F41-E586-4F4A-849E-4B13AFABF8F2}">
      <dgm:prSet phldrT="[Text]" custT="1"/>
      <dgm:spPr/>
      <dgm:t>
        <a:bodyPr/>
        <a:lstStyle/>
        <a:p>
          <a:r>
            <a:rPr lang="en-US" sz="1800" dirty="0">
              <a:latin typeface="Tahoma" panose="020B0604030504040204" pitchFamily="34" charset="0"/>
              <a:ea typeface="Tahoma" panose="020B0604030504040204" pitchFamily="34" charset="0"/>
              <a:cs typeface="Tahoma" panose="020B0604030504040204" pitchFamily="34" charset="0"/>
            </a:rPr>
            <a:t>No statistically significant findings</a:t>
          </a:r>
        </a:p>
      </dgm:t>
    </dgm:pt>
    <dgm:pt modelId="{4427C1F2-767B-48C9-ADAC-BF30915BC73F}" type="parTrans" cxnId="{09F301DF-9651-49A0-8069-27A1BACBAB5C}">
      <dgm:prSet/>
      <dgm:spPr/>
      <dgm:t>
        <a:bodyPr/>
        <a:lstStyle/>
        <a:p>
          <a:endParaRPr lang="en-US"/>
        </a:p>
      </dgm:t>
    </dgm:pt>
    <dgm:pt modelId="{1EDA9090-FA9F-491B-BBBF-6C404A1BEEC9}" type="sibTrans" cxnId="{09F301DF-9651-49A0-8069-27A1BACBAB5C}">
      <dgm:prSet/>
      <dgm:spPr/>
      <dgm:t>
        <a:bodyPr/>
        <a:lstStyle/>
        <a:p>
          <a:endParaRPr lang="en-US"/>
        </a:p>
      </dgm:t>
    </dgm:pt>
    <dgm:pt modelId="{0CB6C563-B969-4923-91ED-689E7B36BFC0}" type="pres">
      <dgm:prSet presAssocID="{A5129B63-EB26-4FC7-84D0-E14DDCD92D04}" presName="Name0" presStyleCnt="0">
        <dgm:presLayoutVars>
          <dgm:dir/>
          <dgm:animLvl val="lvl"/>
          <dgm:resizeHandles val="exact"/>
        </dgm:presLayoutVars>
      </dgm:prSet>
      <dgm:spPr/>
      <dgm:t>
        <a:bodyPr/>
        <a:lstStyle/>
        <a:p>
          <a:endParaRPr lang="en-US"/>
        </a:p>
      </dgm:t>
    </dgm:pt>
    <dgm:pt modelId="{83549CB9-30A4-4989-9703-F8FC71D447CE}" type="pres">
      <dgm:prSet presAssocID="{F9290E7A-B081-4326-8D8E-B864F36C5A4A}" presName="composite" presStyleCnt="0"/>
      <dgm:spPr/>
    </dgm:pt>
    <dgm:pt modelId="{A55E9286-340A-496A-87F4-9140723144F3}" type="pres">
      <dgm:prSet presAssocID="{F9290E7A-B081-4326-8D8E-B864F36C5A4A}" presName="parTx" presStyleLbl="alignNode1" presStyleIdx="0" presStyleCnt="3" custLinFactNeighborX="-103" custLinFactNeighborY="3285">
        <dgm:presLayoutVars>
          <dgm:chMax val="0"/>
          <dgm:chPref val="0"/>
          <dgm:bulletEnabled val="1"/>
        </dgm:presLayoutVars>
      </dgm:prSet>
      <dgm:spPr/>
      <dgm:t>
        <a:bodyPr/>
        <a:lstStyle/>
        <a:p>
          <a:endParaRPr lang="en-US"/>
        </a:p>
      </dgm:t>
    </dgm:pt>
    <dgm:pt modelId="{8AAD8CF1-8B54-407A-9E0E-0333E2C379D9}" type="pres">
      <dgm:prSet presAssocID="{F9290E7A-B081-4326-8D8E-B864F36C5A4A}" presName="desTx" presStyleLbl="alignAccFollowNode1" presStyleIdx="0" presStyleCnt="3">
        <dgm:presLayoutVars>
          <dgm:bulletEnabled val="1"/>
        </dgm:presLayoutVars>
      </dgm:prSet>
      <dgm:spPr/>
      <dgm:t>
        <a:bodyPr/>
        <a:lstStyle/>
        <a:p>
          <a:endParaRPr lang="en-US"/>
        </a:p>
      </dgm:t>
    </dgm:pt>
    <dgm:pt modelId="{9F2E963B-24EF-477C-A619-6080759118D3}" type="pres">
      <dgm:prSet presAssocID="{F30353E2-416B-4FAF-BFB5-7ED39AB73185}" presName="space" presStyleCnt="0"/>
      <dgm:spPr/>
    </dgm:pt>
    <dgm:pt modelId="{342266FB-C699-4FBB-8067-BAC8048EF410}" type="pres">
      <dgm:prSet presAssocID="{4F6BBBE5-DCE2-4C47-A753-CB46D3FBACC8}" presName="composite" presStyleCnt="0"/>
      <dgm:spPr/>
    </dgm:pt>
    <dgm:pt modelId="{AA75C9E1-0E82-4F40-A824-E9DCB0461B76}" type="pres">
      <dgm:prSet presAssocID="{4F6BBBE5-DCE2-4C47-A753-CB46D3FBACC8}" presName="parTx" presStyleLbl="alignNode1" presStyleIdx="1" presStyleCnt="3">
        <dgm:presLayoutVars>
          <dgm:chMax val="0"/>
          <dgm:chPref val="0"/>
          <dgm:bulletEnabled val="1"/>
        </dgm:presLayoutVars>
      </dgm:prSet>
      <dgm:spPr/>
      <dgm:t>
        <a:bodyPr/>
        <a:lstStyle/>
        <a:p>
          <a:endParaRPr lang="en-US"/>
        </a:p>
      </dgm:t>
    </dgm:pt>
    <dgm:pt modelId="{27BE82C3-F73E-4E36-B824-B5473BBF97A9}" type="pres">
      <dgm:prSet presAssocID="{4F6BBBE5-DCE2-4C47-A753-CB46D3FBACC8}" presName="desTx" presStyleLbl="alignAccFollowNode1" presStyleIdx="1" presStyleCnt="3">
        <dgm:presLayoutVars>
          <dgm:bulletEnabled val="1"/>
        </dgm:presLayoutVars>
      </dgm:prSet>
      <dgm:spPr/>
      <dgm:t>
        <a:bodyPr/>
        <a:lstStyle/>
        <a:p>
          <a:endParaRPr lang="en-US"/>
        </a:p>
      </dgm:t>
    </dgm:pt>
    <dgm:pt modelId="{6886A347-7A2D-46D3-817D-631873DFB261}" type="pres">
      <dgm:prSet presAssocID="{D20D85F6-9BCE-46BC-BDFD-FBA8BDDC23D4}" presName="space" presStyleCnt="0"/>
      <dgm:spPr/>
    </dgm:pt>
    <dgm:pt modelId="{44A7B219-7F7D-499E-B828-EEEDB4BD47FF}" type="pres">
      <dgm:prSet presAssocID="{4FAF2E54-70AF-4FA8-B9DA-4E13F0D4F1C7}" presName="composite" presStyleCnt="0"/>
      <dgm:spPr/>
    </dgm:pt>
    <dgm:pt modelId="{69E6D296-9FBF-49D9-8EFE-5866DAEAF218}" type="pres">
      <dgm:prSet presAssocID="{4FAF2E54-70AF-4FA8-B9DA-4E13F0D4F1C7}" presName="parTx" presStyleLbl="alignNode1" presStyleIdx="2" presStyleCnt="3">
        <dgm:presLayoutVars>
          <dgm:chMax val="0"/>
          <dgm:chPref val="0"/>
          <dgm:bulletEnabled val="1"/>
        </dgm:presLayoutVars>
      </dgm:prSet>
      <dgm:spPr/>
      <dgm:t>
        <a:bodyPr/>
        <a:lstStyle/>
        <a:p>
          <a:endParaRPr lang="en-US"/>
        </a:p>
      </dgm:t>
    </dgm:pt>
    <dgm:pt modelId="{9F24C641-E353-4F60-9A4D-63D76105B2F2}" type="pres">
      <dgm:prSet presAssocID="{4FAF2E54-70AF-4FA8-B9DA-4E13F0D4F1C7}" presName="desTx" presStyleLbl="alignAccFollowNode1" presStyleIdx="2" presStyleCnt="3">
        <dgm:presLayoutVars>
          <dgm:bulletEnabled val="1"/>
        </dgm:presLayoutVars>
      </dgm:prSet>
      <dgm:spPr/>
      <dgm:t>
        <a:bodyPr/>
        <a:lstStyle/>
        <a:p>
          <a:endParaRPr lang="en-US"/>
        </a:p>
      </dgm:t>
    </dgm:pt>
  </dgm:ptLst>
  <dgm:cxnLst>
    <dgm:cxn modelId="{09F301DF-9651-49A0-8069-27A1BACBAB5C}" srcId="{A901F4ED-EEE5-445C-867F-08338857109B}" destId="{BE498F41-E586-4F4A-849E-4B13AFABF8F2}" srcOrd="0" destOrd="0" parTransId="{4427C1F2-767B-48C9-ADAC-BF30915BC73F}" sibTransId="{1EDA9090-FA9F-491B-BBBF-6C404A1BEEC9}"/>
    <dgm:cxn modelId="{D9B4E667-1509-4505-B386-89A23FDB3226}" srcId="{4FAF2E54-70AF-4FA8-B9DA-4E13F0D4F1C7}" destId="{A901F4ED-EEE5-445C-867F-08338857109B}" srcOrd="0" destOrd="0" parTransId="{9A45D41A-357C-43AD-B88F-5B21F623D969}" sibTransId="{D049EAB9-74FE-4684-920E-2E275632E8DC}"/>
    <dgm:cxn modelId="{A4B2B0B6-19DB-49A8-B07C-479418763946}" type="presOf" srcId="{4FAF2E54-70AF-4FA8-B9DA-4E13F0D4F1C7}" destId="{69E6D296-9FBF-49D9-8EFE-5866DAEAF218}" srcOrd="0" destOrd="0" presId="urn:microsoft.com/office/officeart/2005/8/layout/hList1"/>
    <dgm:cxn modelId="{07C89F8D-7F6D-4CFB-9379-FB5A79CBF0EC}" srcId="{A5129B63-EB26-4FC7-84D0-E14DDCD92D04}" destId="{F9290E7A-B081-4326-8D8E-B864F36C5A4A}" srcOrd="0" destOrd="0" parTransId="{7F6C5F71-0BF6-46BB-A67B-3538AB819FEE}" sibTransId="{F30353E2-416B-4FAF-BFB5-7ED39AB73185}"/>
    <dgm:cxn modelId="{54BDCAC7-52D6-41EE-85B6-D1411DDC2406}" type="presOf" srcId="{BE498F41-E586-4F4A-849E-4B13AFABF8F2}" destId="{9F24C641-E353-4F60-9A4D-63D76105B2F2}" srcOrd="0" destOrd="1" presId="urn:microsoft.com/office/officeart/2005/8/layout/hList1"/>
    <dgm:cxn modelId="{28FB0111-6548-4D2B-A84D-22AAA0C15FEC}" type="presOf" srcId="{A901F4ED-EEE5-445C-867F-08338857109B}" destId="{9F24C641-E353-4F60-9A4D-63D76105B2F2}" srcOrd="0" destOrd="0" presId="urn:microsoft.com/office/officeart/2005/8/layout/hList1"/>
    <dgm:cxn modelId="{1A09D8E6-BBC4-42F7-B305-25AF685CBF76}" srcId="{F9290E7A-B081-4326-8D8E-B864F36C5A4A}" destId="{BED2C995-45B7-4B23-8BAA-F58469717640}" srcOrd="0" destOrd="0" parTransId="{4BE79A6E-8464-4F7C-91D0-130A65C7F171}" sibTransId="{D0437A3E-3882-4FAE-A215-72B392F01E6E}"/>
    <dgm:cxn modelId="{812765BC-A91E-46C2-942B-063125244443}" srcId="{BED2C995-45B7-4B23-8BAA-F58469717640}" destId="{4E53E22E-A341-4720-B14A-8363FC099032}" srcOrd="0" destOrd="0" parTransId="{CC36C338-D72F-4196-8601-A39BF49F92F6}" sibTransId="{77CB4670-F923-4B9E-992F-FBA5A34ADFCD}"/>
    <dgm:cxn modelId="{E9A95D38-1059-4B92-9FBD-5E070272C488}" srcId="{A5129B63-EB26-4FC7-84D0-E14DDCD92D04}" destId="{4FAF2E54-70AF-4FA8-B9DA-4E13F0D4F1C7}" srcOrd="2" destOrd="0" parTransId="{0EECA554-F114-4D78-B98C-297F5DB792A8}" sibTransId="{6D3C0D31-E266-4A23-9C5D-F0C8DB0EFEF4}"/>
    <dgm:cxn modelId="{CAAA72C4-FF46-45B3-8FA6-78D63A45B04E}" type="presOf" srcId="{F9290E7A-B081-4326-8D8E-B864F36C5A4A}" destId="{A55E9286-340A-496A-87F4-9140723144F3}" srcOrd="0" destOrd="0" presId="urn:microsoft.com/office/officeart/2005/8/layout/hList1"/>
    <dgm:cxn modelId="{FE55EDA8-A116-4808-8166-021FE9D8ADC6}" type="presOf" srcId="{98C7B116-5061-4153-B49E-8F0B4842CE67}" destId="{27BE82C3-F73E-4E36-B824-B5473BBF97A9}" srcOrd="0" destOrd="1" presId="urn:microsoft.com/office/officeart/2005/8/layout/hList1"/>
    <dgm:cxn modelId="{28338BA6-1967-4DAF-8A99-06B436680224}" srcId="{F1FF1425-86DB-4575-9DE3-AFC80000E316}" destId="{98C7B116-5061-4153-B49E-8F0B4842CE67}" srcOrd="0" destOrd="0" parTransId="{4183D2E9-A0FB-470B-B06A-1DF8EC9AD10D}" sibTransId="{4800202E-9A51-4607-907D-F1A4F5877BB3}"/>
    <dgm:cxn modelId="{2C35C42E-5B61-40CE-8D8C-D3C4C4D2F9DE}" type="presOf" srcId="{F1FF1425-86DB-4575-9DE3-AFC80000E316}" destId="{27BE82C3-F73E-4E36-B824-B5473BBF97A9}" srcOrd="0" destOrd="0" presId="urn:microsoft.com/office/officeart/2005/8/layout/hList1"/>
    <dgm:cxn modelId="{E9DA2FDC-D174-4F65-A4B3-E5C9244DA3D6}" srcId="{A5129B63-EB26-4FC7-84D0-E14DDCD92D04}" destId="{4F6BBBE5-DCE2-4C47-A753-CB46D3FBACC8}" srcOrd="1" destOrd="0" parTransId="{667A89EB-C80A-4620-BFCF-C2BCE47E321E}" sibTransId="{D20D85F6-9BCE-46BC-BDFD-FBA8BDDC23D4}"/>
    <dgm:cxn modelId="{5F2108FB-7B9F-4AFE-91DE-F8DC5C921F30}" type="presOf" srcId="{4F6BBBE5-DCE2-4C47-A753-CB46D3FBACC8}" destId="{AA75C9E1-0E82-4F40-A824-E9DCB0461B76}" srcOrd="0" destOrd="0" presId="urn:microsoft.com/office/officeart/2005/8/layout/hList1"/>
    <dgm:cxn modelId="{D4282EF7-4975-407C-AD40-98A73807DB27}" type="presOf" srcId="{A5129B63-EB26-4FC7-84D0-E14DDCD92D04}" destId="{0CB6C563-B969-4923-91ED-689E7B36BFC0}" srcOrd="0" destOrd="0" presId="urn:microsoft.com/office/officeart/2005/8/layout/hList1"/>
    <dgm:cxn modelId="{64319BDF-51B5-4934-A2C1-71B795073A92}" srcId="{4F6BBBE5-DCE2-4C47-A753-CB46D3FBACC8}" destId="{F1FF1425-86DB-4575-9DE3-AFC80000E316}" srcOrd="0" destOrd="0" parTransId="{856B6825-72B3-4AC9-87BE-D2539F7EDA47}" sibTransId="{C9DCC6E9-E8D9-4629-8EB4-5E27D539F4AA}"/>
    <dgm:cxn modelId="{C9F9C133-DB0E-400A-BD3C-B5E1890CFD74}" type="presOf" srcId="{4E53E22E-A341-4720-B14A-8363FC099032}" destId="{8AAD8CF1-8B54-407A-9E0E-0333E2C379D9}" srcOrd="0" destOrd="1" presId="urn:microsoft.com/office/officeart/2005/8/layout/hList1"/>
    <dgm:cxn modelId="{176FC4AE-E41B-447F-9108-D88205BBF0F0}" type="presOf" srcId="{BED2C995-45B7-4B23-8BAA-F58469717640}" destId="{8AAD8CF1-8B54-407A-9E0E-0333E2C379D9}" srcOrd="0" destOrd="0" presId="urn:microsoft.com/office/officeart/2005/8/layout/hList1"/>
    <dgm:cxn modelId="{480A6540-D7BE-48FE-99E2-419F70308BFE}" type="presParOf" srcId="{0CB6C563-B969-4923-91ED-689E7B36BFC0}" destId="{83549CB9-30A4-4989-9703-F8FC71D447CE}" srcOrd="0" destOrd="0" presId="urn:microsoft.com/office/officeart/2005/8/layout/hList1"/>
    <dgm:cxn modelId="{87B01E34-8709-4453-B3DB-50F2340A6418}" type="presParOf" srcId="{83549CB9-30A4-4989-9703-F8FC71D447CE}" destId="{A55E9286-340A-496A-87F4-9140723144F3}" srcOrd="0" destOrd="0" presId="urn:microsoft.com/office/officeart/2005/8/layout/hList1"/>
    <dgm:cxn modelId="{980011AE-5060-49A8-9565-62B3D91CBC01}" type="presParOf" srcId="{83549CB9-30A4-4989-9703-F8FC71D447CE}" destId="{8AAD8CF1-8B54-407A-9E0E-0333E2C379D9}" srcOrd="1" destOrd="0" presId="urn:microsoft.com/office/officeart/2005/8/layout/hList1"/>
    <dgm:cxn modelId="{F5D144CA-9352-4352-806E-1670FEB2D3A8}" type="presParOf" srcId="{0CB6C563-B969-4923-91ED-689E7B36BFC0}" destId="{9F2E963B-24EF-477C-A619-6080759118D3}" srcOrd="1" destOrd="0" presId="urn:microsoft.com/office/officeart/2005/8/layout/hList1"/>
    <dgm:cxn modelId="{8ABB8C9D-CA98-4C98-BC7F-C57785F9FAFB}" type="presParOf" srcId="{0CB6C563-B969-4923-91ED-689E7B36BFC0}" destId="{342266FB-C699-4FBB-8067-BAC8048EF410}" srcOrd="2" destOrd="0" presId="urn:microsoft.com/office/officeart/2005/8/layout/hList1"/>
    <dgm:cxn modelId="{721AA447-4E78-443B-B8DA-766F42875ECA}" type="presParOf" srcId="{342266FB-C699-4FBB-8067-BAC8048EF410}" destId="{AA75C9E1-0E82-4F40-A824-E9DCB0461B76}" srcOrd="0" destOrd="0" presId="urn:microsoft.com/office/officeart/2005/8/layout/hList1"/>
    <dgm:cxn modelId="{0AF781DE-E433-41FB-BFB7-2CA145435D48}" type="presParOf" srcId="{342266FB-C699-4FBB-8067-BAC8048EF410}" destId="{27BE82C3-F73E-4E36-B824-B5473BBF97A9}" srcOrd="1" destOrd="0" presId="urn:microsoft.com/office/officeart/2005/8/layout/hList1"/>
    <dgm:cxn modelId="{511BEEF6-E664-4EE5-B3B2-B0F5FAA5248C}" type="presParOf" srcId="{0CB6C563-B969-4923-91ED-689E7B36BFC0}" destId="{6886A347-7A2D-46D3-817D-631873DFB261}" srcOrd="3" destOrd="0" presId="urn:microsoft.com/office/officeart/2005/8/layout/hList1"/>
    <dgm:cxn modelId="{B0C25C1E-6250-49D2-B839-F4ACE3CC426E}" type="presParOf" srcId="{0CB6C563-B969-4923-91ED-689E7B36BFC0}" destId="{44A7B219-7F7D-499E-B828-EEEDB4BD47FF}" srcOrd="4" destOrd="0" presId="urn:microsoft.com/office/officeart/2005/8/layout/hList1"/>
    <dgm:cxn modelId="{4732A38A-91B1-418B-AD72-87169795D9D3}" type="presParOf" srcId="{44A7B219-7F7D-499E-B828-EEEDB4BD47FF}" destId="{69E6D296-9FBF-49D9-8EFE-5866DAEAF218}" srcOrd="0" destOrd="0" presId="urn:microsoft.com/office/officeart/2005/8/layout/hList1"/>
    <dgm:cxn modelId="{8CA5CC29-28E0-4840-8C49-3F9FA65CB375}" type="presParOf" srcId="{44A7B219-7F7D-499E-B828-EEEDB4BD47FF}" destId="{9F24C641-E353-4F60-9A4D-63D76105B2F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C5D379-3EBC-41BB-BBD5-04E859058F6D}">
      <dsp:nvSpPr>
        <dsp:cNvPr id="0" name=""/>
        <dsp:cNvSpPr/>
      </dsp:nvSpPr>
      <dsp:spPr>
        <a:xfrm>
          <a:off x="15563" y="720187"/>
          <a:ext cx="1761698" cy="528509"/>
        </a:xfrm>
        <a:prstGeom prst="rect">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213" tIns="139213" rIns="139213" bIns="139213" numCol="1" spcCol="1270" anchor="ctr" anchorCtr="0">
          <a:noAutofit/>
        </a:bodyPr>
        <a:lstStyle/>
        <a:p>
          <a:pPr lvl="0" algn="ctr" defTabSz="889000">
            <a:lnSpc>
              <a:spcPct val="90000"/>
            </a:lnSpc>
            <a:spcBef>
              <a:spcPct val="0"/>
            </a:spcBef>
            <a:spcAft>
              <a:spcPct val="35000"/>
            </a:spcAft>
          </a:pPr>
          <a:r>
            <a:rPr lang="en-US" sz="2000" b="1" kern="1200" dirty="0">
              <a:solidFill>
                <a:srgbClr val="0070C0"/>
              </a:solidFill>
            </a:rPr>
            <a:t>Section 1</a:t>
          </a:r>
        </a:p>
      </dsp:txBody>
      <dsp:txXfrm>
        <a:off x="15563" y="720187"/>
        <a:ext cx="1761698" cy="528509"/>
      </dsp:txXfrm>
    </dsp:sp>
    <dsp:sp modelId="{91212E3D-3DA1-4115-AC3D-7020CB432986}">
      <dsp:nvSpPr>
        <dsp:cNvPr id="0" name=""/>
        <dsp:cNvSpPr/>
      </dsp:nvSpPr>
      <dsp:spPr>
        <a:xfrm>
          <a:off x="15563" y="1314143"/>
          <a:ext cx="1761698" cy="1894040"/>
        </a:xfrm>
        <a:prstGeom prst="rect">
          <a:avLst/>
        </a:prstGeom>
        <a:solidFill>
          <a:schemeClr val="accent5">
            <a:tint val="40000"/>
            <a:alpha val="90000"/>
            <a:hueOff val="0"/>
            <a:satOff val="0"/>
            <a:lumOff val="0"/>
            <a:alphaOff val="0"/>
          </a:schemeClr>
        </a:solidFill>
        <a:ln w="19050"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4017" tIns="174017" rIns="174017" bIns="174017" numCol="1" spcCol="1270" anchor="t" anchorCtr="0">
          <a:noAutofit/>
        </a:bodyPr>
        <a:lstStyle/>
        <a:p>
          <a:pPr lvl="0" algn="l" defTabSz="577850">
            <a:lnSpc>
              <a:spcPct val="90000"/>
            </a:lnSpc>
            <a:spcBef>
              <a:spcPct val="0"/>
            </a:spcBef>
            <a:spcAft>
              <a:spcPct val="35000"/>
            </a:spcAft>
          </a:pPr>
          <a:endParaRPr lang="en-US" sz="1300" kern="1200" dirty="0"/>
        </a:p>
        <a:p>
          <a:pPr lvl="0" algn="l" defTabSz="800100">
            <a:lnSpc>
              <a:spcPct val="90000"/>
            </a:lnSpc>
            <a:spcBef>
              <a:spcPct val="0"/>
            </a:spcBef>
            <a:spcAft>
              <a:spcPct val="35000"/>
            </a:spcAft>
          </a:pPr>
          <a:r>
            <a:rPr lang="en-US" sz="1800" kern="1200" dirty="0">
              <a:latin typeface="Tahoma" panose="020B0604030504040204" pitchFamily="34" charset="0"/>
              <a:ea typeface="Tahoma" panose="020B0604030504040204" pitchFamily="34" charset="0"/>
              <a:cs typeface="Tahoma" panose="020B0604030504040204" pitchFamily="34" charset="0"/>
            </a:rPr>
            <a:t>22 questions</a:t>
          </a:r>
        </a:p>
        <a:p>
          <a:pPr marL="171450" lvl="1" indent="-171450" algn="l" defTabSz="711200">
            <a:lnSpc>
              <a:spcPct val="90000"/>
            </a:lnSpc>
            <a:spcBef>
              <a:spcPct val="0"/>
            </a:spcBef>
            <a:spcAft>
              <a:spcPct val="15000"/>
            </a:spcAft>
            <a:buChar char="••"/>
          </a:pPr>
          <a:r>
            <a:rPr lang="en-US" sz="1600" kern="1200" dirty="0">
              <a:latin typeface="Tahoma" panose="020B0604030504040204" pitchFamily="34" charset="0"/>
              <a:ea typeface="Tahoma" panose="020B0604030504040204" pitchFamily="34" charset="0"/>
              <a:cs typeface="Tahoma" panose="020B0604030504040204" pitchFamily="34" charset="0"/>
            </a:rPr>
            <a:t>General</a:t>
          </a:r>
        </a:p>
        <a:p>
          <a:pPr lvl="0" algn="l" defTabSz="711200">
            <a:lnSpc>
              <a:spcPct val="90000"/>
            </a:lnSpc>
            <a:spcBef>
              <a:spcPct val="0"/>
            </a:spcBef>
            <a:spcAft>
              <a:spcPct val="35000"/>
            </a:spcAft>
          </a:pPr>
          <a:r>
            <a:rPr lang="en-US" sz="1600" kern="1200" dirty="0">
              <a:latin typeface="Tahoma" panose="020B0604030504040204" pitchFamily="34" charset="0"/>
              <a:ea typeface="Tahoma" panose="020B0604030504040204" pitchFamily="34" charset="0"/>
              <a:cs typeface="Tahoma" panose="020B0604030504040204" pitchFamily="34" charset="0"/>
            </a:rPr>
            <a:t>   Attitude       </a:t>
          </a:r>
        </a:p>
        <a:p>
          <a:pPr lvl="0" algn="l" defTabSz="711200">
            <a:lnSpc>
              <a:spcPct val="90000"/>
            </a:lnSpc>
            <a:spcBef>
              <a:spcPct val="0"/>
            </a:spcBef>
            <a:spcAft>
              <a:spcPct val="35000"/>
            </a:spcAft>
          </a:pPr>
          <a:r>
            <a:rPr lang="en-US" sz="1600" kern="1200" dirty="0">
              <a:latin typeface="Tahoma" panose="020B0604030504040204" pitchFamily="34" charset="0"/>
              <a:ea typeface="Tahoma" panose="020B0604030504040204" pitchFamily="34" charset="0"/>
              <a:cs typeface="Tahoma" panose="020B0604030504040204" pitchFamily="34" charset="0"/>
            </a:rPr>
            <a:t>   Questions</a:t>
          </a:r>
        </a:p>
      </dsp:txBody>
      <dsp:txXfrm>
        <a:off x="15563" y="1314143"/>
        <a:ext cx="1761698" cy="1894040"/>
      </dsp:txXfrm>
    </dsp:sp>
    <dsp:sp modelId="{DD2A6451-AC46-4D0F-B4E4-0AEBEE040326}">
      <dsp:nvSpPr>
        <dsp:cNvPr id="0" name=""/>
        <dsp:cNvSpPr/>
      </dsp:nvSpPr>
      <dsp:spPr>
        <a:xfrm>
          <a:off x="1885051" y="687464"/>
          <a:ext cx="1761698" cy="528509"/>
        </a:xfrm>
        <a:prstGeom prst="rect">
          <a:avLst/>
        </a:prstGeom>
        <a:solidFill>
          <a:schemeClr val="accent5">
            <a:hueOff val="-525587"/>
            <a:satOff val="-3570"/>
            <a:lumOff val="-1490"/>
            <a:alphaOff val="0"/>
          </a:schemeClr>
        </a:solidFill>
        <a:ln w="19050" cap="rnd" cmpd="sng" algn="ctr">
          <a:solidFill>
            <a:schemeClr val="accent5">
              <a:hueOff val="-525587"/>
              <a:satOff val="-3570"/>
              <a:lumOff val="-149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213" tIns="139213" rIns="139213" bIns="139213" numCol="1" spcCol="1270" anchor="ctr" anchorCtr="0">
          <a:noAutofit/>
        </a:bodyPr>
        <a:lstStyle/>
        <a:p>
          <a:pPr lvl="0" algn="ctr" defTabSz="889000">
            <a:lnSpc>
              <a:spcPct val="90000"/>
            </a:lnSpc>
            <a:spcBef>
              <a:spcPct val="0"/>
            </a:spcBef>
            <a:spcAft>
              <a:spcPct val="35000"/>
            </a:spcAft>
          </a:pPr>
          <a:r>
            <a:rPr lang="en-US" sz="2000" b="1" kern="1200" dirty="0">
              <a:solidFill>
                <a:srgbClr val="0070C0"/>
              </a:solidFill>
            </a:rPr>
            <a:t>Section 2</a:t>
          </a:r>
        </a:p>
      </dsp:txBody>
      <dsp:txXfrm>
        <a:off x="1885051" y="687464"/>
        <a:ext cx="1761698" cy="528509"/>
      </dsp:txXfrm>
    </dsp:sp>
    <dsp:sp modelId="{42BD4350-4A5B-4E26-8D6F-726D8DF37B1A}">
      <dsp:nvSpPr>
        <dsp:cNvPr id="0" name=""/>
        <dsp:cNvSpPr/>
      </dsp:nvSpPr>
      <dsp:spPr>
        <a:xfrm>
          <a:off x="1885051" y="1215974"/>
          <a:ext cx="1761698" cy="2024931"/>
        </a:xfrm>
        <a:prstGeom prst="rect">
          <a:avLst/>
        </a:prstGeom>
        <a:solidFill>
          <a:schemeClr val="accent5">
            <a:tint val="40000"/>
            <a:alpha val="90000"/>
            <a:hueOff val="-637720"/>
            <a:satOff val="-4261"/>
            <a:lumOff val="-417"/>
            <a:alphaOff val="0"/>
          </a:schemeClr>
        </a:solidFill>
        <a:ln w="19050" cap="rnd" cmpd="sng" algn="ctr">
          <a:solidFill>
            <a:schemeClr val="accent5">
              <a:tint val="40000"/>
              <a:alpha val="90000"/>
              <a:hueOff val="-637720"/>
              <a:satOff val="-4261"/>
              <a:lumOff val="-4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4017" tIns="174017" rIns="174017" bIns="174017" numCol="1" spcCol="1270" anchor="t" anchorCtr="0">
          <a:noAutofit/>
        </a:bodyPr>
        <a:lstStyle/>
        <a:p>
          <a:pPr lvl="0" algn="l" defTabSz="844550">
            <a:lnSpc>
              <a:spcPct val="90000"/>
            </a:lnSpc>
            <a:spcBef>
              <a:spcPct val="0"/>
            </a:spcBef>
            <a:spcAft>
              <a:spcPct val="35000"/>
            </a:spcAft>
          </a:pPr>
          <a:r>
            <a:rPr lang="en-US" sz="1900" kern="1200" dirty="0"/>
            <a:t> </a:t>
          </a:r>
        </a:p>
        <a:p>
          <a:pPr lvl="0" algn="l" defTabSz="800100">
            <a:lnSpc>
              <a:spcPct val="90000"/>
            </a:lnSpc>
            <a:spcBef>
              <a:spcPct val="0"/>
            </a:spcBef>
            <a:spcAft>
              <a:spcPct val="35000"/>
            </a:spcAft>
          </a:pPr>
          <a:r>
            <a:rPr lang="en-US" sz="1800" b="0" kern="1200" dirty="0">
              <a:latin typeface="Tahoma" panose="020B0604030504040204" pitchFamily="34" charset="0"/>
              <a:ea typeface="Tahoma" panose="020B0604030504040204" pitchFamily="34" charset="0"/>
              <a:cs typeface="Tahoma" panose="020B0604030504040204" pitchFamily="34" charset="0"/>
            </a:rPr>
            <a:t>9 questions</a:t>
          </a:r>
        </a:p>
        <a:p>
          <a:pPr marL="171450" lvl="1" indent="-171450" algn="l" defTabSz="711200">
            <a:lnSpc>
              <a:spcPct val="90000"/>
            </a:lnSpc>
            <a:spcBef>
              <a:spcPct val="0"/>
            </a:spcBef>
            <a:spcAft>
              <a:spcPct val="15000"/>
            </a:spcAft>
            <a:buChar char="••"/>
          </a:pPr>
          <a:r>
            <a:rPr lang="en-US" sz="1600" kern="1200" dirty="0">
              <a:latin typeface="Tahoma" panose="020B0604030504040204" pitchFamily="34" charset="0"/>
              <a:ea typeface="Tahoma" panose="020B0604030504040204" pitchFamily="34" charset="0"/>
              <a:cs typeface="Tahoma" panose="020B0604030504040204" pitchFamily="34" charset="0"/>
            </a:rPr>
            <a:t>Passive</a:t>
          </a:r>
        </a:p>
        <a:p>
          <a:pPr marL="171450" lvl="1" indent="-171450" algn="l" defTabSz="711200">
            <a:lnSpc>
              <a:spcPct val="90000"/>
            </a:lnSpc>
            <a:spcBef>
              <a:spcPct val="0"/>
            </a:spcBef>
            <a:spcAft>
              <a:spcPct val="15000"/>
            </a:spcAft>
            <a:buChar char="••"/>
          </a:pPr>
          <a:r>
            <a:rPr lang="en-US" sz="1600" kern="1200" dirty="0">
              <a:latin typeface="Tahoma" panose="020B0604030504040204" pitchFamily="34" charset="0"/>
              <a:ea typeface="Tahoma" panose="020B0604030504040204" pitchFamily="34" charset="0"/>
              <a:cs typeface="Tahoma" panose="020B0604030504040204" pitchFamily="34" charset="0"/>
            </a:rPr>
            <a:t>Active</a:t>
          </a:r>
        </a:p>
        <a:p>
          <a:pPr marL="171450" lvl="1" indent="-171450" algn="l" defTabSz="711200">
            <a:lnSpc>
              <a:spcPct val="90000"/>
            </a:lnSpc>
            <a:spcBef>
              <a:spcPct val="0"/>
            </a:spcBef>
            <a:spcAft>
              <a:spcPct val="15000"/>
            </a:spcAft>
            <a:buChar char="••"/>
          </a:pPr>
          <a:r>
            <a:rPr lang="en-US" sz="1600" kern="1200" dirty="0">
              <a:latin typeface="Tahoma" panose="020B0604030504040204" pitchFamily="34" charset="0"/>
              <a:ea typeface="Tahoma" panose="020B0604030504040204" pitchFamily="34" charset="0"/>
              <a:cs typeface="Tahoma" panose="020B0604030504040204" pitchFamily="34" charset="0"/>
            </a:rPr>
            <a:t>Non-voluntary </a:t>
          </a:r>
        </a:p>
      </dsp:txBody>
      <dsp:txXfrm>
        <a:off x="1885051" y="1215974"/>
        <a:ext cx="1761698" cy="2024931"/>
      </dsp:txXfrm>
    </dsp:sp>
    <dsp:sp modelId="{1EDB2DF9-38AD-46EC-A56D-9C2D92CE291A}">
      <dsp:nvSpPr>
        <dsp:cNvPr id="0" name=""/>
        <dsp:cNvSpPr/>
      </dsp:nvSpPr>
      <dsp:spPr>
        <a:xfrm>
          <a:off x="3754538" y="687464"/>
          <a:ext cx="1761698" cy="528509"/>
        </a:xfrm>
        <a:prstGeom prst="rect">
          <a:avLst/>
        </a:prstGeom>
        <a:solidFill>
          <a:schemeClr val="accent5">
            <a:hueOff val="-1051175"/>
            <a:satOff val="-7139"/>
            <a:lumOff val="-2980"/>
            <a:alphaOff val="0"/>
          </a:schemeClr>
        </a:solidFill>
        <a:ln w="19050" cap="rnd" cmpd="sng" algn="ctr">
          <a:solidFill>
            <a:schemeClr val="accent5">
              <a:hueOff val="-1051175"/>
              <a:satOff val="-7139"/>
              <a:lumOff val="-298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213" tIns="139213" rIns="139213" bIns="139213" numCol="1" spcCol="1270" anchor="ctr" anchorCtr="0">
          <a:noAutofit/>
        </a:bodyPr>
        <a:lstStyle/>
        <a:p>
          <a:pPr lvl="0" algn="ctr" defTabSz="889000">
            <a:lnSpc>
              <a:spcPct val="90000"/>
            </a:lnSpc>
            <a:spcBef>
              <a:spcPct val="0"/>
            </a:spcBef>
            <a:spcAft>
              <a:spcPct val="35000"/>
            </a:spcAft>
          </a:pPr>
          <a:r>
            <a:rPr lang="en-US" sz="2000" b="1" kern="1200" dirty="0">
              <a:solidFill>
                <a:srgbClr val="0070C0"/>
              </a:solidFill>
              <a:latin typeface="Tahoma" panose="020B0604030504040204" pitchFamily="34" charset="0"/>
              <a:ea typeface="Tahoma" panose="020B0604030504040204" pitchFamily="34" charset="0"/>
              <a:cs typeface="Tahoma" panose="020B0604030504040204" pitchFamily="34" charset="0"/>
            </a:rPr>
            <a:t>Section 3</a:t>
          </a:r>
        </a:p>
      </dsp:txBody>
      <dsp:txXfrm>
        <a:off x="3754538" y="687464"/>
        <a:ext cx="1761698" cy="528509"/>
      </dsp:txXfrm>
    </dsp:sp>
    <dsp:sp modelId="{42273B65-0DF4-47CC-BA42-0FA483091FE9}">
      <dsp:nvSpPr>
        <dsp:cNvPr id="0" name=""/>
        <dsp:cNvSpPr/>
      </dsp:nvSpPr>
      <dsp:spPr>
        <a:xfrm>
          <a:off x="3754538" y="1215974"/>
          <a:ext cx="1761698" cy="2024931"/>
        </a:xfrm>
        <a:prstGeom prst="rect">
          <a:avLst/>
        </a:prstGeom>
        <a:solidFill>
          <a:schemeClr val="accent5">
            <a:tint val="40000"/>
            <a:alpha val="90000"/>
            <a:hueOff val="-1275439"/>
            <a:satOff val="-8522"/>
            <a:lumOff val="-835"/>
            <a:alphaOff val="0"/>
          </a:schemeClr>
        </a:solidFill>
        <a:ln w="19050" cap="rnd" cmpd="sng" algn="ctr">
          <a:solidFill>
            <a:schemeClr val="accent5">
              <a:tint val="40000"/>
              <a:alpha val="90000"/>
              <a:hueOff val="-1275439"/>
              <a:satOff val="-8522"/>
              <a:lumOff val="-83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4017" tIns="174017" rIns="174017" bIns="174017" numCol="1" spcCol="1270" anchor="t" anchorCtr="0">
          <a:noAutofit/>
        </a:bodyPr>
        <a:lstStyle/>
        <a:p>
          <a:pPr lvl="0" algn="l" defTabSz="800100">
            <a:lnSpc>
              <a:spcPct val="90000"/>
            </a:lnSpc>
            <a:spcBef>
              <a:spcPct val="0"/>
            </a:spcBef>
            <a:spcAft>
              <a:spcPct val="35000"/>
            </a:spcAft>
          </a:pPr>
          <a:r>
            <a:rPr lang="en-US" sz="1800" kern="1200" dirty="0"/>
            <a:t> </a:t>
          </a:r>
        </a:p>
        <a:p>
          <a:pPr lvl="0" algn="l" defTabSz="800100">
            <a:lnSpc>
              <a:spcPct val="90000"/>
            </a:lnSpc>
            <a:spcBef>
              <a:spcPct val="0"/>
            </a:spcBef>
            <a:spcAft>
              <a:spcPct val="35000"/>
            </a:spcAft>
          </a:pPr>
          <a:r>
            <a:rPr lang="en-US" sz="1800" kern="1200" dirty="0">
              <a:latin typeface="Tahoma" panose="020B0604030504040204" pitchFamily="34" charset="0"/>
              <a:ea typeface="Tahoma" panose="020B0604030504040204" pitchFamily="34" charset="0"/>
              <a:cs typeface="Tahoma" panose="020B0604030504040204" pitchFamily="34" charset="0"/>
            </a:rPr>
            <a:t>3 questions</a:t>
          </a:r>
        </a:p>
        <a:p>
          <a:pPr marL="171450" lvl="1" indent="-171450" algn="l" defTabSz="711200">
            <a:lnSpc>
              <a:spcPct val="90000"/>
            </a:lnSpc>
            <a:spcBef>
              <a:spcPct val="0"/>
            </a:spcBef>
            <a:spcAft>
              <a:spcPct val="15000"/>
            </a:spcAft>
            <a:buChar char="••"/>
          </a:pPr>
          <a:r>
            <a:rPr lang="en-US" sz="1600" kern="1200" dirty="0">
              <a:latin typeface="Tahoma" panose="020B0604030504040204" pitchFamily="34" charset="0"/>
              <a:ea typeface="Tahoma" panose="020B0604030504040204" pitchFamily="34" charset="0"/>
              <a:cs typeface="Tahoma" panose="020B0604030504040204" pitchFamily="34" charset="0"/>
            </a:rPr>
            <a:t>Willingness to participate</a:t>
          </a:r>
        </a:p>
      </dsp:txBody>
      <dsp:txXfrm>
        <a:off x="3754538" y="1215974"/>
        <a:ext cx="1761698" cy="2024931"/>
      </dsp:txXfrm>
    </dsp:sp>
    <dsp:sp modelId="{F828AE6D-580D-484E-B945-F2888DE86C37}">
      <dsp:nvSpPr>
        <dsp:cNvPr id="0" name=""/>
        <dsp:cNvSpPr/>
      </dsp:nvSpPr>
      <dsp:spPr>
        <a:xfrm>
          <a:off x="5624026" y="687464"/>
          <a:ext cx="1761698" cy="528509"/>
        </a:xfrm>
        <a:prstGeom prst="rect">
          <a:avLst/>
        </a:prstGeom>
        <a:solidFill>
          <a:schemeClr val="accent5">
            <a:hueOff val="-1576762"/>
            <a:satOff val="-10709"/>
            <a:lumOff val="-4471"/>
            <a:alphaOff val="0"/>
          </a:schemeClr>
        </a:solidFill>
        <a:ln w="19050" cap="rnd" cmpd="sng" algn="ctr">
          <a:solidFill>
            <a:schemeClr val="accent5">
              <a:hueOff val="-1576762"/>
              <a:satOff val="-10709"/>
              <a:lumOff val="-447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213" tIns="139213" rIns="139213" bIns="139213" numCol="1" spcCol="1270" anchor="ctr" anchorCtr="0">
          <a:noAutofit/>
        </a:bodyPr>
        <a:lstStyle/>
        <a:p>
          <a:pPr lvl="0" algn="ctr" defTabSz="889000">
            <a:lnSpc>
              <a:spcPct val="90000"/>
            </a:lnSpc>
            <a:spcBef>
              <a:spcPct val="0"/>
            </a:spcBef>
            <a:spcAft>
              <a:spcPct val="35000"/>
            </a:spcAft>
          </a:pPr>
          <a:r>
            <a:rPr lang="en-US" sz="2000" b="1" kern="1200" dirty="0">
              <a:solidFill>
                <a:srgbClr val="0070C0"/>
              </a:solidFill>
              <a:latin typeface="Tahoma" panose="020B0604030504040204" pitchFamily="34" charset="0"/>
              <a:ea typeface="Tahoma" panose="020B0604030504040204" pitchFamily="34" charset="0"/>
              <a:cs typeface="Tahoma" panose="020B0604030504040204" pitchFamily="34" charset="0"/>
            </a:rPr>
            <a:t>Section 4</a:t>
          </a:r>
        </a:p>
      </dsp:txBody>
      <dsp:txXfrm>
        <a:off x="5624026" y="687464"/>
        <a:ext cx="1761698" cy="528509"/>
      </dsp:txXfrm>
    </dsp:sp>
    <dsp:sp modelId="{A1639C16-704F-4575-9F5D-8153BBD945F7}">
      <dsp:nvSpPr>
        <dsp:cNvPr id="0" name=""/>
        <dsp:cNvSpPr/>
      </dsp:nvSpPr>
      <dsp:spPr>
        <a:xfrm>
          <a:off x="5624026" y="1215974"/>
          <a:ext cx="1761698" cy="2024931"/>
        </a:xfrm>
        <a:prstGeom prst="rect">
          <a:avLst/>
        </a:prstGeom>
        <a:solidFill>
          <a:schemeClr val="accent5">
            <a:tint val="40000"/>
            <a:alpha val="90000"/>
            <a:hueOff val="-1913159"/>
            <a:satOff val="-12783"/>
            <a:lumOff val="-1252"/>
            <a:alphaOff val="0"/>
          </a:schemeClr>
        </a:solidFill>
        <a:ln w="19050" cap="rnd" cmpd="sng" algn="ctr">
          <a:solidFill>
            <a:schemeClr val="accent5">
              <a:tint val="40000"/>
              <a:alpha val="90000"/>
              <a:hueOff val="-1913159"/>
              <a:satOff val="-12783"/>
              <a:lumOff val="-12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4017" tIns="174017" rIns="174017" bIns="174017" numCol="1" spcCol="1270" anchor="t" anchorCtr="0">
          <a:noAutofit/>
        </a:bodyPr>
        <a:lstStyle/>
        <a:p>
          <a:pPr lvl="0" algn="l" defTabSz="844550">
            <a:lnSpc>
              <a:spcPct val="90000"/>
            </a:lnSpc>
            <a:spcBef>
              <a:spcPct val="0"/>
            </a:spcBef>
            <a:spcAft>
              <a:spcPct val="35000"/>
            </a:spcAft>
          </a:pPr>
          <a:r>
            <a:rPr lang="en-US" sz="1900" kern="1200" dirty="0"/>
            <a:t> </a:t>
          </a:r>
        </a:p>
        <a:p>
          <a:pPr lvl="0" algn="l" defTabSz="800100">
            <a:lnSpc>
              <a:spcPct val="90000"/>
            </a:lnSpc>
            <a:spcBef>
              <a:spcPct val="0"/>
            </a:spcBef>
            <a:spcAft>
              <a:spcPct val="35000"/>
            </a:spcAft>
          </a:pPr>
          <a:r>
            <a:rPr lang="en-US" sz="1800" kern="1200" dirty="0">
              <a:latin typeface="Tahoma" panose="020B0604030504040204" pitchFamily="34" charset="0"/>
              <a:ea typeface="Tahoma" panose="020B0604030504040204" pitchFamily="34" charset="0"/>
              <a:cs typeface="Tahoma" panose="020B0604030504040204" pitchFamily="34" charset="0"/>
            </a:rPr>
            <a:t>3 questions</a:t>
          </a:r>
        </a:p>
        <a:p>
          <a:pPr marL="171450" lvl="1" indent="-171450" algn="l" defTabSz="711200">
            <a:lnSpc>
              <a:spcPct val="90000"/>
            </a:lnSpc>
            <a:spcBef>
              <a:spcPct val="0"/>
            </a:spcBef>
            <a:spcAft>
              <a:spcPct val="15000"/>
            </a:spcAft>
            <a:buChar char="••"/>
          </a:pPr>
          <a:r>
            <a:rPr lang="en-US" sz="1600" kern="1200" dirty="0">
              <a:latin typeface="Tahoma" panose="020B0604030504040204" pitchFamily="34" charset="0"/>
              <a:ea typeface="Tahoma" panose="020B0604030504040204" pitchFamily="34" charset="0"/>
              <a:cs typeface="Tahoma" panose="020B0604030504040204" pitchFamily="34" charset="0"/>
            </a:rPr>
            <a:t>RN comparison to public</a:t>
          </a:r>
        </a:p>
      </dsp:txBody>
      <dsp:txXfrm>
        <a:off x="5624026" y="1215974"/>
        <a:ext cx="1761698" cy="2024931"/>
      </dsp:txXfrm>
    </dsp:sp>
    <dsp:sp modelId="{D40536BA-EB3D-47CB-85FB-0F8B0A8BF180}">
      <dsp:nvSpPr>
        <dsp:cNvPr id="0" name=""/>
        <dsp:cNvSpPr/>
      </dsp:nvSpPr>
      <dsp:spPr>
        <a:xfrm>
          <a:off x="7493513" y="687464"/>
          <a:ext cx="1761698" cy="528509"/>
        </a:xfrm>
        <a:prstGeom prst="rect">
          <a:avLst/>
        </a:prstGeom>
        <a:solidFill>
          <a:schemeClr val="accent5">
            <a:hueOff val="-2102350"/>
            <a:satOff val="-14278"/>
            <a:lumOff val="-5961"/>
            <a:alphaOff val="0"/>
          </a:schemeClr>
        </a:solidFill>
        <a:ln w="19050" cap="rnd" cmpd="sng" algn="ctr">
          <a:solidFill>
            <a:schemeClr val="accent5">
              <a:hueOff val="-2102350"/>
              <a:satOff val="-14278"/>
              <a:lumOff val="-596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213" tIns="139213" rIns="139213" bIns="139213" numCol="1" spcCol="1270" anchor="ctr" anchorCtr="0">
          <a:noAutofit/>
        </a:bodyPr>
        <a:lstStyle/>
        <a:p>
          <a:pPr lvl="0" algn="ctr" defTabSz="889000">
            <a:lnSpc>
              <a:spcPct val="90000"/>
            </a:lnSpc>
            <a:spcBef>
              <a:spcPct val="0"/>
            </a:spcBef>
            <a:spcAft>
              <a:spcPct val="35000"/>
            </a:spcAft>
          </a:pPr>
          <a:r>
            <a:rPr lang="en-US" sz="2000" b="1" kern="1200" dirty="0">
              <a:solidFill>
                <a:srgbClr val="0070C0"/>
              </a:solidFill>
            </a:rPr>
            <a:t>Section 5</a:t>
          </a:r>
        </a:p>
      </dsp:txBody>
      <dsp:txXfrm>
        <a:off x="7493513" y="687464"/>
        <a:ext cx="1761698" cy="528509"/>
      </dsp:txXfrm>
    </dsp:sp>
    <dsp:sp modelId="{03426949-CFCC-48F5-877C-B9162CA5721C}">
      <dsp:nvSpPr>
        <dsp:cNvPr id="0" name=""/>
        <dsp:cNvSpPr/>
      </dsp:nvSpPr>
      <dsp:spPr>
        <a:xfrm>
          <a:off x="7493513" y="1215974"/>
          <a:ext cx="1761698" cy="2024931"/>
        </a:xfrm>
        <a:prstGeom prst="rect">
          <a:avLst/>
        </a:prstGeom>
        <a:solidFill>
          <a:schemeClr val="accent5">
            <a:tint val="40000"/>
            <a:alpha val="90000"/>
            <a:hueOff val="-2550878"/>
            <a:satOff val="-17044"/>
            <a:lumOff val="-1670"/>
            <a:alphaOff val="0"/>
          </a:schemeClr>
        </a:solidFill>
        <a:ln w="19050" cap="rnd" cmpd="sng" algn="ctr">
          <a:solidFill>
            <a:schemeClr val="accent5">
              <a:tint val="40000"/>
              <a:alpha val="90000"/>
              <a:hueOff val="-2550878"/>
              <a:satOff val="-17044"/>
              <a:lumOff val="-167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4017" tIns="174017" rIns="174017" bIns="174017" numCol="1" spcCol="1270" anchor="t" anchorCtr="0">
          <a:noAutofit/>
        </a:bodyPr>
        <a:lstStyle/>
        <a:p>
          <a:pPr lvl="0" algn="l" defTabSz="933450">
            <a:lnSpc>
              <a:spcPct val="90000"/>
            </a:lnSpc>
            <a:spcBef>
              <a:spcPct val="0"/>
            </a:spcBef>
            <a:spcAft>
              <a:spcPct val="35000"/>
            </a:spcAft>
          </a:pPr>
          <a:r>
            <a:rPr lang="en-US" sz="2100" kern="1200" dirty="0"/>
            <a:t> </a:t>
          </a:r>
        </a:p>
        <a:p>
          <a:pPr lvl="0" algn="l" defTabSz="933450">
            <a:lnSpc>
              <a:spcPct val="90000"/>
            </a:lnSpc>
            <a:spcBef>
              <a:spcPct val="0"/>
            </a:spcBef>
            <a:spcAft>
              <a:spcPct val="35000"/>
            </a:spcAft>
          </a:pPr>
          <a:r>
            <a:rPr lang="en-US" sz="1800" kern="1200" dirty="0">
              <a:latin typeface="Tahoma" panose="020B0604030504040204" pitchFamily="34" charset="0"/>
              <a:ea typeface="Tahoma" panose="020B0604030504040204" pitchFamily="34" charset="0"/>
              <a:cs typeface="Tahoma" panose="020B0604030504040204" pitchFamily="34" charset="0"/>
            </a:rPr>
            <a:t>Demographic questions</a:t>
          </a:r>
          <a:endParaRPr lang="en-US" sz="1800" kern="1200" dirty="0"/>
        </a:p>
      </dsp:txBody>
      <dsp:txXfrm>
        <a:off x="7493513" y="1215974"/>
        <a:ext cx="1761698" cy="2024931"/>
      </dsp:txXfrm>
    </dsp:sp>
    <dsp:sp modelId="{DE6DC9EB-C776-486A-8CE4-55C3B235EC18}">
      <dsp:nvSpPr>
        <dsp:cNvPr id="0" name=""/>
        <dsp:cNvSpPr/>
      </dsp:nvSpPr>
      <dsp:spPr>
        <a:xfrm>
          <a:off x="9363001" y="687464"/>
          <a:ext cx="1761698" cy="528509"/>
        </a:xfrm>
        <a:prstGeom prst="rect">
          <a:avLst/>
        </a:prstGeom>
        <a:solidFill>
          <a:schemeClr val="accent5">
            <a:hueOff val="-2627937"/>
            <a:satOff val="-17848"/>
            <a:lumOff val="-7451"/>
            <a:alphaOff val="0"/>
          </a:schemeClr>
        </a:solidFill>
        <a:ln w="19050" cap="rnd" cmpd="sng" algn="ctr">
          <a:solidFill>
            <a:schemeClr val="accent5">
              <a:hueOff val="-2627937"/>
              <a:satOff val="-17848"/>
              <a:lumOff val="-745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213" tIns="139213" rIns="139213" bIns="139213" numCol="1" spcCol="1270" anchor="ctr" anchorCtr="0">
          <a:noAutofit/>
        </a:bodyPr>
        <a:lstStyle/>
        <a:p>
          <a:pPr lvl="0" algn="ctr" defTabSz="889000">
            <a:lnSpc>
              <a:spcPct val="90000"/>
            </a:lnSpc>
            <a:spcBef>
              <a:spcPct val="0"/>
            </a:spcBef>
            <a:spcAft>
              <a:spcPct val="35000"/>
            </a:spcAft>
          </a:pPr>
          <a:r>
            <a:rPr lang="en-US" sz="2000" b="1" kern="1200" dirty="0">
              <a:solidFill>
                <a:srgbClr val="0070C0"/>
              </a:solidFill>
              <a:latin typeface="Tahoma" panose="020B0604030504040204" pitchFamily="34" charset="0"/>
              <a:ea typeface="Tahoma" panose="020B0604030504040204" pitchFamily="34" charset="0"/>
              <a:cs typeface="Tahoma" panose="020B0604030504040204" pitchFamily="34" charset="0"/>
            </a:rPr>
            <a:t>Section 6</a:t>
          </a:r>
        </a:p>
      </dsp:txBody>
      <dsp:txXfrm>
        <a:off x="9363001" y="687464"/>
        <a:ext cx="1761698" cy="528509"/>
      </dsp:txXfrm>
    </dsp:sp>
    <dsp:sp modelId="{F5907C09-4426-43B0-9A7C-380219EB55F2}">
      <dsp:nvSpPr>
        <dsp:cNvPr id="0" name=""/>
        <dsp:cNvSpPr/>
      </dsp:nvSpPr>
      <dsp:spPr>
        <a:xfrm>
          <a:off x="9363001" y="1215974"/>
          <a:ext cx="1761698" cy="2024931"/>
        </a:xfrm>
        <a:prstGeom prst="rect">
          <a:avLst/>
        </a:prstGeom>
        <a:solidFill>
          <a:schemeClr val="accent5">
            <a:tint val="40000"/>
            <a:alpha val="90000"/>
            <a:hueOff val="-3188598"/>
            <a:satOff val="-21305"/>
            <a:lumOff val="-2087"/>
            <a:alphaOff val="0"/>
          </a:schemeClr>
        </a:solidFill>
        <a:ln w="19050" cap="rnd" cmpd="sng" algn="ctr">
          <a:solidFill>
            <a:schemeClr val="accent5">
              <a:tint val="40000"/>
              <a:alpha val="90000"/>
              <a:hueOff val="-3188598"/>
              <a:satOff val="-21305"/>
              <a:lumOff val="-208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4017" tIns="174017" rIns="174017" bIns="174017" numCol="1" spcCol="1270" anchor="t" anchorCtr="0">
          <a:noAutofit/>
        </a:bodyPr>
        <a:lstStyle/>
        <a:p>
          <a:pPr lvl="0" algn="l" defTabSz="933450">
            <a:lnSpc>
              <a:spcPct val="90000"/>
            </a:lnSpc>
            <a:spcBef>
              <a:spcPct val="0"/>
            </a:spcBef>
            <a:spcAft>
              <a:spcPct val="35000"/>
            </a:spcAft>
            <a:buFont typeface="Arial" panose="020B0604020202020204" pitchFamily="34" charset="0"/>
            <a:buChar char="•"/>
          </a:pPr>
          <a:endParaRPr lang="en-US" sz="2100" kern="1200" dirty="0">
            <a:latin typeface="+mn-lt"/>
            <a:ea typeface="Tahoma" panose="020B0604030504040204" pitchFamily="34" charset="0"/>
            <a:cs typeface="Tahoma" panose="020B0604030504040204" pitchFamily="34" charset="0"/>
          </a:endParaRPr>
        </a:p>
        <a:p>
          <a:pPr lvl="0" algn="l" defTabSz="933450">
            <a:lnSpc>
              <a:spcPct val="90000"/>
            </a:lnSpc>
            <a:spcBef>
              <a:spcPct val="0"/>
            </a:spcBef>
            <a:spcAft>
              <a:spcPct val="35000"/>
            </a:spcAft>
            <a:buFont typeface="Arial" panose="020B0604020202020204" pitchFamily="34" charset="0"/>
            <a:buChar char="•"/>
          </a:pPr>
          <a:r>
            <a:rPr lang="en-US" sz="1800" kern="1200" dirty="0">
              <a:latin typeface="Tahoma" panose="020B0604030504040204" pitchFamily="34" charset="0"/>
              <a:ea typeface="Tahoma" panose="020B0604030504040204" pitchFamily="34" charset="0"/>
              <a:cs typeface="Tahoma" panose="020B0604030504040204" pitchFamily="34" charset="0"/>
            </a:rPr>
            <a:t>Open-ended question</a:t>
          </a:r>
          <a:endParaRPr lang="en-US" sz="1800" kern="1200" dirty="0"/>
        </a:p>
      </dsp:txBody>
      <dsp:txXfrm>
        <a:off x="9363001" y="1215974"/>
        <a:ext cx="1761698" cy="20249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5E9286-340A-496A-87F4-9140723144F3}">
      <dsp:nvSpPr>
        <dsp:cNvPr id="0" name=""/>
        <dsp:cNvSpPr/>
      </dsp:nvSpPr>
      <dsp:spPr>
        <a:xfrm>
          <a:off x="0" y="79415"/>
          <a:ext cx="3479338" cy="1296000"/>
        </a:xfrm>
        <a:prstGeom prst="rect">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a:solidFill>
                <a:srgbClr val="0070C0"/>
              </a:solidFill>
              <a:latin typeface="Tahoma" panose="020B0604030504040204" pitchFamily="34" charset="0"/>
              <a:ea typeface="Tahoma" panose="020B0604030504040204" pitchFamily="34" charset="0"/>
              <a:cs typeface="Tahoma" panose="020B0604030504040204" pitchFamily="34" charset="0"/>
            </a:rPr>
            <a:t>Q1  </a:t>
          </a:r>
          <a:r>
            <a:rPr lang="en-US" sz="2000" i="1" kern="1200" dirty="0">
              <a:solidFill>
                <a:srgbClr val="0070C0"/>
              </a:solidFill>
              <a:latin typeface="Tahoma" panose="020B0604030504040204" pitchFamily="34" charset="0"/>
              <a:ea typeface="Tahoma" panose="020B0604030504040204" pitchFamily="34" charset="0"/>
              <a:cs typeface="Tahoma" panose="020B0604030504040204" pitchFamily="34" charset="0"/>
            </a:rPr>
            <a:t>M</a:t>
          </a:r>
          <a:r>
            <a:rPr lang="en-US" sz="2000" kern="1200" dirty="0">
              <a:solidFill>
                <a:srgbClr val="0070C0"/>
              </a:solidFill>
              <a:latin typeface="Tahoma" panose="020B0604030504040204" pitchFamily="34" charset="0"/>
              <a:ea typeface="Tahoma" panose="020B0604030504040204" pitchFamily="34" charset="0"/>
              <a:cs typeface="Tahoma" panose="020B0604030504040204" pitchFamily="34" charset="0"/>
            </a:rPr>
            <a:t> = 4.27 </a:t>
          </a:r>
          <a:r>
            <a:rPr lang="en-US" sz="2000" i="1" kern="1200" dirty="0">
              <a:solidFill>
                <a:srgbClr val="0070C0"/>
              </a:solidFill>
              <a:latin typeface="Tahoma" panose="020B0604030504040204" pitchFamily="34" charset="0"/>
              <a:ea typeface="Tahoma" panose="020B0604030504040204" pitchFamily="34" charset="0"/>
              <a:cs typeface="Tahoma" panose="020B0604030504040204" pitchFamily="34" charset="0"/>
            </a:rPr>
            <a:t>SD</a:t>
          </a:r>
          <a:r>
            <a:rPr lang="en-US" sz="2000" kern="1200" dirty="0">
              <a:solidFill>
                <a:srgbClr val="0070C0"/>
              </a:solidFill>
              <a:latin typeface="Tahoma" panose="020B0604030504040204" pitchFamily="34" charset="0"/>
              <a:ea typeface="Tahoma" panose="020B0604030504040204" pitchFamily="34" charset="0"/>
              <a:cs typeface="Tahoma" panose="020B0604030504040204" pitchFamily="34" charset="0"/>
            </a:rPr>
            <a:t> =.911</a:t>
          </a:r>
        </a:p>
      </dsp:txBody>
      <dsp:txXfrm>
        <a:off x="0" y="79415"/>
        <a:ext cx="3479338" cy="1296000"/>
      </dsp:txXfrm>
    </dsp:sp>
    <dsp:sp modelId="{8AAD8CF1-8B54-407A-9E0E-0333E2C379D9}">
      <dsp:nvSpPr>
        <dsp:cNvPr id="0" name=""/>
        <dsp:cNvSpPr/>
      </dsp:nvSpPr>
      <dsp:spPr>
        <a:xfrm>
          <a:off x="3568" y="1332842"/>
          <a:ext cx="3479338" cy="2038162"/>
        </a:xfrm>
        <a:prstGeom prst="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latin typeface="Tahoma" panose="020B0604030504040204" pitchFamily="34" charset="0"/>
              <a:ea typeface="Tahoma" panose="020B0604030504040204" pitchFamily="34" charset="0"/>
              <a:cs typeface="Tahoma" panose="020B0604030504040204" pitchFamily="34" charset="0"/>
            </a:rPr>
            <a:t>Physician discussion with nurse when patient requests assisted suicide </a:t>
          </a:r>
          <a:endParaRPr lang="en-US" sz="1800" kern="1200" dirty="0"/>
        </a:p>
        <a:p>
          <a:pPr marL="342900" lvl="2" indent="-171450" algn="l" defTabSz="800100">
            <a:lnSpc>
              <a:spcPct val="90000"/>
            </a:lnSpc>
            <a:spcBef>
              <a:spcPct val="0"/>
            </a:spcBef>
            <a:spcAft>
              <a:spcPct val="15000"/>
            </a:spcAft>
            <a:buChar char="••"/>
          </a:pPr>
          <a:r>
            <a:rPr lang="en-US" sz="1800" kern="1200" dirty="0">
              <a:latin typeface="Tahoma" panose="020B0604030504040204" pitchFamily="34" charset="0"/>
              <a:ea typeface="Tahoma" panose="020B0604030504040204" pitchFamily="34" charset="0"/>
              <a:cs typeface="Tahoma" panose="020B0604030504040204" pitchFamily="34" charset="0"/>
            </a:rPr>
            <a:t>Statistical significance between-subjects re: education of nurses          </a:t>
          </a:r>
          <a:r>
            <a:rPr lang="en-US" sz="1800" b="1" kern="1200" dirty="0">
              <a:latin typeface="Tahoma" panose="020B0604030504040204" pitchFamily="34" charset="0"/>
              <a:ea typeface="Tahoma" panose="020B0604030504040204" pitchFamily="34" charset="0"/>
              <a:cs typeface="Tahoma" panose="020B0604030504040204" pitchFamily="34" charset="0"/>
            </a:rPr>
            <a:t>(</a:t>
          </a:r>
          <a:r>
            <a:rPr lang="en-US" sz="1800" b="1" i="1" kern="1200" dirty="0">
              <a:latin typeface="Tahoma" panose="020B0604030504040204" pitchFamily="34" charset="0"/>
              <a:ea typeface="Tahoma" panose="020B0604030504040204" pitchFamily="34" charset="0"/>
              <a:cs typeface="Tahoma" panose="020B0604030504040204" pitchFamily="34" charset="0"/>
            </a:rPr>
            <a:t>p</a:t>
          </a:r>
          <a:r>
            <a:rPr lang="en-US" sz="1800" b="1" kern="1200" dirty="0">
              <a:latin typeface="Tahoma" panose="020B0604030504040204" pitchFamily="34" charset="0"/>
              <a:ea typeface="Tahoma" panose="020B0604030504040204" pitchFamily="34" charset="0"/>
              <a:cs typeface="Tahoma" panose="020B0604030504040204" pitchFamily="34" charset="0"/>
            </a:rPr>
            <a:t> &lt; .011)</a:t>
          </a:r>
        </a:p>
      </dsp:txBody>
      <dsp:txXfrm>
        <a:off x="3568" y="1332842"/>
        <a:ext cx="3479338" cy="2038162"/>
      </dsp:txXfrm>
    </dsp:sp>
    <dsp:sp modelId="{AA75C9E1-0E82-4F40-A824-E9DCB0461B76}">
      <dsp:nvSpPr>
        <dsp:cNvPr id="0" name=""/>
        <dsp:cNvSpPr/>
      </dsp:nvSpPr>
      <dsp:spPr>
        <a:xfrm>
          <a:off x="3970014" y="36842"/>
          <a:ext cx="3479338" cy="1296000"/>
        </a:xfrm>
        <a:prstGeom prst="rect">
          <a:avLst/>
        </a:prstGeom>
        <a:solidFill>
          <a:schemeClr val="accent2">
            <a:hueOff val="-665368"/>
            <a:satOff val="4108"/>
            <a:lumOff val="-588"/>
            <a:alphaOff val="0"/>
          </a:schemeClr>
        </a:solidFill>
        <a:ln w="19050" cap="rnd" cmpd="sng" algn="ctr">
          <a:solidFill>
            <a:schemeClr val="accent2">
              <a:hueOff val="-665368"/>
              <a:satOff val="4108"/>
              <a:lumOff val="-58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i="1" kern="1200" dirty="0">
              <a:solidFill>
                <a:srgbClr val="0070C0"/>
              </a:solidFill>
              <a:latin typeface="Tahoma" panose="020B0604030504040204" pitchFamily="34" charset="0"/>
              <a:ea typeface="Tahoma" panose="020B0604030504040204" pitchFamily="34" charset="0"/>
              <a:cs typeface="Tahoma" panose="020B0604030504040204" pitchFamily="34" charset="0"/>
            </a:rPr>
            <a:t>Q2</a:t>
          </a:r>
          <a:r>
            <a:rPr lang="en-US" sz="2000" kern="1200" dirty="0">
              <a:solidFill>
                <a:srgbClr val="0070C0"/>
              </a:solidFill>
              <a:latin typeface="Tahoma" panose="020B0604030504040204" pitchFamily="34" charset="0"/>
              <a:ea typeface="Tahoma" panose="020B0604030504040204" pitchFamily="34" charset="0"/>
              <a:cs typeface="Tahoma" panose="020B0604030504040204" pitchFamily="34" charset="0"/>
            </a:rPr>
            <a:t>  M = 4.35 </a:t>
          </a:r>
          <a:r>
            <a:rPr lang="en-US" sz="2000" i="1" kern="1200" dirty="0">
              <a:solidFill>
                <a:srgbClr val="0070C0"/>
              </a:solidFill>
              <a:latin typeface="Tahoma" panose="020B0604030504040204" pitchFamily="34" charset="0"/>
              <a:ea typeface="Tahoma" panose="020B0604030504040204" pitchFamily="34" charset="0"/>
              <a:cs typeface="Tahoma" panose="020B0604030504040204" pitchFamily="34" charset="0"/>
            </a:rPr>
            <a:t>SD</a:t>
          </a:r>
          <a:r>
            <a:rPr lang="en-US" sz="2000" kern="1200" dirty="0">
              <a:solidFill>
                <a:srgbClr val="0070C0"/>
              </a:solidFill>
              <a:latin typeface="Tahoma" panose="020B0604030504040204" pitchFamily="34" charset="0"/>
              <a:ea typeface="Tahoma" panose="020B0604030504040204" pitchFamily="34" charset="0"/>
              <a:cs typeface="Tahoma" panose="020B0604030504040204" pitchFamily="34" charset="0"/>
            </a:rPr>
            <a:t> = .96</a:t>
          </a:r>
        </a:p>
      </dsp:txBody>
      <dsp:txXfrm>
        <a:off x="3970014" y="36842"/>
        <a:ext cx="3479338" cy="1296000"/>
      </dsp:txXfrm>
    </dsp:sp>
    <dsp:sp modelId="{27BE82C3-F73E-4E36-B824-B5473BBF97A9}">
      <dsp:nvSpPr>
        <dsp:cNvPr id="0" name=""/>
        <dsp:cNvSpPr/>
      </dsp:nvSpPr>
      <dsp:spPr>
        <a:xfrm>
          <a:off x="3970014" y="1332842"/>
          <a:ext cx="3479338" cy="2038162"/>
        </a:xfrm>
        <a:prstGeom prst="rect">
          <a:avLst/>
        </a:prstGeom>
        <a:solidFill>
          <a:schemeClr val="accent2">
            <a:tint val="40000"/>
            <a:alpha val="90000"/>
            <a:hueOff val="-815231"/>
            <a:satOff val="5224"/>
            <a:lumOff val="238"/>
            <a:alphaOff val="0"/>
          </a:schemeClr>
        </a:solidFill>
        <a:ln w="19050" cap="rnd" cmpd="sng" algn="ctr">
          <a:solidFill>
            <a:schemeClr val="accent2">
              <a:tint val="40000"/>
              <a:alpha val="90000"/>
              <a:hueOff val="-815231"/>
              <a:satOff val="5224"/>
              <a:lumOff val="23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latin typeface="Tahoma" panose="020B0604030504040204" pitchFamily="34" charset="0"/>
              <a:ea typeface="Tahoma" panose="020B0604030504040204" pitchFamily="34" charset="0"/>
              <a:cs typeface="Tahoma" panose="020B0604030504040204" pitchFamily="34" charset="0"/>
            </a:rPr>
            <a:t>Physician discussion with nurse when patient will follow through with assisted suicide</a:t>
          </a:r>
        </a:p>
        <a:p>
          <a:pPr marL="342900" lvl="2" indent="-171450" algn="l" defTabSz="800100">
            <a:lnSpc>
              <a:spcPct val="90000"/>
            </a:lnSpc>
            <a:spcBef>
              <a:spcPct val="0"/>
            </a:spcBef>
            <a:spcAft>
              <a:spcPct val="15000"/>
            </a:spcAft>
            <a:buChar char="••"/>
          </a:pPr>
          <a:r>
            <a:rPr lang="en-US" sz="1800" kern="1200" dirty="0">
              <a:latin typeface="Tahoma" panose="020B0604030504040204" pitchFamily="34" charset="0"/>
              <a:ea typeface="Tahoma" panose="020B0604030504040204" pitchFamily="34" charset="0"/>
              <a:cs typeface="Tahoma" panose="020B0604030504040204" pitchFamily="34" charset="0"/>
            </a:rPr>
            <a:t>Statistical significance found between-subjects re: education of nurses           </a:t>
          </a:r>
          <a:r>
            <a:rPr lang="en-US" sz="1800" b="1" kern="1200" dirty="0">
              <a:latin typeface="Tahoma" panose="020B0604030504040204" pitchFamily="34" charset="0"/>
              <a:ea typeface="Tahoma" panose="020B0604030504040204" pitchFamily="34" charset="0"/>
              <a:cs typeface="Tahoma" panose="020B0604030504040204" pitchFamily="34" charset="0"/>
            </a:rPr>
            <a:t>(p  &lt; .001</a:t>
          </a:r>
          <a:r>
            <a:rPr lang="en-US" sz="1800" kern="1200" dirty="0">
              <a:latin typeface="Tahoma" panose="020B0604030504040204" pitchFamily="34" charset="0"/>
              <a:ea typeface="Tahoma" panose="020B0604030504040204" pitchFamily="34" charset="0"/>
              <a:cs typeface="Tahoma" panose="020B0604030504040204" pitchFamily="34" charset="0"/>
            </a:rPr>
            <a:t>)</a:t>
          </a:r>
        </a:p>
      </dsp:txBody>
      <dsp:txXfrm>
        <a:off x="3970014" y="1332842"/>
        <a:ext cx="3479338" cy="2038162"/>
      </dsp:txXfrm>
    </dsp:sp>
    <dsp:sp modelId="{69E6D296-9FBF-49D9-8EFE-5866DAEAF218}">
      <dsp:nvSpPr>
        <dsp:cNvPr id="0" name=""/>
        <dsp:cNvSpPr/>
      </dsp:nvSpPr>
      <dsp:spPr>
        <a:xfrm>
          <a:off x="7936460" y="36842"/>
          <a:ext cx="3479338" cy="1296000"/>
        </a:xfrm>
        <a:prstGeom prst="rect">
          <a:avLst/>
        </a:prstGeom>
        <a:solidFill>
          <a:schemeClr val="accent2">
            <a:hueOff val="-1330735"/>
            <a:satOff val="8216"/>
            <a:lumOff val="-1176"/>
            <a:alphaOff val="0"/>
          </a:schemeClr>
        </a:solidFill>
        <a:ln w="19050" cap="rnd" cmpd="sng" algn="ctr">
          <a:solidFill>
            <a:schemeClr val="accent2">
              <a:hueOff val="-1330735"/>
              <a:satOff val="8216"/>
              <a:lumOff val="-11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a:solidFill>
                <a:srgbClr val="0070C0"/>
              </a:solidFill>
              <a:latin typeface="Tahoma" panose="020B0604030504040204" pitchFamily="34" charset="0"/>
              <a:ea typeface="Tahoma" panose="020B0604030504040204" pitchFamily="34" charset="0"/>
              <a:cs typeface="Tahoma" panose="020B0604030504040204" pitchFamily="34" charset="0"/>
            </a:rPr>
            <a:t>Q3 </a:t>
          </a:r>
          <a:r>
            <a:rPr lang="en-US" sz="2000" i="1" kern="1200" dirty="0">
              <a:solidFill>
                <a:srgbClr val="0070C0"/>
              </a:solidFill>
              <a:latin typeface="Tahoma" panose="020B0604030504040204" pitchFamily="34" charset="0"/>
              <a:ea typeface="Tahoma" panose="020B0604030504040204" pitchFamily="34" charset="0"/>
              <a:cs typeface="Tahoma" panose="020B0604030504040204" pitchFamily="34" charset="0"/>
            </a:rPr>
            <a:t>M</a:t>
          </a:r>
          <a:r>
            <a:rPr lang="en-US" sz="2000" kern="1200" dirty="0">
              <a:solidFill>
                <a:srgbClr val="0070C0"/>
              </a:solidFill>
              <a:latin typeface="Tahoma" panose="020B0604030504040204" pitchFamily="34" charset="0"/>
              <a:ea typeface="Tahoma" panose="020B0604030504040204" pitchFamily="34" charset="0"/>
              <a:cs typeface="Tahoma" panose="020B0604030504040204" pitchFamily="34" charset="0"/>
            </a:rPr>
            <a:t> = 2.51 </a:t>
          </a:r>
          <a:r>
            <a:rPr lang="en-US" sz="2000" i="1" u="none" kern="1200" dirty="0">
              <a:solidFill>
                <a:srgbClr val="0070C0"/>
              </a:solidFill>
              <a:latin typeface="Tahoma" panose="020B0604030504040204" pitchFamily="34" charset="0"/>
              <a:ea typeface="Tahoma" panose="020B0604030504040204" pitchFamily="34" charset="0"/>
              <a:cs typeface="Tahoma" panose="020B0604030504040204" pitchFamily="34" charset="0"/>
            </a:rPr>
            <a:t>SD</a:t>
          </a:r>
          <a:r>
            <a:rPr lang="en-US" sz="2000" kern="1200" dirty="0">
              <a:solidFill>
                <a:srgbClr val="0070C0"/>
              </a:solidFill>
              <a:latin typeface="Tahoma" panose="020B0604030504040204" pitchFamily="34" charset="0"/>
              <a:ea typeface="Tahoma" panose="020B0604030504040204" pitchFamily="34" charset="0"/>
              <a:cs typeface="Tahoma" panose="020B0604030504040204" pitchFamily="34" charset="0"/>
            </a:rPr>
            <a:t> =1.382</a:t>
          </a:r>
        </a:p>
      </dsp:txBody>
      <dsp:txXfrm>
        <a:off x="7936460" y="36842"/>
        <a:ext cx="3479338" cy="1296000"/>
      </dsp:txXfrm>
    </dsp:sp>
    <dsp:sp modelId="{9F24C641-E353-4F60-9A4D-63D76105B2F2}">
      <dsp:nvSpPr>
        <dsp:cNvPr id="0" name=""/>
        <dsp:cNvSpPr/>
      </dsp:nvSpPr>
      <dsp:spPr>
        <a:xfrm>
          <a:off x="7936460" y="1332842"/>
          <a:ext cx="3479338" cy="2038162"/>
        </a:xfrm>
        <a:prstGeom prst="rect">
          <a:avLst/>
        </a:prstGeom>
        <a:solidFill>
          <a:schemeClr val="accent2">
            <a:tint val="40000"/>
            <a:alpha val="90000"/>
            <a:hueOff val="-1630462"/>
            <a:satOff val="10447"/>
            <a:lumOff val="477"/>
            <a:alphaOff val="0"/>
          </a:schemeClr>
        </a:solidFill>
        <a:ln w="19050" cap="rnd" cmpd="sng" algn="ctr">
          <a:solidFill>
            <a:schemeClr val="accent2">
              <a:tint val="40000"/>
              <a:alpha val="90000"/>
              <a:hueOff val="-1630462"/>
              <a:satOff val="10447"/>
              <a:lumOff val="4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latin typeface="Tahoma" panose="020B0604030504040204" pitchFamily="34" charset="0"/>
              <a:ea typeface="Tahoma" panose="020B0604030504040204" pitchFamily="34" charset="0"/>
              <a:cs typeface="Tahoma" panose="020B0604030504040204" pitchFamily="34" charset="0"/>
            </a:rPr>
            <a:t>Nurses can care only for emotional needs</a:t>
          </a:r>
        </a:p>
        <a:p>
          <a:pPr marL="342900" lvl="2" indent="-171450" algn="l" defTabSz="800100">
            <a:lnSpc>
              <a:spcPct val="90000"/>
            </a:lnSpc>
            <a:spcBef>
              <a:spcPct val="0"/>
            </a:spcBef>
            <a:spcAft>
              <a:spcPct val="15000"/>
            </a:spcAft>
            <a:buChar char="••"/>
          </a:pPr>
          <a:r>
            <a:rPr lang="en-US" sz="1800" kern="1200" dirty="0">
              <a:latin typeface="Tahoma" panose="020B0604030504040204" pitchFamily="34" charset="0"/>
              <a:ea typeface="Tahoma" panose="020B0604030504040204" pitchFamily="34" charset="0"/>
              <a:cs typeface="Tahoma" panose="020B0604030504040204" pitchFamily="34" charset="0"/>
            </a:rPr>
            <a:t>No statistically significant findings</a:t>
          </a:r>
        </a:p>
      </dsp:txBody>
      <dsp:txXfrm>
        <a:off x="7936460" y="1332842"/>
        <a:ext cx="3479338" cy="2038162"/>
      </dsp:txXfrm>
    </dsp:sp>
  </dsp:spTree>
</dsp:drawing>
</file>

<file path=ppt/diagrams/layout1.xml><?xml version="1.0" encoding="utf-8"?>
<dgm:layoutDef xmlns:dgm="http://schemas.openxmlformats.org/drawingml/2006/diagram" xmlns:a="http://schemas.openxmlformats.org/drawingml/2006/main" uniqueId="urn:microsoft.com/office/officeart/2016/7/layout/HorizontalActionList">
  <dgm:title val="Horizontal Action List"/>
  <dgm:desc val="Used to show non-sequential or grouped lists of information. Works well with large amounts of text. All text has the same level of emphasis, and direction is not implied."/>
  <dgm:catLst>
    <dgm:cat type="list"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54"/>
      <dgm:constr type="primFontSz" for="des" forName="desTx" refType="primFontSz" refFor="des" refForName="parTx" op="lte" fact="0.75"/>
      <dgm:constr type="h" for="des" forName="desTx" op="equ"/>
      <dgm:constr type="w" for="ch" forName="space" op="equ" val="3"/>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varLst>
          <dgm:alg type="tx"/>
          <dgm:shape xmlns:r="http://schemas.openxmlformats.org/officeDocument/2006/relationships" type="rect" r:blip="">
            <dgm:adjLst/>
          </dgm:shape>
          <dgm:presOf axis="self" ptType="node"/>
          <dgm:constrLst>
            <dgm:constr type="h" refType="w" op="lte" fact="0.3"/>
            <dgm:constr type="h"/>
            <dgm:constr type="tMarg" refType="w" fact="0.224"/>
            <dgm:constr type="bMarg" refType="w" fact="0.224"/>
            <dgm:constr type="lMarg" refType="w" fact="0.224"/>
            <dgm:constr type="rMarg" refType="w" fact="0.224"/>
          </dgm:constrLst>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8"/>
            <dgm:constr type="tMarg" refType="w" fact="0.28"/>
            <dgm:constr type="bMarg" refType="w" fact="0.28"/>
            <dgm:constr type="lMarg" refType="w" fact="0.28"/>
            <dgm:constr type="rMarg" refType="w" fact="0.28"/>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US" dirty="0" smtClean="0"/>
              <a:t>Schoolfield     #14</a:t>
            </a:r>
            <a:endParaRPr lang="en-US" dirty="0"/>
          </a:p>
        </p:txBody>
      </p:sp>
      <p:sp>
        <p:nvSpPr>
          <p:cNvPr id="5" name="Slide Number Placeholder 4"/>
          <p:cNvSpPr>
            <a:spLocks noGrp="1"/>
          </p:cNvSpPr>
          <p:nvPr>
            <p:ph type="sldNum" sz="quarter" idx="3"/>
          </p:nvPr>
        </p:nvSpPr>
        <p:spPr>
          <a:xfrm>
            <a:off x="912813" y="8685213"/>
            <a:ext cx="2971800" cy="458787"/>
          </a:xfrm>
          <a:prstGeom prst="rect">
            <a:avLst/>
          </a:prstGeom>
        </p:spPr>
        <p:txBody>
          <a:bodyPr vert="horz" lIns="91440" tIns="45720" rIns="91440" bIns="45720" rtlCol="0" anchor="b"/>
          <a:lstStyle>
            <a:lvl1pPr algn="r">
              <a:defRPr sz="1200"/>
            </a:lvl1pPr>
          </a:lstStyle>
          <a:p>
            <a:fld id="{F5FD4879-33BB-4648-9D53-685845284CAC}" type="slidenum">
              <a:rPr lang="en-US" smtClean="0"/>
              <a:t>‹#›</a:t>
            </a:fld>
            <a:endParaRPr lang="en-US"/>
          </a:p>
        </p:txBody>
      </p:sp>
    </p:spTree>
    <p:extLst>
      <p:ext uri="{BB962C8B-B14F-4D97-AF65-F5344CB8AC3E}">
        <p14:creationId xmlns:p14="http://schemas.microsoft.com/office/powerpoint/2010/main" val="90971383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smtClean="0"/>
              <a:t>4/2/2020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18630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CBC1C18-307B-4F68-A007-B5B542270E8D}" type="datetimeFigureOut">
              <a:rPr lang="en-US" smtClean="0"/>
              <a:t>4/2/2020</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05522121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3CBC1C18-307B-4F68-A007-B5B542270E8D}" type="datetimeFigureOut">
              <a:rPr lang="en-US" smtClean="0"/>
              <a:t>4/2/2020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5276507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3CBC1C18-307B-4F68-A007-B5B542270E8D}" type="datetimeFigureOut">
              <a:rPr lang="en-US" smtClean="0"/>
              <a:t>4/2/2020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84387712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BC1C18-307B-4F68-A007-B5B542270E8D}" type="datetimeFigureOut">
              <a:rPr lang="en-US" smtClean="0"/>
              <a:t>4/2/2020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2343350"/>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CBC1C18-307B-4F68-A007-B5B542270E8D}" type="datetimeFigureOut">
              <a:rPr lang="en-US" smtClean="0"/>
              <a:t>4/2/2020</a:t>
            </a:fld>
            <a:endParaRPr lang="en-US" dirty="0"/>
          </a:p>
        </p:txBody>
      </p:sp>
      <p:sp>
        <p:nvSpPr>
          <p:cNvPr id="4"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25932577"/>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CBC1C18-307B-4F68-A007-B5B542270E8D}" type="datetimeFigureOut">
              <a:rPr lang="en-US" smtClean="0"/>
              <a:t>4/2/2020</a:t>
            </a:fld>
            <a:endParaRPr lang="en-US" dirty="0"/>
          </a:p>
        </p:txBody>
      </p:sp>
      <p:sp>
        <p:nvSpPr>
          <p:cNvPr id="4"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42494507"/>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smtClean="0"/>
              <a:t>4/2/2020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353840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smtClean="0"/>
              <a:t>4/2/2020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52609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smtClean="0"/>
              <a:t>4/2/2020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42837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5059C3-6A89-4494-99FF-5A4D6FFD50EB}" type="datetimeFigureOut">
              <a:rPr lang="en-US" smtClean="0"/>
              <a:t>4/2/2020</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16840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smtClean="0"/>
              <a:t>4/2/2020</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71997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F30E46F-7819-4ACF-B48B-48222C2ACC88}" type="datetimeFigureOut">
              <a:rPr lang="en-US" smtClean="0"/>
              <a:t>4/2/2020</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63972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1FAF3416-4057-4DAA-829D-4CA07428D088}" type="datetimeFigureOut">
              <a:rPr lang="en-US" smtClean="0"/>
              <a:t>4/2/2020</a:t>
            </a:fld>
            <a:endParaRPr lang="en-US" dirty="0"/>
          </a:p>
        </p:txBody>
      </p:sp>
      <p:sp>
        <p:nvSpPr>
          <p:cNvPr id="5" name="Footer Placeholder 3"/>
          <p:cNvSpPr>
            <a:spLocks noGrp="1"/>
          </p:cNvSpPr>
          <p:nvPr>
            <p:ph type="ftr" sz="quarter" idx="11"/>
          </p:nvPr>
        </p:nvSpPr>
        <p:spPr/>
        <p:txBody>
          <a:bodyPr/>
          <a:lstStyle/>
          <a:p>
            <a:r>
              <a:rPr lang="en-US"/>
              <a:t>
              </a:t>
            </a:r>
            <a:endParaRPr lang="en-US" dirty="0"/>
          </a:p>
        </p:txBody>
      </p:sp>
      <p:sp>
        <p:nvSpPr>
          <p:cNvPr id="6"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623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21D9284-D300-4297-87F7-E791DCC15DB1}" type="datetimeFigureOut">
              <a:rPr lang="en-US" smtClean="0"/>
              <a:t>4/2/2020</a:t>
            </a:fld>
            <a:endParaRPr lang="en-US" dirty="0"/>
          </a:p>
        </p:txBody>
      </p:sp>
      <p:sp>
        <p:nvSpPr>
          <p:cNvPr id="5" name="Footer Placeholder 2"/>
          <p:cNvSpPr>
            <a:spLocks noGrp="1"/>
          </p:cNvSpPr>
          <p:nvPr>
            <p:ph type="ftr" sz="quarter" idx="11"/>
          </p:nvPr>
        </p:nvSpPr>
        <p:spPr/>
        <p:txBody>
          <a:bodyPr/>
          <a:lstStyle/>
          <a:p>
            <a:r>
              <a:rPr lang="en-US"/>
              <a:t>
              </a:t>
            </a:r>
            <a:endParaRPr lang="en-US" dirty="0"/>
          </a:p>
        </p:txBody>
      </p:sp>
      <p:sp>
        <p:nvSpPr>
          <p:cNvPr id="6"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01174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37D525BB-DA17-4BA0-B3C8-3AC3ABC827E6}" type="datetimeFigureOut">
              <a:rPr lang="en-US" smtClean="0"/>
              <a:t>4/2/2020</a:t>
            </a:fld>
            <a:endParaRPr lang="en-US" dirty="0"/>
          </a:p>
        </p:txBody>
      </p:sp>
      <p:sp>
        <p:nvSpPr>
          <p:cNvPr id="5" name="Footer Placeholder 5"/>
          <p:cNvSpPr>
            <a:spLocks noGrp="1"/>
          </p:cNvSpPr>
          <p:nvPr>
            <p:ph type="ftr" sz="quarter" idx="11"/>
          </p:nvPr>
        </p:nvSpPr>
        <p:spPr/>
        <p:txBody>
          <a:bodyPr/>
          <a:lstStyle/>
          <a:p>
            <a:r>
              <a:rPr lang="en-US"/>
              <a:t>
              </a:t>
            </a:r>
            <a:endParaRPr lang="en-US" dirty="0"/>
          </a:p>
        </p:txBody>
      </p:sp>
      <p:sp>
        <p:nvSpPr>
          <p:cNvPr id="6"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41997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16C4C9A-3960-41CF-A4E9-2A8FB932454B}" type="datetimeFigureOut">
              <a:rPr lang="en-US" smtClean="0"/>
              <a:t>4/2/2020</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03826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3CBC1C18-307B-4F68-A007-B5B542270E8D}" type="datetimeFigureOut">
              <a:rPr lang="en-US" smtClean="0"/>
              <a:t>4/2/2020</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a:t>
              </a:t>
            </a:r>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93114778"/>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0F231-2E22-4708-8AB7-C397986F22C2}"/>
              </a:ext>
            </a:extLst>
          </p:cNvPr>
          <p:cNvSpPr>
            <a:spLocks noGrp="1"/>
          </p:cNvSpPr>
          <p:nvPr>
            <p:ph type="ctrTitle"/>
          </p:nvPr>
        </p:nvSpPr>
        <p:spPr>
          <a:xfrm>
            <a:off x="1056289" y="945932"/>
            <a:ext cx="9310455" cy="3009380"/>
          </a:xfrm>
        </p:spPr>
        <p:txBody>
          <a:bodyPr>
            <a:normAutofit/>
          </a:bodyPr>
          <a:lstStyle/>
          <a:p>
            <a:r>
              <a:rPr lang="en-US" sz="3600" dirty="0">
                <a:latin typeface="Tahoma" panose="020B0604030504040204" pitchFamily="34" charset="0"/>
                <a:ea typeface="Tahoma" panose="020B0604030504040204" pitchFamily="34" charset="0"/>
                <a:cs typeface="Tahoma" panose="020B0604030504040204" pitchFamily="34" charset="0"/>
              </a:rPr>
              <a:t>Exploring Nurses’ Attitudes Toward Physician-Assisted Suicide: A study of nurses working with terminally-ill patients</a:t>
            </a:r>
          </a:p>
        </p:txBody>
      </p:sp>
      <p:sp>
        <p:nvSpPr>
          <p:cNvPr id="3" name="Subtitle 2">
            <a:extLst>
              <a:ext uri="{FF2B5EF4-FFF2-40B4-BE49-F238E27FC236}">
                <a16:creationId xmlns:a16="http://schemas.microsoft.com/office/drawing/2014/main" id="{0042FA98-8B7F-4D59-9F16-80CCDA2ECC71}"/>
              </a:ext>
            </a:extLst>
          </p:cNvPr>
          <p:cNvSpPr>
            <a:spLocks noGrp="1"/>
          </p:cNvSpPr>
          <p:nvPr>
            <p:ph type="subTitle" idx="1"/>
          </p:nvPr>
        </p:nvSpPr>
        <p:spPr>
          <a:xfrm>
            <a:off x="1211487" y="5117451"/>
            <a:ext cx="6450554" cy="1160213"/>
          </a:xfrm>
        </p:spPr>
        <p:txBody>
          <a:bodyPr>
            <a:normAutofit/>
          </a:bodyPr>
          <a:lstStyle/>
          <a:p>
            <a:pPr>
              <a:spcBef>
                <a:spcPts val="0"/>
              </a:spcBef>
              <a:spcAft>
                <a:spcPts val="0"/>
              </a:spcAft>
            </a:pPr>
            <a:r>
              <a:rPr lang="en-US" dirty="0">
                <a:latin typeface="Tahoma" panose="020B0604030504040204" pitchFamily="34" charset="0"/>
                <a:ea typeface="Tahoma" panose="020B0604030504040204" pitchFamily="34" charset="0"/>
                <a:cs typeface="Tahoma" panose="020B0604030504040204" pitchFamily="34" charset="0"/>
              </a:rPr>
              <a:t>Colloquium Presentation</a:t>
            </a:r>
          </a:p>
          <a:p>
            <a:pPr>
              <a:spcBef>
                <a:spcPts val="0"/>
              </a:spcBef>
              <a:spcAft>
                <a:spcPts val="0"/>
              </a:spcAft>
            </a:pPr>
            <a:r>
              <a:rPr lang="en-US" dirty="0">
                <a:latin typeface="Tahoma" panose="020B0604030504040204" pitchFamily="34" charset="0"/>
                <a:ea typeface="Tahoma" panose="020B0604030504040204" pitchFamily="34" charset="0"/>
                <a:cs typeface="Tahoma" panose="020B0604030504040204" pitchFamily="34" charset="0"/>
              </a:rPr>
              <a:t>April 18, 2020</a:t>
            </a:r>
          </a:p>
          <a:p>
            <a:pPr>
              <a:spcBef>
                <a:spcPts val="0"/>
              </a:spcBef>
              <a:spcAft>
                <a:spcPts val="0"/>
              </a:spcAft>
            </a:pPr>
            <a:r>
              <a:rPr lang="en-US" dirty="0">
                <a:latin typeface="Tahoma" panose="020B0604030504040204" pitchFamily="34" charset="0"/>
                <a:ea typeface="Tahoma" panose="020B0604030504040204" pitchFamily="34" charset="0"/>
                <a:cs typeface="Tahoma" panose="020B0604030504040204" pitchFamily="34" charset="0"/>
              </a:rPr>
              <a:t>Marjie Schoolfield</a:t>
            </a:r>
          </a:p>
        </p:txBody>
      </p:sp>
    </p:spTree>
    <p:extLst>
      <p:ext uri="{BB962C8B-B14F-4D97-AF65-F5344CB8AC3E}">
        <p14:creationId xmlns:p14="http://schemas.microsoft.com/office/powerpoint/2010/main" val="17489514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91D86-0BAA-41C8-9F40-A5F56722B95D}"/>
              </a:ext>
            </a:extLst>
          </p:cNvPr>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Research Question 3</a:t>
            </a:r>
          </a:p>
        </p:txBody>
      </p:sp>
      <p:sp>
        <p:nvSpPr>
          <p:cNvPr id="3" name="Content Placeholder 2">
            <a:extLst>
              <a:ext uri="{FF2B5EF4-FFF2-40B4-BE49-F238E27FC236}">
                <a16:creationId xmlns:a16="http://schemas.microsoft.com/office/drawing/2014/main" id="{DE6227CA-A7EC-44BC-B7A9-EA3F3ADBEC09}"/>
              </a:ext>
            </a:extLst>
          </p:cNvPr>
          <p:cNvSpPr>
            <a:spLocks noGrp="1"/>
          </p:cNvSpPr>
          <p:nvPr>
            <p:ph idx="1"/>
          </p:nvPr>
        </p:nvSpPr>
        <p:spPr>
          <a:xfrm>
            <a:off x="522514" y="2123171"/>
            <a:ext cx="10548257" cy="3230544"/>
          </a:xfrm>
        </p:spPr>
        <p:txBody>
          <a:bodyPr>
            <a:normAutofit/>
          </a:bodyPr>
          <a:lstStyle/>
          <a:p>
            <a:pPr marL="0" indent="0">
              <a:buNone/>
            </a:pPr>
            <a:r>
              <a:rPr lang="en-US" sz="2800" dirty="0">
                <a:latin typeface="Tahoma" panose="020B0604030504040204" pitchFamily="34" charset="0"/>
                <a:ea typeface="Tahoma" panose="020B0604030504040204" pitchFamily="34" charset="0"/>
                <a:cs typeface="Tahoma" panose="020B0604030504040204" pitchFamily="34" charset="0"/>
              </a:rPr>
              <a:t>To what extent do </a:t>
            </a:r>
            <a:r>
              <a:rPr lang="en-US" sz="2800" dirty="0">
                <a:solidFill>
                  <a:srgbClr val="FFFF00"/>
                </a:solidFill>
                <a:latin typeface="Tahoma" panose="020B0604030504040204" pitchFamily="34" charset="0"/>
                <a:ea typeface="Tahoma" panose="020B0604030504040204" pitchFamily="34" charset="0"/>
                <a:cs typeface="Tahoma" panose="020B0604030504040204" pitchFamily="34" charset="0"/>
              </a:rPr>
              <a:t>nurse status </a:t>
            </a:r>
            <a:r>
              <a:rPr lang="en-US" sz="2800" dirty="0">
                <a:latin typeface="Tahoma" panose="020B0604030504040204" pitchFamily="34" charset="0"/>
                <a:ea typeface="Tahoma" panose="020B0604030504040204" pitchFamily="34" charset="0"/>
                <a:cs typeface="Tahoma" panose="020B0604030504040204" pitchFamily="34" charset="0"/>
              </a:rPr>
              <a:t>(registered vs. advanced practice), </a:t>
            </a:r>
            <a:r>
              <a:rPr lang="en-US" sz="2800" dirty="0">
                <a:solidFill>
                  <a:srgbClr val="FFFF00"/>
                </a:solidFill>
                <a:latin typeface="Tahoma" panose="020B0604030504040204" pitchFamily="34" charset="0"/>
                <a:ea typeface="Tahoma" panose="020B0604030504040204" pitchFamily="34" charset="0"/>
                <a:cs typeface="Tahoma" panose="020B0604030504040204" pitchFamily="34" charset="0"/>
              </a:rPr>
              <a:t>state law </a:t>
            </a:r>
            <a:r>
              <a:rPr lang="en-US" sz="2800" dirty="0">
                <a:latin typeface="Tahoma" panose="020B0604030504040204" pitchFamily="34" charset="0"/>
                <a:ea typeface="Tahoma" panose="020B0604030504040204" pitchFamily="34" charset="0"/>
                <a:cs typeface="Tahoma" panose="020B0604030504040204" pitchFamily="34" charset="0"/>
              </a:rPr>
              <a:t>(assisted suicide legislation present vs. pending vs. absent) and their interaction predict the belief that </a:t>
            </a:r>
            <a:r>
              <a:rPr lang="en-US" sz="2800" dirty="0">
                <a:solidFill>
                  <a:srgbClr val="FFFF00"/>
                </a:solidFill>
                <a:latin typeface="Tahoma" panose="020B0604030504040204" pitchFamily="34" charset="0"/>
                <a:ea typeface="Tahoma" panose="020B0604030504040204" pitchFamily="34" charset="0"/>
                <a:cs typeface="Tahoma" panose="020B0604030504040204" pitchFamily="34" charset="0"/>
              </a:rPr>
              <a:t>nurses should be involved</a:t>
            </a:r>
            <a:r>
              <a:rPr lang="en-US" sz="2800" dirty="0">
                <a:latin typeface="Tahoma" panose="020B0604030504040204" pitchFamily="34" charset="0"/>
                <a:ea typeface="Tahoma" panose="020B0604030504040204" pitchFamily="34" charset="0"/>
                <a:cs typeface="Tahoma" panose="020B0604030504040204" pitchFamily="34" charset="0"/>
              </a:rPr>
              <a:t> in assisted suicide decision-making when controlling for age, gender, education, religion, ethnicity, and job experience?</a:t>
            </a:r>
          </a:p>
        </p:txBody>
      </p:sp>
    </p:spTree>
    <p:extLst>
      <p:ext uri="{BB962C8B-B14F-4D97-AF65-F5344CB8AC3E}">
        <p14:creationId xmlns:p14="http://schemas.microsoft.com/office/powerpoint/2010/main" val="2941622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C5DAC-EFB1-44A8-B110-310061EB6BD7}"/>
              </a:ext>
            </a:extLst>
          </p:cNvPr>
          <p:cNvSpPr>
            <a:spLocks noGrp="1"/>
          </p:cNvSpPr>
          <p:nvPr>
            <p:ph type="title"/>
          </p:nvPr>
        </p:nvSpPr>
        <p:spPr>
          <a:xfrm>
            <a:off x="646111" y="452718"/>
            <a:ext cx="9404723" cy="1291022"/>
          </a:xfrm>
        </p:spPr>
        <p:txBody>
          <a:bodyPr/>
          <a:lstStyle/>
          <a:p>
            <a:r>
              <a:rPr lang="en-US" dirty="0">
                <a:latin typeface="Tahoma" panose="020B0604030504040204" pitchFamily="34" charset="0"/>
                <a:ea typeface="Tahoma" panose="020B0604030504040204" pitchFamily="34" charset="0"/>
                <a:cs typeface="Tahoma" panose="020B0604030504040204" pitchFamily="34" charset="0"/>
              </a:rPr>
              <a:t>Research Question 4</a:t>
            </a:r>
          </a:p>
        </p:txBody>
      </p:sp>
      <p:sp>
        <p:nvSpPr>
          <p:cNvPr id="3" name="Content Placeholder 2">
            <a:extLst>
              <a:ext uri="{FF2B5EF4-FFF2-40B4-BE49-F238E27FC236}">
                <a16:creationId xmlns:a16="http://schemas.microsoft.com/office/drawing/2014/main" id="{93EBD695-AAE2-4780-9EF7-C567C38B8967}"/>
              </a:ext>
            </a:extLst>
          </p:cNvPr>
          <p:cNvSpPr>
            <a:spLocks noGrp="1"/>
          </p:cNvSpPr>
          <p:nvPr>
            <p:ph idx="1"/>
          </p:nvPr>
        </p:nvSpPr>
        <p:spPr>
          <a:xfrm>
            <a:off x="765545" y="1940583"/>
            <a:ext cx="9837252" cy="3064170"/>
          </a:xfrm>
        </p:spPr>
        <p:txBody>
          <a:bodyPr>
            <a:normAutofit/>
          </a:bodyPr>
          <a:lstStyle/>
          <a:p>
            <a:pPr marL="0" indent="0">
              <a:buNone/>
            </a:pPr>
            <a:r>
              <a:rPr lang="en-US" sz="2800" dirty="0">
                <a:latin typeface="Tahoma" panose="020B0604030504040204" pitchFamily="34" charset="0"/>
                <a:ea typeface="Tahoma" panose="020B0604030504040204" pitchFamily="34" charset="0"/>
                <a:cs typeface="Tahoma" panose="020B0604030504040204" pitchFamily="34" charset="0"/>
              </a:rPr>
              <a:t>To what extent do registered and advanced practice nurses differ from the U.S. population answers to three poll questions measuring attitudes toward assisted suicide?</a:t>
            </a:r>
          </a:p>
        </p:txBody>
      </p:sp>
    </p:spTree>
    <p:extLst>
      <p:ext uri="{BB962C8B-B14F-4D97-AF65-F5344CB8AC3E}">
        <p14:creationId xmlns:p14="http://schemas.microsoft.com/office/powerpoint/2010/main" val="2912546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4D8DF-B8BB-4103-9741-3B0DA3440E55}"/>
              </a:ext>
            </a:extLst>
          </p:cNvPr>
          <p:cNvSpPr>
            <a:spLocks noGrp="1"/>
          </p:cNvSpPr>
          <p:nvPr>
            <p:ph type="title"/>
          </p:nvPr>
        </p:nvSpPr>
        <p:spPr>
          <a:xfrm>
            <a:off x="646111" y="452718"/>
            <a:ext cx="9404723" cy="950780"/>
          </a:xfrm>
        </p:spPr>
        <p:txBody>
          <a:bodyPr/>
          <a:lstStyle/>
          <a:p>
            <a:r>
              <a:rPr lang="en-US" dirty="0">
                <a:latin typeface="Tahoma" panose="020B0604030504040204" pitchFamily="34" charset="0"/>
                <a:ea typeface="Tahoma" panose="020B0604030504040204" pitchFamily="34" charset="0"/>
                <a:cs typeface="Tahoma" panose="020B0604030504040204" pitchFamily="34" charset="0"/>
              </a:rPr>
              <a:t>Study Design   </a:t>
            </a:r>
          </a:p>
        </p:txBody>
      </p:sp>
      <p:sp>
        <p:nvSpPr>
          <p:cNvPr id="3" name="Content Placeholder 2">
            <a:extLst>
              <a:ext uri="{FF2B5EF4-FFF2-40B4-BE49-F238E27FC236}">
                <a16:creationId xmlns:a16="http://schemas.microsoft.com/office/drawing/2014/main" id="{F447E579-2AED-4082-ABBB-A516DAB875B0}"/>
              </a:ext>
            </a:extLst>
          </p:cNvPr>
          <p:cNvSpPr>
            <a:spLocks noGrp="1"/>
          </p:cNvSpPr>
          <p:nvPr>
            <p:ph idx="1"/>
          </p:nvPr>
        </p:nvSpPr>
        <p:spPr>
          <a:xfrm>
            <a:off x="754912" y="1328056"/>
            <a:ext cx="10000173" cy="5236029"/>
          </a:xfrm>
        </p:spPr>
        <p:txBody>
          <a:bodyPr>
            <a:normAutofit/>
          </a:bodyPr>
          <a:lstStyle/>
          <a:p>
            <a:r>
              <a:rPr lang="en-US" sz="2800" dirty="0">
                <a:latin typeface="Tahoma" panose="020B0604030504040204" pitchFamily="34" charset="0"/>
                <a:ea typeface="Tahoma" panose="020B0604030504040204" pitchFamily="34" charset="0"/>
                <a:cs typeface="Tahoma" panose="020B0604030504040204" pitchFamily="34" charset="0"/>
              </a:rPr>
              <a:t>Online survey</a:t>
            </a:r>
          </a:p>
          <a:p>
            <a:r>
              <a:rPr lang="en-US" sz="2800" dirty="0">
                <a:latin typeface="Tahoma" panose="020B0604030504040204" pitchFamily="34" charset="0"/>
                <a:ea typeface="Tahoma" panose="020B0604030504040204" pitchFamily="34" charset="0"/>
                <a:cs typeface="Tahoma" panose="020B0604030504040204" pitchFamily="34" charset="0"/>
              </a:rPr>
              <a:t>Sample</a:t>
            </a:r>
          </a:p>
          <a:p>
            <a:pPr lvl="1"/>
            <a:r>
              <a:rPr lang="en-US" sz="2400" dirty="0">
                <a:latin typeface="Tahoma" panose="020B0604030504040204" pitchFamily="34" charset="0"/>
                <a:ea typeface="Tahoma" panose="020B0604030504040204" pitchFamily="34" charset="0"/>
                <a:cs typeface="Tahoma" panose="020B0604030504040204" pitchFamily="34" charset="0"/>
              </a:rPr>
              <a:t>Nurses employed by a national hospice organization headquartered in the Midwest</a:t>
            </a:r>
          </a:p>
          <a:p>
            <a:pPr lvl="2"/>
            <a:r>
              <a:rPr lang="en-US" sz="2000" dirty="0">
                <a:latin typeface="Tahoma" panose="020B0604030504040204" pitchFamily="34" charset="0"/>
                <a:ea typeface="Tahoma" panose="020B0604030504040204" pitchFamily="34" charset="0"/>
                <a:cs typeface="Tahoma" panose="020B0604030504040204" pitchFamily="34" charset="0"/>
              </a:rPr>
              <a:t>Licensed Practical Nurses  (LPN)</a:t>
            </a:r>
          </a:p>
          <a:p>
            <a:pPr lvl="2"/>
            <a:r>
              <a:rPr lang="en-US" sz="2000" dirty="0">
                <a:latin typeface="Tahoma" panose="020B0604030504040204" pitchFamily="34" charset="0"/>
                <a:ea typeface="Tahoma" panose="020B0604030504040204" pitchFamily="34" charset="0"/>
                <a:cs typeface="Tahoma" panose="020B0604030504040204" pitchFamily="34" charset="0"/>
              </a:rPr>
              <a:t>Registered Nurses (RN)</a:t>
            </a:r>
          </a:p>
          <a:p>
            <a:pPr lvl="2"/>
            <a:r>
              <a:rPr lang="en-US" sz="2000" dirty="0">
                <a:latin typeface="Tahoma" panose="020B0604030504040204" pitchFamily="34" charset="0"/>
                <a:ea typeface="Tahoma" panose="020B0604030504040204" pitchFamily="34" charset="0"/>
                <a:cs typeface="Tahoma" panose="020B0604030504040204" pitchFamily="34" charset="0"/>
              </a:rPr>
              <a:t>Advanced Practice Nurses (APN)</a:t>
            </a:r>
          </a:p>
          <a:p>
            <a:r>
              <a:rPr lang="en-US" sz="2800" dirty="0">
                <a:latin typeface="Tahoma" panose="020B0604030504040204" pitchFamily="34" charset="0"/>
                <a:ea typeface="Tahoma" panose="020B0604030504040204" pitchFamily="34" charset="0"/>
                <a:cs typeface="Tahoma" panose="020B0604030504040204" pitchFamily="34" charset="0"/>
              </a:rPr>
              <a:t>Anonymous</a:t>
            </a:r>
          </a:p>
          <a:p>
            <a:r>
              <a:rPr lang="en-US" sz="2800" dirty="0">
                <a:latin typeface="Tahoma" panose="020B0604030504040204" pitchFamily="34" charset="0"/>
                <a:ea typeface="Tahoma" panose="020B0604030504040204" pitchFamily="34" charset="0"/>
                <a:cs typeface="Tahoma" panose="020B0604030504040204" pitchFamily="34" charset="0"/>
              </a:rPr>
              <a:t>Quantitative analysis</a:t>
            </a:r>
          </a:p>
          <a:p>
            <a:pPr lvl="1"/>
            <a:r>
              <a:rPr lang="en-US" sz="2400" dirty="0">
                <a:latin typeface="Tahoma" panose="020B0604030504040204" pitchFamily="34" charset="0"/>
                <a:ea typeface="Tahoma" panose="020B0604030504040204" pitchFamily="34" charset="0"/>
                <a:cs typeface="Tahoma" panose="020B0604030504040204" pitchFamily="34" charset="0"/>
              </a:rPr>
              <a:t>ANCOVA, Cronbach Alpha reliability tests, descriptive statistics</a:t>
            </a:r>
          </a:p>
          <a:p>
            <a:endParaRPr lang="en-US" dirty="0"/>
          </a:p>
          <a:p>
            <a:endParaRPr lang="en-US" dirty="0"/>
          </a:p>
        </p:txBody>
      </p:sp>
    </p:spTree>
    <p:extLst>
      <p:ext uri="{BB962C8B-B14F-4D97-AF65-F5344CB8AC3E}">
        <p14:creationId xmlns:p14="http://schemas.microsoft.com/office/powerpoint/2010/main" val="704015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9" name="Freeform 7">
            <a:extLst>
              <a:ext uri="{FF2B5EF4-FFF2-40B4-BE49-F238E27FC236}">
                <a16:creationId xmlns:a16="http://schemas.microsoft.com/office/drawing/2014/main" id="{0A01F2A2-AEDD-47DC-AFB5-B97CEB9A53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F91C379B-7B00-4766-ADC9-6A8FC9F11A8F}"/>
              </a:ext>
            </a:extLst>
          </p:cNvPr>
          <p:cNvSpPr>
            <a:spLocks noGrp="1"/>
          </p:cNvSpPr>
          <p:nvPr>
            <p:ph type="title"/>
          </p:nvPr>
        </p:nvSpPr>
        <p:spPr>
          <a:xfrm>
            <a:off x="648930" y="629267"/>
            <a:ext cx="9252154" cy="1016654"/>
          </a:xfrm>
        </p:spPr>
        <p:txBody>
          <a:bodyPr>
            <a:normAutofit/>
          </a:bodyPr>
          <a:lstStyle/>
          <a:p>
            <a:r>
              <a:rPr lang="en-US" dirty="0">
                <a:latin typeface="Tahoma" panose="020B0604030504040204" pitchFamily="34" charset="0"/>
                <a:ea typeface="Tahoma" panose="020B0604030504040204" pitchFamily="34" charset="0"/>
                <a:cs typeface="Tahoma" panose="020B0604030504040204" pitchFamily="34" charset="0"/>
              </a:rPr>
              <a:t>Study participants</a:t>
            </a:r>
          </a:p>
        </p:txBody>
      </p:sp>
      <p:sp>
        <p:nvSpPr>
          <p:cNvPr id="11" name="Rectangle 10">
            <a:extLst>
              <a:ext uri="{FF2B5EF4-FFF2-40B4-BE49-F238E27FC236}">
                <a16:creationId xmlns:a16="http://schemas.microsoft.com/office/drawing/2014/main" id="{DB5AF5F3-AD0A-4EFA-854A-47C780F2626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924298"/>
            <a:ext cx="12192417" cy="293370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5">
            <a:extLst>
              <a:ext uri="{FF2B5EF4-FFF2-40B4-BE49-F238E27FC236}">
                <a16:creationId xmlns:a16="http://schemas.microsoft.com/office/drawing/2014/main" id="{1E3D6D6C-E192-4135-B1DB-17C71EEBC9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1695" cy="2802467"/>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sp>
        <p:nvSpPr>
          <p:cNvPr id="3" name="Content Placeholder 2">
            <a:extLst>
              <a:ext uri="{FF2B5EF4-FFF2-40B4-BE49-F238E27FC236}">
                <a16:creationId xmlns:a16="http://schemas.microsoft.com/office/drawing/2014/main" id="{BF3CD7B4-19C1-48EE-8D46-EA4F6E97E66C}"/>
              </a:ext>
            </a:extLst>
          </p:cNvPr>
          <p:cNvSpPr>
            <a:spLocks noGrp="1"/>
          </p:cNvSpPr>
          <p:nvPr>
            <p:ph idx="1"/>
          </p:nvPr>
        </p:nvSpPr>
        <p:spPr>
          <a:xfrm>
            <a:off x="648931" y="2548281"/>
            <a:ext cx="5122606" cy="3658689"/>
          </a:xfrm>
        </p:spPr>
        <p:txBody>
          <a:bodyPr>
            <a:normAutofit/>
          </a:bodyPr>
          <a:lstStyle/>
          <a:p>
            <a:r>
              <a:rPr lang="en-US" sz="2800" dirty="0">
                <a:solidFill>
                  <a:schemeClr val="bg1"/>
                </a:solidFill>
                <a:latin typeface="Tahoma" panose="020B0604030504040204" pitchFamily="34" charset="0"/>
                <a:ea typeface="Tahoma" panose="020B0604030504040204" pitchFamily="34" charset="0"/>
                <a:cs typeface="Tahoma" panose="020B0604030504040204" pitchFamily="34" charset="0"/>
              </a:rPr>
              <a:t>Population = 882</a:t>
            </a:r>
          </a:p>
          <a:p>
            <a:pPr lvl="1"/>
            <a:r>
              <a:rPr lang="en-US" sz="2800" dirty="0">
                <a:solidFill>
                  <a:schemeClr val="bg1"/>
                </a:solidFill>
                <a:latin typeface="Tahoma" panose="020B0604030504040204" pitchFamily="34" charset="0"/>
                <a:ea typeface="Tahoma" panose="020B0604030504040204" pitchFamily="34" charset="0"/>
                <a:cs typeface="Tahoma" panose="020B0604030504040204" pitchFamily="34" charset="0"/>
              </a:rPr>
              <a:t>Sample size = 79</a:t>
            </a:r>
          </a:p>
          <a:p>
            <a:pPr lvl="1"/>
            <a:r>
              <a:rPr lang="en-US" sz="2800" dirty="0">
                <a:solidFill>
                  <a:schemeClr val="bg1"/>
                </a:solidFill>
                <a:latin typeface="Tahoma" panose="020B0604030504040204" pitchFamily="34" charset="0"/>
                <a:ea typeface="Tahoma" panose="020B0604030504040204" pitchFamily="34" charset="0"/>
                <a:cs typeface="Tahoma" panose="020B0604030504040204" pitchFamily="34" charset="0"/>
              </a:rPr>
              <a:t>LPN, RN, APN</a:t>
            </a:r>
          </a:p>
          <a:p>
            <a:r>
              <a:rPr lang="en-US" sz="2800" dirty="0">
                <a:solidFill>
                  <a:schemeClr val="bg1"/>
                </a:solidFill>
                <a:latin typeface="Tahoma" panose="020B0604030504040204" pitchFamily="34" charset="0"/>
                <a:ea typeface="Tahoma" panose="020B0604030504040204" pitchFamily="34" charset="0"/>
                <a:cs typeface="Tahoma" panose="020B0604030504040204" pitchFamily="34" charset="0"/>
              </a:rPr>
              <a:t>Offices in 19 states </a:t>
            </a:r>
          </a:p>
          <a:p>
            <a:pPr marL="457200" lvl="1" indent="0">
              <a:buNone/>
            </a:pPr>
            <a:endParaRPr lang="en-US" dirty="0">
              <a:solidFill>
                <a:schemeClr val="bg1"/>
              </a:solidFill>
            </a:endParaRPr>
          </a:p>
        </p:txBody>
      </p:sp>
      <p:graphicFrame>
        <p:nvGraphicFramePr>
          <p:cNvPr id="4" name="Table 4">
            <a:extLst>
              <a:ext uri="{FF2B5EF4-FFF2-40B4-BE49-F238E27FC236}">
                <a16:creationId xmlns:a16="http://schemas.microsoft.com/office/drawing/2014/main" id="{D9AD83DB-9704-4610-96B8-19E50D05E344}"/>
              </a:ext>
            </a:extLst>
          </p:cNvPr>
          <p:cNvGraphicFramePr>
            <a:graphicFrameLocks noGrp="1"/>
          </p:cNvGraphicFramePr>
          <p:nvPr>
            <p:extLst>
              <p:ext uri="{D42A27DB-BD31-4B8C-83A1-F6EECF244321}">
                <p14:modId xmlns:p14="http://schemas.microsoft.com/office/powerpoint/2010/main" val="4293906319"/>
              </p:ext>
            </p:extLst>
          </p:nvPr>
        </p:nvGraphicFramePr>
        <p:xfrm>
          <a:off x="5411971" y="3046407"/>
          <a:ext cx="6400799" cy="2662435"/>
        </p:xfrm>
        <a:graphic>
          <a:graphicData uri="http://schemas.openxmlformats.org/drawingml/2006/table">
            <a:tbl>
              <a:tblPr firstRow="1" bandRow="1">
                <a:tableStyleId>{5C22544A-7EE6-4342-B048-85BDC9FD1C3A}</a:tableStyleId>
              </a:tblPr>
              <a:tblGrid>
                <a:gridCol w="2042628">
                  <a:extLst>
                    <a:ext uri="{9D8B030D-6E8A-4147-A177-3AD203B41FA5}">
                      <a16:colId xmlns:a16="http://schemas.microsoft.com/office/drawing/2014/main" val="1210614865"/>
                    </a:ext>
                  </a:extLst>
                </a:gridCol>
                <a:gridCol w="2315543">
                  <a:extLst>
                    <a:ext uri="{9D8B030D-6E8A-4147-A177-3AD203B41FA5}">
                      <a16:colId xmlns:a16="http://schemas.microsoft.com/office/drawing/2014/main" val="3260946505"/>
                    </a:ext>
                  </a:extLst>
                </a:gridCol>
                <a:gridCol w="2042628">
                  <a:extLst>
                    <a:ext uri="{9D8B030D-6E8A-4147-A177-3AD203B41FA5}">
                      <a16:colId xmlns:a16="http://schemas.microsoft.com/office/drawing/2014/main" val="2859467493"/>
                    </a:ext>
                  </a:extLst>
                </a:gridCol>
              </a:tblGrid>
              <a:tr h="2009853">
                <a:tc>
                  <a:txBody>
                    <a:bodyPr/>
                    <a:lstStyle/>
                    <a:p>
                      <a:r>
                        <a:rPr lang="en-US" sz="2400" dirty="0">
                          <a:solidFill>
                            <a:srgbClr val="0070C0"/>
                          </a:solidFill>
                          <a:latin typeface="Tahoma" panose="020B0604030504040204" pitchFamily="34" charset="0"/>
                          <a:ea typeface="Tahoma" panose="020B0604030504040204" pitchFamily="34" charset="0"/>
                          <a:cs typeface="Tahoma" panose="020B0604030504040204" pitchFamily="34" charset="0"/>
                        </a:rPr>
                        <a:t>States with passed legislation</a:t>
                      </a:r>
                    </a:p>
                    <a:p>
                      <a:pPr algn="ctr"/>
                      <a:r>
                        <a:rPr lang="en-US" sz="2400" dirty="0">
                          <a:solidFill>
                            <a:srgbClr val="0070C0"/>
                          </a:solidFill>
                          <a:latin typeface="Tahoma" panose="020B0604030504040204" pitchFamily="34" charset="0"/>
                          <a:ea typeface="Tahoma" panose="020B0604030504040204" pitchFamily="34" charset="0"/>
                          <a:cs typeface="Tahoma" panose="020B0604030504040204" pitchFamily="34" charset="0"/>
                        </a:rPr>
                        <a:t>(</a:t>
                      </a:r>
                      <a:r>
                        <a:rPr lang="en-US" sz="2400" i="1" dirty="0">
                          <a:solidFill>
                            <a:srgbClr val="0070C0"/>
                          </a:solidFill>
                          <a:latin typeface="Tahoma" panose="020B0604030504040204" pitchFamily="34" charset="0"/>
                          <a:ea typeface="Tahoma" panose="020B0604030504040204" pitchFamily="34" charset="0"/>
                          <a:cs typeface="Tahoma" panose="020B0604030504040204" pitchFamily="34" charset="0"/>
                        </a:rPr>
                        <a:t>n</a:t>
                      </a:r>
                      <a:r>
                        <a:rPr lang="en-US" sz="2400" i="0" dirty="0">
                          <a:solidFill>
                            <a:srgbClr val="0070C0"/>
                          </a:solidFill>
                          <a:latin typeface="Tahoma" panose="020B0604030504040204" pitchFamily="34" charset="0"/>
                          <a:ea typeface="Tahoma" panose="020B0604030504040204" pitchFamily="34" charset="0"/>
                          <a:cs typeface="Tahoma" panose="020B0604030504040204" pitchFamily="34" charset="0"/>
                        </a:rPr>
                        <a:t> = 13)</a:t>
                      </a:r>
                      <a:endParaRPr lang="en-US" sz="2400" dirty="0">
                        <a:solidFill>
                          <a:srgbClr val="0070C0"/>
                        </a:solidFill>
                        <a:latin typeface="Tahoma" panose="020B0604030504040204" pitchFamily="34" charset="0"/>
                        <a:ea typeface="Tahoma" panose="020B0604030504040204" pitchFamily="34" charset="0"/>
                        <a:cs typeface="Tahoma" panose="020B0604030504040204" pitchFamily="34" charset="0"/>
                      </a:endParaRPr>
                    </a:p>
                    <a:p>
                      <a:endParaRPr lang="en-US" sz="2400" dirty="0"/>
                    </a:p>
                  </a:txBody>
                  <a:tcPr marL="119196" marR="119196" marT="59598" marB="59598"/>
                </a:tc>
                <a:tc>
                  <a:txBody>
                    <a:bodyPr/>
                    <a:lstStyle/>
                    <a:p>
                      <a:pPr algn="l"/>
                      <a:r>
                        <a:rPr lang="en-US" sz="2400" dirty="0">
                          <a:solidFill>
                            <a:srgbClr val="0070C0"/>
                          </a:solidFill>
                          <a:latin typeface="Tahoma" panose="020B0604030504040204" pitchFamily="34" charset="0"/>
                          <a:ea typeface="Tahoma" panose="020B0604030504040204" pitchFamily="34" charset="0"/>
                          <a:cs typeface="Tahoma" panose="020B0604030504040204" pitchFamily="34" charset="0"/>
                        </a:rPr>
                        <a:t>States considering legislation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solidFill>
                            <a:srgbClr val="0070C0"/>
                          </a:solidFill>
                          <a:latin typeface="Tahoma" panose="020B0604030504040204" pitchFamily="34" charset="0"/>
                          <a:ea typeface="Tahoma" panose="020B0604030504040204" pitchFamily="34" charset="0"/>
                          <a:cs typeface="Tahoma" panose="020B0604030504040204" pitchFamily="34" charset="0"/>
                        </a:rPr>
                        <a:t>(</a:t>
                      </a:r>
                      <a:r>
                        <a:rPr lang="en-US" sz="2400" i="1" dirty="0">
                          <a:solidFill>
                            <a:srgbClr val="0070C0"/>
                          </a:solidFill>
                          <a:latin typeface="Tahoma" panose="020B0604030504040204" pitchFamily="34" charset="0"/>
                          <a:ea typeface="Tahoma" panose="020B0604030504040204" pitchFamily="34" charset="0"/>
                          <a:cs typeface="Tahoma" panose="020B0604030504040204" pitchFamily="34" charset="0"/>
                        </a:rPr>
                        <a:t>n</a:t>
                      </a:r>
                      <a:r>
                        <a:rPr lang="en-US" sz="2400" i="0" dirty="0">
                          <a:solidFill>
                            <a:srgbClr val="0070C0"/>
                          </a:solidFill>
                          <a:latin typeface="Tahoma" panose="020B0604030504040204" pitchFamily="34" charset="0"/>
                          <a:ea typeface="Tahoma" panose="020B0604030504040204" pitchFamily="34" charset="0"/>
                          <a:cs typeface="Tahoma" panose="020B0604030504040204" pitchFamily="34" charset="0"/>
                        </a:rPr>
                        <a:t> = 31</a:t>
                      </a:r>
                      <a:r>
                        <a:rPr lang="en-US" sz="2400" i="0" dirty="0">
                          <a:solidFill>
                            <a:srgbClr val="0070C0"/>
                          </a:solidFill>
                        </a:rPr>
                        <a:t>)</a:t>
                      </a:r>
                      <a:endParaRPr lang="en-US" sz="2400" dirty="0">
                        <a:solidFill>
                          <a:srgbClr val="0070C0"/>
                        </a:solidFill>
                      </a:endParaRPr>
                    </a:p>
                    <a:p>
                      <a:endParaRPr lang="en-US" sz="2400" dirty="0"/>
                    </a:p>
                  </a:txBody>
                  <a:tcPr marL="119196" marR="119196" marT="59598" marB="59598"/>
                </a:tc>
                <a:tc>
                  <a:txBody>
                    <a:bodyPr/>
                    <a:lstStyle/>
                    <a:p>
                      <a:pPr algn="l"/>
                      <a:r>
                        <a:rPr lang="en-US" sz="2400" dirty="0">
                          <a:solidFill>
                            <a:srgbClr val="0070C0"/>
                          </a:solidFill>
                          <a:latin typeface="Tahoma" panose="020B0604030504040204" pitchFamily="34" charset="0"/>
                          <a:ea typeface="Tahoma" panose="020B0604030504040204" pitchFamily="34" charset="0"/>
                          <a:cs typeface="Tahoma" panose="020B0604030504040204" pitchFamily="34" charset="0"/>
                        </a:rPr>
                        <a:t>States with no legislation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solidFill>
                            <a:srgbClr val="0070C0"/>
                          </a:solidFill>
                          <a:latin typeface="Tahoma" panose="020B0604030504040204" pitchFamily="34" charset="0"/>
                          <a:ea typeface="Tahoma" panose="020B0604030504040204" pitchFamily="34" charset="0"/>
                          <a:cs typeface="Tahoma" panose="020B0604030504040204" pitchFamily="34" charset="0"/>
                        </a:rPr>
                        <a:t>(</a:t>
                      </a:r>
                      <a:r>
                        <a:rPr lang="en-US" sz="2400" i="1" dirty="0">
                          <a:solidFill>
                            <a:srgbClr val="0070C0"/>
                          </a:solidFill>
                          <a:latin typeface="Tahoma" panose="020B0604030504040204" pitchFamily="34" charset="0"/>
                          <a:ea typeface="Tahoma" panose="020B0604030504040204" pitchFamily="34" charset="0"/>
                          <a:cs typeface="Tahoma" panose="020B0604030504040204" pitchFamily="34" charset="0"/>
                        </a:rPr>
                        <a:t>n</a:t>
                      </a:r>
                      <a:r>
                        <a:rPr lang="en-US" sz="2400" i="0" dirty="0">
                          <a:solidFill>
                            <a:srgbClr val="0070C0"/>
                          </a:solidFill>
                          <a:latin typeface="Tahoma" panose="020B0604030504040204" pitchFamily="34" charset="0"/>
                          <a:ea typeface="Tahoma" panose="020B0604030504040204" pitchFamily="34" charset="0"/>
                          <a:cs typeface="Tahoma" panose="020B0604030504040204" pitchFamily="34" charset="0"/>
                        </a:rPr>
                        <a:t> = 33)</a:t>
                      </a:r>
                      <a:endParaRPr lang="en-US" sz="2400" dirty="0">
                        <a:solidFill>
                          <a:srgbClr val="0070C0"/>
                        </a:solidFill>
                        <a:latin typeface="Tahoma" panose="020B0604030504040204" pitchFamily="34" charset="0"/>
                        <a:ea typeface="Tahoma" panose="020B0604030504040204" pitchFamily="34" charset="0"/>
                        <a:cs typeface="Tahoma" panose="020B0604030504040204" pitchFamily="34" charset="0"/>
                      </a:endParaRPr>
                    </a:p>
                    <a:p>
                      <a:endParaRPr lang="en-US" sz="2400" dirty="0"/>
                    </a:p>
                  </a:txBody>
                  <a:tcPr marL="119196" marR="119196" marT="59598" marB="59598"/>
                </a:tc>
                <a:extLst>
                  <a:ext uri="{0D108BD9-81ED-4DB2-BD59-A6C34878D82A}">
                    <a16:rowId xmlns:a16="http://schemas.microsoft.com/office/drawing/2014/main" val="999676366"/>
                  </a:ext>
                </a:extLst>
              </a:tr>
              <a:tr h="652582">
                <a:tc>
                  <a:txBody>
                    <a:bodyPr/>
                    <a:lstStyle/>
                    <a:p>
                      <a:pPr algn="ctr"/>
                      <a:r>
                        <a:rPr lang="en-US" sz="2400">
                          <a:latin typeface="Tahoma" panose="020B0604030504040204" pitchFamily="34" charset="0"/>
                          <a:ea typeface="Tahoma" panose="020B0604030504040204" pitchFamily="34" charset="0"/>
                          <a:cs typeface="Tahoma" panose="020B0604030504040204" pitchFamily="34" charset="0"/>
                        </a:rPr>
                        <a:t>4 states</a:t>
                      </a:r>
                    </a:p>
                  </a:txBody>
                  <a:tcPr marL="119196" marR="119196" marT="59598" marB="59598"/>
                </a:tc>
                <a:tc>
                  <a:txBody>
                    <a:bodyPr/>
                    <a:lstStyle/>
                    <a:p>
                      <a:pPr algn="ctr"/>
                      <a:r>
                        <a:rPr lang="en-US" sz="2400">
                          <a:latin typeface="Tahoma" panose="020B0604030504040204" pitchFamily="34" charset="0"/>
                          <a:ea typeface="Tahoma" panose="020B0604030504040204" pitchFamily="34" charset="0"/>
                          <a:cs typeface="Tahoma" panose="020B0604030504040204" pitchFamily="34" charset="0"/>
                        </a:rPr>
                        <a:t>9 states</a:t>
                      </a:r>
                    </a:p>
                  </a:txBody>
                  <a:tcPr marL="119196" marR="119196" marT="59598" marB="59598"/>
                </a:tc>
                <a:tc>
                  <a:txBody>
                    <a:bodyPr/>
                    <a:lstStyle/>
                    <a:p>
                      <a:pPr algn="ctr"/>
                      <a:r>
                        <a:rPr lang="en-US" sz="2400" dirty="0">
                          <a:latin typeface="Tahoma" panose="020B0604030504040204" pitchFamily="34" charset="0"/>
                          <a:ea typeface="Tahoma" panose="020B0604030504040204" pitchFamily="34" charset="0"/>
                          <a:cs typeface="Tahoma" panose="020B0604030504040204" pitchFamily="34" charset="0"/>
                        </a:rPr>
                        <a:t>6 states</a:t>
                      </a:r>
                    </a:p>
                  </a:txBody>
                  <a:tcPr marL="119196" marR="119196" marT="59598" marB="59598"/>
                </a:tc>
                <a:extLst>
                  <a:ext uri="{0D108BD9-81ED-4DB2-BD59-A6C34878D82A}">
                    <a16:rowId xmlns:a16="http://schemas.microsoft.com/office/drawing/2014/main" val="255568057"/>
                  </a:ext>
                </a:extLst>
              </a:tr>
            </a:tbl>
          </a:graphicData>
        </a:graphic>
      </p:graphicFrame>
    </p:spTree>
    <p:extLst>
      <p:ext uri="{BB962C8B-B14F-4D97-AF65-F5344CB8AC3E}">
        <p14:creationId xmlns:p14="http://schemas.microsoft.com/office/powerpoint/2010/main" val="3286090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604E0B1-6762-4B99-A6A5-42ED8E20D6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4" name="Freeform 7">
            <a:extLst>
              <a:ext uri="{FF2B5EF4-FFF2-40B4-BE49-F238E27FC236}">
                <a16:creationId xmlns:a16="http://schemas.microsoft.com/office/drawing/2014/main" id="{6D86F5FF-DE1B-4BAB-A7BE-6F39F5DD988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E717B7F4-62EF-4604-BC85-DCB2187FC5D2}"/>
              </a:ext>
            </a:extLst>
          </p:cNvPr>
          <p:cNvSpPr>
            <a:spLocks noGrp="1"/>
          </p:cNvSpPr>
          <p:nvPr>
            <p:ph type="title"/>
          </p:nvPr>
        </p:nvSpPr>
        <p:spPr>
          <a:xfrm>
            <a:off x="648930" y="629267"/>
            <a:ext cx="9252154" cy="1016654"/>
          </a:xfrm>
        </p:spPr>
        <p:txBody>
          <a:bodyPr>
            <a:normAutofit/>
          </a:bodyPr>
          <a:lstStyle/>
          <a:p>
            <a:r>
              <a:rPr lang="en-US" dirty="0">
                <a:solidFill>
                  <a:srgbClr val="EBEBEB"/>
                </a:solidFill>
                <a:latin typeface="Tahoma" panose="020B0604030504040204" pitchFamily="34" charset="0"/>
                <a:ea typeface="Tahoma" panose="020B0604030504040204" pitchFamily="34" charset="0"/>
                <a:cs typeface="Tahoma" panose="020B0604030504040204" pitchFamily="34" charset="0"/>
              </a:rPr>
              <a:t>Survey instrument</a:t>
            </a:r>
          </a:p>
        </p:txBody>
      </p:sp>
      <p:sp>
        <p:nvSpPr>
          <p:cNvPr id="16" name="Rectangle 15">
            <a:extLst>
              <a:ext uri="{FF2B5EF4-FFF2-40B4-BE49-F238E27FC236}">
                <a16:creationId xmlns:a16="http://schemas.microsoft.com/office/drawing/2014/main" id="{736AD705-9544-45E1-B278-8D99F718B8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Freeform: Shape 17">
            <a:extLst>
              <a:ext uri="{FF2B5EF4-FFF2-40B4-BE49-F238E27FC236}">
                <a16:creationId xmlns:a16="http://schemas.microsoft.com/office/drawing/2014/main" id="{8DFFC5B7-4963-4902-8A90-EFF5766892D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7" name="Content Placeholder 2">
            <a:extLst>
              <a:ext uri="{FF2B5EF4-FFF2-40B4-BE49-F238E27FC236}">
                <a16:creationId xmlns:a16="http://schemas.microsoft.com/office/drawing/2014/main" id="{EEEE9593-7B4C-4907-82BC-E29135DAFCDB}"/>
              </a:ext>
            </a:extLst>
          </p:cNvPr>
          <p:cNvGraphicFramePr/>
          <p:nvPr>
            <p:extLst>
              <p:ext uri="{D42A27DB-BD31-4B8C-83A1-F6EECF244321}">
                <p14:modId xmlns:p14="http://schemas.microsoft.com/office/powerpoint/2010/main" val="1807685204"/>
              </p:ext>
            </p:extLst>
          </p:nvPr>
        </p:nvGraphicFramePr>
        <p:xfrm>
          <a:off x="404037" y="2286162"/>
          <a:ext cx="11140263" cy="39283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4841"/>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604E0B1-6762-4B99-A6A5-42ED8E20D6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2" name="Freeform 7">
            <a:extLst>
              <a:ext uri="{FF2B5EF4-FFF2-40B4-BE49-F238E27FC236}">
                <a16:creationId xmlns:a16="http://schemas.microsoft.com/office/drawing/2014/main" id="{6D86F5FF-DE1B-4BAB-A7BE-6F39F5DD988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3D9F7DFD-624E-44A2-AF8F-CE12EE9D2BE6}"/>
              </a:ext>
            </a:extLst>
          </p:cNvPr>
          <p:cNvSpPr>
            <a:spLocks noGrp="1"/>
          </p:cNvSpPr>
          <p:nvPr>
            <p:ph type="title"/>
          </p:nvPr>
        </p:nvSpPr>
        <p:spPr>
          <a:xfrm>
            <a:off x="648930" y="629267"/>
            <a:ext cx="9252154" cy="1016654"/>
          </a:xfrm>
        </p:spPr>
        <p:txBody>
          <a:bodyPr>
            <a:normAutofit/>
          </a:bodyPr>
          <a:lstStyle/>
          <a:p>
            <a:pPr>
              <a:lnSpc>
                <a:spcPct val="90000"/>
              </a:lnSpc>
            </a:pPr>
            <a:r>
              <a:rPr lang="en-US" sz="3300" dirty="0">
                <a:solidFill>
                  <a:srgbClr val="EBEBEB"/>
                </a:solidFill>
                <a:latin typeface="Tahoma" panose="020B0604030504040204" pitchFamily="34" charset="0"/>
                <a:ea typeface="Tahoma" panose="020B0604030504040204" pitchFamily="34" charset="0"/>
                <a:cs typeface="Tahoma" panose="020B0604030504040204" pitchFamily="34" charset="0"/>
              </a:rPr>
              <a:t>Findings RQ1: Cronbach’s alpha = reliability </a:t>
            </a:r>
            <a:r>
              <a:rPr lang="en-US" sz="3300" i="1" dirty="0">
                <a:solidFill>
                  <a:srgbClr val="EBEBEB"/>
                </a:solidFill>
                <a:latin typeface="Tahoma" panose="020B0604030504040204" pitchFamily="34" charset="0"/>
                <a:ea typeface="Tahoma" panose="020B0604030504040204" pitchFamily="34" charset="0"/>
                <a:cs typeface="Tahoma" panose="020B0604030504040204" pitchFamily="34" charset="0"/>
              </a:rPr>
              <a:t>a</a:t>
            </a:r>
            <a:r>
              <a:rPr lang="en-US" sz="3300" dirty="0">
                <a:solidFill>
                  <a:srgbClr val="EBEBEB"/>
                </a:solidFill>
                <a:latin typeface="Tahoma" panose="020B0604030504040204" pitchFamily="34" charset="0"/>
                <a:ea typeface="Tahoma" panose="020B0604030504040204" pitchFamily="34" charset="0"/>
                <a:cs typeface="Tahoma" panose="020B0604030504040204" pitchFamily="34" charset="0"/>
              </a:rPr>
              <a:t> = .919</a:t>
            </a:r>
          </a:p>
        </p:txBody>
      </p:sp>
      <p:sp>
        <p:nvSpPr>
          <p:cNvPr id="14" name="Rectangle 13">
            <a:extLst>
              <a:ext uri="{FF2B5EF4-FFF2-40B4-BE49-F238E27FC236}">
                <a16:creationId xmlns:a16="http://schemas.microsoft.com/office/drawing/2014/main" id="{736AD705-9544-45E1-B278-8D99F718B8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6" name="Freeform: Shape 15">
            <a:extLst>
              <a:ext uri="{FF2B5EF4-FFF2-40B4-BE49-F238E27FC236}">
                <a16:creationId xmlns:a16="http://schemas.microsoft.com/office/drawing/2014/main" id="{8DFFC5B7-4963-4902-8A90-EFF5766892D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7" name="Table 4">
            <a:extLst>
              <a:ext uri="{FF2B5EF4-FFF2-40B4-BE49-F238E27FC236}">
                <a16:creationId xmlns:a16="http://schemas.microsoft.com/office/drawing/2014/main" id="{3B1C7F43-EF82-4C8D-9254-F6611E613388}"/>
              </a:ext>
            </a:extLst>
          </p:cNvPr>
          <p:cNvGraphicFramePr>
            <a:graphicFrameLocks noGrp="1"/>
          </p:cNvGraphicFramePr>
          <p:nvPr>
            <p:ph idx="1"/>
            <p:extLst>
              <p:ext uri="{D42A27DB-BD31-4B8C-83A1-F6EECF244321}">
                <p14:modId xmlns:p14="http://schemas.microsoft.com/office/powerpoint/2010/main" val="71864962"/>
              </p:ext>
            </p:extLst>
          </p:nvPr>
        </p:nvGraphicFramePr>
        <p:xfrm>
          <a:off x="648930" y="2810256"/>
          <a:ext cx="11078782" cy="3739828"/>
        </p:xfrm>
        <a:graphic>
          <a:graphicData uri="http://schemas.openxmlformats.org/drawingml/2006/table">
            <a:tbl>
              <a:tblPr firstRow="1" bandRow="1">
                <a:tableStyleId>{5C22544A-7EE6-4342-B048-85BDC9FD1C3A}</a:tableStyleId>
              </a:tblPr>
              <a:tblGrid>
                <a:gridCol w="11078782">
                  <a:extLst>
                    <a:ext uri="{9D8B030D-6E8A-4147-A177-3AD203B41FA5}">
                      <a16:colId xmlns:a16="http://schemas.microsoft.com/office/drawing/2014/main" val="3154457045"/>
                    </a:ext>
                  </a:extLst>
                </a:gridCol>
              </a:tblGrid>
              <a:tr h="3404277">
                <a:tc>
                  <a:txBody>
                    <a:bodyPr/>
                    <a:lstStyle/>
                    <a:p>
                      <a:r>
                        <a:rPr lang="en-US" sz="2800" dirty="0">
                          <a:solidFill>
                            <a:srgbClr val="0070C0"/>
                          </a:solidFill>
                          <a:latin typeface="Tahoma" panose="020B0604030504040204" pitchFamily="34" charset="0"/>
                          <a:ea typeface="Tahoma" panose="020B0604030504040204" pitchFamily="34" charset="0"/>
                          <a:cs typeface="Tahoma" panose="020B0604030504040204" pitchFamily="34" charset="0"/>
                        </a:rPr>
                        <a:t>Statistically Significant findings:   </a:t>
                      </a:r>
                    </a:p>
                    <a:p>
                      <a:r>
                        <a:rPr lang="en-US" sz="2800" dirty="0">
                          <a:solidFill>
                            <a:srgbClr val="0070C0"/>
                          </a:solidFill>
                          <a:latin typeface="Tahoma" panose="020B0604030504040204" pitchFamily="34" charset="0"/>
                          <a:ea typeface="Tahoma" panose="020B0604030504040204" pitchFamily="34" charset="0"/>
                          <a:cs typeface="Tahoma" panose="020B0604030504040204" pitchFamily="34" charset="0"/>
                        </a:rPr>
                        <a:t>              General Attitudes (GA) of RN’s and state law</a:t>
                      </a:r>
                    </a:p>
                    <a:p>
                      <a:endParaRPr lang="en-US" sz="1600" dirty="0">
                        <a:solidFill>
                          <a:srgbClr val="0070C0"/>
                        </a:solidFill>
                      </a:endParaRPr>
                    </a:p>
                    <a:p>
                      <a:pPr lvl="0" algn="ctr"/>
                      <a:r>
                        <a:rPr lang="en-US" sz="2400" dirty="0">
                          <a:solidFill>
                            <a:srgbClr val="002060"/>
                          </a:solidFill>
                          <a:latin typeface="Tahoma" panose="020B0604030504040204" pitchFamily="34" charset="0"/>
                          <a:ea typeface="Tahoma" panose="020B0604030504040204" pitchFamily="34" charset="0"/>
                          <a:cs typeface="Tahoma" panose="020B0604030504040204" pitchFamily="34" charset="0"/>
                        </a:rPr>
                        <a:t>GA/RN – state law passed (</a:t>
                      </a:r>
                      <a:r>
                        <a:rPr lang="en-US" sz="2400" i="1" dirty="0">
                          <a:solidFill>
                            <a:srgbClr val="002060"/>
                          </a:solidFill>
                          <a:latin typeface="Tahoma" panose="020B0604030504040204" pitchFamily="34" charset="0"/>
                          <a:ea typeface="Tahoma" panose="020B0604030504040204" pitchFamily="34" charset="0"/>
                          <a:cs typeface="Tahoma" panose="020B0604030504040204" pitchFamily="34" charset="0"/>
                        </a:rPr>
                        <a:t>p </a:t>
                      </a:r>
                      <a:r>
                        <a:rPr lang="en-US" sz="2400" dirty="0">
                          <a:solidFill>
                            <a:srgbClr val="002060"/>
                          </a:solidFill>
                          <a:latin typeface="Tahoma" panose="020B0604030504040204" pitchFamily="34" charset="0"/>
                          <a:ea typeface="Tahoma" panose="020B0604030504040204" pitchFamily="34" charset="0"/>
                          <a:cs typeface="Tahoma" panose="020B0604030504040204" pitchFamily="34" charset="0"/>
                        </a:rPr>
                        <a:t>&lt; .004)</a:t>
                      </a:r>
                    </a:p>
                    <a:p>
                      <a:pPr lvl="0" algn="ctr"/>
                      <a:endParaRPr lang="en-US"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lvl="0" algn="ctr"/>
                      <a:r>
                        <a:rPr lang="en-US" sz="2400" dirty="0">
                          <a:solidFill>
                            <a:srgbClr val="002060"/>
                          </a:solidFill>
                          <a:latin typeface="Tahoma" panose="020B0604030504040204" pitchFamily="34" charset="0"/>
                          <a:ea typeface="Tahoma" panose="020B0604030504040204" pitchFamily="34" charset="0"/>
                          <a:cs typeface="Tahoma" panose="020B0604030504040204" pitchFamily="34" charset="0"/>
                        </a:rPr>
                        <a:t>GA/RN – No state law (</a:t>
                      </a:r>
                      <a:r>
                        <a:rPr lang="en-US" sz="2400" i="1" dirty="0">
                          <a:solidFill>
                            <a:srgbClr val="002060"/>
                          </a:solidFill>
                          <a:latin typeface="Tahoma" panose="020B0604030504040204" pitchFamily="34" charset="0"/>
                          <a:ea typeface="Tahoma" panose="020B0604030504040204" pitchFamily="34" charset="0"/>
                          <a:cs typeface="Tahoma" panose="020B0604030504040204" pitchFamily="34" charset="0"/>
                        </a:rPr>
                        <a:t>p</a:t>
                      </a:r>
                      <a:r>
                        <a:rPr lang="en-US" sz="2400" dirty="0">
                          <a:solidFill>
                            <a:srgbClr val="002060"/>
                          </a:solidFill>
                          <a:latin typeface="Tahoma" panose="020B0604030504040204" pitchFamily="34" charset="0"/>
                          <a:ea typeface="Tahoma" panose="020B0604030504040204" pitchFamily="34" charset="0"/>
                          <a:cs typeface="Tahoma" panose="020B0604030504040204" pitchFamily="34" charset="0"/>
                        </a:rPr>
                        <a:t> &lt; .037)</a:t>
                      </a:r>
                    </a:p>
                    <a:p>
                      <a:pPr lvl="0" algn="ctr"/>
                      <a:endParaRPr lang="en-US"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lvl="0" algn="ctr"/>
                      <a:r>
                        <a:rPr lang="en-US" sz="2400" dirty="0">
                          <a:solidFill>
                            <a:srgbClr val="002060"/>
                          </a:solidFill>
                          <a:latin typeface="Tahoma" panose="020B0604030504040204" pitchFamily="34" charset="0"/>
                          <a:ea typeface="Tahoma" panose="020B0604030504040204" pitchFamily="34" charset="0"/>
                          <a:cs typeface="Tahoma" panose="020B0604030504040204" pitchFamily="34" charset="0"/>
                        </a:rPr>
                        <a:t>GA/RN – states debating law (</a:t>
                      </a:r>
                      <a:r>
                        <a:rPr lang="en-US" sz="2400" i="1" dirty="0">
                          <a:solidFill>
                            <a:srgbClr val="002060"/>
                          </a:solidFill>
                          <a:latin typeface="Tahoma" panose="020B0604030504040204" pitchFamily="34" charset="0"/>
                          <a:ea typeface="Tahoma" panose="020B0604030504040204" pitchFamily="34" charset="0"/>
                          <a:cs typeface="Tahoma" panose="020B0604030504040204" pitchFamily="34" charset="0"/>
                        </a:rPr>
                        <a:t>p</a:t>
                      </a:r>
                      <a:r>
                        <a:rPr lang="en-US" sz="2400" dirty="0">
                          <a:solidFill>
                            <a:srgbClr val="002060"/>
                          </a:solidFill>
                          <a:latin typeface="Tahoma" panose="020B0604030504040204" pitchFamily="34" charset="0"/>
                          <a:ea typeface="Tahoma" panose="020B0604030504040204" pitchFamily="34" charset="0"/>
                          <a:cs typeface="Tahoma" panose="020B0604030504040204" pitchFamily="34" charset="0"/>
                        </a:rPr>
                        <a:t> &lt; .021)</a:t>
                      </a:r>
                    </a:p>
                    <a:p>
                      <a:pPr lvl="0"/>
                      <a:endParaRPr lang="en-US" sz="1600" dirty="0">
                        <a:latin typeface="Tahoma" panose="020B0604030504040204" pitchFamily="34" charset="0"/>
                        <a:ea typeface="Tahoma" panose="020B0604030504040204" pitchFamily="34" charset="0"/>
                        <a:cs typeface="Tahoma" panose="020B0604030504040204" pitchFamily="34" charset="0"/>
                      </a:endParaRPr>
                    </a:p>
                    <a:p>
                      <a:endParaRPr lang="en-US" sz="1600" dirty="0"/>
                    </a:p>
                    <a:p>
                      <a:endParaRPr lang="en-US" sz="1600" dirty="0"/>
                    </a:p>
                  </a:txBody>
                  <a:tcPr marL="82229" marR="82229" marT="41114" marB="41114">
                    <a:solidFill>
                      <a:schemeClr val="accent1">
                        <a:lumMod val="60000"/>
                        <a:lumOff val="40000"/>
                      </a:schemeClr>
                    </a:solidFill>
                  </a:tcPr>
                </a:tc>
                <a:extLst>
                  <a:ext uri="{0D108BD9-81ED-4DB2-BD59-A6C34878D82A}">
                    <a16:rowId xmlns:a16="http://schemas.microsoft.com/office/drawing/2014/main" val="1146639508"/>
                  </a:ext>
                </a:extLst>
              </a:tr>
            </a:tbl>
          </a:graphicData>
        </a:graphic>
      </p:graphicFrame>
    </p:spTree>
    <p:extLst>
      <p:ext uri="{BB962C8B-B14F-4D97-AF65-F5344CB8AC3E}">
        <p14:creationId xmlns:p14="http://schemas.microsoft.com/office/powerpoint/2010/main" val="2633067178"/>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AA9D8-EECC-44D5-A9FD-96B099C771EC}"/>
              </a:ext>
            </a:extLst>
          </p:cNvPr>
          <p:cNvSpPr>
            <a:spLocks noGrp="1"/>
          </p:cNvSpPr>
          <p:nvPr>
            <p:ph type="title"/>
          </p:nvPr>
        </p:nvSpPr>
        <p:spPr>
          <a:xfrm>
            <a:off x="646111" y="452718"/>
            <a:ext cx="9752531" cy="1400530"/>
          </a:xfrm>
        </p:spPr>
        <p:txBody>
          <a:bodyPr>
            <a:normAutofit/>
          </a:bodyPr>
          <a:lstStyle/>
          <a:p>
            <a:pPr>
              <a:lnSpc>
                <a:spcPct val="90000"/>
              </a:lnSpc>
            </a:pPr>
            <a:r>
              <a:rPr lang="en-US" sz="3200" dirty="0">
                <a:latin typeface="Tahoma" panose="020B0604030504040204" pitchFamily="34" charset="0"/>
                <a:ea typeface="Tahoma" panose="020B0604030504040204" pitchFamily="34" charset="0"/>
                <a:cs typeface="Tahoma" panose="020B0604030504040204" pitchFamily="34" charset="0"/>
              </a:rPr>
              <a:t>Findings RQ 2: Cronbach’s Alpha = reliability </a:t>
            </a:r>
            <a:br>
              <a:rPr lang="en-US" sz="3200" dirty="0">
                <a:latin typeface="Tahoma" panose="020B0604030504040204" pitchFamily="34" charset="0"/>
                <a:ea typeface="Tahoma" panose="020B0604030504040204" pitchFamily="34" charset="0"/>
                <a:cs typeface="Tahoma" panose="020B0604030504040204" pitchFamily="34" charset="0"/>
              </a:rPr>
            </a:br>
            <a:r>
              <a:rPr lang="en-US" sz="3200" dirty="0">
                <a:latin typeface="Tahoma" panose="020B0604030504040204" pitchFamily="34" charset="0"/>
                <a:ea typeface="Tahoma" panose="020B0604030504040204" pitchFamily="34" charset="0"/>
                <a:cs typeface="Tahoma" panose="020B0604030504040204" pitchFamily="34" charset="0"/>
              </a:rPr>
              <a:t>.752 (Passive)  .793 (Active) .703 (NV) </a:t>
            </a:r>
          </a:p>
        </p:txBody>
      </p:sp>
      <p:graphicFrame>
        <p:nvGraphicFramePr>
          <p:cNvPr id="4" name="Table 4">
            <a:extLst>
              <a:ext uri="{FF2B5EF4-FFF2-40B4-BE49-F238E27FC236}">
                <a16:creationId xmlns:a16="http://schemas.microsoft.com/office/drawing/2014/main" id="{D920AA17-87D2-4521-AD88-060DFEE6AB5F}"/>
              </a:ext>
            </a:extLst>
          </p:cNvPr>
          <p:cNvGraphicFramePr>
            <a:graphicFrameLocks noGrp="1"/>
          </p:cNvGraphicFramePr>
          <p:nvPr>
            <p:ph idx="1"/>
            <p:extLst>
              <p:ext uri="{D42A27DB-BD31-4B8C-83A1-F6EECF244321}">
                <p14:modId xmlns:p14="http://schemas.microsoft.com/office/powerpoint/2010/main" val="2147979972"/>
              </p:ext>
            </p:extLst>
          </p:nvPr>
        </p:nvGraphicFramePr>
        <p:xfrm>
          <a:off x="774404" y="1853248"/>
          <a:ext cx="10643191" cy="4308964"/>
        </p:xfrm>
        <a:graphic>
          <a:graphicData uri="http://schemas.openxmlformats.org/drawingml/2006/table">
            <a:tbl>
              <a:tblPr firstRow="1" bandRow="1">
                <a:tableStyleId>{3B4B98B0-60AC-42C2-AFA5-B58CD77FA1E5}</a:tableStyleId>
              </a:tblPr>
              <a:tblGrid>
                <a:gridCol w="3657831">
                  <a:extLst>
                    <a:ext uri="{9D8B030D-6E8A-4147-A177-3AD203B41FA5}">
                      <a16:colId xmlns:a16="http://schemas.microsoft.com/office/drawing/2014/main" val="4194436665"/>
                    </a:ext>
                  </a:extLst>
                </a:gridCol>
                <a:gridCol w="3492680">
                  <a:extLst>
                    <a:ext uri="{9D8B030D-6E8A-4147-A177-3AD203B41FA5}">
                      <a16:colId xmlns:a16="http://schemas.microsoft.com/office/drawing/2014/main" val="256854946"/>
                    </a:ext>
                  </a:extLst>
                </a:gridCol>
                <a:gridCol w="3492680">
                  <a:extLst>
                    <a:ext uri="{9D8B030D-6E8A-4147-A177-3AD203B41FA5}">
                      <a16:colId xmlns:a16="http://schemas.microsoft.com/office/drawing/2014/main" val="1707212848"/>
                    </a:ext>
                  </a:extLst>
                </a:gridCol>
              </a:tblGrid>
              <a:tr h="602544">
                <a:tc>
                  <a:txBody>
                    <a:bodyPr/>
                    <a:lstStyle/>
                    <a:p>
                      <a:r>
                        <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Passive </a:t>
                      </a:r>
                    </a:p>
                  </a:txBody>
                  <a:tcPr marL="169189" marR="126892" marT="84595" marB="84595">
                    <a:solidFill>
                      <a:schemeClr val="accent2">
                        <a:lumMod val="50000"/>
                      </a:schemeClr>
                    </a:solidFill>
                  </a:tcPr>
                </a:tc>
                <a:tc>
                  <a:txBody>
                    <a:bodyPr/>
                    <a:lstStyle/>
                    <a:p>
                      <a:r>
                        <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Active</a:t>
                      </a:r>
                    </a:p>
                  </a:txBody>
                  <a:tcPr marL="169189" marR="126892" marT="84595" marB="84595">
                    <a:solidFill>
                      <a:schemeClr val="accent2">
                        <a:lumMod val="50000"/>
                      </a:schemeClr>
                    </a:solidFill>
                  </a:tcPr>
                </a:tc>
                <a:tc>
                  <a:txBody>
                    <a:bodyPr/>
                    <a:lstStyle/>
                    <a:p>
                      <a:r>
                        <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Non-voluntary</a:t>
                      </a:r>
                    </a:p>
                  </a:txBody>
                  <a:tcPr marL="169189" marR="126892" marT="84595" marB="84595">
                    <a:solidFill>
                      <a:schemeClr val="accent2">
                        <a:lumMod val="50000"/>
                      </a:schemeClr>
                    </a:solidFill>
                  </a:tcPr>
                </a:tc>
                <a:extLst>
                  <a:ext uri="{0D108BD9-81ED-4DB2-BD59-A6C34878D82A}">
                    <a16:rowId xmlns:a16="http://schemas.microsoft.com/office/drawing/2014/main" val="3376115271"/>
                  </a:ext>
                </a:extLst>
              </a:tr>
              <a:tr h="26403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No statistical significance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Composite not affected by state law – but showed higher agreement overall</a:t>
                      </a:r>
                    </a:p>
                  </a:txBody>
                  <a:tcPr marL="169189" marR="126892" marT="84595" marB="84595">
                    <a:solidFill>
                      <a:schemeClr val="accent3">
                        <a:lumMod val="40000"/>
                        <a:lumOff val="60000"/>
                        <a:alpha val="20000"/>
                      </a:schemeClr>
                    </a:solidFill>
                  </a:tcPr>
                </a:tc>
                <a:tc>
                  <a:txBody>
                    <a:bodyPr/>
                    <a:lstStyle/>
                    <a:p>
                      <a:pPr lvl="0"/>
                      <a:r>
                        <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Statistical significance</a:t>
                      </a:r>
                    </a:p>
                    <a:p>
                      <a:pPr lvl="0"/>
                      <a:r>
                        <a:rPr lang="en-US" sz="2000" b="1" dirty="0">
                          <a:solidFill>
                            <a:srgbClr val="FFFF00"/>
                          </a:solidFill>
                          <a:latin typeface="Tahoma" panose="020B0604030504040204" pitchFamily="34" charset="0"/>
                          <a:ea typeface="Tahoma" panose="020B0604030504040204" pitchFamily="34" charset="0"/>
                          <a:cs typeface="Tahoma" panose="020B0604030504040204" pitchFamily="34" charset="0"/>
                        </a:rPr>
                        <a:t> p &lt; .017 </a:t>
                      </a:r>
                      <a:r>
                        <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(Age, Role/Education) and state law  </a:t>
                      </a:r>
                    </a:p>
                    <a:p>
                      <a:pPr lvl="0"/>
                      <a:endPar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lvl="0"/>
                      <a:r>
                        <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Overall composite affected by role/education and age</a:t>
                      </a:r>
                    </a:p>
                    <a:p>
                      <a:endParaRPr lang="en-US" sz="1200" dirty="0">
                        <a:solidFill>
                          <a:schemeClr val="tx1">
                            <a:lumMod val="75000"/>
                            <a:lumOff val="25000"/>
                          </a:schemeClr>
                        </a:solidFill>
                      </a:endParaRPr>
                    </a:p>
                  </a:txBody>
                  <a:tcPr marL="169189" marR="126892" marT="84595" marB="84595">
                    <a:solidFill>
                      <a:schemeClr val="accent3">
                        <a:lumMod val="40000"/>
                        <a:lumOff val="60000"/>
                        <a:alpha val="20000"/>
                      </a:schemeClr>
                    </a:solidFill>
                  </a:tcPr>
                </a:tc>
                <a:tc>
                  <a:txBody>
                    <a:bodyPr/>
                    <a:lstStyle/>
                    <a:p>
                      <a:pPr lvl="0"/>
                      <a:r>
                        <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Statistical significance</a:t>
                      </a:r>
                    </a:p>
                    <a:p>
                      <a:pPr lvl="0"/>
                      <a:r>
                        <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 </a:t>
                      </a:r>
                      <a:r>
                        <a:rPr lang="en-US" sz="2000" b="1" dirty="0">
                          <a:solidFill>
                            <a:srgbClr val="FFFF00"/>
                          </a:solidFill>
                          <a:latin typeface="Tahoma" panose="020B0604030504040204" pitchFamily="34" charset="0"/>
                          <a:ea typeface="Tahoma" panose="020B0604030504040204" pitchFamily="34" charset="0"/>
                          <a:cs typeface="Tahoma" panose="020B0604030504040204" pitchFamily="34" charset="0"/>
                        </a:rPr>
                        <a:t>p &lt; .048 </a:t>
                      </a:r>
                      <a:r>
                        <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state law</a:t>
                      </a:r>
                    </a:p>
                    <a:p>
                      <a:pPr lvl="0"/>
                      <a:endPar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lvl="0"/>
                      <a:r>
                        <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No statistical significance for role/education p &lt; .507</a:t>
                      </a:r>
                    </a:p>
                    <a:p>
                      <a:pPr lvl="0"/>
                      <a:endPar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endParaRPr>
                    </a:p>
                    <a:p>
                      <a:pPr lvl="0"/>
                      <a:r>
                        <a:rPr lang="en-US" sz="2000" b="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Overall composite</a:t>
                      </a:r>
                    </a:p>
                    <a:p>
                      <a:pPr lvl="0"/>
                      <a:endParaRPr lang="en-US" sz="1200" dirty="0">
                        <a:solidFill>
                          <a:schemeClr val="tx1">
                            <a:lumMod val="75000"/>
                            <a:lumOff val="25000"/>
                          </a:schemeClr>
                        </a:solidFill>
                      </a:endParaRPr>
                    </a:p>
                  </a:txBody>
                  <a:tcPr marL="169189" marR="126892" marT="84595" marB="84595">
                    <a:solidFill>
                      <a:schemeClr val="accent3">
                        <a:lumMod val="40000"/>
                        <a:lumOff val="60000"/>
                        <a:alpha val="20000"/>
                      </a:schemeClr>
                    </a:solidFill>
                  </a:tcPr>
                </a:tc>
                <a:extLst>
                  <a:ext uri="{0D108BD9-81ED-4DB2-BD59-A6C34878D82A}">
                    <a16:rowId xmlns:a16="http://schemas.microsoft.com/office/drawing/2014/main" val="3871224550"/>
                  </a:ext>
                </a:extLst>
              </a:tr>
              <a:tr h="8933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700" b="0" dirty="0">
                        <a:solidFill>
                          <a:schemeClr val="tx1">
                            <a:lumMod val="75000"/>
                            <a:lumOff val="2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M</a:t>
                      </a:r>
                      <a:r>
                        <a:rPr lang="en-US" sz="2000" b="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  = 4.14/5,  </a:t>
                      </a:r>
                      <a:r>
                        <a:rPr lang="en-US" sz="2000" b="0" i="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SD  </a:t>
                      </a:r>
                      <a:r>
                        <a:rPr lang="en-US" sz="2000" b="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 .98</a:t>
                      </a:r>
                    </a:p>
                    <a:p>
                      <a:endParaRPr lang="en-US" sz="1200" dirty="0">
                        <a:solidFill>
                          <a:schemeClr val="tx1">
                            <a:lumMod val="75000"/>
                            <a:lumOff val="25000"/>
                          </a:schemeClr>
                        </a:solidFill>
                      </a:endParaRPr>
                    </a:p>
                  </a:txBody>
                  <a:tcPr marL="169189" marR="126892" marT="84595" marB="84595">
                    <a:solidFill>
                      <a:schemeClr val="accent3">
                        <a:lumMod val="50000"/>
                      </a:schemeClr>
                    </a:solidFill>
                  </a:tcPr>
                </a:tc>
                <a:tc>
                  <a:txBody>
                    <a:bodyPr/>
                    <a:lstStyle/>
                    <a:p>
                      <a:endParaRPr lang="en-US" sz="1700" dirty="0">
                        <a:solidFill>
                          <a:schemeClr val="tx1">
                            <a:lumMod val="75000"/>
                            <a:lumOff val="25000"/>
                          </a:schemeClr>
                        </a:solidFill>
                      </a:endParaRPr>
                    </a:p>
                    <a:p>
                      <a:r>
                        <a:rPr lang="en-US" sz="2000" i="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M</a:t>
                      </a:r>
                      <a:r>
                        <a:rPr lang="en-US" sz="20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  = 3.32/5, </a:t>
                      </a:r>
                      <a:r>
                        <a:rPr lang="en-US" sz="2000" i="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SD</a:t>
                      </a:r>
                      <a:r>
                        <a:rPr lang="en-US" sz="20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  = 1.136 </a:t>
                      </a:r>
                    </a:p>
                  </a:txBody>
                  <a:tcPr marL="169189" marR="126892" marT="84595" marB="84595">
                    <a:solidFill>
                      <a:schemeClr val="accent3">
                        <a:lumMod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700" dirty="0">
                        <a:solidFill>
                          <a:schemeClr val="tx1">
                            <a:lumMod val="75000"/>
                            <a:lumOff val="2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M  </a:t>
                      </a:r>
                      <a:r>
                        <a:rPr lang="en-US" sz="20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 3.36/5, </a:t>
                      </a:r>
                      <a:r>
                        <a:rPr lang="en-US" sz="2000" i="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SD  </a:t>
                      </a:r>
                      <a:r>
                        <a:rPr lang="en-US" sz="2000" i="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a:t>
                      </a:r>
                      <a:r>
                        <a:rPr lang="en-US" sz="2000" i="1"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 </a:t>
                      </a:r>
                      <a:r>
                        <a:rPr lang="en-US" sz="2000" dirty="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rPr>
                        <a:t>1.071</a:t>
                      </a:r>
                    </a:p>
                    <a:p>
                      <a:endParaRPr lang="en-US" sz="1200" dirty="0">
                        <a:solidFill>
                          <a:schemeClr val="tx1">
                            <a:lumMod val="75000"/>
                            <a:lumOff val="25000"/>
                          </a:schemeClr>
                        </a:solidFill>
                      </a:endParaRPr>
                    </a:p>
                  </a:txBody>
                  <a:tcPr marL="169189" marR="126892" marT="84595" marB="84595">
                    <a:solidFill>
                      <a:schemeClr val="accent3">
                        <a:lumMod val="50000"/>
                      </a:schemeClr>
                    </a:solidFill>
                  </a:tcPr>
                </a:tc>
                <a:extLst>
                  <a:ext uri="{0D108BD9-81ED-4DB2-BD59-A6C34878D82A}">
                    <a16:rowId xmlns:a16="http://schemas.microsoft.com/office/drawing/2014/main" val="1077544975"/>
                  </a:ext>
                </a:extLst>
              </a:tr>
            </a:tbl>
          </a:graphicData>
        </a:graphic>
      </p:graphicFrame>
    </p:spTree>
    <p:extLst>
      <p:ext uri="{BB962C8B-B14F-4D97-AF65-F5344CB8AC3E}">
        <p14:creationId xmlns:p14="http://schemas.microsoft.com/office/powerpoint/2010/main" val="3723521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604E0B1-6762-4B99-A6A5-42ED8E20D6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2" name="Freeform 7">
            <a:extLst>
              <a:ext uri="{FF2B5EF4-FFF2-40B4-BE49-F238E27FC236}">
                <a16:creationId xmlns:a16="http://schemas.microsoft.com/office/drawing/2014/main" id="{6D86F5FF-DE1B-4BAB-A7BE-6F39F5DD988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051F8320-BAAF-416B-94C7-BA9E07DFFC3B}"/>
              </a:ext>
            </a:extLst>
          </p:cNvPr>
          <p:cNvSpPr>
            <a:spLocks noGrp="1"/>
          </p:cNvSpPr>
          <p:nvPr>
            <p:ph type="title"/>
          </p:nvPr>
        </p:nvSpPr>
        <p:spPr>
          <a:xfrm>
            <a:off x="648930" y="629267"/>
            <a:ext cx="9252154" cy="1016654"/>
          </a:xfrm>
        </p:spPr>
        <p:txBody>
          <a:bodyPr>
            <a:noAutofit/>
          </a:bodyPr>
          <a:lstStyle/>
          <a:p>
            <a:pPr>
              <a:lnSpc>
                <a:spcPct val="90000"/>
              </a:lnSpc>
            </a:pPr>
            <a:r>
              <a:rPr lang="en-US" sz="3200" dirty="0">
                <a:solidFill>
                  <a:srgbClr val="EBEBEB"/>
                </a:solidFill>
                <a:latin typeface="Tahoma" panose="020B0604030504040204" pitchFamily="34" charset="0"/>
                <a:ea typeface="Tahoma" panose="020B0604030504040204" pitchFamily="34" charset="0"/>
                <a:cs typeface="Tahoma" panose="020B0604030504040204" pitchFamily="34" charset="0"/>
              </a:rPr>
              <a:t>Findings RQ 3: Cronbach’s Alpha Cronbach’s Alpha </a:t>
            </a:r>
            <a:r>
              <a:rPr lang="en-US" sz="3200" i="1" dirty="0">
                <a:solidFill>
                  <a:srgbClr val="EBEBEB"/>
                </a:solidFill>
                <a:latin typeface="Tahoma" panose="020B0604030504040204" pitchFamily="34" charset="0"/>
                <a:ea typeface="Tahoma" panose="020B0604030504040204" pitchFamily="34" charset="0"/>
                <a:cs typeface="Tahoma" panose="020B0604030504040204" pitchFamily="34" charset="0"/>
              </a:rPr>
              <a:t>a</a:t>
            </a:r>
            <a:r>
              <a:rPr lang="en-US" sz="3200" dirty="0">
                <a:solidFill>
                  <a:srgbClr val="EBEBEB"/>
                </a:solidFill>
                <a:latin typeface="Tahoma" panose="020B0604030504040204" pitchFamily="34" charset="0"/>
                <a:ea typeface="Tahoma" panose="020B0604030504040204" pitchFamily="34" charset="0"/>
                <a:cs typeface="Tahoma" panose="020B0604030504040204" pitchFamily="34" charset="0"/>
              </a:rPr>
              <a:t> = .271</a:t>
            </a:r>
            <a:r>
              <a:rPr lang="en-US" sz="3200" dirty="0"/>
              <a:t/>
            </a:r>
            <a:br>
              <a:rPr lang="en-US" sz="3200" dirty="0"/>
            </a:br>
            <a:endParaRPr lang="en-US" sz="3200" dirty="0">
              <a:solidFill>
                <a:srgbClr val="EBEBEB"/>
              </a:solidFill>
            </a:endParaRPr>
          </a:p>
        </p:txBody>
      </p:sp>
      <p:sp>
        <p:nvSpPr>
          <p:cNvPr id="14" name="Rectangle 13">
            <a:extLst>
              <a:ext uri="{FF2B5EF4-FFF2-40B4-BE49-F238E27FC236}">
                <a16:creationId xmlns:a16="http://schemas.microsoft.com/office/drawing/2014/main" id="{736AD705-9544-45E1-B278-8D99F718B8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6" name="Freeform: Shape 15">
            <a:extLst>
              <a:ext uri="{FF2B5EF4-FFF2-40B4-BE49-F238E27FC236}">
                <a16:creationId xmlns:a16="http://schemas.microsoft.com/office/drawing/2014/main" id="{8DFFC5B7-4963-4902-8A90-EFF5766892D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5" name="Content Placeholder 4">
            <a:extLst>
              <a:ext uri="{FF2B5EF4-FFF2-40B4-BE49-F238E27FC236}">
                <a16:creationId xmlns:a16="http://schemas.microsoft.com/office/drawing/2014/main" id="{7D38DBB5-BCF2-4BFA-8F1C-FD0C1CD8C5AD}"/>
              </a:ext>
            </a:extLst>
          </p:cNvPr>
          <p:cNvGraphicFramePr>
            <a:graphicFrameLocks noGrp="1"/>
          </p:cNvGraphicFramePr>
          <p:nvPr>
            <p:ph idx="1"/>
            <p:extLst>
              <p:ext uri="{D42A27DB-BD31-4B8C-83A1-F6EECF244321}">
                <p14:modId xmlns:p14="http://schemas.microsoft.com/office/powerpoint/2010/main" val="1258644846"/>
              </p:ext>
            </p:extLst>
          </p:nvPr>
        </p:nvGraphicFramePr>
        <p:xfrm>
          <a:off x="297712" y="2606109"/>
          <a:ext cx="11419368" cy="34078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6480918"/>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2956C-2BE0-4D0D-B341-395DCC752A79}"/>
              </a:ext>
            </a:extLst>
          </p:cNvPr>
          <p:cNvSpPr>
            <a:spLocks noGrp="1"/>
          </p:cNvSpPr>
          <p:nvPr>
            <p:ph type="title"/>
          </p:nvPr>
        </p:nvSpPr>
        <p:spPr>
          <a:xfrm>
            <a:off x="757383" y="17131"/>
            <a:ext cx="10229272" cy="673985"/>
          </a:xfrm>
        </p:spPr>
        <p:txBody>
          <a:bodyPr/>
          <a:lstStyle/>
          <a:p>
            <a:pPr algn="l"/>
            <a:r>
              <a:rPr lang="en-US" sz="3800" dirty="0">
                <a:latin typeface="Tahoma" panose="020B0604030504040204" pitchFamily="34" charset="0"/>
                <a:ea typeface="Tahoma" panose="020B0604030504040204" pitchFamily="34" charset="0"/>
                <a:cs typeface="Tahoma" panose="020B0604030504040204" pitchFamily="34" charset="0"/>
              </a:rPr>
              <a:t>Findings RQ 4: Descriptive Statistics</a:t>
            </a:r>
          </a:p>
        </p:txBody>
      </p:sp>
      <p:graphicFrame>
        <p:nvGraphicFramePr>
          <p:cNvPr id="4" name="Table 4">
            <a:extLst>
              <a:ext uri="{FF2B5EF4-FFF2-40B4-BE49-F238E27FC236}">
                <a16:creationId xmlns:a16="http://schemas.microsoft.com/office/drawing/2014/main" id="{19BBAF59-359F-42FE-A999-9B801FD81EEE}"/>
              </a:ext>
            </a:extLst>
          </p:cNvPr>
          <p:cNvGraphicFramePr>
            <a:graphicFrameLocks noGrp="1"/>
          </p:cNvGraphicFramePr>
          <p:nvPr>
            <p:ph idx="1"/>
            <p:extLst>
              <p:ext uri="{D42A27DB-BD31-4B8C-83A1-F6EECF244321}">
                <p14:modId xmlns:p14="http://schemas.microsoft.com/office/powerpoint/2010/main" val="593928182"/>
              </p:ext>
            </p:extLst>
          </p:nvPr>
        </p:nvGraphicFramePr>
        <p:xfrm>
          <a:off x="393405" y="691117"/>
          <a:ext cx="11047228" cy="6028661"/>
        </p:xfrm>
        <a:graphic>
          <a:graphicData uri="http://schemas.openxmlformats.org/drawingml/2006/table">
            <a:tbl>
              <a:tblPr firstRow="1" bandRow="1">
                <a:tableStyleId>{5C22544A-7EE6-4342-B048-85BDC9FD1C3A}</a:tableStyleId>
              </a:tblPr>
              <a:tblGrid>
                <a:gridCol w="3487479">
                  <a:extLst>
                    <a:ext uri="{9D8B030D-6E8A-4147-A177-3AD203B41FA5}">
                      <a16:colId xmlns:a16="http://schemas.microsoft.com/office/drawing/2014/main" val="3799511155"/>
                    </a:ext>
                  </a:extLst>
                </a:gridCol>
                <a:gridCol w="2019595">
                  <a:extLst>
                    <a:ext uri="{9D8B030D-6E8A-4147-A177-3AD203B41FA5}">
                      <a16:colId xmlns:a16="http://schemas.microsoft.com/office/drawing/2014/main" val="2271300422"/>
                    </a:ext>
                  </a:extLst>
                </a:gridCol>
                <a:gridCol w="2770077">
                  <a:extLst>
                    <a:ext uri="{9D8B030D-6E8A-4147-A177-3AD203B41FA5}">
                      <a16:colId xmlns:a16="http://schemas.microsoft.com/office/drawing/2014/main" val="4027770698"/>
                    </a:ext>
                  </a:extLst>
                </a:gridCol>
                <a:gridCol w="2770077">
                  <a:extLst>
                    <a:ext uri="{9D8B030D-6E8A-4147-A177-3AD203B41FA5}">
                      <a16:colId xmlns:a16="http://schemas.microsoft.com/office/drawing/2014/main" val="841573715"/>
                    </a:ext>
                  </a:extLst>
                </a:gridCol>
              </a:tblGrid>
              <a:tr h="367452">
                <a:tc>
                  <a:txBody>
                    <a:bodyPr/>
                    <a:lstStyle/>
                    <a:p>
                      <a:r>
                        <a:rPr lang="en-US" sz="1800" dirty="0">
                          <a:latin typeface="Tahoma" panose="020B0604030504040204" pitchFamily="34" charset="0"/>
                          <a:ea typeface="Tahoma" panose="020B0604030504040204" pitchFamily="34" charset="0"/>
                          <a:cs typeface="Tahoma" panose="020B0604030504040204" pitchFamily="34" charset="0"/>
                        </a:rPr>
                        <a:t>Question  </a:t>
                      </a:r>
                    </a:p>
                  </a:txBody>
                  <a:tcPr/>
                </a:tc>
                <a:tc>
                  <a:txBody>
                    <a:bodyPr/>
                    <a:lstStyle/>
                    <a:p>
                      <a:r>
                        <a:rPr lang="en-US" sz="1800" dirty="0">
                          <a:latin typeface="Tahoma" panose="020B0604030504040204" pitchFamily="34" charset="0"/>
                          <a:ea typeface="Tahoma" panose="020B0604030504040204" pitchFamily="34" charset="0"/>
                          <a:cs typeface="Tahoma" panose="020B0604030504040204" pitchFamily="34" charset="0"/>
                        </a:rPr>
                        <a:t>Total RN/%</a:t>
                      </a:r>
                    </a:p>
                  </a:txBody>
                  <a:tcPr/>
                </a:tc>
                <a:tc>
                  <a:txBody>
                    <a:bodyPr/>
                    <a:lstStyle/>
                    <a:p>
                      <a:r>
                        <a:rPr lang="en-US" sz="1800" dirty="0">
                          <a:latin typeface="Tahoma" panose="020B0604030504040204" pitchFamily="34" charset="0"/>
                          <a:ea typeface="Tahoma" panose="020B0604030504040204" pitchFamily="34" charset="0"/>
                          <a:cs typeface="Tahoma" panose="020B0604030504040204" pitchFamily="34" charset="0"/>
                        </a:rPr>
                        <a:t>Total RN/SL</a:t>
                      </a:r>
                    </a:p>
                  </a:txBody>
                  <a:tcPr/>
                </a:tc>
                <a:tc>
                  <a:txBody>
                    <a:bodyPr/>
                    <a:lstStyle/>
                    <a:p>
                      <a:r>
                        <a:rPr lang="en-US" sz="1800" dirty="0">
                          <a:latin typeface="Tahoma" panose="020B0604030504040204" pitchFamily="34" charset="0"/>
                          <a:ea typeface="Tahoma" panose="020B0604030504040204" pitchFamily="34" charset="0"/>
                          <a:cs typeface="Tahoma" panose="020B0604030504040204" pitchFamily="34" charset="0"/>
                        </a:rPr>
                        <a:t>% RN /SL</a:t>
                      </a:r>
                    </a:p>
                  </a:txBody>
                  <a:tcPr/>
                </a:tc>
                <a:extLst>
                  <a:ext uri="{0D108BD9-81ED-4DB2-BD59-A6C34878D82A}">
                    <a16:rowId xmlns:a16="http://schemas.microsoft.com/office/drawing/2014/main" val="1432430069"/>
                  </a:ext>
                </a:extLst>
              </a:tr>
              <a:tr h="826768">
                <a:tc>
                  <a:txBody>
                    <a:bodyPr/>
                    <a:lstStyle/>
                    <a:p>
                      <a:pPr marL="228600" indent="-228600">
                        <a:buAutoNum type="arabicPeriod"/>
                      </a:pPr>
                      <a:r>
                        <a:rPr lang="en-US" sz="1600" dirty="0">
                          <a:latin typeface="Tahoma" panose="020B0604030504040204" pitchFamily="34" charset="0"/>
                          <a:ea typeface="Tahoma" panose="020B0604030504040204" pitchFamily="34" charset="0"/>
                          <a:cs typeface="Tahoma" panose="020B0604030504040204" pitchFamily="34" charset="0"/>
                        </a:rPr>
                        <a:t>Allow physician end life by patient request  </a:t>
                      </a:r>
                    </a:p>
                    <a:p>
                      <a:pPr marL="0" indent="0">
                        <a:buNone/>
                      </a:pPr>
                      <a:r>
                        <a:rPr lang="en-US" sz="1600" dirty="0">
                          <a:latin typeface="Tahoma" panose="020B0604030504040204" pitchFamily="34" charset="0"/>
                          <a:ea typeface="Tahoma" panose="020B0604030504040204" pitchFamily="34" charset="0"/>
                          <a:cs typeface="Tahoma" panose="020B0604030504040204" pitchFamily="34" charset="0"/>
                        </a:rPr>
                        <a:t> </a:t>
                      </a:r>
                    </a:p>
                  </a:txBody>
                  <a:tcPr/>
                </a:tc>
                <a:tc>
                  <a:txBody>
                    <a:bodyPr/>
                    <a:lstStyle/>
                    <a:p>
                      <a:pPr algn="ctr"/>
                      <a:r>
                        <a:rPr lang="en-US" sz="1600" dirty="0">
                          <a:latin typeface="Tahoma" panose="020B0604030504040204" pitchFamily="34" charset="0"/>
                          <a:ea typeface="Tahoma" panose="020B0604030504040204" pitchFamily="34" charset="0"/>
                          <a:cs typeface="Tahoma" panose="020B0604030504040204" pitchFamily="34" charset="0"/>
                        </a:rPr>
                        <a:t>60/76.92%</a:t>
                      </a:r>
                    </a:p>
                    <a:p>
                      <a:pPr algn="ctr"/>
                      <a:endParaRPr lang="en-US" sz="1600" dirty="0">
                        <a:latin typeface="Tahoma" panose="020B0604030504040204" pitchFamily="34" charset="0"/>
                        <a:ea typeface="Tahoma" panose="020B0604030504040204" pitchFamily="34" charset="0"/>
                        <a:cs typeface="Tahoma" panose="020B0604030504040204" pitchFamily="34" charset="0"/>
                      </a:endParaRPr>
                    </a:p>
                    <a:p>
                      <a:pPr algn="ctr"/>
                      <a:endParaRPr lang="en-US" sz="16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sz="1600" dirty="0">
                          <a:latin typeface="Tahoma" panose="020B0604030504040204" pitchFamily="34" charset="0"/>
                          <a:ea typeface="Tahoma" panose="020B0604030504040204" pitchFamily="34" charset="0"/>
                          <a:cs typeface="Tahoma" panose="020B0604030504040204" pitchFamily="34" charset="0"/>
                        </a:rPr>
                        <a:t>11 passed</a:t>
                      </a:r>
                    </a:p>
                    <a:p>
                      <a:r>
                        <a:rPr lang="en-US" sz="1600" dirty="0">
                          <a:latin typeface="Tahoma" panose="020B0604030504040204" pitchFamily="34" charset="0"/>
                          <a:ea typeface="Tahoma" panose="020B0604030504040204" pitchFamily="34" charset="0"/>
                          <a:cs typeface="Tahoma" panose="020B0604030504040204" pitchFamily="34" charset="0"/>
                        </a:rPr>
                        <a:t>19 debating</a:t>
                      </a:r>
                    </a:p>
                    <a:p>
                      <a:r>
                        <a:rPr lang="en-US" sz="1600" dirty="0">
                          <a:latin typeface="Tahoma" panose="020B0604030504040204" pitchFamily="34" charset="0"/>
                          <a:ea typeface="Tahoma" panose="020B0604030504040204" pitchFamily="34" charset="0"/>
                          <a:cs typeface="Tahoma" panose="020B0604030504040204" pitchFamily="34" charset="0"/>
                        </a:rPr>
                        <a:t>30 no law</a:t>
                      </a:r>
                    </a:p>
                  </a:txBody>
                  <a:tcPr/>
                </a:tc>
                <a:tc>
                  <a:txBody>
                    <a:bodyPr/>
                    <a:lstStyle/>
                    <a:p>
                      <a:r>
                        <a:rPr lang="en-US" sz="1600" dirty="0">
                          <a:latin typeface="Tahoma" panose="020B0604030504040204" pitchFamily="34" charset="0"/>
                          <a:ea typeface="Tahoma" panose="020B0604030504040204" pitchFamily="34" charset="0"/>
                          <a:cs typeface="Tahoma" panose="020B0604030504040204" pitchFamily="34" charset="0"/>
                        </a:rPr>
                        <a:t>100%    passed</a:t>
                      </a:r>
                    </a:p>
                    <a:p>
                      <a:r>
                        <a:rPr lang="en-US" sz="1600" dirty="0">
                          <a:latin typeface="Tahoma" panose="020B0604030504040204" pitchFamily="34" charset="0"/>
                          <a:ea typeface="Tahoma" panose="020B0604030504040204" pitchFamily="34" charset="0"/>
                          <a:cs typeface="Tahoma" panose="020B0604030504040204" pitchFamily="34" charset="0"/>
                        </a:rPr>
                        <a:t>59.38% debating</a:t>
                      </a:r>
                    </a:p>
                    <a:p>
                      <a:r>
                        <a:rPr lang="en-US" sz="1600" dirty="0">
                          <a:latin typeface="Tahoma" panose="020B0604030504040204" pitchFamily="34" charset="0"/>
                          <a:ea typeface="Tahoma" panose="020B0604030504040204" pitchFamily="34" charset="0"/>
                          <a:cs typeface="Tahoma" panose="020B0604030504040204" pitchFamily="34" charset="0"/>
                        </a:rPr>
                        <a:t>85.71% no law</a:t>
                      </a:r>
                    </a:p>
                  </a:txBody>
                  <a:tcPr/>
                </a:tc>
                <a:extLst>
                  <a:ext uri="{0D108BD9-81ED-4DB2-BD59-A6C34878D82A}">
                    <a16:rowId xmlns:a16="http://schemas.microsoft.com/office/drawing/2014/main" val="2986022922"/>
                  </a:ext>
                </a:extLst>
              </a:tr>
              <a:tr h="826768">
                <a:tc>
                  <a:txBody>
                    <a:bodyPr/>
                    <a:lstStyle/>
                    <a:p>
                      <a:pPr marL="228600" indent="-228600">
                        <a:buAutoNum type="arabicPeriod" startAt="2"/>
                      </a:pPr>
                      <a:r>
                        <a:rPr lang="en-US" sz="1600" dirty="0">
                          <a:latin typeface="Tahoma" panose="020B0604030504040204" pitchFamily="34" charset="0"/>
                          <a:ea typeface="Tahoma" panose="020B0604030504040204" pitchFamily="34" charset="0"/>
                          <a:cs typeface="Tahoma" panose="020B0604030504040204" pitchFamily="34" charset="0"/>
                        </a:rPr>
                        <a:t>Any person should be able to help end life</a:t>
                      </a:r>
                    </a:p>
                    <a:p>
                      <a:pPr marL="0" indent="0">
                        <a:buNone/>
                      </a:pPr>
                      <a:r>
                        <a:rPr lang="en-US" sz="1600" dirty="0">
                          <a:latin typeface="Tahoma" panose="020B0604030504040204" pitchFamily="34" charset="0"/>
                          <a:ea typeface="Tahoma" panose="020B0604030504040204" pitchFamily="34" charset="0"/>
                          <a:cs typeface="Tahoma" panose="020B0604030504040204" pitchFamily="34" charset="0"/>
                        </a:rPr>
                        <a:t> </a:t>
                      </a:r>
                    </a:p>
                  </a:txBody>
                  <a:tcPr/>
                </a:tc>
                <a:tc>
                  <a:txBody>
                    <a:bodyPr/>
                    <a:lstStyle/>
                    <a:p>
                      <a:pPr algn="ctr"/>
                      <a:r>
                        <a:rPr lang="en-US" sz="1600" dirty="0">
                          <a:latin typeface="Tahoma" panose="020B0604030504040204" pitchFamily="34" charset="0"/>
                          <a:ea typeface="Tahoma" panose="020B0604030504040204" pitchFamily="34" charset="0"/>
                          <a:cs typeface="Tahoma" panose="020B0604030504040204" pitchFamily="34" charset="0"/>
                        </a:rPr>
                        <a:t>20/25.64%</a:t>
                      </a:r>
                    </a:p>
                  </a:txBody>
                  <a:tcPr/>
                </a:tc>
                <a:tc>
                  <a:txBody>
                    <a:bodyPr/>
                    <a:lstStyle/>
                    <a:p>
                      <a:r>
                        <a:rPr lang="en-US" sz="1600" dirty="0">
                          <a:latin typeface="Tahoma" panose="020B0604030504040204" pitchFamily="34" charset="0"/>
                          <a:ea typeface="Tahoma" panose="020B0604030504040204" pitchFamily="34" charset="0"/>
                          <a:cs typeface="Tahoma" panose="020B0604030504040204" pitchFamily="34" charset="0"/>
                        </a:rPr>
                        <a:t>1 passed</a:t>
                      </a:r>
                    </a:p>
                    <a:p>
                      <a:r>
                        <a:rPr lang="en-US" sz="1600" dirty="0">
                          <a:latin typeface="Tahoma" panose="020B0604030504040204" pitchFamily="34" charset="0"/>
                          <a:ea typeface="Tahoma" panose="020B0604030504040204" pitchFamily="34" charset="0"/>
                          <a:cs typeface="Tahoma" panose="020B0604030504040204" pitchFamily="34" charset="0"/>
                        </a:rPr>
                        <a:t>9 debating</a:t>
                      </a:r>
                    </a:p>
                    <a:p>
                      <a:r>
                        <a:rPr lang="en-US" sz="1600" dirty="0">
                          <a:latin typeface="Tahoma" panose="020B0604030504040204" pitchFamily="34" charset="0"/>
                          <a:ea typeface="Tahoma" panose="020B0604030504040204" pitchFamily="34" charset="0"/>
                          <a:cs typeface="Tahoma" panose="020B0604030504040204" pitchFamily="34" charset="0"/>
                        </a:rPr>
                        <a:t>10 no law</a:t>
                      </a:r>
                    </a:p>
                  </a:txBody>
                  <a:tcPr/>
                </a:tc>
                <a:tc>
                  <a:txBody>
                    <a:bodyPr/>
                    <a:lstStyle/>
                    <a:p>
                      <a:r>
                        <a:rPr lang="en-US" sz="1600" dirty="0">
                          <a:latin typeface="Tahoma" panose="020B0604030504040204" pitchFamily="34" charset="0"/>
                          <a:ea typeface="Tahoma" panose="020B0604030504040204" pitchFamily="34" charset="0"/>
                          <a:cs typeface="Tahoma" panose="020B0604030504040204" pitchFamily="34" charset="0"/>
                        </a:rPr>
                        <a:t>9.09%   passed</a:t>
                      </a:r>
                    </a:p>
                    <a:p>
                      <a:r>
                        <a:rPr lang="en-US" sz="1600" dirty="0">
                          <a:latin typeface="Tahoma" panose="020B0604030504040204" pitchFamily="34" charset="0"/>
                          <a:ea typeface="Tahoma" panose="020B0604030504040204" pitchFamily="34" charset="0"/>
                          <a:cs typeface="Tahoma" panose="020B0604030504040204" pitchFamily="34" charset="0"/>
                        </a:rPr>
                        <a:t>28.12% debating</a:t>
                      </a:r>
                    </a:p>
                    <a:p>
                      <a:r>
                        <a:rPr lang="en-US" sz="1600" dirty="0">
                          <a:latin typeface="Tahoma" panose="020B0604030504040204" pitchFamily="34" charset="0"/>
                          <a:ea typeface="Tahoma" panose="020B0604030504040204" pitchFamily="34" charset="0"/>
                          <a:cs typeface="Tahoma" panose="020B0604030504040204" pitchFamily="34" charset="0"/>
                        </a:rPr>
                        <a:t>28.75% no law</a:t>
                      </a:r>
                    </a:p>
                  </a:txBody>
                  <a:tcPr/>
                </a:tc>
                <a:extLst>
                  <a:ext uri="{0D108BD9-81ED-4DB2-BD59-A6C34878D82A}">
                    <a16:rowId xmlns:a16="http://schemas.microsoft.com/office/drawing/2014/main" val="4258252090"/>
                  </a:ext>
                </a:extLst>
              </a:tr>
              <a:tr h="922987">
                <a:tc>
                  <a:txBody>
                    <a:bodyPr/>
                    <a:lstStyle/>
                    <a:p>
                      <a:pPr marL="228600" indent="-228600">
                        <a:buAutoNum type="arabicPeriod" startAt="3"/>
                      </a:pPr>
                      <a:r>
                        <a:rPr lang="en-US" sz="1600" dirty="0">
                          <a:latin typeface="Tahoma" panose="020B0604030504040204" pitchFamily="34" charset="0"/>
                          <a:ea typeface="Tahoma" panose="020B0604030504040204" pitchFamily="34" charset="0"/>
                          <a:cs typeface="Tahoma" panose="020B0604030504040204" pitchFamily="34" charset="0"/>
                        </a:rPr>
                        <a:t>Assisted suicide should be allowed in all 50 states</a:t>
                      </a:r>
                    </a:p>
                    <a:p>
                      <a:pPr marL="0" indent="0">
                        <a:buNone/>
                      </a:pPr>
                      <a:endParaRPr lang="en-US" sz="16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algn="ctr"/>
                      <a:r>
                        <a:rPr lang="en-US" sz="1600" dirty="0">
                          <a:latin typeface="Tahoma" panose="020B0604030504040204" pitchFamily="34" charset="0"/>
                          <a:ea typeface="Tahoma" panose="020B0604030504040204" pitchFamily="34" charset="0"/>
                          <a:cs typeface="Tahoma" panose="020B0604030504040204" pitchFamily="34" charset="0"/>
                        </a:rPr>
                        <a:t>60/76.92%</a:t>
                      </a:r>
                    </a:p>
                  </a:txBody>
                  <a:tcPr/>
                </a:tc>
                <a:tc>
                  <a:txBody>
                    <a:bodyPr/>
                    <a:lstStyle/>
                    <a:p>
                      <a:r>
                        <a:rPr lang="en-US" sz="1600" dirty="0">
                          <a:latin typeface="Tahoma" panose="020B0604030504040204" pitchFamily="34" charset="0"/>
                          <a:ea typeface="Tahoma" panose="020B0604030504040204" pitchFamily="34" charset="0"/>
                          <a:cs typeface="Tahoma" panose="020B0604030504040204" pitchFamily="34" charset="0"/>
                        </a:rPr>
                        <a:t>10 passed</a:t>
                      </a:r>
                    </a:p>
                    <a:p>
                      <a:r>
                        <a:rPr lang="en-US" sz="1600" dirty="0">
                          <a:latin typeface="Tahoma" panose="020B0604030504040204" pitchFamily="34" charset="0"/>
                          <a:ea typeface="Tahoma" panose="020B0604030504040204" pitchFamily="34" charset="0"/>
                          <a:cs typeface="Tahoma" panose="020B0604030504040204" pitchFamily="34" charset="0"/>
                        </a:rPr>
                        <a:t>20 debating</a:t>
                      </a:r>
                    </a:p>
                    <a:p>
                      <a:r>
                        <a:rPr lang="en-US" sz="1600" dirty="0">
                          <a:latin typeface="Tahoma" panose="020B0604030504040204" pitchFamily="34" charset="0"/>
                          <a:ea typeface="Tahoma" panose="020B0604030504040204" pitchFamily="34" charset="0"/>
                          <a:cs typeface="Tahoma" panose="020B0604030504040204" pitchFamily="34" charset="0"/>
                        </a:rPr>
                        <a:t>30 no law</a:t>
                      </a:r>
                    </a:p>
                  </a:txBody>
                  <a:tcPr/>
                </a:tc>
                <a:tc>
                  <a:txBody>
                    <a:bodyPr/>
                    <a:lstStyle/>
                    <a:p>
                      <a:r>
                        <a:rPr lang="en-US" sz="1600" dirty="0">
                          <a:latin typeface="Tahoma" panose="020B0604030504040204" pitchFamily="34" charset="0"/>
                          <a:ea typeface="Tahoma" panose="020B0604030504040204" pitchFamily="34" charset="0"/>
                          <a:cs typeface="Tahoma" panose="020B0604030504040204" pitchFamily="34" charset="0"/>
                        </a:rPr>
                        <a:t>90.91% passed</a:t>
                      </a:r>
                    </a:p>
                    <a:p>
                      <a:r>
                        <a:rPr lang="en-US" sz="1600" dirty="0">
                          <a:latin typeface="Tahoma" panose="020B0604030504040204" pitchFamily="34" charset="0"/>
                          <a:ea typeface="Tahoma" panose="020B0604030504040204" pitchFamily="34" charset="0"/>
                          <a:cs typeface="Tahoma" panose="020B0604030504040204" pitchFamily="34" charset="0"/>
                        </a:rPr>
                        <a:t>62.51% debating</a:t>
                      </a:r>
                    </a:p>
                    <a:p>
                      <a:r>
                        <a:rPr lang="en-US" sz="1600" dirty="0">
                          <a:latin typeface="Tahoma" panose="020B0604030504040204" pitchFamily="34" charset="0"/>
                          <a:ea typeface="Tahoma" panose="020B0604030504040204" pitchFamily="34" charset="0"/>
                          <a:cs typeface="Tahoma" panose="020B0604030504040204" pitchFamily="34" charset="0"/>
                        </a:rPr>
                        <a:t>85.71% no law</a:t>
                      </a:r>
                    </a:p>
                  </a:txBody>
                  <a:tcPr/>
                </a:tc>
                <a:extLst>
                  <a:ext uri="{0D108BD9-81ED-4DB2-BD59-A6C34878D82A}">
                    <a16:rowId xmlns:a16="http://schemas.microsoft.com/office/drawing/2014/main" val="178873070"/>
                  </a:ext>
                </a:extLst>
              </a:tr>
              <a:tr h="1316704">
                <a:tc>
                  <a:txBody>
                    <a:bodyPr/>
                    <a:lstStyle/>
                    <a:p>
                      <a:r>
                        <a:rPr lang="en-US" sz="1600" b="0" dirty="0">
                          <a:solidFill>
                            <a:srgbClr val="002060"/>
                          </a:solidFill>
                          <a:latin typeface="Tahoma" panose="020B0604030504040204" pitchFamily="34" charset="0"/>
                          <a:ea typeface="Tahoma" panose="020B0604030504040204" pitchFamily="34" charset="0"/>
                          <a:cs typeface="Tahoma" panose="020B0604030504040204" pitchFamily="34" charset="0"/>
                        </a:rPr>
                        <a:t>Gallup Questions </a:t>
                      </a:r>
                    </a:p>
                    <a:p>
                      <a:endParaRPr lang="en-US" sz="1600" b="0" dirty="0">
                        <a:solidFill>
                          <a:srgbClr val="002060"/>
                        </a:solidFill>
                        <a:latin typeface="Tahoma" panose="020B0604030504040204" pitchFamily="34" charset="0"/>
                        <a:ea typeface="Tahoma" panose="020B0604030504040204" pitchFamily="34" charset="0"/>
                        <a:cs typeface="Tahoma" panose="020B0604030504040204" pitchFamily="34" charset="0"/>
                      </a:endParaRPr>
                    </a:p>
                    <a:p>
                      <a:r>
                        <a:rPr lang="en-US" sz="1600" b="0" dirty="0">
                          <a:solidFill>
                            <a:srgbClr val="002060"/>
                          </a:solidFill>
                          <a:latin typeface="Tahoma" panose="020B0604030504040204" pitchFamily="34" charset="0"/>
                          <a:ea typeface="Tahoma" panose="020B0604030504040204" pitchFamily="34" charset="0"/>
                          <a:cs typeface="Tahoma" panose="020B0604030504040204" pitchFamily="34" charset="0"/>
                        </a:rPr>
                        <a:t>GQ 1. Incurable disease:  </a:t>
                      </a:r>
                    </a:p>
                    <a:p>
                      <a:r>
                        <a:rPr lang="en-US" sz="1600" b="0" dirty="0">
                          <a:solidFill>
                            <a:srgbClr val="002060"/>
                          </a:solidFill>
                          <a:latin typeface="Tahoma" panose="020B0604030504040204" pitchFamily="34" charset="0"/>
                          <a:ea typeface="Tahoma" panose="020B0604030504040204" pitchFamily="34" charset="0"/>
                          <a:cs typeface="Tahoma" panose="020B0604030504040204" pitchFamily="34" charset="0"/>
                        </a:rPr>
                        <a:t>         end life if patient </a:t>
                      </a:r>
                    </a:p>
                    <a:p>
                      <a:r>
                        <a:rPr lang="en-US" sz="1600" b="0" dirty="0">
                          <a:solidFill>
                            <a:srgbClr val="002060"/>
                          </a:solidFill>
                          <a:latin typeface="Tahoma" panose="020B0604030504040204" pitchFamily="34" charset="0"/>
                          <a:ea typeface="Tahoma" panose="020B0604030504040204" pitchFamily="34" charset="0"/>
                          <a:cs typeface="Tahoma" panose="020B0604030504040204" pitchFamily="34" charset="0"/>
                        </a:rPr>
                        <a:t>         requests</a:t>
                      </a:r>
                    </a:p>
                  </a:txBody>
                  <a:tcPr/>
                </a:tc>
                <a:tc>
                  <a:txBody>
                    <a:bodyPr/>
                    <a:lstStyle/>
                    <a:p>
                      <a:pPr algn="ctr"/>
                      <a:endParaRPr lang="en-US" sz="1600" b="0" i="1"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algn="ctr"/>
                      <a:endParaRPr lang="en-US" sz="1600" b="0" i="1"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algn="ctr"/>
                      <a:r>
                        <a:rPr lang="en-US" sz="1600" b="0" i="1" dirty="0">
                          <a:solidFill>
                            <a:srgbClr val="002060"/>
                          </a:solidFill>
                          <a:latin typeface="Tahoma" panose="020B0604030504040204" pitchFamily="34" charset="0"/>
                          <a:ea typeface="Tahoma" panose="020B0604030504040204" pitchFamily="34" charset="0"/>
                          <a:cs typeface="Tahoma" panose="020B0604030504040204" pitchFamily="34" charset="0"/>
                        </a:rPr>
                        <a:t>M</a:t>
                      </a:r>
                      <a:r>
                        <a:rPr lang="en-US" sz="1600" b="0" dirty="0">
                          <a:solidFill>
                            <a:srgbClr val="002060"/>
                          </a:solidFill>
                          <a:latin typeface="Tahoma" panose="020B0604030504040204" pitchFamily="34" charset="0"/>
                          <a:ea typeface="Tahoma" panose="020B0604030504040204" pitchFamily="34" charset="0"/>
                          <a:cs typeface="Tahoma" panose="020B0604030504040204" pitchFamily="34" charset="0"/>
                        </a:rPr>
                        <a:t> =  70.00</a:t>
                      </a:r>
                    </a:p>
                  </a:txBody>
                  <a:tcPr/>
                </a:tc>
                <a:tc>
                  <a:txBody>
                    <a:bodyPr/>
                    <a:lstStyle/>
                    <a:p>
                      <a:r>
                        <a:rPr lang="en-US" sz="1600" b="0" dirty="0">
                          <a:solidFill>
                            <a:srgbClr val="002060"/>
                          </a:solidFill>
                          <a:latin typeface="Tahoma" panose="020B0604030504040204" pitchFamily="34" charset="0"/>
                          <a:ea typeface="Tahoma" panose="020B0604030504040204" pitchFamily="34" charset="0"/>
                          <a:cs typeface="Tahoma" panose="020B0604030504040204" pitchFamily="34" charset="0"/>
                        </a:rPr>
                        <a:t>% Respondents agree</a:t>
                      </a:r>
                    </a:p>
                    <a:p>
                      <a:endParaRPr lang="en-US" sz="1600" b="0" dirty="0">
                        <a:solidFill>
                          <a:srgbClr val="002060"/>
                        </a:solidFill>
                        <a:latin typeface="Tahoma" panose="020B0604030504040204" pitchFamily="34" charset="0"/>
                        <a:ea typeface="Tahoma" panose="020B0604030504040204" pitchFamily="34" charset="0"/>
                        <a:cs typeface="Tahoma" panose="020B0604030504040204" pitchFamily="34" charset="0"/>
                      </a:endParaRPr>
                    </a:p>
                    <a:p>
                      <a:r>
                        <a:rPr lang="en-US" sz="1600" b="0" dirty="0">
                          <a:solidFill>
                            <a:srgbClr val="002060"/>
                          </a:solidFill>
                          <a:latin typeface="Tahoma" panose="020B0604030504040204" pitchFamily="34" charset="0"/>
                          <a:ea typeface="Tahoma" panose="020B0604030504040204" pitchFamily="34" charset="0"/>
                          <a:cs typeface="Tahoma" panose="020B0604030504040204" pitchFamily="34" charset="0"/>
                        </a:rPr>
                        <a:t>72.0%</a:t>
                      </a:r>
                    </a:p>
                  </a:txBody>
                  <a:tcPr/>
                </a:tc>
                <a:tc>
                  <a:txBody>
                    <a:bodyPr/>
                    <a:lstStyle/>
                    <a:p>
                      <a:endParaRPr lang="en-US" sz="1600" b="0" i="1" dirty="0">
                        <a:solidFill>
                          <a:srgbClr val="002060"/>
                        </a:solidFill>
                        <a:latin typeface="Tahoma" panose="020B0604030504040204" pitchFamily="34" charset="0"/>
                        <a:ea typeface="Tahoma" panose="020B0604030504040204" pitchFamily="34" charset="0"/>
                        <a:cs typeface="Tahoma" panose="020B0604030504040204" pitchFamily="34" charset="0"/>
                      </a:endParaRPr>
                    </a:p>
                    <a:p>
                      <a:endParaRPr lang="en-US" sz="1600" b="0" i="1" dirty="0">
                        <a:solidFill>
                          <a:srgbClr val="002060"/>
                        </a:solidFill>
                        <a:latin typeface="Tahoma" panose="020B0604030504040204" pitchFamily="34" charset="0"/>
                        <a:ea typeface="Tahoma" panose="020B0604030504040204" pitchFamily="34" charset="0"/>
                        <a:cs typeface="Tahoma" panose="020B0604030504040204" pitchFamily="34" charset="0"/>
                      </a:endParaRPr>
                    </a:p>
                    <a:p>
                      <a:r>
                        <a:rPr lang="en-US" sz="1600" b="0" i="1" dirty="0">
                          <a:solidFill>
                            <a:srgbClr val="002060"/>
                          </a:solidFill>
                          <a:latin typeface="Tahoma" panose="020B0604030504040204" pitchFamily="34" charset="0"/>
                          <a:ea typeface="Tahoma" panose="020B0604030504040204" pitchFamily="34" charset="0"/>
                          <a:cs typeface="Tahoma" panose="020B0604030504040204" pitchFamily="34" charset="0"/>
                        </a:rPr>
                        <a:t>SD</a:t>
                      </a:r>
                      <a:r>
                        <a:rPr lang="en-US" sz="1600" b="0" i="0" dirty="0">
                          <a:solidFill>
                            <a:srgbClr val="002060"/>
                          </a:solidFill>
                          <a:latin typeface="Tahoma" panose="020B0604030504040204" pitchFamily="34" charset="0"/>
                          <a:ea typeface="Tahoma" panose="020B0604030504040204" pitchFamily="34" charset="0"/>
                          <a:cs typeface="Tahoma" panose="020B0604030504040204" pitchFamily="34" charset="0"/>
                        </a:rPr>
                        <a:t> = 13.30</a:t>
                      </a:r>
                    </a:p>
                  </a:txBody>
                  <a:tcPr/>
                </a:tc>
                <a:extLst>
                  <a:ext uri="{0D108BD9-81ED-4DB2-BD59-A6C34878D82A}">
                    <a16:rowId xmlns:a16="http://schemas.microsoft.com/office/drawing/2014/main" val="2218295629"/>
                  </a:ext>
                </a:extLst>
              </a:tr>
              <a:tr h="904542">
                <a:tc>
                  <a:txBody>
                    <a:bodyPr/>
                    <a:lstStyle/>
                    <a:p>
                      <a:r>
                        <a:rPr lang="en-US" sz="1600" dirty="0">
                          <a:solidFill>
                            <a:srgbClr val="002060"/>
                          </a:solidFill>
                          <a:latin typeface="Tahoma" panose="020B0604030504040204" pitchFamily="34" charset="0"/>
                          <a:ea typeface="Tahoma" panose="020B0604030504040204" pitchFamily="34" charset="0"/>
                          <a:cs typeface="Tahoma" panose="020B0604030504040204" pitchFamily="34" charset="0"/>
                        </a:rPr>
                        <a:t>GQ 2. Incurable disease or </a:t>
                      </a:r>
                    </a:p>
                    <a:p>
                      <a:r>
                        <a:rPr lang="en-US" sz="1600" dirty="0">
                          <a:solidFill>
                            <a:srgbClr val="002060"/>
                          </a:solidFill>
                          <a:latin typeface="Tahoma" panose="020B0604030504040204" pitchFamily="34" charset="0"/>
                          <a:ea typeface="Tahoma" panose="020B0604030504040204" pitchFamily="34" charset="0"/>
                          <a:cs typeface="Tahoma" panose="020B0604030504040204" pitchFamily="34" charset="0"/>
                        </a:rPr>
                        <a:t>          pain: end life if patient  </a:t>
                      </a:r>
                    </a:p>
                    <a:p>
                      <a:r>
                        <a:rPr lang="en-US" sz="1600" dirty="0">
                          <a:solidFill>
                            <a:srgbClr val="002060"/>
                          </a:solidFill>
                          <a:latin typeface="Tahoma" panose="020B0604030504040204" pitchFamily="34" charset="0"/>
                          <a:ea typeface="Tahoma" panose="020B0604030504040204" pitchFamily="34" charset="0"/>
                          <a:cs typeface="Tahoma" panose="020B0604030504040204" pitchFamily="34" charset="0"/>
                        </a:rPr>
                        <a:t>          requests</a:t>
                      </a:r>
                    </a:p>
                  </a:txBody>
                  <a:tcPr/>
                </a:tc>
                <a:tc>
                  <a:txBody>
                    <a:bodyPr/>
                    <a:lstStyle/>
                    <a:p>
                      <a:pPr algn="ctr"/>
                      <a:r>
                        <a:rPr lang="en-US" sz="1600" i="1" dirty="0">
                          <a:solidFill>
                            <a:srgbClr val="002060"/>
                          </a:solidFill>
                          <a:latin typeface="Tahoma" panose="020B0604030504040204" pitchFamily="34" charset="0"/>
                          <a:ea typeface="Tahoma" panose="020B0604030504040204" pitchFamily="34" charset="0"/>
                          <a:cs typeface="Tahoma" panose="020B0604030504040204" pitchFamily="34" charset="0"/>
                        </a:rPr>
                        <a:t>M</a:t>
                      </a:r>
                      <a:r>
                        <a:rPr lang="en-US" sz="1600" dirty="0">
                          <a:solidFill>
                            <a:srgbClr val="002060"/>
                          </a:solidFill>
                          <a:latin typeface="Tahoma" panose="020B0604030504040204" pitchFamily="34" charset="0"/>
                          <a:ea typeface="Tahoma" panose="020B0604030504040204" pitchFamily="34" charset="0"/>
                          <a:cs typeface="Tahoma" panose="020B0604030504040204" pitchFamily="34" charset="0"/>
                        </a:rPr>
                        <a:t> = 63.44</a:t>
                      </a:r>
                    </a:p>
                  </a:txBody>
                  <a:tcPr/>
                </a:tc>
                <a:tc>
                  <a:txBody>
                    <a:bodyPr/>
                    <a:lstStyle/>
                    <a:p>
                      <a:r>
                        <a:rPr lang="en-US" sz="1600" dirty="0">
                          <a:solidFill>
                            <a:srgbClr val="002060"/>
                          </a:solidFill>
                          <a:latin typeface="Tahoma" panose="020B0604030504040204" pitchFamily="34" charset="0"/>
                          <a:ea typeface="Tahoma" panose="020B0604030504040204" pitchFamily="34" charset="0"/>
                          <a:cs typeface="Tahoma" panose="020B0604030504040204" pitchFamily="34" charset="0"/>
                        </a:rPr>
                        <a:t>64.0%</a:t>
                      </a:r>
                    </a:p>
                  </a:txBody>
                  <a:tcPr/>
                </a:tc>
                <a:tc>
                  <a:txBody>
                    <a:bodyPr/>
                    <a:lstStyle/>
                    <a:p>
                      <a:r>
                        <a:rPr lang="en-US" sz="1600" i="1" dirty="0">
                          <a:solidFill>
                            <a:srgbClr val="002060"/>
                          </a:solidFill>
                          <a:latin typeface="Tahoma" panose="020B0604030504040204" pitchFamily="34" charset="0"/>
                          <a:ea typeface="Tahoma" panose="020B0604030504040204" pitchFamily="34" charset="0"/>
                          <a:cs typeface="Tahoma" panose="020B0604030504040204" pitchFamily="34" charset="0"/>
                        </a:rPr>
                        <a:t>SD</a:t>
                      </a:r>
                      <a:r>
                        <a:rPr lang="en-US" sz="1600" dirty="0">
                          <a:solidFill>
                            <a:srgbClr val="002060"/>
                          </a:solidFill>
                          <a:latin typeface="Tahoma" panose="020B0604030504040204" pitchFamily="34" charset="0"/>
                          <a:ea typeface="Tahoma" panose="020B0604030504040204" pitchFamily="34" charset="0"/>
                          <a:cs typeface="Tahoma" panose="020B0604030504040204" pitchFamily="34" charset="0"/>
                        </a:rPr>
                        <a:t> = 9.35</a:t>
                      </a:r>
                    </a:p>
                  </a:txBody>
                  <a:tcPr/>
                </a:tc>
                <a:extLst>
                  <a:ext uri="{0D108BD9-81ED-4DB2-BD59-A6C34878D82A}">
                    <a16:rowId xmlns:a16="http://schemas.microsoft.com/office/drawing/2014/main" val="1585593601"/>
                  </a:ext>
                </a:extLst>
              </a:tr>
              <a:tr h="863440">
                <a:tc>
                  <a:txBody>
                    <a:bodyPr/>
                    <a:lstStyle/>
                    <a:p>
                      <a:r>
                        <a:rPr lang="en-US" sz="1600" dirty="0">
                          <a:solidFill>
                            <a:srgbClr val="002060"/>
                          </a:solidFill>
                          <a:latin typeface="Tahoma" panose="020B0604030504040204" pitchFamily="34" charset="0"/>
                          <a:ea typeface="Tahoma" panose="020B0604030504040204" pitchFamily="34" charset="0"/>
                          <a:cs typeface="Tahoma" panose="020B0604030504040204" pitchFamily="34" charset="0"/>
                        </a:rPr>
                        <a:t>GQ 3. Assisted suicide is  </a:t>
                      </a:r>
                    </a:p>
                    <a:p>
                      <a:r>
                        <a:rPr lang="en-US" sz="1600" dirty="0">
                          <a:solidFill>
                            <a:srgbClr val="002060"/>
                          </a:solidFill>
                          <a:latin typeface="Tahoma" panose="020B0604030504040204" pitchFamily="34" charset="0"/>
                          <a:ea typeface="Tahoma" panose="020B0604030504040204" pitchFamily="34" charset="0"/>
                          <a:cs typeface="Tahoma" panose="020B0604030504040204" pitchFamily="34" charset="0"/>
                        </a:rPr>
                        <a:t>          morally acceptable</a:t>
                      </a:r>
                    </a:p>
                    <a:p>
                      <a:r>
                        <a:rPr lang="en-US" sz="1600" i="1" dirty="0">
                          <a:solidFill>
                            <a:srgbClr val="002060"/>
                          </a:solidFill>
                          <a:latin typeface="Tahoma" panose="020B0604030504040204" pitchFamily="34" charset="0"/>
                          <a:ea typeface="Tahoma" panose="020B0604030504040204" pitchFamily="34" charset="0"/>
                          <a:cs typeface="Tahoma" panose="020B0604030504040204" pitchFamily="34" charset="0"/>
                        </a:rPr>
                        <a:t>Note: n = 1,024</a:t>
                      </a:r>
                    </a:p>
                  </a:txBody>
                  <a:tcPr/>
                </a:tc>
                <a:tc>
                  <a:txBody>
                    <a:bodyPr/>
                    <a:lstStyle/>
                    <a:p>
                      <a:pPr algn="ctr"/>
                      <a:r>
                        <a:rPr lang="en-US" sz="1600" i="1" dirty="0">
                          <a:solidFill>
                            <a:srgbClr val="002060"/>
                          </a:solidFill>
                          <a:latin typeface="Tahoma" panose="020B0604030504040204" pitchFamily="34" charset="0"/>
                          <a:ea typeface="Tahoma" panose="020B0604030504040204" pitchFamily="34" charset="0"/>
                          <a:cs typeface="Tahoma" panose="020B0604030504040204" pitchFamily="34" charset="0"/>
                        </a:rPr>
                        <a:t>M </a:t>
                      </a:r>
                      <a:r>
                        <a:rPr lang="en-US" sz="1600" dirty="0">
                          <a:solidFill>
                            <a:srgbClr val="002060"/>
                          </a:solidFill>
                          <a:latin typeface="Tahoma" panose="020B0604030504040204" pitchFamily="34" charset="0"/>
                          <a:ea typeface="Tahoma" panose="020B0604030504040204" pitchFamily="34" charset="0"/>
                          <a:cs typeface="Tahoma" panose="020B0604030504040204" pitchFamily="34" charset="0"/>
                        </a:rPr>
                        <a:t> = 59.65</a:t>
                      </a:r>
                    </a:p>
                  </a:txBody>
                  <a:tcPr/>
                </a:tc>
                <a:tc>
                  <a:txBody>
                    <a:bodyPr/>
                    <a:lstStyle/>
                    <a:p>
                      <a:r>
                        <a:rPr lang="en-US" sz="1600" dirty="0">
                          <a:solidFill>
                            <a:srgbClr val="002060"/>
                          </a:solidFill>
                          <a:latin typeface="Tahoma" panose="020B0604030504040204" pitchFamily="34" charset="0"/>
                          <a:ea typeface="Tahoma" panose="020B0604030504040204" pitchFamily="34" charset="0"/>
                          <a:cs typeface="Tahoma" panose="020B0604030504040204" pitchFamily="34" charset="0"/>
                        </a:rPr>
                        <a:t>54.0%</a:t>
                      </a:r>
                    </a:p>
                  </a:txBody>
                  <a:tcPr/>
                </a:tc>
                <a:tc>
                  <a:txBody>
                    <a:bodyPr/>
                    <a:lstStyle/>
                    <a:p>
                      <a:r>
                        <a:rPr lang="en-US" sz="1600" i="1" dirty="0">
                          <a:solidFill>
                            <a:srgbClr val="002060"/>
                          </a:solidFill>
                          <a:latin typeface="Tahoma" panose="020B0604030504040204" pitchFamily="34" charset="0"/>
                          <a:ea typeface="Tahoma" panose="020B0604030504040204" pitchFamily="34" charset="0"/>
                          <a:cs typeface="Tahoma" panose="020B0604030504040204" pitchFamily="34" charset="0"/>
                        </a:rPr>
                        <a:t>SD</a:t>
                      </a:r>
                      <a:r>
                        <a:rPr lang="en-US" sz="1600" dirty="0">
                          <a:solidFill>
                            <a:srgbClr val="002060"/>
                          </a:solidFill>
                          <a:latin typeface="Tahoma" panose="020B0604030504040204" pitchFamily="34" charset="0"/>
                          <a:ea typeface="Tahoma" panose="020B0604030504040204" pitchFamily="34" charset="0"/>
                          <a:cs typeface="Tahoma" panose="020B0604030504040204" pitchFamily="34" charset="0"/>
                        </a:rPr>
                        <a:t> = 10.16</a:t>
                      </a:r>
                    </a:p>
                  </a:txBody>
                  <a:tcPr/>
                </a:tc>
                <a:extLst>
                  <a:ext uri="{0D108BD9-81ED-4DB2-BD59-A6C34878D82A}">
                    <a16:rowId xmlns:a16="http://schemas.microsoft.com/office/drawing/2014/main" val="4073907019"/>
                  </a:ext>
                </a:extLst>
              </a:tr>
            </a:tbl>
          </a:graphicData>
        </a:graphic>
      </p:graphicFrame>
    </p:spTree>
    <p:extLst>
      <p:ext uri="{BB962C8B-B14F-4D97-AF65-F5344CB8AC3E}">
        <p14:creationId xmlns:p14="http://schemas.microsoft.com/office/powerpoint/2010/main" val="1381405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0DF17-48D3-4B80-956D-93F14A5E3D36}"/>
              </a:ext>
            </a:extLst>
          </p:cNvPr>
          <p:cNvSpPr>
            <a:spLocks noGrp="1"/>
          </p:cNvSpPr>
          <p:nvPr>
            <p:ph type="title"/>
          </p:nvPr>
        </p:nvSpPr>
        <p:spPr>
          <a:xfrm>
            <a:off x="925034" y="808056"/>
            <a:ext cx="9645106" cy="846573"/>
          </a:xfrm>
        </p:spPr>
        <p:txBody>
          <a:bodyPr/>
          <a:lstStyle/>
          <a:p>
            <a:r>
              <a:rPr lang="en-US" dirty="0">
                <a:latin typeface="Tahoma" panose="020B0604030504040204" pitchFamily="34" charset="0"/>
                <a:ea typeface="Tahoma" panose="020B0604030504040204" pitchFamily="34" charset="0"/>
                <a:cs typeface="Tahoma" panose="020B0604030504040204" pitchFamily="34" charset="0"/>
              </a:rPr>
              <a:t>Conclusions</a:t>
            </a:r>
          </a:p>
        </p:txBody>
      </p:sp>
      <p:sp>
        <p:nvSpPr>
          <p:cNvPr id="3" name="Content Placeholder 2">
            <a:extLst>
              <a:ext uri="{FF2B5EF4-FFF2-40B4-BE49-F238E27FC236}">
                <a16:creationId xmlns:a16="http://schemas.microsoft.com/office/drawing/2014/main" id="{471FDEFD-859C-40E5-BDDF-1CCC7591FED9}"/>
              </a:ext>
            </a:extLst>
          </p:cNvPr>
          <p:cNvSpPr>
            <a:spLocks noGrp="1"/>
          </p:cNvSpPr>
          <p:nvPr>
            <p:ph idx="1"/>
          </p:nvPr>
        </p:nvSpPr>
        <p:spPr>
          <a:xfrm>
            <a:off x="839972" y="1654629"/>
            <a:ext cx="9730167" cy="4136571"/>
          </a:xfrm>
        </p:spPr>
        <p:txBody>
          <a:bodyPr/>
          <a:lstStyle/>
          <a:p>
            <a:r>
              <a:rPr lang="en-US" sz="2400" dirty="0">
                <a:latin typeface="Tahoma" panose="020B0604030504040204" pitchFamily="34" charset="0"/>
                <a:ea typeface="Tahoma" panose="020B0604030504040204" pitchFamily="34" charset="0"/>
                <a:cs typeface="Tahoma" panose="020B0604030504040204" pitchFamily="34" charset="0"/>
              </a:rPr>
              <a:t>Respondents (</a:t>
            </a:r>
            <a:r>
              <a:rPr lang="en-US" sz="2400" i="1" dirty="0">
                <a:latin typeface="Tahoma" panose="020B0604030504040204" pitchFamily="34" charset="0"/>
                <a:ea typeface="Tahoma" panose="020B0604030504040204" pitchFamily="34" charset="0"/>
                <a:cs typeface="Tahoma" panose="020B0604030504040204" pitchFamily="34" charset="0"/>
              </a:rPr>
              <a:t>n</a:t>
            </a:r>
            <a:r>
              <a:rPr lang="en-US" sz="2400" dirty="0">
                <a:latin typeface="Tahoma" panose="020B0604030504040204" pitchFamily="34" charset="0"/>
                <a:ea typeface="Tahoma" panose="020B0604030504040204" pitchFamily="34" charset="0"/>
                <a:cs typeface="Tahoma" panose="020B0604030504040204" pitchFamily="34" charset="0"/>
              </a:rPr>
              <a:t> = 79) &lt;10% of population (</a:t>
            </a:r>
            <a:r>
              <a:rPr lang="en-US" sz="2400" i="1" dirty="0">
                <a:latin typeface="Tahoma" panose="020B0604030504040204" pitchFamily="34" charset="0"/>
                <a:ea typeface="Tahoma" panose="020B0604030504040204" pitchFamily="34" charset="0"/>
                <a:cs typeface="Tahoma" panose="020B0604030504040204" pitchFamily="34" charset="0"/>
              </a:rPr>
              <a:t>N</a:t>
            </a:r>
            <a:r>
              <a:rPr lang="en-US" sz="2400" dirty="0">
                <a:latin typeface="Tahoma" panose="020B0604030504040204" pitchFamily="34" charset="0"/>
                <a:ea typeface="Tahoma" panose="020B0604030504040204" pitchFamily="34" charset="0"/>
                <a:cs typeface="Tahoma" panose="020B0604030504040204" pitchFamily="34" charset="0"/>
              </a:rPr>
              <a:t> = 882); no data is generalizable to other settings or hospice organizations</a:t>
            </a:r>
          </a:p>
          <a:p>
            <a:r>
              <a:rPr lang="en-US" sz="2400" dirty="0">
                <a:latin typeface="Tahoma" panose="020B0604030504040204" pitchFamily="34" charset="0"/>
                <a:ea typeface="Tahoma" panose="020B0604030504040204" pitchFamily="34" charset="0"/>
                <a:cs typeface="Tahoma" panose="020B0604030504040204" pitchFamily="34" charset="0"/>
              </a:rPr>
              <a:t>Respondents (</a:t>
            </a:r>
            <a:r>
              <a:rPr lang="en-US" sz="2400" i="1" dirty="0">
                <a:latin typeface="Tahoma" panose="020B0604030504040204" pitchFamily="34" charset="0"/>
                <a:ea typeface="Tahoma" panose="020B0604030504040204" pitchFamily="34" charset="0"/>
                <a:cs typeface="Tahoma" panose="020B0604030504040204" pitchFamily="34" charset="0"/>
              </a:rPr>
              <a:t>n </a:t>
            </a:r>
            <a:r>
              <a:rPr lang="en-US" sz="2400" dirty="0">
                <a:latin typeface="Tahoma" panose="020B0604030504040204" pitchFamily="34" charset="0"/>
                <a:ea typeface="Tahoma" panose="020B0604030504040204" pitchFamily="34" charset="0"/>
                <a:cs typeface="Tahoma" panose="020B0604030504040204" pitchFamily="34" charset="0"/>
              </a:rPr>
              <a:t>= 13) who work in states with assisted suicide laws, no data is generalizable</a:t>
            </a:r>
          </a:p>
          <a:p>
            <a:r>
              <a:rPr lang="en-US" sz="2400" dirty="0">
                <a:latin typeface="Tahoma" panose="020B0604030504040204" pitchFamily="34" charset="0"/>
                <a:ea typeface="Tahoma" panose="020B0604030504040204" pitchFamily="34" charset="0"/>
                <a:cs typeface="Tahoma" panose="020B0604030504040204" pitchFamily="34" charset="0"/>
              </a:rPr>
              <a:t>Respondents (</a:t>
            </a:r>
            <a:r>
              <a:rPr lang="en-US" sz="2400" i="1" dirty="0">
                <a:latin typeface="Tahoma" panose="020B0604030504040204" pitchFamily="34" charset="0"/>
                <a:ea typeface="Tahoma" panose="020B0604030504040204" pitchFamily="34" charset="0"/>
                <a:cs typeface="Tahoma" panose="020B0604030504040204" pitchFamily="34" charset="0"/>
              </a:rPr>
              <a:t>n</a:t>
            </a:r>
            <a:r>
              <a:rPr lang="en-US" sz="2400" dirty="0">
                <a:latin typeface="Tahoma" panose="020B0604030504040204" pitchFamily="34" charset="0"/>
                <a:ea typeface="Tahoma" panose="020B0604030504040204" pitchFamily="34" charset="0"/>
                <a:cs typeface="Tahoma" panose="020B0604030504040204" pitchFamily="34" charset="0"/>
              </a:rPr>
              <a:t> = 2) were advanced practice nurses, no data is generalizable </a:t>
            </a:r>
          </a:p>
          <a:p>
            <a:r>
              <a:rPr lang="en-US" sz="2400" dirty="0">
                <a:latin typeface="Tahoma" panose="020B0604030504040204" pitchFamily="34" charset="0"/>
                <a:ea typeface="Tahoma" panose="020B0604030504040204" pitchFamily="34" charset="0"/>
                <a:cs typeface="Tahoma" panose="020B0604030504040204" pitchFamily="34" charset="0"/>
              </a:rPr>
              <a:t>Laws are rapidly changing </a:t>
            </a:r>
          </a:p>
          <a:p>
            <a:endParaRPr lang="en-US" dirty="0"/>
          </a:p>
        </p:txBody>
      </p:sp>
    </p:spTree>
    <p:extLst>
      <p:ext uri="{BB962C8B-B14F-4D97-AF65-F5344CB8AC3E}">
        <p14:creationId xmlns:p14="http://schemas.microsoft.com/office/powerpoint/2010/main" val="768912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DE939-47E8-444B-B62F-27CCF8905FFE}"/>
              </a:ext>
            </a:extLst>
          </p:cNvPr>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Problem Statement</a:t>
            </a:r>
          </a:p>
        </p:txBody>
      </p:sp>
      <p:sp>
        <p:nvSpPr>
          <p:cNvPr id="3" name="Content Placeholder 2">
            <a:extLst>
              <a:ext uri="{FF2B5EF4-FFF2-40B4-BE49-F238E27FC236}">
                <a16:creationId xmlns:a16="http://schemas.microsoft.com/office/drawing/2014/main" id="{A5EF12A7-4BD9-4FD9-8E0C-7CB30BBEB984}"/>
              </a:ext>
            </a:extLst>
          </p:cNvPr>
          <p:cNvSpPr>
            <a:spLocks noGrp="1"/>
          </p:cNvSpPr>
          <p:nvPr>
            <p:ph idx="1"/>
          </p:nvPr>
        </p:nvSpPr>
        <p:spPr>
          <a:xfrm>
            <a:off x="646111" y="1616181"/>
            <a:ext cx="9924028" cy="3997828"/>
          </a:xfrm>
        </p:spPr>
        <p:txBody>
          <a:bodyPr>
            <a:normAutofit/>
          </a:bodyPr>
          <a:lstStyle/>
          <a:p>
            <a:r>
              <a:rPr lang="en-US" sz="2400" dirty="0">
                <a:latin typeface="Tahoma" panose="020B0604030504040204" pitchFamily="34" charset="0"/>
                <a:ea typeface="Tahoma" panose="020B0604030504040204" pitchFamily="34" charset="0"/>
                <a:cs typeface="Tahoma" panose="020B0604030504040204" pitchFamily="34" charset="0"/>
              </a:rPr>
              <a:t>End of life can occur suddenly or be prolonged</a:t>
            </a:r>
          </a:p>
          <a:p>
            <a:pPr lvl="1"/>
            <a:r>
              <a:rPr lang="en-US" sz="2400" dirty="0">
                <a:latin typeface="Tahoma" panose="020B0604030504040204" pitchFamily="34" charset="0"/>
                <a:ea typeface="Tahoma" panose="020B0604030504040204" pitchFamily="34" charset="0"/>
                <a:cs typeface="Tahoma" panose="020B0604030504040204" pitchFamily="34" charset="0"/>
              </a:rPr>
              <a:t>Patients wish to have a dignified or good death</a:t>
            </a:r>
          </a:p>
          <a:p>
            <a:pPr lvl="1"/>
            <a:r>
              <a:rPr lang="en-US" sz="2400" dirty="0">
                <a:latin typeface="Tahoma" panose="020B0604030504040204" pitchFamily="34" charset="0"/>
                <a:ea typeface="Tahoma" panose="020B0604030504040204" pitchFamily="34" charset="0"/>
                <a:cs typeface="Tahoma" panose="020B0604030504040204" pitchFamily="34" charset="0"/>
              </a:rPr>
              <a:t>Personal definition of what constitutes a good death</a:t>
            </a:r>
          </a:p>
          <a:p>
            <a:pPr lvl="1"/>
            <a:r>
              <a:rPr lang="en-US" sz="2400" dirty="0">
                <a:latin typeface="Tahoma" panose="020B0604030504040204" pitchFamily="34" charset="0"/>
                <a:ea typeface="Tahoma" panose="020B0604030504040204" pitchFamily="34" charset="0"/>
                <a:cs typeface="Tahoma" panose="020B0604030504040204" pitchFamily="34" charset="0"/>
              </a:rPr>
              <a:t>Autonomy of patients – may lead to choice of physician-assisted suicide</a:t>
            </a:r>
          </a:p>
          <a:p>
            <a:r>
              <a:rPr lang="en-US" sz="2400" dirty="0">
                <a:latin typeface="Tahoma" panose="020B0604030504040204" pitchFamily="34" charset="0"/>
                <a:ea typeface="Tahoma" panose="020B0604030504040204" pitchFamily="34" charset="0"/>
                <a:cs typeface="Tahoma" panose="020B0604030504040204" pitchFamily="34" charset="0"/>
              </a:rPr>
              <a:t>What is the role of the nurse in the practice of physician-assisted suicide?</a:t>
            </a:r>
            <a:r>
              <a:rPr lang="en-US" sz="2200" dirty="0">
                <a:latin typeface="Tahoma" panose="020B0604030504040204" pitchFamily="34" charset="0"/>
                <a:ea typeface="Tahoma" panose="020B0604030504040204" pitchFamily="34" charset="0"/>
                <a:cs typeface="Tahoma" panose="020B0604030504040204" pitchFamily="34" charset="0"/>
              </a:rPr>
              <a:t> </a:t>
            </a:r>
            <a:r>
              <a:rPr lang="en-US" sz="1200" dirty="0">
                <a:latin typeface="Tahoma" panose="020B0604030504040204" pitchFamily="34" charset="0"/>
                <a:ea typeface="Tahoma" panose="020B0604030504040204" pitchFamily="34" charset="0"/>
                <a:cs typeface="Tahoma" panose="020B0604030504040204" pitchFamily="34" charset="0"/>
              </a:rPr>
              <a:t>(Cipolletta &amp; Oprandi, 2014)</a:t>
            </a:r>
          </a:p>
          <a:p>
            <a:pPr marL="457200" lvl="1" indent="0">
              <a:buNone/>
            </a:pPr>
            <a:r>
              <a:rPr lang="en-US" sz="1600" dirty="0"/>
              <a:t>	</a:t>
            </a:r>
          </a:p>
          <a:p>
            <a:pPr marL="457200" lvl="1" indent="0">
              <a:buNone/>
            </a:pPr>
            <a:endParaRPr lang="en-US" sz="1600" dirty="0"/>
          </a:p>
        </p:txBody>
      </p:sp>
    </p:spTree>
    <p:extLst>
      <p:ext uri="{BB962C8B-B14F-4D97-AF65-F5344CB8AC3E}">
        <p14:creationId xmlns:p14="http://schemas.microsoft.com/office/powerpoint/2010/main" val="544028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2A066-A110-4507-ABB2-A8553781A12E}"/>
              </a:ext>
            </a:extLst>
          </p:cNvPr>
          <p:cNvSpPr>
            <a:spLocks noGrp="1"/>
          </p:cNvSpPr>
          <p:nvPr>
            <p:ph type="title"/>
          </p:nvPr>
        </p:nvSpPr>
        <p:spPr>
          <a:xfrm>
            <a:off x="688641" y="410188"/>
            <a:ext cx="9404723" cy="982677"/>
          </a:xfrm>
        </p:spPr>
        <p:txBody>
          <a:bodyPr/>
          <a:lstStyle/>
          <a:p>
            <a:r>
              <a:rPr lang="en-US" dirty="0">
                <a:latin typeface="Tahoma" panose="020B0604030504040204" pitchFamily="34" charset="0"/>
                <a:ea typeface="Tahoma" panose="020B0604030504040204" pitchFamily="34" charset="0"/>
                <a:cs typeface="Tahoma" panose="020B0604030504040204" pitchFamily="34" charset="0"/>
              </a:rPr>
              <a:t>Implications</a:t>
            </a:r>
          </a:p>
        </p:txBody>
      </p:sp>
      <p:sp>
        <p:nvSpPr>
          <p:cNvPr id="3" name="Content Placeholder 2">
            <a:extLst>
              <a:ext uri="{FF2B5EF4-FFF2-40B4-BE49-F238E27FC236}">
                <a16:creationId xmlns:a16="http://schemas.microsoft.com/office/drawing/2014/main" id="{3160C8EC-CD02-41FE-B0E0-90A3E01BADE1}"/>
              </a:ext>
            </a:extLst>
          </p:cNvPr>
          <p:cNvSpPr>
            <a:spLocks noGrp="1"/>
          </p:cNvSpPr>
          <p:nvPr>
            <p:ph idx="1"/>
          </p:nvPr>
        </p:nvSpPr>
        <p:spPr>
          <a:xfrm>
            <a:off x="851281" y="1701242"/>
            <a:ext cx="9951397" cy="3997828"/>
          </a:xfrm>
        </p:spPr>
        <p:txBody>
          <a:bodyPr/>
          <a:lstStyle/>
          <a:p>
            <a:r>
              <a:rPr lang="en-US" sz="2400" dirty="0">
                <a:latin typeface="Tahoma" panose="020B0604030504040204" pitchFamily="34" charset="0"/>
                <a:ea typeface="Tahoma" panose="020B0604030504040204" pitchFamily="34" charset="0"/>
                <a:cs typeface="Tahoma" panose="020B0604030504040204" pitchFamily="34" charset="0"/>
              </a:rPr>
              <a:t>Study implies the need for registered nurses and advanced practice nurses to understand state laws and professional organization stances on assisted suicide</a:t>
            </a:r>
          </a:p>
          <a:p>
            <a:r>
              <a:rPr lang="en-US" sz="2400" dirty="0">
                <a:latin typeface="Tahoma" panose="020B0604030504040204" pitchFamily="34" charset="0"/>
                <a:ea typeface="Tahoma" panose="020B0604030504040204" pitchFamily="34" charset="0"/>
                <a:cs typeface="Tahoma" panose="020B0604030504040204" pitchFamily="34" charset="0"/>
              </a:rPr>
              <a:t>Study indicates a high percentage of respondents (89%) supports physician assisted suicide legalization</a:t>
            </a:r>
          </a:p>
          <a:p>
            <a:r>
              <a:rPr lang="en-US" sz="2400" dirty="0">
                <a:latin typeface="Tahoma" panose="020B0604030504040204" pitchFamily="34" charset="0"/>
                <a:ea typeface="Tahoma" panose="020B0604030504040204" pitchFamily="34" charset="0"/>
                <a:cs typeface="Tahoma" panose="020B0604030504040204" pitchFamily="34" charset="0"/>
              </a:rPr>
              <a:t>Comments indicated a worry that assisted suicide would move beyond those with terminal illness and had the potential for </a:t>
            </a:r>
            <a:r>
              <a:rPr lang="en-US" sz="2400" i="1" dirty="0">
                <a:latin typeface="Tahoma" panose="020B0604030504040204" pitchFamily="34" charset="0"/>
                <a:ea typeface="Tahoma" panose="020B0604030504040204" pitchFamily="34" charset="0"/>
                <a:cs typeface="Tahoma" panose="020B0604030504040204" pitchFamily="34" charset="0"/>
              </a:rPr>
              <a:t>abuse</a:t>
            </a:r>
            <a:endParaRPr lang="en-US" sz="2400" dirty="0">
              <a:latin typeface="Tahoma" panose="020B0604030504040204" pitchFamily="34" charset="0"/>
              <a:ea typeface="Tahoma" panose="020B0604030504040204" pitchFamily="34" charset="0"/>
              <a:cs typeface="Tahoma" panose="020B0604030504040204" pitchFamily="34" charset="0"/>
            </a:endParaRPr>
          </a:p>
          <a:p>
            <a:endParaRPr lang="en-US" dirty="0"/>
          </a:p>
        </p:txBody>
      </p:sp>
    </p:spTree>
    <p:extLst>
      <p:ext uri="{BB962C8B-B14F-4D97-AF65-F5344CB8AC3E}">
        <p14:creationId xmlns:p14="http://schemas.microsoft.com/office/powerpoint/2010/main" val="26330441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E80BB-57EF-4C4C-87B9-87BCFB16D9C4}"/>
              </a:ext>
            </a:extLst>
          </p:cNvPr>
          <p:cNvSpPr>
            <a:spLocks noGrp="1"/>
          </p:cNvSpPr>
          <p:nvPr>
            <p:ph type="title"/>
          </p:nvPr>
        </p:nvSpPr>
        <p:spPr>
          <a:xfrm>
            <a:off x="646111" y="452718"/>
            <a:ext cx="9404723" cy="940147"/>
          </a:xfrm>
        </p:spPr>
        <p:txBody>
          <a:bodyPr/>
          <a:lstStyle/>
          <a:p>
            <a:r>
              <a:rPr lang="en-US" dirty="0">
                <a:latin typeface="Tahoma" panose="020B0604030504040204" pitchFamily="34" charset="0"/>
                <a:ea typeface="Tahoma" panose="020B0604030504040204" pitchFamily="34" charset="0"/>
                <a:cs typeface="Tahoma" panose="020B0604030504040204" pitchFamily="34" charset="0"/>
              </a:rPr>
              <a:t>Limitations</a:t>
            </a:r>
          </a:p>
        </p:txBody>
      </p:sp>
      <p:sp>
        <p:nvSpPr>
          <p:cNvPr id="3" name="Content Placeholder 2">
            <a:extLst>
              <a:ext uri="{FF2B5EF4-FFF2-40B4-BE49-F238E27FC236}">
                <a16:creationId xmlns:a16="http://schemas.microsoft.com/office/drawing/2014/main" id="{D6524690-D4CA-4C3B-87E9-0EE3CDD402BB}"/>
              </a:ext>
            </a:extLst>
          </p:cNvPr>
          <p:cNvSpPr>
            <a:spLocks noGrp="1"/>
          </p:cNvSpPr>
          <p:nvPr>
            <p:ph idx="1"/>
          </p:nvPr>
        </p:nvSpPr>
        <p:spPr>
          <a:xfrm>
            <a:off x="520995" y="2052116"/>
            <a:ext cx="10147060" cy="3183913"/>
          </a:xfrm>
        </p:spPr>
        <p:txBody>
          <a:bodyPr>
            <a:normAutofit/>
          </a:bodyPr>
          <a:lstStyle/>
          <a:p>
            <a:r>
              <a:rPr lang="en-US" sz="2800" dirty="0">
                <a:latin typeface="Tahoma" panose="020B0604030504040204" pitchFamily="34" charset="0"/>
                <a:ea typeface="Tahoma" panose="020B0604030504040204" pitchFamily="34" charset="0"/>
                <a:cs typeface="Tahoma" panose="020B0604030504040204" pitchFamily="34" charset="0"/>
              </a:rPr>
              <a:t>Female dominant field</a:t>
            </a:r>
          </a:p>
          <a:p>
            <a:r>
              <a:rPr lang="en-US" sz="2800" dirty="0">
                <a:latin typeface="Tahoma" panose="020B0604030504040204" pitchFamily="34" charset="0"/>
                <a:ea typeface="Tahoma" panose="020B0604030504040204" pitchFamily="34" charset="0"/>
                <a:cs typeface="Tahoma" panose="020B0604030504040204" pitchFamily="34" charset="0"/>
              </a:rPr>
              <a:t>Advanced practice nurse samples size </a:t>
            </a:r>
          </a:p>
          <a:p>
            <a:r>
              <a:rPr lang="en-US" sz="2800" dirty="0">
                <a:latin typeface="Tahoma" panose="020B0604030504040204" pitchFamily="34" charset="0"/>
                <a:ea typeface="Tahoma" panose="020B0604030504040204" pitchFamily="34" charset="0"/>
                <a:cs typeface="Tahoma" panose="020B0604030504040204" pitchFamily="34" charset="0"/>
              </a:rPr>
              <a:t>Specific population of specialty nurses</a:t>
            </a:r>
          </a:p>
        </p:txBody>
      </p:sp>
    </p:spTree>
    <p:extLst>
      <p:ext uri="{BB962C8B-B14F-4D97-AF65-F5344CB8AC3E}">
        <p14:creationId xmlns:p14="http://schemas.microsoft.com/office/powerpoint/2010/main" val="34478127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50C0D-4DA7-4CE1-AF41-28C485ADF09A}"/>
              </a:ext>
            </a:extLst>
          </p:cNvPr>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Recommendations</a:t>
            </a:r>
          </a:p>
        </p:txBody>
      </p:sp>
      <p:sp>
        <p:nvSpPr>
          <p:cNvPr id="3" name="Content Placeholder 2">
            <a:extLst>
              <a:ext uri="{FF2B5EF4-FFF2-40B4-BE49-F238E27FC236}">
                <a16:creationId xmlns:a16="http://schemas.microsoft.com/office/drawing/2014/main" id="{A7D8760F-69DC-47E1-A575-335A7DF48744}"/>
              </a:ext>
            </a:extLst>
          </p:cNvPr>
          <p:cNvSpPr>
            <a:spLocks noGrp="1"/>
          </p:cNvSpPr>
          <p:nvPr>
            <p:ph idx="1"/>
          </p:nvPr>
        </p:nvSpPr>
        <p:spPr>
          <a:xfrm>
            <a:off x="499730" y="1807029"/>
            <a:ext cx="10211813" cy="4452257"/>
          </a:xfrm>
        </p:spPr>
        <p:txBody>
          <a:bodyPr>
            <a:normAutofit/>
          </a:bodyPr>
          <a:lstStyle/>
          <a:p>
            <a:r>
              <a:rPr lang="en-US" sz="2400" dirty="0">
                <a:latin typeface="Tahoma" panose="020B0604030504040204" pitchFamily="34" charset="0"/>
                <a:ea typeface="Tahoma" panose="020B0604030504040204" pitchFamily="34" charset="0"/>
                <a:cs typeface="Tahoma" panose="020B0604030504040204" pitchFamily="34" charset="0"/>
              </a:rPr>
              <a:t>Replicate studies with registered and advanced practice nurses from all practice settings to determine similarities and differences</a:t>
            </a:r>
          </a:p>
          <a:p>
            <a:r>
              <a:rPr lang="en-US" sz="2400" dirty="0">
                <a:latin typeface="Tahoma" panose="020B0604030504040204" pitchFamily="34" charset="0"/>
                <a:ea typeface="Tahoma" panose="020B0604030504040204" pitchFamily="34" charset="0"/>
                <a:cs typeface="Tahoma" panose="020B0604030504040204" pitchFamily="34" charset="0"/>
              </a:rPr>
              <a:t>Develop and validate an instrument could allow for more precise focus of concerns raised in open-ended comments</a:t>
            </a:r>
          </a:p>
          <a:p>
            <a:r>
              <a:rPr lang="en-US" sz="2400" dirty="0">
                <a:latin typeface="Tahoma" panose="020B0604030504040204" pitchFamily="34" charset="0"/>
                <a:ea typeface="Tahoma" panose="020B0604030504040204" pitchFamily="34" charset="0"/>
                <a:cs typeface="Tahoma" panose="020B0604030504040204" pitchFamily="34" charset="0"/>
              </a:rPr>
              <a:t>Qualitative research could help explore the feelings and attitudes of both registered and advanced practice nurses in all medical settings</a:t>
            </a:r>
          </a:p>
          <a:p>
            <a:r>
              <a:rPr lang="en-US" sz="2400" dirty="0">
                <a:latin typeface="Tahoma" panose="020B0604030504040204" pitchFamily="34" charset="0"/>
                <a:ea typeface="Tahoma" panose="020B0604030504040204" pitchFamily="34" charset="0"/>
                <a:cs typeface="Tahoma" panose="020B0604030504040204" pitchFamily="34" charset="0"/>
              </a:rPr>
              <a:t>Additional research study to determine emotional distress on healthcare workers and patient families who experience physician-assisted suicide when caring for a patient </a:t>
            </a:r>
          </a:p>
          <a:p>
            <a:endParaRPr lang="en-US" dirty="0"/>
          </a:p>
        </p:txBody>
      </p:sp>
    </p:spTree>
    <p:extLst>
      <p:ext uri="{BB962C8B-B14F-4D97-AF65-F5344CB8AC3E}">
        <p14:creationId xmlns:p14="http://schemas.microsoft.com/office/powerpoint/2010/main" val="14753551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AA778-BDD9-4B52-8EA5-D8C78A9165A8}"/>
              </a:ext>
            </a:extLst>
          </p:cNvPr>
          <p:cNvSpPr>
            <a:spLocks noGrp="1"/>
          </p:cNvSpPr>
          <p:nvPr>
            <p:ph type="title"/>
          </p:nvPr>
        </p:nvSpPr>
        <p:spPr>
          <a:xfrm>
            <a:off x="563526" y="376257"/>
            <a:ext cx="10006613" cy="614344"/>
          </a:xfrm>
        </p:spPr>
        <p:txBody>
          <a:bodyPr/>
          <a:lstStyle/>
          <a:p>
            <a:r>
              <a:rPr lang="en-US" dirty="0">
                <a:latin typeface="Tahoma" panose="020B0604030504040204" pitchFamily="34" charset="0"/>
                <a:ea typeface="Tahoma" panose="020B0604030504040204" pitchFamily="34" charset="0"/>
                <a:cs typeface="Tahoma" panose="020B0604030504040204" pitchFamily="34" charset="0"/>
              </a:rPr>
              <a:t>References</a:t>
            </a:r>
          </a:p>
        </p:txBody>
      </p:sp>
      <p:sp>
        <p:nvSpPr>
          <p:cNvPr id="3" name="Content Placeholder 2">
            <a:extLst>
              <a:ext uri="{FF2B5EF4-FFF2-40B4-BE49-F238E27FC236}">
                <a16:creationId xmlns:a16="http://schemas.microsoft.com/office/drawing/2014/main" id="{2C2B1FC7-3287-4FA4-9A8E-E6EB834C107F}"/>
              </a:ext>
            </a:extLst>
          </p:cNvPr>
          <p:cNvSpPr>
            <a:spLocks noGrp="1"/>
          </p:cNvSpPr>
          <p:nvPr>
            <p:ph idx="1"/>
          </p:nvPr>
        </p:nvSpPr>
        <p:spPr>
          <a:xfrm>
            <a:off x="425303" y="1277680"/>
            <a:ext cx="10248900" cy="5204063"/>
          </a:xfrm>
        </p:spPr>
        <p:txBody>
          <a:bodyPr>
            <a:normAutofit fontScale="47500" lnSpcReduction="20000"/>
          </a:bodyPr>
          <a:lstStyle/>
          <a:p>
            <a:pPr marL="0" indent="0">
              <a:buNone/>
            </a:pPr>
            <a:r>
              <a:rPr lang="en-US" sz="2500" dirty="0">
                <a:latin typeface="Tahoma" panose="020B0604030504040204" pitchFamily="34" charset="0"/>
                <a:ea typeface="Tahoma" panose="020B0604030504040204" pitchFamily="34" charset="0"/>
                <a:cs typeface="Tahoma" panose="020B0604030504040204" pitchFamily="34" charset="0"/>
              </a:rPr>
              <a:t>American Nurses Association. (2013). </a:t>
            </a:r>
            <a:r>
              <a:rPr lang="en-US" sz="2500" i="1" dirty="0">
                <a:latin typeface="Tahoma" panose="020B0604030504040204" pitchFamily="34" charset="0"/>
                <a:ea typeface="Tahoma" panose="020B0604030504040204" pitchFamily="34" charset="0"/>
                <a:cs typeface="Tahoma" panose="020B0604030504040204" pitchFamily="34" charset="0"/>
              </a:rPr>
              <a:t>Euthanasia, assisted suicide, and aid in dying. </a:t>
            </a:r>
            <a:r>
              <a:rPr lang="en-US" sz="2500" dirty="0">
                <a:latin typeface="Tahoma" panose="020B0604030504040204" pitchFamily="34" charset="0"/>
                <a:ea typeface="Tahoma" panose="020B0604030504040204" pitchFamily="34" charset="0"/>
                <a:cs typeface="Tahoma" panose="020B0604030504040204" pitchFamily="34" charset="0"/>
              </a:rPr>
              <a:t>1-12</a:t>
            </a:r>
            <a:r>
              <a:rPr lang="en-US" sz="2500" i="1" dirty="0">
                <a:latin typeface="Tahoma" panose="020B0604030504040204" pitchFamily="34" charset="0"/>
                <a:ea typeface="Tahoma" panose="020B0604030504040204" pitchFamily="34" charset="0"/>
                <a:cs typeface="Tahoma" panose="020B0604030504040204" pitchFamily="34" charset="0"/>
              </a:rPr>
              <a:t>. </a:t>
            </a:r>
            <a:r>
              <a:rPr lang="en-US" sz="2500" dirty="0">
                <a:latin typeface="Tahoma" panose="020B0604030504040204" pitchFamily="34" charset="0"/>
                <a:ea typeface="Tahoma" panose="020B0604030504040204" pitchFamily="34" charset="0"/>
                <a:cs typeface="Tahoma" panose="020B0604030504040204" pitchFamily="34" charset="0"/>
              </a:rPr>
              <a:t>Retrieved from:  https://www.nursingworld.org/- 	4ae33e/globalassets/docs/ana/euthanasia-assisted suicideaid-in-dying_ps)42513.pdf</a:t>
            </a:r>
          </a:p>
          <a:p>
            <a:pPr marL="0" indent="0">
              <a:buNone/>
            </a:pPr>
            <a:r>
              <a:rPr lang="en-US" sz="2500" dirty="0">
                <a:latin typeface="Tahoma" panose="020B0604030504040204" pitchFamily="34" charset="0"/>
                <a:ea typeface="Tahoma" panose="020B0604030504040204" pitchFamily="34" charset="0"/>
                <a:cs typeface="Tahoma" panose="020B0604030504040204" pitchFamily="34" charset="0"/>
              </a:rPr>
              <a:t>Arand, C. P. (1994). Personal autonomy versus creaturely contingency: The first article and the right to die. </a:t>
            </a:r>
            <a:r>
              <a:rPr lang="en-US" sz="2500" i="1" dirty="0">
                <a:latin typeface="Tahoma" panose="020B0604030504040204" pitchFamily="34" charset="0"/>
                <a:ea typeface="Tahoma" panose="020B0604030504040204" pitchFamily="34" charset="0"/>
                <a:cs typeface="Tahoma" panose="020B0604030504040204" pitchFamily="34" charset="0"/>
              </a:rPr>
              <a:t>Concordia Journal, 20</a:t>
            </a:r>
            <a:r>
              <a:rPr lang="en-US" sz="2500" dirty="0">
                <a:latin typeface="Tahoma" panose="020B0604030504040204" pitchFamily="34" charset="0"/>
                <a:ea typeface="Tahoma" panose="020B0604030504040204" pitchFamily="34" charset="0"/>
                <a:cs typeface="Tahoma" panose="020B0604030504040204" pitchFamily="34" charset="0"/>
              </a:rPr>
              <a:t>(4), 385-401</a:t>
            </a:r>
          </a:p>
          <a:p>
            <a:pPr marL="0" indent="0">
              <a:buNone/>
            </a:pPr>
            <a:r>
              <a:rPr lang="en-US" sz="2500" dirty="0">
                <a:latin typeface="Tahoma" panose="020B0604030504040204" pitchFamily="34" charset="0"/>
                <a:ea typeface="Tahoma" panose="020B0604030504040204" pitchFamily="34" charset="0"/>
                <a:cs typeface="Tahoma" panose="020B0604030504040204" pitchFamily="34" charset="0"/>
              </a:rPr>
              <a:t>Bonnell, J. S. (1951). The sanctity of human life. </a:t>
            </a:r>
            <a:r>
              <a:rPr lang="en-US" sz="2500" i="1" dirty="0">
                <a:latin typeface="Tahoma" panose="020B0604030504040204" pitchFamily="34" charset="0"/>
                <a:ea typeface="Tahoma" panose="020B0604030504040204" pitchFamily="34" charset="0"/>
                <a:cs typeface="Tahoma" panose="020B0604030504040204" pitchFamily="34" charset="0"/>
              </a:rPr>
              <a:t>Theology Today,</a:t>
            </a:r>
            <a:r>
              <a:rPr lang="en-US" sz="2500" dirty="0">
                <a:latin typeface="Tahoma" panose="020B0604030504040204" pitchFamily="34" charset="0"/>
                <a:ea typeface="Tahoma" panose="020B0604030504040204" pitchFamily="34" charset="0"/>
                <a:cs typeface="Tahoma" panose="020B0604030504040204" pitchFamily="34" charset="0"/>
              </a:rPr>
              <a:t> 194-201. https://dx.doi.org/10.1177/004057365100800207</a:t>
            </a:r>
          </a:p>
          <a:p>
            <a:pPr marL="0" indent="0">
              <a:buNone/>
            </a:pPr>
            <a:r>
              <a:rPr lang="en-US" sz="2500" dirty="0">
                <a:latin typeface="Tahoma" panose="020B0604030504040204" pitchFamily="34" charset="0"/>
                <a:ea typeface="Tahoma" panose="020B0604030504040204" pitchFamily="34" charset="0"/>
                <a:cs typeface="Tahoma" panose="020B0604030504040204" pitchFamily="34" charset="0"/>
              </a:rPr>
              <a:t>Brenan, M. (2018). Americans’ strong support for euthanasia persists. Retrieved from: https://news.gallup.com/poll/235145/americans-strong-	support-euthanasia-persists.aspx   </a:t>
            </a:r>
          </a:p>
          <a:p>
            <a:pPr marL="0" indent="0">
              <a:buNone/>
            </a:pPr>
            <a:r>
              <a:rPr lang="en-US" sz="2500" dirty="0">
                <a:latin typeface="Tahoma" panose="020B0604030504040204" pitchFamily="34" charset="0"/>
                <a:ea typeface="Tahoma" panose="020B0604030504040204" pitchFamily="34" charset="0"/>
                <a:cs typeface="Tahoma" panose="020B0604030504040204" pitchFamily="34" charset="0"/>
              </a:rPr>
              <a:t>Chong, A. M.-L., &amp; Fok, S.-Y. (2013). Validation of the Chinese expanded euthanasia attitude scale. </a:t>
            </a:r>
            <a:r>
              <a:rPr lang="en-US" sz="2500" i="1" dirty="0">
                <a:latin typeface="Tahoma" panose="020B0604030504040204" pitchFamily="34" charset="0"/>
                <a:ea typeface="Tahoma" panose="020B0604030504040204" pitchFamily="34" charset="0"/>
                <a:cs typeface="Tahoma" panose="020B0604030504040204" pitchFamily="34" charset="0"/>
              </a:rPr>
              <a:t>Death Studies, 37, </a:t>
            </a:r>
            <a:r>
              <a:rPr lang="en-US" sz="2500" dirty="0">
                <a:latin typeface="Tahoma" panose="020B0604030504040204" pitchFamily="34" charset="0"/>
                <a:ea typeface="Tahoma" panose="020B0604030504040204" pitchFamily="34" charset="0"/>
                <a:cs typeface="Tahoma" panose="020B0604030504040204" pitchFamily="34" charset="0"/>
              </a:rPr>
              <a:t>89-98.   	https://dx.doi.org/10.1080/07481187.2011.623214 </a:t>
            </a:r>
          </a:p>
          <a:p>
            <a:pPr marL="0" indent="0">
              <a:buNone/>
            </a:pPr>
            <a:r>
              <a:rPr lang="en-US" sz="2500" dirty="0">
                <a:latin typeface="Tahoma" panose="020B0604030504040204" pitchFamily="34" charset="0"/>
                <a:ea typeface="Tahoma" panose="020B0604030504040204" pitchFamily="34" charset="0"/>
                <a:cs typeface="Tahoma" panose="020B0604030504040204" pitchFamily="34" charset="0"/>
              </a:rPr>
              <a:t>Chong, G. S., Yoon, J. D., Rasinski, K. A., &amp; Curlin F. A. (2016). US physicians’ opinions about distinctions between withdrawing and withholding life-	sustaining treatment. </a:t>
            </a:r>
            <a:r>
              <a:rPr lang="en-US" sz="2500" i="1" dirty="0">
                <a:latin typeface="Tahoma" panose="020B0604030504040204" pitchFamily="34" charset="0"/>
                <a:ea typeface="Tahoma" panose="020B0604030504040204" pitchFamily="34" charset="0"/>
                <a:cs typeface="Tahoma" panose="020B0604030504040204" pitchFamily="34" charset="0"/>
              </a:rPr>
              <a:t>Journal 	of Religious Health 55,</a:t>
            </a:r>
            <a:r>
              <a:rPr lang="en-US" sz="2500" dirty="0">
                <a:latin typeface="Tahoma" panose="020B0604030504040204" pitchFamily="34" charset="0"/>
                <a:ea typeface="Tahoma" panose="020B0604030504040204" pitchFamily="34" charset="0"/>
                <a:cs typeface="Tahoma" panose="020B0604030504040204" pitchFamily="34" charset="0"/>
              </a:rPr>
              <a:t> 1596-1606. https://dx.doi.org/10.1007/s10943-015-0171-x</a:t>
            </a:r>
          </a:p>
          <a:p>
            <a:pPr marL="0" indent="0">
              <a:buNone/>
            </a:pPr>
            <a:r>
              <a:rPr lang="en-US" sz="2500" dirty="0">
                <a:latin typeface="Tahoma" panose="020B0604030504040204" pitchFamily="34" charset="0"/>
                <a:ea typeface="Tahoma" panose="020B0604030504040204" pitchFamily="34" charset="0"/>
                <a:cs typeface="Tahoma" panose="020B0604030504040204" pitchFamily="34" charset="0"/>
              </a:rPr>
              <a:t>Cipolletta, S., &amp; Oprandi, N. (2014). What is a good death? Health care professionals’ narrations on end-of-life care. </a:t>
            </a:r>
            <a:r>
              <a:rPr lang="en-US" sz="2500" i="1" dirty="0">
                <a:latin typeface="Tahoma" panose="020B0604030504040204" pitchFamily="34" charset="0"/>
                <a:ea typeface="Tahoma" panose="020B0604030504040204" pitchFamily="34" charset="0"/>
                <a:cs typeface="Tahoma" panose="020B0604030504040204" pitchFamily="34" charset="0"/>
              </a:rPr>
              <a:t>Death Studies, 38</a:t>
            </a:r>
            <a:r>
              <a:rPr lang="en-US" sz="2500" dirty="0">
                <a:latin typeface="Tahoma" panose="020B0604030504040204" pitchFamily="34" charset="0"/>
                <a:ea typeface="Tahoma" panose="020B0604030504040204" pitchFamily="34" charset="0"/>
                <a:cs typeface="Tahoma" panose="020B0604030504040204" pitchFamily="34" charset="0"/>
              </a:rPr>
              <a:t>, 20-27.</a:t>
            </a:r>
          </a:p>
          <a:p>
            <a:pPr marL="0" indent="0">
              <a:buNone/>
            </a:pPr>
            <a:r>
              <a:rPr lang="en-US" sz="2500" dirty="0">
                <a:latin typeface="Tahoma" panose="020B0604030504040204" pitchFamily="34" charset="0"/>
                <a:ea typeface="Tahoma" panose="020B0604030504040204" pitchFamily="34" charset="0"/>
                <a:cs typeface="Tahoma" panose="020B0604030504040204" pitchFamily="34" charset="0"/>
              </a:rPr>
              <a:t>Clatworthy, J. (2015). The dilemmas we face today: Assisted dying, life, death,  technology and law. </a:t>
            </a:r>
            <a:r>
              <a:rPr lang="en-US" sz="2500" i="1" dirty="0">
                <a:latin typeface="Tahoma" panose="020B0604030504040204" pitchFamily="34" charset="0"/>
                <a:ea typeface="Tahoma" panose="020B0604030504040204" pitchFamily="34" charset="0"/>
                <a:cs typeface="Tahoma" panose="020B0604030504040204" pitchFamily="34" charset="0"/>
              </a:rPr>
              <a:t>Modern Believing, 56</a:t>
            </a:r>
            <a:r>
              <a:rPr lang="en-US" sz="2500" dirty="0">
                <a:latin typeface="Tahoma" panose="020B0604030504040204" pitchFamily="34" charset="0"/>
                <a:ea typeface="Tahoma" panose="020B0604030504040204" pitchFamily="34" charset="0"/>
                <a:cs typeface="Tahoma" panose="020B0604030504040204" pitchFamily="34" charset="0"/>
              </a:rPr>
              <a:t>(2), 135-144. 	https://dx.doi.org/10.3828/mb2015.13</a:t>
            </a:r>
          </a:p>
          <a:p>
            <a:pPr marL="0" indent="0">
              <a:buNone/>
            </a:pPr>
            <a:r>
              <a:rPr lang="en-US" sz="2500" dirty="0">
                <a:latin typeface="Tahoma" panose="020B0604030504040204" pitchFamily="34" charset="0"/>
                <a:ea typeface="Tahoma" panose="020B0604030504040204" pitchFamily="34" charset="0"/>
                <a:cs typeface="Tahoma" panose="020B0604030504040204" pitchFamily="34" charset="0"/>
              </a:rPr>
              <a:t>Emanuel, E. J. (1999). What is the great benefit of legalizing euthanasia or physician-assisted suicide? </a:t>
            </a:r>
            <a:r>
              <a:rPr lang="en-US" sz="2500" i="1" dirty="0">
                <a:latin typeface="Tahoma" panose="020B0604030504040204" pitchFamily="34" charset="0"/>
                <a:ea typeface="Tahoma" panose="020B0604030504040204" pitchFamily="34" charset="0"/>
                <a:cs typeface="Tahoma" panose="020B0604030504040204" pitchFamily="34" charset="0"/>
              </a:rPr>
              <a:t>Ethics, </a:t>
            </a:r>
            <a:r>
              <a:rPr lang="en-US" sz="2500" dirty="0">
                <a:latin typeface="Tahoma" panose="020B0604030504040204" pitchFamily="34" charset="0"/>
                <a:ea typeface="Tahoma" panose="020B0604030504040204" pitchFamily="34" charset="0"/>
                <a:cs typeface="Tahoma" panose="020B0604030504040204" pitchFamily="34" charset="0"/>
              </a:rPr>
              <a:t>109, 629-642.</a:t>
            </a:r>
          </a:p>
          <a:p>
            <a:pPr marL="0" indent="0">
              <a:buNone/>
            </a:pPr>
            <a:r>
              <a:rPr lang="en-US" sz="2500" dirty="0">
                <a:latin typeface="Tahoma" panose="020B0604030504040204" pitchFamily="34" charset="0"/>
                <a:ea typeface="Tahoma" panose="020B0604030504040204" pitchFamily="34" charset="0"/>
                <a:cs typeface="Tahoma" panose="020B0604030504040204" pitchFamily="34" charset="0"/>
              </a:rPr>
              <a:t>Fink-Samnick, E. (2016). The evolution of end-of-life care: Ethical implications for case management. </a:t>
            </a:r>
            <a:r>
              <a:rPr lang="en-US" sz="2500" i="1" dirty="0">
                <a:latin typeface="Tahoma" panose="020B0604030504040204" pitchFamily="34" charset="0"/>
                <a:ea typeface="Tahoma" panose="020B0604030504040204" pitchFamily="34" charset="0"/>
                <a:cs typeface="Tahoma" panose="020B0604030504040204" pitchFamily="34" charset="0"/>
              </a:rPr>
              <a:t>Professional Case Management, 21</a:t>
            </a:r>
            <a:r>
              <a:rPr lang="en-US" sz="2500" dirty="0">
                <a:latin typeface="Tahoma" panose="020B0604030504040204" pitchFamily="34" charset="0"/>
                <a:ea typeface="Tahoma" panose="020B0604030504040204" pitchFamily="34" charset="0"/>
                <a:cs typeface="Tahoma" panose="020B0604030504040204" pitchFamily="34" charset="0"/>
              </a:rPr>
              <a:t>(4), 180-	192. https://dx.doi.org/10.1097/NCM.0000000000000159</a:t>
            </a:r>
          </a:p>
          <a:p>
            <a:pPr marL="0" indent="0">
              <a:buNone/>
            </a:pPr>
            <a:r>
              <a:rPr lang="en-US" sz="2500" dirty="0" err="1">
                <a:latin typeface="Tahoma" panose="020B0604030504040204" pitchFamily="34" charset="0"/>
                <a:ea typeface="Tahoma" panose="020B0604030504040204" pitchFamily="34" charset="0"/>
                <a:cs typeface="Tahoma" panose="020B0604030504040204" pitchFamily="34" charset="0"/>
              </a:rPr>
              <a:t>Francke</a:t>
            </a:r>
            <a:r>
              <a:rPr lang="en-US" sz="2500" dirty="0">
                <a:latin typeface="Tahoma" panose="020B0604030504040204" pitchFamily="34" charset="0"/>
                <a:ea typeface="Tahoma" panose="020B0604030504040204" pitchFamily="34" charset="0"/>
                <a:cs typeface="Tahoma" panose="020B0604030504040204" pitchFamily="34" charset="0"/>
              </a:rPr>
              <a:t>, A. L., Albers, G., </a:t>
            </a:r>
            <a:r>
              <a:rPr lang="en-US" sz="2500" dirty="0" err="1">
                <a:latin typeface="Tahoma" panose="020B0604030504040204" pitchFamily="34" charset="0"/>
                <a:ea typeface="Tahoma" panose="020B0604030504040204" pitchFamily="34" charset="0"/>
                <a:cs typeface="Tahoma" panose="020B0604030504040204" pitchFamily="34" charset="0"/>
              </a:rPr>
              <a:t>Bilsen</a:t>
            </a:r>
            <a:r>
              <a:rPr lang="en-US" sz="2500" dirty="0">
                <a:latin typeface="Tahoma" panose="020B0604030504040204" pitchFamily="34" charset="0"/>
                <a:ea typeface="Tahoma" panose="020B0604030504040204" pitchFamily="34" charset="0"/>
                <a:cs typeface="Tahoma" panose="020B0604030504040204" pitchFamily="34" charset="0"/>
              </a:rPr>
              <a:t>, J., </a:t>
            </a:r>
            <a:r>
              <a:rPr lang="en-US" sz="2500" dirty="0" err="1">
                <a:latin typeface="Tahoma" panose="020B0604030504040204" pitchFamily="34" charset="0"/>
                <a:ea typeface="Tahoma" panose="020B0604030504040204" pitchFamily="34" charset="0"/>
                <a:cs typeface="Tahoma" panose="020B0604030504040204" pitchFamily="34" charset="0"/>
              </a:rPr>
              <a:t>deVeer</a:t>
            </a:r>
            <a:r>
              <a:rPr lang="en-US" sz="2500" dirty="0">
                <a:latin typeface="Tahoma" panose="020B0604030504040204" pitchFamily="34" charset="0"/>
                <a:ea typeface="Tahoma" panose="020B0604030504040204" pitchFamily="34" charset="0"/>
                <a:cs typeface="Tahoma" panose="020B0604030504040204" pitchFamily="34" charset="0"/>
              </a:rPr>
              <a:t>, A. J. E., </a:t>
            </a:r>
            <a:r>
              <a:rPr lang="en-US" sz="2500" dirty="0" err="1">
                <a:latin typeface="Tahoma" panose="020B0604030504040204" pitchFamily="34" charset="0"/>
                <a:ea typeface="Tahoma" panose="020B0604030504040204" pitchFamily="34" charset="0"/>
                <a:cs typeface="Tahoma" panose="020B0604030504040204" pitchFamily="34" charset="0"/>
              </a:rPr>
              <a:t>Onwuteaka-Philipsen</a:t>
            </a:r>
            <a:r>
              <a:rPr lang="en-US" sz="2500" dirty="0">
                <a:latin typeface="Tahoma" panose="020B0604030504040204" pitchFamily="34" charset="0"/>
                <a:ea typeface="Tahoma" panose="020B0604030504040204" pitchFamily="34" charset="0"/>
                <a:cs typeface="Tahoma" panose="020B0604030504040204" pitchFamily="34" charset="0"/>
              </a:rPr>
              <a:t>, B. D.( 2016). Nursing staff and euthanasia in the Netherlands: A nation-	wide survey on attitudes and 	involvement in decision making and the performance of euthanasia. </a:t>
            </a:r>
            <a:r>
              <a:rPr lang="en-US" sz="2500" i="1" dirty="0">
                <a:latin typeface="Tahoma" panose="020B0604030504040204" pitchFamily="34" charset="0"/>
                <a:ea typeface="Tahoma" panose="020B0604030504040204" pitchFamily="34" charset="0"/>
                <a:cs typeface="Tahoma" panose="020B0604030504040204" pitchFamily="34" charset="0"/>
              </a:rPr>
              <a:t>Patient Education and Counseling, 99</a:t>
            </a:r>
            <a:r>
              <a:rPr lang="en-US" sz="2500" dirty="0">
                <a:latin typeface="Tahoma" panose="020B0604030504040204" pitchFamily="34" charset="0"/>
                <a:ea typeface="Tahoma" panose="020B0604030504040204" pitchFamily="34" charset="0"/>
                <a:cs typeface="Tahoma" panose="020B0604030504040204" pitchFamily="34" charset="0"/>
              </a:rPr>
              <a:t>, 	783-789. https://dx.doi.org/1.1016/j.pec.2015.11.008 </a:t>
            </a:r>
          </a:p>
          <a:p>
            <a:pPr marL="0" indent="0">
              <a:buNone/>
            </a:pPr>
            <a:r>
              <a:rPr lang="en-US" sz="2500" dirty="0">
                <a:latin typeface="Tahoma" panose="020B0604030504040204" pitchFamily="34" charset="0"/>
                <a:ea typeface="Tahoma" panose="020B0604030504040204" pitchFamily="34" charset="0"/>
                <a:cs typeface="Tahoma" panose="020B0604030504040204" pitchFamily="34" charset="0"/>
              </a:rPr>
              <a:t>Hoke, K., &amp; </a:t>
            </a:r>
            <a:r>
              <a:rPr lang="en-US" sz="2500" dirty="0" err="1">
                <a:latin typeface="Tahoma" panose="020B0604030504040204" pitchFamily="34" charset="0"/>
                <a:ea typeface="Tahoma" panose="020B0604030504040204" pitchFamily="34" charset="0"/>
                <a:cs typeface="Tahoma" panose="020B0604030504040204" pitchFamily="34" charset="0"/>
              </a:rPr>
              <a:t>Hexem</a:t>
            </a:r>
            <a:r>
              <a:rPr lang="en-US" sz="2500" dirty="0">
                <a:latin typeface="Tahoma" panose="020B0604030504040204" pitchFamily="34" charset="0"/>
                <a:ea typeface="Tahoma" panose="020B0604030504040204" pitchFamily="34" charset="0"/>
                <a:cs typeface="Tahoma" panose="020B0604030504040204" pitchFamily="34" charset="0"/>
              </a:rPr>
              <a:t>, S. (2017). Expanding access to care: Scope of practice laws. </a:t>
            </a:r>
            <a:r>
              <a:rPr lang="en-US" sz="2500" i="1" dirty="0">
                <a:latin typeface="Tahoma" panose="020B0604030504040204" pitchFamily="34" charset="0"/>
                <a:ea typeface="Tahoma" panose="020B0604030504040204" pitchFamily="34" charset="0"/>
                <a:cs typeface="Tahoma" panose="020B0604030504040204" pitchFamily="34" charset="0"/>
              </a:rPr>
              <a:t>The Journal of Law, Medicine &amp; Ethics, 45</a:t>
            </a:r>
            <a:r>
              <a:rPr lang="en-US" sz="2500" dirty="0">
                <a:latin typeface="Tahoma" panose="020B0604030504040204" pitchFamily="34" charset="0"/>
                <a:ea typeface="Tahoma" panose="020B0604030504040204" pitchFamily="34" charset="0"/>
                <a:cs typeface="Tahoma" panose="020B0604030504040204" pitchFamily="34" charset="0"/>
              </a:rPr>
              <a:t>(1), 33-36. 	https://dx.doi.org/10.1177/1073110517703316 </a:t>
            </a:r>
          </a:p>
          <a:p>
            <a:pPr marL="0" indent="0">
              <a:buNone/>
            </a:pPr>
            <a:endParaRPr lang="en-US" dirty="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35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7388073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F30AB-3B92-4B94-92ED-8913676E1133}"/>
              </a:ext>
            </a:extLst>
          </p:cNvPr>
          <p:cNvSpPr>
            <a:spLocks noGrp="1"/>
          </p:cNvSpPr>
          <p:nvPr>
            <p:ph type="title"/>
          </p:nvPr>
        </p:nvSpPr>
        <p:spPr>
          <a:xfrm>
            <a:off x="861238" y="312757"/>
            <a:ext cx="9747002" cy="701430"/>
          </a:xfrm>
        </p:spPr>
        <p:txBody>
          <a:bodyPr/>
          <a:lstStyle/>
          <a:p>
            <a:r>
              <a:rPr lang="en-US" dirty="0">
                <a:latin typeface="Tahoma" panose="020B0604030504040204" pitchFamily="34" charset="0"/>
                <a:ea typeface="Tahoma" panose="020B0604030504040204" pitchFamily="34" charset="0"/>
                <a:cs typeface="Tahoma" panose="020B0604030504040204" pitchFamily="34" charset="0"/>
              </a:rPr>
              <a:t>References</a:t>
            </a:r>
          </a:p>
        </p:txBody>
      </p:sp>
      <p:sp>
        <p:nvSpPr>
          <p:cNvPr id="3" name="Content Placeholder 2">
            <a:extLst>
              <a:ext uri="{FF2B5EF4-FFF2-40B4-BE49-F238E27FC236}">
                <a16:creationId xmlns:a16="http://schemas.microsoft.com/office/drawing/2014/main" id="{C309004B-458E-4627-82F6-E74455B0B053}"/>
              </a:ext>
            </a:extLst>
          </p:cNvPr>
          <p:cNvSpPr>
            <a:spLocks noGrp="1"/>
          </p:cNvSpPr>
          <p:nvPr>
            <p:ph idx="1"/>
          </p:nvPr>
        </p:nvSpPr>
        <p:spPr>
          <a:xfrm>
            <a:off x="680484" y="1193801"/>
            <a:ext cx="10205230" cy="5134428"/>
          </a:xfrm>
        </p:spPr>
        <p:txBody>
          <a:bodyPr>
            <a:normAutofit lnSpcReduction="10000"/>
          </a:bodyPr>
          <a:lstStyle/>
          <a:p>
            <a:pPr marL="0" indent="0">
              <a:buNone/>
            </a:pPr>
            <a:endParaRPr lang="en-US" sz="1400" dirty="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14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en-US" sz="1300" dirty="0">
                <a:latin typeface="Tahoma" panose="020B0604030504040204" pitchFamily="34" charset="0"/>
                <a:ea typeface="Tahoma" panose="020B0604030504040204" pitchFamily="34" charset="0"/>
                <a:cs typeface="Tahoma" panose="020B0604030504040204" pitchFamily="34" charset="0"/>
              </a:rPr>
              <a:t>Hui, E. C. (1992). Active Euthanasia – A moral and theological critique. </a:t>
            </a:r>
            <a:r>
              <a:rPr lang="en-US" sz="1300" i="1" dirty="0">
                <a:latin typeface="Tahoma" panose="020B0604030504040204" pitchFamily="34" charset="0"/>
                <a:ea typeface="Tahoma" panose="020B0604030504040204" pitchFamily="34" charset="0"/>
                <a:cs typeface="Tahoma" panose="020B0604030504040204" pitchFamily="34" charset="0"/>
              </a:rPr>
              <a:t>Crux, 28(1), 37 46. </a:t>
            </a:r>
            <a:endParaRPr lang="en-US" sz="13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en-US" sz="1300" dirty="0">
                <a:latin typeface="Tahoma" panose="020B0604030504040204" pitchFamily="34" charset="0"/>
                <a:ea typeface="Tahoma" panose="020B0604030504040204" pitchFamily="34" charset="0"/>
                <a:cs typeface="Tahoma" panose="020B0604030504040204" pitchFamily="34" charset="0"/>
              </a:rPr>
              <a:t>Jannette, J., Dewolf Bosek, M. S., &amp; Rambur, B. (2013). Advanced practice registered nurse intended actions toward patient-directed 	dying. </a:t>
            </a:r>
            <a:r>
              <a:rPr lang="en-US" sz="1300" i="1" dirty="0">
                <a:latin typeface="Tahoma" panose="020B0604030504040204" pitchFamily="34" charset="0"/>
                <a:ea typeface="Tahoma" panose="020B0604030504040204" pitchFamily="34" charset="0"/>
                <a:cs typeface="Tahoma" panose="020B0604030504040204" pitchFamily="34" charset="0"/>
              </a:rPr>
              <a:t>JONA’s Healthcare Law, Ethics &amp; Regulation</a:t>
            </a:r>
            <a:r>
              <a:rPr lang="en-US" sz="1300" dirty="0">
                <a:latin typeface="Tahoma" panose="020B0604030504040204" pitchFamily="34" charset="0"/>
                <a:ea typeface="Tahoma" panose="020B0604030504040204" pitchFamily="34" charset="0"/>
                <a:cs typeface="Tahoma" panose="020B0604030504040204" pitchFamily="34" charset="0"/>
              </a:rPr>
              <a:t>, </a:t>
            </a:r>
            <a:r>
              <a:rPr lang="en-US" sz="1300" i="1" dirty="0">
                <a:latin typeface="Tahoma" panose="020B0604030504040204" pitchFamily="34" charset="0"/>
                <a:ea typeface="Tahoma" panose="020B0604030504040204" pitchFamily="34" charset="0"/>
                <a:cs typeface="Tahoma" panose="020B0604030504040204" pitchFamily="34" charset="0"/>
              </a:rPr>
              <a:t>15</a:t>
            </a:r>
            <a:r>
              <a:rPr lang="en-US" sz="1300" dirty="0">
                <a:latin typeface="Tahoma" panose="020B0604030504040204" pitchFamily="34" charset="0"/>
                <a:ea typeface="Tahoma" panose="020B0604030504040204" pitchFamily="34" charset="0"/>
                <a:cs typeface="Tahoma" panose="020B0604030504040204" pitchFamily="34" charset="0"/>
              </a:rPr>
              <a:t>(2), 80-88. https://dx.doi.org/10.1097/NHL.0b013e3182919e81 </a:t>
            </a:r>
          </a:p>
          <a:p>
            <a:pPr marL="0" indent="0">
              <a:buNone/>
            </a:pPr>
            <a:r>
              <a:rPr lang="en-US" sz="1300" dirty="0">
                <a:latin typeface="Tahoma" panose="020B0604030504040204" pitchFamily="34" charset="0"/>
                <a:ea typeface="Tahoma" panose="020B0604030504040204" pitchFamily="34" charset="0"/>
                <a:cs typeface="Tahoma" panose="020B0604030504040204" pitchFamily="34" charset="0"/>
              </a:rPr>
              <a:t>Lehto, R. H., Olsen, D. P., &amp; Chan, R. R. (2016). When a patient discusses assisted dying. </a:t>
            </a:r>
            <a:r>
              <a:rPr lang="en-US" sz="1300" i="1" dirty="0">
                <a:latin typeface="Tahoma" panose="020B0604030504040204" pitchFamily="34" charset="0"/>
                <a:ea typeface="Tahoma" panose="020B0604030504040204" pitchFamily="34" charset="0"/>
                <a:cs typeface="Tahoma" panose="020B0604030504040204" pitchFamily="34" charset="0"/>
              </a:rPr>
              <a:t>Journal of Hospice &amp; Palliative Nursing, 18</a:t>
            </a:r>
            <a:r>
              <a:rPr lang="en-US" sz="1300" dirty="0">
                <a:latin typeface="Tahoma" panose="020B0604030504040204" pitchFamily="34" charset="0"/>
                <a:ea typeface="Tahoma" panose="020B0604030504040204" pitchFamily="34" charset="0"/>
                <a:cs typeface="Tahoma" panose="020B0604030504040204" pitchFamily="34" charset="0"/>
              </a:rPr>
              <a:t>(3), 	184-191. https://dx.doi.org/10.1056/NJH.0000000000000246</a:t>
            </a:r>
          </a:p>
          <a:p>
            <a:pPr marL="0" indent="0">
              <a:buNone/>
            </a:pPr>
            <a:r>
              <a:rPr lang="en-US" sz="1300" dirty="0">
                <a:latin typeface="Tahoma" panose="020B0604030504040204" pitchFamily="34" charset="0"/>
                <a:ea typeface="Tahoma" panose="020B0604030504040204" pitchFamily="34" charset="0"/>
                <a:cs typeface="Tahoma" panose="020B0604030504040204" pitchFamily="34" charset="0"/>
              </a:rPr>
              <a:t>Meier, D. E., Emmons, C-A., Wallenstein, S., Quill, T., Morrison, R. S., &amp; Cassel, C. K. (1998). A national survey of physician-assisted 	suicide and euthanasia 	in the United States. </a:t>
            </a:r>
            <a:r>
              <a:rPr lang="en-US" sz="1300" i="1" dirty="0">
                <a:latin typeface="Tahoma" panose="020B0604030504040204" pitchFamily="34" charset="0"/>
                <a:ea typeface="Tahoma" panose="020B0604030504040204" pitchFamily="34" charset="0"/>
                <a:cs typeface="Tahoma" panose="020B0604030504040204" pitchFamily="34" charset="0"/>
              </a:rPr>
              <a:t>The New England Journal of Medicine, 338</a:t>
            </a:r>
            <a:r>
              <a:rPr lang="en-US" sz="1300" dirty="0">
                <a:latin typeface="Tahoma" panose="020B0604030504040204" pitchFamily="34" charset="0"/>
                <a:ea typeface="Tahoma" panose="020B0604030504040204" pitchFamily="34" charset="0"/>
                <a:cs typeface="Tahoma" panose="020B0604030504040204" pitchFamily="34" charset="0"/>
              </a:rPr>
              <a:t>(17), 1193-1201. 	https://dx.doi.org/10.1056/NEJM199804233381706 </a:t>
            </a:r>
          </a:p>
          <a:p>
            <a:pPr marL="0" indent="0">
              <a:buNone/>
            </a:pPr>
            <a:r>
              <a:rPr lang="en-US" sz="1300" dirty="0">
                <a:latin typeface="Tahoma" panose="020B0604030504040204" pitchFamily="34" charset="0"/>
                <a:ea typeface="Tahoma" panose="020B0604030504040204" pitchFamily="34" charset="0"/>
                <a:cs typeface="Tahoma" panose="020B0604030504040204" pitchFamily="34" charset="0"/>
              </a:rPr>
              <a:t>Murphy. T. F. (2011). A philosophical obituary: Dr. Jack Kevorkian dead at 83 leaving end of life debate in the US forever changed. </a:t>
            </a:r>
            <a:r>
              <a:rPr lang="en-US" sz="1300" i="1" dirty="0">
                <a:latin typeface="Tahoma" panose="020B0604030504040204" pitchFamily="34" charset="0"/>
                <a:ea typeface="Tahoma" panose="020B0604030504040204" pitchFamily="34" charset="0"/>
                <a:cs typeface="Tahoma" panose="020B0604030504040204" pitchFamily="34" charset="0"/>
              </a:rPr>
              <a:t>The 	American Journal of Bioethics, </a:t>
            </a:r>
            <a:r>
              <a:rPr lang="es-US" sz="1300" i="1" dirty="0">
                <a:latin typeface="Tahoma" panose="020B0604030504040204" pitchFamily="34" charset="0"/>
                <a:ea typeface="Tahoma" panose="020B0604030504040204" pitchFamily="34" charset="0"/>
                <a:cs typeface="Tahoma" panose="020B0604030504040204" pitchFamily="34" charset="0"/>
              </a:rPr>
              <a:t>11</a:t>
            </a:r>
            <a:r>
              <a:rPr lang="es-US" sz="1300" dirty="0">
                <a:latin typeface="Tahoma" panose="020B0604030504040204" pitchFamily="34" charset="0"/>
                <a:ea typeface="Tahoma" panose="020B0604030504040204" pitchFamily="34" charset="0"/>
                <a:cs typeface="Tahoma" panose="020B0604030504040204" pitchFamily="34" charset="0"/>
              </a:rPr>
              <a:t>(7), 3-6. https://dx.doi.org/10.1080/15265161.2011.596400</a:t>
            </a:r>
            <a:endParaRPr lang="en-US" sz="13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es-US" sz="1300" dirty="0" err="1">
                <a:latin typeface="Tahoma" panose="020B0604030504040204" pitchFamily="34" charset="0"/>
                <a:ea typeface="Tahoma" panose="020B0604030504040204" pitchFamily="34" charset="0"/>
                <a:cs typeface="Tahoma" panose="020B0604030504040204" pitchFamily="34" charset="0"/>
              </a:rPr>
              <a:t>Papidimitriou</a:t>
            </a:r>
            <a:r>
              <a:rPr lang="es-US" sz="1300" dirty="0">
                <a:latin typeface="Tahoma" panose="020B0604030504040204" pitchFamily="34" charset="0"/>
                <a:ea typeface="Tahoma" panose="020B0604030504040204" pitchFamily="34" charset="0"/>
                <a:cs typeface="Tahoma" panose="020B0604030504040204" pitchFamily="34" charset="0"/>
              </a:rPr>
              <a:t>, J. D., </a:t>
            </a:r>
            <a:r>
              <a:rPr lang="es-US" sz="1300" dirty="0" err="1">
                <a:latin typeface="Tahoma" panose="020B0604030504040204" pitchFamily="34" charset="0"/>
                <a:ea typeface="Tahoma" panose="020B0604030504040204" pitchFamily="34" charset="0"/>
                <a:cs typeface="Tahoma" panose="020B0604030504040204" pitchFamily="34" charset="0"/>
              </a:rPr>
              <a:t>Skiadas</a:t>
            </a:r>
            <a:r>
              <a:rPr lang="es-US" sz="1300" dirty="0">
                <a:latin typeface="Tahoma" panose="020B0604030504040204" pitchFamily="34" charset="0"/>
                <a:ea typeface="Tahoma" panose="020B0604030504040204" pitchFamily="34" charset="0"/>
                <a:cs typeface="Tahoma" panose="020B0604030504040204" pitchFamily="34" charset="0"/>
              </a:rPr>
              <a:t>, P., </a:t>
            </a:r>
            <a:r>
              <a:rPr lang="es-US" sz="1300" dirty="0" err="1">
                <a:latin typeface="Tahoma" panose="020B0604030504040204" pitchFamily="34" charset="0"/>
                <a:ea typeface="Tahoma" panose="020B0604030504040204" pitchFamily="34" charset="0"/>
                <a:cs typeface="Tahoma" panose="020B0604030504040204" pitchFamily="34" charset="0"/>
              </a:rPr>
              <a:t>Mavrantonis</a:t>
            </a:r>
            <a:r>
              <a:rPr lang="es-US" sz="1300" dirty="0">
                <a:latin typeface="Tahoma" panose="020B0604030504040204" pitchFamily="34" charset="0"/>
                <a:ea typeface="Tahoma" panose="020B0604030504040204" pitchFamily="34" charset="0"/>
                <a:cs typeface="Tahoma" panose="020B0604030504040204" pitchFamily="34" charset="0"/>
              </a:rPr>
              <a:t>, C. S., </a:t>
            </a:r>
            <a:r>
              <a:rPr lang="es-US" sz="1300" dirty="0" err="1">
                <a:latin typeface="Tahoma" panose="020B0604030504040204" pitchFamily="34" charset="0"/>
                <a:ea typeface="Tahoma" panose="020B0604030504040204" pitchFamily="34" charset="0"/>
                <a:cs typeface="Tahoma" panose="020B0604030504040204" pitchFamily="34" charset="0"/>
              </a:rPr>
              <a:t>Polimeropoulos</a:t>
            </a:r>
            <a:r>
              <a:rPr lang="es-US" sz="1300" dirty="0">
                <a:latin typeface="Tahoma" panose="020B0604030504040204" pitchFamily="34" charset="0"/>
                <a:ea typeface="Tahoma" panose="020B0604030504040204" pitchFamily="34" charset="0"/>
                <a:cs typeface="Tahoma" panose="020B0604030504040204" pitchFamily="34" charset="0"/>
              </a:rPr>
              <a:t>, V., </a:t>
            </a:r>
            <a:r>
              <a:rPr lang="es-US" sz="1300" dirty="0" err="1">
                <a:latin typeface="Tahoma" panose="020B0604030504040204" pitchFamily="34" charset="0"/>
                <a:ea typeface="Tahoma" panose="020B0604030504040204" pitchFamily="34" charset="0"/>
                <a:cs typeface="Tahoma" panose="020B0604030504040204" pitchFamily="34" charset="0"/>
              </a:rPr>
              <a:t>Papidimitriou</a:t>
            </a:r>
            <a:r>
              <a:rPr lang="es-US" sz="1300" dirty="0">
                <a:latin typeface="Tahoma" panose="020B0604030504040204" pitchFamily="34" charset="0"/>
                <a:ea typeface="Tahoma" panose="020B0604030504040204" pitchFamily="34" charset="0"/>
                <a:cs typeface="Tahoma" panose="020B0604030504040204" pitchFamily="34" charset="0"/>
              </a:rPr>
              <a:t>, </a:t>
            </a:r>
            <a:r>
              <a:rPr lang="en-US" sz="1300" dirty="0">
                <a:latin typeface="Tahoma" panose="020B0604030504040204" pitchFamily="34" charset="0"/>
                <a:ea typeface="Tahoma" panose="020B0604030504040204" pitchFamily="34" charset="0"/>
                <a:cs typeface="Tahoma" panose="020B0604030504040204" pitchFamily="34" charset="0"/>
              </a:rPr>
              <a:t>D., J., &amp; </a:t>
            </a:r>
            <a:r>
              <a:rPr lang="en-US" sz="1300" dirty="0" err="1">
                <a:latin typeface="Tahoma" panose="020B0604030504040204" pitchFamily="34" charset="0"/>
                <a:ea typeface="Tahoma" panose="020B0604030504040204" pitchFamily="34" charset="0"/>
                <a:cs typeface="Tahoma" panose="020B0604030504040204" pitchFamily="34" charset="0"/>
              </a:rPr>
              <a:t>Papcostas</a:t>
            </a:r>
            <a:r>
              <a:rPr lang="en-US" sz="1300" dirty="0">
                <a:latin typeface="Tahoma" panose="020B0604030504040204" pitchFamily="34" charset="0"/>
                <a:ea typeface="Tahoma" panose="020B0604030504040204" pitchFamily="34" charset="0"/>
                <a:cs typeface="Tahoma" panose="020B0604030504040204" pitchFamily="34" charset="0"/>
              </a:rPr>
              <a:t>, K. J. (2007). Euthanasia and 	suicide in antiquity: Viewpoint of the dramatists and philosophers. </a:t>
            </a:r>
            <a:r>
              <a:rPr lang="en-US" sz="1300" i="1" dirty="0">
                <a:latin typeface="Tahoma" panose="020B0604030504040204" pitchFamily="34" charset="0"/>
                <a:ea typeface="Tahoma" panose="020B0604030504040204" pitchFamily="34" charset="0"/>
                <a:cs typeface="Tahoma" panose="020B0604030504040204" pitchFamily="34" charset="0"/>
              </a:rPr>
              <a:t>Journal of the Royal Society of Medicine, 100</a:t>
            </a:r>
            <a:r>
              <a:rPr lang="en-US" sz="1300" dirty="0">
                <a:latin typeface="Tahoma" panose="020B0604030504040204" pitchFamily="34" charset="0"/>
                <a:ea typeface="Tahoma" panose="020B0604030504040204" pitchFamily="34" charset="0"/>
                <a:cs typeface="Tahoma" panose="020B0604030504040204" pitchFamily="34" charset="0"/>
              </a:rPr>
              <a:t>(1), 25-28. 	https://dx.doi.org/10.1258/jrsm.100.1.25 </a:t>
            </a:r>
          </a:p>
          <a:p>
            <a:pPr marL="0" indent="0">
              <a:buNone/>
            </a:pPr>
            <a:r>
              <a:rPr lang="es-US" sz="1300" dirty="0">
                <a:latin typeface="Tahoma" panose="020B0604030504040204" pitchFamily="34" charset="0"/>
                <a:ea typeface="Tahoma" panose="020B0604030504040204" pitchFamily="34" charset="0"/>
                <a:cs typeface="Tahoma" panose="020B0604030504040204" pitchFamily="34" charset="0"/>
              </a:rPr>
              <a:t>Preston, R. (2015). A </a:t>
            </a:r>
            <a:r>
              <a:rPr lang="es-US" sz="1300" dirty="0" err="1">
                <a:latin typeface="Tahoma" panose="020B0604030504040204" pitchFamily="34" charset="0"/>
                <a:ea typeface="Tahoma" panose="020B0604030504040204" pitchFamily="34" charset="0"/>
                <a:cs typeface="Tahoma" panose="020B0604030504040204" pitchFamily="34" charset="0"/>
              </a:rPr>
              <a:t>change</a:t>
            </a:r>
            <a:r>
              <a:rPr lang="es-US" sz="1300" dirty="0">
                <a:latin typeface="Tahoma" panose="020B0604030504040204" pitchFamily="34" charset="0"/>
                <a:ea typeface="Tahoma" panose="020B0604030504040204" pitchFamily="34" charset="0"/>
                <a:cs typeface="Tahoma" panose="020B0604030504040204" pitchFamily="34" charset="0"/>
              </a:rPr>
              <a:t> in </a:t>
            </a:r>
            <a:r>
              <a:rPr lang="es-US" sz="1300" dirty="0" err="1">
                <a:latin typeface="Tahoma" panose="020B0604030504040204" pitchFamily="34" charset="0"/>
                <a:ea typeface="Tahoma" panose="020B0604030504040204" pitchFamily="34" charset="0"/>
                <a:cs typeface="Tahoma" panose="020B0604030504040204" pitchFamily="34" charset="0"/>
              </a:rPr>
              <a:t>the</a:t>
            </a:r>
            <a:r>
              <a:rPr lang="es-US" sz="1300" dirty="0">
                <a:latin typeface="Tahoma" panose="020B0604030504040204" pitchFamily="34" charset="0"/>
                <a:ea typeface="Tahoma" panose="020B0604030504040204" pitchFamily="34" charset="0"/>
                <a:cs typeface="Tahoma" panose="020B0604030504040204" pitchFamily="34" charset="0"/>
              </a:rPr>
              <a:t> </a:t>
            </a:r>
            <a:r>
              <a:rPr lang="es-US" sz="1300" dirty="0" err="1">
                <a:latin typeface="Tahoma" panose="020B0604030504040204" pitchFamily="34" charset="0"/>
                <a:ea typeface="Tahoma" panose="020B0604030504040204" pitchFamily="34" charset="0"/>
                <a:cs typeface="Tahoma" panose="020B0604030504040204" pitchFamily="34" charset="0"/>
              </a:rPr>
              <a:t>law</a:t>
            </a:r>
            <a:r>
              <a:rPr lang="es-US" sz="1300" dirty="0">
                <a:latin typeface="Tahoma" panose="020B0604030504040204" pitchFamily="34" charset="0"/>
                <a:ea typeface="Tahoma" panose="020B0604030504040204" pitchFamily="34" charset="0"/>
                <a:cs typeface="Tahoma" panose="020B0604030504040204" pitchFamily="34" charset="0"/>
              </a:rPr>
              <a:t> </a:t>
            </a:r>
            <a:r>
              <a:rPr lang="es-US" sz="1300" dirty="0" err="1">
                <a:latin typeface="Tahoma" panose="020B0604030504040204" pitchFamily="34" charset="0"/>
                <a:ea typeface="Tahoma" panose="020B0604030504040204" pitchFamily="34" charset="0"/>
                <a:cs typeface="Tahoma" panose="020B0604030504040204" pitchFamily="34" charset="0"/>
              </a:rPr>
              <a:t>needs</a:t>
            </a:r>
            <a:r>
              <a:rPr lang="es-US" sz="1300" dirty="0">
                <a:latin typeface="Tahoma" panose="020B0604030504040204" pitchFamily="34" charset="0"/>
                <a:ea typeface="Tahoma" panose="020B0604030504040204" pitchFamily="34" charset="0"/>
                <a:cs typeface="Tahoma" panose="020B0604030504040204" pitchFamily="34" charset="0"/>
              </a:rPr>
              <a:t> </a:t>
            </a:r>
            <a:r>
              <a:rPr lang="es-US" sz="1300" dirty="0" err="1">
                <a:latin typeface="Tahoma" panose="020B0604030504040204" pitchFamily="34" charset="0"/>
                <a:ea typeface="Tahoma" panose="020B0604030504040204" pitchFamily="34" charset="0"/>
                <a:cs typeface="Tahoma" panose="020B0604030504040204" pitchFamily="34" charset="0"/>
              </a:rPr>
              <a:t>serious</a:t>
            </a:r>
            <a:r>
              <a:rPr lang="es-US" sz="1300" dirty="0">
                <a:latin typeface="Tahoma" panose="020B0604030504040204" pitchFamily="34" charset="0"/>
                <a:ea typeface="Tahoma" panose="020B0604030504040204" pitchFamily="34" charset="0"/>
                <a:cs typeface="Tahoma" panose="020B0604030504040204" pitchFamily="34" charset="0"/>
              </a:rPr>
              <a:t> </a:t>
            </a:r>
            <a:r>
              <a:rPr lang="es-US" sz="1300" dirty="0" err="1">
                <a:latin typeface="Tahoma" panose="020B0604030504040204" pitchFamily="34" charset="0"/>
                <a:ea typeface="Tahoma" panose="020B0604030504040204" pitchFamily="34" charset="0"/>
                <a:cs typeface="Tahoma" panose="020B0604030504040204" pitchFamily="34" charset="0"/>
              </a:rPr>
              <a:t>supporting</a:t>
            </a:r>
            <a:r>
              <a:rPr lang="es-US" sz="1300" dirty="0">
                <a:latin typeface="Tahoma" panose="020B0604030504040204" pitchFamily="34" charset="0"/>
                <a:ea typeface="Tahoma" panose="020B0604030504040204" pitchFamily="34" charset="0"/>
                <a:cs typeface="Tahoma" panose="020B0604030504040204" pitchFamily="34" charset="0"/>
              </a:rPr>
              <a:t> </a:t>
            </a:r>
            <a:r>
              <a:rPr lang="es-US" sz="1300" dirty="0" err="1">
                <a:latin typeface="Tahoma" panose="020B0604030504040204" pitchFamily="34" charset="0"/>
                <a:ea typeface="Tahoma" panose="020B0604030504040204" pitchFamily="34" charset="0"/>
                <a:cs typeface="Tahoma" panose="020B0604030504040204" pitchFamily="34" charset="0"/>
              </a:rPr>
              <a:t>evidence</a:t>
            </a:r>
            <a:r>
              <a:rPr lang="es-US" sz="1300" dirty="0">
                <a:latin typeface="Tahoma" panose="020B0604030504040204" pitchFamily="34" charset="0"/>
                <a:ea typeface="Tahoma" panose="020B0604030504040204" pitchFamily="34" charset="0"/>
                <a:cs typeface="Tahoma" panose="020B0604030504040204" pitchFamily="34" charset="0"/>
              </a:rPr>
              <a:t> – and </a:t>
            </a:r>
            <a:r>
              <a:rPr lang="es-US" sz="1300" dirty="0" err="1">
                <a:latin typeface="Tahoma" panose="020B0604030504040204" pitchFamily="34" charset="0"/>
                <a:ea typeface="Tahoma" panose="020B0604030504040204" pitchFamily="34" charset="0"/>
                <a:cs typeface="Tahoma" panose="020B0604030504040204" pitchFamily="34" charset="0"/>
              </a:rPr>
              <a:t>it</a:t>
            </a:r>
            <a:r>
              <a:rPr lang="es-US" sz="1300" dirty="0">
                <a:latin typeface="Tahoma" panose="020B0604030504040204" pitchFamily="34" charset="0"/>
                <a:ea typeface="Tahoma" panose="020B0604030504040204" pitchFamily="34" charset="0"/>
                <a:cs typeface="Tahoma" panose="020B0604030504040204" pitchFamily="34" charset="0"/>
              </a:rPr>
              <a:t> </a:t>
            </a:r>
            <a:r>
              <a:rPr lang="es-US" sz="1300" dirty="0" err="1">
                <a:latin typeface="Tahoma" panose="020B0604030504040204" pitchFamily="34" charset="0"/>
                <a:ea typeface="Tahoma" panose="020B0604030504040204" pitchFamily="34" charset="0"/>
                <a:cs typeface="Tahoma" panose="020B0604030504040204" pitchFamily="34" charset="0"/>
              </a:rPr>
              <a:t>isn’t</a:t>
            </a:r>
            <a:r>
              <a:rPr lang="es-US" sz="1300" dirty="0">
                <a:latin typeface="Tahoma" panose="020B0604030504040204" pitchFamily="34" charset="0"/>
                <a:ea typeface="Tahoma" panose="020B0604030504040204" pitchFamily="34" charset="0"/>
                <a:cs typeface="Tahoma" panose="020B0604030504040204" pitchFamily="34" charset="0"/>
              </a:rPr>
              <a:t> </a:t>
            </a:r>
            <a:r>
              <a:rPr lang="es-US" sz="1300" dirty="0" err="1">
                <a:latin typeface="Tahoma" panose="020B0604030504040204" pitchFamily="34" charset="0"/>
                <a:ea typeface="Tahoma" panose="020B0604030504040204" pitchFamily="34" charset="0"/>
                <a:cs typeface="Tahoma" panose="020B0604030504040204" pitchFamily="34" charset="0"/>
              </a:rPr>
              <a:t>there</a:t>
            </a:r>
            <a:r>
              <a:rPr lang="es-US" sz="1300" dirty="0">
                <a:latin typeface="Tahoma" panose="020B0604030504040204" pitchFamily="34" charset="0"/>
                <a:ea typeface="Tahoma" panose="020B0604030504040204" pitchFamily="34" charset="0"/>
                <a:cs typeface="Tahoma" panose="020B0604030504040204" pitchFamily="34" charset="0"/>
              </a:rPr>
              <a:t>. </a:t>
            </a:r>
            <a:r>
              <a:rPr lang="es-US" sz="1300" i="1" dirty="0">
                <a:latin typeface="Tahoma" panose="020B0604030504040204" pitchFamily="34" charset="0"/>
                <a:ea typeface="Tahoma" panose="020B0604030504040204" pitchFamily="34" charset="0"/>
                <a:cs typeface="Tahoma" panose="020B0604030504040204" pitchFamily="34" charset="0"/>
              </a:rPr>
              <a:t>Modern </a:t>
            </a:r>
            <a:r>
              <a:rPr lang="es-US" sz="1300" i="1" dirty="0" err="1">
                <a:latin typeface="Tahoma" panose="020B0604030504040204" pitchFamily="34" charset="0"/>
                <a:ea typeface="Tahoma" panose="020B0604030504040204" pitchFamily="34" charset="0"/>
                <a:cs typeface="Tahoma" panose="020B0604030504040204" pitchFamily="34" charset="0"/>
              </a:rPr>
              <a:t>Believing</a:t>
            </a:r>
            <a:r>
              <a:rPr lang="es-US" sz="1300" i="1" dirty="0">
                <a:latin typeface="Tahoma" panose="020B0604030504040204" pitchFamily="34" charset="0"/>
                <a:ea typeface="Tahoma" panose="020B0604030504040204" pitchFamily="34" charset="0"/>
                <a:cs typeface="Tahoma" panose="020B0604030504040204" pitchFamily="34" charset="0"/>
              </a:rPr>
              <a:t>, 56</a:t>
            </a:r>
            <a:r>
              <a:rPr lang="es-US" sz="1300" dirty="0">
                <a:latin typeface="Tahoma" panose="020B0604030504040204" pitchFamily="34" charset="0"/>
                <a:ea typeface="Tahoma" panose="020B0604030504040204" pitchFamily="34" charset="0"/>
                <a:cs typeface="Tahoma" panose="020B0604030504040204" pitchFamily="34" charset="0"/>
              </a:rPr>
              <a:t>(2), 173-182. 	https://dx.doi.org/10.3828/mb.2015.16</a:t>
            </a:r>
          </a:p>
          <a:p>
            <a:pPr marL="0" indent="0">
              <a:buNone/>
            </a:pPr>
            <a:r>
              <a:rPr lang="es-US" sz="1300" dirty="0" err="1">
                <a:latin typeface="Tahoma" panose="020B0604030504040204" pitchFamily="34" charset="0"/>
                <a:ea typeface="Tahoma" panose="020B0604030504040204" pitchFamily="34" charset="0"/>
                <a:cs typeface="Tahoma" panose="020B0604030504040204" pitchFamily="34" charset="0"/>
              </a:rPr>
              <a:t>State-by-state</a:t>
            </a:r>
            <a:r>
              <a:rPr lang="es-US" sz="1300" dirty="0">
                <a:latin typeface="Tahoma" panose="020B0604030504040204" pitchFamily="34" charset="0"/>
                <a:ea typeface="Tahoma" panose="020B0604030504040204" pitchFamily="34" charset="0"/>
                <a:cs typeface="Tahoma" panose="020B0604030504040204" pitchFamily="34" charset="0"/>
              </a:rPr>
              <a:t> </a:t>
            </a:r>
            <a:r>
              <a:rPr lang="es-US" sz="1300" dirty="0" err="1">
                <a:latin typeface="Tahoma" panose="020B0604030504040204" pitchFamily="34" charset="0"/>
                <a:ea typeface="Tahoma" panose="020B0604030504040204" pitchFamily="34" charset="0"/>
                <a:cs typeface="Tahoma" panose="020B0604030504040204" pitchFamily="34" charset="0"/>
              </a:rPr>
              <a:t>guide</a:t>
            </a:r>
            <a:r>
              <a:rPr lang="es-US" sz="1300" dirty="0">
                <a:latin typeface="Tahoma" panose="020B0604030504040204" pitchFamily="34" charset="0"/>
                <a:ea typeface="Tahoma" panose="020B0604030504040204" pitchFamily="34" charset="0"/>
                <a:cs typeface="Tahoma" panose="020B0604030504040204" pitchFamily="34" charset="0"/>
              </a:rPr>
              <a:t> </a:t>
            </a:r>
            <a:r>
              <a:rPr lang="es-US" sz="1300" dirty="0" err="1">
                <a:latin typeface="Tahoma" panose="020B0604030504040204" pitchFamily="34" charset="0"/>
                <a:ea typeface="Tahoma" panose="020B0604030504040204" pitchFamily="34" charset="0"/>
                <a:cs typeface="Tahoma" panose="020B0604030504040204" pitchFamily="34" charset="0"/>
              </a:rPr>
              <a:t>to</a:t>
            </a:r>
            <a:r>
              <a:rPr lang="es-US" sz="1300" dirty="0">
                <a:latin typeface="Tahoma" panose="020B0604030504040204" pitchFamily="34" charset="0"/>
                <a:ea typeface="Tahoma" panose="020B0604030504040204" pitchFamily="34" charset="0"/>
                <a:cs typeface="Tahoma" panose="020B0604030504040204" pitchFamily="34" charset="0"/>
              </a:rPr>
              <a:t> </a:t>
            </a:r>
            <a:r>
              <a:rPr lang="es-US" sz="1300" dirty="0" err="1">
                <a:latin typeface="Tahoma" panose="020B0604030504040204" pitchFamily="34" charset="0"/>
                <a:ea typeface="Tahoma" panose="020B0604030504040204" pitchFamily="34" charset="0"/>
                <a:cs typeface="Tahoma" panose="020B0604030504040204" pitchFamily="34" charset="0"/>
              </a:rPr>
              <a:t>physician-assisted</a:t>
            </a:r>
            <a:r>
              <a:rPr lang="es-US" sz="1300" dirty="0">
                <a:latin typeface="Tahoma" panose="020B0604030504040204" pitchFamily="34" charset="0"/>
                <a:ea typeface="Tahoma" panose="020B0604030504040204" pitchFamily="34" charset="0"/>
                <a:cs typeface="Tahoma" panose="020B0604030504040204" pitchFamily="34" charset="0"/>
              </a:rPr>
              <a:t> suicide. (2018). </a:t>
            </a:r>
            <a:r>
              <a:rPr lang="es-US" sz="1300" dirty="0" err="1">
                <a:latin typeface="Tahoma" panose="020B0604030504040204" pitchFamily="34" charset="0"/>
                <a:ea typeface="Tahoma" panose="020B0604030504040204" pitchFamily="34" charset="0"/>
                <a:cs typeface="Tahoma" panose="020B0604030504040204" pitchFamily="34" charset="0"/>
              </a:rPr>
              <a:t>Retrieved</a:t>
            </a:r>
            <a:r>
              <a:rPr lang="es-US" sz="1300" dirty="0">
                <a:latin typeface="Tahoma" panose="020B0604030504040204" pitchFamily="34" charset="0"/>
                <a:ea typeface="Tahoma" panose="020B0604030504040204" pitchFamily="34" charset="0"/>
                <a:cs typeface="Tahoma" panose="020B0604030504040204" pitchFamily="34" charset="0"/>
              </a:rPr>
              <a:t> </a:t>
            </a:r>
            <a:r>
              <a:rPr lang="es-US" sz="1300" dirty="0" err="1">
                <a:latin typeface="Tahoma" panose="020B0604030504040204" pitchFamily="34" charset="0"/>
                <a:ea typeface="Tahoma" panose="020B0604030504040204" pitchFamily="34" charset="0"/>
                <a:cs typeface="Tahoma" panose="020B0604030504040204" pitchFamily="34" charset="0"/>
              </a:rPr>
              <a:t>from</a:t>
            </a:r>
            <a:r>
              <a:rPr lang="es-US" sz="1300" dirty="0">
                <a:latin typeface="Tahoma" panose="020B0604030504040204" pitchFamily="34" charset="0"/>
                <a:ea typeface="Tahoma" panose="020B0604030504040204" pitchFamily="34" charset="0"/>
                <a:cs typeface="Tahoma" panose="020B0604030504040204" pitchFamily="34" charset="0"/>
              </a:rPr>
              <a:t> 	https://euthanasia.procon.org/view.resource.php?resourceID=000132</a:t>
            </a:r>
          </a:p>
          <a:p>
            <a:pPr marL="0" indent="0">
              <a:buNone/>
            </a:pPr>
            <a:r>
              <a:rPr lang="en-US" sz="1300" dirty="0">
                <a:latin typeface="Tahoma" panose="020B0604030504040204" pitchFamily="34" charset="0"/>
                <a:ea typeface="Tahoma" panose="020B0604030504040204" pitchFamily="34" charset="0"/>
                <a:cs typeface="Tahoma" panose="020B0604030504040204" pitchFamily="34" charset="0"/>
              </a:rPr>
              <a:t>Verhey, A. (2011). Still dying badly: A Christian critique. </a:t>
            </a:r>
            <a:r>
              <a:rPr lang="en-US" sz="1300" i="1" dirty="0">
                <a:latin typeface="Tahoma" panose="020B0604030504040204" pitchFamily="34" charset="0"/>
                <a:ea typeface="Tahoma" panose="020B0604030504040204" pitchFamily="34" charset="0"/>
                <a:cs typeface="Tahoma" panose="020B0604030504040204" pitchFamily="34" charset="0"/>
              </a:rPr>
              <a:t>Christian Century</a:t>
            </a:r>
            <a:r>
              <a:rPr lang="en-US" sz="1300" dirty="0">
                <a:latin typeface="Tahoma" panose="020B0604030504040204" pitchFamily="34" charset="0"/>
                <a:ea typeface="Tahoma" panose="020B0604030504040204" pitchFamily="34" charset="0"/>
                <a:cs typeface="Tahoma" panose="020B0604030504040204" pitchFamily="34" charset="0"/>
              </a:rPr>
              <a:t>,</a:t>
            </a:r>
            <a:r>
              <a:rPr lang="en-US" sz="1300" i="1" dirty="0">
                <a:latin typeface="Tahoma" panose="020B0604030504040204" pitchFamily="34" charset="0"/>
                <a:ea typeface="Tahoma" panose="020B0604030504040204" pitchFamily="34" charset="0"/>
                <a:cs typeface="Tahoma" panose="020B0604030504040204" pitchFamily="34" charset="0"/>
              </a:rPr>
              <a:t>128</a:t>
            </a:r>
            <a:r>
              <a:rPr lang="en-US" sz="1300" dirty="0">
                <a:latin typeface="Tahoma" panose="020B0604030504040204" pitchFamily="34" charset="0"/>
                <a:ea typeface="Tahoma" panose="020B0604030504040204" pitchFamily="34" charset="0"/>
                <a:cs typeface="Tahoma" panose="020B0604030504040204" pitchFamily="34" charset="0"/>
              </a:rPr>
              <a:t>(22) 22-24. </a:t>
            </a:r>
          </a:p>
          <a:p>
            <a:pPr marL="0" indent="0">
              <a:buNone/>
            </a:pPr>
            <a:endParaRPr lang="en-US" sz="1400" dirty="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1400" dirty="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1400" dirty="0">
              <a:latin typeface="Tahoma" panose="020B0604030504040204" pitchFamily="34" charset="0"/>
              <a:ea typeface="Tahoma" panose="020B0604030504040204" pitchFamily="34" charset="0"/>
              <a:cs typeface="Tahoma" panose="020B0604030504040204" pitchFamily="34" charset="0"/>
            </a:endParaRPr>
          </a:p>
          <a:p>
            <a:endParaRPr lang="en-US" sz="1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376674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08862-809C-4D40-A0D3-8B55D1FC0270}"/>
              </a:ext>
            </a:extLst>
          </p:cNvPr>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Purpose of the study</a:t>
            </a:r>
          </a:p>
        </p:txBody>
      </p:sp>
      <p:sp>
        <p:nvSpPr>
          <p:cNvPr id="3" name="Content Placeholder 2">
            <a:extLst>
              <a:ext uri="{FF2B5EF4-FFF2-40B4-BE49-F238E27FC236}">
                <a16:creationId xmlns:a16="http://schemas.microsoft.com/office/drawing/2014/main" id="{105D1B27-99BE-4BB5-B354-3B55BD5F097B}"/>
              </a:ext>
            </a:extLst>
          </p:cNvPr>
          <p:cNvSpPr>
            <a:spLocks noGrp="1"/>
          </p:cNvSpPr>
          <p:nvPr>
            <p:ph idx="1"/>
          </p:nvPr>
        </p:nvSpPr>
        <p:spPr>
          <a:xfrm>
            <a:off x="859970" y="1996144"/>
            <a:ext cx="9974607" cy="3997828"/>
          </a:xfrm>
        </p:spPr>
        <p:txBody>
          <a:bodyPr>
            <a:normAutofit/>
          </a:bodyPr>
          <a:lstStyle/>
          <a:p>
            <a:r>
              <a:rPr lang="en-US" sz="2800" dirty="0">
                <a:latin typeface="Tahoma" panose="020B0604030504040204" pitchFamily="34" charset="0"/>
                <a:ea typeface="Tahoma" panose="020B0604030504040204" pitchFamily="34" charset="0"/>
                <a:cs typeface="Tahoma" panose="020B0604030504040204" pitchFamily="34" charset="0"/>
              </a:rPr>
              <a:t>The purpose of this study was to identify attitudes of registered and advanced practice nurses toward assisted suicide and the extent of their willingness to support or participate in assisted suicide for their patients in order to provide educational strategies to equip nurses to manage end-of-life options for their patients. </a:t>
            </a:r>
          </a:p>
        </p:txBody>
      </p:sp>
    </p:spTree>
    <p:extLst>
      <p:ext uri="{BB962C8B-B14F-4D97-AF65-F5344CB8AC3E}">
        <p14:creationId xmlns:p14="http://schemas.microsoft.com/office/powerpoint/2010/main" val="3001643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F9477-9FA5-4961-88DD-5210D978D916}"/>
              </a:ext>
            </a:extLst>
          </p:cNvPr>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Literature Review</a:t>
            </a:r>
          </a:p>
        </p:txBody>
      </p:sp>
      <p:sp>
        <p:nvSpPr>
          <p:cNvPr id="3" name="Content Placeholder 2">
            <a:extLst>
              <a:ext uri="{FF2B5EF4-FFF2-40B4-BE49-F238E27FC236}">
                <a16:creationId xmlns:a16="http://schemas.microsoft.com/office/drawing/2014/main" id="{AB63D404-B491-4F2E-919D-1D8FE3B3DD02}"/>
              </a:ext>
            </a:extLst>
          </p:cNvPr>
          <p:cNvSpPr>
            <a:spLocks noGrp="1"/>
          </p:cNvSpPr>
          <p:nvPr>
            <p:ph idx="1"/>
          </p:nvPr>
        </p:nvSpPr>
        <p:spPr>
          <a:xfrm>
            <a:off x="1041992" y="1545021"/>
            <a:ext cx="9528148" cy="4504923"/>
          </a:xfrm>
        </p:spPr>
        <p:txBody>
          <a:bodyPr>
            <a:normAutofit/>
          </a:bodyPr>
          <a:lstStyle/>
          <a:p>
            <a:pPr>
              <a:buFont typeface="Arial" panose="020B0604020202020204" pitchFamily="34" charset="0"/>
              <a:buChar char="•"/>
            </a:pPr>
            <a:r>
              <a:rPr lang="en-US" sz="2800" dirty="0">
                <a:latin typeface="Tahoma" panose="020B0604030504040204" pitchFamily="34" charset="0"/>
                <a:ea typeface="Tahoma" panose="020B0604030504040204" pitchFamily="34" charset="0"/>
                <a:cs typeface="Tahoma" panose="020B0604030504040204" pitchFamily="34" charset="0"/>
              </a:rPr>
              <a:t>Types of Euthanasia (physician-assisted suicide)</a:t>
            </a:r>
          </a:p>
          <a:p>
            <a:pPr lvl="1">
              <a:buFont typeface="Arial" panose="020B0604020202020204" pitchFamily="34" charset="0"/>
              <a:buChar char="•"/>
            </a:pPr>
            <a:r>
              <a:rPr lang="en-US" sz="2400" dirty="0">
                <a:latin typeface="Tahoma" panose="020B0604030504040204" pitchFamily="34" charset="0"/>
                <a:ea typeface="Tahoma" panose="020B0604030504040204" pitchFamily="34" charset="0"/>
                <a:cs typeface="Tahoma" panose="020B0604030504040204" pitchFamily="34" charset="0"/>
              </a:rPr>
              <a:t>Passive</a:t>
            </a:r>
            <a:r>
              <a:rPr lang="en-US" dirty="0">
                <a:latin typeface="Tahoma" panose="020B0604030504040204" pitchFamily="34" charset="0"/>
                <a:ea typeface="Tahoma" panose="020B0604030504040204" pitchFamily="34" charset="0"/>
                <a:cs typeface="Tahoma" panose="020B0604030504040204" pitchFamily="34" charset="0"/>
              </a:rPr>
              <a:t>  </a:t>
            </a:r>
            <a:r>
              <a:rPr lang="en-US" sz="1200" dirty="0">
                <a:latin typeface="Tahoma" panose="020B0604030504040204" pitchFamily="34" charset="0"/>
                <a:ea typeface="Tahoma" panose="020B0604030504040204" pitchFamily="34" charset="0"/>
                <a:cs typeface="Tahoma" panose="020B0604030504040204" pitchFamily="34" charset="0"/>
              </a:rPr>
              <a:t>(Chong, Yoon, Rasinkski &amp; Curlin, 2016; Bakalis, Filippia, Maria, &amp; Kiekkas, 2014)</a:t>
            </a:r>
          </a:p>
          <a:p>
            <a:pPr lvl="1">
              <a:buFont typeface="Arial" panose="020B0604020202020204" pitchFamily="34" charset="0"/>
              <a:buChar char="•"/>
            </a:pPr>
            <a:r>
              <a:rPr lang="en-US" sz="2400" dirty="0">
                <a:latin typeface="Tahoma" panose="020B0604030504040204" pitchFamily="34" charset="0"/>
                <a:ea typeface="Tahoma" panose="020B0604030504040204" pitchFamily="34" charset="0"/>
                <a:cs typeface="Tahoma" panose="020B0604030504040204" pitchFamily="34" charset="0"/>
              </a:rPr>
              <a:t>Active</a:t>
            </a:r>
            <a:r>
              <a:rPr lang="en-US" dirty="0">
                <a:latin typeface="Tahoma" panose="020B0604030504040204" pitchFamily="34" charset="0"/>
                <a:ea typeface="Tahoma" panose="020B0604030504040204" pitchFamily="34" charset="0"/>
                <a:cs typeface="Tahoma" panose="020B0604030504040204" pitchFamily="34" charset="0"/>
              </a:rPr>
              <a:t> </a:t>
            </a:r>
            <a:r>
              <a:rPr lang="en-US" sz="1200" dirty="0">
                <a:latin typeface="Tahoma" panose="020B0604030504040204" pitchFamily="34" charset="0"/>
                <a:ea typeface="Tahoma" panose="020B0604030504040204" pitchFamily="34" charset="0"/>
                <a:cs typeface="Tahoma" panose="020B0604030504040204" pitchFamily="34" charset="0"/>
              </a:rPr>
              <a:t>(Meier et al. 1998)</a:t>
            </a:r>
          </a:p>
          <a:p>
            <a:pPr lvl="1">
              <a:buFont typeface="Arial" panose="020B0604020202020204" pitchFamily="34" charset="0"/>
              <a:buChar char="•"/>
            </a:pPr>
            <a:r>
              <a:rPr lang="en-US" sz="2400" dirty="0">
                <a:latin typeface="Tahoma" panose="020B0604030504040204" pitchFamily="34" charset="0"/>
                <a:ea typeface="Tahoma" panose="020B0604030504040204" pitchFamily="34" charset="0"/>
                <a:cs typeface="Tahoma" panose="020B0604030504040204" pitchFamily="34" charset="0"/>
              </a:rPr>
              <a:t>Non-voluntary</a:t>
            </a:r>
            <a:r>
              <a:rPr lang="en-US" dirty="0">
                <a:latin typeface="Tahoma" panose="020B0604030504040204" pitchFamily="34" charset="0"/>
                <a:ea typeface="Tahoma" panose="020B0604030504040204" pitchFamily="34" charset="0"/>
                <a:cs typeface="Tahoma" panose="020B0604030504040204" pitchFamily="34" charset="0"/>
              </a:rPr>
              <a:t> </a:t>
            </a:r>
            <a:r>
              <a:rPr lang="en-US" sz="1200" dirty="0">
                <a:latin typeface="Tahoma" panose="020B0604030504040204" pitchFamily="34" charset="0"/>
                <a:ea typeface="Tahoma" panose="020B0604030504040204" pitchFamily="34" charset="0"/>
                <a:cs typeface="Tahoma" panose="020B0604030504040204" pitchFamily="34" charset="0"/>
              </a:rPr>
              <a:t>(Chong &amp; Fok, 2013)</a:t>
            </a:r>
          </a:p>
          <a:p>
            <a:pPr>
              <a:buFont typeface="Arial" panose="020B0604020202020204" pitchFamily="34" charset="0"/>
              <a:buChar char="•"/>
            </a:pPr>
            <a:r>
              <a:rPr lang="en-US" sz="2800" dirty="0">
                <a:latin typeface="Tahoma" panose="020B0604030504040204" pitchFamily="34" charset="0"/>
                <a:ea typeface="Tahoma" panose="020B0604030504040204" pitchFamily="34" charset="0"/>
                <a:cs typeface="Tahoma" panose="020B0604030504040204" pitchFamily="34" charset="0"/>
              </a:rPr>
              <a:t>History: </a:t>
            </a:r>
          </a:p>
          <a:p>
            <a:pPr lvl="1">
              <a:buFont typeface="Arial" panose="020B0604020202020204" pitchFamily="34" charset="0"/>
              <a:buChar char="•"/>
            </a:pPr>
            <a:r>
              <a:rPr lang="en-US" sz="2400" dirty="0">
                <a:latin typeface="Tahoma" panose="020B0604030504040204" pitchFamily="34" charset="0"/>
                <a:ea typeface="Tahoma" panose="020B0604030504040204" pitchFamily="34" charset="0"/>
                <a:cs typeface="Tahoma" panose="020B0604030504040204" pitchFamily="34" charset="0"/>
              </a:rPr>
              <a:t>Plato</a:t>
            </a:r>
            <a:r>
              <a:rPr lang="en-US" sz="2000" dirty="0">
                <a:latin typeface="Tahoma" panose="020B0604030504040204" pitchFamily="34" charset="0"/>
                <a:ea typeface="Tahoma" panose="020B0604030504040204" pitchFamily="34" charset="0"/>
                <a:cs typeface="Tahoma" panose="020B0604030504040204" pitchFamily="34" charset="0"/>
              </a:rPr>
              <a:t> </a:t>
            </a:r>
            <a:r>
              <a:rPr lang="en-US" sz="1200" dirty="0">
                <a:latin typeface="Tahoma" panose="020B0604030504040204" pitchFamily="34" charset="0"/>
                <a:ea typeface="Tahoma" panose="020B0604030504040204" pitchFamily="34" charset="0"/>
                <a:cs typeface="Tahoma" panose="020B0604030504040204" pitchFamily="34" charset="0"/>
              </a:rPr>
              <a:t>(Papidimitriou et al., 2007)</a:t>
            </a:r>
          </a:p>
          <a:p>
            <a:pPr lvl="1">
              <a:buFont typeface="Arial" panose="020B0604020202020204" pitchFamily="34" charset="0"/>
              <a:buChar char="•"/>
            </a:pPr>
            <a:r>
              <a:rPr lang="en-US" sz="2400" dirty="0">
                <a:latin typeface="Tahoma" panose="020B0604030504040204" pitchFamily="34" charset="0"/>
                <a:ea typeface="Tahoma" panose="020B0604030504040204" pitchFamily="34" charset="0"/>
                <a:cs typeface="Tahoma" panose="020B0604030504040204" pitchFamily="34" charset="0"/>
              </a:rPr>
              <a:t>Hippocrates, Germany </a:t>
            </a:r>
            <a:r>
              <a:rPr lang="en-US" sz="1200" dirty="0">
                <a:latin typeface="Tahoma" panose="020B0604030504040204" pitchFamily="34" charset="0"/>
                <a:ea typeface="Tahoma" panose="020B0604030504040204" pitchFamily="34" charset="0"/>
                <a:cs typeface="Tahoma" panose="020B0604030504040204" pitchFamily="34" charset="0"/>
              </a:rPr>
              <a:t>(Bonnell, 1951)</a:t>
            </a:r>
          </a:p>
          <a:p>
            <a:pPr>
              <a:buFont typeface="Arial" panose="020B0604020202020204" pitchFamily="34" charset="0"/>
              <a:buChar char="•"/>
            </a:pPr>
            <a:endParaRPr lang="en-US" dirty="0"/>
          </a:p>
          <a:p>
            <a:pPr marL="457200" lvl="1" indent="0">
              <a:buNone/>
            </a:pPr>
            <a:endParaRPr lang="en-US" dirty="0"/>
          </a:p>
        </p:txBody>
      </p:sp>
    </p:spTree>
    <p:extLst>
      <p:ext uri="{BB962C8B-B14F-4D97-AF65-F5344CB8AC3E}">
        <p14:creationId xmlns:p14="http://schemas.microsoft.com/office/powerpoint/2010/main" val="1779000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416D3-E507-41AD-B003-ADE43CDB565D}"/>
              </a:ext>
            </a:extLst>
          </p:cNvPr>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Literature Review cont.</a:t>
            </a:r>
          </a:p>
        </p:txBody>
      </p:sp>
      <p:sp>
        <p:nvSpPr>
          <p:cNvPr id="3" name="Content Placeholder 2">
            <a:extLst>
              <a:ext uri="{FF2B5EF4-FFF2-40B4-BE49-F238E27FC236}">
                <a16:creationId xmlns:a16="http://schemas.microsoft.com/office/drawing/2014/main" id="{0BD77751-C534-41F9-B267-3CFE35DF47F4}"/>
              </a:ext>
            </a:extLst>
          </p:cNvPr>
          <p:cNvSpPr>
            <a:spLocks noGrp="1"/>
          </p:cNvSpPr>
          <p:nvPr>
            <p:ph idx="1"/>
          </p:nvPr>
        </p:nvSpPr>
        <p:spPr>
          <a:xfrm>
            <a:off x="1197429" y="1885285"/>
            <a:ext cx="9372710" cy="4164659"/>
          </a:xfrm>
        </p:spPr>
        <p:txBody>
          <a:bodyPr/>
          <a:lstStyle/>
          <a:p>
            <a:r>
              <a:rPr lang="en-US" sz="2800" dirty="0">
                <a:latin typeface="Tahoma" panose="020B0604030504040204" pitchFamily="34" charset="0"/>
                <a:ea typeface="Tahoma" panose="020B0604030504040204" pitchFamily="34" charset="0"/>
                <a:cs typeface="Tahoma" panose="020B0604030504040204" pitchFamily="34" charset="0"/>
              </a:rPr>
              <a:t>Physician-assisted suicide became a national topic </a:t>
            </a:r>
          </a:p>
          <a:p>
            <a:pPr lvl="1"/>
            <a:r>
              <a:rPr lang="en-US" sz="2400" dirty="0">
                <a:latin typeface="Tahoma" panose="020B0604030504040204" pitchFamily="34" charset="0"/>
                <a:ea typeface="Tahoma" panose="020B0604030504040204" pitchFamily="34" charset="0"/>
                <a:cs typeface="Tahoma" panose="020B0604030504040204" pitchFamily="34" charset="0"/>
              </a:rPr>
              <a:t>Karen Ann Quinlan </a:t>
            </a:r>
            <a:r>
              <a:rPr lang="en-US" sz="1200" dirty="0">
                <a:latin typeface="Tahoma" panose="020B0604030504040204" pitchFamily="34" charset="0"/>
                <a:ea typeface="Tahoma" panose="020B0604030504040204" pitchFamily="34" charset="0"/>
                <a:cs typeface="Tahoma" panose="020B0604030504040204" pitchFamily="34" charset="0"/>
              </a:rPr>
              <a:t>(Verhey, 2011)</a:t>
            </a:r>
          </a:p>
          <a:p>
            <a:pPr lvl="1"/>
            <a:r>
              <a:rPr lang="en-US" sz="2400" dirty="0">
                <a:latin typeface="Tahoma" panose="020B0604030504040204" pitchFamily="34" charset="0"/>
                <a:ea typeface="Tahoma" panose="020B0604030504040204" pitchFamily="34" charset="0"/>
                <a:cs typeface="Tahoma" panose="020B0604030504040204" pitchFamily="34" charset="0"/>
              </a:rPr>
              <a:t>Jack Kevorkian </a:t>
            </a:r>
            <a:r>
              <a:rPr lang="en-US" sz="1000" dirty="0">
                <a:latin typeface="Tahoma" panose="020B0604030504040204" pitchFamily="34" charset="0"/>
                <a:ea typeface="Tahoma" panose="020B0604030504040204" pitchFamily="34" charset="0"/>
                <a:cs typeface="Tahoma" panose="020B0604030504040204" pitchFamily="34" charset="0"/>
              </a:rPr>
              <a:t>(</a:t>
            </a:r>
            <a:r>
              <a:rPr lang="en-US" sz="1200" dirty="0">
                <a:latin typeface="Tahoma" panose="020B0604030504040204" pitchFamily="34" charset="0"/>
                <a:ea typeface="Tahoma" panose="020B0604030504040204" pitchFamily="34" charset="0"/>
                <a:cs typeface="Tahoma" panose="020B0604030504040204" pitchFamily="34" charset="0"/>
              </a:rPr>
              <a:t>Murphy, 2011)</a:t>
            </a:r>
          </a:p>
          <a:p>
            <a:pPr lvl="1"/>
            <a:r>
              <a:rPr lang="en-US" sz="2400" dirty="0">
                <a:latin typeface="Tahoma" panose="020B0604030504040204" pitchFamily="34" charset="0"/>
                <a:ea typeface="Tahoma" panose="020B0604030504040204" pitchFamily="34" charset="0"/>
                <a:cs typeface="Tahoma" panose="020B0604030504040204" pitchFamily="34" charset="0"/>
              </a:rPr>
              <a:t>Brittany Maynard </a:t>
            </a:r>
            <a:r>
              <a:rPr lang="en-US" sz="1200" dirty="0">
                <a:latin typeface="Tahoma" panose="020B0604030504040204" pitchFamily="34" charset="0"/>
                <a:ea typeface="Tahoma" panose="020B0604030504040204" pitchFamily="34" charset="0"/>
                <a:cs typeface="Tahoma" panose="020B0604030504040204" pitchFamily="34" charset="0"/>
              </a:rPr>
              <a:t>(Lehto, Olsen, &amp; Chan, 2016)</a:t>
            </a:r>
          </a:p>
          <a:p>
            <a:r>
              <a:rPr lang="en-US" sz="2800" dirty="0">
                <a:latin typeface="Tahoma" panose="020B0604030504040204" pitchFamily="34" charset="0"/>
                <a:ea typeface="Tahoma" panose="020B0604030504040204" pitchFamily="34" charset="0"/>
                <a:cs typeface="Tahoma" panose="020B0604030504040204" pitchFamily="34" charset="0"/>
              </a:rPr>
              <a:t>Legal in 8 different countries, 9 U.S states, &amp; District of Columbia </a:t>
            </a:r>
            <a:r>
              <a:rPr lang="en-US" sz="1200" dirty="0">
                <a:latin typeface="Tahoma" panose="020B0604030504040204" pitchFamily="34" charset="0"/>
                <a:ea typeface="Tahoma" panose="020B0604030504040204" pitchFamily="34" charset="0"/>
                <a:cs typeface="Tahoma" panose="020B0604030504040204" pitchFamily="34" charset="0"/>
              </a:rPr>
              <a:t>(State-by-state, 2018)</a:t>
            </a:r>
          </a:p>
          <a:p>
            <a:r>
              <a:rPr lang="en-US" sz="3200" dirty="0">
                <a:latin typeface="Tahoma" panose="020B0604030504040204" pitchFamily="34" charset="0"/>
                <a:ea typeface="Tahoma" panose="020B0604030504040204" pitchFamily="34" charset="0"/>
                <a:cs typeface="Tahoma" panose="020B0604030504040204" pitchFamily="34" charset="0"/>
              </a:rPr>
              <a:t>Cost of care </a:t>
            </a:r>
            <a:r>
              <a:rPr lang="en-US" sz="1000" dirty="0">
                <a:latin typeface="Tahoma" panose="020B0604030504040204" pitchFamily="34" charset="0"/>
                <a:ea typeface="Tahoma" panose="020B0604030504040204" pitchFamily="34" charset="0"/>
                <a:cs typeface="Tahoma" panose="020B0604030504040204" pitchFamily="34" charset="0"/>
              </a:rPr>
              <a:t>(Fink-Samnick, 2016)</a:t>
            </a:r>
          </a:p>
          <a:p>
            <a:endParaRPr lang="en-US" dirty="0"/>
          </a:p>
        </p:txBody>
      </p:sp>
    </p:spTree>
    <p:extLst>
      <p:ext uri="{BB962C8B-B14F-4D97-AF65-F5344CB8AC3E}">
        <p14:creationId xmlns:p14="http://schemas.microsoft.com/office/powerpoint/2010/main" val="1517776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4692D-8321-4746-9986-875D33BAE142}"/>
              </a:ext>
            </a:extLst>
          </p:cNvPr>
          <p:cNvSpPr>
            <a:spLocks noGrp="1"/>
          </p:cNvSpPr>
          <p:nvPr>
            <p:ph type="title"/>
          </p:nvPr>
        </p:nvSpPr>
        <p:spPr>
          <a:xfrm>
            <a:off x="786809" y="510345"/>
            <a:ext cx="9783330" cy="614344"/>
          </a:xfrm>
        </p:spPr>
        <p:txBody>
          <a:bodyPr/>
          <a:lstStyle/>
          <a:p>
            <a:r>
              <a:rPr lang="en-US" dirty="0">
                <a:latin typeface="Tahoma" panose="020B0604030504040204" pitchFamily="34" charset="0"/>
                <a:ea typeface="Tahoma" panose="020B0604030504040204" pitchFamily="34" charset="0"/>
                <a:cs typeface="Tahoma" panose="020B0604030504040204" pitchFamily="34" charset="0"/>
              </a:rPr>
              <a:t>Literature Review cont.</a:t>
            </a:r>
          </a:p>
        </p:txBody>
      </p:sp>
      <p:sp>
        <p:nvSpPr>
          <p:cNvPr id="3" name="Content Placeholder 2">
            <a:extLst>
              <a:ext uri="{FF2B5EF4-FFF2-40B4-BE49-F238E27FC236}">
                <a16:creationId xmlns:a16="http://schemas.microsoft.com/office/drawing/2014/main" id="{050A1C14-3A61-4A6B-B0C4-B9E6DB0DDDA3}"/>
              </a:ext>
            </a:extLst>
          </p:cNvPr>
          <p:cNvSpPr>
            <a:spLocks noGrp="1"/>
          </p:cNvSpPr>
          <p:nvPr>
            <p:ph idx="1"/>
          </p:nvPr>
        </p:nvSpPr>
        <p:spPr>
          <a:xfrm>
            <a:off x="786808" y="1295399"/>
            <a:ext cx="10079665" cy="5159829"/>
          </a:xfrm>
        </p:spPr>
        <p:txBody>
          <a:bodyPr>
            <a:normAutofit fontScale="92500" lnSpcReduction="20000"/>
          </a:bodyPr>
          <a:lstStyle/>
          <a:p>
            <a:endParaRPr lang="en-US" dirty="0">
              <a:latin typeface="Tahoma" panose="020B0604030504040204" pitchFamily="34" charset="0"/>
              <a:ea typeface="Tahoma" panose="020B0604030504040204" pitchFamily="34" charset="0"/>
              <a:cs typeface="Tahoma" panose="020B0604030504040204" pitchFamily="34" charset="0"/>
            </a:endParaRPr>
          </a:p>
          <a:p>
            <a:r>
              <a:rPr lang="en-US" sz="3300" dirty="0">
                <a:latin typeface="Tahoma" panose="020B0604030504040204" pitchFamily="34" charset="0"/>
                <a:ea typeface="Tahoma" panose="020B0604030504040204" pitchFamily="34" charset="0"/>
                <a:cs typeface="Tahoma" panose="020B0604030504040204" pitchFamily="34" charset="0"/>
              </a:rPr>
              <a:t>Registered Nurse </a:t>
            </a:r>
            <a:r>
              <a:rPr lang="en-US" sz="1500" dirty="0">
                <a:latin typeface="Tahoma" panose="020B0604030504040204" pitchFamily="34" charset="0"/>
                <a:ea typeface="Tahoma" panose="020B0604030504040204" pitchFamily="34" charset="0"/>
                <a:cs typeface="Tahoma" panose="020B0604030504040204" pitchFamily="34" charset="0"/>
              </a:rPr>
              <a:t>(Jannette, </a:t>
            </a:r>
            <a:r>
              <a:rPr lang="en-US" sz="1500" dirty="0" err="1">
                <a:latin typeface="Tahoma" panose="020B0604030504040204" pitchFamily="34" charset="0"/>
                <a:ea typeface="Tahoma" panose="020B0604030504040204" pitchFamily="34" charset="0"/>
                <a:cs typeface="Tahoma" panose="020B0604030504040204" pitchFamily="34" charset="0"/>
              </a:rPr>
              <a:t>Dewolf</a:t>
            </a:r>
            <a:r>
              <a:rPr lang="en-US" sz="1500" dirty="0">
                <a:latin typeface="Tahoma" panose="020B0604030504040204" pitchFamily="34" charset="0"/>
                <a:ea typeface="Tahoma" panose="020B0604030504040204" pitchFamily="34" charset="0"/>
                <a:cs typeface="Tahoma" panose="020B0604030504040204" pitchFamily="34" charset="0"/>
              </a:rPr>
              <a:t> </a:t>
            </a:r>
            <a:r>
              <a:rPr lang="en-US" sz="1500" dirty="0" err="1">
                <a:latin typeface="Tahoma" panose="020B0604030504040204" pitchFamily="34" charset="0"/>
                <a:ea typeface="Tahoma" panose="020B0604030504040204" pitchFamily="34" charset="0"/>
                <a:cs typeface="Tahoma" panose="020B0604030504040204" pitchFamily="34" charset="0"/>
              </a:rPr>
              <a:t>Bosek</a:t>
            </a:r>
            <a:r>
              <a:rPr lang="en-US" sz="1500" dirty="0">
                <a:latin typeface="Tahoma" panose="020B0604030504040204" pitchFamily="34" charset="0"/>
                <a:ea typeface="Tahoma" panose="020B0604030504040204" pitchFamily="34" charset="0"/>
                <a:cs typeface="Tahoma" panose="020B0604030504040204" pitchFamily="34" charset="0"/>
              </a:rPr>
              <a:t>, &amp; Rambur, 2013)</a:t>
            </a:r>
          </a:p>
          <a:p>
            <a:pPr lvl="1"/>
            <a:r>
              <a:rPr lang="en-US" sz="2600" dirty="0">
                <a:latin typeface="Tahoma" panose="020B0604030504040204" pitchFamily="34" charset="0"/>
                <a:ea typeface="Tahoma" panose="020B0604030504040204" pitchFamily="34" charset="0"/>
                <a:cs typeface="Tahoma" panose="020B0604030504040204" pitchFamily="34" charset="0"/>
              </a:rPr>
              <a:t>Carry out physician orders</a:t>
            </a:r>
          </a:p>
          <a:p>
            <a:pPr lvl="1"/>
            <a:r>
              <a:rPr lang="en-US" sz="2600" dirty="0">
                <a:latin typeface="Tahoma" panose="020B0604030504040204" pitchFamily="34" charset="0"/>
                <a:ea typeface="Tahoma" panose="020B0604030504040204" pitchFamily="34" charset="0"/>
                <a:cs typeface="Tahoma" panose="020B0604030504040204" pitchFamily="34" charset="0"/>
              </a:rPr>
              <a:t>Educate patients</a:t>
            </a:r>
          </a:p>
          <a:p>
            <a:pPr lvl="1"/>
            <a:r>
              <a:rPr lang="en-US" sz="2600" dirty="0">
                <a:latin typeface="Tahoma" panose="020B0604030504040204" pitchFamily="34" charset="0"/>
                <a:ea typeface="Tahoma" panose="020B0604030504040204" pitchFamily="34" charset="0"/>
                <a:cs typeface="Tahoma" panose="020B0604030504040204" pitchFamily="34" charset="0"/>
              </a:rPr>
              <a:t>Advocate for patients </a:t>
            </a:r>
          </a:p>
          <a:p>
            <a:r>
              <a:rPr lang="en-US" sz="3000" dirty="0">
                <a:latin typeface="Tahoma" panose="020B0604030504040204" pitchFamily="34" charset="0"/>
                <a:ea typeface="Tahoma" panose="020B0604030504040204" pitchFamily="34" charset="0"/>
                <a:cs typeface="Tahoma" panose="020B0604030504040204" pitchFamily="34" charset="0"/>
              </a:rPr>
              <a:t>American Nurse Association</a:t>
            </a:r>
          </a:p>
          <a:p>
            <a:pPr lvl="1"/>
            <a:r>
              <a:rPr lang="en-US" sz="2600" dirty="0">
                <a:latin typeface="Tahoma" panose="020B0604030504040204" pitchFamily="34" charset="0"/>
                <a:ea typeface="Tahoma" panose="020B0604030504040204" pitchFamily="34" charset="0"/>
                <a:cs typeface="Tahoma" panose="020B0604030504040204" pitchFamily="34" charset="0"/>
              </a:rPr>
              <a:t>Prohibits involvement </a:t>
            </a:r>
            <a:r>
              <a:rPr lang="en-US" sz="1500" dirty="0">
                <a:latin typeface="Tahoma" panose="020B0604030504040204" pitchFamily="34" charset="0"/>
                <a:ea typeface="Tahoma" panose="020B0604030504040204" pitchFamily="34" charset="0"/>
                <a:cs typeface="Tahoma" panose="020B0604030504040204" pitchFamily="34" charset="0"/>
              </a:rPr>
              <a:t>(ANA 2013)</a:t>
            </a:r>
          </a:p>
          <a:p>
            <a:r>
              <a:rPr lang="en-US" sz="3000" dirty="0">
                <a:latin typeface="Tahoma" panose="020B0604030504040204" pitchFamily="34" charset="0"/>
                <a:ea typeface="Tahoma" panose="020B0604030504040204" pitchFamily="34" charset="0"/>
                <a:cs typeface="Tahoma" panose="020B0604030504040204" pitchFamily="34" charset="0"/>
              </a:rPr>
              <a:t>Advanced Practice Nurse</a:t>
            </a:r>
          </a:p>
          <a:p>
            <a:pPr lvl="1"/>
            <a:r>
              <a:rPr lang="en-US" sz="2600" dirty="0">
                <a:latin typeface="Tahoma" panose="020B0604030504040204" pitchFamily="34" charset="0"/>
                <a:ea typeface="Tahoma" panose="020B0604030504040204" pitchFamily="34" charset="0"/>
                <a:cs typeface="Tahoma" panose="020B0604030504040204" pitchFamily="34" charset="0"/>
              </a:rPr>
              <a:t>Diagnose</a:t>
            </a:r>
          </a:p>
          <a:p>
            <a:pPr lvl="1"/>
            <a:r>
              <a:rPr lang="en-US" sz="2600" dirty="0">
                <a:latin typeface="Tahoma" panose="020B0604030504040204" pitchFamily="34" charset="0"/>
                <a:ea typeface="Tahoma" panose="020B0604030504040204" pitchFamily="34" charset="0"/>
                <a:cs typeface="Tahoma" panose="020B0604030504040204" pitchFamily="34" charset="0"/>
              </a:rPr>
              <a:t>Educate</a:t>
            </a:r>
          </a:p>
          <a:p>
            <a:pPr lvl="1"/>
            <a:r>
              <a:rPr lang="en-US" sz="2600" dirty="0">
                <a:latin typeface="Tahoma" panose="020B0604030504040204" pitchFamily="34" charset="0"/>
                <a:ea typeface="Tahoma" panose="020B0604030504040204" pitchFamily="34" charset="0"/>
                <a:cs typeface="Tahoma" panose="020B0604030504040204" pitchFamily="34" charset="0"/>
              </a:rPr>
              <a:t>Prescribe medications (independently or collaboratively) </a:t>
            </a:r>
            <a:r>
              <a:rPr lang="en-US" sz="1400" dirty="0">
                <a:latin typeface="Tahoma" panose="020B0604030504040204" pitchFamily="34" charset="0"/>
                <a:ea typeface="Tahoma" panose="020B0604030504040204" pitchFamily="34" charset="0"/>
                <a:cs typeface="Tahoma" panose="020B0604030504040204" pitchFamily="34" charset="0"/>
              </a:rPr>
              <a:t>(Hoke &amp; </a:t>
            </a:r>
            <a:r>
              <a:rPr lang="en-US" sz="1400" dirty="0" err="1">
                <a:latin typeface="Tahoma" panose="020B0604030504040204" pitchFamily="34" charset="0"/>
                <a:ea typeface="Tahoma" panose="020B0604030504040204" pitchFamily="34" charset="0"/>
                <a:cs typeface="Tahoma" panose="020B0604030504040204" pitchFamily="34" charset="0"/>
              </a:rPr>
              <a:t>Hexem</a:t>
            </a:r>
            <a:r>
              <a:rPr lang="en-US" sz="1400" dirty="0">
                <a:latin typeface="Tahoma" panose="020B0604030504040204" pitchFamily="34" charset="0"/>
                <a:ea typeface="Tahoma" panose="020B0604030504040204" pitchFamily="34" charset="0"/>
                <a:cs typeface="Tahoma" panose="020B0604030504040204" pitchFamily="34" charset="0"/>
              </a:rPr>
              <a:t>, 2017)</a:t>
            </a:r>
          </a:p>
          <a:p>
            <a:endParaRPr lang="en-US" dirty="0"/>
          </a:p>
        </p:txBody>
      </p:sp>
      <p:sp>
        <p:nvSpPr>
          <p:cNvPr id="4" name="Rectangle 3">
            <a:extLst>
              <a:ext uri="{FF2B5EF4-FFF2-40B4-BE49-F238E27FC236}">
                <a16:creationId xmlns:a16="http://schemas.microsoft.com/office/drawing/2014/main" id="{E8F5C24E-3687-4885-9D21-A39C034FFEC9}"/>
              </a:ext>
            </a:extLst>
          </p:cNvPr>
          <p:cNvSpPr/>
          <p:nvPr/>
        </p:nvSpPr>
        <p:spPr>
          <a:xfrm>
            <a:off x="3048000" y="2044006"/>
            <a:ext cx="6632028" cy="1169551"/>
          </a:xfrm>
          <a:prstGeom prst="rect">
            <a:avLst/>
          </a:prstGeom>
        </p:spPr>
        <p:txBody>
          <a:bodyPr wrap="square">
            <a:spAutoFit/>
          </a:bodyPr>
          <a:lstStyle/>
          <a:p>
            <a:endParaRPr lang="en-US" sz="1400" dirty="0">
              <a:latin typeface="Tahoma" panose="020B0604030504040204" pitchFamily="34" charset="0"/>
              <a:ea typeface="Tahoma" panose="020B0604030504040204" pitchFamily="34" charset="0"/>
              <a:cs typeface="Tahoma" panose="020B0604030504040204" pitchFamily="34" charset="0"/>
            </a:endParaRPr>
          </a:p>
          <a:p>
            <a:endParaRPr lang="en-US" sz="1400" dirty="0">
              <a:latin typeface="Tahoma" panose="020B0604030504040204" pitchFamily="34" charset="0"/>
              <a:ea typeface="Tahoma" panose="020B0604030504040204" pitchFamily="34" charset="0"/>
              <a:cs typeface="Tahoma" panose="020B0604030504040204" pitchFamily="34" charset="0"/>
            </a:endParaRPr>
          </a:p>
          <a:p>
            <a:endParaRPr lang="en-US" sz="1400" dirty="0">
              <a:latin typeface="Tahoma" panose="020B0604030504040204" pitchFamily="34" charset="0"/>
              <a:ea typeface="Tahoma" panose="020B0604030504040204" pitchFamily="34" charset="0"/>
              <a:cs typeface="Tahoma" panose="020B0604030504040204" pitchFamily="34" charset="0"/>
            </a:endParaRPr>
          </a:p>
          <a:p>
            <a:endParaRPr lang="en-US" sz="1400" dirty="0">
              <a:latin typeface="Tahoma" panose="020B0604030504040204" pitchFamily="34" charset="0"/>
              <a:ea typeface="Tahoma" panose="020B0604030504040204" pitchFamily="34" charset="0"/>
              <a:cs typeface="Tahoma" panose="020B0604030504040204" pitchFamily="34" charset="0"/>
            </a:endParaRPr>
          </a:p>
          <a:p>
            <a:endParaRPr lang="en-US" sz="1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409700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F4635-3430-4F7D-AE08-DF24AC12084E}"/>
              </a:ext>
            </a:extLst>
          </p:cNvPr>
          <p:cNvSpPr>
            <a:spLocks noGrp="1"/>
          </p:cNvSpPr>
          <p:nvPr>
            <p:ph type="title"/>
          </p:nvPr>
        </p:nvSpPr>
        <p:spPr>
          <a:xfrm>
            <a:off x="646111" y="452718"/>
            <a:ext cx="9404723" cy="1120901"/>
          </a:xfrm>
        </p:spPr>
        <p:txBody>
          <a:bodyPr/>
          <a:lstStyle/>
          <a:p>
            <a:r>
              <a:rPr lang="en-US" dirty="0">
                <a:latin typeface="Tahoma" panose="020B0604030504040204" pitchFamily="34" charset="0"/>
                <a:ea typeface="Tahoma" panose="020B0604030504040204" pitchFamily="34" charset="0"/>
                <a:cs typeface="Tahoma" panose="020B0604030504040204" pitchFamily="34" charset="0"/>
              </a:rPr>
              <a:t>Literature Review cont.</a:t>
            </a:r>
          </a:p>
        </p:txBody>
      </p:sp>
      <p:sp>
        <p:nvSpPr>
          <p:cNvPr id="3" name="Content Placeholder 2">
            <a:extLst>
              <a:ext uri="{FF2B5EF4-FFF2-40B4-BE49-F238E27FC236}">
                <a16:creationId xmlns:a16="http://schemas.microsoft.com/office/drawing/2014/main" id="{B2186C02-F81E-4170-99A9-2F323BCD9211}"/>
              </a:ext>
            </a:extLst>
          </p:cNvPr>
          <p:cNvSpPr>
            <a:spLocks noGrp="1"/>
          </p:cNvSpPr>
          <p:nvPr>
            <p:ph idx="1"/>
          </p:nvPr>
        </p:nvSpPr>
        <p:spPr>
          <a:xfrm>
            <a:off x="646111" y="1725545"/>
            <a:ext cx="9924029" cy="3997828"/>
          </a:xfrm>
        </p:spPr>
        <p:txBody>
          <a:bodyPr/>
          <a:lstStyle/>
          <a:p>
            <a:pPr marL="457200" lvl="1" indent="0">
              <a:buNone/>
            </a:pPr>
            <a:r>
              <a:rPr lang="en-US" sz="2800" dirty="0">
                <a:solidFill>
                  <a:schemeClr val="accent1">
                    <a:lumMod val="40000"/>
                    <a:lumOff val="60000"/>
                  </a:schemeClr>
                </a:solidFill>
                <a:latin typeface="Tahoma" panose="020B0604030504040204" pitchFamily="34" charset="0"/>
                <a:ea typeface="Tahoma" panose="020B0604030504040204" pitchFamily="34" charset="0"/>
                <a:cs typeface="Tahoma" panose="020B0604030504040204" pitchFamily="34" charset="0"/>
              </a:rPr>
              <a:t>Autonomy</a:t>
            </a:r>
            <a:r>
              <a:rPr lang="en-US" sz="2800" dirty="0">
                <a:latin typeface="Tahoma" panose="020B0604030504040204" pitchFamily="34" charset="0"/>
                <a:ea typeface="Tahoma" panose="020B0604030504040204" pitchFamily="34" charset="0"/>
                <a:cs typeface="Tahoma" panose="020B0604030504040204" pitchFamily="34" charset="0"/>
              </a:rPr>
              <a:t> – the </a:t>
            </a:r>
            <a:r>
              <a:rPr lang="en-US" sz="2800" dirty="0">
                <a:solidFill>
                  <a:schemeClr val="accent1">
                    <a:lumMod val="40000"/>
                    <a:lumOff val="60000"/>
                  </a:schemeClr>
                </a:solidFill>
                <a:latin typeface="Tahoma" panose="020B0604030504040204" pitchFamily="34" charset="0"/>
                <a:ea typeface="Tahoma" panose="020B0604030504040204" pitchFamily="34" charset="0"/>
                <a:cs typeface="Tahoma" panose="020B0604030504040204" pitchFamily="34" charset="0"/>
              </a:rPr>
              <a:t>predominant argument </a:t>
            </a:r>
            <a:r>
              <a:rPr lang="en-US" sz="2800" dirty="0">
                <a:latin typeface="Tahoma" panose="020B0604030504040204" pitchFamily="34" charset="0"/>
                <a:ea typeface="Tahoma" panose="020B0604030504040204" pitchFamily="34" charset="0"/>
                <a:cs typeface="Tahoma" panose="020B0604030504040204" pitchFamily="34" charset="0"/>
              </a:rPr>
              <a:t>for support</a:t>
            </a:r>
          </a:p>
          <a:p>
            <a:pPr lvl="2"/>
            <a:r>
              <a:rPr lang="en-US" sz="2800" dirty="0">
                <a:latin typeface="Tahoma" panose="020B0604030504040204" pitchFamily="34" charset="0"/>
                <a:ea typeface="Tahoma" panose="020B0604030504040204" pitchFamily="34" charset="0"/>
                <a:cs typeface="Tahoma" panose="020B0604030504040204" pitchFamily="34" charset="0"/>
              </a:rPr>
              <a:t>Excellent dying experience </a:t>
            </a:r>
            <a:r>
              <a:rPr lang="en-US" sz="1200" dirty="0">
                <a:latin typeface="Tahoma" panose="020B0604030504040204" pitchFamily="34" charset="0"/>
                <a:ea typeface="Tahoma" panose="020B0604030504040204" pitchFamily="34" charset="0"/>
                <a:cs typeface="Tahoma" panose="020B0604030504040204" pitchFamily="34" charset="0"/>
              </a:rPr>
              <a:t>(Emanuel, 1999)</a:t>
            </a:r>
          </a:p>
          <a:p>
            <a:pPr lvl="2"/>
            <a:r>
              <a:rPr lang="en-US" sz="2800" dirty="0">
                <a:latin typeface="Tahoma" panose="020B0604030504040204" pitchFamily="34" charset="0"/>
                <a:ea typeface="Tahoma" panose="020B0604030504040204" pitchFamily="34" charset="0"/>
                <a:cs typeface="Tahoma" panose="020B0604030504040204" pitchFamily="34" charset="0"/>
              </a:rPr>
              <a:t>Patient in control to determine, time and circumstance </a:t>
            </a:r>
            <a:r>
              <a:rPr lang="en-US" sz="1200" dirty="0">
                <a:latin typeface="Tahoma" panose="020B0604030504040204" pitchFamily="34" charset="0"/>
                <a:ea typeface="Tahoma" panose="020B0604030504040204" pitchFamily="34" charset="0"/>
                <a:cs typeface="Tahoma" panose="020B0604030504040204" pitchFamily="34" charset="0"/>
              </a:rPr>
              <a:t>(Preston, 2015)</a:t>
            </a:r>
          </a:p>
          <a:p>
            <a:pPr lvl="2"/>
            <a:r>
              <a:rPr lang="en-US" sz="2800" dirty="0">
                <a:latin typeface="Tahoma" panose="020B0604030504040204" pitchFamily="34" charset="0"/>
                <a:ea typeface="Tahoma" panose="020B0604030504040204" pitchFamily="34" charset="0"/>
                <a:cs typeface="Tahoma" panose="020B0604030504040204" pitchFamily="34" charset="0"/>
              </a:rPr>
              <a:t>Self-determination</a:t>
            </a:r>
            <a:r>
              <a:rPr lang="en-US" sz="1800" dirty="0">
                <a:latin typeface="Tahoma" panose="020B0604030504040204" pitchFamily="34" charset="0"/>
                <a:ea typeface="Tahoma" panose="020B0604030504040204" pitchFamily="34" charset="0"/>
                <a:cs typeface="Tahoma" panose="020B0604030504040204" pitchFamily="34" charset="0"/>
              </a:rPr>
              <a:t> </a:t>
            </a:r>
            <a:r>
              <a:rPr lang="en-US" sz="1200" dirty="0">
                <a:latin typeface="Tahoma" panose="020B0604030504040204" pitchFamily="34" charset="0"/>
                <a:ea typeface="Tahoma" panose="020B0604030504040204" pitchFamily="34" charset="0"/>
                <a:cs typeface="Tahoma" panose="020B0604030504040204" pitchFamily="34" charset="0"/>
              </a:rPr>
              <a:t>(Hui, 1992)</a:t>
            </a:r>
          </a:p>
          <a:p>
            <a:pPr lvl="2"/>
            <a:r>
              <a:rPr lang="en-US" sz="2800" dirty="0">
                <a:latin typeface="Tahoma" panose="020B0604030504040204" pitchFamily="34" charset="0"/>
                <a:ea typeface="Tahoma" panose="020B0604030504040204" pitchFamily="34" charset="0"/>
                <a:cs typeface="Tahoma" panose="020B0604030504040204" pitchFamily="34" charset="0"/>
              </a:rPr>
              <a:t>Loss of Control </a:t>
            </a:r>
            <a:r>
              <a:rPr lang="en-US" sz="1200" dirty="0">
                <a:latin typeface="Tahoma" panose="020B0604030504040204" pitchFamily="34" charset="0"/>
                <a:ea typeface="Tahoma" panose="020B0604030504040204" pitchFamily="34" charset="0"/>
                <a:cs typeface="Tahoma" panose="020B0604030504040204" pitchFamily="34" charset="0"/>
              </a:rPr>
              <a:t>(</a:t>
            </a:r>
            <a:r>
              <a:rPr lang="en-US" sz="1200" dirty="0" err="1">
                <a:latin typeface="Tahoma" panose="020B0604030504040204" pitchFamily="34" charset="0"/>
                <a:ea typeface="Tahoma" panose="020B0604030504040204" pitchFamily="34" charset="0"/>
                <a:cs typeface="Tahoma" panose="020B0604030504040204" pitchFamily="34" charset="0"/>
              </a:rPr>
              <a:t>Arand</a:t>
            </a:r>
            <a:r>
              <a:rPr lang="en-US" sz="1200" dirty="0">
                <a:latin typeface="Tahoma" panose="020B0604030504040204" pitchFamily="34" charset="0"/>
                <a:ea typeface="Tahoma" panose="020B0604030504040204" pitchFamily="34" charset="0"/>
                <a:cs typeface="Tahoma" panose="020B0604030504040204" pitchFamily="34" charset="0"/>
              </a:rPr>
              <a:t>, 1994)</a:t>
            </a:r>
          </a:p>
          <a:p>
            <a:pPr lvl="1"/>
            <a:endParaRPr lang="en-US" sz="1000" dirty="0">
              <a:latin typeface="Tahoma" panose="020B0604030504040204" pitchFamily="34" charset="0"/>
              <a:ea typeface="Tahoma" panose="020B0604030504040204" pitchFamily="34" charset="0"/>
              <a:cs typeface="Tahoma" panose="020B0604030504040204" pitchFamily="34" charset="0"/>
            </a:endParaRPr>
          </a:p>
          <a:p>
            <a:pPr lvl="1"/>
            <a:endParaRPr lang="en-US" sz="1000" dirty="0">
              <a:latin typeface="Tahoma" panose="020B0604030504040204" pitchFamily="34" charset="0"/>
              <a:ea typeface="Tahoma" panose="020B0604030504040204" pitchFamily="34" charset="0"/>
              <a:cs typeface="Tahoma" panose="020B0604030504040204" pitchFamily="34" charset="0"/>
            </a:endParaRPr>
          </a:p>
          <a:p>
            <a:pPr lvl="1"/>
            <a:endParaRPr lang="en-US" sz="1400" dirty="0">
              <a:latin typeface="Tahoma" panose="020B0604030504040204" pitchFamily="34" charset="0"/>
              <a:ea typeface="Tahoma" panose="020B0604030504040204" pitchFamily="34" charset="0"/>
              <a:cs typeface="Tahoma" panose="020B0604030504040204" pitchFamily="34" charset="0"/>
            </a:endParaRPr>
          </a:p>
          <a:p>
            <a:endParaRPr lang="en-US" dirty="0"/>
          </a:p>
        </p:txBody>
      </p:sp>
    </p:spTree>
    <p:extLst>
      <p:ext uri="{BB962C8B-B14F-4D97-AF65-F5344CB8AC3E}">
        <p14:creationId xmlns:p14="http://schemas.microsoft.com/office/powerpoint/2010/main" val="154320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FEA86-281A-473D-BA1E-C7A0582A8F46}"/>
              </a:ext>
            </a:extLst>
          </p:cNvPr>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Research Question 1</a:t>
            </a:r>
          </a:p>
        </p:txBody>
      </p:sp>
      <p:sp>
        <p:nvSpPr>
          <p:cNvPr id="3" name="Content Placeholder 2">
            <a:extLst>
              <a:ext uri="{FF2B5EF4-FFF2-40B4-BE49-F238E27FC236}">
                <a16:creationId xmlns:a16="http://schemas.microsoft.com/office/drawing/2014/main" id="{AB2E9588-5267-48E2-80DC-B4C04CEC393F}"/>
              </a:ext>
            </a:extLst>
          </p:cNvPr>
          <p:cNvSpPr>
            <a:spLocks noGrp="1"/>
          </p:cNvSpPr>
          <p:nvPr>
            <p:ph idx="1"/>
          </p:nvPr>
        </p:nvSpPr>
        <p:spPr>
          <a:xfrm>
            <a:off x="646112" y="2052116"/>
            <a:ext cx="9924028" cy="2920600"/>
          </a:xfrm>
        </p:spPr>
        <p:txBody>
          <a:bodyPr>
            <a:normAutofit/>
          </a:bodyPr>
          <a:lstStyle/>
          <a:p>
            <a:pPr marL="0" indent="0">
              <a:buNone/>
            </a:pPr>
            <a:r>
              <a:rPr lang="en-US" sz="2800" dirty="0">
                <a:latin typeface="Tahoma" panose="020B0604030504040204" pitchFamily="34" charset="0"/>
                <a:ea typeface="Tahoma" panose="020B0604030504040204" pitchFamily="34" charset="0"/>
                <a:cs typeface="Tahoma" panose="020B0604030504040204" pitchFamily="34" charset="0"/>
              </a:rPr>
              <a:t>To what extent do </a:t>
            </a:r>
            <a:r>
              <a:rPr lang="en-US" sz="2800" dirty="0">
                <a:solidFill>
                  <a:srgbClr val="FFFF00"/>
                </a:solidFill>
                <a:latin typeface="Tahoma" panose="020B0604030504040204" pitchFamily="34" charset="0"/>
                <a:ea typeface="Tahoma" panose="020B0604030504040204" pitchFamily="34" charset="0"/>
                <a:cs typeface="Tahoma" panose="020B0604030504040204" pitchFamily="34" charset="0"/>
              </a:rPr>
              <a:t>nurse status </a:t>
            </a:r>
            <a:r>
              <a:rPr lang="en-US" sz="2800" dirty="0">
                <a:latin typeface="Tahoma" panose="020B0604030504040204" pitchFamily="34" charset="0"/>
                <a:ea typeface="Tahoma" panose="020B0604030504040204" pitchFamily="34" charset="0"/>
                <a:cs typeface="Tahoma" panose="020B0604030504040204" pitchFamily="34" charset="0"/>
              </a:rPr>
              <a:t>(registered vs. advanced practice), </a:t>
            </a:r>
            <a:r>
              <a:rPr lang="en-US" sz="2800" dirty="0">
                <a:solidFill>
                  <a:srgbClr val="FFFF00"/>
                </a:solidFill>
                <a:latin typeface="Tahoma" panose="020B0604030504040204" pitchFamily="34" charset="0"/>
                <a:ea typeface="Tahoma" panose="020B0604030504040204" pitchFamily="34" charset="0"/>
                <a:cs typeface="Tahoma" panose="020B0604030504040204" pitchFamily="34" charset="0"/>
              </a:rPr>
              <a:t>state law </a:t>
            </a:r>
            <a:r>
              <a:rPr lang="en-US" sz="2800" dirty="0">
                <a:latin typeface="Tahoma" panose="020B0604030504040204" pitchFamily="34" charset="0"/>
                <a:ea typeface="Tahoma" panose="020B0604030504040204" pitchFamily="34" charset="0"/>
                <a:cs typeface="Tahoma" panose="020B0604030504040204" pitchFamily="34" charset="0"/>
              </a:rPr>
              <a:t>(assisted legislation present vs. pending vs absent), and their interaction predict nurse attitudes toward assisted suicide when controlling for age, gender, education, religion, ethnicity, and job experience?                                                 </a:t>
            </a:r>
          </a:p>
        </p:txBody>
      </p:sp>
    </p:spTree>
    <p:extLst>
      <p:ext uri="{BB962C8B-B14F-4D97-AF65-F5344CB8AC3E}">
        <p14:creationId xmlns:p14="http://schemas.microsoft.com/office/powerpoint/2010/main" val="2243050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B475D-0240-477D-A210-F8E2B450E31E}"/>
              </a:ext>
            </a:extLst>
          </p:cNvPr>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Research Question 2</a:t>
            </a:r>
          </a:p>
        </p:txBody>
      </p:sp>
      <p:sp>
        <p:nvSpPr>
          <p:cNvPr id="3" name="Content Placeholder 2">
            <a:extLst>
              <a:ext uri="{FF2B5EF4-FFF2-40B4-BE49-F238E27FC236}">
                <a16:creationId xmlns:a16="http://schemas.microsoft.com/office/drawing/2014/main" id="{F19C03CF-185C-49D6-B7B0-91AA7AA40FE7}"/>
              </a:ext>
            </a:extLst>
          </p:cNvPr>
          <p:cNvSpPr>
            <a:spLocks noGrp="1"/>
          </p:cNvSpPr>
          <p:nvPr>
            <p:ph idx="1"/>
          </p:nvPr>
        </p:nvSpPr>
        <p:spPr>
          <a:xfrm>
            <a:off x="646111" y="1774371"/>
            <a:ext cx="9700815" cy="3557115"/>
          </a:xfrm>
        </p:spPr>
        <p:txBody>
          <a:bodyPr>
            <a:normAutofit/>
          </a:bodyPr>
          <a:lstStyle/>
          <a:p>
            <a:pPr marL="0" indent="0">
              <a:buNone/>
            </a:pPr>
            <a:r>
              <a:rPr lang="en-US" sz="2800" dirty="0">
                <a:latin typeface="Tahoma" panose="020B0604030504040204" pitchFamily="34" charset="0"/>
                <a:ea typeface="Tahoma" panose="020B0604030504040204" pitchFamily="34" charset="0"/>
                <a:cs typeface="Tahoma" panose="020B0604030504040204" pitchFamily="34" charset="0"/>
              </a:rPr>
              <a:t>To what extent do </a:t>
            </a:r>
            <a:r>
              <a:rPr lang="en-US" sz="2800" dirty="0">
                <a:solidFill>
                  <a:srgbClr val="FFFF00"/>
                </a:solidFill>
                <a:latin typeface="Tahoma" panose="020B0604030504040204" pitchFamily="34" charset="0"/>
                <a:ea typeface="Tahoma" panose="020B0604030504040204" pitchFamily="34" charset="0"/>
                <a:cs typeface="Tahoma" panose="020B0604030504040204" pitchFamily="34" charset="0"/>
              </a:rPr>
              <a:t>nurse status </a:t>
            </a:r>
            <a:r>
              <a:rPr lang="en-US" sz="2800" dirty="0">
                <a:latin typeface="Tahoma" panose="020B0604030504040204" pitchFamily="34" charset="0"/>
                <a:ea typeface="Tahoma" panose="020B0604030504040204" pitchFamily="34" charset="0"/>
                <a:cs typeface="Tahoma" panose="020B0604030504040204" pitchFamily="34" charset="0"/>
              </a:rPr>
              <a:t>(registered vs. advanced practice), </a:t>
            </a:r>
            <a:r>
              <a:rPr lang="en-US" sz="2800" dirty="0">
                <a:solidFill>
                  <a:srgbClr val="FFFF00"/>
                </a:solidFill>
                <a:latin typeface="Tahoma" panose="020B0604030504040204" pitchFamily="34" charset="0"/>
                <a:ea typeface="Tahoma" panose="020B0604030504040204" pitchFamily="34" charset="0"/>
                <a:cs typeface="Tahoma" panose="020B0604030504040204" pitchFamily="34" charset="0"/>
              </a:rPr>
              <a:t>state law </a:t>
            </a:r>
            <a:r>
              <a:rPr lang="en-US" sz="2800" dirty="0">
                <a:latin typeface="Tahoma" panose="020B0604030504040204" pitchFamily="34" charset="0"/>
                <a:ea typeface="Tahoma" panose="020B0604030504040204" pitchFamily="34" charset="0"/>
                <a:cs typeface="Tahoma" panose="020B0604030504040204" pitchFamily="34" charset="0"/>
              </a:rPr>
              <a:t>(assisted suicide legislation present vs, pending vs, absent) and their interaction as well as </a:t>
            </a:r>
            <a:r>
              <a:rPr lang="en-US" sz="2800" dirty="0">
                <a:solidFill>
                  <a:srgbClr val="FFFF00"/>
                </a:solidFill>
                <a:latin typeface="Tahoma" panose="020B0604030504040204" pitchFamily="34" charset="0"/>
                <a:ea typeface="Tahoma" panose="020B0604030504040204" pitchFamily="34" charset="0"/>
                <a:cs typeface="Tahoma" panose="020B0604030504040204" pitchFamily="34" charset="0"/>
              </a:rPr>
              <a:t>means of assisted suicide</a:t>
            </a:r>
            <a:r>
              <a:rPr lang="en-US" sz="2800" dirty="0">
                <a:latin typeface="Tahoma" panose="020B0604030504040204" pitchFamily="34" charset="0"/>
                <a:ea typeface="Tahoma" panose="020B0604030504040204" pitchFamily="34" charset="0"/>
                <a:cs typeface="Tahoma" panose="020B0604030504040204" pitchFamily="34" charset="0"/>
              </a:rPr>
              <a:t> (passive vs. active vs non-voluntary) predict attitudes toward assisted suicide when controlling for age, gender, education, religion, ethnicity, and job experience?</a:t>
            </a:r>
          </a:p>
        </p:txBody>
      </p:sp>
    </p:spTree>
    <p:extLst>
      <p:ext uri="{BB962C8B-B14F-4D97-AF65-F5344CB8AC3E}">
        <p14:creationId xmlns:p14="http://schemas.microsoft.com/office/powerpoint/2010/main" val="30519912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7920D3C4AFEA542A1C38EE0C6574F3B" ma:contentTypeVersion="4" ma:contentTypeDescription="Create a new document." ma:contentTypeScope="" ma:versionID="dc5aad1825add50e5ce6b87616329bb5">
  <xsd:schema xmlns:xsd="http://www.w3.org/2001/XMLSchema" xmlns:xs="http://www.w3.org/2001/XMLSchema" xmlns:p="http://schemas.microsoft.com/office/2006/metadata/properties" xmlns:ns3="9a581345-c9cd-4271-ac8d-8e018b24da57" targetNamespace="http://schemas.microsoft.com/office/2006/metadata/properties" ma:root="true" ma:fieldsID="f1af50a3ed4fe461a1c79d6a0499c42b" ns3:_="">
    <xsd:import namespace="9a581345-c9cd-4271-ac8d-8e018b24da57"/>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581345-c9cd-4271-ac8d-8e018b24da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394C917-ADB7-4FB0-9024-FE7480779AC9}">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9a581345-c9cd-4271-ac8d-8e018b24da57"/>
    <ds:schemaRef ds:uri="http://www.w3.org/XML/1998/namespace"/>
    <ds:schemaRef ds:uri="http://purl.org/dc/dcmitype/"/>
  </ds:schemaRefs>
</ds:datastoreItem>
</file>

<file path=customXml/itemProps2.xml><?xml version="1.0" encoding="utf-8"?>
<ds:datastoreItem xmlns:ds="http://schemas.openxmlformats.org/officeDocument/2006/customXml" ds:itemID="{742AA32B-6119-4741-A210-B9813894119E}">
  <ds:schemaRefs>
    <ds:schemaRef ds:uri="http://schemas.microsoft.com/sharepoint/v3/contenttype/forms"/>
  </ds:schemaRefs>
</ds:datastoreItem>
</file>

<file path=customXml/itemProps3.xml><?xml version="1.0" encoding="utf-8"?>
<ds:datastoreItem xmlns:ds="http://schemas.openxmlformats.org/officeDocument/2006/customXml" ds:itemID="{ADB2C07C-CB2F-4733-9A8E-5E07E82CB5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a581345-c9cd-4271-ac8d-8e018b24da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89</TotalTime>
  <Words>1434</Words>
  <Application>Microsoft Office PowerPoint</Application>
  <PresentationFormat>Widescreen</PresentationFormat>
  <Paragraphs>255</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Century Gothic</vt:lpstr>
      <vt:lpstr>Tahoma</vt:lpstr>
      <vt:lpstr>Wingdings 3</vt:lpstr>
      <vt:lpstr>Ion</vt:lpstr>
      <vt:lpstr>Exploring Nurses’ Attitudes Toward Physician-Assisted Suicide: A study of nurses working with terminally-ill patients</vt:lpstr>
      <vt:lpstr>Problem Statement</vt:lpstr>
      <vt:lpstr>Purpose of the study</vt:lpstr>
      <vt:lpstr>Literature Review</vt:lpstr>
      <vt:lpstr>Literature Review cont.</vt:lpstr>
      <vt:lpstr>Literature Review cont.</vt:lpstr>
      <vt:lpstr>Literature Review cont.</vt:lpstr>
      <vt:lpstr>Research Question 1</vt:lpstr>
      <vt:lpstr>Research Question 2</vt:lpstr>
      <vt:lpstr>Research Question 3</vt:lpstr>
      <vt:lpstr>Research Question 4</vt:lpstr>
      <vt:lpstr>Study Design   </vt:lpstr>
      <vt:lpstr>Study participants</vt:lpstr>
      <vt:lpstr>Survey instrument</vt:lpstr>
      <vt:lpstr>Findings RQ1: Cronbach’s alpha = reliability a = .919</vt:lpstr>
      <vt:lpstr>Findings RQ 2: Cronbach’s Alpha = reliability  .752 (Passive)  .793 (Active) .703 (NV) </vt:lpstr>
      <vt:lpstr>Findings RQ 3: Cronbach’s Alpha Cronbach’s Alpha a = .271 </vt:lpstr>
      <vt:lpstr>Findings RQ 4: Descriptive Statistics</vt:lpstr>
      <vt:lpstr>Conclusions</vt:lpstr>
      <vt:lpstr>Implications</vt:lpstr>
      <vt:lpstr>Limitations</vt:lpstr>
      <vt:lpstr>Recommendations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Exploring Nurses’ Attitudes Toward Physician-Assisted Suicide: A study of nurses working with terminally-ill patients</dc:title>
  <dc:creator>Marjie</dc:creator>
  <cp:lastModifiedBy>Kelly Brown</cp:lastModifiedBy>
  <cp:revision>3</cp:revision>
  <dcterms:created xsi:type="dcterms:W3CDTF">2020-03-22T00:51:55Z</dcterms:created>
  <dcterms:modified xsi:type="dcterms:W3CDTF">2020-04-02T16:18:46Z</dcterms:modified>
</cp:coreProperties>
</file>