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notesMasterIdLst>
    <p:notesMasterId r:id="rId19"/>
  </p:notesMasterIdLst>
  <p:sldIdLst>
    <p:sldId id="272" r:id="rId2"/>
    <p:sldId id="292" r:id="rId3"/>
    <p:sldId id="274" r:id="rId4"/>
    <p:sldId id="273" r:id="rId5"/>
    <p:sldId id="277" r:id="rId6"/>
    <p:sldId id="278" r:id="rId7"/>
    <p:sldId id="279" r:id="rId8"/>
    <p:sldId id="280" r:id="rId9"/>
    <p:sldId id="291" r:id="rId10"/>
    <p:sldId id="287" r:id="rId11"/>
    <p:sldId id="288" r:id="rId12"/>
    <p:sldId id="290" r:id="rId13"/>
    <p:sldId id="282" r:id="rId14"/>
    <p:sldId id="289" r:id="rId15"/>
    <p:sldId id="283" r:id="rId16"/>
    <p:sldId id="286" r:id="rId17"/>
    <p:sldId id="285" r:id="rId18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80" autoAdjust="0"/>
    <p:restoredTop sz="73467" autoAdjust="0"/>
  </p:normalViewPr>
  <p:slideViewPr>
    <p:cSldViewPr snapToGrid="0">
      <p:cViewPr varScale="1">
        <p:scale>
          <a:sx n="69" d="100"/>
          <a:sy n="69" d="100"/>
        </p:scale>
        <p:origin x="90" y="27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08420347-998B-4052-AB41-E1DA52CF5B04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5"/>
            <a:ext cx="5618480" cy="3665458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7070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0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D5D0D467-0EDE-4FAC-9AB9-515D9E08C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84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1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70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530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38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530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34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82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20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8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78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1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93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149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89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530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5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10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530">
              <a:defRPr/>
            </a:pPr>
            <a:endParaRPr lang="en-US" b="0" baseline="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79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0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65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0D467-0EDE-4FAC-9AB9-515D9E08CEA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59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68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71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05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6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760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4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319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55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71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28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85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12124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f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12462"/>
            <a:ext cx="9068586" cy="2590800"/>
          </a:xfrm>
        </p:spPr>
        <p:txBody>
          <a:bodyPr/>
          <a:lstStyle/>
          <a:p>
            <a:r>
              <a:rPr lang="en-US" sz="3600" dirty="0"/>
              <a:t>What Are We Teaching in Spirituality &amp; Social Work Elective Courses? </a:t>
            </a:r>
            <a:br>
              <a:rPr lang="en-US" sz="3600" dirty="0"/>
            </a:br>
            <a:r>
              <a:rPr lang="en-US" sz="3600" dirty="0"/>
              <a:t>A Qualitative Content Analysis </a:t>
            </a:r>
            <a:br>
              <a:rPr lang="en-US" sz="3600" dirty="0"/>
            </a:br>
            <a:r>
              <a:rPr lang="en-US" sz="3600" dirty="0"/>
              <a:t>of BSW Syllabi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1708" y="4056185"/>
            <a:ext cx="9296400" cy="145366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Hillary L. Cole, DSW, LCSW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 Professor &amp; BSW Program Director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Olivet Nazarene University; </a:t>
            </a:r>
            <a:r>
              <a:rPr lang="en-US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hlcole@olivet.edu </a:t>
            </a:r>
          </a:p>
        </p:txBody>
      </p:sp>
    </p:spTree>
    <p:extLst>
      <p:ext uri="{BB962C8B-B14F-4D97-AF65-F5344CB8AC3E}">
        <p14:creationId xmlns:p14="http://schemas.microsoft.com/office/powerpoint/2010/main" val="4068394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Reliability &amp; Validity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Qualitative vs. Quantitative Conceptualizations</a:t>
            </a:r>
          </a:p>
          <a:p>
            <a:pPr lvl="1"/>
            <a:r>
              <a:rPr lang="en-US" sz="2200" dirty="0"/>
              <a:t>Content Analysis Definitions (</a:t>
            </a:r>
            <a:r>
              <a:rPr lang="en-US" sz="2200" dirty="0" err="1"/>
              <a:t>Krippendorff</a:t>
            </a:r>
            <a:r>
              <a:rPr lang="en-US" sz="2200" dirty="0"/>
              <a:t>, 2019)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2400" dirty="0"/>
              <a:t>3 Processes were Implemented to Increase the Trustworthiness and Rigor of this Study (Padgett, 2017; Tracey, 2010):</a:t>
            </a:r>
          </a:p>
          <a:p>
            <a:pPr marL="731520" lvl="1" indent="-457200">
              <a:buAutoNum type="arabicPeriod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Partner Coding</a:t>
            </a:r>
          </a:p>
          <a:p>
            <a:pPr marL="731520" lvl="1" indent="-457200">
              <a:buAutoNum type="arabicPeriod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 Audit Trail</a:t>
            </a:r>
          </a:p>
          <a:p>
            <a:pPr marL="731520" lvl="1" indent="-457200">
              <a:buAutoNum type="arabicPeriod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Triangulation</a:t>
            </a:r>
          </a:p>
          <a:p>
            <a:pPr marL="0" indent="0">
              <a:buNone/>
            </a:pPr>
            <a:endParaRPr lang="en-US" sz="11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/>
              <a:t>**Analysis Process Involved Large Portions of Syllabi**</a:t>
            </a:r>
          </a:p>
        </p:txBody>
      </p:sp>
    </p:spTree>
    <p:extLst>
      <p:ext uri="{BB962C8B-B14F-4D97-AF65-F5344CB8AC3E}">
        <p14:creationId xmlns:p14="http://schemas.microsoft.com/office/powerpoint/2010/main" val="316100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937" y="626613"/>
            <a:ext cx="3938954" cy="1371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937" y="1834312"/>
            <a:ext cx="11167671" cy="1043799"/>
          </a:xfrm>
        </p:spPr>
        <p:txBody>
          <a:bodyPr>
            <a:noAutofit/>
          </a:bodyPr>
          <a:lstStyle/>
          <a:p>
            <a:r>
              <a:rPr lang="en-US" sz="2000" dirty="0"/>
              <a:t>8% of Accredited BSW Programs (43 of 531) Offer an Elective on Spirituality &amp; Religion</a:t>
            </a:r>
          </a:p>
          <a:p>
            <a:r>
              <a:rPr lang="en-US" sz="2000" i="1" dirty="0"/>
              <a:t>N=</a:t>
            </a:r>
            <a:r>
              <a:rPr lang="en-US" sz="2000" dirty="0"/>
              <a:t>30 Syllabi Collected from 28 Different Universities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610186"/>
              </p:ext>
            </p:extLst>
          </p:nvPr>
        </p:nvGraphicFramePr>
        <p:xfrm>
          <a:off x="1492354" y="2878111"/>
          <a:ext cx="9345534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5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5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358">
                <a:tc gridSpan="3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Sample Demographics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358"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Public vs. Private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Religious</a:t>
                      </a:r>
                      <a:r>
                        <a:rPr lang="en-US" sz="1900" b="1" baseline="0" dirty="0"/>
                        <a:t> </a:t>
                      </a:r>
                      <a:r>
                        <a:rPr lang="en-US" sz="1900" b="1" dirty="0"/>
                        <a:t>Affiliation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Geographic Region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1799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16 Public (57%)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12 Private (42%)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5 Catholic (17%)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/>
                        <a:t>1 Lutheran, 1 Baptist, 1 Christian Missionary Alliance, 1 Assemblies of God, &amp; 1 Seventh Day Adventist (3%)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7 Great Lakes (25%)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4 Southeast, 4 West, 4 Northeast (14%)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3 Northwest, 3 Rocky Mountains (10%)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/>
                        <a:t>2 South Central</a:t>
                      </a:r>
                      <a:r>
                        <a:rPr lang="en-US" sz="1800" baseline="0" dirty="0"/>
                        <a:t> (7%)</a:t>
                      </a:r>
                      <a:r>
                        <a:rPr lang="en-US" sz="1800" dirty="0"/>
                        <a:t> &amp; 1 Mid-Atlantic  (3%)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01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9" y="629973"/>
            <a:ext cx="10058400" cy="89872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Results: Course Dimensions Analysis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40099" y="1593695"/>
            <a:ext cx="3474020" cy="67258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Required Readings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66800" y="2331276"/>
            <a:ext cx="3247319" cy="3882451"/>
          </a:xfrm>
        </p:spPr>
        <p:txBody>
          <a:bodyPr>
            <a:normAutofit/>
          </a:bodyPr>
          <a:lstStyle/>
          <a:p>
            <a:r>
              <a:rPr lang="en-US" i="1" dirty="0"/>
              <a:t>N </a:t>
            </a:r>
            <a:r>
              <a:rPr lang="en-US" dirty="0"/>
              <a:t>= 64 Unique Textbooks</a:t>
            </a:r>
          </a:p>
          <a:p>
            <a:r>
              <a:rPr lang="en-US" dirty="0"/>
              <a:t>Most Used (40% of Courses): </a:t>
            </a:r>
            <a:r>
              <a:rPr lang="en-US" i="1" dirty="0"/>
              <a:t>Spiritual Diversity in Social Work Practice </a:t>
            </a:r>
            <a:r>
              <a:rPr lang="en-US" dirty="0"/>
              <a:t>(</a:t>
            </a:r>
            <a:r>
              <a:rPr lang="en-US" dirty="0" err="1"/>
              <a:t>Canda</a:t>
            </a:r>
            <a:r>
              <a:rPr lang="en-US" dirty="0"/>
              <a:t> &amp; Furman, 2010)</a:t>
            </a:r>
          </a:p>
          <a:p>
            <a:r>
              <a:rPr lang="en-US" i="1" dirty="0"/>
              <a:t>N </a:t>
            </a:r>
            <a:r>
              <a:rPr lang="en-US" dirty="0"/>
              <a:t>= 155 Unique Articles</a:t>
            </a:r>
          </a:p>
          <a:p>
            <a:r>
              <a:rPr lang="en-US" dirty="0"/>
              <a:t>Most Used (11% of Courses): “Spiritual Assessment: A Review of Major Qualitative Methods” (Hodge, 2001)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7859892" y="1581936"/>
            <a:ext cx="3772475" cy="651839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Teaching Methods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81221" y="2331275"/>
            <a:ext cx="3522689" cy="3882451"/>
          </a:xfrm>
        </p:spPr>
        <p:txBody>
          <a:bodyPr>
            <a:noAutofit/>
          </a:bodyPr>
          <a:lstStyle/>
          <a:p>
            <a:r>
              <a:rPr lang="en-US" sz="2000" dirty="0"/>
              <a:t>8 Categories</a:t>
            </a:r>
          </a:p>
          <a:p>
            <a:pPr lvl="1"/>
            <a:r>
              <a:rPr lang="en-US" sz="1800" dirty="0"/>
              <a:t>Personal Reflection, Experiential Activities, Spiritual Assessments, Religion Research, Response to Reading, In-Class Activities, Role Play, &amp; Case Studies</a:t>
            </a:r>
          </a:p>
          <a:p>
            <a:r>
              <a:rPr lang="en-US" sz="2000" dirty="0"/>
              <a:t>Top 3 Assignments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1800" dirty="0"/>
              <a:t>Journal (43% of Courses)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1800" dirty="0"/>
              <a:t>Self-Assessment (36%)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1800" dirty="0"/>
              <a:t>Spiritual Self-Reflection Paper (30%)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8171013" y="2331277"/>
            <a:ext cx="3293933" cy="3882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10 Unique Methods</a:t>
            </a:r>
          </a:p>
          <a:p>
            <a:r>
              <a:rPr lang="en-US" sz="2000" dirty="0"/>
              <a:t>Most Common: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Class Discussion &amp; Student Presentations (43% of Courses)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Guest Speakers (33%)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Lectures (26% of Courses Mentioned Explicitly)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Experiential Exercises or Practices (23%)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612573" y="1593695"/>
            <a:ext cx="3247319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Assignments</a:t>
            </a:r>
          </a:p>
        </p:txBody>
      </p:sp>
    </p:spTree>
    <p:extLst>
      <p:ext uri="{BB962C8B-B14F-4D97-AF65-F5344CB8AC3E}">
        <p14:creationId xmlns:p14="http://schemas.microsoft.com/office/powerpoint/2010/main" val="84140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471" y="1152259"/>
            <a:ext cx="2889354" cy="1371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Results: Thematic Content Analysis 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057389"/>
              </p:ext>
            </p:extLst>
          </p:nvPr>
        </p:nvGraphicFramePr>
        <p:xfrm>
          <a:off x="3312825" y="29980"/>
          <a:ext cx="8769247" cy="6789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3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1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4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77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Description &amp; Subthemes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Prevalence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1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Professional Practice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Ethical Practice (134); Cultural Competence (101); Relationship between Spirituality &amp; Social Work (82)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**Referenced</a:t>
                      </a:r>
                      <a:r>
                        <a:rPr lang="en-US" sz="1400" baseline="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372 Times, in 24 out of 30 Syllabi**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80% of Syllabi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2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+mj-lt"/>
                        </a:rPr>
                        <a:t>Diversity &amp; Social Justice 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Spirituality as a Factor of Client Diversity (124); Domestic &amp; International Advocacy for Oppressed Religious Groups (6)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**Referenced 173 Times, in 23 out of 30 Syllabi**</a:t>
                      </a: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76% of Syllabi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8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3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Practitioner Spirituality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Reflection &amp; Self-Awareness (76); Sense of</a:t>
                      </a:r>
                      <a:r>
                        <a:rPr lang="en-US" sz="1400" b="1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Vocation or Calling (30);</a:t>
                      </a:r>
                      <a:r>
                        <a:rPr lang="en-US" sz="1400" b="1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Practitioner Faith Integration (25); Self-Care (18)</a:t>
                      </a:r>
                      <a:endParaRPr lang="en-US" sz="1400" b="1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**Referenced</a:t>
                      </a:r>
                      <a:r>
                        <a:rPr lang="en-US" sz="1400" baseline="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158 Times, in 21 out of 30 Syllabi**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en-US" sz="1400" dirty="0">
                          <a:effectLst/>
                          <a:latin typeface="+mj-lt"/>
                        </a:rPr>
                      </a:br>
                      <a:r>
                        <a:rPr lang="en-US" sz="1400" dirty="0">
                          <a:effectLst/>
                          <a:latin typeface="+mj-lt"/>
                        </a:rPr>
                        <a:t>70% of Syllabi</a:t>
                      </a: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708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4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Generalist Intervention Model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+mj-lt"/>
                        </a:rPr>
                        <a:t> 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Planned Change</a:t>
                      </a:r>
                      <a:r>
                        <a:rPr lang="en-US" sz="1400" b="1" baseline="0" dirty="0">
                          <a:effectLst/>
                          <a:latin typeface="+mj-lt"/>
                        </a:rPr>
                        <a:t> Process (229);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Micro, Mezzo, &amp; Macro Practice (29); Assessment</a:t>
                      </a:r>
                      <a:r>
                        <a:rPr lang="en-US" sz="1400" b="1" baseline="0" dirty="0">
                          <a:effectLst/>
                          <a:latin typeface="+mj-lt"/>
                        </a:rPr>
                        <a:t> (107); Intervention (88)</a:t>
                      </a:r>
                      <a:endParaRPr lang="en-US" sz="1400" b="1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**Referenced 267 Times,</a:t>
                      </a:r>
                      <a:r>
                        <a:rPr lang="en-US" sz="1400" baseline="0" dirty="0">
                          <a:effectLst/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in 20 out of 30 Syllabi**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66% of Syllabi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85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5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+mj-lt"/>
                        </a:rPr>
                        <a:t>Religion &amp; Spirituality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+mj-lt"/>
                        </a:rPr>
                        <a:t> 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Survey of Various Faith Groups &amp;</a:t>
                      </a: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Their Beliefs (116);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Definitions &amp; Importance of Religion &amp; Spirituality (51)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**Referenced 167 Times, in 16 out of 30 Syllabi** 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53% of Syllabi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71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  <a:latin typeface="+mj-lt"/>
                        </a:rPr>
                        <a:t>Theme 6</a:t>
                      </a:r>
                      <a:r>
                        <a:rPr lang="en-US" sz="1600" u="none" dirty="0">
                          <a:effectLst/>
                          <a:latin typeface="+mj-lt"/>
                        </a:rPr>
                        <a:t>: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+mj-lt"/>
                        </a:rPr>
                        <a:t>Person-in-Environment</a:t>
                      </a:r>
                      <a:endParaRPr lang="en-US" sz="1600" u="none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Human &amp; Spiritual Development (32); Impact on Individuals, Family Systems, Communities, &amp; Organizations (10)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**Referenced 76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 Times, in 15 out of 30 Syllabi**</a:t>
                      </a: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50% of Syllabi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6326" marR="3632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220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2-Point Star 5"/>
          <p:cNvSpPr/>
          <p:nvPr/>
        </p:nvSpPr>
        <p:spPr>
          <a:xfrm>
            <a:off x="7138007" y="1528231"/>
            <a:ext cx="4634459" cy="4178167"/>
          </a:xfrm>
          <a:prstGeom prst="star12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84" y="405902"/>
            <a:ext cx="10058400" cy="13716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84" y="1651355"/>
            <a:ext cx="6867378" cy="393192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BSW-Level Spirituality Integration</a:t>
            </a:r>
          </a:p>
          <a:p>
            <a:pPr lvl="1"/>
            <a:r>
              <a:rPr lang="en-US" sz="1800" dirty="0"/>
              <a:t>Appears to be Much Less than MSW-Level Integration </a:t>
            </a:r>
          </a:p>
          <a:p>
            <a:pPr lvl="1"/>
            <a:r>
              <a:rPr lang="en-US" sz="1800" dirty="0"/>
              <a:t>8% (43 out of 531) vs. 30% (78 out of 257)</a:t>
            </a:r>
          </a:p>
          <a:p>
            <a:pPr marL="274320" lvl="1" indent="0">
              <a:buNone/>
            </a:pPr>
            <a:r>
              <a:rPr lang="en-US" sz="1800" dirty="0"/>
              <a:t>   (Moffatt &amp; </a:t>
            </a:r>
            <a:r>
              <a:rPr lang="en-US" sz="1800" dirty="0" err="1"/>
              <a:t>Oxhandler</a:t>
            </a:r>
            <a:r>
              <a:rPr lang="en-US" sz="1800" dirty="0"/>
              <a:t>, 2018)</a:t>
            </a:r>
          </a:p>
          <a:p>
            <a:pPr lvl="1"/>
            <a:r>
              <a:rPr lang="en-US" sz="1800" dirty="0"/>
              <a:t>Similar Readings, Assignments, &amp; Teaching Methods </a:t>
            </a:r>
          </a:p>
          <a:p>
            <a:endParaRPr lang="en-US" sz="2000" dirty="0"/>
          </a:p>
          <a:p>
            <a:r>
              <a:rPr lang="en-US" sz="2400" dirty="0">
                <a:solidFill>
                  <a:schemeClr val="accent5"/>
                </a:solidFill>
              </a:rPr>
              <a:t>Content Analysis on Spirituality and Religion</a:t>
            </a:r>
          </a:p>
          <a:p>
            <a:pPr lvl="1"/>
            <a:r>
              <a:rPr lang="en-US" sz="1800" dirty="0"/>
              <a:t>Professional Practice (Theme 1) Aligns with NASW </a:t>
            </a:r>
            <a:r>
              <a:rPr lang="en-US" sz="1800" i="1" dirty="0"/>
              <a:t>Code of Ethics </a:t>
            </a:r>
            <a:r>
              <a:rPr lang="en-US" sz="1800" dirty="0"/>
              <a:t>&amp; </a:t>
            </a:r>
            <a:r>
              <a:rPr lang="en-US" sz="1800" i="1" dirty="0"/>
              <a:t>Standards of Cultural Competence</a:t>
            </a:r>
          </a:p>
          <a:p>
            <a:pPr lvl="1"/>
            <a:r>
              <a:rPr lang="en-US" sz="1800" dirty="0"/>
              <a:t>Diversity and Social Justice (Theme 2) &amp; Practitioner Spirituality (Theme 3) Align with the CSWE EPAS</a:t>
            </a:r>
          </a:p>
          <a:p>
            <a:pPr lvl="1"/>
            <a:r>
              <a:rPr lang="en-US" sz="1800" dirty="0"/>
              <a:t>Person-in-Environment (Theme 6) – Could be Emphasized More due to Holistic Nature of Profession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886248" y="2278486"/>
            <a:ext cx="31379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Strengths: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First Study of Its Kind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Addresses Gap in Research Literature 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u="sng" dirty="0">
                <a:solidFill>
                  <a:schemeClr val="bg1"/>
                </a:solidFill>
              </a:rPr>
              <a:t>Limitations: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In-Class Changes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Infused Material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Researcher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2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7135" y="595505"/>
            <a:ext cx="10420130" cy="104749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Implications for Social Work Education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45755" y="1643000"/>
            <a:ext cx="6642406" cy="480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Guide for BSW Spirituality Integration</a:t>
            </a:r>
          </a:p>
          <a:p>
            <a:r>
              <a:rPr lang="en-US" sz="2400" dirty="0"/>
              <a:t>Integrating Content Across Core Courses</a:t>
            </a:r>
          </a:p>
          <a:p>
            <a:pPr lvl="1"/>
            <a:r>
              <a:rPr lang="en-US" sz="1800" dirty="0"/>
              <a:t>Including Readings, Class Discussions/Activities, Assignments from Findings Throughout the Curriculum</a:t>
            </a:r>
          </a:p>
          <a:p>
            <a:pPr lvl="1"/>
            <a:r>
              <a:rPr lang="en-US" sz="1800" dirty="0"/>
              <a:t>Ex: HBSE &amp; Micro Practice </a:t>
            </a:r>
          </a:p>
          <a:p>
            <a:endParaRPr lang="en-US" sz="2400" dirty="0"/>
          </a:p>
          <a:p>
            <a:r>
              <a:rPr lang="en-US" sz="2400" dirty="0"/>
              <a:t>Developing an Elective Course</a:t>
            </a:r>
          </a:p>
          <a:p>
            <a:pPr lvl="1"/>
            <a:r>
              <a:rPr lang="en-US" sz="1800" dirty="0"/>
              <a:t>Using Findings to Build a New Course</a:t>
            </a:r>
          </a:p>
          <a:p>
            <a:pPr lvl="1"/>
            <a:r>
              <a:rPr lang="en-US" sz="1800" dirty="0"/>
              <a:t>Six Themes Serve as Course Units</a:t>
            </a:r>
          </a:p>
          <a:p>
            <a:pPr lvl="1"/>
            <a:r>
              <a:rPr lang="en-US" sz="1800" dirty="0"/>
              <a:t>Ex: Unit One – Professional Practice (Theme 1)</a:t>
            </a:r>
          </a:p>
          <a:p>
            <a:pPr lvl="2"/>
            <a:r>
              <a:rPr lang="en-US" sz="1600" dirty="0"/>
              <a:t>Readings &amp; Assignments Based on Findings</a:t>
            </a:r>
          </a:p>
          <a:p>
            <a:pPr lvl="1"/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421145"/>
              </p:ext>
            </p:extLst>
          </p:nvPr>
        </p:nvGraphicFramePr>
        <p:xfrm>
          <a:off x="7794886" y="1643000"/>
          <a:ext cx="3321560" cy="4588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481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Unit One: </a:t>
                      </a:r>
                    </a:p>
                    <a:p>
                      <a:pPr algn="ctr"/>
                      <a:r>
                        <a:rPr lang="en-US" sz="2000" dirty="0"/>
                        <a:t>Professional Practice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0267">
                <a:tc>
                  <a:txBody>
                    <a:bodyPr/>
                    <a:lstStyle/>
                    <a:p>
                      <a:r>
                        <a:rPr lang="en-US" b="1" u="sng" dirty="0"/>
                        <a:t>Topics: </a:t>
                      </a:r>
                      <a:r>
                        <a:rPr lang="en-US" dirty="0"/>
                        <a:t>Relationship between Spirituality &amp; Social Work, Cultural Competence,</a:t>
                      </a:r>
                      <a:r>
                        <a:rPr lang="en-US" baseline="0" dirty="0"/>
                        <a:t> &amp; Ethical Issues and Decision-Making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0267">
                <a:tc>
                  <a:txBody>
                    <a:bodyPr/>
                    <a:lstStyle/>
                    <a:p>
                      <a:r>
                        <a:rPr lang="en-US" b="1" u="sng" dirty="0"/>
                        <a:t>Readings</a:t>
                      </a:r>
                      <a:r>
                        <a:rPr lang="en-US" dirty="0"/>
                        <a:t>: NASW </a:t>
                      </a:r>
                      <a:r>
                        <a:rPr lang="en-US" i="1" dirty="0"/>
                        <a:t>Code of Ethics &amp; Standards and Indicators of Cultural Competence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0267">
                <a:tc>
                  <a:txBody>
                    <a:bodyPr/>
                    <a:lstStyle/>
                    <a:p>
                      <a:r>
                        <a:rPr lang="en-US" b="1" u="sng" dirty="0"/>
                        <a:t>Assignments: </a:t>
                      </a:r>
                      <a:r>
                        <a:rPr lang="en-US" dirty="0"/>
                        <a:t>Personal &amp; Professional</a:t>
                      </a:r>
                      <a:r>
                        <a:rPr lang="en-US" baseline="0" dirty="0"/>
                        <a:t> Values Paper; Ethical Dilemmas (In-Class Discussion or Role Play)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59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968292"/>
            <a:ext cx="5139128" cy="404134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Impact of Using Original Conceptual Framework</a:t>
            </a:r>
          </a:p>
          <a:p>
            <a:pPr lvl="1"/>
            <a:r>
              <a:rPr lang="en-US" sz="2200" dirty="0"/>
              <a:t>Quantitative: Pre &amp; Post Tests</a:t>
            </a:r>
          </a:p>
          <a:p>
            <a:pPr lvl="1"/>
            <a:r>
              <a:rPr lang="en-US" sz="2200" dirty="0"/>
              <a:t>Qualitative: Focus Groups</a:t>
            </a:r>
          </a:p>
          <a:p>
            <a:pPr lvl="1"/>
            <a:endParaRPr lang="en-US" sz="2200" dirty="0"/>
          </a:p>
          <a:p>
            <a:r>
              <a:rPr lang="en-US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BSW-Level Integration</a:t>
            </a:r>
          </a:p>
          <a:p>
            <a:pPr lvl="1"/>
            <a:r>
              <a:rPr lang="en-US" sz="2200" dirty="0"/>
              <a:t>Infused Spirituality Content</a:t>
            </a:r>
          </a:p>
          <a:p>
            <a:pPr lvl="2"/>
            <a:r>
              <a:rPr lang="en-US" sz="2000" dirty="0"/>
              <a:t>Quantitative vs. Qualitative</a:t>
            </a:r>
          </a:p>
          <a:p>
            <a:pPr lvl="1"/>
            <a:r>
              <a:rPr lang="en-US" sz="2200" dirty="0"/>
              <a:t>Elective Courses</a:t>
            </a:r>
          </a:p>
          <a:p>
            <a:pPr lvl="2"/>
            <a:r>
              <a:rPr lang="en-US" sz="2000" dirty="0"/>
              <a:t>Quantitative vs. Qualitative</a:t>
            </a:r>
          </a:p>
          <a:p>
            <a:pPr lvl="1"/>
            <a:endParaRPr lang="en-US" sz="2200" dirty="0"/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1066800" y="642594"/>
            <a:ext cx="10058400" cy="1047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Future Research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500" y="1087095"/>
            <a:ext cx="3921714" cy="224475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699" y="3596031"/>
            <a:ext cx="3810755" cy="254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8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1410" y="568227"/>
            <a:ext cx="2430780" cy="2795374"/>
          </a:xfrm>
        </p:spPr>
        <p:txBody>
          <a:bodyPr>
            <a:normAutofit/>
          </a:bodyPr>
          <a:lstStyle/>
          <a:p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48" y="1148669"/>
            <a:ext cx="7875314" cy="4429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08959" y="778731"/>
            <a:ext cx="240323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Thank you!!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Feedback or Questions? </a:t>
            </a:r>
          </a:p>
          <a:p>
            <a:endParaRPr lang="en-US" sz="2000" dirty="0"/>
          </a:p>
          <a:p>
            <a:r>
              <a:rPr lang="en-US" sz="2000" dirty="0"/>
              <a:t>Email Hillary Cole:  hlcole@olivet.edu</a:t>
            </a:r>
          </a:p>
        </p:txBody>
      </p:sp>
    </p:spTree>
    <p:extLst>
      <p:ext uri="{BB962C8B-B14F-4D97-AF65-F5344CB8AC3E}">
        <p14:creationId xmlns:p14="http://schemas.microsoft.com/office/powerpoint/2010/main" val="1370110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04093"/>
            <a:ext cx="10058400" cy="1371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  <a:cs typeface="Times New Roman" panose="02020603050405020304" pitchFamily="18" charset="0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93631"/>
            <a:ext cx="10058400" cy="363835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Purpose/Goals of Workshop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&amp; Literature Review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Framework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Qualitative Study: Method, Data Collection &amp; Analysis, Results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for Social Work Education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Research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66800" y="5607829"/>
            <a:ext cx="1037492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None/>
              <a:defRPr sz="1600" kern="1200" spc="8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Article accepted for publication with Taylor &amp; Francis in the </a:t>
            </a:r>
            <a:r>
              <a:rPr lang="en-US" sz="1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Journal of Religion and Spirituality in Social Work: Social Thought, </a:t>
            </a:r>
            <a:r>
              <a:rPr lang="en-US" sz="1800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November 2021. Article currently under revision.  </a:t>
            </a:r>
          </a:p>
        </p:txBody>
      </p:sp>
    </p:spTree>
    <p:extLst>
      <p:ext uri="{BB962C8B-B14F-4D97-AF65-F5344CB8AC3E}">
        <p14:creationId xmlns:p14="http://schemas.microsoft.com/office/powerpoint/2010/main" val="1569894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51543" y="274220"/>
            <a:ext cx="10058400" cy="1371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Background &amp; Literature Review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51543" y="1512339"/>
            <a:ext cx="6440455" cy="4078515"/>
          </a:xfrm>
        </p:spPr>
        <p:txBody>
          <a:bodyPr>
            <a:noAutofit/>
          </a:bodyPr>
          <a:lstStyle/>
          <a:p>
            <a:r>
              <a:rPr lang="en-US" sz="2000" dirty="0"/>
              <a:t>Spirituality, Social Work, &amp; Social Work Education</a:t>
            </a:r>
          </a:p>
          <a:p>
            <a:r>
              <a:rPr lang="en-US" sz="2000" dirty="0"/>
              <a:t>Modern-Day Practitioner Support &amp; Training</a:t>
            </a:r>
          </a:p>
          <a:p>
            <a:r>
              <a:rPr lang="en-US" sz="2000" dirty="0"/>
              <a:t>Client Identity &amp; Well-being       </a:t>
            </a:r>
          </a:p>
          <a:p>
            <a:r>
              <a:rPr lang="en-US" sz="2000" dirty="0"/>
              <a:t>Separation of Church and State Concern</a:t>
            </a:r>
          </a:p>
          <a:p>
            <a:r>
              <a:rPr lang="en-US" sz="2000" dirty="0"/>
              <a:t>Current Research on Spirituality Integration </a:t>
            </a:r>
          </a:p>
          <a:p>
            <a:endParaRPr lang="en-US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**This Dissertation Addresses the Gap in Literature on Bachelor of Social Work (BSW)-Level Spirituality Integration: Degree &amp; Best Practices.**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418" y="1688485"/>
            <a:ext cx="3050525" cy="1715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216" y="3551596"/>
            <a:ext cx="3343535" cy="16404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51543" y="5486400"/>
            <a:ext cx="11234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Cnaan</a:t>
            </a:r>
            <a:r>
              <a:rPr lang="en-US" dirty="0"/>
              <a:t> et al., 1999; Crisp, 2011; Dudley &amp; </a:t>
            </a:r>
            <a:r>
              <a:rPr lang="en-US" dirty="0" err="1"/>
              <a:t>Helfgott</a:t>
            </a:r>
            <a:r>
              <a:rPr lang="en-US" dirty="0"/>
              <a:t>, 1990; </a:t>
            </a:r>
            <a:r>
              <a:rPr lang="en-US" dirty="0" err="1"/>
              <a:t>Gockel</a:t>
            </a:r>
            <a:r>
              <a:rPr lang="en-US" dirty="0"/>
              <a:t> &amp; Deng, 2016; Hodge, 2015; Koenig et al., 2012; Marty, 1980; Moffat &amp; </a:t>
            </a:r>
            <a:r>
              <a:rPr lang="en-US" dirty="0" err="1"/>
              <a:t>Oxhandler</a:t>
            </a:r>
            <a:r>
              <a:rPr lang="en-US" dirty="0"/>
              <a:t>, 2018; </a:t>
            </a:r>
            <a:r>
              <a:rPr lang="en-US" dirty="0" err="1"/>
              <a:t>Oxhandler</a:t>
            </a:r>
            <a:r>
              <a:rPr lang="en-US" dirty="0"/>
              <a:t> et al., 2015, 2018; Pew Research Center, 2015; Rothman, 2009; Russel, 1998; Sheridan, 2009; Williams &amp; </a:t>
            </a:r>
            <a:r>
              <a:rPr lang="en-US" dirty="0" err="1"/>
              <a:t>Smolak</a:t>
            </a:r>
            <a:r>
              <a:rPr lang="en-US" dirty="0"/>
              <a:t>, 2007)</a:t>
            </a:r>
          </a:p>
        </p:txBody>
      </p:sp>
    </p:spTree>
    <p:extLst>
      <p:ext uri="{BB962C8B-B14F-4D97-AF65-F5344CB8AC3E}">
        <p14:creationId xmlns:p14="http://schemas.microsoft.com/office/powerpoint/2010/main" val="368193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528" y="291631"/>
            <a:ext cx="10058400" cy="13716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Conceptual Framework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idx="1"/>
          </p:nvPr>
        </p:nvSpPr>
        <p:spPr>
          <a:xfrm>
            <a:off x="1069848" y="1467152"/>
            <a:ext cx="4754880" cy="927222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Ecological Model </a:t>
            </a:r>
          </a:p>
          <a:p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</a:t>
            </a:r>
            <a:r>
              <a:rPr lang="en-US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Gitterman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&amp; </a:t>
            </a:r>
            <a:r>
              <a:rPr lang="en-US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Germain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, 2008)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1069848" y="2564493"/>
            <a:ext cx="4916282" cy="3200400"/>
          </a:xfrm>
        </p:spPr>
        <p:txBody>
          <a:bodyPr>
            <a:noAutofit/>
          </a:bodyPr>
          <a:lstStyle/>
          <a:p>
            <a:r>
              <a:rPr lang="en-US" sz="2400" dirty="0"/>
              <a:t>Primary Theoretical Framework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Holistic (Bio-Psycho-Social-Spiritual) Approach of the Profession = Main Argument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Concept of </a:t>
            </a:r>
            <a:r>
              <a:rPr lang="en-US" sz="2400" i="1" dirty="0"/>
              <a:t>Person-in-Environment </a:t>
            </a:r>
            <a:r>
              <a:rPr lang="en-US" sz="2400" dirty="0"/>
              <a:t>Provides Insight into the Spirituality-Social Work Relationship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"/>
          </p:nvPr>
        </p:nvSpPr>
        <p:spPr>
          <a:xfrm>
            <a:off x="6373368" y="1467152"/>
            <a:ext cx="4904232" cy="9272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Professional Standards </a:t>
            </a:r>
          </a:p>
          <a:p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(CSWE, 2015; NASW, 2015, 2017)</a:t>
            </a:r>
          </a:p>
        </p:txBody>
      </p:sp>
      <p:sp>
        <p:nvSpPr>
          <p:cNvPr id="37" name="Content Placeholder 36"/>
          <p:cNvSpPr>
            <a:spLocks noGrp="1"/>
          </p:cNvSpPr>
          <p:nvPr>
            <p:ph sz="quarter" idx="4"/>
          </p:nvPr>
        </p:nvSpPr>
        <p:spPr>
          <a:xfrm>
            <a:off x="6522720" y="2564493"/>
            <a:ext cx="4754880" cy="3687113"/>
          </a:xfrm>
        </p:spPr>
        <p:txBody>
          <a:bodyPr>
            <a:noAutofit/>
          </a:bodyPr>
          <a:lstStyle/>
          <a:p>
            <a:r>
              <a:rPr lang="en-US" sz="2400" dirty="0"/>
              <a:t>SW Practice &amp; Education 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2000" dirty="0"/>
              <a:t>NASW </a:t>
            </a:r>
            <a:r>
              <a:rPr lang="en-US" sz="2000" i="1" dirty="0"/>
              <a:t>Code of Ethics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2000" dirty="0"/>
              <a:t>NASW </a:t>
            </a:r>
            <a:r>
              <a:rPr lang="en-US" sz="2000" i="1" dirty="0"/>
              <a:t>Standards &amp; Indicators of Cultural Competence in Social Work Practice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2000" dirty="0"/>
              <a:t>CSWE </a:t>
            </a:r>
            <a:r>
              <a:rPr lang="en-US" sz="2000" i="1" dirty="0"/>
              <a:t>Educational Policy and Accreditation Standards (EPAS)</a:t>
            </a:r>
          </a:p>
          <a:p>
            <a:r>
              <a:rPr lang="en-US" sz="2400" dirty="0"/>
              <a:t>Spirituality &amp; Religion as Factors of Client Diversity</a:t>
            </a:r>
          </a:p>
          <a:p>
            <a:pPr marL="342900" indent="-342900">
              <a:buFont typeface="+mj-lt"/>
              <a:buAutoNum type="arabicPeriod"/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10608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018" y="322359"/>
            <a:ext cx="10058400" cy="13716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Conceptual Framework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987333" y="1262744"/>
            <a:ext cx="10565676" cy="4616848"/>
            <a:chOff x="1263194" y="1538514"/>
            <a:chExt cx="10489525" cy="4782458"/>
          </a:xfrm>
        </p:grpSpPr>
        <p:sp>
          <p:nvSpPr>
            <p:cNvPr id="4" name="Oval 3"/>
            <p:cNvSpPr/>
            <p:nvPr/>
          </p:nvSpPr>
          <p:spPr>
            <a:xfrm>
              <a:off x="4708979" y="2510971"/>
              <a:ext cx="2481944" cy="2625439"/>
            </a:xfrm>
            <a:prstGeom prst="ellipse">
              <a:avLst/>
            </a:prstGeom>
            <a:ln w="762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263194" y="2464133"/>
              <a:ext cx="2577649" cy="2827830"/>
            </a:xfrm>
            <a:prstGeom prst="ellipse">
              <a:avLst/>
            </a:prstGeom>
            <a:ln w="285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946572" y="1538514"/>
              <a:ext cx="2097313" cy="2133938"/>
            </a:xfrm>
            <a:prstGeom prst="ellipse">
              <a:avLst/>
            </a:prstGeom>
            <a:ln w="285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47919" y="3062514"/>
              <a:ext cx="2103664" cy="2140857"/>
            </a:xfrm>
            <a:prstGeom prst="ellipse">
              <a:avLst/>
            </a:prstGeom>
            <a:ln w="285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779657" y="4238172"/>
              <a:ext cx="2061030" cy="2082800"/>
            </a:xfrm>
            <a:prstGeom prst="ellipse">
              <a:avLst/>
            </a:prstGeom>
            <a:ln w="285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92915" y="3038860"/>
              <a:ext cx="191407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Spirituality Integration in BSW Curriculum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2713" y="2747262"/>
              <a:ext cx="2237749" cy="2389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u="sng" dirty="0"/>
                <a:t>Ecological Model</a:t>
              </a:r>
            </a:p>
            <a:p>
              <a:pPr algn="ctr"/>
              <a:endParaRPr lang="en-US" sz="1050" dirty="0"/>
            </a:p>
            <a:p>
              <a:pPr algn="ctr"/>
              <a:r>
                <a:rPr lang="en-US" sz="2000" dirty="0"/>
                <a:t>(Holistic Approach &amp; </a:t>
              </a:r>
              <a:r>
                <a:rPr lang="en-US" sz="2000" i="1" dirty="0"/>
                <a:t>Person-in-Environment</a:t>
              </a:r>
              <a:r>
                <a:rPr lang="en-US" sz="2000" dirty="0"/>
                <a:t>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43088" y="2017844"/>
              <a:ext cx="2119085" cy="1155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NASW</a:t>
              </a:r>
            </a:p>
            <a:p>
              <a:pPr algn="ctr"/>
              <a:r>
                <a:rPr lang="en-US" sz="2000" i="1" dirty="0"/>
                <a:t>Code of Ethics </a:t>
              </a:r>
              <a:r>
                <a:rPr lang="en-US" sz="2000" dirty="0"/>
                <a:t>(2017)</a:t>
              </a:r>
              <a:endParaRPr lang="en-US" sz="20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33634" y="3380317"/>
              <a:ext cx="2119085" cy="1505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NASW</a:t>
              </a:r>
            </a:p>
            <a:p>
              <a:pPr algn="ctr"/>
              <a:r>
                <a:rPr lang="en-US" sz="2000" i="1" dirty="0"/>
                <a:t>Standards &amp; Indicators </a:t>
              </a:r>
              <a:r>
                <a:rPr lang="en-US" sz="2000" dirty="0"/>
                <a:t>(2015)</a:t>
              </a:r>
              <a:endParaRPr lang="en-US" sz="20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79657" y="4511955"/>
              <a:ext cx="2119085" cy="1505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CSWE</a:t>
              </a:r>
            </a:p>
            <a:p>
              <a:pPr algn="ctr"/>
              <a:r>
                <a:rPr lang="en-US" sz="2000" i="1" dirty="0"/>
                <a:t>Educational Policy </a:t>
              </a:r>
            </a:p>
            <a:p>
              <a:pPr algn="ctr"/>
              <a:r>
                <a:rPr lang="en-US" sz="2000" dirty="0"/>
                <a:t>(2015)</a:t>
              </a:r>
              <a:endParaRPr lang="en-US" sz="2000" i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3819979" y="3955310"/>
              <a:ext cx="889000" cy="1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198634" y="3955311"/>
              <a:ext cx="2454500" cy="1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190923" y="3279759"/>
              <a:ext cx="996386" cy="326888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107464" y="4350071"/>
              <a:ext cx="885940" cy="289479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653143" y="6059692"/>
            <a:ext cx="1123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(Crisp, 2011; CSWE, 2015; </a:t>
            </a:r>
            <a:r>
              <a:rPr lang="en-US" dirty="0" err="1"/>
              <a:t>Gitterman</a:t>
            </a:r>
            <a:r>
              <a:rPr lang="en-US" dirty="0"/>
              <a:t> &amp; </a:t>
            </a:r>
            <a:r>
              <a:rPr lang="en-US" dirty="0" err="1"/>
              <a:t>Germain</a:t>
            </a:r>
            <a:r>
              <a:rPr lang="en-US" dirty="0"/>
              <a:t>, 2008; NASW, 2015, 2017; Williams &amp; </a:t>
            </a:r>
            <a:r>
              <a:rPr lang="en-US" dirty="0" err="1"/>
              <a:t>Smolak</a:t>
            </a:r>
            <a:r>
              <a:rPr lang="en-US" dirty="0"/>
              <a:t>, 2007)</a:t>
            </a:r>
          </a:p>
        </p:txBody>
      </p:sp>
    </p:spTree>
    <p:extLst>
      <p:ext uri="{BB962C8B-B14F-4D97-AF65-F5344CB8AC3E}">
        <p14:creationId xmlns:p14="http://schemas.microsoft.com/office/powerpoint/2010/main" val="44573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2481" y="535888"/>
            <a:ext cx="6777976" cy="13716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Qualitative </a:t>
            </a:r>
            <a:b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Research Study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981949" y="2030871"/>
            <a:ext cx="6155743" cy="43099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5"/>
                </a:solidFill>
              </a:rPr>
              <a:t>Research Question</a:t>
            </a:r>
          </a:p>
          <a:p>
            <a:pPr marL="0" indent="0">
              <a:buNone/>
            </a:pPr>
            <a:r>
              <a:rPr lang="en-US" dirty="0"/>
              <a:t>What are we teaching in BSW elective courses on spirituality and social work?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5"/>
                </a:solidFill>
              </a:rPr>
              <a:t>Method</a:t>
            </a:r>
          </a:p>
          <a:p>
            <a:pPr marL="0" indent="0">
              <a:buNone/>
            </a:pPr>
            <a:r>
              <a:rPr lang="en-US" u="sng" dirty="0"/>
              <a:t>Qualitative Research </a:t>
            </a:r>
          </a:p>
          <a:p>
            <a:r>
              <a:rPr lang="en-US" dirty="0"/>
              <a:t>Exploratory Study to Find Meaning</a:t>
            </a:r>
          </a:p>
          <a:p>
            <a:pPr marL="0" indent="0">
              <a:buNone/>
            </a:pPr>
            <a:r>
              <a:rPr lang="en-US" u="sng" dirty="0"/>
              <a:t>Content Analysis of Syllabi</a:t>
            </a:r>
          </a:p>
          <a:p>
            <a:r>
              <a:rPr lang="en-US" dirty="0"/>
              <a:t>Best Method for Answering the Research Question</a:t>
            </a:r>
          </a:p>
          <a:p>
            <a:r>
              <a:rPr lang="en-US" dirty="0"/>
              <a:t>Appropriate Empirical Methodology for Curriculum Analysis (</a:t>
            </a:r>
            <a:r>
              <a:rPr lang="en-US" dirty="0" err="1"/>
              <a:t>Krippendorf</a:t>
            </a:r>
            <a:r>
              <a:rPr lang="en-US" dirty="0"/>
              <a:t>, 2004; Weber, 1990)</a:t>
            </a:r>
          </a:p>
          <a:p>
            <a:r>
              <a:rPr lang="en-US" dirty="0"/>
              <a:t>Builds on Recent Studies Exploring How Qualitative Research, Social Justice, and Group Work are Conceptualized and Taught in Social Work </a:t>
            </a:r>
            <a:r>
              <a:rPr lang="en-US" sz="1700" dirty="0"/>
              <a:t>(</a:t>
            </a:r>
            <a:r>
              <a:rPr lang="en-US" sz="1700" dirty="0" err="1"/>
              <a:t>Drisko</a:t>
            </a:r>
            <a:r>
              <a:rPr lang="en-US" sz="1700" dirty="0"/>
              <a:t>, 2008; Hong &amp; Hodge, 2009; </a:t>
            </a:r>
            <a:r>
              <a:rPr lang="en-US" sz="1700" dirty="0" err="1"/>
              <a:t>Mehrotra</a:t>
            </a:r>
            <a:r>
              <a:rPr lang="en-US" sz="1700" dirty="0"/>
              <a:t> et al., 2017; </a:t>
            </a:r>
            <a:r>
              <a:rPr lang="en-US" sz="1700" dirty="0" err="1"/>
              <a:t>Sweifach</a:t>
            </a:r>
            <a:r>
              <a:rPr lang="en-US" sz="1700" dirty="0"/>
              <a:t>, 2014, 2015; </a:t>
            </a:r>
            <a:r>
              <a:rPr lang="en-US" sz="1700" dirty="0" err="1"/>
              <a:t>Teasley</a:t>
            </a:r>
            <a:r>
              <a:rPr lang="en-US" sz="1700" dirty="0"/>
              <a:t> &amp; Archuleta, 2015)</a:t>
            </a:r>
          </a:p>
          <a:p>
            <a:pPr marL="0" indent="0">
              <a:buNone/>
            </a:pPr>
            <a:endParaRPr lang="en-US" sz="1900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US" sz="1900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24464" y="1221688"/>
            <a:ext cx="4557485" cy="4178631"/>
            <a:chOff x="7170056" y="1422400"/>
            <a:chExt cx="4557485" cy="4178631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" name="12-Point Star 10"/>
            <p:cNvSpPr/>
            <p:nvPr/>
          </p:nvSpPr>
          <p:spPr>
            <a:xfrm>
              <a:off x="7170056" y="1422400"/>
              <a:ext cx="4557485" cy="4178631"/>
            </a:xfrm>
            <a:prstGeom prst="star12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81563" y="2719335"/>
              <a:ext cx="3134471" cy="17543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Content analysis defined by Hsieh and Shannon (2005): the “systematic classification process of coding and identifying themes” (p. 1278).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540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2"/>
          <p:cNvSpPr txBox="1">
            <a:spLocks/>
          </p:cNvSpPr>
          <p:nvPr/>
        </p:nvSpPr>
        <p:spPr>
          <a:xfrm>
            <a:off x="776692" y="1862208"/>
            <a:ext cx="6048993" cy="3915129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accent5"/>
                </a:solidFill>
              </a:rPr>
              <a:t>Sampling Frame: </a:t>
            </a:r>
            <a:r>
              <a:rPr lang="en-US" sz="2000" dirty="0"/>
              <a:t>CSWE Directory of Accredited Programs </a:t>
            </a:r>
            <a:r>
              <a:rPr lang="en-US" dirty="0"/>
              <a:t>(Hong &amp; Hodge, 2009; </a:t>
            </a:r>
            <a:r>
              <a:rPr lang="en-US" dirty="0" err="1"/>
              <a:t>Sweifach</a:t>
            </a:r>
            <a:r>
              <a:rPr lang="en-US" dirty="0"/>
              <a:t>, 2014; </a:t>
            </a:r>
            <a:r>
              <a:rPr lang="en-US" dirty="0" err="1"/>
              <a:t>Teasley</a:t>
            </a:r>
            <a:r>
              <a:rPr lang="en-US" dirty="0"/>
              <a:t> &amp; Archuleta, 2015)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chemeClr val="accent5"/>
                </a:solidFill>
              </a:rPr>
              <a:t>Data Collection</a:t>
            </a:r>
          </a:p>
          <a:p>
            <a:pPr>
              <a:spcBef>
                <a:spcPts val="600"/>
              </a:spcBef>
            </a:pPr>
            <a:r>
              <a:rPr lang="en-US" dirty="0"/>
              <a:t>Accessed CSWE Online Directory (August, 2019)</a:t>
            </a:r>
          </a:p>
          <a:p>
            <a:pPr>
              <a:spcBef>
                <a:spcPts val="600"/>
              </a:spcBef>
            </a:pPr>
            <a:r>
              <a:rPr lang="en-US" dirty="0"/>
              <a:t>Reviewed School Websites/Course Catalogs</a:t>
            </a:r>
          </a:p>
          <a:p>
            <a:pPr>
              <a:spcBef>
                <a:spcPts val="600"/>
              </a:spcBef>
            </a:pPr>
            <a:r>
              <a:rPr lang="en-US" dirty="0"/>
              <a:t>Created Excel Sheet </a:t>
            </a:r>
            <a:r>
              <a:rPr lang="en-US" sz="1600" dirty="0"/>
              <a:t>(Moffatt &amp; </a:t>
            </a:r>
            <a:r>
              <a:rPr lang="en-US" sz="1600" dirty="0" err="1"/>
              <a:t>Oxhandler</a:t>
            </a:r>
            <a:r>
              <a:rPr lang="en-US" sz="1600" dirty="0"/>
              <a:t>, 2018)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Broad Inclusion Criteria: 77 Courses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Narrowed Criteria: 59 Courses (*based on lit. review)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Email Requests &amp; Phone Call Reminder </a:t>
            </a:r>
            <a:r>
              <a:rPr lang="en-US" dirty="0"/>
              <a:t>(</a:t>
            </a:r>
            <a:r>
              <a:rPr lang="en-US" dirty="0" err="1"/>
              <a:t>Teasley</a:t>
            </a:r>
            <a:r>
              <a:rPr lang="en-US" dirty="0"/>
              <a:t> &amp; Archuleta, 2015)</a:t>
            </a:r>
          </a:p>
          <a:p>
            <a:pPr marL="0" indent="0">
              <a:spcBef>
                <a:spcPts val="600"/>
              </a:spcBef>
              <a:buNone/>
            </a:pPr>
            <a:endParaRPr lang="en-US" sz="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TOTAL = 30 of 44 Syllabi Received (68.1%)</a:t>
            </a: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593738" y="444255"/>
            <a:ext cx="5388791" cy="1184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Data Collection &amp; Response Rate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008098" y="615111"/>
            <a:ext cx="5556932" cy="6046470"/>
            <a:chOff x="6008098" y="615111"/>
            <a:chExt cx="5556932" cy="6046470"/>
          </a:xfrm>
        </p:grpSpPr>
        <p:grpSp>
          <p:nvGrpSpPr>
            <p:cNvPr id="4" name="Group 3"/>
            <p:cNvGrpSpPr/>
            <p:nvPr/>
          </p:nvGrpSpPr>
          <p:grpSpPr>
            <a:xfrm>
              <a:off x="6008098" y="615111"/>
              <a:ext cx="5556932" cy="6046470"/>
              <a:chOff x="0" y="0"/>
              <a:chExt cx="5743642" cy="6352566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4328865" y="1823515"/>
                <a:ext cx="3006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/>
              <p:cNvCxnSpPr/>
              <p:nvPr/>
            </p:nvCxnSpPr>
            <p:spPr>
              <a:xfrm>
                <a:off x="4350007" y="3536032"/>
                <a:ext cx="3006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tangle 6"/>
              <p:cNvSpPr/>
              <p:nvPr/>
            </p:nvSpPr>
            <p:spPr>
              <a:xfrm>
                <a:off x="1109965" y="2346784"/>
                <a:ext cx="3231122" cy="64960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083537" y="803404"/>
                <a:ext cx="3258670" cy="530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083537" y="0"/>
                <a:ext cx="3255899" cy="530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2685059" y="533841"/>
                <a:ext cx="3456" cy="19851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 Box 2"/>
              <p:cNvSpPr txBox="1">
                <a:spLocks noChangeArrowheads="1"/>
              </p:cNvSpPr>
              <p:nvPr/>
            </p:nvSpPr>
            <p:spPr bwMode="auto">
              <a:xfrm>
                <a:off x="0" y="1035968"/>
                <a:ext cx="850900" cy="49742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IRB Approval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322418" y="1532809"/>
                <a:ext cx="0" cy="30117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322418" y="1834086"/>
                <a:ext cx="70845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1083537" y="1575094"/>
                <a:ext cx="3258670" cy="530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2711487" y="2108934"/>
                <a:ext cx="3456" cy="19851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>
                <a:off x="1109965" y="3266469"/>
                <a:ext cx="3253384" cy="530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2711487" y="2996906"/>
                <a:ext cx="3456" cy="19851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 Box 2"/>
              <p:cNvSpPr txBox="1">
                <a:spLocks noChangeArrowheads="1"/>
              </p:cNvSpPr>
              <p:nvPr/>
            </p:nvSpPr>
            <p:spPr bwMode="auto">
              <a:xfrm>
                <a:off x="4677711" y="1670234"/>
                <a:ext cx="1065530" cy="33591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9 </a:t>
                </a: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Syllabi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5216837" y="1997938"/>
                <a:ext cx="6912" cy="3486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5222122" y="2859482"/>
                <a:ext cx="6912" cy="3486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 Box 2"/>
              <p:cNvSpPr txBox="1">
                <a:spLocks noChangeArrowheads="1"/>
              </p:cNvSpPr>
              <p:nvPr/>
            </p:nvSpPr>
            <p:spPr bwMode="auto">
              <a:xfrm>
                <a:off x="4677711" y="2526493"/>
                <a:ext cx="1065530" cy="33591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Syllabi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 Box 2"/>
              <p:cNvSpPr txBox="1">
                <a:spLocks noChangeArrowheads="1"/>
              </p:cNvSpPr>
              <p:nvPr/>
            </p:nvSpPr>
            <p:spPr bwMode="auto">
              <a:xfrm>
                <a:off x="4677711" y="3366895"/>
                <a:ext cx="1065931" cy="33628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11</a:t>
                </a: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Syllabi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4809850" y="6009669"/>
                <a:ext cx="407130" cy="425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216837" y="5322548"/>
                <a:ext cx="0" cy="68712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 Box 2"/>
              <p:cNvSpPr txBox="1">
                <a:spLocks noChangeArrowheads="1"/>
              </p:cNvSpPr>
              <p:nvPr/>
            </p:nvSpPr>
            <p:spPr bwMode="auto">
              <a:xfrm>
                <a:off x="2685059" y="5782391"/>
                <a:ext cx="2063214" cy="570175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Final Sample: 30 Syllabi 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(30 of 44 Courses = 68%)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 Box 2"/>
              <p:cNvSpPr txBox="1">
                <a:spLocks noChangeArrowheads="1"/>
              </p:cNvSpPr>
              <p:nvPr/>
            </p:nvSpPr>
            <p:spPr bwMode="auto">
              <a:xfrm>
                <a:off x="1030682" y="52856"/>
                <a:ext cx="3311525" cy="5187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CSWE Online Directory Review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547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Accredited/In-Candidacy BSW Programs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 Box 2"/>
              <p:cNvSpPr txBox="1">
                <a:spLocks noChangeArrowheads="1"/>
              </p:cNvSpPr>
              <p:nvPr/>
            </p:nvSpPr>
            <p:spPr bwMode="auto">
              <a:xfrm>
                <a:off x="983075" y="845476"/>
                <a:ext cx="3501877" cy="623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BSW Program Website Review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59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Courses (at 58 Schools) Met Inclusion Criteria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 Box 236"/>
              <p:cNvSpPr txBox="1">
                <a:spLocks noChangeArrowheads="1"/>
              </p:cNvSpPr>
              <p:nvPr/>
            </p:nvSpPr>
            <p:spPr bwMode="auto">
              <a:xfrm>
                <a:off x="1051824" y="1617378"/>
                <a:ext cx="3311525" cy="461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Initial Email Request for Syllabi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:r>
                  <a:rPr lang="en-US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Courses No Longer Taught </a:t>
                </a:r>
                <a:endParaRPr lang="en-US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 Box 235"/>
              <p:cNvSpPr txBox="1">
                <a:spLocks noChangeArrowheads="1"/>
              </p:cNvSpPr>
              <p:nvPr/>
            </p:nvSpPr>
            <p:spPr bwMode="auto">
              <a:xfrm>
                <a:off x="1078252" y="2318503"/>
                <a:ext cx="3311525" cy="6280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Reminder Email Request for Syllabi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Courses No Longer Taught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Courses Did Not Meet Inclusion Criteria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 Box 232"/>
              <p:cNvSpPr txBox="1">
                <a:spLocks noChangeArrowheads="1"/>
              </p:cNvSpPr>
              <p:nvPr/>
            </p:nvSpPr>
            <p:spPr bwMode="auto">
              <a:xfrm>
                <a:off x="1078252" y="3303468"/>
                <a:ext cx="3311525" cy="457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Telephone Call Reminder Request for Syllabi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Courses No Longer Taught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099394" y="4064587"/>
                <a:ext cx="3253384" cy="5308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Text Box 213"/>
              <p:cNvSpPr txBox="1">
                <a:spLocks noChangeArrowheads="1"/>
              </p:cNvSpPr>
              <p:nvPr/>
            </p:nvSpPr>
            <p:spPr bwMode="auto">
              <a:xfrm>
                <a:off x="1099394" y="4101586"/>
                <a:ext cx="3311525" cy="457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Syllabi Review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Courses Did Not Meet Inclusion Criteria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109965" y="4841563"/>
                <a:ext cx="3253105" cy="67126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Text Box 210"/>
              <p:cNvSpPr txBox="1">
                <a:spLocks noChangeArrowheads="1"/>
              </p:cNvSpPr>
              <p:nvPr/>
            </p:nvSpPr>
            <p:spPr bwMode="auto">
              <a:xfrm>
                <a:off x="1051824" y="4841563"/>
                <a:ext cx="3311525" cy="633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Follow-Up Email Correspondence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 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New Course Identified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 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Course No Longer Taught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 Box 2"/>
              <p:cNvSpPr txBox="1">
                <a:spLocks noChangeArrowheads="1"/>
              </p:cNvSpPr>
              <p:nvPr/>
            </p:nvSpPr>
            <p:spPr bwMode="auto">
              <a:xfrm>
                <a:off x="4677711" y="4984273"/>
                <a:ext cx="1065931" cy="33628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Syllabi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>
                <a:off x="4350007" y="5132268"/>
                <a:ext cx="3006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2716772" y="3800310"/>
                <a:ext cx="3456" cy="19851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2727343" y="4593142"/>
                <a:ext cx="3456" cy="19851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5222122" y="3694599"/>
                <a:ext cx="6912" cy="3486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 Box 2"/>
              <p:cNvSpPr txBox="1">
                <a:spLocks noChangeArrowheads="1"/>
              </p:cNvSpPr>
              <p:nvPr/>
            </p:nvSpPr>
            <p:spPr bwMode="auto">
              <a:xfrm>
                <a:off x="4677711" y="4159727"/>
                <a:ext cx="1065931" cy="33628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-3</a:t>
                </a:r>
                <a:r>
                  <a:rPr lang="en-US" sz="12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Syllabi</a:t>
                </a:r>
                <a:endParaRPr lang="en-US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4360578" y="4318294"/>
                <a:ext cx="3006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Straight Arrow Connector 43"/>
            <p:cNvCxnSpPr/>
            <p:nvPr/>
          </p:nvCxnSpPr>
          <p:spPr>
            <a:xfrm>
              <a:off x="10218757" y="3238099"/>
              <a:ext cx="29088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534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0563" y="392388"/>
            <a:ext cx="5264046" cy="13716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7361" y="1492098"/>
            <a:ext cx="6296543" cy="4861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Two Types</a:t>
            </a:r>
            <a:r>
              <a:rPr lang="en-US" sz="2400" dirty="0"/>
              <a:t> </a:t>
            </a:r>
            <a:r>
              <a:rPr lang="en-US" sz="2000" dirty="0"/>
              <a:t>(O’Neil &amp; </a:t>
            </a:r>
            <a:r>
              <a:rPr lang="en-US" sz="2000" dirty="0" err="1"/>
              <a:t>Renzulli</a:t>
            </a:r>
            <a:r>
              <a:rPr lang="en-US" sz="2000" dirty="0"/>
              <a:t>, 2013)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5"/>
                </a:solidFill>
              </a:rPr>
              <a:t>Frequency and Percentage Analysis </a:t>
            </a:r>
            <a:r>
              <a:rPr lang="en-US" sz="2000" dirty="0"/>
              <a:t>on Readings, Assignments, &amp; Teaching Methods</a:t>
            </a:r>
          </a:p>
          <a:p>
            <a:pPr lvl="1"/>
            <a:r>
              <a:rPr lang="en-US" dirty="0"/>
              <a:t>Excel Spreadsheet</a:t>
            </a:r>
          </a:p>
          <a:p>
            <a:pPr lvl="1"/>
            <a:r>
              <a:rPr lang="en-US" dirty="0"/>
              <a:t>Listed &amp; Grouped Like Items (Inductive)</a:t>
            </a:r>
          </a:p>
          <a:p>
            <a:pPr lvl="1"/>
            <a:endParaRPr lang="en-US" sz="3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5"/>
                </a:solidFill>
              </a:rPr>
              <a:t>Thematic Content Analysis </a:t>
            </a:r>
            <a:r>
              <a:rPr lang="en-US" sz="2000" dirty="0"/>
              <a:t>on Course Descriptions, Objectives, &amp; Schedules </a:t>
            </a:r>
          </a:p>
          <a:p>
            <a:pPr lvl="1"/>
            <a:r>
              <a:rPr lang="en-US" dirty="0" err="1"/>
              <a:t>Nvivo</a:t>
            </a:r>
            <a:r>
              <a:rPr lang="en-US" dirty="0"/>
              <a:t> Software (*Syllabi de-identified)</a:t>
            </a:r>
          </a:p>
          <a:p>
            <a:pPr lvl="1"/>
            <a:r>
              <a:rPr lang="en-US" dirty="0"/>
              <a:t>3 Pre-Determined Categories (Deductive)</a:t>
            </a:r>
          </a:p>
          <a:p>
            <a:pPr lvl="1"/>
            <a:r>
              <a:rPr lang="en-US" dirty="0"/>
              <a:t>Individual Coding (Inductive) (Braun &amp; Clarke, 2006; </a:t>
            </a:r>
            <a:r>
              <a:rPr lang="en-US" dirty="0" err="1"/>
              <a:t>Elo</a:t>
            </a:r>
            <a:r>
              <a:rPr lang="en-US" dirty="0"/>
              <a:t> &amp; </a:t>
            </a:r>
            <a:r>
              <a:rPr lang="en-US" dirty="0" err="1"/>
              <a:t>Krippendorff</a:t>
            </a:r>
            <a:r>
              <a:rPr lang="en-US" dirty="0"/>
              <a:t>, 2004; </a:t>
            </a:r>
            <a:r>
              <a:rPr lang="en-US" dirty="0" err="1"/>
              <a:t>Kyngäs</a:t>
            </a:r>
            <a:r>
              <a:rPr lang="en-US" dirty="0"/>
              <a:t>, 2008)</a:t>
            </a:r>
          </a:p>
          <a:p>
            <a:pPr lvl="2"/>
            <a:r>
              <a:rPr lang="en-US" dirty="0"/>
              <a:t>Open Coded Subset (8 of 30 or 26%) to Make Codebook</a:t>
            </a:r>
          </a:p>
          <a:p>
            <a:pPr lvl="2"/>
            <a:r>
              <a:rPr lang="en-US" dirty="0"/>
              <a:t>Coded Keywords/Phrases &amp; Grouped into Clusters </a:t>
            </a:r>
          </a:p>
          <a:p>
            <a:pPr lvl="2"/>
            <a:r>
              <a:rPr lang="en-US" dirty="0"/>
              <a:t>Analyzed Codes/Clusters to Identify Themes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90710" y="935892"/>
            <a:ext cx="4423849" cy="4903788"/>
            <a:chOff x="0" y="0"/>
            <a:chExt cx="3932309" cy="3123760"/>
          </a:xfrm>
        </p:grpSpPr>
        <p:sp>
          <p:nvSpPr>
            <p:cNvPr id="7" name="Rounded Rectangle 6"/>
            <p:cNvSpPr/>
            <p:nvPr/>
          </p:nvSpPr>
          <p:spPr>
            <a:xfrm>
              <a:off x="0" y="0"/>
              <a:ext cx="1501096" cy="903829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91739" y="11710"/>
              <a:ext cx="1474468" cy="106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Course Descriptions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 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0" y="1104680"/>
              <a:ext cx="1501096" cy="903829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0" y="2219931"/>
              <a:ext cx="1501096" cy="903829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100931" y="1115252"/>
              <a:ext cx="1474470" cy="83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Course Objectives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 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100931" y="2222855"/>
              <a:ext cx="1474470" cy="89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Course </a:t>
              </a:r>
            </a:p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Schedules 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Code 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589919" y="422844"/>
              <a:ext cx="1342390" cy="2261382"/>
            </a:xfrm>
            <a:prstGeom prst="roundRect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100" dirty="0">
                  <a:effectLst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501096" y="422844"/>
              <a:ext cx="1089414" cy="1136394"/>
            </a:xfrm>
            <a:prstGeom prst="line">
              <a:avLst/>
            </a:prstGeom>
            <a:ln w="1905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501096" y="1559237"/>
              <a:ext cx="1089616" cy="0"/>
            </a:xfrm>
            <a:prstGeom prst="line">
              <a:avLst/>
            </a:prstGeom>
            <a:ln w="1905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501096" y="1559237"/>
              <a:ext cx="1089025" cy="1125822"/>
            </a:xfrm>
            <a:prstGeom prst="line">
              <a:avLst/>
            </a:prstGeom>
            <a:ln w="1905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784749" y="1906284"/>
            <a:ext cx="1274682" cy="2871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1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2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3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4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5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Theme 6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85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171133"/>
              </p:ext>
            </p:extLst>
          </p:nvPr>
        </p:nvGraphicFramePr>
        <p:xfrm>
          <a:off x="638067" y="119753"/>
          <a:ext cx="5396460" cy="6292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7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9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7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Code Name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Syllabi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References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Course Introduction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Diversity 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Gender &amp; Spirituality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Older Adults &amp; Spirituality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Race-Ethnicity &amp; Spirituality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African American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0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     Hispanic, Latino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     Native American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Sexual Orientation &amp; Spirituality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Spirituality in the U.S., Statistics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0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Empirical Research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Evidence-Based Practice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Ethics &amp; Values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Worldviews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Eastern vs. Western 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Generalist Intervention Model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Levels of Practice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Planned Change Process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Assessment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Ecomap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Genogram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Life Map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Spiritual History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Engagement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Intervention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Philosophy          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146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Existentialism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210600"/>
              </p:ext>
            </p:extLst>
          </p:nvPr>
        </p:nvGraphicFramePr>
        <p:xfrm>
          <a:off x="6278456" y="119759"/>
          <a:ext cx="5326505" cy="662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7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Practitioner Spirituality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76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Faith Integration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Reflection &amp; Self-Awareness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Self-Care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          Compassion Fatigue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Vocation or Calling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Professional Practice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1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Cultural Competence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Spiritual Sensitivity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Ethical Practice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Decision-Making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Dilemmas, Cases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Ethical Issues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Boundaries, Relationships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Consultation &amp; Referral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Informed Consent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Prayer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Value Conflict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Value Imposition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NASW Code of Ethics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01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     Core Values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Global Perspective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Holistic Practice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Interdisciplinary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Spirituality &amp; Social Work Profession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History, Religious Roots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Strengths-Based Approach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Empowerment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288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          Risk vs. Protective Factor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15" marR="47515" marT="0" marB="0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459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13741</TotalTime>
  <Words>2015</Words>
  <Application>Microsoft Office PowerPoint</Application>
  <PresentationFormat>Widescreen</PresentationFormat>
  <Paragraphs>475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Symbol</vt:lpstr>
      <vt:lpstr>Tahoma</vt:lpstr>
      <vt:lpstr>Times New Roman</vt:lpstr>
      <vt:lpstr>Savon</vt:lpstr>
      <vt:lpstr>What Are We Teaching in Spirituality &amp; Social Work Elective Courses?  A Qualitative Content Analysis  of BSW Syllabi  </vt:lpstr>
      <vt:lpstr>Overview</vt:lpstr>
      <vt:lpstr>Background &amp; Literature Review</vt:lpstr>
      <vt:lpstr>Conceptual Framework</vt:lpstr>
      <vt:lpstr>Conceptual Framework</vt:lpstr>
      <vt:lpstr>Qualitative  Research Study</vt:lpstr>
      <vt:lpstr>PowerPoint Presentation</vt:lpstr>
      <vt:lpstr>Data Analysis</vt:lpstr>
      <vt:lpstr>PowerPoint Presentation</vt:lpstr>
      <vt:lpstr>Reliability &amp; Validity</vt:lpstr>
      <vt:lpstr>Results</vt:lpstr>
      <vt:lpstr>Results: Course Dimensions Analysis</vt:lpstr>
      <vt:lpstr>Results: Thematic Content Analysis </vt:lpstr>
      <vt:lpstr>Discussion</vt:lpstr>
      <vt:lpstr>Implications for Social Work Education</vt:lpstr>
      <vt:lpstr>PowerPoint Presentation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Hillary Cole</dc:creator>
  <cp:lastModifiedBy>Hillary Cole</cp:lastModifiedBy>
  <cp:revision>320</cp:revision>
  <cp:lastPrinted>2022-03-06T20:02:52Z</cp:lastPrinted>
  <dcterms:created xsi:type="dcterms:W3CDTF">2020-07-12T02:29:13Z</dcterms:created>
  <dcterms:modified xsi:type="dcterms:W3CDTF">2022-04-14T20:17:51Z</dcterms:modified>
</cp:coreProperties>
</file>