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5143500" type="screen16x9"/>
  <p:notesSz cx="6858000" cy="9144000"/>
  <p:embeddedFontLst>
    <p:embeddedFont>
      <p:font typeface="Lato" panose="020B0604020202020204" charset="0"/>
      <p:regular r:id="rId39"/>
      <p:bold r:id="rId40"/>
      <p:italic r:id="rId41"/>
      <p:boldItalic r:id="rId42"/>
    </p:embeddedFont>
    <p:embeddedFont>
      <p:font typeface="Montserrat" panose="020B060402020202020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8480BF-BD12-452A-ADB0-3F3BEEE0DC7B}">
  <a:tblStyle styleId="{878480BF-BD12-452A-ADB0-3F3BEEE0DC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393669f1d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393669f1d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393669f1d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393669f1d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7393669f1d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7393669f1d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7393669f1d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7393669f1d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393669f1d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7393669f1d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393669f1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393669f1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7393669f1d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7393669f1d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393669f1d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393669f1d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393669f1d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393669f1d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7393669f1d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7393669f1d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44389e1a3_2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44389e1a3_2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7393669f1d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7393669f1d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7393669f1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7393669f1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73adcc4a5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73adcc4a5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73adcc4a5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73adcc4a5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3adcc4a5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3adcc4a5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729764bb2f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729764bb2f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73adcc4a5d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73adcc4a5d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73adcc4a5d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73adcc4a5d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82b61c69e5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82b61c69e5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7393669f1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7393669f1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393669f1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7393669f1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82b61c69e5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82b61c69e5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7d038ca4d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7d038ca4d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82b61c69e5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82b61c69e5_1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82b61c69e5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82b61c69e5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7393669f1d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7393669f1d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7393669f1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7393669f1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744389e1a3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744389e1a3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393669f1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393669f1d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73b33fed1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73b33fed1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3b33fed12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73b33fed12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393669f1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393669f1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393669f1d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7393669f1d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393669f1d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7393669f1d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name="adj" fmla="val 0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name="adj" fmla="val 58774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Google Shape;125;p11"/>
          <p:cNvSpPr txBox="1">
            <a:spLocks noGrp="1"/>
          </p:cNvSpPr>
          <p:nvPr>
            <p:ph type="title" hasCustomPrompt="1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>
            <a:spLocks noGrp="1"/>
          </p:cNvSpPr>
          <p:nvPr>
            <p:ph type="body" idx="1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7" name="Google Shape;12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3" name="Google Shape;53;p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5"/>
          <p:cNvSpPr txBox="1">
            <a:spLocks noGrp="1"/>
          </p:cNvSpPr>
          <p:nvPr>
            <p:ph type="body" idx="2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1" name="Google Shape;61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" name="Google Shape;89;p8"/>
          <p:cNvSpPr txBox="1">
            <a:spLocks noGrp="1"/>
          </p:cNvSpPr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9"/>
          <p:cNvSpPr txBox="1">
            <a:spLocks noGrp="1"/>
          </p:cNvSpPr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" name="Google Shape;96;p9"/>
          <p:cNvSpPr txBox="1">
            <a:spLocks noGrp="1"/>
          </p:cNvSpPr>
          <p:nvPr>
            <p:ph type="subTitle" idx="1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97" name="Google Shape;97;p9"/>
          <p:cNvSpPr txBox="1">
            <a:spLocks noGrp="1"/>
          </p:cNvSpPr>
          <p:nvPr>
            <p:ph type="body" idx="2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0"/>
          <p:cNvSpPr txBox="1">
            <a:spLocks noGrp="1"/>
          </p:cNvSpPr>
          <p:nvPr>
            <p:ph type="body" idx="1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focus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>
            <a:spLocks noGrp="1"/>
          </p:cNvSpPr>
          <p:nvPr>
            <p:ph type="ctrTitle"/>
          </p:nvPr>
        </p:nvSpPr>
        <p:spPr>
          <a:xfrm>
            <a:off x="3527850" y="936850"/>
            <a:ext cx="5100300" cy="15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Angle Iron Feed Measuring Device</a:t>
            </a:r>
            <a:endParaRPr/>
          </a:p>
        </p:txBody>
      </p:sp>
      <p:sp>
        <p:nvSpPr>
          <p:cNvPr id="135" name="Google Shape;135;p13"/>
          <p:cNvSpPr txBox="1">
            <a:spLocks noGrp="1"/>
          </p:cNvSpPr>
          <p:nvPr>
            <p:ph type="ctrTitle"/>
          </p:nvPr>
        </p:nvSpPr>
        <p:spPr>
          <a:xfrm>
            <a:off x="4847325" y="3279025"/>
            <a:ext cx="4020300" cy="64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Jake Burns, Jason Robertson, Alex Welling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Problem Statement cont.</a:t>
            </a:r>
            <a:endParaRPr/>
          </a:p>
        </p:txBody>
      </p:sp>
      <p:sp>
        <p:nvSpPr>
          <p:cNvPr id="192" name="Google Shape;192;p22"/>
          <p:cNvSpPr txBox="1">
            <a:spLocks noGrp="1"/>
          </p:cNvSpPr>
          <p:nvPr>
            <p:ph type="body" idx="1"/>
          </p:nvPr>
        </p:nvSpPr>
        <p:spPr>
          <a:xfrm>
            <a:off x="352550" y="1556800"/>
            <a:ext cx="34053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The wheel would not read reliably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●"/>
            </a:pPr>
            <a:r>
              <a:rPr lang="en" sz="1600"/>
              <a:t>The wheel rotates on an arm and can cause inaccurate reading if rotated too much</a:t>
            </a:r>
            <a:endParaRPr sz="1600"/>
          </a:p>
        </p:txBody>
      </p:sp>
      <p:pic>
        <p:nvPicPr>
          <p:cNvPr id="193" name="Google Shape;193;p22"/>
          <p:cNvPicPr preferRelativeResize="0"/>
          <p:nvPr/>
        </p:nvPicPr>
        <p:blipFill rotWithShape="1">
          <a:blip r:embed="rId3">
            <a:alphaModFix/>
          </a:blip>
          <a:srcRect l="10089" t="14146" r="12892" b="9054"/>
          <a:stretch/>
        </p:blipFill>
        <p:spPr>
          <a:xfrm>
            <a:off x="3623925" y="1188450"/>
            <a:ext cx="5397000" cy="302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Problem Statement: Design Objectives</a:t>
            </a:r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measure device will fit in the same location as the original wheel was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design will be as simple as possible for manufacturing  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measuring wheel will need to be able to move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measuring wheel will need to have arm to guide movement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6902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Problem Statement: Functional Requirements</a:t>
            </a:r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provided measuring wheel needs to reliably align with all sizes of angle iron the machine is capable of processing, without extra user input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measuring wheel, when properly aligned, needs to account for the deviation that comes in angle iron material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The measuring wheel must measure iron accurately to 1mm per ever 10m </a:t>
            </a:r>
            <a:endParaRPr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Problem Statement: Constraints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2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5183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1. 	The mount will fix the wheel in the x-direction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2. 	Measuring device must be able to move at least +/- 10 mm in the 	direction perpendicular to the leg 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3.	Wheel will maintain at least 200 lbs of force on the leg of the iron</a:t>
            </a:r>
            <a:endParaRPr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5684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Applicable Standards &amp; Additional Constraints</a:t>
            </a:r>
            <a:endParaRPr/>
          </a:p>
        </p:txBody>
      </p:sp>
      <p:sp>
        <p:nvSpPr>
          <p:cNvPr id="217" name="Google Shape;217;p26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3951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American Institute of Steel Construction Inc: standard for angle iron</a:t>
            </a:r>
            <a:endParaRPr sz="1800"/>
          </a:p>
          <a:p>
            <a:pPr marL="9144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This design is meant to be used with standard steel angle iron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/>
          </a:p>
        </p:txBody>
      </p:sp>
      <p:pic>
        <p:nvPicPr>
          <p:cNvPr id="218" name="Google Shape;218;p26"/>
          <p:cNvPicPr preferRelativeResize="0"/>
          <p:nvPr/>
        </p:nvPicPr>
        <p:blipFill rotWithShape="1">
          <a:blip r:embed="rId3">
            <a:alphaModFix/>
          </a:blip>
          <a:srcRect l="20575" t="11044" r="18855" b="16581"/>
          <a:stretch/>
        </p:blipFill>
        <p:spPr>
          <a:xfrm rot="-5400000">
            <a:off x="5033699" y="1095374"/>
            <a:ext cx="4153802" cy="37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6"/>
          <p:cNvSpPr/>
          <p:nvPr/>
        </p:nvSpPr>
        <p:spPr>
          <a:xfrm>
            <a:off x="6487175" y="4712575"/>
            <a:ext cx="2484600" cy="265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4. Design Alternatives</a:t>
            </a:r>
            <a:endParaRPr/>
          </a:p>
        </p:txBody>
      </p:sp>
      <p:sp>
        <p:nvSpPr>
          <p:cNvPr id="225" name="Google Shape;225;p27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Peddinghaus provided wheel assembly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We needed to change design or add features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Our design alternatives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Underneath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Over the top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Same side arm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Selection Criteria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8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32" name="Google Shape;2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538" y="1611825"/>
            <a:ext cx="8666920" cy="291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9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Alternative Designs: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Underneath Design</a:t>
            </a:r>
            <a:endParaRPr/>
          </a:p>
        </p:txBody>
      </p:sp>
      <p:sp>
        <p:nvSpPr>
          <p:cNvPr id="238" name="Google Shape;238;p29"/>
          <p:cNvSpPr txBox="1">
            <a:spLocks noGrp="1"/>
          </p:cNvSpPr>
          <p:nvPr>
            <p:ph type="body" idx="1"/>
          </p:nvPr>
        </p:nvSpPr>
        <p:spPr>
          <a:xfrm>
            <a:off x="1297500" y="1349738"/>
            <a:ext cx="7038900" cy="6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Double Beveled wheel centered at corner of the iron</a:t>
            </a:r>
            <a:endParaRPr sz="18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39" name="Google Shape;239;p29"/>
          <p:cNvPicPr preferRelativeResize="0"/>
          <p:nvPr/>
        </p:nvPicPr>
        <p:blipFill rotWithShape="1">
          <a:blip r:embed="rId3">
            <a:alphaModFix/>
          </a:blip>
          <a:srcRect l="18371" t="24527" r="19605" b="7735"/>
          <a:stretch/>
        </p:blipFill>
        <p:spPr>
          <a:xfrm>
            <a:off x="198375" y="2234250"/>
            <a:ext cx="4373616" cy="2336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1925" y="1971550"/>
            <a:ext cx="3493000" cy="286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Alternative Designs: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 the Top Arm</a:t>
            </a:r>
            <a:endParaRPr/>
          </a:p>
        </p:txBody>
      </p:sp>
      <p:sp>
        <p:nvSpPr>
          <p:cNvPr id="246" name="Google Shape;246;p30"/>
          <p:cNvSpPr txBox="1">
            <a:spLocks noGrp="1"/>
          </p:cNvSpPr>
          <p:nvPr>
            <p:ph type="body" idx="1"/>
          </p:nvPr>
        </p:nvSpPr>
        <p:spPr>
          <a:xfrm>
            <a:off x="1297500" y="142900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247" name="Google Shape;24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456" y="1813975"/>
            <a:ext cx="4291494" cy="2465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0"/>
          <p:cNvPicPr preferRelativeResize="0"/>
          <p:nvPr/>
        </p:nvPicPr>
        <p:blipFill rotWithShape="1">
          <a:blip r:embed="rId4">
            <a:alphaModFix/>
          </a:blip>
          <a:srcRect l="13897" t="15845" r="22903" b="13095"/>
          <a:stretch/>
        </p:blipFill>
        <p:spPr>
          <a:xfrm>
            <a:off x="5343524" y="1813975"/>
            <a:ext cx="3055625" cy="2465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1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Alternative Designs: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Same Side Arm</a:t>
            </a:r>
            <a:endParaRPr/>
          </a:p>
        </p:txBody>
      </p:sp>
      <p:sp>
        <p:nvSpPr>
          <p:cNvPr id="254" name="Google Shape;254;p31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55" name="Google Shape;25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775" y="1669148"/>
            <a:ext cx="3431025" cy="314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1"/>
          <p:cNvPicPr preferRelativeResize="0"/>
          <p:nvPr/>
        </p:nvPicPr>
        <p:blipFill rotWithShape="1">
          <a:blip r:embed="rId4">
            <a:alphaModFix/>
          </a:blip>
          <a:srcRect l="31401" t="13671" r="5467" b="8337"/>
          <a:stretch/>
        </p:blipFill>
        <p:spPr>
          <a:xfrm>
            <a:off x="4196200" y="1623575"/>
            <a:ext cx="4447848" cy="3090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>
            <a:spLocks noGrp="1"/>
          </p:cNvSpPr>
          <p:nvPr>
            <p:ph type="title"/>
          </p:nvPr>
        </p:nvSpPr>
        <p:spPr>
          <a:xfrm>
            <a:off x="1297500" y="475175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Formation		</a:t>
            </a:r>
            <a:endParaRPr/>
          </a:p>
        </p:txBody>
      </p:sp>
      <p:sp>
        <p:nvSpPr>
          <p:cNvPr id="141" name="Google Shape;141;p14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Jake Burns - Force analytics, design concepts</a:t>
            </a:r>
            <a:endParaRPr sz="22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200"/>
              <a:t>Alex Welling - Team leader, Secondary CAD Design</a:t>
            </a:r>
            <a:endParaRPr sz="22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200"/>
              <a:t>Jason Robertson - Lead CAD Designer</a:t>
            </a:r>
            <a:endParaRPr sz="2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Matrix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2"/>
          <p:cNvSpPr txBox="1">
            <a:spLocks noGrp="1"/>
          </p:cNvSpPr>
          <p:nvPr>
            <p:ph type="body" idx="1"/>
          </p:nvPr>
        </p:nvSpPr>
        <p:spPr>
          <a:xfrm>
            <a:off x="1297500" y="2727875"/>
            <a:ext cx="7038900" cy="18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With a design score of 21 the Same Side Arm design is the best option and therefore is our primary design.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63" name="Google Shape;26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950" y="1671350"/>
            <a:ext cx="8647499" cy="85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3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5. Final Design Description</a:t>
            </a:r>
            <a:endParaRPr/>
          </a:p>
        </p:txBody>
      </p:sp>
      <p:sp>
        <p:nvSpPr>
          <p:cNvPr id="269" name="Google Shape;269;p33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70" name="Google Shape;27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3525" y="1282052"/>
            <a:ext cx="4756951" cy="3482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1" name="Google Shape;271;p33"/>
          <p:cNvCxnSpPr/>
          <p:nvPr/>
        </p:nvCxnSpPr>
        <p:spPr>
          <a:xfrm flipH="1">
            <a:off x="5561900" y="2512150"/>
            <a:ext cx="430200" cy="2892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2" name="Google Shape;272;p33"/>
          <p:cNvCxnSpPr/>
          <p:nvPr/>
        </p:nvCxnSpPr>
        <p:spPr>
          <a:xfrm rot="10800000">
            <a:off x="4928450" y="3704250"/>
            <a:ext cx="321000" cy="6966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3" name="Google Shape;273;p33"/>
          <p:cNvCxnSpPr/>
          <p:nvPr/>
        </p:nvCxnSpPr>
        <p:spPr>
          <a:xfrm flipH="1">
            <a:off x="5038625" y="1714500"/>
            <a:ext cx="394200" cy="3027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4" name="Google Shape;274;p33"/>
          <p:cNvSpPr txBox="1"/>
          <p:nvPr/>
        </p:nvSpPr>
        <p:spPr>
          <a:xfrm>
            <a:off x="5432825" y="1465175"/>
            <a:ext cx="6693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Times New Roman"/>
                <a:ea typeface="Times New Roman"/>
                <a:cs typeface="Times New Roman"/>
                <a:sym typeface="Times New Roman"/>
              </a:rPr>
              <a:t>Node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5" name="Google Shape;275;p33"/>
          <p:cNvSpPr txBox="1"/>
          <p:nvPr/>
        </p:nvSpPr>
        <p:spPr>
          <a:xfrm>
            <a:off x="5992100" y="2269050"/>
            <a:ext cx="1137000" cy="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Times New Roman"/>
                <a:ea typeface="Times New Roman"/>
                <a:cs typeface="Times New Roman"/>
                <a:sym typeface="Times New Roman"/>
              </a:rPr>
              <a:t>Mount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6" name="Google Shape;276;p33"/>
          <p:cNvSpPr txBox="1"/>
          <p:nvPr/>
        </p:nvSpPr>
        <p:spPr>
          <a:xfrm>
            <a:off x="5093575" y="4349775"/>
            <a:ext cx="953400" cy="3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Times New Roman"/>
                <a:ea typeface="Times New Roman"/>
                <a:cs typeface="Times New Roman"/>
                <a:sym typeface="Times New Roman"/>
              </a:rPr>
              <a:t>Cylinder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7" name="Google Shape;277;p33"/>
          <p:cNvSpPr txBox="1"/>
          <p:nvPr/>
        </p:nvSpPr>
        <p:spPr>
          <a:xfrm>
            <a:off x="2889700" y="3980075"/>
            <a:ext cx="1137000" cy="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Times New Roman"/>
                <a:ea typeface="Times New Roman"/>
                <a:cs typeface="Times New Roman"/>
                <a:sym typeface="Times New Roman"/>
              </a:rPr>
              <a:t>Mount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78" name="Google Shape;278;p33"/>
          <p:cNvCxnSpPr/>
          <p:nvPr/>
        </p:nvCxnSpPr>
        <p:spPr>
          <a:xfrm rot="10800000" flipH="1">
            <a:off x="3605550" y="3811700"/>
            <a:ext cx="486600" cy="3582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Pivot Point</a:t>
            </a:r>
            <a:endParaRPr/>
          </a:p>
        </p:txBody>
      </p:sp>
      <p:pic>
        <p:nvPicPr>
          <p:cNvPr id="284" name="Google Shape;28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494701"/>
            <a:ext cx="3040725" cy="286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0300" y="1497725"/>
            <a:ext cx="3040726" cy="285698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6" name="Google Shape;286;p34"/>
          <p:cNvCxnSpPr/>
          <p:nvPr/>
        </p:nvCxnSpPr>
        <p:spPr>
          <a:xfrm rot="10800000">
            <a:off x="2893275" y="3265575"/>
            <a:ext cx="389100" cy="137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7" name="Google Shape;287;p34"/>
          <p:cNvSpPr txBox="1"/>
          <p:nvPr/>
        </p:nvSpPr>
        <p:spPr>
          <a:xfrm>
            <a:off x="2757875" y="4678225"/>
            <a:ext cx="1522800" cy="3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Stop bolts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88" name="Google Shape;288;p34"/>
          <p:cNvCxnSpPr/>
          <p:nvPr/>
        </p:nvCxnSpPr>
        <p:spPr>
          <a:xfrm rot="10800000">
            <a:off x="6843950" y="3223275"/>
            <a:ext cx="431400" cy="133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9" name="Google Shape;289;p34"/>
          <p:cNvSpPr txBox="1"/>
          <p:nvPr/>
        </p:nvSpPr>
        <p:spPr>
          <a:xfrm>
            <a:off x="6588225" y="4544600"/>
            <a:ext cx="1522800" cy="4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Rotating pin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90" name="Google Shape;290;p34"/>
          <p:cNvCxnSpPr/>
          <p:nvPr/>
        </p:nvCxnSpPr>
        <p:spPr>
          <a:xfrm rot="10800000">
            <a:off x="3104825" y="2969175"/>
            <a:ext cx="186000" cy="1675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3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97" name="Google Shape;29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5100" y="519650"/>
            <a:ext cx="6500826" cy="4229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Arm Design</a:t>
            </a:r>
            <a:endParaRPr/>
          </a:p>
        </p:txBody>
      </p:sp>
      <p:sp>
        <p:nvSpPr>
          <p:cNvPr id="303" name="Google Shape;303;p36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04" name="Google Shape;30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7525" y="1469850"/>
            <a:ext cx="3155900" cy="322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6175" y="393750"/>
            <a:ext cx="3095575" cy="453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Arm Design</a:t>
            </a:r>
            <a:endParaRPr/>
          </a:p>
        </p:txBody>
      </p:sp>
      <p:sp>
        <p:nvSpPr>
          <p:cNvPr id="311" name="Google Shape;311;p37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cxnSp>
        <p:nvCxnSpPr>
          <p:cNvPr id="312" name="Google Shape;312;p37"/>
          <p:cNvCxnSpPr/>
          <p:nvPr/>
        </p:nvCxnSpPr>
        <p:spPr>
          <a:xfrm>
            <a:off x="3529725" y="2576850"/>
            <a:ext cx="10695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313" name="Google Shape;313;p37"/>
          <p:cNvSpPr txBox="1"/>
          <p:nvPr/>
        </p:nvSpPr>
        <p:spPr>
          <a:xfrm>
            <a:off x="3713050" y="2234700"/>
            <a:ext cx="8589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Times New Roman"/>
                <a:ea typeface="Times New Roman"/>
                <a:cs typeface="Times New Roman"/>
                <a:sym typeface="Times New Roman"/>
              </a:rPr>
              <a:t>Motion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14" name="Google Shape;31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0950" y="960800"/>
            <a:ext cx="5192000" cy="401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38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21" name="Google Shape;32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96900" y="0"/>
            <a:ext cx="9940323" cy="524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9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39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28" name="Google Shape;32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92225" y="-2"/>
            <a:ext cx="11656338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9" name="Google Shape;329;p39"/>
          <p:cNvCxnSpPr/>
          <p:nvPr/>
        </p:nvCxnSpPr>
        <p:spPr>
          <a:xfrm rot="10800000" flipH="1">
            <a:off x="923475" y="2023750"/>
            <a:ext cx="721800" cy="6189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30" name="Google Shape;330;p39"/>
          <p:cNvSpPr txBox="1"/>
          <p:nvPr/>
        </p:nvSpPr>
        <p:spPr>
          <a:xfrm>
            <a:off x="-56250" y="2475075"/>
            <a:ext cx="7332300" cy="8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Shifted Sensor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31" name="Google Shape;331;p39"/>
          <p:cNvCxnSpPr/>
          <p:nvPr/>
        </p:nvCxnSpPr>
        <p:spPr>
          <a:xfrm rot="10800000">
            <a:off x="4455650" y="1069825"/>
            <a:ext cx="1624200" cy="59310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Design Description (cont.)</a:t>
            </a:r>
            <a:endParaRPr/>
          </a:p>
        </p:txBody>
      </p:sp>
      <p:sp>
        <p:nvSpPr>
          <p:cNvPr id="337" name="Google Shape;337;p40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Major change: design fabrication will not occur this season</a:t>
            </a:r>
            <a:endParaRPr sz="1800"/>
          </a:p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Created test plan for Peddinghaus to perform when design is fabricated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1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6. Design Validation/Testing</a:t>
            </a:r>
            <a:endParaRPr/>
          </a:p>
        </p:txBody>
      </p:sp>
      <p:sp>
        <p:nvSpPr>
          <p:cNvPr id="343" name="Google Shape;343;p41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Force Analysis on Pins and Springs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Developing test methods to verify each functionality requirement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Tests will be executed by Peddinghaus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 of Contents	</a:t>
            </a:r>
            <a:endParaRPr/>
          </a:p>
        </p:txBody>
      </p:sp>
      <p:sp>
        <p:nvSpPr>
          <p:cNvPr id="147" name="Google Shape;147;p15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Acknowledgements </a:t>
            </a:r>
            <a:endParaRPr sz="1800">
              <a:highlight>
                <a:srgbClr val="1155CC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Background</a:t>
            </a:r>
            <a:endParaRPr sz="1800">
              <a:highlight>
                <a:srgbClr val="F1C232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Problem Statement </a:t>
            </a:r>
            <a:endParaRPr sz="1800">
              <a:highlight>
                <a:srgbClr val="1155CC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Design Alternatives </a:t>
            </a:r>
            <a:endParaRPr sz="1800">
              <a:highlight>
                <a:srgbClr val="6AA84F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Description of Final Design </a:t>
            </a:r>
            <a:endParaRPr sz="1800">
              <a:highlight>
                <a:srgbClr val="F1C232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Design Validation </a:t>
            </a:r>
            <a:endParaRPr sz="1800">
              <a:highlight>
                <a:srgbClr val="1155CC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Conclusion</a:t>
            </a:r>
            <a:endParaRPr sz="1800">
              <a:highlight>
                <a:srgbClr val="6AA84F"/>
              </a:highlight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Q&amp;A</a:t>
            </a:r>
            <a:endParaRPr sz="1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Validation Summary: Spring Force</a:t>
            </a:r>
            <a:endParaRPr/>
          </a:p>
        </p:txBody>
      </p:sp>
      <p:sp>
        <p:nvSpPr>
          <p:cNvPr id="349" name="Google Shape;349;p42"/>
          <p:cNvSpPr txBox="1">
            <a:spLocks noGrp="1"/>
          </p:cNvSpPr>
          <p:nvPr>
            <p:ph type="body" idx="1"/>
          </p:nvPr>
        </p:nvSpPr>
        <p:spPr>
          <a:xfrm>
            <a:off x="686225" y="1556050"/>
            <a:ext cx="76503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100lbs at guide wheel</a:t>
            </a:r>
            <a:endParaRPr sz="1800"/>
          </a:p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300lbs at measuring wheel</a:t>
            </a:r>
            <a:endParaRPr sz="1800"/>
          </a:p>
        </p:txBody>
      </p:sp>
      <p:graphicFrame>
        <p:nvGraphicFramePr>
          <p:cNvPr id="350" name="Google Shape;350;p42"/>
          <p:cNvGraphicFramePr/>
          <p:nvPr/>
        </p:nvGraphicFramePr>
        <p:xfrm>
          <a:off x="4149000" y="1399900"/>
          <a:ext cx="4754500" cy="2252320"/>
        </p:xfrm>
        <a:graphic>
          <a:graphicData uri="http://schemas.openxmlformats.org/drawingml/2006/table">
            <a:tbl>
              <a:tblPr>
                <a:noFill/>
                <a:tableStyleId>{878480BF-BD12-452A-ADB0-3F3BEEE0DC7B}</a:tableStyleId>
              </a:tblPr>
              <a:tblGrid>
                <a:gridCol w="226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9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8100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Spring Force Calculations Summary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18425" marR="18425" marT="18425" marB="18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Category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750B10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625D9A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77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Compressed Length at Datum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Solid Height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Sizing Accuracy*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91.2 mm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69.85 mm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Passed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110 mm</a:t>
                      </a:r>
                      <a:r>
                        <a:rPr lang="en" sz="9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9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83.82 mm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Passed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Compressed by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23.1 mm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17 mm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Force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453.1 N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333.5 N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Force (lbs)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101.8lbs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75lbs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3"/>
          <p:cNvSpPr txBox="1">
            <a:spLocks noGrp="1"/>
          </p:cNvSpPr>
          <p:nvPr>
            <p:ph type="title"/>
          </p:nvPr>
        </p:nvSpPr>
        <p:spPr>
          <a:xfrm>
            <a:off x="1483125" y="362825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Validation Summary: Pivot Point</a:t>
            </a:r>
            <a:endParaRPr/>
          </a:p>
        </p:txBody>
      </p:sp>
      <p:graphicFrame>
        <p:nvGraphicFramePr>
          <p:cNvPr id="356" name="Google Shape;356;p43"/>
          <p:cNvGraphicFramePr/>
          <p:nvPr/>
        </p:nvGraphicFramePr>
        <p:xfrm>
          <a:off x="4473900" y="1510175"/>
          <a:ext cx="4194800" cy="1419285"/>
        </p:xfrm>
        <a:graphic>
          <a:graphicData uri="http://schemas.openxmlformats.org/drawingml/2006/table">
            <a:tbl>
              <a:tblPr>
                <a:noFill/>
                <a:tableStyleId>{878480BF-BD12-452A-ADB0-3F3BEEE0DC7B}</a:tableStyleId>
              </a:tblPr>
              <a:tblGrid>
                <a:gridCol w="153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9075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Force Analysis Calculations Summary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18425" marR="18425" marT="18425" marB="1842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Category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1/2" – 13 Thread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1/4” – 20 Thread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Cross Section Area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0.196 in</a:t>
                      </a:r>
                      <a:r>
                        <a:rPr lang="en" sz="1100" baseline="300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1100" baseline="300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0.0461 in</a:t>
                      </a:r>
                      <a:r>
                        <a:rPr lang="en" sz="1100" baseline="300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1100" baseline="300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Tensile,min (est.)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70,000 lbf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70,000 lbf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Ult, Tensile (est.)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13720 lbf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3227 lbf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Shear Strength (est.)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8232 lbf/bolt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1936 lbf/bolt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lvl="0" indent="0" algn="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Factor of Safety</a:t>
                      </a:r>
                      <a:endParaRPr sz="11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45.2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10.6</a:t>
                      </a:r>
                      <a:endParaRPr sz="11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8900" marR="8900" marT="8900" marB="890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57" name="Google Shape;35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4950" y="1510175"/>
            <a:ext cx="3040726" cy="2856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Validated by Design:</a:t>
            </a:r>
            <a:endParaRPr/>
          </a:p>
        </p:txBody>
      </p:sp>
      <p:graphicFrame>
        <p:nvGraphicFramePr>
          <p:cNvPr id="363" name="Google Shape;363;p44"/>
          <p:cNvGraphicFramePr/>
          <p:nvPr/>
        </p:nvGraphicFramePr>
        <p:xfrm>
          <a:off x="975288" y="1468950"/>
          <a:ext cx="7361100" cy="3251500"/>
        </p:xfrm>
        <a:graphic>
          <a:graphicData uri="http://schemas.openxmlformats.org/drawingml/2006/table">
            <a:tbl>
              <a:tblPr>
                <a:noFill/>
                <a:tableStyleId>{878480BF-BD12-452A-ADB0-3F3BEEE0DC7B}</a:tableStyleId>
              </a:tblPr>
              <a:tblGrid>
                <a:gridCol w="351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4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15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Requirement</a:t>
                      </a:r>
                      <a:endParaRPr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Inspection</a:t>
                      </a:r>
                      <a:endParaRPr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Analysis</a:t>
                      </a:r>
                      <a:endParaRPr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Pass/Fail</a:t>
                      </a:r>
                      <a:endParaRPr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6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Factor of Safety of 3*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6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No additional user input (loading/unloading material)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6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Arm has +5mm, -10 mm of travel, with wheel assembly +/- 10mm of travel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Plans:</a:t>
            </a:r>
            <a:endParaRPr/>
          </a:p>
        </p:txBody>
      </p:sp>
      <p:graphicFrame>
        <p:nvGraphicFramePr>
          <p:cNvPr id="369" name="Google Shape;369;p45"/>
          <p:cNvGraphicFramePr/>
          <p:nvPr/>
        </p:nvGraphicFramePr>
        <p:xfrm>
          <a:off x="1297500" y="1362625"/>
          <a:ext cx="6072150" cy="3124200"/>
        </p:xfrm>
        <a:graphic>
          <a:graphicData uri="http://schemas.openxmlformats.org/drawingml/2006/table">
            <a:tbl>
              <a:tblPr>
                <a:noFill/>
                <a:tableStyleId>{878480BF-BD12-452A-ADB0-3F3BEEE0DC7B}</a:tableStyleId>
              </a:tblPr>
              <a:tblGrid>
                <a:gridCol w="2808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2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8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91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Requirement</a:t>
                      </a:r>
                      <a:endParaRPr sz="12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Inspection</a:t>
                      </a:r>
                      <a:endParaRPr sz="12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2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Analysis</a:t>
                      </a:r>
                      <a:endParaRPr sz="12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 b="1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Pass/Fail</a:t>
                      </a:r>
                      <a:endParaRPr sz="1200" b="1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Freedom of motion of the measuring wheel (+/- 2°)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TBD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Material non-damage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TBD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Cylinder Retracts with the larger Springs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x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TBD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1mm per 10m accuracy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x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TBD</a:t>
                      </a:r>
                      <a:endParaRPr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63500" marR="63500" marT="63500" marB="635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6. Conclusions</a:t>
            </a:r>
            <a:endParaRPr/>
          </a:p>
        </p:txBody>
      </p:sp>
      <p:sp>
        <p:nvSpPr>
          <p:cNvPr id="375" name="Google Shape;375;p46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Improved measuring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1st iteration design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Limited by retrofitting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7. Q&amp;A</a:t>
            </a:r>
            <a:endParaRPr/>
          </a:p>
        </p:txBody>
      </p:sp>
      <p:sp>
        <p:nvSpPr>
          <p:cNvPr id="381" name="Google Shape;381;p47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8"/>
          <p:cNvSpPr txBox="1">
            <a:spLocks noGrp="1"/>
          </p:cNvSpPr>
          <p:nvPr>
            <p:ph type="title"/>
          </p:nvPr>
        </p:nvSpPr>
        <p:spPr>
          <a:xfrm>
            <a:off x="1297500" y="4085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Works Cited</a:t>
            </a:r>
            <a:endParaRPr/>
          </a:p>
        </p:txBody>
      </p:sp>
      <p:sp>
        <p:nvSpPr>
          <p:cNvPr id="387" name="Google Shape;387;p48"/>
          <p:cNvSpPr txBox="1">
            <a:spLocks noGrp="1"/>
          </p:cNvSpPr>
          <p:nvPr>
            <p:ph type="body" idx="1"/>
          </p:nvPr>
        </p:nvSpPr>
        <p:spPr>
          <a:xfrm>
            <a:off x="1297500" y="15379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/>
              <a:t>[1] 	American Institute of Steel Construction Inc, “Steel Construction Manual,” 13th edition, doi: 1-56424-055-X</a:t>
            </a:r>
            <a:endParaRPr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Acknowledgements</a:t>
            </a:r>
            <a:endParaRPr/>
          </a:p>
        </p:txBody>
      </p:sp>
      <p:sp>
        <p:nvSpPr>
          <p:cNvPr id="153" name="Google Shape;153;p16"/>
          <p:cNvSpPr txBox="1">
            <a:spLocks noGrp="1"/>
          </p:cNvSpPr>
          <p:nvPr>
            <p:ph type="body" idx="1"/>
          </p:nvPr>
        </p:nvSpPr>
        <p:spPr>
          <a:xfrm>
            <a:off x="1297500" y="1307850"/>
            <a:ext cx="7038900" cy="3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Mr. Nick Pickering and Peddinghaus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Providing engineering field application opportunity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Guidance and recommendations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Flexibility in design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Professor Ibrahim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Weekly suggestions and constructive criticism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Challenging the team to “think beyond the fix”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Professor Allen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Milling machine instructions and insight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Professor Reagan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Codes and Standards</a:t>
            </a:r>
            <a:endParaRPr sz="17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Terminology</a:t>
            </a:r>
            <a:endParaRPr/>
          </a:p>
        </p:txBody>
      </p:sp>
      <p:sp>
        <p:nvSpPr>
          <p:cNvPr id="159" name="Google Shape;159;p17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Angle Iron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Legs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Heel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Size Variations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800"/>
          </a:p>
        </p:txBody>
      </p:sp>
      <p:pic>
        <p:nvPicPr>
          <p:cNvPr id="160" name="Google Shape;16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8135" y="505150"/>
            <a:ext cx="3120900" cy="217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7"/>
          <p:cNvPicPr preferRelativeResize="0"/>
          <p:nvPr/>
        </p:nvPicPr>
        <p:blipFill rotWithShape="1">
          <a:blip r:embed="rId4">
            <a:alphaModFix/>
          </a:blip>
          <a:srcRect l="73163" t="22645" r="3532" b="49497"/>
          <a:stretch/>
        </p:blipFill>
        <p:spPr>
          <a:xfrm>
            <a:off x="5178125" y="2808225"/>
            <a:ext cx="3120902" cy="2098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8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8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8" name="Google Shape;16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955"/>
            <a:ext cx="9144000" cy="5097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9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 Sponsor Background</a:t>
            </a:r>
            <a:endParaRPr/>
          </a:p>
        </p:txBody>
      </p:sp>
      <p:sp>
        <p:nvSpPr>
          <p:cNvPr id="174" name="Google Shape;174;p19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Peddinghaus </a:t>
            </a:r>
            <a:endParaRPr sz="1800"/>
          </a:p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Headquarters located in Bradley</a:t>
            </a:r>
            <a:endParaRPr sz="1800"/>
          </a:p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Produce machinery for processing structural steel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Their machines are design on the principle that the material is fed through the machine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Sponsor Background cont.</a:t>
            </a:r>
            <a:endParaRPr/>
          </a:p>
        </p:txBody>
      </p:sp>
      <p:sp>
        <p:nvSpPr>
          <p:cNvPr id="180" name="Google Shape;180;p20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The issue that Peddinghaus is having is with their Angle Masters</a:t>
            </a:r>
            <a:endParaRPr sz="1800"/>
          </a:p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Specifically with the measuring wheel on the Angle Master</a:t>
            </a:r>
            <a:endParaRPr sz="1800"/>
          </a:p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The measuring wheel design on the Angle Master was not reliable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Peddinghaus sells their equipment world wide so it must measure reliably </a:t>
            </a:r>
            <a:endParaRPr sz="1800"/>
          </a:p>
          <a:p>
            <a:pPr marL="457200" lvl="0" indent="0" algn="l" rtl="0">
              <a:lnSpc>
                <a:spcPct val="2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1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Sponsor Background cont.</a:t>
            </a:r>
            <a:endParaRPr/>
          </a:p>
        </p:txBody>
      </p:sp>
      <p:sp>
        <p:nvSpPr>
          <p:cNvPr id="186" name="Google Shape;186;p21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Peddinghaus’ machines need accuracy for safety reasons</a:t>
            </a:r>
            <a:endParaRPr sz="1900"/>
          </a:p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Peddinghaus’ customers will be the ones using the design if it is implemented </a:t>
            </a:r>
            <a:endParaRPr sz="1900"/>
          </a:p>
          <a:p>
            <a:pPr marL="457200" lvl="0" indent="0" algn="l" rtl="0">
              <a:lnSpc>
                <a:spcPct val="2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787</Words>
  <Application>Microsoft Office PowerPoint</Application>
  <PresentationFormat>On-screen Show (16:9)</PresentationFormat>
  <Paragraphs>193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Lato</vt:lpstr>
      <vt:lpstr>Arial</vt:lpstr>
      <vt:lpstr>Times New Roman</vt:lpstr>
      <vt:lpstr>Montserrat</vt:lpstr>
      <vt:lpstr>Focus</vt:lpstr>
      <vt:lpstr>Angle Iron Feed Measuring Device</vt:lpstr>
      <vt:lpstr>Team Formation  </vt:lpstr>
      <vt:lpstr>Table of Contents </vt:lpstr>
      <vt:lpstr>Acknowledgements</vt:lpstr>
      <vt:lpstr>Terminology</vt:lpstr>
      <vt:lpstr>PowerPoint Presentation</vt:lpstr>
      <vt:lpstr>2. Sponsor Background</vt:lpstr>
      <vt:lpstr>Sponsor Background cont.</vt:lpstr>
      <vt:lpstr>Sponsor Background cont.</vt:lpstr>
      <vt:lpstr>3. Problem Statement cont.</vt:lpstr>
      <vt:lpstr>3. Problem Statement: Design Objectives</vt:lpstr>
      <vt:lpstr>3. Problem Statement: Functional Requirements</vt:lpstr>
      <vt:lpstr>3. Problem Statement: Constraints </vt:lpstr>
      <vt:lpstr>Applicable Standards &amp; Additional Constraints</vt:lpstr>
      <vt:lpstr>4. Design Alternatives</vt:lpstr>
      <vt:lpstr>Selection Criteria </vt:lpstr>
      <vt:lpstr>Alternative Designs: Underneath Design</vt:lpstr>
      <vt:lpstr>Alternative Designs: Over the Top Arm</vt:lpstr>
      <vt:lpstr>Alternative Designs: Same Side Arm</vt:lpstr>
      <vt:lpstr>Design Matrix </vt:lpstr>
      <vt:lpstr>5. Final Design Description</vt:lpstr>
      <vt:lpstr>Pivot Point</vt:lpstr>
      <vt:lpstr>PowerPoint Presentation</vt:lpstr>
      <vt:lpstr>Arm Design</vt:lpstr>
      <vt:lpstr>Arm Design</vt:lpstr>
      <vt:lpstr>PowerPoint Presentation</vt:lpstr>
      <vt:lpstr>PowerPoint Presentation</vt:lpstr>
      <vt:lpstr>Final Design Description (cont.)</vt:lpstr>
      <vt:lpstr>6. Design Validation/Testing</vt:lpstr>
      <vt:lpstr>Validation Summary: Spring Force</vt:lpstr>
      <vt:lpstr>Validation Summary: Pivot Point</vt:lpstr>
      <vt:lpstr>Validated by Design:</vt:lpstr>
      <vt:lpstr>Test Plans:</vt:lpstr>
      <vt:lpstr>6. Conclusions</vt:lpstr>
      <vt:lpstr>7. Q&amp;A</vt:lpstr>
      <vt:lpstr>Works Cited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Angle Iron Feed Measuring Device</dc:title>
  <cp:lastModifiedBy>Jasmine Cieszynski</cp:lastModifiedBy>
  <cp:revision>1</cp:revision>
  <dcterms:modified xsi:type="dcterms:W3CDTF">2020-05-11T15:09:46Z</dcterms:modified>
</cp:coreProperties>
</file>