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8288000" cy="10287000"/>
  <p:notesSz cx="6858000" cy="9144000"/>
  <p:embeddedFontLst>
    <p:embeddedFont>
      <p:font typeface="Avenir Book" panose="02000503020000020003" pitchFamily="2" charset="0"/>
      <p:regular r:id="rId24"/>
      <p:italic r:id="rId25"/>
    </p:embeddedFont>
    <p:embeddedFont>
      <p:font typeface="Calibri" panose="020F0502020204030204" pitchFamily="34" charset="0"/>
      <p:regular r:id="rId26"/>
      <p:bold r:id="rId27"/>
      <p:italic r:id="rId28"/>
      <p:boldItalic r:id="rId29"/>
    </p:embeddedFont>
    <p:embeddedFont>
      <p:font typeface="Clear Sans Regular" panose="020B0503030202020304" pitchFamily="34" charset="0"/>
      <p:regular r:id="rId30"/>
    </p:embeddedFont>
    <p:embeddedFont>
      <p:font typeface="Clear Sans Regular Bold" panose="020B0603030202020304" pitchFamily="34" charset="0"/>
      <p:regular r:id="rId31"/>
    </p:embeddedFont>
    <p:embeddedFont>
      <p:font typeface="Halant Medium" pitchFamily="2" charset="77"/>
      <p:regular r:id="rId32"/>
    </p:embeddedFont>
    <p:embeddedFont>
      <p:font typeface="Halant Medium Bold" pitchFamily="2" charset="77"/>
      <p:regular r:id="rId33"/>
      <p:bold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4590" autoAdjust="0"/>
  </p:normalViewPr>
  <p:slideViewPr>
    <p:cSldViewPr>
      <p:cViewPr varScale="1">
        <p:scale>
          <a:sx n="67" d="100"/>
          <a:sy n="67" d="100"/>
        </p:scale>
        <p:origin x="90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4/16/21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sv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grpSp>
        <p:nvGrpSpPr>
          <p:cNvPr id="2" name="Group 2"/>
          <p:cNvGrpSpPr/>
          <p:nvPr/>
        </p:nvGrpSpPr>
        <p:grpSpPr>
          <a:xfrm rot="5400000">
            <a:off x="-40001" y="13463"/>
            <a:ext cx="10313537" cy="1023353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DBF8E0">
                <a:alpha val="19607"/>
              </a:srgbClr>
            </a:solidFill>
          </p:spPr>
        </p:sp>
      </p:grpSp>
      <p:grpSp>
        <p:nvGrpSpPr>
          <p:cNvPr id="4" name="Group 4"/>
          <p:cNvGrpSpPr>
            <a:grpSpLocks noChangeAspect="1"/>
          </p:cNvGrpSpPr>
          <p:nvPr/>
        </p:nvGrpSpPr>
        <p:grpSpPr>
          <a:xfrm>
            <a:off x="1028700" y="1363821"/>
            <a:ext cx="7491428" cy="7491428"/>
            <a:chOff x="6705600" y="1371600"/>
            <a:chExt cx="10972800" cy="10972800"/>
          </a:xfrm>
        </p:grpSpPr>
        <p:sp>
          <p:nvSpPr>
            <p:cNvPr id="5" name="Freeform 5"/>
            <p:cNvSpPr/>
            <p:nvPr/>
          </p:nvSpPr>
          <p:spPr>
            <a:xfrm>
              <a:off x="6696808" y="1100629"/>
              <a:ext cx="10990383" cy="11514742"/>
            </a:xfrm>
            <a:custGeom>
              <a:avLst/>
              <a:gdLst/>
              <a:ahLst/>
              <a:cxnLst/>
              <a:rect l="l" t="t" r="r" b="b"/>
              <a:pathLst>
                <a:path w="10990383" h="11514742">
                  <a:moveTo>
                    <a:pt x="8792" y="5757371"/>
                  </a:moveTo>
                  <a:cubicBezTo>
                    <a:pt x="0" y="7723318"/>
                    <a:pt x="1043775" y="9543701"/>
                    <a:pt x="2744885" y="10529222"/>
                  </a:cubicBezTo>
                  <a:cubicBezTo>
                    <a:pt x="4445995" y="11514742"/>
                    <a:pt x="6544390" y="11514742"/>
                    <a:pt x="8245500" y="10529222"/>
                  </a:cubicBezTo>
                  <a:cubicBezTo>
                    <a:pt x="9946609" y="9543701"/>
                    <a:pt x="10990384" y="7723318"/>
                    <a:pt x="10981592" y="5757371"/>
                  </a:cubicBezTo>
                  <a:cubicBezTo>
                    <a:pt x="10990384" y="3791424"/>
                    <a:pt x="9946609" y="1971041"/>
                    <a:pt x="8245500" y="985520"/>
                  </a:cubicBezTo>
                  <a:cubicBezTo>
                    <a:pt x="6544390" y="0"/>
                    <a:pt x="4445995" y="0"/>
                    <a:pt x="2744885" y="985520"/>
                  </a:cubicBezTo>
                  <a:cubicBezTo>
                    <a:pt x="1043775" y="1971041"/>
                    <a:pt x="0" y="3791424"/>
                    <a:pt x="8792" y="5757371"/>
                  </a:cubicBezTo>
                  <a:close/>
                </a:path>
              </a:pathLst>
            </a:custGeom>
            <a:solidFill>
              <a:srgbClr val="FFFFFF"/>
            </a:solidFill>
          </p:spPr>
        </p:sp>
      </p:grpSp>
      <p:grpSp>
        <p:nvGrpSpPr>
          <p:cNvPr id="6" name="Group 6"/>
          <p:cNvGrpSpPr/>
          <p:nvPr/>
        </p:nvGrpSpPr>
        <p:grpSpPr>
          <a:xfrm>
            <a:off x="9220200" y="1497021"/>
            <a:ext cx="8115300" cy="7597757"/>
            <a:chOff x="0" y="0"/>
            <a:chExt cx="10820400" cy="10130343"/>
          </a:xfrm>
        </p:grpSpPr>
        <p:sp>
          <p:nvSpPr>
            <p:cNvPr id="7" name="TextBox 7"/>
            <p:cNvSpPr txBox="1"/>
            <p:nvPr/>
          </p:nvSpPr>
          <p:spPr>
            <a:xfrm>
              <a:off x="0" y="0"/>
              <a:ext cx="10820400" cy="9182100"/>
            </a:xfrm>
            <a:prstGeom prst="rect">
              <a:avLst/>
            </a:prstGeom>
          </p:spPr>
          <p:txBody>
            <a:bodyPr lIns="0" tIns="0" rIns="0" bIns="0" rtlCol="0" anchor="t">
              <a:spAutoFit/>
            </a:bodyPr>
            <a:lstStyle/>
            <a:p>
              <a:pPr algn="ctr">
                <a:lnSpc>
                  <a:spcPts val="12600"/>
                </a:lnSpc>
              </a:pPr>
              <a:r>
                <a:rPr lang="en-US" sz="10500">
                  <a:solidFill>
                    <a:srgbClr val="FFFFFF"/>
                  </a:solidFill>
                  <a:latin typeface="Halant Medium Bold"/>
                </a:rPr>
                <a:t>A Self Study of FRN Olivet</a:t>
              </a:r>
            </a:p>
            <a:p>
              <a:pPr algn="ctr">
                <a:lnSpc>
                  <a:spcPts val="5759"/>
                </a:lnSpc>
              </a:pPr>
              <a:endParaRPr lang="en-US" sz="10500">
                <a:solidFill>
                  <a:srgbClr val="FFFFFF"/>
                </a:solidFill>
                <a:latin typeface="Halant Medium Bold"/>
              </a:endParaRPr>
            </a:p>
            <a:p>
              <a:pPr algn="ctr">
                <a:lnSpc>
                  <a:spcPts val="6720"/>
                </a:lnSpc>
              </a:pPr>
              <a:r>
                <a:rPr lang="en-US" sz="5599">
                  <a:solidFill>
                    <a:srgbClr val="FFFFFF"/>
                  </a:solidFill>
                  <a:latin typeface="Halant Medium Bold"/>
                </a:rPr>
                <a:t>A Student-Led Food Recovery Model on a University Campus</a:t>
              </a:r>
            </a:p>
            <a:p>
              <a:pPr algn="ctr">
                <a:lnSpc>
                  <a:spcPts val="3360"/>
                </a:lnSpc>
              </a:pPr>
              <a:endParaRPr lang="en-US" sz="5599">
                <a:solidFill>
                  <a:srgbClr val="FFFFFF"/>
                </a:solidFill>
                <a:latin typeface="Halant Medium Bold"/>
              </a:endParaRPr>
            </a:p>
          </p:txBody>
        </p:sp>
        <p:sp>
          <p:nvSpPr>
            <p:cNvPr id="8" name="TextBox 8"/>
            <p:cNvSpPr txBox="1"/>
            <p:nvPr/>
          </p:nvSpPr>
          <p:spPr>
            <a:xfrm>
              <a:off x="0" y="9327695"/>
              <a:ext cx="10820400" cy="802648"/>
            </a:xfrm>
            <a:prstGeom prst="rect">
              <a:avLst/>
            </a:prstGeom>
          </p:spPr>
          <p:txBody>
            <a:bodyPr lIns="0" tIns="0" rIns="0" bIns="0" rtlCol="0" anchor="t">
              <a:spAutoFit/>
            </a:bodyPr>
            <a:lstStyle/>
            <a:p>
              <a:pPr algn="ctr">
                <a:lnSpc>
                  <a:spcPts val="5040"/>
                </a:lnSpc>
                <a:spcBef>
                  <a:spcPct val="0"/>
                </a:spcBef>
              </a:pPr>
              <a:r>
                <a:rPr lang="en-US" sz="3600">
                  <a:solidFill>
                    <a:srgbClr val="FFFFFF"/>
                  </a:solidFill>
                  <a:latin typeface="Clear Sans Regular"/>
                </a:rPr>
                <a:t>Madeira Sherwood</a:t>
              </a:r>
            </a:p>
          </p:txBody>
        </p:sp>
      </p:grpSp>
      <p:pic>
        <p:nvPicPr>
          <p:cNvPr id="9" name="Picture 9"/>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2658027" y="4800751"/>
            <a:ext cx="1239646" cy="308785"/>
          </a:xfrm>
          <a:prstGeom prst="rect">
            <a:avLst/>
          </a:prstGeom>
        </p:spPr>
      </p:pic>
      <p:pic>
        <p:nvPicPr>
          <p:cNvPr id="10" name="Picture 10"/>
          <p:cNvPicPr>
            <a:picLocks noChangeAspect="1"/>
          </p:cNvPicPr>
          <p:nvPr/>
        </p:nvPicPr>
        <p:blipFill>
          <a:blip r:embed="rId4"/>
          <a:srcRect/>
          <a:stretch>
            <a:fillRect/>
          </a:stretch>
        </p:blipFill>
        <p:spPr>
          <a:xfrm>
            <a:off x="2065669" y="2434755"/>
            <a:ext cx="5417490" cy="54174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7974463" y="-10036"/>
            <a:ext cx="10313537" cy="1029703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DBF8E0">
                <a:alpha val="19607"/>
              </a:srgbClr>
            </a:solidFill>
          </p:spPr>
        </p:sp>
      </p:grpSp>
      <p:sp>
        <p:nvSpPr>
          <p:cNvPr id="4" name="TextBox 4"/>
          <p:cNvSpPr txBox="1"/>
          <p:nvPr/>
        </p:nvSpPr>
        <p:spPr>
          <a:xfrm>
            <a:off x="1028700" y="3383977"/>
            <a:ext cx="10398708" cy="3766185"/>
          </a:xfrm>
          <a:prstGeom prst="rect">
            <a:avLst/>
          </a:prstGeom>
        </p:spPr>
        <p:txBody>
          <a:bodyPr lIns="0" tIns="0" rIns="0" bIns="0" rtlCol="0" anchor="t">
            <a:spAutoFit/>
          </a:bodyPr>
          <a:lstStyle/>
          <a:p>
            <a:pPr>
              <a:lnSpc>
                <a:spcPts val="14400"/>
              </a:lnSpc>
            </a:pPr>
            <a:r>
              <a:rPr lang="en-US" sz="14400">
                <a:solidFill>
                  <a:srgbClr val="FFFFFF"/>
                </a:solidFill>
                <a:latin typeface="Halant Medium Bold"/>
              </a:rPr>
              <a:t>MODEL OVERVIEW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0C6C1"/>
        </a:solidFill>
        <a:effectLst/>
      </p:bgPr>
    </p:bg>
    <p:spTree>
      <p:nvGrpSpPr>
        <p:cNvPr id="1" name=""/>
        <p:cNvGrpSpPr/>
        <p:nvPr/>
      </p:nvGrpSpPr>
      <p:grpSpPr>
        <a:xfrm>
          <a:off x="0" y="0"/>
          <a:ext cx="0" cy="0"/>
          <a:chOff x="0" y="0"/>
          <a:chExt cx="0" cy="0"/>
        </a:xfrm>
      </p:grpSpPr>
      <p:sp>
        <p:nvSpPr>
          <p:cNvPr id="2" name="AutoShape 2"/>
          <p:cNvSpPr/>
          <p:nvPr/>
        </p:nvSpPr>
        <p:spPr>
          <a:xfrm>
            <a:off x="0" y="0"/>
            <a:ext cx="5331292" cy="10287000"/>
          </a:xfrm>
          <a:prstGeom prst="rect">
            <a:avLst/>
          </a:prstGeom>
          <a:solidFill>
            <a:srgbClr val="5D8665"/>
          </a:solidFill>
        </p:spPr>
      </p:sp>
      <p:pic>
        <p:nvPicPr>
          <p:cNvPr id="3" name="Picture 3"/>
          <p:cNvPicPr>
            <a:picLocks noChangeAspect="1"/>
          </p:cNvPicPr>
          <p:nvPr/>
        </p:nvPicPr>
        <p:blipFill>
          <a:blip r:embed="rId2"/>
          <a:srcRect/>
          <a:stretch>
            <a:fillRect/>
          </a:stretch>
        </p:blipFill>
        <p:spPr>
          <a:xfrm>
            <a:off x="10105294" y="386238"/>
            <a:ext cx="7334112" cy="9514523"/>
          </a:xfrm>
          <a:prstGeom prst="rect">
            <a:avLst/>
          </a:prstGeom>
        </p:spPr>
      </p:pic>
      <p:sp>
        <p:nvSpPr>
          <p:cNvPr id="4" name="AutoShape 4"/>
          <p:cNvSpPr/>
          <p:nvPr/>
        </p:nvSpPr>
        <p:spPr>
          <a:xfrm>
            <a:off x="2299023" y="1944039"/>
            <a:ext cx="6258632" cy="6534509"/>
          </a:xfrm>
          <a:prstGeom prst="rect">
            <a:avLst/>
          </a:prstGeom>
          <a:solidFill>
            <a:srgbClr val="2B2B2B"/>
          </a:solidFill>
        </p:spPr>
      </p:sp>
      <p:sp>
        <p:nvSpPr>
          <p:cNvPr id="5" name="TextBox 5"/>
          <p:cNvSpPr txBox="1"/>
          <p:nvPr/>
        </p:nvSpPr>
        <p:spPr>
          <a:xfrm>
            <a:off x="2396071" y="3093127"/>
            <a:ext cx="606453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SECTIONS</a:t>
            </a:r>
          </a:p>
        </p:txBody>
      </p:sp>
      <p:sp>
        <p:nvSpPr>
          <p:cNvPr id="6" name="TextBox 6"/>
          <p:cNvSpPr txBox="1"/>
          <p:nvPr/>
        </p:nvSpPr>
        <p:spPr>
          <a:xfrm>
            <a:off x="2665646" y="4667771"/>
            <a:ext cx="5581106" cy="3175635"/>
          </a:xfrm>
          <a:prstGeom prst="rect">
            <a:avLst/>
          </a:prstGeom>
        </p:spPr>
        <p:txBody>
          <a:bodyPr lIns="0" tIns="0" rIns="0" bIns="0" rtlCol="0" anchor="t">
            <a:spAutoFit/>
          </a:bodyPr>
          <a:lstStyle/>
          <a:p>
            <a:pPr marL="0" lvl="0" indent="0" algn="ctr">
              <a:lnSpc>
                <a:spcPts val="5040"/>
              </a:lnSpc>
              <a:spcBef>
                <a:spcPct val="0"/>
              </a:spcBef>
            </a:pPr>
            <a:r>
              <a:rPr lang="en-US" sz="3600" dirty="0">
                <a:solidFill>
                  <a:srgbClr val="FFFFFF"/>
                </a:solidFill>
                <a:latin typeface="Avenir Book" panose="02000503020000020003" pitchFamily="2" charset="0"/>
              </a:rPr>
              <a:t>The model contains a complete description for each section of both past and present processes utilized by FRN Olivet.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0C6C1"/>
        </a:solidFill>
        <a:effectLst/>
      </p:bgPr>
    </p:bg>
    <p:spTree>
      <p:nvGrpSpPr>
        <p:cNvPr id="1" name=""/>
        <p:cNvGrpSpPr/>
        <p:nvPr/>
      </p:nvGrpSpPr>
      <p:grpSpPr>
        <a:xfrm>
          <a:off x="0" y="0"/>
          <a:ext cx="0" cy="0"/>
          <a:chOff x="0" y="0"/>
          <a:chExt cx="0" cy="0"/>
        </a:xfrm>
      </p:grpSpPr>
      <p:sp>
        <p:nvSpPr>
          <p:cNvPr id="2" name="AutoShape 2"/>
          <p:cNvSpPr/>
          <p:nvPr/>
        </p:nvSpPr>
        <p:spPr>
          <a:xfrm>
            <a:off x="-656326" y="0"/>
            <a:ext cx="19164300" cy="2394793"/>
          </a:xfrm>
          <a:prstGeom prst="rect">
            <a:avLst/>
          </a:prstGeom>
          <a:solidFill>
            <a:srgbClr val="5D8665"/>
          </a:solidFill>
        </p:spPr>
      </p:sp>
      <p:sp>
        <p:nvSpPr>
          <p:cNvPr id="3" name="TextBox 3"/>
          <p:cNvSpPr txBox="1"/>
          <p:nvPr/>
        </p:nvSpPr>
        <p:spPr>
          <a:xfrm>
            <a:off x="748342" y="343743"/>
            <a:ext cx="16791317" cy="2051050"/>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SECTION EXAMPLE </a:t>
            </a:r>
          </a:p>
          <a:p>
            <a:pPr algn="ctr">
              <a:lnSpc>
                <a:spcPts val="6400"/>
              </a:lnSpc>
            </a:pPr>
            <a:r>
              <a:rPr lang="en-US" sz="6400">
                <a:solidFill>
                  <a:srgbClr val="FFFFFF"/>
                </a:solidFill>
                <a:latin typeface="Halant Medium"/>
              </a:rPr>
              <a:t>DELIVERIES</a:t>
            </a:r>
          </a:p>
        </p:txBody>
      </p:sp>
      <p:pic>
        <p:nvPicPr>
          <p:cNvPr id="4" name="Picture 4"/>
          <p:cNvPicPr>
            <a:picLocks noChangeAspect="1"/>
          </p:cNvPicPr>
          <p:nvPr/>
        </p:nvPicPr>
        <p:blipFill>
          <a:blip r:embed="rId2"/>
          <a:srcRect/>
          <a:stretch>
            <a:fillRect/>
          </a:stretch>
        </p:blipFill>
        <p:spPr>
          <a:xfrm>
            <a:off x="279364" y="2635231"/>
            <a:ext cx="5708759" cy="7415501"/>
          </a:xfrm>
          <a:prstGeom prst="rect">
            <a:avLst/>
          </a:prstGeom>
        </p:spPr>
      </p:pic>
      <p:pic>
        <p:nvPicPr>
          <p:cNvPr id="5" name="Picture 5"/>
          <p:cNvPicPr>
            <a:picLocks noChangeAspect="1"/>
          </p:cNvPicPr>
          <p:nvPr/>
        </p:nvPicPr>
        <p:blipFill>
          <a:blip r:embed="rId3"/>
          <a:srcRect/>
          <a:stretch>
            <a:fillRect/>
          </a:stretch>
        </p:blipFill>
        <p:spPr>
          <a:xfrm>
            <a:off x="6279812" y="2635231"/>
            <a:ext cx="5728376" cy="7415501"/>
          </a:xfrm>
          <a:prstGeom prst="rect">
            <a:avLst/>
          </a:prstGeom>
        </p:spPr>
      </p:pic>
      <p:pic>
        <p:nvPicPr>
          <p:cNvPr id="6" name="Picture 6"/>
          <p:cNvPicPr>
            <a:picLocks noChangeAspect="1"/>
          </p:cNvPicPr>
          <p:nvPr/>
        </p:nvPicPr>
        <p:blipFill>
          <a:blip r:embed="rId4"/>
          <a:srcRect/>
          <a:stretch>
            <a:fillRect/>
          </a:stretch>
        </p:blipFill>
        <p:spPr>
          <a:xfrm>
            <a:off x="12170481" y="2635231"/>
            <a:ext cx="5708759" cy="741550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7974463" y="-10036"/>
            <a:ext cx="10313537" cy="1029703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DBF8E0">
                <a:alpha val="19607"/>
              </a:srgbClr>
            </a:solidFill>
          </p:spPr>
        </p:sp>
      </p:grpSp>
      <p:sp>
        <p:nvSpPr>
          <p:cNvPr id="4" name="TextBox 4"/>
          <p:cNvSpPr txBox="1"/>
          <p:nvPr/>
        </p:nvSpPr>
        <p:spPr>
          <a:xfrm>
            <a:off x="1028700" y="2469577"/>
            <a:ext cx="10398708" cy="5594985"/>
          </a:xfrm>
          <a:prstGeom prst="rect">
            <a:avLst/>
          </a:prstGeom>
        </p:spPr>
        <p:txBody>
          <a:bodyPr lIns="0" tIns="0" rIns="0" bIns="0" rtlCol="0" anchor="t">
            <a:spAutoFit/>
          </a:bodyPr>
          <a:lstStyle/>
          <a:p>
            <a:pPr>
              <a:lnSpc>
                <a:spcPts val="14400"/>
              </a:lnSpc>
            </a:pPr>
            <a:r>
              <a:rPr lang="en-US" sz="14400">
                <a:solidFill>
                  <a:srgbClr val="FFFFFF"/>
                </a:solidFill>
                <a:latin typeface="Halant Medium Bold"/>
              </a:rPr>
              <a:t>CRITICAL REVIEWS &amp; RESPONSE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0C6C1"/>
        </a:solidFill>
        <a:effectLst/>
      </p:bgPr>
    </p:bg>
    <p:spTree>
      <p:nvGrpSpPr>
        <p:cNvPr id="1" name=""/>
        <p:cNvGrpSpPr/>
        <p:nvPr/>
      </p:nvGrpSpPr>
      <p:grpSpPr>
        <a:xfrm>
          <a:off x="0" y="0"/>
          <a:ext cx="0" cy="0"/>
          <a:chOff x="0" y="0"/>
          <a:chExt cx="0" cy="0"/>
        </a:xfrm>
      </p:grpSpPr>
      <p:sp>
        <p:nvSpPr>
          <p:cNvPr id="2" name="AutoShape 2"/>
          <p:cNvSpPr/>
          <p:nvPr/>
        </p:nvSpPr>
        <p:spPr>
          <a:xfrm>
            <a:off x="0" y="0"/>
            <a:ext cx="5331292" cy="10287000"/>
          </a:xfrm>
          <a:prstGeom prst="rect">
            <a:avLst/>
          </a:prstGeom>
          <a:solidFill>
            <a:srgbClr val="5D8665"/>
          </a:solidFill>
        </p:spPr>
      </p:sp>
      <p:sp>
        <p:nvSpPr>
          <p:cNvPr id="3" name="AutoShape 3"/>
          <p:cNvSpPr/>
          <p:nvPr/>
        </p:nvSpPr>
        <p:spPr>
          <a:xfrm>
            <a:off x="2299023" y="1944039"/>
            <a:ext cx="6258632" cy="6534509"/>
          </a:xfrm>
          <a:prstGeom prst="rect">
            <a:avLst/>
          </a:prstGeom>
          <a:solidFill>
            <a:srgbClr val="2B2B2B"/>
          </a:solidFill>
        </p:spPr>
      </p:sp>
      <p:sp>
        <p:nvSpPr>
          <p:cNvPr id="4" name="TextBox 4"/>
          <p:cNvSpPr txBox="1"/>
          <p:nvPr/>
        </p:nvSpPr>
        <p:spPr>
          <a:xfrm>
            <a:off x="2396071" y="3528258"/>
            <a:ext cx="5868202" cy="4594078"/>
          </a:xfrm>
          <a:prstGeom prst="rect">
            <a:avLst/>
          </a:prstGeom>
        </p:spPr>
        <p:txBody>
          <a:bodyPr lIns="0" tIns="0" rIns="0" bIns="0" rtlCol="0" anchor="t">
            <a:spAutoFit/>
          </a:bodyPr>
          <a:lstStyle/>
          <a:p>
            <a:pPr marL="617499" lvl="1" indent="-308750">
              <a:lnSpc>
                <a:spcPts val="4004"/>
              </a:lnSpc>
              <a:buFont typeface="Arial"/>
              <a:buChar char="•"/>
            </a:pPr>
            <a:r>
              <a:rPr lang="en-US" sz="2800" dirty="0">
                <a:solidFill>
                  <a:srgbClr val="FFFFFF"/>
                </a:solidFill>
                <a:latin typeface="Avenir Book" panose="02000503020000020003" pitchFamily="2" charset="0"/>
              </a:rPr>
              <a:t>FRN National staff member</a:t>
            </a:r>
          </a:p>
          <a:p>
            <a:pPr marL="617499" lvl="1" indent="-308750">
              <a:lnSpc>
                <a:spcPts val="4004"/>
              </a:lnSpc>
              <a:buFont typeface="Arial"/>
              <a:buChar char="•"/>
            </a:pPr>
            <a:r>
              <a:rPr lang="en-US" sz="2800" dirty="0">
                <a:solidFill>
                  <a:srgbClr val="FFFFFF"/>
                </a:solidFill>
                <a:latin typeface="Avenir Book" panose="02000503020000020003" pitchFamily="2" charset="0"/>
              </a:rPr>
              <a:t>FRN Olivet co-leader</a:t>
            </a:r>
          </a:p>
          <a:p>
            <a:pPr marL="617499" lvl="1" indent="-308750">
              <a:lnSpc>
                <a:spcPts val="4004"/>
              </a:lnSpc>
              <a:buFont typeface="Arial"/>
              <a:buChar char="•"/>
            </a:pPr>
            <a:r>
              <a:rPr lang="en-US" sz="2800" dirty="0">
                <a:solidFill>
                  <a:srgbClr val="FFFFFF"/>
                </a:solidFill>
                <a:latin typeface="Avenir Book" panose="02000503020000020003" pitchFamily="2" charset="0"/>
              </a:rPr>
              <a:t>Faculty advisor for FRN</a:t>
            </a:r>
          </a:p>
          <a:p>
            <a:pPr marL="617499" lvl="1" indent="-308750">
              <a:lnSpc>
                <a:spcPts val="4004"/>
              </a:lnSpc>
              <a:buFont typeface="Arial"/>
              <a:buChar char="•"/>
            </a:pPr>
            <a:r>
              <a:rPr lang="en-US" sz="2800" dirty="0">
                <a:solidFill>
                  <a:srgbClr val="FFFFFF"/>
                </a:solidFill>
                <a:latin typeface="Avenir Book" panose="02000503020000020003" pitchFamily="2" charset="0"/>
              </a:rPr>
              <a:t>2 FRN chapter presidents from other universities</a:t>
            </a:r>
          </a:p>
          <a:p>
            <a:pPr marL="617499" lvl="1" indent="-308750">
              <a:lnSpc>
                <a:spcPts val="4004"/>
              </a:lnSpc>
              <a:buFont typeface="Arial"/>
              <a:buChar char="•"/>
            </a:pPr>
            <a:r>
              <a:rPr lang="en-US" sz="2800" dirty="0">
                <a:solidFill>
                  <a:srgbClr val="FFFFFF"/>
                </a:solidFill>
                <a:latin typeface="Avenir Book" panose="02000503020000020003" pitchFamily="2" charset="0"/>
              </a:rPr>
              <a:t>Past SDA president/recovery leader</a:t>
            </a:r>
          </a:p>
          <a:p>
            <a:pPr marL="617499" lvl="1" indent="-308750">
              <a:lnSpc>
                <a:spcPts val="4004"/>
              </a:lnSpc>
              <a:buFont typeface="Arial"/>
              <a:buChar char="•"/>
            </a:pPr>
            <a:r>
              <a:rPr lang="en-US" sz="2800" dirty="0">
                <a:solidFill>
                  <a:srgbClr val="FFFFFF"/>
                </a:solidFill>
                <a:latin typeface="Avenir Book" panose="02000503020000020003" pitchFamily="2" charset="0"/>
              </a:rPr>
              <a:t>Past volunteer/leadership team member</a:t>
            </a:r>
          </a:p>
        </p:txBody>
      </p:sp>
      <p:pic>
        <p:nvPicPr>
          <p:cNvPr id="5" name="Picture 5"/>
          <p:cNvPicPr>
            <a:picLocks noChangeAspect="1"/>
          </p:cNvPicPr>
          <p:nvPr/>
        </p:nvPicPr>
        <p:blipFill>
          <a:blip r:embed="rId2"/>
          <a:srcRect/>
          <a:stretch>
            <a:fillRect/>
          </a:stretch>
        </p:blipFill>
        <p:spPr>
          <a:xfrm>
            <a:off x="9754647" y="266526"/>
            <a:ext cx="7504653" cy="9753947"/>
          </a:xfrm>
          <a:prstGeom prst="rect">
            <a:avLst/>
          </a:prstGeom>
        </p:spPr>
      </p:pic>
      <p:sp>
        <p:nvSpPr>
          <p:cNvPr id="6" name="TextBox 6"/>
          <p:cNvSpPr txBox="1"/>
          <p:nvPr/>
        </p:nvSpPr>
        <p:spPr>
          <a:xfrm>
            <a:off x="2396071" y="2460703"/>
            <a:ext cx="6064537" cy="1060450"/>
          </a:xfrm>
          <a:prstGeom prst="rect">
            <a:avLst/>
          </a:prstGeom>
        </p:spPr>
        <p:txBody>
          <a:bodyPr lIns="0" tIns="0" rIns="0" bIns="0" rtlCol="0" anchor="t">
            <a:spAutoFit/>
          </a:bodyPr>
          <a:lstStyle/>
          <a:p>
            <a:pPr algn="ctr">
              <a:lnSpc>
                <a:spcPts val="8000"/>
              </a:lnSpc>
            </a:pPr>
            <a:r>
              <a:rPr lang="en-US" sz="8000">
                <a:solidFill>
                  <a:srgbClr val="FFFFFF"/>
                </a:solidFill>
                <a:latin typeface="Halant Medium Bold"/>
              </a:rPr>
              <a:t>REVIEWERS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748342" y="6929073"/>
            <a:ext cx="16760444" cy="3201386"/>
          </a:xfrm>
          <a:prstGeom prst="rect">
            <a:avLst/>
          </a:prstGeom>
        </p:spPr>
        <p:txBody>
          <a:bodyPr lIns="0" tIns="0" rIns="0" bIns="0" rtlCol="0" anchor="t">
            <a:spAutoFit/>
          </a:bodyPr>
          <a:lstStyle/>
          <a:p>
            <a:pPr>
              <a:lnSpc>
                <a:spcPts val="4249"/>
              </a:lnSpc>
            </a:pPr>
            <a:r>
              <a:rPr lang="en-US" sz="3035" dirty="0">
                <a:solidFill>
                  <a:srgbClr val="2B2B2B"/>
                </a:solidFill>
                <a:latin typeface="Avenir Book" panose="02000503020000020003" pitchFamily="2" charset="0"/>
              </a:rPr>
              <a:t>1. The topics covered within the model fully represent the work of an FRN chapter throughout the course of an academic year.</a:t>
            </a:r>
          </a:p>
          <a:p>
            <a:pPr>
              <a:lnSpc>
                <a:spcPts val="4249"/>
              </a:lnSpc>
            </a:pPr>
            <a:r>
              <a:rPr lang="en-US" sz="3035" dirty="0">
                <a:solidFill>
                  <a:srgbClr val="2B2B2B"/>
                </a:solidFill>
                <a:latin typeface="Avenir Book" panose="02000503020000020003" pitchFamily="2" charset="0"/>
              </a:rPr>
              <a:t>2. If I didn’t know about the food recovery network, this model would give me understanding and sufficient knowledge to lead my own chapter.</a:t>
            </a:r>
          </a:p>
          <a:p>
            <a:pPr>
              <a:lnSpc>
                <a:spcPts val="4249"/>
              </a:lnSpc>
            </a:pPr>
            <a:r>
              <a:rPr lang="en-US" sz="3035" dirty="0">
                <a:solidFill>
                  <a:srgbClr val="2B2B2B"/>
                </a:solidFill>
                <a:latin typeface="Avenir Book" panose="02000503020000020003" pitchFamily="2" charset="0"/>
              </a:rPr>
              <a:t>3. Challenges and obstacles faced in running a Food Recovery Network program are adequately addressed.</a:t>
            </a:r>
          </a:p>
        </p:txBody>
      </p:sp>
      <p:sp>
        <p:nvSpPr>
          <p:cNvPr id="4" name="AutoShape 4"/>
          <p:cNvSpPr/>
          <p:nvPr/>
        </p:nvSpPr>
        <p:spPr>
          <a:xfrm>
            <a:off x="4614094" y="3165144"/>
            <a:ext cx="9059813" cy="3663284"/>
          </a:xfrm>
          <a:prstGeom prst="rect">
            <a:avLst/>
          </a:prstGeom>
          <a:solidFill>
            <a:srgbClr val="5D8665">
              <a:alpha val="24705"/>
            </a:srgbClr>
          </a:solidFill>
        </p:spPr>
      </p:sp>
      <p:pic>
        <p:nvPicPr>
          <p:cNvPr id="5" name="Picture 5"/>
          <p:cNvPicPr>
            <a:picLocks noChangeAspect="1"/>
          </p:cNvPicPr>
          <p:nvPr/>
        </p:nvPicPr>
        <p:blipFill>
          <a:blip r:embed="rId2"/>
          <a:srcRect/>
          <a:stretch>
            <a:fillRect/>
          </a:stretch>
        </p:blipFill>
        <p:spPr>
          <a:xfrm>
            <a:off x="4946284" y="3364341"/>
            <a:ext cx="8395433" cy="3264891"/>
          </a:xfrm>
          <a:prstGeom prst="rect">
            <a:avLst/>
          </a:prstGeom>
        </p:spPr>
      </p:pic>
      <p:sp>
        <p:nvSpPr>
          <p:cNvPr id="6" name="TextBox 6"/>
          <p:cNvSpPr txBox="1"/>
          <p:nvPr/>
        </p:nvSpPr>
        <p:spPr>
          <a:xfrm>
            <a:off x="748342" y="506510"/>
            <a:ext cx="16791317" cy="2051050"/>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REVIEWER FEEDBACK</a:t>
            </a:r>
          </a:p>
          <a:p>
            <a:pPr algn="ctr">
              <a:lnSpc>
                <a:spcPts val="6400"/>
              </a:lnSpc>
            </a:pPr>
            <a:r>
              <a:rPr lang="en-US" sz="6400">
                <a:solidFill>
                  <a:srgbClr val="FFFFFF"/>
                </a:solidFill>
                <a:latin typeface="Halant Medium"/>
              </a:rPr>
              <a:t>RATING SCALES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491908" y="3096807"/>
            <a:ext cx="17304184" cy="6850209"/>
          </a:xfrm>
          <a:prstGeom prst="rect">
            <a:avLst/>
          </a:prstGeom>
        </p:spPr>
        <p:txBody>
          <a:bodyPr lIns="0" tIns="0" rIns="0" bIns="0" rtlCol="0" anchor="t">
            <a:spAutoFit/>
          </a:bodyPr>
          <a:lstStyle/>
          <a:p>
            <a:pPr>
              <a:lnSpc>
                <a:spcPts val="5309"/>
              </a:lnSpc>
            </a:pPr>
            <a:r>
              <a:rPr lang="en-US" sz="3792" b="1" dirty="0">
                <a:solidFill>
                  <a:srgbClr val="2B2B2B"/>
                </a:solidFill>
                <a:latin typeface="Avenir Book" panose="02000503020000020003" pitchFamily="2" charset="0"/>
              </a:rPr>
              <a:t>AREAS OF STRENGTH: </a:t>
            </a:r>
          </a:p>
          <a:p>
            <a:pPr marL="727765" lvl="1" indent="-363882">
              <a:lnSpc>
                <a:spcPts val="4719"/>
              </a:lnSpc>
              <a:buFont typeface="Arial"/>
              <a:buChar char="•"/>
            </a:pPr>
            <a:r>
              <a:rPr lang="en-US" sz="3370" dirty="0">
                <a:solidFill>
                  <a:srgbClr val="2B2B2B"/>
                </a:solidFill>
                <a:latin typeface="Avenir Book" panose="02000503020000020003" pitchFamily="2" charset="0"/>
              </a:rPr>
              <a:t>Visually appealing, comprehensive, description of challenges</a:t>
            </a:r>
          </a:p>
          <a:p>
            <a:pPr marL="727765" lvl="1" indent="-363882">
              <a:lnSpc>
                <a:spcPts val="4719"/>
              </a:lnSpc>
              <a:buFont typeface="Arial"/>
              <a:buChar char="•"/>
            </a:pPr>
            <a:r>
              <a:rPr lang="en-US" sz="3370" dirty="0">
                <a:solidFill>
                  <a:srgbClr val="2B2B2B"/>
                </a:solidFill>
                <a:latin typeface="Avenir Book" panose="02000503020000020003" pitchFamily="2" charset="0"/>
              </a:rPr>
              <a:t>Introduction &amp; purpose, linked resources, unique strategies </a:t>
            </a:r>
          </a:p>
          <a:p>
            <a:pPr>
              <a:lnSpc>
                <a:spcPts val="2359"/>
              </a:lnSpc>
            </a:pPr>
            <a:endParaRPr lang="en-US" sz="3370" dirty="0">
              <a:solidFill>
                <a:srgbClr val="2B2B2B"/>
              </a:solidFill>
              <a:latin typeface="Avenir Book" panose="02000503020000020003" pitchFamily="2" charset="0"/>
            </a:endParaRPr>
          </a:p>
          <a:p>
            <a:pPr>
              <a:lnSpc>
                <a:spcPts val="5309"/>
              </a:lnSpc>
            </a:pPr>
            <a:r>
              <a:rPr lang="en-US" sz="3792" b="1" dirty="0">
                <a:solidFill>
                  <a:srgbClr val="2B2B2B"/>
                </a:solidFill>
                <a:latin typeface="Avenir Book" panose="02000503020000020003" pitchFamily="2" charset="0"/>
              </a:rPr>
              <a:t>AREAS THAT ARE LACKING: </a:t>
            </a:r>
          </a:p>
          <a:p>
            <a:pPr marL="727765" lvl="1" indent="-363882">
              <a:lnSpc>
                <a:spcPts val="4719"/>
              </a:lnSpc>
              <a:buFont typeface="Arial"/>
              <a:buChar char="•"/>
            </a:pPr>
            <a:r>
              <a:rPr lang="en-US" sz="3370" dirty="0">
                <a:solidFill>
                  <a:srgbClr val="2B2B2B"/>
                </a:solidFill>
                <a:latin typeface="Avenir Book" panose="02000503020000020003" pitchFamily="2" charset="0"/>
              </a:rPr>
              <a:t>How to fill out recovery forms, how to start a chapter, more leadership description</a:t>
            </a:r>
          </a:p>
          <a:p>
            <a:pPr>
              <a:lnSpc>
                <a:spcPts val="2359"/>
              </a:lnSpc>
            </a:pPr>
            <a:endParaRPr lang="en-US" sz="3370" dirty="0">
              <a:solidFill>
                <a:srgbClr val="2B2B2B"/>
              </a:solidFill>
              <a:latin typeface="Avenir Book" panose="02000503020000020003" pitchFamily="2" charset="0"/>
            </a:endParaRPr>
          </a:p>
          <a:p>
            <a:pPr>
              <a:lnSpc>
                <a:spcPts val="5309"/>
              </a:lnSpc>
            </a:pPr>
            <a:r>
              <a:rPr lang="en-US" sz="3792" b="1" dirty="0">
                <a:solidFill>
                  <a:srgbClr val="2B2B2B"/>
                </a:solidFill>
                <a:latin typeface="Avenir Book" panose="02000503020000020003" pitchFamily="2" charset="0"/>
              </a:rPr>
              <a:t>IMPACT: </a:t>
            </a:r>
          </a:p>
          <a:p>
            <a:pPr marL="727765" lvl="1" indent="-363882">
              <a:lnSpc>
                <a:spcPts val="4719"/>
              </a:lnSpc>
              <a:buFont typeface="Arial"/>
              <a:buChar char="•"/>
            </a:pPr>
            <a:r>
              <a:rPr lang="en-US" sz="3370" dirty="0">
                <a:solidFill>
                  <a:srgbClr val="2B2B2B"/>
                </a:solidFill>
                <a:latin typeface="Avenir Book" panose="02000503020000020003" pitchFamily="2" charset="0"/>
              </a:rPr>
              <a:t>Volunteers are beginning to see that “they can make a difference now and in the future.” </a:t>
            </a:r>
          </a:p>
          <a:p>
            <a:pPr marL="727765" lvl="1" indent="-363882">
              <a:lnSpc>
                <a:spcPts val="4719"/>
              </a:lnSpc>
              <a:buFont typeface="Arial"/>
              <a:buChar char="•"/>
            </a:pPr>
            <a:r>
              <a:rPr lang="en-US" sz="3370" dirty="0">
                <a:solidFill>
                  <a:srgbClr val="2B2B2B"/>
                </a:solidFill>
                <a:latin typeface="Avenir Book" panose="02000503020000020003" pitchFamily="2" charset="0"/>
              </a:rPr>
              <a:t>The chapter at Olivet has been “a standout chapter in the Midwest for several years” and is passionate about “changing the scope of food insecurity and food waste.”</a:t>
            </a:r>
          </a:p>
        </p:txBody>
      </p:sp>
      <p:sp>
        <p:nvSpPr>
          <p:cNvPr id="4" name="TextBox 4"/>
          <p:cNvSpPr txBox="1"/>
          <p:nvPr/>
        </p:nvSpPr>
        <p:spPr>
          <a:xfrm>
            <a:off x="748342" y="506510"/>
            <a:ext cx="16791317" cy="2051050"/>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REVIEWER FEEDBACK</a:t>
            </a:r>
          </a:p>
          <a:p>
            <a:pPr algn="ctr">
              <a:lnSpc>
                <a:spcPts val="6400"/>
              </a:lnSpc>
            </a:pPr>
            <a:r>
              <a:rPr lang="en-US" sz="9600">
                <a:solidFill>
                  <a:srgbClr val="FFFFFF"/>
                </a:solidFill>
                <a:latin typeface="Halant Medium"/>
              </a:rPr>
              <a:t>FREE RESPONSE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926915" y="583994"/>
            <a:ext cx="7784333" cy="9140707"/>
          </a:xfrm>
          <a:prstGeom prst="rect">
            <a:avLst/>
          </a:prstGeom>
        </p:spPr>
        <p:txBody>
          <a:bodyPr lIns="0" tIns="0" rIns="0" bIns="0" rtlCol="0" anchor="t">
            <a:spAutoFit/>
          </a:bodyPr>
          <a:lstStyle/>
          <a:p>
            <a:pPr>
              <a:lnSpc>
                <a:spcPts val="6719"/>
              </a:lnSpc>
            </a:pPr>
            <a:r>
              <a:rPr lang="en-US" sz="4800" b="1" dirty="0">
                <a:solidFill>
                  <a:srgbClr val="2B2B2B"/>
                </a:solidFill>
                <a:latin typeface="Avenir Book" panose="02000503020000020003" pitchFamily="2" charset="0"/>
              </a:rPr>
              <a:t>ELABORATED UPON: </a:t>
            </a:r>
          </a:p>
          <a:p>
            <a:pPr marL="845792" lvl="1" indent="-422896">
              <a:lnSpc>
                <a:spcPts val="5484"/>
              </a:lnSpc>
              <a:buFont typeface="Arial"/>
              <a:buChar char="•"/>
            </a:pPr>
            <a:r>
              <a:rPr lang="en-US" sz="3917" dirty="0">
                <a:solidFill>
                  <a:srgbClr val="2B2B2B"/>
                </a:solidFill>
                <a:latin typeface="Avenir Book" panose="02000503020000020003" pitchFamily="2" charset="0"/>
              </a:rPr>
              <a:t>Leadership team roles</a:t>
            </a:r>
          </a:p>
          <a:p>
            <a:pPr marL="845792" lvl="1" indent="-422896">
              <a:lnSpc>
                <a:spcPts val="5484"/>
              </a:lnSpc>
              <a:buFont typeface="Arial"/>
              <a:buChar char="•"/>
            </a:pPr>
            <a:r>
              <a:rPr lang="en-US" sz="3917" dirty="0">
                <a:solidFill>
                  <a:srgbClr val="2B2B2B"/>
                </a:solidFill>
                <a:latin typeface="Avenir Book" panose="02000503020000020003" pitchFamily="2" charset="0"/>
              </a:rPr>
              <a:t>Filling out the forms during the recovery </a:t>
            </a:r>
          </a:p>
          <a:p>
            <a:pPr marL="845792" lvl="1" indent="-422896">
              <a:lnSpc>
                <a:spcPts val="5484"/>
              </a:lnSpc>
              <a:buFont typeface="Arial"/>
              <a:buChar char="•"/>
            </a:pPr>
            <a:r>
              <a:rPr lang="en-US" sz="3917" dirty="0">
                <a:solidFill>
                  <a:srgbClr val="2B2B2B"/>
                </a:solidFill>
                <a:latin typeface="Avenir Book" panose="02000503020000020003" pitchFamily="2" charset="0"/>
              </a:rPr>
              <a:t>Leadership transition </a:t>
            </a:r>
          </a:p>
          <a:p>
            <a:pPr marL="845792" lvl="1" indent="-422896">
              <a:lnSpc>
                <a:spcPts val="5484"/>
              </a:lnSpc>
              <a:buFont typeface="Arial"/>
              <a:buChar char="•"/>
            </a:pPr>
            <a:r>
              <a:rPr lang="en-US" sz="3917" dirty="0">
                <a:solidFill>
                  <a:srgbClr val="2B2B2B"/>
                </a:solidFill>
                <a:latin typeface="Avenir Book" panose="02000503020000020003" pitchFamily="2" charset="0"/>
              </a:rPr>
              <a:t>Our quantitative data</a:t>
            </a:r>
          </a:p>
          <a:p>
            <a:pPr marL="845792" lvl="1" indent="-422896">
              <a:lnSpc>
                <a:spcPts val="5484"/>
              </a:lnSpc>
              <a:buFont typeface="Arial"/>
              <a:buChar char="•"/>
            </a:pPr>
            <a:r>
              <a:rPr lang="en-US" sz="3917" dirty="0">
                <a:solidFill>
                  <a:srgbClr val="2B2B2B"/>
                </a:solidFill>
                <a:latin typeface="Avenir Book" panose="02000503020000020003" pitchFamily="2" charset="0"/>
              </a:rPr>
              <a:t>Communication with stakeholders</a:t>
            </a:r>
          </a:p>
          <a:p>
            <a:pPr>
              <a:lnSpc>
                <a:spcPts val="3085"/>
              </a:lnSpc>
            </a:pPr>
            <a:endParaRPr lang="en-US" sz="3917" dirty="0">
              <a:solidFill>
                <a:srgbClr val="2B2B2B"/>
              </a:solidFill>
              <a:latin typeface="Avenir Book" panose="02000503020000020003" pitchFamily="2" charset="0"/>
            </a:endParaRPr>
          </a:p>
          <a:p>
            <a:pPr>
              <a:lnSpc>
                <a:spcPts val="6719"/>
              </a:lnSpc>
            </a:pPr>
            <a:r>
              <a:rPr lang="en-US" sz="4800" b="1" dirty="0">
                <a:solidFill>
                  <a:srgbClr val="2B2B2B"/>
                </a:solidFill>
                <a:latin typeface="Avenir Book" panose="02000503020000020003" pitchFamily="2" charset="0"/>
              </a:rPr>
              <a:t>ADDED: </a:t>
            </a:r>
          </a:p>
          <a:p>
            <a:pPr marL="845792" lvl="1" indent="-422896">
              <a:lnSpc>
                <a:spcPts val="5484"/>
              </a:lnSpc>
              <a:buFont typeface="Arial"/>
              <a:buChar char="•"/>
            </a:pPr>
            <a:r>
              <a:rPr lang="en-US" sz="3917" dirty="0">
                <a:solidFill>
                  <a:srgbClr val="2B2B2B"/>
                </a:solidFill>
                <a:latin typeface="Avenir Book" panose="02000503020000020003" pitchFamily="2" charset="0"/>
              </a:rPr>
              <a:t>“Implementing an FRN Chapter”</a:t>
            </a:r>
          </a:p>
          <a:p>
            <a:pPr marL="845793" lvl="1" indent="-422896">
              <a:lnSpc>
                <a:spcPts val="5484"/>
              </a:lnSpc>
              <a:spcBef>
                <a:spcPct val="0"/>
              </a:spcBef>
              <a:buFont typeface="Arial"/>
              <a:buChar char="•"/>
            </a:pPr>
            <a:r>
              <a:rPr lang="en-US" sz="3917" dirty="0">
                <a:solidFill>
                  <a:srgbClr val="2B2B2B"/>
                </a:solidFill>
                <a:latin typeface="Avenir Book" panose="02000503020000020003" pitchFamily="2" charset="0"/>
              </a:rPr>
              <a:t>“Summary: FRN at a Glance”</a:t>
            </a:r>
          </a:p>
        </p:txBody>
      </p:sp>
      <p:sp>
        <p:nvSpPr>
          <p:cNvPr id="3" name="AutoShape 3"/>
          <p:cNvSpPr/>
          <p:nvPr/>
        </p:nvSpPr>
        <p:spPr>
          <a:xfrm>
            <a:off x="0" y="0"/>
            <a:ext cx="5331292" cy="10287000"/>
          </a:xfrm>
          <a:prstGeom prst="rect">
            <a:avLst/>
          </a:prstGeom>
          <a:solidFill>
            <a:srgbClr val="5D8665">
              <a:alpha val="19607"/>
            </a:srgbClr>
          </a:solidFill>
        </p:spPr>
      </p:sp>
      <p:grpSp>
        <p:nvGrpSpPr>
          <p:cNvPr id="4" name="Group 4"/>
          <p:cNvGrpSpPr>
            <a:grpSpLocks noChangeAspect="1"/>
          </p:cNvGrpSpPr>
          <p:nvPr/>
        </p:nvGrpSpPr>
        <p:grpSpPr>
          <a:xfrm>
            <a:off x="1246902" y="991985"/>
            <a:ext cx="8168780" cy="8168780"/>
            <a:chOff x="6705600" y="1371600"/>
            <a:chExt cx="10972800" cy="10972800"/>
          </a:xfrm>
        </p:grpSpPr>
        <p:sp>
          <p:nvSpPr>
            <p:cNvPr id="5" name="Freeform 5"/>
            <p:cNvSpPr/>
            <p:nvPr/>
          </p:nvSpPr>
          <p:spPr>
            <a:xfrm>
              <a:off x="6696808" y="1100629"/>
              <a:ext cx="10990383" cy="11514742"/>
            </a:xfrm>
            <a:custGeom>
              <a:avLst/>
              <a:gdLst/>
              <a:ahLst/>
              <a:cxnLst/>
              <a:rect l="l" t="t" r="r" b="b"/>
              <a:pathLst>
                <a:path w="10990383" h="11514742">
                  <a:moveTo>
                    <a:pt x="8792" y="5757371"/>
                  </a:moveTo>
                  <a:cubicBezTo>
                    <a:pt x="0" y="7723318"/>
                    <a:pt x="1043775" y="9543701"/>
                    <a:pt x="2744885" y="10529222"/>
                  </a:cubicBezTo>
                  <a:cubicBezTo>
                    <a:pt x="4445995" y="11514742"/>
                    <a:pt x="6544390" y="11514742"/>
                    <a:pt x="8245500" y="10529222"/>
                  </a:cubicBezTo>
                  <a:cubicBezTo>
                    <a:pt x="9946609" y="9543701"/>
                    <a:pt x="10990384" y="7723318"/>
                    <a:pt x="10981592" y="5757371"/>
                  </a:cubicBezTo>
                  <a:cubicBezTo>
                    <a:pt x="10990384" y="3791424"/>
                    <a:pt x="9946609" y="1971041"/>
                    <a:pt x="8245500" y="985520"/>
                  </a:cubicBezTo>
                  <a:cubicBezTo>
                    <a:pt x="6544390" y="0"/>
                    <a:pt x="4445995" y="0"/>
                    <a:pt x="2744885" y="985520"/>
                  </a:cubicBezTo>
                  <a:cubicBezTo>
                    <a:pt x="1043775" y="1971041"/>
                    <a:pt x="0" y="3791424"/>
                    <a:pt x="8792" y="5757371"/>
                  </a:cubicBezTo>
                  <a:close/>
                </a:path>
              </a:pathLst>
            </a:custGeom>
            <a:solidFill>
              <a:srgbClr val="5D8665"/>
            </a:solidFill>
          </p:spPr>
        </p:sp>
      </p:grpSp>
      <p:sp>
        <p:nvSpPr>
          <p:cNvPr id="6" name="TextBox 6"/>
          <p:cNvSpPr txBox="1"/>
          <p:nvPr/>
        </p:nvSpPr>
        <p:spPr>
          <a:xfrm>
            <a:off x="1335105" y="3916230"/>
            <a:ext cx="7992374" cy="25012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MY RESPONSE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7974463" y="-10036"/>
            <a:ext cx="10313537" cy="1029703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DBF8E0">
                <a:alpha val="19607"/>
              </a:srgbClr>
            </a:solidFill>
          </p:spPr>
        </p:sp>
      </p:grpSp>
      <p:sp>
        <p:nvSpPr>
          <p:cNvPr id="4" name="TextBox 4"/>
          <p:cNvSpPr txBox="1"/>
          <p:nvPr/>
        </p:nvSpPr>
        <p:spPr>
          <a:xfrm>
            <a:off x="1028700" y="4298377"/>
            <a:ext cx="11433878" cy="1937385"/>
          </a:xfrm>
          <a:prstGeom prst="rect">
            <a:avLst/>
          </a:prstGeom>
        </p:spPr>
        <p:txBody>
          <a:bodyPr lIns="0" tIns="0" rIns="0" bIns="0" rtlCol="0" anchor="t">
            <a:spAutoFit/>
          </a:bodyPr>
          <a:lstStyle/>
          <a:p>
            <a:pPr>
              <a:lnSpc>
                <a:spcPts val="14400"/>
              </a:lnSpc>
            </a:pPr>
            <a:r>
              <a:rPr lang="en-US" sz="14400">
                <a:solidFill>
                  <a:srgbClr val="FFFFFF"/>
                </a:solidFill>
                <a:latin typeface="Halant Medium Bold"/>
              </a:rPr>
              <a:t>CONCLUSION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446390" y="3420443"/>
            <a:ext cx="17093269" cy="5204566"/>
          </a:xfrm>
          <a:prstGeom prst="rect">
            <a:avLst/>
          </a:prstGeom>
        </p:spPr>
        <p:txBody>
          <a:bodyPr lIns="0" tIns="0" rIns="0" bIns="0" rtlCol="0" anchor="t">
            <a:spAutoFit/>
          </a:bodyPr>
          <a:lstStyle/>
          <a:p>
            <a:pPr marL="915977" lvl="1" indent="-457988">
              <a:lnSpc>
                <a:spcPts val="5939"/>
              </a:lnSpc>
              <a:buFont typeface="Arial"/>
              <a:buChar char="•"/>
            </a:pPr>
            <a:r>
              <a:rPr lang="en-US" sz="3600" dirty="0">
                <a:solidFill>
                  <a:srgbClr val="2B2B2B"/>
                </a:solidFill>
                <a:latin typeface="Avenir Book" panose="02000503020000020003" pitchFamily="2" charset="0"/>
              </a:rPr>
              <a:t>Future impact of the model: Will serve as a guide to future FRN Olivet leaders and other college students as they manage their own chapter</a:t>
            </a:r>
          </a:p>
          <a:p>
            <a:pPr>
              <a:lnSpc>
                <a:spcPts val="2819"/>
              </a:lnSpc>
            </a:pPr>
            <a:endParaRPr lang="en-US" sz="3600" dirty="0">
              <a:solidFill>
                <a:srgbClr val="2B2B2B"/>
              </a:solidFill>
              <a:latin typeface="Avenir Book" panose="02000503020000020003" pitchFamily="2" charset="0"/>
            </a:endParaRPr>
          </a:p>
          <a:p>
            <a:pPr marL="915976" lvl="1" indent="-457988">
              <a:lnSpc>
                <a:spcPts val="5939"/>
              </a:lnSpc>
              <a:buFont typeface="Arial"/>
              <a:buChar char="•"/>
            </a:pPr>
            <a:r>
              <a:rPr lang="en-US" sz="3600" dirty="0">
                <a:solidFill>
                  <a:srgbClr val="2B2B2B"/>
                </a:solidFill>
                <a:latin typeface="Avenir Book" panose="02000503020000020003" pitchFamily="2" charset="0"/>
              </a:rPr>
              <a:t>Future research/analysis could include the effectiveness of the model for an FRN chapter startup</a:t>
            </a:r>
          </a:p>
          <a:p>
            <a:pPr>
              <a:lnSpc>
                <a:spcPts val="2819"/>
              </a:lnSpc>
            </a:pPr>
            <a:endParaRPr lang="en-US" sz="3600" dirty="0">
              <a:solidFill>
                <a:srgbClr val="2B2B2B"/>
              </a:solidFill>
              <a:latin typeface="Avenir Book" panose="02000503020000020003" pitchFamily="2" charset="0"/>
            </a:endParaRPr>
          </a:p>
          <a:p>
            <a:pPr marL="915977" lvl="1" indent="-457988">
              <a:lnSpc>
                <a:spcPts val="5939"/>
              </a:lnSpc>
              <a:buFont typeface="Arial"/>
              <a:buChar char="•"/>
            </a:pPr>
            <a:r>
              <a:rPr lang="en-US" sz="3600" dirty="0">
                <a:solidFill>
                  <a:srgbClr val="2B2B2B"/>
                </a:solidFill>
                <a:latin typeface="Avenir Book" panose="02000503020000020003" pitchFamily="2" charset="0"/>
              </a:rPr>
              <a:t>Limitations: some of our methods will not be applicable at other universities due to differences in enrollment and meal plan options</a:t>
            </a:r>
          </a:p>
        </p:txBody>
      </p:sp>
      <p:sp>
        <p:nvSpPr>
          <p:cNvPr id="4" name="TextBox 4"/>
          <p:cNvSpPr txBox="1"/>
          <p:nvPr/>
        </p:nvSpPr>
        <p:spPr>
          <a:xfrm>
            <a:off x="748342" y="891003"/>
            <a:ext cx="1679131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CONCLUDING THOUGHTS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360153" y="3379627"/>
            <a:ext cx="10718121" cy="5350375"/>
          </a:xfrm>
          <a:prstGeom prst="rect">
            <a:avLst/>
          </a:prstGeom>
        </p:spPr>
        <p:txBody>
          <a:bodyPr lIns="0" tIns="0" rIns="0" bIns="0" rtlCol="0" anchor="t">
            <a:spAutoFit/>
          </a:bodyPr>
          <a:lstStyle/>
          <a:p>
            <a:pPr marL="1079500" lvl="1" indent="-539750">
              <a:lnSpc>
                <a:spcPts val="7000"/>
              </a:lnSpc>
              <a:buFont typeface="Arial"/>
              <a:buChar char="•"/>
            </a:pPr>
            <a:r>
              <a:rPr lang="en-US" sz="5000" dirty="0">
                <a:solidFill>
                  <a:srgbClr val="2B2B2B"/>
                </a:solidFill>
                <a:latin typeface="Avenir Book" panose="02000503020000020003" pitchFamily="2" charset="0"/>
              </a:rPr>
              <a:t>230 chapters nationally </a:t>
            </a:r>
          </a:p>
          <a:p>
            <a:pPr marL="1079500" lvl="1" indent="-539750">
              <a:lnSpc>
                <a:spcPts val="7000"/>
              </a:lnSpc>
              <a:buFont typeface="Arial"/>
              <a:buChar char="•"/>
            </a:pPr>
            <a:r>
              <a:rPr lang="en-US" sz="5000" dirty="0">
                <a:solidFill>
                  <a:srgbClr val="2B2B2B"/>
                </a:solidFill>
                <a:latin typeface="Avenir Book" panose="02000503020000020003" pitchFamily="2" charset="0"/>
              </a:rPr>
              <a:t>Fighting Waste, Feeding People</a:t>
            </a:r>
          </a:p>
          <a:p>
            <a:pPr marL="1079501" lvl="1" indent="-539750">
              <a:lnSpc>
                <a:spcPts val="7000"/>
              </a:lnSpc>
              <a:buFont typeface="Arial"/>
              <a:buChar char="•"/>
            </a:pPr>
            <a:r>
              <a:rPr lang="en-US" sz="5000" dirty="0">
                <a:solidFill>
                  <a:srgbClr val="2B2B2B"/>
                </a:solidFill>
                <a:latin typeface="Avenir Book" panose="02000503020000020003" pitchFamily="2" charset="0"/>
              </a:rPr>
              <a:t>Recovering leftover food </a:t>
            </a:r>
          </a:p>
          <a:p>
            <a:pPr>
              <a:lnSpc>
                <a:spcPts val="7000"/>
              </a:lnSpc>
            </a:pPr>
            <a:r>
              <a:rPr lang="en-US" sz="5000" dirty="0">
                <a:solidFill>
                  <a:srgbClr val="2B2B2B"/>
                </a:solidFill>
                <a:latin typeface="Avenir Book" panose="02000503020000020003" pitchFamily="2" charset="0"/>
              </a:rPr>
              <a:t>	 from the campus cafeteria</a:t>
            </a:r>
          </a:p>
          <a:p>
            <a:pPr marL="1079501" lvl="1" indent="-539750">
              <a:lnSpc>
                <a:spcPts val="7000"/>
              </a:lnSpc>
              <a:buFont typeface="Arial"/>
              <a:buChar char="•"/>
            </a:pPr>
            <a:r>
              <a:rPr lang="en-US" sz="5000" dirty="0">
                <a:solidFill>
                  <a:srgbClr val="2B2B2B"/>
                </a:solidFill>
                <a:latin typeface="Avenir Book" panose="02000503020000020003" pitchFamily="2" charset="0"/>
              </a:rPr>
              <a:t>Delivering it to the food insecure </a:t>
            </a:r>
          </a:p>
          <a:p>
            <a:pPr>
              <a:lnSpc>
                <a:spcPts val="7000"/>
              </a:lnSpc>
            </a:pPr>
            <a:r>
              <a:rPr lang="en-US" sz="5000" dirty="0">
                <a:solidFill>
                  <a:srgbClr val="2B2B2B"/>
                </a:solidFill>
                <a:latin typeface="Avenir Book" panose="02000503020000020003" pitchFamily="2" charset="0"/>
              </a:rPr>
              <a:t>	 in the community</a:t>
            </a:r>
          </a:p>
        </p:txBody>
      </p:sp>
      <p:pic>
        <p:nvPicPr>
          <p:cNvPr id="4" name="Picture 4"/>
          <p:cNvPicPr>
            <a:picLocks noChangeAspect="1"/>
          </p:cNvPicPr>
          <p:nvPr/>
        </p:nvPicPr>
        <p:blipFill>
          <a:blip r:embed="rId2"/>
          <a:srcRect/>
          <a:stretch>
            <a:fillRect/>
          </a:stretch>
        </p:blipFill>
        <p:spPr>
          <a:xfrm>
            <a:off x="11078274" y="3484402"/>
            <a:ext cx="6816583" cy="3538663"/>
          </a:xfrm>
          <a:prstGeom prst="rect">
            <a:avLst/>
          </a:prstGeom>
        </p:spPr>
      </p:pic>
      <p:sp>
        <p:nvSpPr>
          <p:cNvPr id="5" name="TextBox 5"/>
          <p:cNvSpPr txBox="1"/>
          <p:nvPr/>
        </p:nvSpPr>
        <p:spPr>
          <a:xfrm>
            <a:off x="748342" y="381831"/>
            <a:ext cx="16791317" cy="2501265"/>
          </a:xfrm>
          <a:prstGeom prst="rect">
            <a:avLst/>
          </a:prstGeom>
        </p:spPr>
        <p:txBody>
          <a:bodyPr lIns="0" tIns="0" rIns="0" bIns="0" rtlCol="0" anchor="t">
            <a:spAutoFit/>
          </a:bodyPr>
          <a:lstStyle/>
          <a:p>
            <a:pPr algn="ctr">
              <a:lnSpc>
                <a:spcPts val="9600"/>
              </a:lnSpc>
            </a:pPr>
            <a:r>
              <a:rPr lang="en-US" sz="9600" dirty="0">
                <a:solidFill>
                  <a:srgbClr val="FFFFFF"/>
                </a:solidFill>
                <a:latin typeface="Halant Medium Bold"/>
              </a:rPr>
              <a:t>WHAT IS THE FOOD RECOVERY NETWORK?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sp>
        <p:nvSpPr>
          <p:cNvPr id="2" name="TextBox 2"/>
          <p:cNvSpPr txBox="1"/>
          <p:nvPr/>
        </p:nvSpPr>
        <p:spPr>
          <a:xfrm>
            <a:off x="2540499" y="1329521"/>
            <a:ext cx="13207002" cy="7084193"/>
          </a:xfrm>
          <a:prstGeom prst="rect">
            <a:avLst/>
          </a:prstGeom>
        </p:spPr>
        <p:txBody>
          <a:bodyPr lIns="0" tIns="0" rIns="0" bIns="0" rtlCol="0" anchor="t">
            <a:spAutoFit/>
          </a:bodyPr>
          <a:lstStyle/>
          <a:p>
            <a:pPr>
              <a:lnSpc>
                <a:spcPts val="5636"/>
              </a:lnSpc>
            </a:pPr>
            <a:r>
              <a:rPr lang="en-US" sz="4697" dirty="0">
                <a:solidFill>
                  <a:srgbClr val="FFFFFF"/>
                </a:solidFill>
                <a:latin typeface="Halant Medium Bold"/>
              </a:rPr>
              <a:t>It would be difficult to overstate the impact of this effort. I see the impact measured quantitatively in meals provided, dollars saved, and waste avoided. But I believe the most significant impact has been on the students who have been a part of this effort. It isn’t just the founders, but all who recover and deliver food. Those lives have been changed as they see that through their volunteer efforts, they can make a difference now and in the future. </a:t>
            </a:r>
          </a:p>
        </p:txBody>
      </p:sp>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834132" y="1028700"/>
            <a:ext cx="1525294" cy="1159224"/>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5747501" y="7574923"/>
            <a:ext cx="1482296" cy="1156191"/>
          </a:xfrm>
          <a:prstGeom prst="rect">
            <a:avLst/>
          </a:prstGeom>
        </p:spPr>
      </p:pic>
      <p:sp>
        <p:nvSpPr>
          <p:cNvPr id="5" name="TextBox 5"/>
          <p:cNvSpPr txBox="1"/>
          <p:nvPr/>
        </p:nvSpPr>
        <p:spPr>
          <a:xfrm>
            <a:off x="10602123" y="9008486"/>
            <a:ext cx="6952573" cy="490103"/>
          </a:xfrm>
          <a:prstGeom prst="rect">
            <a:avLst/>
          </a:prstGeom>
        </p:spPr>
        <p:txBody>
          <a:bodyPr lIns="0" tIns="0" rIns="0" bIns="0" rtlCol="0" anchor="t">
            <a:spAutoFit/>
          </a:bodyPr>
          <a:lstStyle/>
          <a:p>
            <a:pPr>
              <a:lnSpc>
                <a:spcPts val="3999"/>
              </a:lnSpc>
            </a:pPr>
            <a:r>
              <a:rPr lang="en-US" sz="3199">
                <a:solidFill>
                  <a:srgbClr val="FFFFFF"/>
                </a:solidFill>
                <a:latin typeface="Clear Sans Regular Bold"/>
              </a:rPr>
              <a:t>Dr. Lynda Allen, FRN Faculty Advisor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597366" y="3118781"/>
            <a:ext cx="17093269" cy="6308522"/>
          </a:xfrm>
          <a:prstGeom prst="rect">
            <a:avLst/>
          </a:prstGeom>
        </p:spPr>
        <p:txBody>
          <a:bodyPr lIns="0" tIns="0" rIns="0" bIns="0" rtlCol="0" anchor="t">
            <a:spAutoFit/>
          </a:bodyPr>
          <a:lstStyle/>
          <a:p>
            <a:pPr>
              <a:lnSpc>
                <a:spcPts val="2940"/>
              </a:lnSpc>
            </a:pPr>
            <a:r>
              <a:rPr lang="en-US" sz="2100" dirty="0" err="1">
                <a:solidFill>
                  <a:srgbClr val="2B2B2B"/>
                </a:solidFill>
                <a:latin typeface="Avenir Book" panose="02000503020000020003" pitchFamily="2" charset="0"/>
              </a:rPr>
              <a:t>Gunders</a:t>
            </a:r>
            <a:r>
              <a:rPr lang="en-US" sz="2100" dirty="0">
                <a:solidFill>
                  <a:srgbClr val="2B2B2B"/>
                </a:solidFill>
                <a:latin typeface="Avenir Book" panose="02000503020000020003" pitchFamily="2" charset="0"/>
              </a:rPr>
              <a:t>, D. (2012). Wasted: How America is losing up to 40 percent of its food from farm to fork to landfill. 26.</a:t>
            </a:r>
          </a:p>
          <a:p>
            <a:pPr>
              <a:lnSpc>
                <a:spcPts val="2940"/>
              </a:lnSpc>
            </a:pPr>
            <a:endParaRPr lang="en-US" sz="2100" dirty="0">
              <a:solidFill>
                <a:srgbClr val="2B2B2B"/>
              </a:solidFill>
              <a:latin typeface="Avenir Book" panose="02000503020000020003" pitchFamily="2" charset="0"/>
            </a:endParaRPr>
          </a:p>
          <a:p>
            <a:pPr>
              <a:lnSpc>
                <a:spcPts val="2940"/>
              </a:lnSpc>
            </a:pPr>
            <a:r>
              <a:rPr lang="en-US" sz="2100" dirty="0" err="1">
                <a:solidFill>
                  <a:srgbClr val="2B2B2B"/>
                </a:solidFill>
                <a:latin typeface="Avenir Book" panose="02000503020000020003" pitchFamily="2" charset="0"/>
              </a:rPr>
              <a:t>Ke</a:t>
            </a:r>
            <a:r>
              <a:rPr lang="en-US" sz="2100" dirty="0">
                <a:solidFill>
                  <a:srgbClr val="2B2B2B"/>
                </a:solidFill>
                <a:latin typeface="Avenir Book" panose="02000503020000020003" pitchFamily="2" charset="0"/>
              </a:rPr>
              <a:t>, J. &amp; Ford-Jones, E. L. (2015). Food insecurity and hunger: A review of the effects on children’s health and </a:t>
            </a:r>
            <a:r>
              <a:rPr lang="en-US" sz="2100" dirty="0" err="1">
                <a:solidFill>
                  <a:srgbClr val="2B2B2B"/>
                </a:solidFill>
                <a:latin typeface="Avenir Book" panose="02000503020000020003" pitchFamily="2" charset="0"/>
              </a:rPr>
              <a:t>behaviour</a:t>
            </a:r>
            <a:r>
              <a:rPr lang="en-US" sz="2100" dirty="0">
                <a:solidFill>
                  <a:srgbClr val="2B2B2B"/>
                </a:solidFill>
                <a:latin typeface="Avenir Book" panose="02000503020000020003" pitchFamily="2" charset="0"/>
              </a:rPr>
              <a:t>. </a:t>
            </a:r>
            <a:r>
              <a:rPr lang="en-US" sz="2100" dirty="0" err="1">
                <a:solidFill>
                  <a:srgbClr val="2B2B2B"/>
                </a:solidFill>
                <a:latin typeface="Avenir Book" panose="02000503020000020003" pitchFamily="2" charset="0"/>
              </a:rPr>
              <a:t>L’insécuritéAlimentaire</a:t>
            </a:r>
            <a:r>
              <a:rPr lang="en-US" sz="2100" dirty="0">
                <a:solidFill>
                  <a:srgbClr val="2B2B2B"/>
                </a:solidFill>
                <a:latin typeface="Avenir Book" panose="02000503020000020003" pitchFamily="2" charset="0"/>
              </a:rPr>
              <a:t> et La </a:t>
            </a:r>
            <a:r>
              <a:rPr lang="en-US" sz="2100" dirty="0" err="1">
                <a:solidFill>
                  <a:srgbClr val="2B2B2B"/>
                </a:solidFill>
                <a:latin typeface="Avenir Book" panose="02000503020000020003" pitchFamily="2" charset="0"/>
              </a:rPr>
              <a:t>Faim</a:t>
            </a:r>
            <a:r>
              <a:rPr lang="en-US" sz="2100" dirty="0">
                <a:solidFill>
                  <a:srgbClr val="2B2B2B"/>
                </a:solidFill>
                <a:latin typeface="Avenir Book" panose="02000503020000020003" pitchFamily="2" charset="0"/>
              </a:rPr>
              <a:t> : Une </a:t>
            </a:r>
            <a:r>
              <a:rPr lang="en-US" sz="2100" dirty="0" err="1">
                <a:solidFill>
                  <a:srgbClr val="2B2B2B"/>
                </a:solidFill>
                <a:latin typeface="Avenir Book" panose="02000503020000020003" pitchFamily="2" charset="0"/>
              </a:rPr>
              <a:t>Analyse</a:t>
            </a:r>
            <a:r>
              <a:rPr lang="en-US" sz="2100" dirty="0">
                <a:solidFill>
                  <a:srgbClr val="2B2B2B"/>
                </a:solidFill>
                <a:latin typeface="Avenir Book" panose="02000503020000020003" pitchFamily="2" charset="0"/>
              </a:rPr>
              <a:t> de </a:t>
            </a:r>
            <a:r>
              <a:rPr lang="en-US" sz="2100" dirty="0" err="1">
                <a:solidFill>
                  <a:srgbClr val="2B2B2B"/>
                </a:solidFill>
                <a:latin typeface="Avenir Book" panose="02000503020000020003" pitchFamily="2" charset="0"/>
              </a:rPr>
              <a:t>LeursEffets</a:t>
            </a:r>
            <a:r>
              <a:rPr lang="en-US" sz="2100" dirty="0">
                <a:solidFill>
                  <a:srgbClr val="2B2B2B"/>
                </a:solidFill>
                <a:latin typeface="Avenir Book" panose="02000503020000020003" pitchFamily="2" charset="0"/>
              </a:rPr>
              <a:t> Sur La </a:t>
            </a:r>
            <a:r>
              <a:rPr lang="en-US" sz="2100" dirty="0" err="1">
                <a:solidFill>
                  <a:srgbClr val="2B2B2B"/>
                </a:solidFill>
                <a:latin typeface="Avenir Book" panose="02000503020000020003" pitchFamily="2" charset="0"/>
              </a:rPr>
              <a:t>Santé</a:t>
            </a:r>
            <a:r>
              <a:rPr lang="en-US" sz="2100" dirty="0">
                <a:solidFill>
                  <a:srgbClr val="2B2B2B"/>
                </a:solidFill>
                <a:latin typeface="Avenir Book" panose="02000503020000020003" pitchFamily="2" charset="0"/>
              </a:rPr>
              <a:t> et Le </a:t>
            </a:r>
            <a:r>
              <a:rPr lang="en-US" sz="2100" dirty="0" err="1">
                <a:solidFill>
                  <a:srgbClr val="2B2B2B"/>
                </a:solidFill>
                <a:latin typeface="Avenir Book" panose="02000503020000020003" pitchFamily="2" charset="0"/>
              </a:rPr>
              <a:t>Comportement</a:t>
            </a:r>
            <a:r>
              <a:rPr lang="en-US" sz="2100" dirty="0">
                <a:solidFill>
                  <a:srgbClr val="2B2B2B"/>
                </a:solidFill>
                <a:latin typeface="Avenir Book" panose="02000503020000020003" pitchFamily="2" charset="0"/>
              </a:rPr>
              <a:t> Des Enfants., 20(2), 89–91. https://</a:t>
            </a:r>
            <a:r>
              <a:rPr lang="en-US" sz="2100" dirty="0" err="1">
                <a:solidFill>
                  <a:srgbClr val="2B2B2B"/>
                </a:solidFill>
                <a:latin typeface="Avenir Book" panose="02000503020000020003" pitchFamily="2" charset="0"/>
              </a:rPr>
              <a:t>doi.org</a:t>
            </a:r>
            <a:r>
              <a:rPr lang="en-US" sz="2100" dirty="0">
                <a:solidFill>
                  <a:srgbClr val="2B2B2B"/>
                </a:solidFill>
                <a:latin typeface="Avenir Book" panose="02000503020000020003" pitchFamily="2" charset="0"/>
              </a:rPr>
              <a:t>/10.1093/</a:t>
            </a:r>
            <a:r>
              <a:rPr lang="en-US" sz="2100" dirty="0" err="1">
                <a:solidFill>
                  <a:srgbClr val="2B2B2B"/>
                </a:solidFill>
                <a:latin typeface="Avenir Book" panose="02000503020000020003" pitchFamily="2" charset="0"/>
              </a:rPr>
              <a:t>pch</a:t>
            </a:r>
            <a:r>
              <a:rPr lang="en-US" sz="2100" dirty="0">
                <a:solidFill>
                  <a:srgbClr val="2B2B2B"/>
                </a:solidFill>
                <a:latin typeface="Avenir Book" panose="02000503020000020003" pitchFamily="2" charset="0"/>
              </a:rPr>
              <a:t>/20.2.89</a:t>
            </a:r>
          </a:p>
          <a:p>
            <a:pPr>
              <a:lnSpc>
                <a:spcPts val="2940"/>
              </a:lnSpc>
            </a:pPr>
            <a:endParaRPr lang="en-US" sz="2100" dirty="0">
              <a:solidFill>
                <a:srgbClr val="2B2B2B"/>
              </a:solidFill>
              <a:latin typeface="Avenir Book" panose="02000503020000020003" pitchFamily="2" charset="0"/>
            </a:endParaRPr>
          </a:p>
          <a:p>
            <a:pPr>
              <a:lnSpc>
                <a:spcPts val="2940"/>
              </a:lnSpc>
            </a:pPr>
            <a:r>
              <a:rPr lang="en-US" sz="2100" dirty="0">
                <a:solidFill>
                  <a:srgbClr val="2B2B2B"/>
                </a:solidFill>
                <a:latin typeface="Avenir Book" panose="02000503020000020003" pitchFamily="2" charset="0"/>
              </a:rPr>
              <a:t>O’Toole, T. P., Conde‐Martel, A., Gibbon, J. L., </a:t>
            </a:r>
            <a:r>
              <a:rPr lang="en-US" sz="2100" dirty="0" err="1">
                <a:solidFill>
                  <a:srgbClr val="2B2B2B"/>
                </a:solidFill>
                <a:latin typeface="Avenir Book" panose="02000503020000020003" pitchFamily="2" charset="0"/>
              </a:rPr>
              <a:t>Hanusa</a:t>
            </a:r>
            <a:r>
              <a:rPr lang="en-US" sz="2100" dirty="0">
                <a:solidFill>
                  <a:srgbClr val="2B2B2B"/>
                </a:solidFill>
                <a:latin typeface="Avenir Book" panose="02000503020000020003" pitchFamily="2" charset="0"/>
              </a:rPr>
              <a:t>, B. H., </a:t>
            </a:r>
            <a:r>
              <a:rPr lang="en-US" sz="2100" dirty="0" err="1">
                <a:solidFill>
                  <a:srgbClr val="2B2B2B"/>
                </a:solidFill>
                <a:latin typeface="Avenir Book" panose="02000503020000020003" pitchFamily="2" charset="0"/>
              </a:rPr>
              <a:t>Freyder</a:t>
            </a:r>
            <a:r>
              <a:rPr lang="en-US" sz="2100" dirty="0">
                <a:solidFill>
                  <a:srgbClr val="2B2B2B"/>
                </a:solidFill>
                <a:latin typeface="Avenir Book" panose="02000503020000020003" pitchFamily="2" charset="0"/>
              </a:rPr>
              <a:t>, P. J., &amp; Fine, M. J. (2007). Where do people go when they first become homeless? A survey of homeless adults in the USA. Health &amp; Social Care in the Community, 15(5), 446–453. https://</a:t>
            </a:r>
            <a:r>
              <a:rPr lang="en-US" sz="2100" dirty="0" err="1">
                <a:solidFill>
                  <a:srgbClr val="2B2B2B"/>
                </a:solidFill>
                <a:latin typeface="Avenir Book" panose="02000503020000020003" pitchFamily="2" charset="0"/>
              </a:rPr>
              <a:t>doi.org</a:t>
            </a:r>
            <a:r>
              <a:rPr lang="en-US" sz="2100" dirty="0">
                <a:solidFill>
                  <a:srgbClr val="2B2B2B"/>
                </a:solidFill>
                <a:latin typeface="Avenir Book" panose="02000503020000020003" pitchFamily="2" charset="0"/>
              </a:rPr>
              <a:t>/10.1111/j.1365-2524.2007.00703.x</a:t>
            </a:r>
          </a:p>
          <a:p>
            <a:pPr>
              <a:lnSpc>
                <a:spcPts val="2940"/>
              </a:lnSpc>
            </a:pPr>
            <a:endParaRPr lang="en-US" sz="2100" dirty="0">
              <a:solidFill>
                <a:srgbClr val="2B2B2B"/>
              </a:solidFill>
              <a:latin typeface="Avenir Book" panose="02000503020000020003" pitchFamily="2" charset="0"/>
            </a:endParaRPr>
          </a:p>
          <a:p>
            <a:pPr>
              <a:lnSpc>
                <a:spcPts val="2940"/>
              </a:lnSpc>
            </a:pPr>
            <a:r>
              <a:rPr lang="en-US" sz="2100" dirty="0">
                <a:solidFill>
                  <a:srgbClr val="2B2B2B"/>
                </a:solidFill>
                <a:latin typeface="Avenir Book" panose="02000503020000020003" pitchFamily="2" charset="0"/>
              </a:rPr>
              <a:t>Papa, W. H., Papa, M. J., </a:t>
            </a:r>
            <a:r>
              <a:rPr lang="en-US" sz="2100" dirty="0" err="1">
                <a:solidFill>
                  <a:srgbClr val="2B2B2B"/>
                </a:solidFill>
                <a:latin typeface="Avenir Book" panose="02000503020000020003" pitchFamily="2" charset="0"/>
              </a:rPr>
              <a:t>Kandath</a:t>
            </a:r>
            <a:r>
              <a:rPr lang="en-US" sz="2100" dirty="0">
                <a:solidFill>
                  <a:srgbClr val="2B2B2B"/>
                </a:solidFill>
                <a:latin typeface="Avenir Book" panose="02000503020000020003" pitchFamily="2" charset="0"/>
              </a:rPr>
              <a:t>, K. P., Worrell, T., &amp; </a:t>
            </a:r>
            <a:r>
              <a:rPr lang="en-US" sz="2100" dirty="0" err="1">
                <a:solidFill>
                  <a:srgbClr val="2B2B2B"/>
                </a:solidFill>
                <a:latin typeface="Avenir Book" panose="02000503020000020003" pitchFamily="2" charset="0"/>
              </a:rPr>
              <a:t>Muthuswamy</a:t>
            </a:r>
            <a:r>
              <a:rPr lang="en-US" sz="2100" dirty="0">
                <a:solidFill>
                  <a:srgbClr val="2B2B2B"/>
                </a:solidFill>
                <a:latin typeface="Avenir Book" panose="02000503020000020003" pitchFamily="2" charset="0"/>
              </a:rPr>
              <a:t>, N. (2005). Dialectic of unity and fragmentation in feeding the homeless: Promoting social justice through communication. Atlantic Journal of Communication, 13(4), 242–271. https://</a:t>
            </a:r>
            <a:r>
              <a:rPr lang="en-US" sz="2100" dirty="0" err="1">
                <a:solidFill>
                  <a:srgbClr val="2B2B2B"/>
                </a:solidFill>
                <a:latin typeface="Avenir Book" panose="02000503020000020003" pitchFamily="2" charset="0"/>
              </a:rPr>
              <a:t>doi.org</a:t>
            </a:r>
            <a:r>
              <a:rPr lang="en-US" sz="2100" dirty="0">
                <a:solidFill>
                  <a:srgbClr val="2B2B2B"/>
                </a:solidFill>
                <a:latin typeface="Avenir Book" panose="02000503020000020003" pitchFamily="2" charset="0"/>
              </a:rPr>
              <a:t>/10.1207/s15456889ajc1304_3</a:t>
            </a:r>
          </a:p>
          <a:p>
            <a:pPr>
              <a:lnSpc>
                <a:spcPts val="2940"/>
              </a:lnSpc>
            </a:pPr>
            <a:endParaRPr lang="en-US" sz="2100" dirty="0">
              <a:solidFill>
                <a:srgbClr val="2B2B2B"/>
              </a:solidFill>
              <a:latin typeface="Avenir Book" panose="02000503020000020003" pitchFamily="2" charset="0"/>
            </a:endParaRPr>
          </a:p>
          <a:p>
            <a:pPr>
              <a:lnSpc>
                <a:spcPts val="2940"/>
              </a:lnSpc>
            </a:pPr>
            <a:r>
              <a:rPr lang="en-US" sz="2100" dirty="0">
                <a:solidFill>
                  <a:srgbClr val="2B2B2B"/>
                </a:solidFill>
                <a:latin typeface="Avenir Book" panose="02000503020000020003" pitchFamily="2" charset="0"/>
              </a:rPr>
              <a:t>Steering Committee for the Partnership for a Healthy Community. (2018). Kankakee County 2018 Community Health Needs Assessment.</a:t>
            </a:r>
          </a:p>
          <a:p>
            <a:pPr>
              <a:lnSpc>
                <a:spcPts val="2940"/>
              </a:lnSpc>
            </a:pPr>
            <a:endParaRPr lang="en-US" sz="2100" dirty="0">
              <a:solidFill>
                <a:srgbClr val="2B2B2B"/>
              </a:solidFill>
              <a:latin typeface="Avenir Book" panose="02000503020000020003" pitchFamily="2" charset="0"/>
            </a:endParaRPr>
          </a:p>
          <a:p>
            <a:pPr>
              <a:lnSpc>
                <a:spcPts val="2940"/>
              </a:lnSpc>
            </a:pPr>
            <a:r>
              <a:rPr lang="en-US" sz="2100" dirty="0" err="1">
                <a:solidFill>
                  <a:srgbClr val="2B2B2B"/>
                </a:solidFill>
                <a:latin typeface="Avenir Book" panose="02000503020000020003" pitchFamily="2" charset="0"/>
              </a:rPr>
              <a:t>Tonini</a:t>
            </a:r>
            <a:r>
              <a:rPr lang="en-US" sz="2100" dirty="0">
                <a:solidFill>
                  <a:srgbClr val="2B2B2B"/>
                </a:solidFill>
                <a:latin typeface="Avenir Book" panose="02000503020000020003" pitchFamily="2" charset="0"/>
              </a:rPr>
              <a:t>, D., </a:t>
            </a:r>
            <a:r>
              <a:rPr lang="en-US" sz="2100" dirty="0" err="1">
                <a:solidFill>
                  <a:srgbClr val="2B2B2B"/>
                </a:solidFill>
                <a:latin typeface="Avenir Book" panose="02000503020000020003" pitchFamily="2" charset="0"/>
              </a:rPr>
              <a:t>Albizzati</a:t>
            </a:r>
            <a:r>
              <a:rPr lang="en-US" sz="2100" dirty="0">
                <a:solidFill>
                  <a:srgbClr val="2B2B2B"/>
                </a:solidFill>
                <a:latin typeface="Avenir Book" panose="02000503020000020003" pitchFamily="2" charset="0"/>
              </a:rPr>
              <a:t>, P. F., &amp; </a:t>
            </a:r>
            <a:r>
              <a:rPr lang="en-US" sz="2100" dirty="0" err="1">
                <a:solidFill>
                  <a:srgbClr val="2B2B2B"/>
                </a:solidFill>
                <a:latin typeface="Avenir Book" panose="02000503020000020003" pitchFamily="2" charset="0"/>
              </a:rPr>
              <a:t>Astrup</a:t>
            </a:r>
            <a:r>
              <a:rPr lang="en-US" sz="2100" dirty="0">
                <a:solidFill>
                  <a:srgbClr val="2B2B2B"/>
                </a:solidFill>
                <a:latin typeface="Avenir Book" panose="02000503020000020003" pitchFamily="2" charset="0"/>
              </a:rPr>
              <a:t>, T. F. (2018). Environmental impacts of food waste: Learnings and challenges from a case study on UK. Waste Management, 76, 744–766. https://</a:t>
            </a:r>
            <a:r>
              <a:rPr lang="en-US" sz="2100" dirty="0" err="1">
                <a:solidFill>
                  <a:srgbClr val="2B2B2B"/>
                </a:solidFill>
                <a:latin typeface="Avenir Book" panose="02000503020000020003" pitchFamily="2" charset="0"/>
              </a:rPr>
              <a:t>doi.org</a:t>
            </a:r>
            <a:r>
              <a:rPr lang="en-US" sz="2100" dirty="0">
                <a:solidFill>
                  <a:srgbClr val="2B2B2B"/>
                </a:solidFill>
                <a:latin typeface="Avenir Book" panose="02000503020000020003" pitchFamily="2" charset="0"/>
              </a:rPr>
              <a:t>/10.1016/j.wasman.2018.03.032</a:t>
            </a:r>
          </a:p>
        </p:txBody>
      </p:sp>
      <p:sp>
        <p:nvSpPr>
          <p:cNvPr id="4" name="TextBox 4"/>
          <p:cNvSpPr txBox="1"/>
          <p:nvPr/>
        </p:nvSpPr>
        <p:spPr>
          <a:xfrm>
            <a:off x="748342" y="891003"/>
            <a:ext cx="1679131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REFERENCES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7974463" y="-10036"/>
            <a:ext cx="10313537" cy="1029703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DBF8E0">
                <a:alpha val="19607"/>
              </a:srgbClr>
            </a:solidFill>
          </p:spPr>
        </p:sp>
      </p:grpSp>
      <p:sp>
        <p:nvSpPr>
          <p:cNvPr id="4" name="TextBox 4"/>
          <p:cNvSpPr txBox="1"/>
          <p:nvPr/>
        </p:nvSpPr>
        <p:spPr>
          <a:xfrm>
            <a:off x="1028700" y="4298377"/>
            <a:ext cx="11433878" cy="1937385"/>
          </a:xfrm>
          <a:prstGeom prst="rect">
            <a:avLst/>
          </a:prstGeom>
        </p:spPr>
        <p:txBody>
          <a:bodyPr lIns="0" tIns="0" rIns="0" bIns="0" rtlCol="0" anchor="t">
            <a:spAutoFit/>
          </a:bodyPr>
          <a:lstStyle/>
          <a:p>
            <a:pPr>
              <a:lnSpc>
                <a:spcPts val="14400"/>
              </a:lnSpc>
            </a:pPr>
            <a:r>
              <a:rPr lang="en-US" sz="14400">
                <a:solidFill>
                  <a:srgbClr val="FFFFFF"/>
                </a:solidFill>
                <a:latin typeface="Halant Medium Bold"/>
              </a:rPr>
              <a:t>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D8665"/>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7982713" y="-18287"/>
            <a:ext cx="10313537" cy="10297036"/>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DBF8E0">
                <a:alpha val="19607"/>
              </a:srgbClr>
            </a:solidFill>
          </p:spPr>
        </p:sp>
      </p:grpSp>
      <p:grpSp>
        <p:nvGrpSpPr>
          <p:cNvPr id="4" name="Group 4"/>
          <p:cNvGrpSpPr/>
          <p:nvPr/>
        </p:nvGrpSpPr>
        <p:grpSpPr>
          <a:xfrm>
            <a:off x="1028700" y="1802655"/>
            <a:ext cx="8716557" cy="6979941"/>
            <a:chOff x="0" y="257175"/>
            <a:chExt cx="11622076" cy="9306588"/>
          </a:xfrm>
        </p:grpSpPr>
        <p:sp>
          <p:nvSpPr>
            <p:cNvPr id="5" name="TextBox 5"/>
            <p:cNvSpPr txBox="1"/>
            <p:nvPr/>
          </p:nvSpPr>
          <p:spPr>
            <a:xfrm>
              <a:off x="0" y="257175"/>
              <a:ext cx="11622076" cy="2668905"/>
            </a:xfrm>
            <a:prstGeom prst="rect">
              <a:avLst/>
            </a:prstGeom>
          </p:spPr>
          <p:txBody>
            <a:bodyPr lIns="0" tIns="0" rIns="0" bIns="0" rtlCol="0" anchor="t">
              <a:spAutoFit/>
            </a:bodyPr>
            <a:lstStyle/>
            <a:p>
              <a:pPr>
                <a:lnSpc>
                  <a:spcPts val="14400"/>
                </a:lnSpc>
              </a:pPr>
              <a:r>
                <a:rPr lang="en-US" sz="14400">
                  <a:solidFill>
                    <a:srgbClr val="FFFFFF"/>
                  </a:solidFill>
                  <a:latin typeface="Halant Medium Bold"/>
                </a:rPr>
                <a:t>CONTEXT</a:t>
              </a:r>
            </a:p>
          </p:txBody>
        </p:sp>
        <p:sp>
          <p:nvSpPr>
            <p:cNvPr id="6" name="TextBox 6"/>
            <p:cNvSpPr txBox="1"/>
            <p:nvPr/>
          </p:nvSpPr>
          <p:spPr>
            <a:xfrm>
              <a:off x="0" y="3470812"/>
              <a:ext cx="10414000" cy="6092951"/>
            </a:xfrm>
            <a:prstGeom prst="rect">
              <a:avLst/>
            </a:prstGeom>
          </p:spPr>
          <p:txBody>
            <a:bodyPr wrap="square" lIns="0" tIns="0" rIns="0" bIns="0" rtlCol="0" anchor="t">
              <a:spAutoFit/>
            </a:bodyPr>
            <a:lstStyle/>
            <a:p>
              <a:pPr>
                <a:lnSpc>
                  <a:spcPts val="8960"/>
                </a:lnSpc>
              </a:pPr>
              <a:r>
                <a:rPr lang="en-US" sz="6400" dirty="0">
                  <a:solidFill>
                    <a:srgbClr val="FFFFFF"/>
                  </a:solidFill>
                  <a:latin typeface="Avenir Book" panose="02000503020000020003" pitchFamily="2" charset="0"/>
                </a:rPr>
                <a:t>Food Waste</a:t>
              </a:r>
            </a:p>
            <a:p>
              <a:pPr>
                <a:lnSpc>
                  <a:spcPts val="8959"/>
                </a:lnSpc>
              </a:pPr>
              <a:r>
                <a:rPr lang="en-US" sz="6400" dirty="0">
                  <a:solidFill>
                    <a:srgbClr val="FFFFFF"/>
                  </a:solidFill>
                  <a:latin typeface="Avenir Book" panose="02000503020000020003" pitchFamily="2" charset="0"/>
                </a:rPr>
                <a:t>Food Insecurity</a:t>
              </a:r>
            </a:p>
            <a:p>
              <a:pPr>
                <a:lnSpc>
                  <a:spcPts val="8960"/>
                </a:lnSpc>
              </a:pPr>
              <a:r>
                <a:rPr lang="en-US" sz="6399" dirty="0">
                  <a:solidFill>
                    <a:srgbClr val="FFFFFF"/>
                  </a:solidFill>
                  <a:latin typeface="Avenir Book" panose="02000503020000020003" pitchFamily="2" charset="0"/>
                </a:rPr>
                <a:t>Feeding Programs</a:t>
              </a:r>
            </a:p>
            <a:p>
              <a:pPr>
                <a:lnSpc>
                  <a:spcPts val="8960"/>
                </a:lnSpc>
              </a:pPr>
              <a:r>
                <a:rPr lang="en-US" sz="6400" dirty="0">
                  <a:solidFill>
                    <a:srgbClr val="FFFFFF"/>
                  </a:solidFill>
                  <a:latin typeface="Avenir Book" panose="02000503020000020003" pitchFamily="2" charset="0"/>
                </a:rPr>
                <a:t>FRN Olivet</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748342" y="891003"/>
            <a:ext cx="1679131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FOOD WASTE</a:t>
            </a:r>
          </a:p>
        </p:txBody>
      </p:sp>
      <p:sp>
        <p:nvSpPr>
          <p:cNvPr id="4" name="TextBox 4"/>
          <p:cNvSpPr txBox="1"/>
          <p:nvPr/>
        </p:nvSpPr>
        <p:spPr>
          <a:xfrm>
            <a:off x="413603" y="3236481"/>
            <a:ext cx="17460793" cy="5736570"/>
          </a:xfrm>
          <a:prstGeom prst="rect">
            <a:avLst/>
          </a:prstGeom>
        </p:spPr>
        <p:txBody>
          <a:bodyPr lIns="0" tIns="0" rIns="0" bIns="0" rtlCol="0" anchor="t">
            <a:spAutoFit/>
          </a:bodyPr>
          <a:lstStyle/>
          <a:p>
            <a:pPr marL="813847" lvl="1" indent="-406923">
              <a:lnSpc>
                <a:spcPts val="5277"/>
              </a:lnSpc>
              <a:buFont typeface="Arial"/>
              <a:buChar char="•"/>
            </a:pPr>
            <a:r>
              <a:rPr lang="en-US" sz="3769" dirty="0">
                <a:solidFill>
                  <a:srgbClr val="2B2B2B"/>
                </a:solidFill>
                <a:latin typeface="Avenir Book" panose="02000503020000020003" pitchFamily="2" charset="0"/>
              </a:rPr>
              <a:t>Environmental impact in food production </a:t>
            </a:r>
          </a:p>
          <a:p>
            <a:pPr>
              <a:lnSpc>
                <a:spcPts val="2708"/>
              </a:lnSpc>
            </a:pPr>
            <a:endParaRPr lang="en-US" sz="3769" dirty="0">
              <a:solidFill>
                <a:srgbClr val="2B2B2B"/>
              </a:solidFill>
              <a:latin typeface="Avenir Book" panose="02000503020000020003" pitchFamily="2" charset="0"/>
            </a:endParaRPr>
          </a:p>
          <a:p>
            <a:pPr marL="1627694" lvl="2" indent="-542565">
              <a:lnSpc>
                <a:spcPts val="5277"/>
              </a:lnSpc>
              <a:buFont typeface="Arial"/>
              <a:buChar char="⚬"/>
            </a:pPr>
            <a:r>
              <a:rPr lang="en-US" sz="3600" dirty="0">
                <a:solidFill>
                  <a:srgbClr val="2B2B2B"/>
                </a:solidFill>
                <a:latin typeface="Avenir Book" panose="02000503020000020003" pitchFamily="2" charset="0"/>
              </a:rPr>
              <a:t>Effects such as global warming, acidification, aquatic eutrophication, human toxicity cancer, and water depletion (</a:t>
            </a:r>
            <a:r>
              <a:rPr lang="en-US" sz="3600" dirty="0" err="1">
                <a:solidFill>
                  <a:srgbClr val="2B2B2B"/>
                </a:solidFill>
                <a:latin typeface="Avenir Book" panose="02000503020000020003" pitchFamily="2" charset="0"/>
              </a:rPr>
              <a:t>Tonini</a:t>
            </a:r>
            <a:r>
              <a:rPr lang="en-US" sz="3600" dirty="0">
                <a:solidFill>
                  <a:srgbClr val="2B2B2B"/>
                </a:solidFill>
                <a:latin typeface="Avenir Book" panose="02000503020000020003" pitchFamily="2" charset="0"/>
              </a:rPr>
              <a:t>, </a:t>
            </a:r>
            <a:r>
              <a:rPr lang="en-US" sz="3600" dirty="0" err="1">
                <a:solidFill>
                  <a:srgbClr val="2B2B2B"/>
                </a:solidFill>
                <a:latin typeface="Avenir Book" panose="02000503020000020003" pitchFamily="2" charset="0"/>
              </a:rPr>
              <a:t>Albizzati</a:t>
            </a:r>
            <a:r>
              <a:rPr lang="en-US" sz="3600" dirty="0">
                <a:solidFill>
                  <a:srgbClr val="2B2B2B"/>
                </a:solidFill>
                <a:latin typeface="Avenir Book" panose="02000503020000020003" pitchFamily="2" charset="0"/>
              </a:rPr>
              <a:t>, &amp; </a:t>
            </a:r>
            <a:r>
              <a:rPr lang="en-US" sz="3600" dirty="0" err="1">
                <a:solidFill>
                  <a:srgbClr val="2B2B2B"/>
                </a:solidFill>
                <a:latin typeface="Avenir Book" panose="02000503020000020003" pitchFamily="2" charset="0"/>
              </a:rPr>
              <a:t>Astrup</a:t>
            </a:r>
            <a:r>
              <a:rPr lang="en-US" sz="3600" dirty="0">
                <a:solidFill>
                  <a:srgbClr val="2B2B2B"/>
                </a:solidFill>
                <a:latin typeface="Avenir Book" panose="02000503020000020003" pitchFamily="2" charset="0"/>
              </a:rPr>
              <a:t>, 2018)</a:t>
            </a:r>
          </a:p>
          <a:p>
            <a:pPr>
              <a:lnSpc>
                <a:spcPts val="2708"/>
              </a:lnSpc>
            </a:pPr>
            <a:endParaRPr lang="en-US" sz="3769" dirty="0">
              <a:solidFill>
                <a:srgbClr val="2B2B2B"/>
              </a:solidFill>
              <a:latin typeface="Avenir Book" panose="02000503020000020003" pitchFamily="2" charset="0"/>
            </a:endParaRPr>
          </a:p>
          <a:p>
            <a:pPr marL="813847" lvl="1" indent="-406923">
              <a:lnSpc>
                <a:spcPts val="5277"/>
              </a:lnSpc>
              <a:buFont typeface="Arial"/>
              <a:buChar char="•"/>
            </a:pPr>
            <a:r>
              <a:rPr lang="en-US" sz="3769" dirty="0">
                <a:solidFill>
                  <a:srgbClr val="2B2B2B"/>
                </a:solidFill>
                <a:latin typeface="Avenir Book" panose="02000503020000020003" pitchFamily="2" charset="0"/>
              </a:rPr>
              <a:t>40% of the food supply in the United States is not eaten (</a:t>
            </a:r>
            <a:r>
              <a:rPr lang="en-US" sz="3769" dirty="0" err="1">
                <a:solidFill>
                  <a:srgbClr val="2B2B2B"/>
                </a:solidFill>
                <a:latin typeface="Avenir Book" panose="02000503020000020003" pitchFamily="2" charset="0"/>
              </a:rPr>
              <a:t>Gunders</a:t>
            </a:r>
            <a:r>
              <a:rPr lang="en-US" sz="3769" dirty="0">
                <a:solidFill>
                  <a:srgbClr val="2B2B2B"/>
                </a:solidFill>
                <a:latin typeface="Avenir Book" panose="02000503020000020003" pitchFamily="2" charset="0"/>
              </a:rPr>
              <a:t>, 2012)</a:t>
            </a:r>
          </a:p>
          <a:p>
            <a:pPr>
              <a:lnSpc>
                <a:spcPts val="2708"/>
              </a:lnSpc>
            </a:pPr>
            <a:endParaRPr lang="en-US" sz="3769" dirty="0">
              <a:solidFill>
                <a:srgbClr val="2B2B2B"/>
              </a:solidFill>
              <a:latin typeface="Avenir Book" panose="02000503020000020003" pitchFamily="2" charset="0"/>
            </a:endParaRPr>
          </a:p>
          <a:p>
            <a:pPr marL="813847" lvl="1" indent="-406923">
              <a:lnSpc>
                <a:spcPts val="5277"/>
              </a:lnSpc>
              <a:buFont typeface="Arial"/>
              <a:buChar char="•"/>
            </a:pPr>
            <a:r>
              <a:rPr lang="en-US" sz="3769" dirty="0">
                <a:solidFill>
                  <a:srgbClr val="2B2B2B"/>
                </a:solidFill>
                <a:latin typeface="Avenir Book" panose="02000503020000020003" pitchFamily="2" charset="0"/>
              </a:rPr>
              <a:t>“Reducing food losses by just 15 percent would be enough food to feed more than 25 million Americans every year at a time when one in six Americans lack a secure supply of food to their tables” (</a:t>
            </a:r>
            <a:r>
              <a:rPr lang="en-US" sz="3769" dirty="0" err="1">
                <a:solidFill>
                  <a:srgbClr val="2B2B2B"/>
                </a:solidFill>
                <a:latin typeface="Avenir Book" panose="02000503020000020003" pitchFamily="2" charset="0"/>
              </a:rPr>
              <a:t>Gunders</a:t>
            </a:r>
            <a:r>
              <a:rPr lang="en-US" sz="3769" dirty="0">
                <a:solidFill>
                  <a:srgbClr val="2B2B2B"/>
                </a:solidFill>
                <a:latin typeface="Avenir Book" panose="02000503020000020003" pitchFamily="2" charset="0"/>
              </a:rPr>
              <a:t>, 2012, p. 1)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748342" y="891003"/>
            <a:ext cx="1679131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FOOD INSECURITY</a:t>
            </a:r>
          </a:p>
        </p:txBody>
      </p:sp>
      <p:sp>
        <p:nvSpPr>
          <p:cNvPr id="4" name="TextBox 4"/>
          <p:cNvSpPr txBox="1"/>
          <p:nvPr/>
        </p:nvSpPr>
        <p:spPr>
          <a:xfrm>
            <a:off x="413603" y="3238500"/>
            <a:ext cx="17460793" cy="6401753"/>
          </a:xfrm>
          <a:prstGeom prst="rect">
            <a:avLst/>
          </a:prstGeom>
        </p:spPr>
        <p:txBody>
          <a:bodyPr lIns="0" tIns="0" rIns="0" bIns="0" rtlCol="0" anchor="t">
            <a:spAutoFit/>
          </a:bodyPr>
          <a:lstStyle/>
          <a:p>
            <a:pPr marL="792256" lvl="1" indent="-396128">
              <a:buFont typeface="Arial"/>
              <a:buChar char="•"/>
            </a:pPr>
            <a:r>
              <a:rPr lang="en-US" sz="3200" dirty="0">
                <a:solidFill>
                  <a:srgbClr val="2B2B2B"/>
                </a:solidFill>
                <a:latin typeface="Avenir Book" panose="02000503020000020003" pitchFamily="2" charset="0"/>
              </a:rPr>
              <a:t>“The lack of nutritious foods in sufficient quantities to maintain good health” (</a:t>
            </a:r>
            <a:r>
              <a:rPr lang="en-US" sz="3200" dirty="0" err="1">
                <a:solidFill>
                  <a:srgbClr val="2B2B2B"/>
                </a:solidFill>
                <a:latin typeface="Avenir Book" panose="02000503020000020003" pitchFamily="2" charset="0"/>
              </a:rPr>
              <a:t>Ke</a:t>
            </a:r>
            <a:r>
              <a:rPr lang="en-US" sz="3200" dirty="0">
                <a:solidFill>
                  <a:srgbClr val="2B2B2B"/>
                </a:solidFill>
                <a:latin typeface="Avenir Book" panose="02000503020000020003" pitchFamily="2" charset="0"/>
              </a:rPr>
              <a:t> &amp; Ford-Jones, 2015, p. 1)</a:t>
            </a:r>
          </a:p>
          <a:p>
            <a:endParaRPr lang="en-US" sz="3200" dirty="0">
              <a:solidFill>
                <a:srgbClr val="2B2B2B"/>
              </a:solidFill>
              <a:latin typeface="Avenir Book" panose="02000503020000020003" pitchFamily="2" charset="0"/>
            </a:endParaRPr>
          </a:p>
          <a:p>
            <a:pPr marL="792256" lvl="1" indent="-396128">
              <a:buFont typeface="Arial"/>
              <a:buChar char="•"/>
            </a:pPr>
            <a:r>
              <a:rPr lang="en-US" sz="3200" dirty="0">
                <a:solidFill>
                  <a:srgbClr val="2B2B2B"/>
                </a:solidFill>
                <a:latin typeface="Avenir Book" panose="02000503020000020003" pitchFamily="2" charset="0"/>
              </a:rPr>
              <a:t>Effects of childhood food insecurity </a:t>
            </a:r>
          </a:p>
          <a:p>
            <a:endParaRPr lang="en-US" sz="3200" dirty="0">
              <a:solidFill>
                <a:srgbClr val="2B2B2B"/>
              </a:solidFill>
              <a:latin typeface="Avenir Book" panose="02000503020000020003" pitchFamily="2" charset="0"/>
            </a:endParaRPr>
          </a:p>
          <a:p>
            <a:pPr marL="1584513" lvl="2" indent="-528171">
              <a:buFont typeface="Arial"/>
              <a:buChar char="⚬"/>
            </a:pPr>
            <a:r>
              <a:rPr lang="en-US" sz="3200" dirty="0">
                <a:solidFill>
                  <a:srgbClr val="2B2B2B"/>
                </a:solidFill>
                <a:latin typeface="Avenir Book" panose="02000503020000020003" pitchFamily="2" charset="0"/>
              </a:rPr>
              <a:t>Inattention in schools, suicide and depression, post-traumatic stress disorder, several chronic diseases (</a:t>
            </a:r>
            <a:r>
              <a:rPr lang="en-US" sz="3200" dirty="0" err="1">
                <a:solidFill>
                  <a:srgbClr val="2B2B2B"/>
                </a:solidFill>
                <a:latin typeface="Avenir Book" panose="02000503020000020003" pitchFamily="2" charset="0"/>
              </a:rPr>
              <a:t>Ke</a:t>
            </a:r>
            <a:r>
              <a:rPr lang="en-US" sz="3200" dirty="0">
                <a:solidFill>
                  <a:srgbClr val="2B2B2B"/>
                </a:solidFill>
                <a:latin typeface="Avenir Book" panose="02000503020000020003" pitchFamily="2" charset="0"/>
              </a:rPr>
              <a:t> &amp; Ford-Jones, 2015)</a:t>
            </a:r>
          </a:p>
          <a:p>
            <a:endParaRPr lang="en-US" sz="3200" dirty="0">
              <a:solidFill>
                <a:srgbClr val="2B2B2B"/>
              </a:solidFill>
              <a:latin typeface="Avenir Book" panose="02000503020000020003" pitchFamily="2" charset="0"/>
            </a:endParaRPr>
          </a:p>
          <a:p>
            <a:pPr marL="792256" lvl="1" indent="-396128">
              <a:buFont typeface="Arial"/>
              <a:buChar char="•"/>
            </a:pPr>
            <a:r>
              <a:rPr lang="en-US" sz="3200" dirty="0">
                <a:solidFill>
                  <a:srgbClr val="2B2B2B"/>
                </a:solidFill>
                <a:latin typeface="Avenir Book" panose="02000503020000020003" pitchFamily="2" charset="0"/>
              </a:rPr>
              <a:t>The Kankakee County food insecurity rate at 14% is higher than the average rate for both Illinois (12%) and the United States (13%)</a:t>
            </a:r>
          </a:p>
          <a:p>
            <a:endParaRPr lang="en-US" sz="3200" dirty="0">
              <a:solidFill>
                <a:srgbClr val="2B2B2B"/>
              </a:solidFill>
              <a:latin typeface="Avenir Book" panose="02000503020000020003" pitchFamily="2" charset="0"/>
            </a:endParaRPr>
          </a:p>
          <a:p>
            <a:pPr marL="792257" lvl="1" indent="-396128">
              <a:buFont typeface="Arial"/>
              <a:buChar char="•"/>
            </a:pPr>
            <a:r>
              <a:rPr lang="en-US" sz="3200" dirty="0">
                <a:solidFill>
                  <a:srgbClr val="2B2B2B"/>
                </a:solidFill>
                <a:latin typeface="Avenir Book" panose="02000503020000020003" pitchFamily="2" charset="0"/>
              </a:rPr>
              <a:t>30% of individuals lack sufficient access to healthy food (Steering Committee for the Partnership for a Healthy Community, 2018).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748342" y="891003"/>
            <a:ext cx="1679131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FEEDING PROGRAMS</a:t>
            </a:r>
          </a:p>
        </p:txBody>
      </p:sp>
      <p:sp>
        <p:nvSpPr>
          <p:cNvPr id="4" name="TextBox 4"/>
          <p:cNvSpPr txBox="1"/>
          <p:nvPr/>
        </p:nvSpPr>
        <p:spPr>
          <a:xfrm>
            <a:off x="721151" y="3080142"/>
            <a:ext cx="16845697" cy="5845446"/>
          </a:xfrm>
          <a:prstGeom prst="rect">
            <a:avLst/>
          </a:prstGeom>
        </p:spPr>
        <p:txBody>
          <a:bodyPr lIns="0" tIns="0" rIns="0" bIns="0" rtlCol="0" anchor="t">
            <a:spAutoFit/>
          </a:bodyPr>
          <a:lstStyle/>
          <a:p>
            <a:pPr marL="813847" lvl="1" indent="-406923">
              <a:lnSpc>
                <a:spcPct val="150000"/>
              </a:lnSpc>
              <a:buFont typeface="Arial"/>
              <a:buChar char="•"/>
            </a:pPr>
            <a:r>
              <a:rPr lang="en-US" sz="3200" dirty="0">
                <a:solidFill>
                  <a:srgbClr val="2B2B2B"/>
                </a:solidFill>
                <a:latin typeface="Avenir Book" panose="02000503020000020003" pitchFamily="2" charset="0"/>
              </a:rPr>
              <a:t>Food supplementation is the preferred solution over a food bank because it offers more nutritious meal options (</a:t>
            </a:r>
            <a:r>
              <a:rPr lang="en-US" sz="3200" dirty="0" err="1">
                <a:solidFill>
                  <a:srgbClr val="2B2B2B"/>
                </a:solidFill>
                <a:latin typeface="Avenir Book" panose="02000503020000020003" pitchFamily="2" charset="0"/>
              </a:rPr>
              <a:t>Ke</a:t>
            </a:r>
            <a:r>
              <a:rPr lang="en-US" sz="3200" dirty="0">
                <a:solidFill>
                  <a:srgbClr val="2B2B2B"/>
                </a:solidFill>
                <a:latin typeface="Avenir Book" panose="02000503020000020003" pitchFamily="2" charset="0"/>
              </a:rPr>
              <a:t> and Ford-Jones, 2015)</a:t>
            </a:r>
          </a:p>
          <a:p>
            <a:pPr marL="813847" lvl="1" indent="-406923">
              <a:lnSpc>
                <a:spcPct val="150000"/>
              </a:lnSpc>
              <a:buFont typeface="Arial"/>
              <a:buChar char="•"/>
            </a:pPr>
            <a:r>
              <a:rPr lang="en-US" sz="3200" dirty="0">
                <a:solidFill>
                  <a:srgbClr val="2B2B2B"/>
                </a:solidFill>
                <a:latin typeface="Avenir Book" panose="02000503020000020003" pitchFamily="2" charset="0"/>
              </a:rPr>
              <a:t>Most common first access site upon homelessness is a soup kitchen (O’Toole et al., 2007)</a:t>
            </a:r>
          </a:p>
          <a:p>
            <a:pPr marL="1627694" lvl="2" indent="-542565">
              <a:lnSpc>
                <a:spcPct val="150000"/>
              </a:lnSpc>
              <a:buFont typeface="Arial"/>
              <a:buChar char="⚬"/>
            </a:pPr>
            <a:r>
              <a:rPr lang="en-US" sz="3200" dirty="0">
                <a:solidFill>
                  <a:srgbClr val="2B2B2B"/>
                </a:solidFill>
                <a:latin typeface="Avenir Book" panose="02000503020000020003" pitchFamily="2" charset="0"/>
              </a:rPr>
              <a:t>Increased visits</a:t>
            </a:r>
          </a:p>
          <a:p>
            <a:pPr marL="1627694" lvl="2" indent="-542565">
              <a:lnSpc>
                <a:spcPct val="150000"/>
              </a:lnSpc>
              <a:buFont typeface="Arial"/>
              <a:buChar char="⚬"/>
            </a:pPr>
            <a:r>
              <a:rPr lang="en-US" sz="3200" dirty="0">
                <a:solidFill>
                  <a:srgbClr val="2B2B2B"/>
                </a:solidFill>
                <a:latin typeface="Avenir Book" panose="02000503020000020003" pitchFamily="2" charset="0"/>
              </a:rPr>
              <a:t>Increased trust</a:t>
            </a:r>
          </a:p>
          <a:p>
            <a:pPr marL="1627694" lvl="2" indent="-542565">
              <a:lnSpc>
                <a:spcPct val="150000"/>
              </a:lnSpc>
              <a:buFont typeface="Arial"/>
              <a:buChar char="⚬"/>
            </a:pPr>
            <a:r>
              <a:rPr lang="en-US" sz="3200" dirty="0">
                <a:solidFill>
                  <a:srgbClr val="2B2B2B"/>
                </a:solidFill>
                <a:latin typeface="Avenir Book" panose="02000503020000020003" pitchFamily="2" charset="0"/>
              </a:rPr>
              <a:t>Receive resources for personal and situational growth</a:t>
            </a:r>
          </a:p>
          <a:p>
            <a:pPr>
              <a:lnSpc>
                <a:spcPct val="150000"/>
              </a:lnSpc>
            </a:pPr>
            <a:r>
              <a:rPr lang="en-US" sz="3200" dirty="0">
                <a:solidFill>
                  <a:srgbClr val="2B2B2B"/>
                </a:solidFill>
                <a:latin typeface="Avenir Book" panose="02000503020000020003" pitchFamily="2" charset="0"/>
              </a:rPr>
              <a:t>	(Papa, Papa, </a:t>
            </a:r>
            <a:r>
              <a:rPr lang="en-US" sz="3200" dirty="0" err="1">
                <a:solidFill>
                  <a:srgbClr val="2B2B2B"/>
                </a:solidFill>
                <a:latin typeface="Avenir Book" panose="02000503020000020003" pitchFamily="2" charset="0"/>
              </a:rPr>
              <a:t>Kandath</a:t>
            </a:r>
            <a:r>
              <a:rPr lang="en-US" sz="3200" dirty="0">
                <a:solidFill>
                  <a:srgbClr val="2B2B2B"/>
                </a:solidFill>
                <a:latin typeface="Avenir Book" panose="02000503020000020003" pitchFamily="2" charset="0"/>
              </a:rPr>
              <a:t>, Worrell, &amp; </a:t>
            </a:r>
            <a:r>
              <a:rPr lang="en-US" sz="3200" dirty="0" err="1">
                <a:solidFill>
                  <a:srgbClr val="2B2B2B"/>
                </a:solidFill>
                <a:latin typeface="Avenir Book" panose="02000503020000020003" pitchFamily="2" charset="0"/>
              </a:rPr>
              <a:t>Muthuswamy</a:t>
            </a:r>
            <a:r>
              <a:rPr lang="en-US" sz="3200" dirty="0">
                <a:solidFill>
                  <a:srgbClr val="2B2B2B"/>
                </a:solidFill>
                <a:latin typeface="Avenir Book" panose="02000503020000020003" pitchFamily="2" charset="0"/>
              </a:rPr>
              <a:t>, 2005)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656326" y="0"/>
            <a:ext cx="19164300" cy="2883096"/>
          </a:xfrm>
          <a:prstGeom prst="rect">
            <a:avLst/>
          </a:prstGeom>
          <a:solidFill>
            <a:srgbClr val="5D8665"/>
          </a:solidFill>
        </p:spPr>
      </p:sp>
      <p:sp>
        <p:nvSpPr>
          <p:cNvPr id="3" name="TextBox 3"/>
          <p:cNvSpPr txBox="1"/>
          <p:nvPr/>
        </p:nvSpPr>
        <p:spPr>
          <a:xfrm>
            <a:off x="748342" y="891003"/>
            <a:ext cx="16791317" cy="12820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FRN OLIVET</a:t>
            </a:r>
          </a:p>
        </p:txBody>
      </p:sp>
      <p:sp>
        <p:nvSpPr>
          <p:cNvPr id="4" name="TextBox 4"/>
          <p:cNvSpPr txBox="1"/>
          <p:nvPr/>
        </p:nvSpPr>
        <p:spPr>
          <a:xfrm>
            <a:off x="0" y="3363208"/>
            <a:ext cx="6752791" cy="5539978"/>
          </a:xfrm>
          <a:prstGeom prst="rect">
            <a:avLst/>
          </a:prstGeom>
        </p:spPr>
        <p:txBody>
          <a:bodyPr lIns="0" tIns="0" rIns="0" bIns="0" rtlCol="0" anchor="t">
            <a:spAutoFit/>
          </a:bodyPr>
          <a:lstStyle/>
          <a:p>
            <a:pPr marL="813846" lvl="1" indent="-406923">
              <a:buFont typeface="Arial"/>
              <a:buChar char="•"/>
            </a:pPr>
            <a:r>
              <a:rPr lang="en-US" sz="4000" dirty="0">
                <a:solidFill>
                  <a:srgbClr val="2B2B2B"/>
                </a:solidFill>
                <a:latin typeface="Avenir Book" panose="02000503020000020003" pitchFamily="2" charset="0"/>
              </a:rPr>
              <a:t>Established in October 2017 when Sodexo realized how much food they were throwing away every day</a:t>
            </a:r>
          </a:p>
          <a:p>
            <a:endParaRPr lang="en-US" sz="4000" dirty="0">
              <a:solidFill>
                <a:srgbClr val="2B2B2B"/>
              </a:solidFill>
              <a:latin typeface="Avenir Book" panose="02000503020000020003" pitchFamily="2" charset="0"/>
            </a:endParaRPr>
          </a:p>
          <a:p>
            <a:pPr marL="813847" lvl="1" indent="-406923">
              <a:buFont typeface="Arial"/>
              <a:buChar char="•"/>
            </a:pPr>
            <a:r>
              <a:rPr lang="en-US" sz="4000" dirty="0">
                <a:solidFill>
                  <a:srgbClr val="2B2B2B"/>
                </a:solidFill>
                <a:latin typeface="Avenir Book" panose="02000503020000020003" pitchFamily="2" charset="0"/>
              </a:rPr>
              <a:t>A chapter of consistency and growth over the last four years</a:t>
            </a:r>
          </a:p>
        </p:txBody>
      </p:sp>
      <p:sp>
        <p:nvSpPr>
          <p:cNvPr id="5" name="AutoShape 5"/>
          <p:cNvSpPr/>
          <p:nvPr/>
        </p:nvSpPr>
        <p:spPr>
          <a:xfrm>
            <a:off x="7048500" y="3225539"/>
            <a:ext cx="10857781" cy="6599208"/>
          </a:xfrm>
          <a:prstGeom prst="rect">
            <a:avLst/>
          </a:prstGeom>
          <a:solidFill>
            <a:srgbClr val="5D8665">
              <a:alpha val="24705"/>
            </a:srgbClr>
          </a:solidFill>
        </p:spPr>
      </p:sp>
      <p:sp>
        <p:nvSpPr>
          <p:cNvPr id="6" name="TextBox 6"/>
          <p:cNvSpPr txBox="1"/>
          <p:nvPr/>
        </p:nvSpPr>
        <p:spPr>
          <a:xfrm>
            <a:off x="7296509" y="3353683"/>
            <a:ext cx="10383328" cy="6180455"/>
          </a:xfrm>
          <a:prstGeom prst="rect">
            <a:avLst/>
          </a:prstGeom>
        </p:spPr>
        <p:txBody>
          <a:bodyPr lIns="0" tIns="0" rIns="0" bIns="0" rtlCol="0" anchor="t">
            <a:spAutoFit/>
          </a:bodyPr>
          <a:lstStyle/>
          <a:p>
            <a:pPr>
              <a:lnSpc>
                <a:spcPts val="4900"/>
              </a:lnSpc>
            </a:pPr>
            <a:r>
              <a:rPr lang="en-US" sz="3500" dirty="0">
                <a:solidFill>
                  <a:srgbClr val="2B2B2B"/>
                </a:solidFill>
                <a:latin typeface="Avenir Book" panose="02000503020000020003" pitchFamily="2" charset="0"/>
              </a:rPr>
              <a:t>Between the establishment of our chapter in October 2017 and the publication of this model in December 2020, the FRN chapter at Olivet has: </a:t>
            </a:r>
          </a:p>
          <a:p>
            <a:pPr>
              <a:lnSpc>
                <a:spcPts val="1679"/>
              </a:lnSpc>
            </a:pPr>
            <a:endParaRPr lang="en-US" sz="3500" dirty="0">
              <a:solidFill>
                <a:srgbClr val="2B2B2B"/>
              </a:solidFill>
              <a:latin typeface="Avenir Book" panose="02000503020000020003" pitchFamily="2" charset="0"/>
            </a:endParaRPr>
          </a:p>
          <a:p>
            <a:pPr marL="561340" lvl="1" indent="-280670">
              <a:lnSpc>
                <a:spcPts val="3639"/>
              </a:lnSpc>
              <a:buFont typeface="Arial"/>
              <a:buChar char="•"/>
            </a:pPr>
            <a:r>
              <a:rPr lang="en-US" sz="2599" dirty="0">
                <a:solidFill>
                  <a:srgbClr val="2B2B2B"/>
                </a:solidFill>
                <a:latin typeface="Avenir Book" panose="02000503020000020003" pitchFamily="2" charset="0"/>
              </a:rPr>
              <a:t>Diverted </a:t>
            </a:r>
            <a:r>
              <a:rPr lang="en-US" sz="2599" b="1" dirty="0">
                <a:solidFill>
                  <a:srgbClr val="2B2B2B"/>
                </a:solidFill>
                <a:latin typeface="Avenir Book" panose="02000503020000020003" pitchFamily="2" charset="0"/>
              </a:rPr>
              <a:t>19,000 pounds of food </a:t>
            </a:r>
            <a:r>
              <a:rPr lang="en-US" sz="2599" dirty="0">
                <a:solidFill>
                  <a:srgbClr val="2B2B2B"/>
                </a:solidFill>
                <a:latin typeface="Avenir Book" panose="02000503020000020003" pitchFamily="2" charset="0"/>
              </a:rPr>
              <a:t>from ending up in landfills</a:t>
            </a:r>
          </a:p>
          <a:p>
            <a:pPr marL="561340" lvl="1" indent="-280670">
              <a:lnSpc>
                <a:spcPts val="3639"/>
              </a:lnSpc>
              <a:buFont typeface="Arial"/>
              <a:buChar char="•"/>
            </a:pPr>
            <a:r>
              <a:rPr lang="en-US" sz="2599" dirty="0">
                <a:solidFill>
                  <a:srgbClr val="2B2B2B"/>
                </a:solidFill>
                <a:latin typeface="Avenir Book" panose="02000503020000020003" pitchFamily="2" charset="0"/>
              </a:rPr>
              <a:t>Donated </a:t>
            </a:r>
            <a:r>
              <a:rPr lang="en-US" sz="2599" b="1" dirty="0">
                <a:solidFill>
                  <a:srgbClr val="2B2B2B"/>
                </a:solidFill>
                <a:latin typeface="Avenir Book" panose="02000503020000020003" pitchFamily="2" charset="0"/>
              </a:rPr>
              <a:t>15,840 meals to the food insecure</a:t>
            </a:r>
            <a:r>
              <a:rPr lang="en-US" sz="2599" dirty="0">
                <a:solidFill>
                  <a:srgbClr val="2B2B2B"/>
                </a:solidFill>
                <a:latin typeface="Avenir Book" panose="02000503020000020003" pitchFamily="2" charset="0"/>
              </a:rPr>
              <a:t> in our community</a:t>
            </a:r>
          </a:p>
          <a:p>
            <a:pPr marL="561340" lvl="1" indent="-280670">
              <a:lnSpc>
                <a:spcPts val="3639"/>
              </a:lnSpc>
              <a:buFont typeface="Arial"/>
              <a:buChar char="•"/>
            </a:pPr>
            <a:r>
              <a:rPr lang="en-US" sz="2599" dirty="0">
                <a:solidFill>
                  <a:srgbClr val="2B2B2B"/>
                </a:solidFill>
                <a:latin typeface="Avenir Book" panose="02000503020000020003" pitchFamily="2" charset="0"/>
              </a:rPr>
              <a:t>Prevented </a:t>
            </a:r>
            <a:r>
              <a:rPr lang="en-US" sz="2599" b="1" dirty="0">
                <a:solidFill>
                  <a:srgbClr val="2B2B2B"/>
                </a:solidFill>
                <a:latin typeface="Avenir Book" panose="02000503020000020003" pitchFamily="2" charset="0"/>
              </a:rPr>
              <a:t>36,000 pounds of carbon dioxide </a:t>
            </a:r>
            <a:r>
              <a:rPr lang="en-US" sz="2599" dirty="0">
                <a:solidFill>
                  <a:srgbClr val="2B2B2B"/>
                </a:solidFill>
                <a:latin typeface="Avenir Book" panose="02000503020000020003" pitchFamily="2" charset="0"/>
              </a:rPr>
              <a:t>emissions from entering our atmosphere</a:t>
            </a:r>
          </a:p>
          <a:p>
            <a:pPr marL="561340" lvl="1" indent="-280670">
              <a:lnSpc>
                <a:spcPts val="3639"/>
              </a:lnSpc>
              <a:buFont typeface="Arial"/>
              <a:buChar char="•"/>
            </a:pPr>
            <a:r>
              <a:rPr lang="en-US" sz="2599" dirty="0">
                <a:solidFill>
                  <a:srgbClr val="2B2B2B"/>
                </a:solidFill>
                <a:latin typeface="Avenir Book" panose="02000503020000020003" pitchFamily="2" charset="0"/>
              </a:rPr>
              <a:t>Organized </a:t>
            </a:r>
            <a:r>
              <a:rPr lang="en-US" sz="2599" b="1" dirty="0">
                <a:solidFill>
                  <a:srgbClr val="2B2B2B"/>
                </a:solidFill>
                <a:latin typeface="Avenir Book" panose="02000503020000020003" pitchFamily="2" charset="0"/>
              </a:rPr>
              <a:t>202 student-led recoveries</a:t>
            </a:r>
          </a:p>
          <a:p>
            <a:pPr marL="561340" lvl="1" indent="-280670">
              <a:lnSpc>
                <a:spcPts val="3639"/>
              </a:lnSpc>
              <a:buFont typeface="Arial"/>
              <a:buChar char="•"/>
            </a:pPr>
            <a:r>
              <a:rPr lang="en-US" sz="2599" dirty="0">
                <a:solidFill>
                  <a:srgbClr val="2B2B2B"/>
                </a:solidFill>
                <a:latin typeface="Avenir Book" panose="02000503020000020003" pitchFamily="2" charset="0"/>
              </a:rPr>
              <a:t>Involved an average of </a:t>
            </a:r>
            <a:r>
              <a:rPr lang="en-US" sz="2599" b="1" dirty="0">
                <a:solidFill>
                  <a:srgbClr val="2B2B2B"/>
                </a:solidFill>
                <a:latin typeface="Avenir Book" panose="02000503020000020003" pitchFamily="2" charset="0"/>
              </a:rPr>
              <a:t>50 volunteers per semester</a:t>
            </a:r>
          </a:p>
          <a:p>
            <a:pPr marL="561340" lvl="1" indent="-280670">
              <a:lnSpc>
                <a:spcPts val="3639"/>
              </a:lnSpc>
              <a:buFont typeface="Arial"/>
              <a:buChar char="•"/>
            </a:pPr>
            <a:r>
              <a:rPr lang="en-US" sz="2599" dirty="0">
                <a:solidFill>
                  <a:srgbClr val="2B2B2B"/>
                </a:solidFill>
                <a:latin typeface="Avenir Book" panose="02000503020000020003" pitchFamily="2" charset="0"/>
              </a:rPr>
              <a:t>Recovered an average of </a:t>
            </a:r>
            <a:r>
              <a:rPr lang="en-US" sz="2599" b="1" dirty="0">
                <a:solidFill>
                  <a:srgbClr val="2B2B2B"/>
                </a:solidFill>
                <a:latin typeface="Avenir Book" panose="02000503020000020003" pitchFamily="2" charset="0"/>
              </a:rPr>
              <a:t>50 to 100 pounds of food daily </a:t>
            </a:r>
            <a:r>
              <a:rPr lang="en-US" sz="2599" dirty="0">
                <a:solidFill>
                  <a:srgbClr val="2B2B2B"/>
                </a:solidFill>
                <a:latin typeface="Avenir Book" panose="02000503020000020003" pitchFamily="2" charset="0"/>
              </a:rPr>
              <a:t>(sometimes more or less)</a:t>
            </a:r>
          </a:p>
          <a:p>
            <a:pPr marL="561340" lvl="1" indent="-280670">
              <a:lnSpc>
                <a:spcPts val="3639"/>
              </a:lnSpc>
              <a:buFont typeface="Arial"/>
              <a:buChar char="•"/>
            </a:pPr>
            <a:r>
              <a:rPr lang="en-US" sz="2599" dirty="0">
                <a:solidFill>
                  <a:srgbClr val="2B2B2B"/>
                </a:solidFill>
                <a:latin typeface="Avenir Book" panose="02000503020000020003" pitchFamily="2" charset="0"/>
              </a:rPr>
              <a:t>Saved our partner agency </a:t>
            </a:r>
            <a:r>
              <a:rPr lang="en-US" sz="2599" b="1" dirty="0">
                <a:solidFill>
                  <a:srgbClr val="2B2B2B"/>
                </a:solidFill>
                <a:latin typeface="Avenir Book" panose="02000503020000020003" pitchFamily="2" charset="0"/>
              </a:rPr>
              <a:t>tens of thousands of dollars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492313" y="1338765"/>
            <a:ext cx="6616025" cy="6778907"/>
          </a:xfrm>
          <a:prstGeom prst="rect">
            <a:avLst/>
          </a:prstGeom>
        </p:spPr>
        <p:txBody>
          <a:bodyPr lIns="0" tIns="0" rIns="0" bIns="0" rtlCol="0" anchor="t">
            <a:spAutoFit/>
          </a:bodyPr>
          <a:lstStyle/>
          <a:p>
            <a:pPr algn="ctr">
              <a:lnSpc>
                <a:spcPts val="5880"/>
              </a:lnSpc>
            </a:pPr>
            <a:r>
              <a:rPr lang="en-US" sz="4200" b="1" dirty="0">
                <a:solidFill>
                  <a:srgbClr val="2B2B2B"/>
                </a:solidFill>
                <a:latin typeface="Avenir Book" panose="02000503020000020003" pitchFamily="2" charset="0"/>
              </a:rPr>
              <a:t>There has never been a model created that completely describes a food recovery program on a college campus. </a:t>
            </a:r>
          </a:p>
          <a:p>
            <a:pPr algn="ctr">
              <a:lnSpc>
                <a:spcPts val="5880"/>
              </a:lnSpc>
            </a:pPr>
            <a:endParaRPr lang="en-US" sz="4200" dirty="0">
              <a:solidFill>
                <a:srgbClr val="2B2B2B"/>
              </a:solidFill>
              <a:latin typeface="Avenir Book" panose="02000503020000020003" pitchFamily="2" charset="0"/>
            </a:endParaRPr>
          </a:p>
          <a:p>
            <a:pPr marL="0" lvl="0" indent="0" algn="ctr">
              <a:lnSpc>
                <a:spcPts val="5880"/>
              </a:lnSpc>
              <a:spcBef>
                <a:spcPct val="0"/>
              </a:spcBef>
            </a:pPr>
            <a:r>
              <a:rPr lang="en-US" sz="4200" dirty="0">
                <a:solidFill>
                  <a:srgbClr val="2B2B2B"/>
                </a:solidFill>
                <a:latin typeface="Avenir Book" panose="02000503020000020003" pitchFamily="2" charset="0"/>
              </a:rPr>
              <a:t>There have only been short news articles and resources regarding a single section.</a:t>
            </a:r>
          </a:p>
        </p:txBody>
      </p:sp>
      <p:sp>
        <p:nvSpPr>
          <p:cNvPr id="3" name="AutoShape 3"/>
          <p:cNvSpPr/>
          <p:nvPr/>
        </p:nvSpPr>
        <p:spPr>
          <a:xfrm>
            <a:off x="0" y="0"/>
            <a:ext cx="5331292" cy="10287000"/>
          </a:xfrm>
          <a:prstGeom prst="rect">
            <a:avLst/>
          </a:prstGeom>
          <a:solidFill>
            <a:srgbClr val="5D8665">
              <a:alpha val="19607"/>
            </a:srgbClr>
          </a:solidFill>
        </p:spPr>
      </p:sp>
      <p:grpSp>
        <p:nvGrpSpPr>
          <p:cNvPr id="4" name="Group 4"/>
          <p:cNvGrpSpPr>
            <a:grpSpLocks noChangeAspect="1"/>
          </p:cNvGrpSpPr>
          <p:nvPr/>
        </p:nvGrpSpPr>
        <p:grpSpPr>
          <a:xfrm>
            <a:off x="1246902" y="991985"/>
            <a:ext cx="8168780" cy="8168780"/>
            <a:chOff x="6705600" y="1371600"/>
            <a:chExt cx="10972800" cy="10972800"/>
          </a:xfrm>
        </p:grpSpPr>
        <p:sp>
          <p:nvSpPr>
            <p:cNvPr id="5" name="Freeform 5"/>
            <p:cNvSpPr/>
            <p:nvPr/>
          </p:nvSpPr>
          <p:spPr>
            <a:xfrm>
              <a:off x="6696808" y="1100629"/>
              <a:ext cx="10990383" cy="11514742"/>
            </a:xfrm>
            <a:custGeom>
              <a:avLst/>
              <a:gdLst/>
              <a:ahLst/>
              <a:cxnLst/>
              <a:rect l="l" t="t" r="r" b="b"/>
              <a:pathLst>
                <a:path w="10990383" h="11514742">
                  <a:moveTo>
                    <a:pt x="8792" y="5757371"/>
                  </a:moveTo>
                  <a:cubicBezTo>
                    <a:pt x="0" y="7723318"/>
                    <a:pt x="1043775" y="9543701"/>
                    <a:pt x="2744885" y="10529222"/>
                  </a:cubicBezTo>
                  <a:cubicBezTo>
                    <a:pt x="4445995" y="11514742"/>
                    <a:pt x="6544390" y="11514742"/>
                    <a:pt x="8245500" y="10529222"/>
                  </a:cubicBezTo>
                  <a:cubicBezTo>
                    <a:pt x="9946609" y="9543701"/>
                    <a:pt x="10990384" y="7723318"/>
                    <a:pt x="10981592" y="5757371"/>
                  </a:cubicBezTo>
                  <a:cubicBezTo>
                    <a:pt x="10990384" y="3791424"/>
                    <a:pt x="9946609" y="1971041"/>
                    <a:pt x="8245500" y="985520"/>
                  </a:cubicBezTo>
                  <a:cubicBezTo>
                    <a:pt x="6544390" y="0"/>
                    <a:pt x="4445995" y="0"/>
                    <a:pt x="2744885" y="985520"/>
                  </a:cubicBezTo>
                  <a:cubicBezTo>
                    <a:pt x="1043775" y="1971041"/>
                    <a:pt x="0" y="3791424"/>
                    <a:pt x="8792" y="5757371"/>
                  </a:cubicBezTo>
                  <a:close/>
                </a:path>
              </a:pathLst>
            </a:custGeom>
            <a:solidFill>
              <a:srgbClr val="5D8665"/>
            </a:solidFill>
          </p:spPr>
        </p:sp>
      </p:grpSp>
      <p:sp>
        <p:nvSpPr>
          <p:cNvPr id="6" name="TextBox 6"/>
          <p:cNvSpPr txBox="1"/>
          <p:nvPr/>
        </p:nvSpPr>
        <p:spPr>
          <a:xfrm>
            <a:off x="1335105" y="4229100"/>
            <a:ext cx="7992374" cy="2501265"/>
          </a:xfrm>
          <a:prstGeom prst="rect">
            <a:avLst/>
          </a:prstGeom>
        </p:spPr>
        <p:txBody>
          <a:bodyPr lIns="0" tIns="0" rIns="0" bIns="0" rtlCol="0" anchor="t">
            <a:spAutoFit/>
          </a:bodyPr>
          <a:lstStyle/>
          <a:p>
            <a:pPr algn="ctr">
              <a:lnSpc>
                <a:spcPts val="9600"/>
              </a:lnSpc>
            </a:pPr>
            <a:r>
              <a:rPr lang="en-US" sz="9600" dirty="0">
                <a:solidFill>
                  <a:srgbClr val="FFFFFF"/>
                </a:solidFill>
                <a:latin typeface="Halant Medium Bold"/>
              </a:rPr>
              <a:t>KNOWLEDGE GAP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427615" y="1405890"/>
            <a:ext cx="6831685" cy="7535524"/>
          </a:xfrm>
          <a:prstGeom prst="rect">
            <a:avLst/>
          </a:prstGeom>
        </p:spPr>
        <p:txBody>
          <a:bodyPr lIns="0" tIns="0" rIns="0" bIns="0" rtlCol="0" anchor="t">
            <a:spAutoFit/>
          </a:bodyPr>
          <a:lstStyle/>
          <a:p>
            <a:pPr algn="ctr">
              <a:lnSpc>
                <a:spcPts val="5879"/>
              </a:lnSpc>
            </a:pPr>
            <a:r>
              <a:rPr lang="en-US" sz="4199" b="1" dirty="0">
                <a:solidFill>
                  <a:srgbClr val="2B2B2B"/>
                </a:solidFill>
                <a:latin typeface="Avenir Book" panose="02000503020000020003" pitchFamily="2" charset="0"/>
              </a:rPr>
              <a:t>To strengthen the FRN chapter at Olivet while providing this resource to future leaders</a:t>
            </a:r>
          </a:p>
          <a:p>
            <a:pPr algn="ctr">
              <a:lnSpc>
                <a:spcPts val="5879"/>
              </a:lnSpc>
            </a:pPr>
            <a:endParaRPr lang="en-US" sz="4199" b="1" dirty="0">
              <a:solidFill>
                <a:srgbClr val="2B2B2B"/>
              </a:solidFill>
              <a:latin typeface="Avenir Book" panose="02000503020000020003" pitchFamily="2" charset="0"/>
            </a:endParaRPr>
          </a:p>
          <a:p>
            <a:pPr marL="0" lvl="0" indent="0" algn="ctr">
              <a:lnSpc>
                <a:spcPts val="5879"/>
              </a:lnSpc>
              <a:spcBef>
                <a:spcPct val="0"/>
              </a:spcBef>
            </a:pPr>
            <a:r>
              <a:rPr lang="en-US" sz="4199" b="1" dirty="0">
                <a:solidFill>
                  <a:srgbClr val="2B2B2B"/>
                </a:solidFill>
                <a:latin typeface="Avenir Book" panose="02000503020000020003" pitchFamily="2" charset="0"/>
              </a:rPr>
              <a:t>To create a resource that will help individuals at other universities start their own FRN chapter or strengthen their existing program</a:t>
            </a:r>
          </a:p>
        </p:txBody>
      </p:sp>
      <p:sp>
        <p:nvSpPr>
          <p:cNvPr id="3" name="AutoShape 3"/>
          <p:cNvSpPr/>
          <p:nvPr/>
        </p:nvSpPr>
        <p:spPr>
          <a:xfrm>
            <a:off x="0" y="0"/>
            <a:ext cx="5331292" cy="10287000"/>
          </a:xfrm>
          <a:prstGeom prst="rect">
            <a:avLst/>
          </a:prstGeom>
          <a:solidFill>
            <a:srgbClr val="5D8665">
              <a:alpha val="19607"/>
            </a:srgbClr>
          </a:solidFill>
        </p:spPr>
      </p:sp>
      <p:grpSp>
        <p:nvGrpSpPr>
          <p:cNvPr id="4" name="Group 4"/>
          <p:cNvGrpSpPr>
            <a:grpSpLocks noChangeAspect="1"/>
          </p:cNvGrpSpPr>
          <p:nvPr/>
        </p:nvGrpSpPr>
        <p:grpSpPr>
          <a:xfrm>
            <a:off x="1246902" y="991985"/>
            <a:ext cx="8168780" cy="8168780"/>
            <a:chOff x="6705600" y="1371600"/>
            <a:chExt cx="10972800" cy="10972800"/>
          </a:xfrm>
        </p:grpSpPr>
        <p:sp>
          <p:nvSpPr>
            <p:cNvPr id="5" name="Freeform 5"/>
            <p:cNvSpPr/>
            <p:nvPr/>
          </p:nvSpPr>
          <p:spPr>
            <a:xfrm>
              <a:off x="6696808" y="1100629"/>
              <a:ext cx="10990383" cy="11514742"/>
            </a:xfrm>
            <a:custGeom>
              <a:avLst/>
              <a:gdLst/>
              <a:ahLst/>
              <a:cxnLst/>
              <a:rect l="l" t="t" r="r" b="b"/>
              <a:pathLst>
                <a:path w="10990383" h="11514742">
                  <a:moveTo>
                    <a:pt x="8792" y="5757371"/>
                  </a:moveTo>
                  <a:cubicBezTo>
                    <a:pt x="0" y="7723318"/>
                    <a:pt x="1043775" y="9543701"/>
                    <a:pt x="2744885" y="10529222"/>
                  </a:cubicBezTo>
                  <a:cubicBezTo>
                    <a:pt x="4445995" y="11514742"/>
                    <a:pt x="6544390" y="11514742"/>
                    <a:pt x="8245500" y="10529222"/>
                  </a:cubicBezTo>
                  <a:cubicBezTo>
                    <a:pt x="9946609" y="9543701"/>
                    <a:pt x="10990384" y="7723318"/>
                    <a:pt x="10981592" y="5757371"/>
                  </a:cubicBezTo>
                  <a:cubicBezTo>
                    <a:pt x="10990384" y="3791424"/>
                    <a:pt x="9946609" y="1971041"/>
                    <a:pt x="8245500" y="985520"/>
                  </a:cubicBezTo>
                  <a:cubicBezTo>
                    <a:pt x="6544390" y="0"/>
                    <a:pt x="4445995" y="0"/>
                    <a:pt x="2744885" y="985520"/>
                  </a:cubicBezTo>
                  <a:cubicBezTo>
                    <a:pt x="1043775" y="1971041"/>
                    <a:pt x="0" y="3791424"/>
                    <a:pt x="8792" y="5757371"/>
                  </a:cubicBezTo>
                  <a:close/>
                </a:path>
              </a:pathLst>
            </a:custGeom>
            <a:solidFill>
              <a:srgbClr val="5D8665"/>
            </a:solidFill>
          </p:spPr>
        </p:sp>
      </p:grpSp>
      <p:sp>
        <p:nvSpPr>
          <p:cNvPr id="6" name="TextBox 6"/>
          <p:cNvSpPr txBox="1"/>
          <p:nvPr/>
        </p:nvSpPr>
        <p:spPr>
          <a:xfrm>
            <a:off x="1335105" y="3916230"/>
            <a:ext cx="7992374" cy="2501265"/>
          </a:xfrm>
          <a:prstGeom prst="rect">
            <a:avLst/>
          </a:prstGeom>
        </p:spPr>
        <p:txBody>
          <a:bodyPr lIns="0" tIns="0" rIns="0" bIns="0" rtlCol="0" anchor="t">
            <a:spAutoFit/>
          </a:bodyPr>
          <a:lstStyle/>
          <a:p>
            <a:pPr algn="ctr">
              <a:lnSpc>
                <a:spcPts val="9600"/>
              </a:lnSpc>
            </a:pPr>
            <a:r>
              <a:rPr lang="en-US" sz="9600">
                <a:solidFill>
                  <a:srgbClr val="FFFFFF"/>
                </a:solidFill>
                <a:latin typeface="Halant Medium Bold"/>
              </a:rPr>
              <a:t>DUAL PURPOSE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1287</Words>
  <Application>Microsoft Macintosh PowerPoint</Application>
  <PresentationFormat>Custom</PresentationFormat>
  <Paragraphs>125</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Clear Sans Regular</vt:lpstr>
      <vt:lpstr>Clear Sans Regular Bold</vt:lpstr>
      <vt:lpstr>Halant Medium</vt:lpstr>
      <vt:lpstr>Avenir Book</vt:lpstr>
      <vt:lpstr>Halant Medium Bold</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Self Study of FRN Olivet</dc:title>
  <cp:lastModifiedBy>Madeira Sherwood</cp:lastModifiedBy>
  <cp:revision>3</cp:revision>
  <dcterms:created xsi:type="dcterms:W3CDTF">2006-08-16T00:00:00Z</dcterms:created>
  <dcterms:modified xsi:type="dcterms:W3CDTF">2021-04-16T16:54:58Z</dcterms:modified>
  <dc:identifier>DAEbygjhk3U</dc:identifier>
</cp:coreProperties>
</file>