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36" r:id="rId1"/>
  </p:sldMasterIdLst>
  <p:sldIdLst>
    <p:sldId id="266" r:id="rId2"/>
    <p:sldId id="264" r:id="rId3"/>
    <p:sldId id="262" r:id="rId4"/>
    <p:sldId id="271" r:id="rId5"/>
    <p:sldId id="270" r:id="rId6"/>
    <p:sldId id="267" r:id="rId7"/>
    <p:sldId id="259" r:id="rId8"/>
    <p:sldId id="268" r:id="rId9"/>
    <p:sldId id="260" r:id="rId10"/>
    <p:sldId id="269" r:id="rId11"/>
    <p:sldId id="261" r:id="rId12"/>
    <p:sldId id="263" r:id="rId13"/>
    <p:sldId id="275" r:id="rId14"/>
    <p:sldId id="276" r:id="rId15"/>
    <p:sldId id="273" r:id="rId16"/>
    <p:sldId id="277" r:id="rId17"/>
    <p:sldId id="274" r:id="rId18"/>
    <p:sldId id="272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88" d="100"/>
          <a:sy n="88" d="100"/>
        </p:scale>
        <p:origin x="26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van\Documents\College\Honors%20Research\Dat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van\Documents\College\Honors%20Research\Data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1" dirty="0" smtClean="0">
                <a:solidFill>
                  <a:schemeClr val="tx2"/>
                </a:solidFill>
              </a:rPr>
              <a:t>Overall Production</a:t>
            </a:r>
            <a:r>
              <a:rPr lang="en-US" sz="1800" b="1" baseline="0" dirty="0" smtClean="0">
                <a:solidFill>
                  <a:schemeClr val="tx2"/>
                </a:solidFill>
              </a:rPr>
              <a:t> Rate by Sonication Volume</a:t>
            </a:r>
            <a:endParaRPr lang="en-US" sz="1800" b="1" dirty="0">
              <a:solidFill>
                <a:schemeClr val="tx2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tx2"/>
              </a:solidFill>
              <a:ln w="9525">
                <a:solidFill>
                  <a:schemeClr val="tx2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tx2"/>
                </a:solidFill>
                <a:prstDash val="sysDot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1.6375328083989501E-2"/>
                  <c:y val="0.12223124358590125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Sheet1!$H$7:$H$12</c:f>
              <c:numCache>
                <c:formatCode>General</c:formatCode>
                <c:ptCount val="6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200</c:v>
                </c:pt>
                <c:pt idx="4">
                  <c:v>200</c:v>
                </c:pt>
                <c:pt idx="5">
                  <c:v>500</c:v>
                </c:pt>
              </c:numCache>
            </c:numRef>
          </c:xVal>
          <c:yVal>
            <c:numRef>
              <c:f>Sheet1!$U$7:$U$12</c:f>
              <c:numCache>
                <c:formatCode>General</c:formatCode>
                <c:ptCount val="6"/>
                <c:pt idx="0">
                  <c:v>6.9791666666666613E-2</c:v>
                </c:pt>
                <c:pt idx="1">
                  <c:v>4.3958333333333356E-2</c:v>
                </c:pt>
                <c:pt idx="2">
                  <c:v>1.8125000000000013E-2</c:v>
                </c:pt>
                <c:pt idx="3">
                  <c:v>4.8750000000000002E-2</c:v>
                </c:pt>
                <c:pt idx="4">
                  <c:v>2.3437500000000014E-2</c:v>
                </c:pt>
                <c:pt idx="5">
                  <c:v>3.8541666666666641E-2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48D-4811-A661-71C177C34F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93555024"/>
        <c:axId val="493560120"/>
      </c:scatterChart>
      <c:valAx>
        <c:axId val="49355502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dirty="0">
                    <a:solidFill>
                      <a:sysClr val="windowText" lastClr="000000"/>
                    </a:solidFill>
                  </a:rPr>
                  <a:t>Sonication</a:t>
                </a:r>
                <a:r>
                  <a:rPr lang="en-US" sz="1100" baseline="0" dirty="0">
                    <a:solidFill>
                      <a:sysClr val="windowText" lastClr="000000"/>
                    </a:solidFill>
                  </a:rPr>
                  <a:t> Volume (mL)</a:t>
                </a:r>
                <a:endParaRPr lang="en-US" sz="1100" dirty="0">
                  <a:solidFill>
                    <a:sysClr val="windowText" lastClr="000000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3560120"/>
        <c:crosses val="autoZero"/>
        <c:crossBetween val="midCat"/>
      </c:valAx>
      <c:valAx>
        <c:axId val="49356012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>
                    <a:solidFill>
                      <a:sysClr val="windowText" lastClr="000000"/>
                    </a:solidFill>
                  </a:rPr>
                  <a:t>Overall</a:t>
                </a:r>
                <a:r>
                  <a:rPr lang="en-US" sz="1100" baseline="0">
                    <a:solidFill>
                      <a:sysClr val="windowText" lastClr="000000"/>
                    </a:solidFill>
                  </a:rPr>
                  <a:t> Product Production Rate</a:t>
                </a:r>
              </a:p>
              <a:p>
                <a:pPr>
                  <a:defRPr>
                    <a:solidFill>
                      <a:sysClr val="windowText" lastClr="000000"/>
                    </a:solidFill>
                  </a:defRPr>
                </a:pPr>
                <a:r>
                  <a:rPr lang="en-US" sz="1100">
                    <a:solidFill>
                      <a:sysClr val="windowText" lastClr="000000"/>
                    </a:solidFill>
                  </a:rPr>
                  <a:t>(</a:t>
                </a:r>
                <a:r>
                  <a:rPr lang="en-US" sz="1100" b="0" i="0" u="none" strike="noStrike" baseline="0">
                    <a:effectLst/>
                  </a:rPr>
                  <a:t>g </a:t>
                </a:r>
                <a:r>
                  <a:rPr lang="en-US" sz="1100" b="0" i="0" u="none" strike="noStrike" baseline="0">
                    <a:effectLst/>
                    <a:latin typeface="Calibri" panose="020F0502020204030204" pitchFamily="34" charset="0"/>
                  </a:rPr>
                  <a:t>· </a:t>
                </a:r>
                <a:r>
                  <a:rPr lang="en-US" sz="1100" b="0" i="0" u="none" strike="noStrike" baseline="0">
                    <a:effectLst/>
                  </a:rPr>
                  <a:t>L</a:t>
                </a:r>
                <a:r>
                  <a:rPr lang="en-US" sz="1100" b="0" i="0" u="none" strike="noStrike" baseline="30000">
                    <a:effectLst/>
                  </a:rPr>
                  <a:t>-1</a:t>
                </a:r>
                <a:r>
                  <a:rPr lang="en-US" sz="1100" b="0" i="0" u="none" strike="noStrike" baseline="0">
                    <a:effectLst/>
                  </a:rPr>
                  <a:t> · min</a:t>
                </a:r>
                <a:r>
                  <a:rPr lang="en-US" sz="1100" b="0" i="0" u="none" strike="noStrike" baseline="30000">
                    <a:effectLst/>
                  </a:rPr>
                  <a:t>-1</a:t>
                </a:r>
                <a:r>
                  <a:rPr lang="en-US" sz="1100" b="0" i="0" u="none" strike="noStrike" baseline="0"/>
                  <a:t> </a:t>
                </a:r>
                <a:r>
                  <a:rPr lang="en-US" sz="1100">
                    <a:solidFill>
                      <a:sysClr val="windowText" lastClr="000000"/>
                    </a:solidFill>
                  </a:rPr>
                  <a:t>)</a:t>
                </a:r>
              </a:p>
            </c:rich>
          </c:tx>
          <c:layout>
            <c:manualLayout>
              <c:xMode val="edge"/>
              <c:yMode val="edge"/>
              <c:x val="2.2222222222222223E-2"/>
              <c:y val="0.1411880954327075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355502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solidFill>
                  <a:schemeClr val="tx2"/>
                </a:solidFill>
                <a:effectLst/>
              </a:rPr>
              <a:t>Overall Production Rate by Sonication Time</a:t>
            </a:r>
            <a:endParaRPr lang="en-US" dirty="0">
              <a:solidFill>
                <a:schemeClr val="tx2"/>
              </a:solidFill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tx2"/>
              </a:solidFill>
              <a:ln w="9525">
                <a:solidFill>
                  <a:schemeClr val="tx2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trendline>
            <c:spPr>
              <a:ln w="19050" cap="rnd">
                <a:solidFill>
                  <a:schemeClr val="tx2"/>
                </a:solidFill>
                <a:prstDash val="sysDot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9.8659011373578298E-2"/>
                  <c:y val="-0.1805134911769247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Sheet1!$I$7:$I$12</c:f>
              <c:numCache>
                <c:formatCode>General</c:formatCode>
                <c:ptCount val="6"/>
                <c:pt idx="0">
                  <c:v>60</c:v>
                </c:pt>
                <c:pt idx="1">
                  <c:v>120</c:v>
                </c:pt>
                <c:pt idx="2">
                  <c:v>180</c:v>
                </c:pt>
                <c:pt idx="3">
                  <c:v>60</c:v>
                </c:pt>
                <c:pt idx="4">
                  <c:v>120</c:v>
                </c:pt>
                <c:pt idx="5">
                  <c:v>120</c:v>
                </c:pt>
              </c:numCache>
            </c:numRef>
          </c:xVal>
          <c:yVal>
            <c:numRef>
              <c:f>Sheet1!$U$7:$U$12</c:f>
              <c:numCache>
                <c:formatCode>General</c:formatCode>
                <c:ptCount val="6"/>
                <c:pt idx="0">
                  <c:v>6.9791666666666613E-2</c:v>
                </c:pt>
                <c:pt idx="1">
                  <c:v>4.3958333333333356E-2</c:v>
                </c:pt>
                <c:pt idx="2">
                  <c:v>1.8125000000000013E-2</c:v>
                </c:pt>
                <c:pt idx="3">
                  <c:v>4.8750000000000002E-2</c:v>
                </c:pt>
                <c:pt idx="4">
                  <c:v>2.3437500000000014E-2</c:v>
                </c:pt>
                <c:pt idx="5">
                  <c:v>3.8541666666666641E-2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109-4E22-B045-D8F320F4F3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95511776"/>
        <c:axId val="495512952"/>
      </c:scatterChart>
      <c:valAx>
        <c:axId val="495511776"/>
        <c:scaling>
          <c:orientation val="minMax"/>
          <c:max val="21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>
                    <a:solidFill>
                      <a:sysClr val="windowText" lastClr="000000"/>
                    </a:solidFill>
                  </a:rPr>
                  <a:t>Sonication</a:t>
                </a:r>
                <a:r>
                  <a:rPr lang="en-US" sz="1100" baseline="0">
                    <a:solidFill>
                      <a:sysClr val="windowText" lastClr="000000"/>
                    </a:solidFill>
                  </a:rPr>
                  <a:t> Time (minutes)</a:t>
                </a:r>
                <a:endParaRPr lang="en-US" sz="1100">
                  <a:solidFill>
                    <a:sysClr val="windowText" lastClr="000000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5512952"/>
        <c:crosses val="autoZero"/>
        <c:crossBetween val="midCat"/>
        <c:majorUnit val="30"/>
      </c:valAx>
      <c:valAx>
        <c:axId val="49551295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>
                    <a:solidFill>
                      <a:sysClr val="windowText" lastClr="000000"/>
                    </a:solidFill>
                  </a:rPr>
                  <a:t>Overall Product Production Rate</a:t>
                </a:r>
              </a:p>
              <a:p>
                <a:pPr>
                  <a:defRPr>
                    <a:solidFill>
                      <a:sysClr val="windowText" lastClr="000000"/>
                    </a:solidFill>
                  </a:defRPr>
                </a:pPr>
                <a:r>
                  <a:rPr lang="en-US" sz="1100">
                    <a:solidFill>
                      <a:sysClr val="windowText" lastClr="000000"/>
                    </a:solidFill>
                  </a:rPr>
                  <a:t>(</a:t>
                </a:r>
                <a:r>
                  <a:rPr lang="en-US" sz="1100" b="0" i="0" u="none" strike="noStrike" baseline="0">
                    <a:effectLst/>
                  </a:rPr>
                  <a:t>g · L</a:t>
                </a:r>
                <a:r>
                  <a:rPr lang="en-US" sz="1100" b="0" i="0" u="none" strike="noStrike" baseline="30000">
                    <a:effectLst/>
                  </a:rPr>
                  <a:t>-1</a:t>
                </a:r>
                <a:r>
                  <a:rPr lang="en-US" sz="1100" b="0" i="0" u="none" strike="noStrike" baseline="0">
                    <a:effectLst/>
                  </a:rPr>
                  <a:t> · min</a:t>
                </a:r>
                <a:r>
                  <a:rPr lang="en-US" sz="1100" b="0" i="0" u="none" strike="noStrike" baseline="30000">
                    <a:effectLst/>
                  </a:rPr>
                  <a:t>-1</a:t>
                </a:r>
                <a:r>
                  <a:rPr lang="en-US" sz="1100" b="0" i="0" u="none" strike="noStrike" baseline="0"/>
                  <a:t> </a:t>
                </a:r>
                <a:r>
                  <a:rPr lang="en-US" sz="1100">
                    <a:solidFill>
                      <a:sysClr val="windowText" lastClr="000000"/>
                    </a:solidFill>
                  </a:rPr>
                  <a:t>)</a:t>
                </a:r>
              </a:p>
            </c:rich>
          </c:tx>
          <c:layout>
            <c:manualLayout>
              <c:xMode val="edge"/>
              <c:yMode val="edge"/>
              <c:x val="1.9444444444444445E-2"/>
              <c:y val="0.1681777148098702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551177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t>4/10/2019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316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5389C-FACC-452B-B4C1-3BD186F45CB8}" type="datetime1">
              <a:rPr lang="en-US" smtClean="0"/>
              <a:t>4/10/2019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41A7B-362C-4C5A-ABF3-670E67445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416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9FCE844-3C76-42C8-BBA9-088C96A067BA}" type="datetime1">
              <a:rPr lang="en-US" smtClean="0"/>
              <a:t>4/10/2019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6341A7B-362C-4C5A-ABF3-670E67445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843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Subtitle">
    <p:spTree>
      <p:nvGrpSpPr>
        <p:cNvPr id="1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p3"/>
          <p:cNvSpPr txBox="1">
            <a:spLocks noGrp="1"/>
          </p:cNvSpPr>
          <p:nvPr>
            <p:ph type="ctrTitle"/>
          </p:nvPr>
        </p:nvSpPr>
        <p:spPr>
          <a:xfrm>
            <a:off x="914400" y="3838333"/>
            <a:ext cx="7025200" cy="1546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28" name="Google Shape;528;p3"/>
          <p:cNvSpPr txBox="1">
            <a:spLocks noGrp="1"/>
          </p:cNvSpPr>
          <p:nvPr>
            <p:ph type="subTitle" idx="1"/>
          </p:nvPr>
        </p:nvSpPr>
        <p:spPr>
          <a:xfrm>
            <a:off x="914400" y="5310740"/>
            <a:ext cx="7025200" cy="104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2400"/>
              <a:buNone/>
              <a:defRPr>
                <a:solidFill>
                  <a:srgbClr val="80BFB7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None/>
              <a:defRPr sz="4000">
                <a:solidFill>
                  <a:srgbClr val="80BFB7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None/>
              <a:defRPr sz="4000">
                <a:solidFill>
                  <a:srgbClr val="80BFB7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None/>
              <a:defRPr sz="4000">
                <a:solidFill>
                  <a:srgbClr val="80BFB7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None/>
              <a:defRPr sz="4000">
                <a:solidFill>
                  <a:srgbClr val="80BFB7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None/>
              <a:defRPr sz="4000">
                <a:solidFill>
                  <a:srgbClr val="80BFB7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None/>
              <a:defRPr sz="4000">
                <a:solidFill>
                  <a:srgbClr val="80BFB7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None/>
              <a:defRPr sz="4000">
                <a:solidFill>
                  <a:srgbClr val="80BFB7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None/>
              <a:defRPr sz="4000">
                <a:solidFill>
                  <a:srgbClr val="80BFB7"/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162294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CAED7-0E7F-4E96-AE67-2C416319D9E7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36341A7B-362C-4C5A-ABF3-670E67445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35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t>4/10/2019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593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7D855-A872-4272-B880-39A488A710E7}" type="datetime1">
              <a:rPr lang="en-US" smtClean="0"/>
              <a:t>4/10/2019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41A7B-362C-4C5A-ABF3-670E67445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610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ACA8F-D5ED-4B90-A100-0BDC54A645DF}" type="datetime1">
              <a:rPr lang="en-US" smtClean="0"/>
              <a:t>4/10/2019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41A7B-362C-4C5A-ABF3-670E67445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245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9CD98-8566-471F-B6F9-93E04967ED47}" type="datetime1">
              <a:rPr lang="en-US" smtClean="0"/>
              <a:t>4/10/2019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41A7B-362C-4C5A-ABF3-670E67445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511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35E6A-2086-4CB2-B79F-96593439A0AC}" type="datetime1">
              <a:rPr lang="en-US" smtClean="0"/>
              <a:t>4/10/2019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41A7B-362C-4C5A-ABF3-670E67445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103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CE78B26-E0E7-401D-95E5-683ED06BF9AD}" type="datetime1">
              <a:rPr lang="en-US" smtClean="0"/>
              <a:t>4/10/2019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6341A7B-362C-4C5A-ABF3-670E67445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353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28EC7-2C19-4F74-B285-CE160F4A579A}" type="datetime1">
              <a:rPr lang="en-US" smtClean="0"/>
              <a:t>4/10/2019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41A7B-362C-4C5A-ABF3-670E67445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193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287D4020-EAAB-4E36-8532-04C08CBCE9E1}" type="datetime1">
              <a:rPr lang="en-US" smtClean="0"/>
              <a:t>4/10/2019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36341A7B-362C-4C5A-ABF3-670E6744538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06886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37" r:id="rId1"/>
    <p:sldLayoutId id="2147484438" r:id="rId2"/>
    <p:sldLayoutId id="2147484439" r:id="rId3"/>
    <p:sldLayoutId id="2147484440" r:id="rId4"/>
    <p:sldLayoutId id="2147484441" r:id="rId5"/>
    <p:sldLayoutId id="2147484442" r:id="rId6"/>
    <p:sldLayoutId id="2147484443" r:id="rId7"/>
    <p:sldLayoutId id="2147484444" r:id="rId8"/>
    <p:sldLayoutId id="2147484445" r:id="rId9"/>
    <p:sldLayoutId id="2147484446" r:id="rId10"/>
    <p:sldLayoutId id="2147484447" r:id="rId11"/>
    <p:sldLayoutId id="214748444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Adobe Heiti Std R" panose="020B0400000000000000" pitchFamily="34" charset="-128"/>
                <a:ea typeface="Adobe Heiti Std R" panose="020B0400000000000000" pitchFamily="34" charset="-128"/>
                <a:cs typeface="Adobe Hebrew" panose="02040503050201020203" pitchFamily="18" charset="-79"/>
              </a:rPr>
              <a:t>Evaluating the Scalability of the Sonication Method of Graphene </a:t>
            </a:r>
            <a:r>
              <a:rPr lang="en-US" dirty="0" smtClean="0">
                <a:latin typeface="Adobe Heiti Std R" panose="020B0400000000000000" pitchFamily="34" charset="-128"/>
                <a:ea typeface="Adobe Heiti Std R" panose="020B0400000000000000" pitchFamily="34" charset="-128"/>
                <a:cs typeface="Adobe Hebrew" panose="02040503050201020203" pitchFamily="18" charset="-79"/>
              </a:rPr>
              <a:t>oxide Synthesis</a:t>
            </a:r>
            <a:endParaRPr lang="en-US" dirty="0">
              <a:latin typeface="Adobe Heiti Std R" panose="020B0400000000000000" pitchFamily="34" charset="-128"/>
              <a:ea typeface="Adobe Heiti Std R" panose="020B0400000000000000" pitchFamily="34" charset="-128"/>
              <a:cs typeface="Adobe Hebrew" panose="02040503050201020203" pitchFamily="18" charset="-79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bg1">
                    <a:lumMod val="10000"/>
                  </a:schemeClr>
                </a:solidFill>
              </a:rPr>
              <a:t>Evan Dexter</a:t>
            </a:r>
            <a:endParaRPr lang="en-US" dirty="0">
              <a:solidFill>
                <a:schemeClr val="bg1">
                  <a:lumMod val="1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55105" b="25642"/>
          <a:stretch/>
        </p:blipFill>
        <p:spPr>
          <a:xfrm>
            <a:off x="4178307" y="3623051"/>
            <a:ext cx="3799316" cy="2272057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868983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drying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3841" y="2477558"/>
            <a:ext cx="4904317" cy="36782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27731" r="71837" b="42672"/>
          <a:stretch/>
        </p:blipFill>
        <p:spPr>
          <a:xfrm>
            <a:off x="8729635" y="638523"/>
            <a:ext cx="3022099" cy="1146734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2084666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Factor levels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Sonication Volume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100mL, 200mL, 500mL, 1000mL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Sonication Time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1 hour, 2 hours, 3 hours, 4 hours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16 Possible combinations of factor levels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27731" r="71837" b="42672"/>
          <a:stretch/>
        </p:blipFill>
        <p:spPr>
          <a:xfrm>
            <a:off x="8729635" y="638523"/>
            <a:ext cx="3022099" cy="1146734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2712247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Detection / Quantification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Raman Spectroscopy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Shows Purity, Thickness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Not Available at Olivet - University of Louisville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Higher D/G ratio indicates sheet defects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2D peak is symmetric and sharp for fewer layers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1111" y="2565729"/>
            <a:ext cx="4979556" cy="31372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7154981" y="2180496"/>
            <a:ext cx="3231815" cy="4526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Raman Spectroscopy Example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27731" r="71837" b="42672"/>
          <a:stretch/>
        </p:blipFill>
        <p:spPr>
          <a:xfrm>
            <a:off x="8729635" y="638523"/>
            <a:ext cx="3022099" cy="1146734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3004442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r>
              <a:rPr lang="en-US" dirty="0" smtClean="0"/>
              <a:t>Not all factor levels tested</a:t>
            </a:r>
          </a:p>
          <a:p>
            <a:endParaRPr lang="en-US" dirty="0" smtClean="0"/>
          </a:p>
          <a:p>
            <a:r>
              <a:rPr lang="en-US" dirty="0" smtClean="0"/>
              <a:t>Raman spectroscopy results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7397858"/>
              </p:ext>
            </p:extLst>
          </p:nvPr>
        </p:nvGraphicFramePr>
        <p:xfrm>
          <a:off x="4386793" y="2249797"/>
          <a:ext cx="6681256" cy="3846204"/>
        </p:xfrm>
        <a:graphic>
          <a:graphicData uri="http://schemas.openxmlformats.org/drawingml/2006/table">
            <a:tbl>
              <a:tblPr firstRow="1" firstCol="1" bandRow="1">
                <a:tableStyleId>{68D230F3-CF80-4859-8CE7-A43EE81993B5}</a:tableStyleId>
              </a:tblPr>
              <a:tblGrid>
                <a:gridCol w="12177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58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58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6588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588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66512"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tx2"/>
                          </a:solidFill>
                          <a:effectLst/>
                        </a:rPr>
                        <a:t>Completed Experimental Trials</a:t>
                      </a:r>
                      <a:endParaRPr lang="en-US" sz="1800" b="1" dirty="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1476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Sonication Time Factor (minutes)</a:t>
                      </a:r>
                      <a:endParaRPr lang="en-US" sz="1800" b="1" dirty="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2"/>
                          </a:solidFill>
                          <a:effectLst/>
                        </a:rPr>
                        <a:t>Sonication Volume Factor (mL)</a:t>
                      </a:r>
                      <a:endParaRPr lang="en-US" sz="1800" b="1" dirty="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14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2"/>
                          </a:solidFill>
                          <a:effectLst/>
                        </a:rPr>
                        <a:t>100</a:t>
                      </a:r>
                      <a:endParaRPr lang="en-US" sz="1800" b="1" dirty="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tx2"/>
                          </a:solidFill>
                          <a:effectLst/>
                        </a:rPr>
                        <a:t>200</a:t>
                      </a:r>
                      <a:endParaRPr lang="en-US" sz="1800" b="1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2"/>
                          </a:solidFill>
                          <a:effectLst/>
                        </a:rPr>
                        <a:t>500</a:t>
                      </a:r>
                      <a:endParaRPr lang="en-US" sz="1800" b="1" dirty="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2"/>
                          </a:solidFill>
                          <a:effectLst/>
                        </a:rPr>
                        <a:t>1000</a:t>
                      </a:r>
                      <a:endParaRPr lang="en-US" sz="1800" b="1" dirty="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9185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60</a:t>
                      </a:r>
                      <a:endParaRPr lang="en-US" sz="1800" b="1" dirty="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Completed</a:t>
                      </a:r>
                      <a:endParaRPr lang="en-US" sz="1800" b="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Completed</a:t>
                      </a:r>
                      <a:endParaRPr lang="en-US" sz="1800" b="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-</a:t>
                      </a:r>
                      <a:endParaRPr lang="en-US" sz="1800" b="0" dirty="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-</a:t>
                      </a:r>
                      <a:endParaRPr lang="en-US" sz="1800" b="0" dirty="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9185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120</a:t>
                      </a:r>
                      <a:endParaRPr lang="en-US" sz="1800" b="1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Completed</a:t>
                      </a:r>
                      <a:endParaRPr lang="en-US" sz="1800" b="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Completed</a:t>
                      </a:r>
                      <a:endParaRPr lang="en-US" sz="1800" b="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Completed</a:t>
                      </a:r>
                      <a:endParaRPr lang="en-US" sz="1800" b="0" dirty="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-</a:t>
                      </a:r>
                      <a:endParaRPr lang="en-US" sz="1800" b="0" dirty="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9185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180</a:t>
                      </a:r>
                      <a:endParaRPr lang="en-US" sz="1800" b="1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Completed</a:t>
                      </a:r>
                      <a:endParaRPr lang="en-US" sz="1800" b="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-</a:t>
                      </a:r>
                      <a:endParaRPr lang="en-US" sz="1800" b="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-</a:t>
                      </a:r>
                      <a:endParaRPr lang="en-US" sz="1800" b="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-</a:t>
                      </a:r>
                      <a:endParaRPr lang="en-US" sz="1800" b="0" dirty="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9185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240</a:t>
                      </a:r>
                      <a:endParaRPr lang="en-US" sz="1800" b="1" dirty="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-</a:t>
                      </a:r>
                      <a:endParaRPr lang="en-US" sz="1800" b="0" dirty="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-</a:t>
                      </a:r>
                      <a:endParaRPr lang="en-US" sz="1800" b="0" dirty="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-</a:t>
                      </a:r>
                      <a:endParaRPr lang="en-US" sz="1800" b="0" dirty="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-</a:t>
                      </a:r>
                      <a:endParaRPr lang="en-US" sz="1800" b="0" dirty="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27731" r="71837" b="42672"/>
          <a:stretch/>
        </p:blipFill>
        <p:spPr>
          <a:xfrm>
            <a:off x="8729635" y="638523"/>
            <a:ext cx="3022099" cy="1146734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2125014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9336705"/>
              </p:ext>
            </p:extLst>
          </p:nvPr>
        </p:nvGraphicFramePr>
        <p:xfrm>
          <a:off x="1837281" y="2343150"/>
          <a:ext cx="7382922" cy="3487674"/>
        </p:xfrm>
        <a:graphic>
          <a:graphicData uri="http://schemas.openxmlformats.org/drawingml/2006/table">
            <a:tbl>
              <a:tblPr firstRow="1" firstCol="1" bandRow="1"/>
              <a:tblGrid>
                <a:gridCol w="12304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304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09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299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179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4305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4102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Sonication Volume (mL)</a:t>
                      </a:r>
                      <a:endParaRPr lang="en-US" sz="1800" b="0" dirty="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Sonication Time (minutes)</a:t>
                      </a:r>
                      <a:endParaRPr lang="en-US" sz="1800" b="0" dirty="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Product Collected (grams)</a:t>
                      </a:r>
                      <a:endParaRPr lang="en-US" sz="1800" b="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Extrapolated Product (grams)</a:t>
                      </a:r>
                      <a:endParaRPr lang="en-US" sz="1800" b="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Percent Yield (%)</a:t>
                      </a:r>
                      <a:endParaRPr lang="en-US" sz="1800" b="0" dirty="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Rate of Production (grams · L</a:t>
                      </a:r>
                      <a:r>
                        <a:rPr lang="en-US" sz="1600" b="0" baseline="300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-1</a:t>
                      </a:r>
                      <a:r>
                        <a:rPr lang="en-US" sz="1600" b="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· min</a:t>
                      </a:r>
                      <a:r>
                        <a:rPr lang="en-US" sz="1600" b="0" baseline="300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-1</a:t>
                      </a:r>
                      <a:r>
                        <a:rPr lang="en-US" sz="1600" b="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800" b="0" dirty="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6003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100</a:t>
                      </a:r>
                      <a:endParaRPr lang="en-US" sz="180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60</a:t>
                      </a:r>
                      <a:endParaRPr lang="en-US" sz="180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0.335</a:t>
                      </a:r>
                      <a:endParaRPr lang="en-US" sz="180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0.419</a:t>
                      </a:r>
                      <a:endParaRPr lang="en-US" sz="180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20.9</a:t>
                      </a:r>
                      <a:endParaRPr lang="en-US" sz="1800" dirty="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0.0698</a:t>
                      </a:r>
                      <a:endParaRPr lang="en-US" sz="1800" dirty="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6003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100</a:t>
                      </a:r>
                      <a:endParaRPr lang="en-US" sz="180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120</a:t>
                      </a:r>
                      <a:endParaRPr lang="en-US" sz="180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0.422</a:t>
                      </a:r>
                      <a:endParaRPr lang="en-US" sz="180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0.528</a:t>
                      </a:r>
                      <a:endParaRPr lang="en-US" sz="180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26.4</a:t>
                      </a:r>
                      <a:endParaRPr lang="en-US" sz="180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0.0440</a:t>
                      </a:r>
                      <a:endParaRPr lang="en-US" sz="1800" dirty="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6003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100</a:t>
                      </a:r>
                      <a:endParaRPr lang="en-US" sz="180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180</a:t>
                      </a:r>
                      <a:endParaRPr lang="en-US" sz="180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0.261</a:t>
                      </a:r>
                      <a:endParaRPr lang="en-US" sz="180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0.326</a:t>
                      </a:r>
                      <a:endParaRPr lang="en-US" sz="180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16.3</a:t>
                      </a:r>
                      <a:endParaRPr lang="en-US" sz="180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0.0181</a:t>
                      </a:r>
                      <a:endParaRPr lang="en-US" sz="1800" dirty="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6003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200</a:t>
                      </a:r>
                      <a:endParaRPr lang="en-US" sz="180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60</a:t>
                      </a:r>
                      <a:endParaRPr lang="en-US" sz="180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0.234</a:t>
                      </a:r>
                      <a:endParaRPr lang="en-US" sz="180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0.585</a:t>
                      </a:r>
                      <a:endParaRPr lang="en-US" sz="180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14.6</a:t>
                      </a:r>
                      <a:endParaRPr lang="en-US" sz="180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0.0488</a:t>
                      </a:r>
                      <a:endParaRPr lang="en-US" sz="1800" dirty="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6003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200</a:t>
                      </a:r>
                      <a:endParaRPr lang="en-US" sz="180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120</a:t>
                      </a:r>
                      <a:endParaRPr lang="en-US" sz="180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0.225</a:t>
                      </a:r>
                      <a:endParaRPr lang="en-US" sz="180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0.563</a:t>
                      </a:r>
                      <a:endParaRPr lang="en-US" sz="180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14.1</a:t>
                      </a:r>
                      <a:endParaRPr lang="en-US" sz="180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0.0234</a:t>
                      </a:r>
                      <a:endParaRPr lang="en-US" sz="1800" dirty="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6003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500</a:t>
                      </a:r>
                      <a:endParaRPr lang="en-US" sz="180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120</a:t>
                      </a:r>
                      <a:endParaRPr lang="en-US" sz="180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0.370</a:t>
                      </a:r>
                      <a:endParaRPr lang="en-US" sz="1800" dirty="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2.313</a:t>
                      </a:r>
                      <a:endParaRPr lang="en-US" sz="180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23.1</a:t>
                      </a:r>
                      <a:endParaRPr lang="en-US" sz="180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64210" algn="l"/>
                        </a:tabLs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0.0385</a:t>
                      </a:r>
                      <a:endParaRPr lang="en-US" sz="1800" dirty="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27731" r="71837" b="42672"/>
          <a:stretch/>
        </p:blipFill>
        <p:spPr>
          <a:xfrm>
            <a:off x="8729635" y="638523"/>
            <a:ext cx="3022099" cy="1146734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4019364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27731" r="71837" b="42672"/>
          <a:stretch/>
        </p:blipFill>
        <p:spPr>
          <a:xfrm>
            <a:off x="8729635" y="638523"/>
            <a:ext cx="3022099" cy="1146734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</p:spPr>
      </p:pic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17014538"/>
              </p:ext>
            </p:extLst>
          </p:nvPr>
        </p:nvGraphicFramePr>
        <p:xfrm>
          <a:off x="581192" y="2626253"/>
          <a:ext cx="5232400" cy="33554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00865107"/>
              </p:ext>
            </p:extLst>
          </p:nvPr>
        </p:nvGraphicFramePr>
        <p:xfrm>
          <a:off x="6180053" y="2626252"/>
          <a:ext cx="5571681" cy="33554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536859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r>
              <a:rPr lang="en-US" dirty="0" smtClean="0"/>
              <a:t>Rate of synthesis can be sustained at higher sonication volumes</a:t>
            </a:r>
          </a:p>
          <a:p>
            <a:r>
              <a:rPr lang="en-US" dirty="0" smtClean="0"/>
              <a:t>Increasing volumes do not require longer sonication times</a:t>
            </a:r>
          </a:p>
          <a:p>
            <a:r>
              <a:rPr lang="en-US" dirty="0" smtClean="0"/>
              <a:t>Liquid sonication is a promising method for future graphene oxide synthesis</a:t>
            </a:r>
          </a:p>
          <a:p>
            <a:endParaRPr lang="en-US" dirty="0" smtClean="0"/>
          </a:p>
          <a:p>
            <a:r>
              <a:rPr lang="en-US" dirty="0" smtClean="0"/>
              <a:t>Additional research suggested at larger scales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27731" r="71837" b="42672"/>
          <a:stretch/>
        </p:blipFill>
        <p:spPr>
          <a:xfrm>
            <a:off x="8729635" y="638523"/>
            <a:ext cx="3022099" cy="1146734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3291817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4152571"/>
          </a:xfrm>
        </p:spPr>
        <p:txBody>
          <a:bodyPr anchor="t">
            <a:normAutofit/>
          </a:bodyPr>
          <a:lstStyle/>
          <a:p>
            <a:r>
              <a:rPr lang="en-US" dirty="0" smtClean="0"/>
              <a:t>Mentoring/Advising</a:t>
            </a:r>
          </a:p>
          <a:p>
            <a:pPr lvl="1"/>
            <a:r>
              <a:rPr lang="en-US" dirty="0" smtClean="0"/>
              <a:t>Dr. John </a:t>
            </a:r>
            <a:r>
              <a:rPr lang="en-US" dirty="0" err="1" smtClean="0"/>
              <a:t>Tatarko</a:t>
            </a:r>
            <a:endParaRPr lang="en-US" dirty="0" smtClean="0"/>
          </a:p>
          <a:p>
            <a:pPr lvl="1"/>
            <a:r>
              <a:rPr lang="en-US" dirty="0" smtClean="0"/>
              <a:t>Dr. Daniel Sharda</a:t>
            </a:r>
          </a:p>
          <a:p>
            <a:r>
              <a:rPr lang="en-US" dirty="0" smtClean="0"/>
              <a:t>Assistance/Logistics</a:t>
            </a:r>
            <a:endParaRPr lang="en-US" dirty="0"/>
          </a:p>
          <a:p>
            <a:pPr lvl="1"/>
            <a:r>
              <a:rPr lang="en-US" dirty="0" smtClean="0"/>
              <a:t>ONU Dept. of Chemistry</a:t>
            </a:r>
          </a:p>
          <a:p>
            <a:pPr lvl="1"/>
            <a:r>
              <a:rPr lang="en-US" dirty="0" smtClean="0"/>
              <a:t>Dr. Greg Long</a:t>
            </a:r>
          </a:p>
          <a:p>
            <a:pPr lvl="1"/>
            <a:r>
              <a:rPr lang="en-US" dirty="0" smtClean="0"/>
              <a:t>Dr. Willa Harper</a:t>
            </a:r>
          </a:p>
          <a:p>
            <a:pPr lvl="1"/>
            <a:r>
              <a:rPr lang="en-US" dirty="0" smtClean="0"/>
              <a:t>Dr. </a:t>
            </a:r>
            <a:r>
              <a:rPr lang="en-US" dirty="0" err="1" smtClean="0"/>
              <a:t>Gamini</a:t>
            </a:r>
            <a:r>
              <a:rPr lang="en-US" dirty="0" smtClean="0"/>
              <a:t> </a:t>
            </a:r>
            <a:r>
              <a:rPr lang="en-US" dirty="0" err="1" smtClean="0"/>
              <a:t>Sumanasekera</a:t>
            </a:r>
            <a:r>
              <a:rPr lang="en-US" dirty="0" smtClean="0"/>
              <a:t> – University of Louisville</a:t>
            </a:r>
          </a:p>
          <a:p>
            <a:r>
              <a:rPr lang="en-US" dirty="0" smtClean="0"/>
              <a:t>Funding</a:t>
            </a:r>
          </a:p>
          <a:p>
            <a:pPr lvl="1"/>
            <a:r>
              <a:rPr lang="en-US" dirty="0" smtClean="0"/>
              <a:t>Olivet Honors Program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27731" r="71837" b="42672"/>
          <a:stretch/>
        </p:blipFill>
        <p:spPr>
          <a:xfrm>
            <a:off x="8729635" y="638523"/>
            <a:ext cx="3022099" cy="1146734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1520928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2400" dirty="0" smtClean="0"/>
              <a:t>Questions?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27731" r="71837" b="42672"/>
          <a:stretch/>
        </p:blipFill>
        <p:spPr>
          <a:xfrm>
            <a:off x="8729635" y="638523"/>
            <a:ext cx="3022099" cy="1146734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1576876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27731" r="71837" b="42672"/>
          <a:stretch/>
        </p:blipFill>
        <p:spPr>
          <a:xfrm>
            <a:off x="8729635" y="638523"/>
            <a:ext cx="3022099" cy="1146734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Graphene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pPr marL="166688" indent="-166688">
              <a:buFont typeface="Arial" panose="020B0604020202020204" pitchFamily="34" charset="0"/>
              <a:buChar char="•"/>
            </a:pPr>
            <a:r>
              <a:rPr lang="en-US" dirty="0" smtClean="0"/>
              <a:t>Single or few layers of carbon atoms</a:t>
            </a:r>
          </a:p>
          <a:p>
            <a:pPr marL="166688" indent="-166688">
              <a:buFont typeface="Arial" panose="020B0604020202020204" pitchFamily="34" charset="0"/>
              <a:buChar char="•"/>
            </a:pPr>
            <a:r>
              <a:rPr lang="en-US" dirty="0" smtClean="0"/>
              <a:t>200 times stronger than steel</a:t>
            </a:r>
          </a:p>
          <a:p>
            <a:pPr marL="166688" indent="-166688">
              <a:buFont typeface="Arial" panose="020B0604020202020204" pitchFamily="34" charset="0"/>
              <a:buChar char="•"/>
            </a:pPr>
            <a:r>
              <a:rPr lang="en-US" dirty="0" smtClean="0"/>
              <a:t>High thermal conductivity</a:t>
            </a:r>
          </a:p>
          <a:p>
            <a:pPr marL="166688" indent="-166688">
              <a:buFont typeface="Arial" panose="020B0604020202020204" pitchFamily="34" charset="0"/>
              <a:buChar char="•"/>
            </a:pPr>
            <a:r>
              <a:rPr lang="en-US" dirty="0" smtClean="0"/>
              <a:t>No band gap – extremely low electrical resistance</a:t>
            </a:r>
          </a:p>
          <a:p>
            <a:pPr marL="166688" indent="-166688">
              <a:buFont typeface="Arial" panose="020B0604020202020204" pitchFamily="34" charset="0"/>
              <a:buChar char="•"/>
            </a:pPr>
            <a:r>
              <a:rPr lang="en-US" dirty="0" smtClean="0"/>
              <a:t>Magnetic properties</a:t>
            </a:r>
          </a:p>
          <a:p>
            <a:pPr marL="166688" indent="-166688">
              <a:buFont typeface="Arial" panose="020B0604020202020204" pitchFamily="34" charset="0"/>
              <a:buChar char="•"/>
            </a:pPr>
            <a:r>
              <a:rPr lang="en-US" dirty="0" smtClean="0"/>
              <a:t>Catalyst</a:t>
            </a:r>
          </a:p>
          <a:p>
            <a:pPr marL="166688" indent="-166688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166688" indent="-166688">
              <a:buFont typeface="Arial" panose="020B0604020202020204" pitchFamily="34" charset="0"/>
              <a:buChar char="•"/>
            </a:pPr>
            <a:r>
              <a:rPr lang="en-US" dirty="0" smtClean="0"/>
              <a:t>Very hard to make in large amounts</a:t>
            </a:r>
            <a:endParaRPr lang="en-US" dirty="0"/>
          </a:p>
        </p:txBody>
      </p:sp>
      <p:pic>
        <p:nvPicPr>
          <p:cNvPr id="1028" name="Picture 4" descr="File:Graphene structure.s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789" y="2510577"/>
            <a:ext cx="3707692" cy="34832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0254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Synthesis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81192" y="2173725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6688" indent="-166688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bg1">
                    <a:lumMod val="10000"/>
                  </a:schemeClr>
                </a:solidFill>
              </a:rPr>
              <a:t>Mechanical Exfoliation</a:t>
            </a:r>
          </a:p>
          <a:p>
            <a:pPr marL="166688" indent="-166688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bg1">
                    <a:lumMod val="10000"/>
                  </a:schemeClr>
                </a:solidFill>
              </a:rPr>
              <a:t>Chemical Vapor Deposition</a:t>
            </a:r>
          </a:p>
          <a:p>
            <a:pPr marL="166688" indent="-166688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bg1">
                    <a:lumMod val="10000"/>
                  </a:schemeClr>
                </a:solidFill>
              </a:rPr>
              <a:t>Sonication (Liquid-Phase Exfoliation)</a:t>
            </a:r>
            <a:endParaRPr lang="en-US" dirty="0" smtClean="0">
              <a:solidFill>
                <a:schemeClr val="bg1">
                  <a:lumMod val="10000"/>
                </a:schemeClr>
              </a:solidFill>
            </a:endParaRPr>
          </a:p>
          <a:p>
            <a:pPr marL="166688" indent="-166688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507" b="66677"/>
          <a:stretch/>
        </p:blipFill>
        <p:spPr>
          <a:xfrm>
            <a:off x="744483" y="3821633"/>
            <a:ext cx="3304421" cy="23754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458" r="66507" b="30543"/>
          <a:stretch/>
        </p:blipFill>
        <p:spPr>
          <a:xfrm>
            <a:off x="7902335" y="3821633"/>
            <a:ext cx="3058864" cy="23754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779" r="66507"/>
          <a:stretch/>
        </p:blipFill>
        <p:spPr>
          <a:xfrm>
            <a:off x="4212195" y="3821633"/>
            <a:ext cx="3526849" cy="23754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t="27731" r="71837" b="42672"/>
          <a:stretch/>
        </p:blipFill>
        <p:spPr>
          <a:xfrm>
            <a:off x="8729635" y="638523"/>
            <a:ext cx="3022099" cy="1146734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1422765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Previous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r>
              <a:rPr lang="en-US" dirty="0" smtClean="0"/>
              <a:t>Lots of researchers interested in graphene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ffect of graphite concentration</a:t>
            </a:r>
          </a:p>
          <a:p>
            <a:pPr lvl="1"/>
            <a:r>
              <a:rPr lang="en-US" dirty="0" smtClean="0"/>
              <a:t>Surfactant choice and concentration</a:t>
            </a:r>
          </a:p>
          <a:p>
            <a:pPr lvl="1"/>
            <a:r>
              <a:rPr lang="en-US" dirty="0" smtClean="0"/>
              <a:t>Thermal effects</a:t>
            </a:r>
          </a:p>
          <a:p>
            <a:pPr lvl="1"/>
            <a:r>
              <a:rPr lang="en-US" dirty="0" smtClean="0"/>
              <a:t>Vessel geometry</a:t>
            </a:r>
          </a:p>
          <a:p>
            <a:pPr lvl="1"/>
            <a:r>
              <a:rPr lang="en-US" dirty="0" smtClean="0"/>
              <a:t>Sonication time with non-oxidative synthesis</a:t>
            </a:r>
          </a:p>
          <a:p>
            <a:pPr lvl="1"/>
            <a:r>
              <a:rPr lang="en-US" dirty="0" smtClean="0"/>
              <a:t>Sonication volume with non-oxidative synthesis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27731" r="71837" b="42672"/>
          <a:stretch/>
        </p:blipFill>
        <p:spPr>
          <a:xfrm>
            <a:off x="8729635" y="638523"/>
            <a:ext cx="3022099" cy="1146734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2665486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/>
              <a:t>How does sonication volume and time affect the synthesis of graphene oxide?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 How does this translate to synthesis on a production scale?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27731" r="71837" b="42672"/>
          <a:stretch/>
        </p:blipFill>
        <p:spPr>
          <a:xfrm>
            <a:off x="8729635" y="638523"/>
            <a:ext cx="3022099" cy="1146734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1357298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setup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284689"/>
            <a:ext cx="4904317" cy="36782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34549" y="2284689"/>
            <a:ext cx="3723861" cy="3723861"/>
          </a:xfrm>
          <a:prstGeom prst="rect">
            <a:avLst/>
          </a:prstGeom>
          <a:ln>
            <a:noFill/>
          </a:ln>
          <a:effectLst>
            <a:softEdge rad="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t="27731" r="71837" b="42672"/>
          <a:stretch/>
        </p:blipFill>
        <p:spPr>
          <a:xfrm>
            <a:off x="8729635" y="638523"/>
            <a:ext cx="3022099" cy="1146734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2073327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marL="231775" indent="-231775">
              <a:buFont typeface="Arial" panose="020B0604020202020204" pitchFamily="34" charset="0"/>
              <a:buChar char="•"/>
            </a:pPr>
            <a:r>
              <a:rPr lang="en-US" dirty="0" smtClean="0"/>
              <a:t>Ultrasonic wave energy bombarding suspended particles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50483"/>
          <a:stretch/>
        </p:blipFill>
        <p:spPr>
          <a:xfrm>
            <a:off x="6700524" y="3388271"/>
            <a:ext cx="4232851" cy="27577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IMG_145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99" y="3210994"/>
            <a:ext cx="4149793" cy="31123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2280453" y="2860634"/>
            <a:ext cx="2116284" cy="43570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err="1" smtClean="0"/>
              <a:t>VirTis</a:t>
            </a:r>
            <a:r>
              <a:rPr lang="en-US" dirty="0" smtClean="0"/>
              <a:t> </a:t>
            </a:r>
            <a:r>
              <a:rPr lang="en-US" dirty="0" err="1" smtClean="0"/>
              <a:t>VirSonic</a:t>
            </a:r>
            <a:r>
              <a:rPr lang="en-US" dirty="0" smtClean="0"/>
              <a:t> 475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t="27731" r="71837" b="42672"/>
          <a:stretch/>
        </p:blipFill>
        <p:spPr>
          <a:xfrm>
            <a:off x="8729635" y="638523"/>
            <a:ext cx="3022099" cy="1146734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1124399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SONication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86115" y="2977075"/>
            <a:ext cx="3679825" cy="2759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0" name="Picture 2" descr="IMG_145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50" b="12893"/>
          <a:stretch/>
        </p:blipFill>
        <p:spPr bwMode="auto">
          <a:xfrm>
            <a:off x="5883965" y="2449582"/>
            <a:ext cx="4721088" cy="38148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t="27731" r="71837" b="42672"/>
          <a:stretch/>
        </p:blipFill>
        <p:spPr>
          <a:xfrm>
            <a:off x="8729635" y="638523"/>
            <a:ext cx="3022099" cy="1146734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4050746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Centrifugation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marL="166688" indent="-166688">
              <a:buFont typeface="Arial" panose="020B0604020202020204" pitchFamily="34" charset="0"/>
              <a:buChar char="•"/>
            </a:pPr>
            <a:r>
              <a:rPr lang="en-US" dirty="0" smtClean="0"/>
              <a:t>Forces leftover non-graphene material to bottom of solution</a:t>
            </a:r>
            <a:endParaRPr lang="en-US" dirty="0"/>
          </a:p>
        </p:txBody>
      </p:sp>
      <p:pic>
        <p:nvPicPr>
          <p:cNvPr id="3074" name="Picture 2" descr="IMG_145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66" t="3576" r="28113" b="4340"/>
          <a:stretch/>
        </p:blipFill>
        <p:spPr bwMode="auto">
          <a:xfrm>
            <a:off x="6331227" y="3114767"/>
            <a:ext cx="1948069" cy="29045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IMG_1456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05" r="18594" b="5161"/>
          <a:stretch/>
        </p:blipFill>
        <p:spPr bwMode="auto">
          <a:xfrm>
            <a:off x="8922027" y="3233793"/>
            <a:ext cx="2256780" cy="26664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02" y="2902224"/>
            <a:ext cx="4439479" cy="33296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1" name="Straight Arrow Connector 10"/>
          <p:cNvCxnSpPr/>
          <p:nvPr/>
        </p:nvCxnSpPr>
        <p:spPr>
          <a:xfrm flipV="1">
            <a:off x="8168556" y="4567027"/>
            <a:ext cx="1063486" cy="9939"/>
          </a:xfrm>
          <a:prstGeom prst="straightConnector1">
            <a:avLst/>
          </a:prstGeom>
          <a:ln w="190500">
            <a:solidFill>
              <a:schemeClr val="bg1">
                <a:lumMod val="10000"/>
              </a:schemeClr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/>
          <a:srcRect t="27731" r="71837" b="42672"/>
          <a:stretch/>
        </p:blipFill>
        <p:spPr>
          <a:xfrm>
            <a:off x="8729635" y="638523"/>
            <a:ext cx="3022099" cy="1146734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2120087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vidend">
  <a:themeElements>
    <a:clrScheme name="Custom 7">
      <a:dk1>
        <a:srgbClr val="464646"/>
      </a:dk1>
      <a:lt1>
        <a:srgbClr val="E8E8E8"/>
      </a:lt1>
      <a:dk2>
        <a:srgbClr val="232323"/>
      </a:dk2>
      <a:lt2>
        <a:srgbClr val="D1D1D1"/>
      </a:lt2>
      <a:accent1>
        <a:srgbClr val="5D5D5D"/>
      </a:accent1>
      <a:accent2>
        <a:srgbClr val="34500F"/>
      </a:accent2>
      <a:accent3>
        <a:srgbClr val="BDC6D7"/>
      </a:accent3>
      <a:accent4>
        <a:srgbClr val="A8DF5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5D8C9649-FBE1-4B5B-8258-8A170F9843A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TM03457464[[fn=Dividend]]</Template>
  <TotalTime>1912</TotalTime>
  <Words>443</Words>
  <Application>Microsoft Office PowerPoint</Application>
  <PresentationFormat>Widescreen</PresentationFormat>
  <Paragraphs>152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Adobe Hebrew</vt:lpstr>
      <vt:lpstr>Adobe Heiti Std R</vt:lpstr>
      <vt:lpstr>Arial</vt:lpstr>
      <vt:lpstr>Calibri</vt:lpstr>
      <vt:lpstr>Gill Sans MT</vt:lpstr>
      <vt:lpstr>Wingdings</vt:lpstr>
      <vt:lpstr>Wingdings 2</vt:lpstr>
      <vt:lpstr>Dividend</vt:lpstr>
      <vt:lpstr>Evaluating the Scalability of the Sonication Method of Graphene oxide Synthesis</vt:lpstr>
      <vt:lpstr>Graphene</vt:lpstr>
      <vt:lpstr>Synthesis</vt:lpstr>
      <vt:lpstr>Previous research</vt:lpstr>
      <vt:lpstr>question</vt:lpstr>
      <vt:lpstr>setup</vt:lpstr>
      <vt:lpstr>Sonication</vt:lpstr>
      <vt:lpstr>SONication</vt:lpstr>
      <vt:lpstr>Centrifugation</vt:lpstr>
      <vt:lpstr>drying</vt:lpstr>
      <vt:lpstr>Experimental Factor levels</vt:lpstr>
      <vt:lpstr>Detection / Quantification</vt:lpstr>
      <vt:lpstr>Research challenges</vt:lpstr>
      <vt:lpstr>results</vt:lpstr>
      <vt:lpstr>results</vt:lpstr>
      <vt:lpstr>conclusions</vt:lpstr>
      <vt:lpstr>acknowledgements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Evan Dexter</dc:creator>
  <cp:lastModifiedBy>Lisa McGrady</cp:lastModifiedBy>
  <cp:revision>29</cp:revision>
  <dcterms:created xsi:type="dcterms:W3CDTF">2017-11-17T09:21:31Z</dcterms:created>
  <dcterms:modified xsi:type="dcterms:W3CDTF">2019-04-10T19:20:15Z</dcterms:modified>
</cp:coreProperties>
</file>