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handoutMasterIdLst>
    <p:handoutMasterId r:id="rId74"/>
  </p:handoutMasterIdLst>
  <p:sldIdLst>
    <p:sldId id="256" r:id="rId2"/>
    <p:sldId id="261" r:id="rId3"/>
    <p:sldId id="257" r:id="rId4"/>
    <p:sldId id="341" r:id="rId5"/>
    <p:sldId id="342" r:id="rId6"/>
    <p:sldId id="298" r:id="rId7"/>
    <p:sldId id="299" r:id="rId8"/>
    <p:sldId id="302" r:id="rId9"/>
    <p:sldId id="300" r:id="rId10"/>
    <p:sldId id="277" r:id="rId11"/>
    <p:sldId id="306" r:id="rId12"/>
    <p:sldId id="314" r:id="rId13"/>
    <p:sldId id="315" r:id="rId14"/>
    <p:sldId id="316" r:id="rId15"/>
    <p:sldId id="258" r:id="rId16"/>
    <p:sldId id="271" r:id="rId17"/>
    <p:sldId id="272" r:id="rId18"/>
    <p:sldId id="273" r:id="rId19"/>
    <p:sldId id="353" r:id="rId20"/>
    <p:sldId id="303" r:id="rId21"/>
    <p:sldId id="304" r:id="rId22"/>
    <p:sldId id="344" r:id="rId23"/>
    <p:sldId id="350" r:id="rId24"/>
    <p:sldId id="351" r:id="rId25"/>
    <p:sldId id="352" r:id="rId26"/>
    <p:sldId id="354" r:id="rId27"/>
    <p:sldId id="355" r:id="rId28"/>
    <p:sldId id="356" r:id="rId29"/>
    <p:sldId id="384" r:id="rId30"/>
    <p:sldId id="310" r:id="rId31"/>
    <p:sldId id="311" r:id="rId32"/>
    <p:sldId id="371" r:id="rId33"/>
    <p:sldId id="318" r:id="rId34"/>
    <p:sldId id="319" r:id="rId35"/>
    <p:sldId id="291" r:id="rId36"/>
    <p:sldId id="295" r:id="rId37"/>
    <p:sldId id="292" r:id="rId38"/>
    <p:sldId id="293" r:id="rId39"/>
    <p:sldId id="296" r:id="rId40"/>
    <p:sldId id="287" r:id="rId41"/>
    <p:sldId id="358" r:id="rId42"/>
    <p:sldId id="357" r:id="rId43"/>
    <p:sldId id="328" r:id="rId44"/>
    <p:sldId id="336" r:id="rId45"/>
    <p:sldId id="327" r:id="rId46"/>
    <p:sldId id="329" r:id="rId47"/>
    <p:sldId id="361" r:id="rId48"/>
    <p:sldId id="362" r:id="rId49"/>
    <p:sldId id="363" r:id="rId50"/>
    <p:sldId id="364" r:id="rId51"/>
    <p:sldId id="365" r:id="rId52"/>
    <p:sldId id="367" r:id="rId53"/>
    <p:sldId id="368" r:id="rId54"/>
    <p:sldId id="369" r:id="rId55"/>
    <p:sldId id="332" r:id="rId56"/>
    <p:sldId id="333" r:id="rId57"/>
    <p:sldId id="337" r:id="rId58"/>
    <p:sldId id="338" r:id="rId59"/>
    <p:sldId id="335" r:id="rId60"/>
    <p:sldId id="334" r:id="rId61"/>
    <p:sldId id="378" r:id="rId62"/>
    <p:sldId id="322" r:id="rId63"/>
    <p:sldId id="373" r:id="rId64"/>
    <p:sldId id="374" r:id="rId65"/>
    <p:sldId id="375" r:id="rId66"/>
    <p:sldId id="376" r:id="rId67"/>
    <p:sldId id="377" r:id="rId68"/>
    <p:sldId id="379" r:id="rId69"/>
    <p:sldId id="380" r:id="rId70"/>
    <p:sldId id="381" r:id="rId71"/>
    <p:sldId id="382" r:id="rId72"/>
    <p:sldId id="383" r:id="rId7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1" d="100"/>
          <a:sy n="61" d="100"/>
        </p:scale>
        <p:origin x="62" y="5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160B42C8-187B-4FFD-B9BF-DFBF6EA1A1F7}" type="datetimeFigureOut">
              <a:rPr lang="en-US" smtClean="0"/>
              <a:t>1/25/2019</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AA0ED799-F9C4-49C5-A622-9178452ED74D}" type="slidenum">
              <a:rPr lang="en-US" smtClean="0"/>
              <a:t>‹#›</a:t>
            </a:fld>
            <a:endParaRPr lang="en-US"/>
          </a:p>
        </p:txBody>
      </p:sp>
    </p:spTree>
    <p:extLst>
      <p:ext uri="{BB962C8B-B14F-4D97-AF65-F5344CB8AC3E}">
        <p14:creationId xmlns:p14="http://schemas.microsoft.com/office/powerpoint/2010/main" val="101214526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132650737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4C1BF-54FA-4DD4-9336-E9F8BC1A250D}"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2918698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2811069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1064377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15991068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1561727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33433568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B9F03-50C8-4A47-818E-67279DDDC881}" type="slidenum">
              <a:rPr lang="en-US" smtClean="0"/>
              <a:t>‹#›</a:t>
            </a:fld>
            <a:endParaRPr lang="en-US"/>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1084550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2546061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1383764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4C1BF-54FA-4DD4-9336-E9F8BC1A250D}"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155720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2D4C1BF-54FA-4DD4-9336-E9F8BC1A250D}"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3506698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D4C1BF-54FA-4DD4-9336-E9F8BC1A250D}" type="datetimeFigureOut">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7956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2D4C1BF-54FA-4DD4-9336-E9F8BC1A250D}" type="datetimeFigureOut">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2995708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02D4C1BF-54FA-4DD4-9336-E9F8BC1A250D}" type="datetimeFigureOut">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839900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4C1BF-54FA-4DD4-9336-E9F8BC1A250D}"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2698212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4C1BF-54FA-4DD4-9336-E9F8BC1A250D}"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B9F03-50C8-4A47-818E-67279DDDC881}" type="slidenum">
              <a:rPr lang="en-US" smtClean="0"/>
              <a:t>‹#›</a:t>
            </a:fld>
            <a:endParaRPr lang="en-US"/>
          </a:p>
        </p:txBody>
      </p:sp>
    </p:spTree>
    <p:extLst>
      <p:ext uri="{BB962C8B-B14F-4D97-AF65-F5344CB8AC3E}">
        <p14:creationId xmlns:p14="http://schemas.microsoft.com/office/powerpoint/2010/main" val="614364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2D4C1BF-54FA-4DD4-9336-E9F8BC1A250D}" type="datetimeFigureOut">
              <a:rPr lang="en-US" smtClean="0"/>
              <a:t>1/25/2019</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28B9F03-50C8-4A47-818E-67279DDDC881}" type="slidenum">
              <a:rPr lang="en-US" smtClean="0"/>
              <a:t>‹#›</a:t>
            </a:fld>
            <a:endParaRPr lang="en-US"/>
          </a:p>
        </p:txBody>
      </p:sp>
    </p:spTree>
    <p:extLst>
      <p:ext uri="{BB962C8B-B14F-4D97-AF65-F5344CB8AC3E}">
        <p14:creationId xmlns:p14="http://schemas.microsoft.com/office/powerpoint/2010/main" val="486199762"/>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www.popsci.com/science/article/2013-04/why-its-so-hard-scientists-"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www.safeaccessnow.org/using_medical_cannabis"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www.drugs.com/illicit/marijuana.html" TargetMode="External"/><Relationship Id="rId2" Type="http://schemas.openxmlformats.org/officeDocument/2006/relationships/hyperlink" Target="https://www.cannalawblog.com/marijuana-"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www.drugabuse.gov/related-" TargetMode="External"/><Relationship Id="rId2" Type="http://schemas.openxmlformats.org/officeDocument/2006/relationships/hyperlink" Target="https://www.socialworkers.org/About/Ethics/Code-of-Ethics/Code-of-Ethics-"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s://www.leafly.com/news/health/qualifying-conditions-for-medical-" TargetMode="External"/><Relationship Id="rId2" Type="http://schemas.openxmlformats.org/officeDocument/2006/relationships/hyperlink" Target="https://www.loc.gov/rr/program/bib/ourdocs/13thamendment.html"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ee.usatoday.com/Olive/ODN/USATSample/shared/ShowArticle.aspx?d"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criminal.findlaw.com/criminal-procedure/three-strikes-sentencing-" TargetMode="External"/><Relationship Id="rId2" Type="http://schemas.openxmlformats.org/officeDocument/2006/relationships/hyperlink" Target="https://www.datafiles.samhsa.gov/study-dataset/national-survey-drug-use-"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search.dea.gov/search?utf8=%E2%9C%93&amp;affiliate=justice-" TargetMode="External"/><Relationship Id="rId2" Type="http://schemas.openxmlformats.org/officeDocument/2006/relationships/hyperlink" Target="https://medicalmarijuana.procon.org/"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3600" dirty="0" smtClean="0">
                <a:latin typeface="Times New Roman" panose="02020603050405020304" pitchFamily="18" charset="0"/>
                <a:cs typeface="Times New Roman" panose="02020603050405020304" pitchFamily="18" charset="0"/>
              </a:rPr>
              <a:t>Drugs </a:t>
            </a:r>
            <a:r>
              <a:rPr lang="en-US" sz="3600" smtClean="0">
                <a:latin typeface="Times New Roman" panose="02020603050405020304" pitchFamily="18" charset="0"/>
                <a:cs typeface="Times New Roman" panose="02020603050405020304" pitchFamily="18" charset="0"/>
              </a:rPr>
              <a:t>&amp; society:</a:t>
            </a:r>
            <a:r>
              <a:rPr lang="en-US" sz="3600" dirty="0" smtClean="0">
                <a:latin typeface="Times New Roman" panose="02020603050405020304" pitchFamily="18" charset="0"/>
                <a:cs typeface="Times New Roman" panose="02020603050405020304" pitchFamily="18" charset="0"/>
              </a:rPr>
              <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 Ethical Implications of Medical Marijuana Legalization</a:t>
            </a:r>
            <a:endParaRPr lang="en-US" sz="36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normAutofit fontScale="92500" lnSpcReduction="20000"/>
          </a:bodyPr>
          <a:lstStyle/>
          <a:p>
            <a:pPr algn="ctr"/>
            <a:endParaRPr lang="en-US" sz="2800" dirty="0" smtClean="0">
              <a:latin typeface="Times New Roman" panose="02020603050405020304" pitchFamily="18" charset="0"/>
              <a:cs typeface="Times New Roman" panose="02020603050405020304" pitchFamily="18" charset="0"/>
            </a:endParaRPr>
          </a:p>
          <a:p>
            <a:pPr algn="ctr"/>
            <a:r>
              <a:rPr lang="en-US" sz="2800" dirty="0" smtClean="0">
                <a:latin typeface="Times New Roman" panose="02020603050405020304" pitchFamily="18" charset="0"/>
                <a:cs typeface="Times New Roman" panose="02020603050405020304" pitchFamily="18" charset="0"/>
              </a:rPr>
              <a:t>Barry S. lee, Psy D, MSW, LCSW, </a:t>
            </a:r>
            <a:r>
              <a:rPr lang="en-US" sz="2800" dirty="0" smtClean="0">
                <a:latin typeface="Times New Roman" panose="02020603050405020304" pitchFamily="18" charset="0"/>
                <a:cs typeface="Times New Roman" panose="02020603050405020304" pitchFamily="18" charset="0"/>
              </a:rPr>
              <a:t>CADC</a:t>
            </a:r>
          </a:p>
          <a:p>
            <a:pPr algn="ctr"/>
            <a:r>
              <a:rPr lang="en-US" sz="2800" dirty="0" smtClean="0">
                <a:latin typeface="Times New Roman" panose="02020603050405020304" pitchFamily="18" charset="0"/>
                <a:cs typeface="Times New Roman" panose="02020603050405020304" pitchFamily="18" charset="0"/>
              </a:rPr>
              <a:t>Aubrey St. john &amp; </a:t>
            </a:r>
            <a:r>
              <a:rPr lang="en-US" sz="2800" dirty="0" smtClean="0">
                <a:latin typeface="Times New Roman" panose="02020603050405020304" pitchFamily="18" charset="0"/>
                <a:cs typeface="Times New Roman" panose="02020603050405020304" pitchFamily="18" charset="0"/>
              </a:rPr>
              <a:t>Hannah </a:t>
            </a:r>
            <a:r>
              <a:rPr lang="en-US" sz="2800" dirty="0" err="1" smtClean="0">
                <a:latin typeface="Times New Roman" panose="02020603050405020304" pitchFamily="18" charset="0"/>
                <a:cs typeface="Times New Roman" panose="02020603050405020304" pitchFamily="18" charset="0"/>
              </a:rPr>
              <a:t>ahrens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0560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latin typeface="Times New Roman" panose="02020603050405020304" pitchFamily="18" charset="0"/>
                <a:cs typeface="Times New Roman" panose="02020603050405020304" pitchFamily="18" charset="0"/>
              </a:rPr>
              <a:t>The plant:</a:t>
            </a:r>
            <a:br>
              <a:rPr lang="en-US" i="1"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what we (are pretty sure) we know</a:t>
            </a:r>
            <a:endParaRPr lang="en-US"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Botanical name: </a:t>
            </a:r>
            <a:r>
              <a:rPr lang="en-US" sz="2800" i="1" dirty="0" smtClean="0">
                <a:latin typeface="Times New Roman" panose="02020603050405020304" pitchFamily="18" charset="0"/>
                <a:cs typeface="Times New Roman" panose="02020603050405020304" pitchFamily="18" charset="0"/>
              </a:rPr>
              <a:t>Cannabis sativa </a:t>
            </a:r>
            <a:r>
              <a:rPr lang="en-US" sz="2800" dirty="0" smtClean="0">
                <a:latin typeface="Times New Roman" panose="02020603050405020304" pitchFamily="18" charset="0"/>
                <a:cs typeface="Times New Roman" panose="02020603050405020304" pitchFamily="18" charset="0"/>
              </a:rPr>
              <a:t>(Do you have a favorite street 				name? Could be over 200 of them!); technically, one of three plant 		varieties (</a:t>
            </a:r>
            <a:r>
              <a:rPr lang="en-US" sz="2800" i="1" dirty="0" smtClean="0">
                <a:latin typeface="Times New Roman" panose="02020603050405020304" pitchFamily="18" charset="0"/>
                <a:cs typeface="Times New Roman" panose="02020603050405020304" pitchFamily="18" charset="0"/>
              </a:rPr>
              <a:t>Cannabis </a:t>
            </a:r>
            <a:r>
              <a:rPr lang="en-US" sz="2800" i="1" dirty="0" err="1" smtClean="0">
                <a:latin typeface="Times New Roman" panose="02020603050405020304" pitchFamily="18" charset="0"/>
                <a:cs typeface="Times New Roman" panose="02020603050405020304" pitchFamily="18" charset="0"/>
              </a:rPr>
              <a:t>Indica</a:t>
            </a:r>
            <a:r>
              <a:rPr lang="en-US" sz="2800" i="1"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&amp; </a:t>
            </a:r>
            <a:r>
              <a:rPr lang="en-US" sz="2800" i="1" dirty="0" smtClean="0">
                <a:latin typeface="Times New Roman" panose="02020603050405020304" pitchFamily="18" charset="0"/>
                <a:cs typeface="Times New Roman" panose="02020603050405020304" pitchFamily="18" charset="0"/>
              </a:rPr>
              <a:t>Cannabis </a:t>
            </a:r>
            <a:r>
              <a:rPr lang="en-US" sz="2800" i="1" dirty="0" err="1" smtClean="0">
                <a:latin typeface="Times New Roman" panose="02020603050405020304" pitchFamily="18" charset="0"/>
                <a:cs typeface="Times New Roman" panose="02020603050405020304" pitchFamily="18" charset="0"/>
              </a:rPr>
              <a:t>Ruderalis</a:t>
            </a:r>
            <a:r>
              <a:rPr lang="en-US" sz="2800">
                <a:latin typeface="Times New Roman" panose="02020603050405020304" pitchFamily="18" charset="0"/>
                <a:cs typeface="Times New Roman" panose="02020603050405020304" pitchFamily="18" charset="0"/>
              </a:rPr>
              <a:t>)</a:t>
            </a:r>
            <a:endParaRPr lang="en-US" sz="28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Marijuana: dried/shredded leaves/stems/seeds/flowers of 						</a:t>
            </a:r>
            <a:r>
              <a:rPr lang="en-US" sz="2800" i="1" dirty="0" smtClean="0">
                <a:latin typeface="Times New Roman" panose="02020603050405020304" pitchFamily="18" charset="0"/>
                <a:cs typeface="Times New Roman" panose="02020603050405020304" pitchFamily="18" charset="0"/>
              </a:rPr>
              <a:t>Cannabis sativa</a:t>
            </a:r>
          </a:p>
          <a:p>
            <a:pPr>
              <a:buFont typeface="Wingdings" panose="05000000000000000000" pitchFamily="2" charset="2"/>
              <a:buChar char="q"/>
            </a:pPr>
            <a:r>
              <a:rPr lang="en-US" sz="2800" i="1"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delta-9-tetrahydrocannabinol: THC, the chief psychoactive 					“ingredient” (one of over 400 compounds, a.k.a. cannabinoids, 			in the plant)</a:t>
            </a:r>
          </a:p>
          <a:p>
            <a:pPr marL="0" indent="0">
              <a:buNone/>
            </a:pPr>
            <a:r>
              <a:rPr lang="en-US" sz="2800" dirty="0" smtClean="0">
                <a:latin typeface="Times New Roman" panose="02020603050405020304" pitchFamily="18" charset="0"/>
                <a:cs typeface="Times New Roman" panose="02020603050405020304" pitchFamily="18" charset="0"/>
              </a:rPr>
              <a:t>Levinthal (2014, pp. 168-169); Safeaccessnow.com</a:t>
            </a: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836114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i="1" dirty="0">
                <a:latin typeface="Times New Roman" panose="02020603050405020304" pitchFamily="18" charset="0"/>
                <a:cs typeface="Times New Roman" panose="02020603050405020304" pitchFamily="18" charset="0"/>
              </a:rPr>
              <a:t>The plant:</a:t>
            </a:r>
            <a:br>
              <a:rPr lang="en-US" i="1" dirty="0">
                <a:latin typeface="Times New Roman" panose="02020603050405020304" pitchFamily="18" charset="0"/>
                <a:cs typeface="Times New Roman" panose="02020603050405020304" pitchFamily="18" charset="0"/>
              </a:rPr>
            </a:br>
            <a:r>
              <a:rPr lang="en-US" b="1" i="1" dirty="0">
                <a:latin typeface="Times New Roman" panose="02020603050405020304" pitchFamily="18" charset="0"/>
                <a:cs typeface="Times New Roman" panose="02020603050405020304" pitchFamily="18" charset="0"/>
              </a:rPr>
              <a:t>Non-psychoactive </a:t>
            </a:r>
            <a:r>
              <a:rPr lang="en-US" b="1" i="1" dirty="0" smtClean="0">
                <a:latin typeface="Times New Roman" panose="02020603050405020304" pitchFamily="18" charset="0"/>
                <a:cs typeface="Times New Roman" panose="02020603050405020304" pitchFamily="18" charset="0"/>
              </a:rPr>
              <a:t>Cannabinoids*</a:t>
            </a:r>
            <a:br>
              <a:rPr lang="en-US" b="1" i="1"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(safeaccessnow.org)</a:t>
            </a:r>
            <a:r>
              <a:rPr lang="en-US" b="1" i="1" dirty="0">
                <a:latin typeface="Times New Roman" panose="02020603050405020304" pitchFamily="18" charset="0"/>
                <a:cs typeface="Times New Roman" panose="02020603050405020304" pitchFamily="18" charset="0"/>
              </a:rPr>
              <a:t/>
            </a:r>
            <a:br>
              <a:rPr lang="en-US" b="1" i="1"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sz="half" idx="1"/>
          </p:nvPr>
        </p:nvSpPr>
        <p:spPr/>
        <p:txBody>
          <a:bodyPr>
            <a:normAutofit/>
          </a:bodyPr>
          <a:lstStyle/>
          <a:p>
            <a:pPr>
              <a:buFont typeface="Wingdings" panose="05000000000000000000" pitchFamily="2" charset="2"/>
              <a:buChar char="q"/>
            </a:pPr>
            <a:r>
              <a:rPr lang="en-US" sz="2800" b="1" dirty="0" smtClean="0">
                <a:latin typeface="Times New Roman" panose="02020603050405020304" pitchFamily="18" charset="0"/>
                <a:cs typeface="Times New Roman" panose="02020603050405020304" pitchFamily="18" charset="0"/>
              </a:rPr>
              <a:t> Cannabidiol (CBD)</a:t>
            </a:r>
          </a:p>
          <a:p>
            <a:pPr>
              <a:buFont typeface="Wingdings" panose="05000000000000000000" pitchFamily="2" charset="2"/>
              <a:buChar char="q"/>
            </a:pPr>
            <a:endParaRPr lang="en-US" sz="28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800" b="1" dirty="0" smtClean="0">
                <a:latin typeface="Times New Roman" panose="02020603050405020304" pitchFamily="18" charset="0"/>
                <a:cs typeface="Times New Roman" panose="02020603050405020304" pitchFamily="18" charset="0"/>
              </a:rPr>
              <a:t> Cannabinol (CBN)</a:t>
            </a:r>
          </a:p>
          <a:p>
            <a:pPr>
              <a:buFont typeface="Wingdings" panose="05000000000000000000" pitchFamily="2" charset="2"/>
              <a:buChar char="q"/>
            </a:pPr>
            <a:endParaRPr lang="en-US" sz="28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800" b="1" dirty="0" smtClean="0">
                <a:latin typeface="Times New Roman" panose="02020603050405020304" pitchFamily="18" charset="0"/>
                <a:cs typeface="Times New Roman" panose="02020603050405020304" pitchFamily="18" charset="0"/>
              </a:rPr>
              <a:t> Cannabichromene (CBC)</a:t>
            </a:r>
            <a:endParaRPr lang="en-US" sz="2800" b="1"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normAutofit/>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Cannabigerol (CBG)</a:t>
            </a:r>
          </a:p>
          <a:p>
            <a:pPr>
              <a:buFont typeface="Wingdings" panose="05000000000000000000" pitchFamily="2" charset="2"/>
              <a:buChar char="q"/>
            </a:pPr>
            <a:endParaRPr lang="en-US" sz="28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800" b="1" dirty="0" smtClean="0">
                <a:latin typeface="Times New Roman" panose="02020603050405020304" pitchFamily="18" charset="0"/>
                <a:cs typeface="Times New Roman" panose="02020603050405020304" pitchFamily="18" charset="0"/>
              </a:rPr>
              <a:t> Tetrahydrocannabivarin 			(THCV)</a:t>
            </a:r>
          </a:p>
          <a:p>
            <a:pPr marL="0" indent="0">
              <a:buNone/>
            </a:pPr>
            <a:r>
              <a:rPr lang="en-US" sz="2800" b="1" dirty="0" smtClean="0">
                <a:latin typeface="Times New Roman" panose="02020603050405020304" pitchFamily="18" charset="0"/>
                <a:cs typeface="Times New Roman" panose="02020603050405020304" pitchFamily="18" charset="0"/>
              </a:rPr>
              <a:t>(* Reported therapeutic 	benefits explored later)</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6255895"/>
      </p:ext>
    </p:extLst>
  </p:cSld>
  <p:clrMapOvr>
    <a:masterClrMapping/>
  </p:clrMapOvr>
  <mc:AlternateContent xmlns:mc="http://schemas.openxmlformats.org/markup-compatibility/2006" xmlns:p14="http://schemas.microsoft.com/office/powerpoint/2010/main">
    <mc:Choice Requires="p14">
      <p:transition spd="slow" p14:dur="1500">
        <p14:ripple dir="lu"/>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Times New Roman" panose="02020603050405020304" pitchFamily="18" charset="0"/>
                <a:cs typeface="Times New Roman" panose="02020603050405020304" pitchFamily="18" charset="0"/>
              </a:rPr>
              <a:t>Packer, Herbert L. (1968)</a:t>
            </a:r>
            <a:br>
              <a:rPr lang="en-US" dirty="0" smtClean="0">
                <a:latin typeface="Times New Roman" panose="02020603050405020304" pitchFamily="18" charset="0"/>
                <a:cs typeface="Times New Roman" panose="02020603050405020304" pitchFamily="18" charset="0"/>
              </a:rPr>
            </a:br>
            <a:r>
              <a:rPr lang="en-US" i="1" dirty="0" smtClean="0">
                <a:latin typeface="Times New Roman" panose="02020603050405020304" pitchFamily="18" charset="0"/>
                <a:cs typeface="Times New Roman" panose="02020603050405020304" pitchFamily="18" charset="0"/>
              </a:rPr>
              <a:t>The Limits of the Criminal Sanction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457200" lvl="1" indent="0" algn="ctr">
              <a:buNone/>
            </a:pPr>
            <a:r>
              <a:rPr lang="en-US" sz="2000" b="1" dirty="0" smtClean="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Regardless </a:t>
            </a:r>
            <a:r>
              <a:rPr lang="en-US" sz="3200" dirty="0">
                <a:latin typeface="Times New Roman" panose="02020603050405020304" pitchFamily="18" charset="0"/>
                <a:cs typeface="Times New Roman" panose="02020603050405020304" pitchFamily="18" charset="0"/>
              </a:rPr>
              <a:t>of what we think we are trying to do, when we make it illegal </a:t>
            </a:r>
            <a:r>
              <a:rPr lang="en-US" sz="3200" dirty="0" smtClean="0">
                <a:latin typeface="Times New Roman" panose="02020603050405020304" pitchFamily="18" charset="0"/>
                <a:cs typeface="Times New Roman" panose="02020603050405020304" pitchFamily="18" charset="0"/>
              </a:rPr>
              <a:t>to traffic </a:t>
            </a:r>
            <a:r>
              <a:rPr lang="en-US" sz="3200" dirty="0">
                <a:latin typeface="Times New Roman" panose="02020603050405020304" pitchFamily="18" charset="0"/>
                <a:cs typeface="Times New Roman" panose="02020603050405020304" pitchFamily="18" charset="0"/>
              </a:rPr>
              <a:t>in commodities for which there is an inelastic demand, </a:t>
            </a:r>
            <a:r>
              <a:rPr lang="en-US" sz="3200" dirty="0" smtClean="0">
                <a:latin typeface="Times New Roman" panose="02020603050405020304" pitchFamily="18" charset="0"/>
                <a:cs typeface="Times New Roman" panose="02020603050405020304" pitchFamily="18" charset="0"/>
              </a:rPr>
              <a:t>the effect is to secure a kind of monopoly profit to the entrepreneur who is willing </a:t>
            </a:r>
            <a:r>
              <a:rPr lang="en-US" sz="3200" dirty="0">
                <a:latin typeface="Times New Roman" panose="02020603050405020304" pitchFamily="18" charset="0"/>
                <a:cs typeface="Times New Roman" panose="02020603050405020304" pitchFamily="18" charset="0"/>
              </a:rPr>
              <a:t>to break </a:t>
            </a:r>
            <a:r>
              <a:rPr lang="en-US" sz="3200" dirty="0" smtClean="0">
                <a:latin typeface="Times New Roman" panose="02020603050405020304" pitchFamily="18" charset="0"/>
                <a:cs typeface="Times New Roman" panose="02020603050405020304" pitchFamily="18" charset="0"/>
              </a:rPr>
              <a:t>the </a:t>
            </a:r>
            <a:r>
              <a:rPr lang="en-US" sz="3200" dirty="0">
                <a:latin typeface="Times New Roman" panose="02020603050405020304" pitchFamily="18" charset="0"/>
                <a:cs typeface="Times New Roman" panose="02020603050405020304" pitchFamily="18" charset="0"/>
              </a:rPr>
              <a:t>law</a:t>
            </a:r>
            <a:r>
              <a:rPr lang="en-US" sz="3200" dirty="0" smtClean="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85236526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Packer, Herbert L. (1968)</a:t>
            </a:r>
            <a:br>
              <a:rPr lang="en-US" dirty="0">
                <a:latin typeface="Times New Roman" panose="02020603050405020304" pitchFamily="18" charset="0"/>
                <a:cs typeface="Times New Roman" panose="02020603050405020304" pitchFamily="18" charset="0"/>
              </a:rPr>
            </a:br>
            <a:r>
              <a:rPr lang="en-US" i="1" dirty="0">
                <a:latin typeface="Times New Roman" panose="02020603050405020304" pitchFamily="18" charset="0"/>
                <a:cs typeface="Times New Roman" panose="02020603050405020304" pitchFamily="18" charset="0"/>
              </a:rPr>
              <a:t>The Limits of the Criminal Sanction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457200" lvl="1" indent="0" algn="ctr">
              <a:buNone/>
            </a:pPr>
            <a:r>
              <a:rPr lang="en-US" sz="3200" dirty="0" smtClean="0">
                <a:latin typeface="Times New Roman" panose="02020603050405020304" pitchFamily="18" charset="0"/>
                <a:cs typeface="Times New Roman" panose="02020603050405020304" pitchFamily="18" charset="0"/>
              </a:rPr>
              <a:t>“In </a:t>
            </a:r>
            <a:r>
              <a:rPr lang="en-US" sz="3200" dirty="0">
                <a:latin typeface="Times New Roman" panose="02020603050405020304" pitchFamily="18" charset="0"/>
                <a:cs typeface="Times New Roman" panose="02020603050405020304" pitchFamily="18" charset="0"/>
              </a:rPr>
              <a:t>effect, we </a:t>
            </a:r>
            <a:r>
              <a:rPr lang="en-US" sz="3200" dirty="0" smtClean="0">
                <a:latin typeface="Times New Roman" panose="02020603050405020304" pitchFamily="18" charset="0"/>
                <a:cs typeface="Times New Roman" panose="02020603050405020304" pitchFamily="18" charset="0"/>
              </a:rPr>
              <a:t>say </a:t>
            </a:r>
            <a:r>
              <a:rPr lang="en-US" sz="3200" dirty="0">
                <a:latin typeface="Times New Roman" panose="02020603050405020304" pitchFamily="18" charset="0"/>
                <a:cs typeface="Times New Roman" panose="02020603050405020304" pitchFamily="18" charset="0"/>
              </a:rPr>
              <a:t>to </a:t>
            </a:r>
            <a:r>
              <a:rPr lang="en-US" sz="3200" dirty="0" smtClean="0">
                <a:latin typeface="Times New Roman" panose="02020603050405020304" pitchFamily="18" charset="0"/>
                <a:cs typeface="Times New Roman" panose="02020603050405020304" pitchFamily="18" charset="0"/>
              </a:rPr>
              <a:t>him: </a:t>
            </a:r>
            <a:r>
              <a:rPr lang="en-US" sz="3200" dirty="0">
                <a:latin typeface="Times New Roman" panose="02020603050405020304" pitchFamily="18" charset="0"/>
                <a:cs typeface="Times New Roman" panose="02020603050405020304" pitchFamily="18" charset="0"/>
              </a:rPr>
              <a:t>“We will set up a barrier to entry into </a:t>
            </a:r>
            <a:r>
              <a:rPr lang="en-US" sz="3200" dirty="0" smtClean="0">
                <a:latin typeface="Times New Roman" panose="02020603050405020304" pitchFamily="18" charset="0"/>
                <a:cs typeface="Times New Roman" panose="02020603050405020304" pitchFamily="18" charset="0"/>
              </a:rPr>
              <a:t>this </a:t>
            </a:r>
            <a:r>
              <a:rPr lang="en-US" sz="3200" dirty="0">
                <a:latin typeface="Times New Roman" panose="02020603050405020304" pitchFamily="18" charset="0"/>
                <a:cs typeface="Times New Roman" panose="02020603050405020304" pitchFamily="18" charset="0"/>
              </a:rPr>
              <a:t>line of commerce by making it illegal and, therefore, risky; if you </a:t>
            </a:r>
            <a:r>
              <a:rPr lang="en-US" sz="3200" dirty="0" smtClean="0">
                <a:latin typeface="Times New Roman" panose="02020603050405020304" pitchFamily="18" charset="0"/>
                <a:cs typeface="Times New Roman" panose="02020603050405020304" pitchFamily="18" charset="0"/>
              </a:rPr>
              <a:t>are </a:t>
            </a:r>
            <a:r>
              <a:rPr lang="en-US" sz="3200" dirty="0">
                <a:latin typeface="Times New Roman" panose="02020603050405020304" pitchFamily="18" charset="0"/>
                <a:cs typeface="Times New Roman" panose="02020603050405020304" pitchFamily="18" charset="0"/>
              </a:rPr>
              <a:t>willing to take the risk, you will be sheltered from the competition </a:t>
            </a:r>
            <a:r>
              <a:rPr lang="en-US" sz="3200" dirty="0" smtClean="0">
                <a:latin typeface="Times New Roman" panose="02020603050405020304" pitchFamily="18" charset="0"/>
                <a:cs typeface="Times New Roman" panose="02020603050405020304" pitchFamily="18" charset="0"/>
              </a:rPr>
              <a:t>of </a:t>
            </a:r>
            <a:r>
              <a:rPr lang="en-US" sz="3200" dirty="0">
                <a:latin typeface="Times New Roman" panose="02020603050405020304" pitchFamily="18" charset="0"/>
                <a:cs typeface="Times New Roman" panose="02020603050405020304" pitchFamily="18" charset="0"/>
              </a:rPr>
              <a:t>those who are unwilling to do so</a:t>
            </a:r>
            <a:r>
              <a:rPr lang="en-US" sz="3200" dirty="0" smtClean="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a:p>
            <a:pPr marL="0" indent="0" algn="ctr">
              <a:buNone/>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83914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Packer, Herbert L. (1968)</a:t>
            </a:r>
            <a:br>
              <a:rPr lang="en-US" dirty="0">
                <a:latin typeface="Times New Roman" panose="02020603050405020304" pitchFamily="18" charset="0"/>
                <a:cs typeface="Times New Roman" panose="02020603050405020304" pitchFamily="18" charset="0"/>
              </a:rPr>
            </a:br>
            <a:r>
              <a:rPr lang="en-US" i="1" dirty="0">
                <a:latin typeface="Times New Roman" panose="02020603050405020304" pitchFamily="18" charset="0"/>
                <a:cs typeface="Times New Roman" panose="02020603050405020304" pitchFamily="18" charset="0"/>
              </a:rPr>
              <a:t>The Limits of the Criminal Sanction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marL="0" indent="0" algn="ctr">
              <a:buNone/>
            </a:pPr>
            <a:endParaRPr lang="en-US" sz="3000" dirty="0" smtClean="0">
              <a:latin typeface="Times New Roman" panose="02020603050405020304" pitchFamily="18" charset="0"/>
              <a:cs typeface="Times New Roman" panose="02020603050405020304" pitchFamily="18" charset="0"/>
            </a:endParaRPr>
          </a:p>
          <a:p>
            <a:pPr marL="0" indent="0" algn="ctr">
              <a:buNone/>
            </a:pPr>
            <a:r>
              <a:rPr lang="en-US" sz="3000" dirty="0" smtClean="0">
                <a:latin typeface="Times New Roman" panose="02020603050405020304" pitchFamily="18" charset="0"/>
                <a:cs typeface="Times New Roman" panose="02020603050405020304" pitchFamily="18" charset="0"/>
              </a:rPr>
              <a:t>“Of </a:t>
            </a:r>
            <a:r>
              <a:rPr lang="en-US" sz="3000" dirty="0">
                <a:latin typeface="Times New Roman" panose="02020603050405020304" pitchFamily="18" charset="0"/>
                <a:cs typeface="Times New Roman" panose="02020603050405020304" pitchFamily="18" charset="0"/>
              </a:rPr>
              <a:t>course, if we catch you, you may possibly (although not necessarily) </a:t>
            </a:r>
            <a:r>
              <a:rPr lang="en-US" sz="3000" dirty="0" smtClean="0">
                <a:latin typeface="Times New Roman" panose="02020603050405020304" pitchFamily="18" charset="0"/>
                <a:cs typeface="Times New Roman" panose="02020603050405020304" pitchFamily="18" charset="0"/>
              </a:rPr>
              <a:t>be </a:t>
            </a:r>
            <a:r>
              <a:rPr lang="en-US" sz="3000" dirty="0">
                <a:latin typeface="Times New Roman" panose="02020603050405020304" pitchFamily="18" charset="0"/>
                <a:cs typeface="Times New Roman" panose="02020603050405020304" pitchFamily="18" charset="0"/>
              </a:rPr>
              <a:t>put out of business; but meanwhile you are free to gather the </a:t>
            </a:r>
            <a:r>
              <a:rPr lang="en-US" sz="3000" dirty="0" smtClean="0">
                <a:latin typeface="Times New Roman" panose="02020603050405020304" pitchFamily="18" charset="0"/>
                <a:cs typeface="Times New Roman" panose="02020603050405020304" pitchFamily="18" charset="0"/>
              </a:rPr>
              <a:t>fruits </a:t>
            </a:r>
            <a:r>
              <a:rPr lang="en-US" sz="3000" dirty="0">
                <a:latin typeface="Times New Roman" panose="02020603050405020304" pitchFamily="18" charset="0"/>
                <a:cs typeface="Times New Roman" panose="02020603050405020304" pitchFamily="18" charset="0"/>
              </a:rPr>
              <a:t>that grow in the hothouse atmosphere we are providing for </a:t>
            </a:r>
            <a:r>
              <a:rPr lang="en-US" sz="3000" dirty="0" smtClean="0">
                <a:latin typeface="Times New Roman" panose="02020603050405020304" pitchFamily="18" charset="0"/>
                <a:cs typeface="Times New Roman" panose="02020603050405020304" pitchFamily="18" charset="0"/>
              </a:rPr>
              <a:t>you.”</a:t>
            </a:r>
          </a:p>
          <a:p>
            <a:pPr marL="0" indent="0">
              <a:buNone/>
            </a:pPr>
            <a:endParaRPr lang="en-US" sz="3000" dirty="0">
              <a:latin typeface="Times New Roman" panose="02020603050405020304" pitchFamily="18" charset="0"/>
              <a:cs typeface="Times New Roman" panose="02020603050405020304" pitchFamily="18" charset="0"/>
            </a:endParaRPr>
          </a:p>
          <a:p>
            <a:pPr marL="0" indent="0">
              <a:buNone/>
            </a:pPr>
            <a:r>
              <a:rPr lang="en-US" sz="3000" dirty="0" smtClean="0">
                <a:latin typeface="Times New Roman" panose="02020603050405020304" pitchFamily="18" charset="0"/>
                <a:cs typeface="Times New Roman" panose="02020603050405020304" pitchFamily="18" charset="0"/>
              </a:rPr>
              <a:t>Cited in Abadinsky, H. (2001). </a:t>
            </a:r>
            <a:r>
              <a:rPr lang="en-US" sz="3000" i="1" dirty="0" smtClean="0">
                <a:latin typeface="Times New Roman" panose="02020603050405020304" pitchFamily="18" charset="0"/>
                <a:cs typeface="Times New Roman" panose="02020603050405020304" pitchFamily="18" charset="0"/>
              </a:rPr>
              <a:t>Drugs: An introduction</a:t>
            </a:r>
            <a:r>
              <a:rPr lang="en-US" sz="3000" dirty="0" smtClean="0">
                <a:latin typeface="Times New Roman" panose="02020603050405020304" pitchFamily="18" charset="0"/>
                <a:cs typeface="Times New Roman" panose="02020603050405020304" pitchFamily="18" charset="0"/>
              </a:rPr>
              <a:t>. 				Belmont, CA: Wadsworth. p. 242</a:t>
            </a:r>
            <a:endParaRPr lang="en-US" sz="3000" dirty="0">
              <a:latin typeface="Times New Roman" panose="02020603050405020304" pitchFamily="18" charset="0"/>
              <a:cs typeface="Times New Roman" panose="02020603050405020304" pitchFamily="18" charset="0"/>
            </a:endParaRPr>
          </a:p>
          <a:p>
            <a:pPr marL="0" indent="0" algn="ctr">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56265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Federal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policy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dirty="0" smtClean="0">
                <a:latin typeface="Times New Roman" panose="02020603050405020304" pitchFamily="18" charset="0"/>
                <a:cs typeface="Times New Roman" panose="02020603050405020304" pitchFamily="18" charset="0"/>
              </a:rPr>
              <a:t>Controlled Substances Act (1970)</a:t>
            </a:r>
          </a:p>
          <a:p>
            <a:pPr marL="0" indent="0" algn="ctr">
              <a:buNone/>
            </a:pPr>
            <a:r>
              <a:rPr lang="en-US" sz="2800" dirty="0" smtClean="0">
                <a:latin typeface="Times New Roman" panose="02020603050405020304" pitchFamily="18" charset="0"/>
                <a:cs typeface="Times New Roman" panose="02020603050405020304" pitchFamily="18" charset="0"/>
              </a:rPr>
              <a:t>Federal US Drug Policy Which Regulates </a:t>
            </a:r>
          </a:p>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manufacture, importation, possession, use &amp; distribution of:</a:t>
            </a:r>
          </a:p>
          <a:p>
            <a:pPr marL="0" indent="0">
              <a:buNone/>
            </a:pPr>
            <a:r>
              <a:rPr lang="en-US" sz="2800"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certain narcotics </a:t>
            </a:r>
            <a:r>
              <a:rPr lang="en-US" sz="2800" b="1" i="1" dirty="0" smtClean="0">
                <a:latin typeface="Times New Roman" panose="02020603050405020304" pitchFamily="18" charset="0"/>
                <a:cs typeface="Times New Roman" panose="02020603050405020304" pitchFamily="18" charset="0"/>
              </a:rPr>
              <a:t>	</a:t>
            </a:r>
            <a:r>
              <a:rPr lang="en-US" sz="2800" i="1" dirty="0" smtClean="0">
                <a:latin typeface="Times New Roman" panose="02020603050405020304" pitchFamily="18" charset="0"/>
                <a:cs typeface="Times New Roman" panose="02020603050405020304" pitchFamily="18" charset="0"/>
              </a:rPr>
              <a:t>stimulants	</a:t>
            </a:r>
            <a:r>
              <a:rPr lang="en-US" sz="2800" b="1" dirty="0" smtClean="0">
                <a:latin typeface="Times New Roman" panose="02020603050405020304" pitchFamily="18" charset="0"/>
                <a:cs typeface="Times New Roman" panose="02020603050405020304" pitchFamily="18" charset="0"/>
              </a:rPr>
              <a:t>depressants		</a:t>
            </a:r>
            <a:r>
              <a:rPr lang="en-US" sz="2800" i="1" dirty="0" smtClean="0">
                <a:latin typeface="Times New Roman" panose="02020603050405020304" pitchFamily="18" charset="0"/>
                <a:cs typeface="Times New Roman" panose="02020603050405020304" pitchFamily="18" charset="0"/>
              </a:rPr>
              <a:t>hallucinogens</a:t>
            </a:r>
          </a:p>
          <a:p>
            <a:pPr marL="0" indent="0">
              <a:buNone/>
            </a:pPr>
            <a:r>
              <a:rPr lang="en-US" sz="2800" b="1" i="1" dirty="0">
                <a:latin typeface="Times New Roman" panose="02020603050405020304" pitchFamily="18" charset="0"/>
                <a:cs typeface="Times New Roman" panose="02020603050405020304" pitchFamily="18" charset="0"/>
              </a:rPr>
              <a:t>	</a:t>
            </a:r>
            <a:r>
              <a:rPr lang="en-US" sz="2800" b="1" i="1" dirty="0" smtClean="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anabolic steroids </a:t>
            </a:r>
          </a:p>
          <a:p>
            <a:pPr marL="0" indent="0">
              <a:buNone/>
            </a:pPr>
            <a:r>
              <a:rPr lang="en-US" sz="2800" dirty="0" smtClean="0">
                <a:latin typeface="Times New Roman" panose="02020603050405020304" pitchFamily="18" charset="0"/>
                <a:cs typeface="Times New Roman" panose="02020603050405020304" pitchFamily="18" charset="0"/>
              </a:rPr>
              <a:t>Mack, A. &amp; Joy, J. (2000).</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527737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Federal  policy</a:t>
            </a:r>
            <a:endParaRPr lang="en-US" dirty="0"/>
          </a:p>
        </p:txBody>
      </p:sp>
      <p:sp>
        <p:nvSpPr>
          <p:cNvPr id="3" name="Content Placeholder 2"/>
          <p:cNvSpPr>
            <a:spLocks noGrp="1"/>
          </p:cNvSpPr>
          <p:nvPr>
            <p:ph idx="1"/>
          </p:nvPr>
        </p:nvSpPr>
        <p:spPr/>
        <p:txBody>
          <a:bodyPr>
            <a:noAutofit/>
          </a:bodyPr>
          <a:lstStyle/>
          <a:p>
            <a:pPr marL="0" indent="0" algn="ctr">
              <a:buNone/>
            </a:pPr>
            <a:r>
              <a:rPr lang="en-US" sz="2400" b="1" u="sng" dirty="0" smtClean="0">
                <a:latin typeface="Times New Roman" panose="02020603050405020304" pitchFamily="18" charset="0"/>
                <a:cs typeface="Times New Roman" panose="02020603050405020304" pitchFamily="18" charset="0"/>
              </a:rPr>
              <a:t>Schedule of Controlled Substances</a:t>
            </a:r>
          </a:p>
          <a:p>
            <a:pPr>
              <a:buFont typeface="Wingdings" panose="05000000000000000000" pitchFamily="2" charset="2"/>
              <a:buChar char="q"/>
            </a:pP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Schedule I: </a:t>
            </a:r>
            <a:r>
              <a:rPr lang="en-US" sz="2400" dirty="0" smtClean="0">
                <a:latin typeface="Times New Roman" panose="02020603050405020304" pitchFamily="18" charset="0"/>
                <a:cs typeface="Times New Roman" panose="02020603050405020304" pitchFamily="18" charset="0"/>
              </a:rPr>
              <a:t>high potential for abuse; no accepted medical uses in 		treatment (USA); use of these drugs lacks accepted safety under medical 	supervision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Prominent Schedule I drugs:</a:t>
            </a:r>
          </a:p>
          <a:p>
            <a:pPr marL="457200" indent="-457200">
              <a:buFont typeface="+mj-lt"/>
              <a:buAutoNum type="alphaLcPeriod"/>
            </a:pPr>
            <a:r>
              <a:rPr lang="en-US" sz="2400" dirty="0" smtClean="0">
                <a:latin typeface="Times New Roman" panose="02020603050405020304" pitchFamily="18" charset="0"/>
                <a:cs typeface="Times New Roman" panose="02020603050405020304" pitchFamily="18" charset="0"/>
              </a:rPr>
              <a:t>delta-9-tetrahydrocannabinol (marijuana)</a:t>
            </a:r>
          </a:p>
          <a:p>
            <a:pPr marL="457200" indent="-457200">
              <a:buFont typeface="+mj-lt"/>
              <a:buAutoNum type="alphaLcPeriod"/>
            </a:pPr>
            <a:r>
              <a:rPr lang="en-US" sz="2400" dirty="0" smtClean="0">
                <a:latin typeface="Times New Roman" panose="02020603050405020304" pitchFamily="18" charset="0"/>
                <a:cs typeface="Times New Roman" panose="02020603050405020304" pitchFamily="18" charset="0"/>
              </a:rPr>
              <a:t>Heroin</a:t>
            </a:r>
          </a:p>
          <a:p>
            <a:pPr marL="457200" indent="-457200">
              <a:buFont typeface="+mj-lt"/>
              <a:buAutoNum type="alphaLcPeriod"/>
            </a:pPr>
            <a:r>
              <a:rPr lang="en-US" sz="2400" dirty="0" smtClean="0">
                <a:latin typeface="Times New Roman" panose="02020603050405020304" pitchFamily="18" charset="0"/>
                <a:cs typeface="Times New Roman" panose="02020603050405020304" pitchFamily="18" charset="0"/>
              </a:rPr>
              <a:t>PCP </a:t>
            </a:r>
          </a:p>
          <a:p>
            <a:pPr marL="0" indent="0">
              <a:buNone/>
            </a:pPr>
            <a:r>
              <a:rPr lang="en-US" sz="2400" dirty="0" smtClean="0">
                <a:latin typeface="Times New Roman" panose="02020603050405020304" pitchFamily="18" charset="0"/>
                <a:cs typeface="Times New Roman" panose="02020603050405020304" pitchFamily="18" charset="0"/>
              </a:rPr>
              <a:t>Mack, A. &amp; Joy, J. (2000)</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94236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Federal  policy</a:t>
            </a:r>
            <a:endParaRPr lang="en-US" dirty="0"/>
          </a:p>
        </p:txBody>
      </p:sp>
      <p:sp>
        <p:nvSpPr>
          <p:cNvPr id="3" name="Content Placeholder 2"/>
          <p:cNvSpPr>
            <a:spLocks noGrp="1"/>
          </p:cNvSpPr>
          <p:nvPr>
            <p:ph idx="1"/>
          </p:nvPr>
        </p:nvSpPr>
        <p:spPr/>
        <p:txBody>
          <a:bodyPr>
            <a:noAutofit/>
          </a:bodyPr>
          <a:lstStyle/>
          <a:p>
            <a:pPr marL="0" indent="0" algn="ctr">
              <a:buNone/>
            </a:pPr>
            <a:r>
              <a:rPr lang="en-US" sz="2400" b="1" u="sng" dirty="0">
                <a:latin typeface="Times New Roman" panose="02020603050405020304" pitchFamily="18" charset="0"/>
                <a:cs typeface="Times New Roman" panose="02020603050405020304" pitchFamily="18" charset="0"/>
              </a:rPr>
              <a:t>Schedule of Controlled Substances</a:t>
            </a:r>
          </a:p>
          <a:p>
            <a:pPr>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Schedule II: </a:t>
            </a:r>
            <a:r>
              <a:rPr lang="en-US" sz="2400" dirty="0" smtClean="0">
                <a:latin typeface="Times New Roman" panose="02020603050405020304" pitchFamily="18" charset="0"/>
                <a:cs typeface="Times New Roman" panose="02020603050405020304" pitchFamily="18" charset="0"/>
              </a:rPr>
              <a:t>high potential for abuse; has currently accepted 			medical use in treatment in USA (or use with severe 					restrictions); physical or psychological dependence can result from abuse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Prominent Schedule II drugs:</a:t>
            </a:r>
          </a:p>
          <a:p>
            <a:pPr marL="457200" indent="-457200">
              <a:buFont typeface="+mj-lt"/>
              <a:buAutoNum type="alphaLcPeriod"/>
            </a:pPr>
            <a:r>
              <a:rPr lang="en-US" sz="2400" dirty="0" smtClean="0">
                <a:latin typeface="Times New Roman" panose="02020603050405020304" pitchFamily="18" charset="0"/>
                <a:cs typeface="Times New Roman" panose="02020603050405020304" pitchFamily="18" charset="0"/>
              </a:rPr>
              <a:t>cocaine </a:t>
            </a:r>
          </a:p>
          <a:p>
            <a:pPr marL="457200" indent="-457200">
              <a:buFont typeface="+mj-lt"/>
              <a:buAutoNum type="alphaLcPeriod"/>
            </a:pPr>
            <a:r>
              <a:rPr lang="en-US" sz="2400" dirty="0" smtClean="0">
                <a:latin typeface="Times New Roman" panose="02020603050405020304" pitchFamily="18" charset="0"/>
                <a:cs typeface="Times New Roman" panose="02020603050405020304" pitchFamily="18" charset="0"/>
              </a:rPr>
              <a:t>amphetamines </a:t>
            </a:r>
          </a:p>
          <a:p>
            <a:pPr marL="457200" indent="-457200">
              <a:buFont typeface="+mj-lt"/>
              <a:buAutoNum type="alphaLcPeriod"/>
            </a:pPr>
            <a:r>
              <a:rPr lang="en-US" sz="2400" dirty="0" smtClean="0">
                <a:latin typeface="Times New Roman" panose="02020603050405020304" pitchFamily="18" charset="0"/>
                <a:cs typeface="Times New Roman" panose="02020603050405020304" pitchFamily="18" charset="0"/>
              </a:rPr>
              <a:t>Methadone</a:t>
            </a:r>
          </a:p>
          <a:p>
            <a:pPr marL="0" indent="0">
              <a:buNone/>
            </a:pPr>
            <a:r>
              <a:rPr lang="en-US" sz="2400" dirty="0" smtClean="0">
                <a:latin typeface="Times New Roman" panose="02020603050405020304" pitchFamily="18" charset="0"/>
                <a:cs typeface="Times New Roman" panose="02020603050405020304" pitchFamily="18" charset="0"/>
              </a:rPr>
              <a:t>Mack, A. &amp; Joy, J. (2000)</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2075142"/>
      </p:ext>
    </p:extLst>
  </p:cSld>
  <p:clrMapOvr>
    <a:masterClrMapping/>
  </p:clrMapOvr>
  <mc:AlternateContent xmlns:mc="http://schemas.openxmlformats.org/markup-compatibility/2006" xmlns:p14="http://schemas.microsoft.com/office/powerpoint/2010/main">
    <mc:Choice Requires="p14">
      <p:transition spd="slow">
        <p14:shred/>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Federal  policy</a:t>
            </a:r>
            <a:endParaRPr lang="en-US" dirty="0"/>
          </a:p>
        </p:txBody>
      </p:sp>
      <p:sp>
        <p:nvSpPr>
          <p:cNvPr id="3" name="Content Placeholder 2"/>
          <p:cNvSpPr>
            <a:spLocks noGrp="1"/>
          </p:cNvSpPr>
          <p:nvPr>
            <p:ph idx="1"/>
          </p:nvPr>
        </p:nvSpPr>
        <p:spPr/>
        <p:txBody>
          <a:bodyPr>
            <a:normAutofit fontScale="92500" lnSpcReduction="10000"/>
          </a:bodyPr>
          <a:lstStyle/>
          <a:p>
            <a:pPr marL="0" indent="0" algn="ctr">
              <a:buNone/>
            </a:pPr>
            <a:r>
              <a:rPr lang="en-US" sz="2600" b="1" u="sng" dirty="0">
                <a:latin typeface="Times New Roman" panose="02020603050405020304" pitchFamily="18" charset="0"/>
                <a:cs typeface="Times New Roman" panose="02020603050405020304" pitchFamily="18" charset="0"/>
              </a:rPr>
              <a:t>Schedule of Controlled Substances</a:t>
            </a:r>
          </a:p>
          <a:p>
            <a:pPr>
              <a:buFont typeface="Wingdings" panose="05000000000000000000" pitchFamily="2" charset="2"/>
              <a:buChar char="q"/>
            </a:pPr>
            <a:r>
              <a:rPr lang="en-US" sz="2600" dirty="0" smtClean="0">
                <a:latin typeface="Times New Roman" panose="02020603050405020304" pitchFamily="18" charset="0"/>
                <a:cs typeface="Times New Roman" panose="02020603050405020304" pitchFamily="18" charset="0"/>
              </a:rPr>
              <a:t> </a:t>
            </a:r>
            <a:r>
              <a:rPr lang="en-US" sz="2600" b="1" dirty="0" smtClean="0">
                <a:latin typeface="Times New Roman" panose="02020603050405020304" pitchFamily="18" charset="0"/>
                <a:cs typeface="Times New Roman" panose="02020603050405020304" pitchFamily="18" charset="0"/>
              </a:rPr>
              <a:t>Schedule III drugs: </a:t>
            </a:r>
            <a:r>
              <a:rPr lang="en-US" sz="2600" dirty="0" smtClean="0">
                <a:latin typeface="Times New Roman" panose="02020603050405020304" pitchFamily="18" charset="0"/>
                <a:cs typeface="Times New Roman" panose="02020603050405020304" pitchFamily="18" charset="0"/>
              </a:rPr>
              <a:t>less abuse potential than Schedule I or II drugs; currently 		accepted medical use in treatment (USA); abuse could </a:t>
            </a:r>
            <a:r>
              <a:rPr lang="en-US" sz="2600" dirty="0" smtClean="0">
                <a:latin typeface="Times New Roman" panose="02020603050405020304" pitchFamily="18" charset="0"/>
                <a:cs typeface="Times New Roman" panose="02020603050405020304" pitchFamily="18" charset="0"/>
                <a:sym typeface="Wingdings" panose="05000000000000000000" pitchFamily="2" charset="2"/>
              </a:rPr>
              <a:t> 						moderate/low physical dependence or high psychological dependence</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sym typeface="Wingdings" panose="05000000000000000000" pitchFamily="2" charset="2"/>
              </a:rPr>
              <a:t> </a:t>
            </a:r>
            <a:r>
              <a:rPr lang="en-US" sz="2600" dirty="0" smtClean="0">
                <a:latin typeface="Times New Roman" panose="02020603050405020304" pitchFamily="18" charset="0"/>
                <a:cs typeface="Times New Roman" panose="02020603050405020304" pitchFamily="18" charset="0"/>
                <a:sym typeface="Wingdings" panose="05000000000000000000" pitchFamily="2" charset="2"/>
              </a:rPr>
              <a:t>Prominent Schedule III drugs:</a:t>
            </a:r>
          </a:p>
          <a:p>
            <a:pPr marL="457200" indent="-457200">
              <a:buFont typeface="+mj-lt"/>
              <a:buAutoNum type="alphaLcPeriod"/>
            </a:pPr>
            <a:r>
              <a:rPr lang="en-US" sz="2600" dirty="0" smtClean="0">
                <a:latin typeface="Times New Roman" panose="02020603050405020304" pitchFamily="18" charset="0"/>
                <a:cs typeface="Times New Roman" panose="02020603050405020304" pitchFamily="18" charset="0"/>
                <a:sym typeface="Wingdings" panose="05000000000000000000" pitchFamily="2" charset="2"/>
              </a:rPr>
              <a:t>Buprenorphine (heroin treatment)</a:t>
            </a:r>
          </a:p>
          <a:p>
            <a:pPr marL="457200" indent="-457200">
              <a:buFont typeface="+mj-lt"/>
              <a:buAutoNum type="alphaLcPeriod"/>
            </a:pPr>
            <a:r>
              <a:rPr lang="en-US" sz="2600" b="1" u="sng" dirty="0" smtClean="0">
                <a:latin typeface="Times New Roman" panose="02020603050405020304" pitchFamily="18" charset="0"/>
                <a:cs typeface="Times New Roman" panose="02020603050405020304" pitchFamily="18" charset="0"/>
                <a:sym typeface="Wingdings" panose="05000000000000000000" pitchFamily="2" charset="2"/>
              </a:rPr>
              <a:t>Marinol </a:t>
            </a:r>
            <a:r>
              <a:rPr lang="en-US" sz="2600" dirty="0" smtClean="0">
                <a:latin typeface="Times New Roman" panose="02020603050405020304" pitchFamily="18" charset="0"/>
                <a:cs typeface="Times New Roman" panose="02020603050405020304" pitchFamily="18" charset="0"/>
                <a:sym typeface="Wingdings" panose="05000000000000000000" pitchFamily="2" charset="2"/>
              </a:rPr>
              <a:t>(dronabinol); synthetic cannabinoid, formerly Schedule II</a:t>
            </a:r>
          </a:p>
          <a:p>
            <a:pPr marL="0" indent="0">
              <a:buNone/>
            </a:pPr>
            <a:r>
              <a:rPr lang="en-US" sz="2600" dirty="0" smtClean="0">
                <a:latin typeface="Times New Roman" panose="02020603050405020304" pitchFamily="18" charset="0"/>
                <a:cs typeface="Times New Roman" panose="02020603050405020304" pitchFamily="18" charset="0"/>
                <a:sym typeface="Wingdings" panose="05000000000000000000" pitchFamily="2" charset="2"/>
              </a:rPr>
              <a:t>Mack, A. &amp; Joy, J. (2000)</a:t>
            </a: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2089745"/>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Researching</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Medical marijuana</a:t>
            </a:r>
          </a:p>
        </p:txBody>
      </p:sp>
      <p:sp>
        <p:nvSpPr>
          <p:cNvPr id="3" name="Content Placeholder 2"/>
          <p:cNvSpPr>
            <a:spLocks noGrp="1"/>
          </p:cNvSpPr>
          <p:nvPr>
            <p:ph idx="1"/>
          </p:nvPr>
        </p:nvSpPr>
        <p:spPr/>
        <p:txBody>
          <a:bodyPr>
            <a:normAutofit fontScale="92500" lnSpcReduction="20000"/>
          </a:bodyPr>
          <a:lstStyle/>
          <a:p>
            <a:pPr marL="0" indent="0" algn="ctr">
              <a:buNone/>
            </a:pPr>
            <a:r>
              <a:rPr lang="en-US" sz="2800" b="1" i="1" dirty="0" smtClean="0">
                <a:latin typeface="Times New Roman" panose="02020603050405020304" pitchFamily="18" charset="0"/>
                <a:cs typeface="Times New Roman" panose="02020603050405020304" pitchFamily="18" charset="0"/>
              </a:rPr>
              <a:t>Schedule I Proponents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Expanded number of suppliers should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increased research 					options, e.g. strains with varied THC levels &amp; other 						compounds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sym typeface="Wingdings" panose="05000000000000000000" pitchFamily="2" charset="2"/>
              </a:rPr>
              <a:t>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Research expansion requires dedicated oversight/vigilance  					assurance of research quality</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sym typeface="Wingdings" panose="05000000000000000000" pitchFamily="2" charset="2"/>
              </a:rPr>
              <a:t>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Vigilance necessary in light of health risks associated (negative 				impact on developing brain &amp; dependence potential) </a:t>
            </a:r>
          </a:p>
          <a:p>
            <a:pPr marL="0" indent="0">
              <a:buNone/>
            </a:pP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STAT News, 2016; Drugs.com, 2018</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057055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Looking through rose colored glasses?</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6979" y="1828800"/>
            <a:ext cx="8940800" cy="5029200"/>
          </a:xfrm>
        </p:spPr>
      </p:pic>
    </p:spTree>
    <p:extLst>
      <p:ext uri="{BB962C8B-B14F-4D97-AF65-F5344CB8AC3E}">
        <p14:creationId xmlns:p14="http://schemas.microsoft.com/office/powerpoint/2010/main" val="30929255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smtClean="0">
                <a:latin typeface="Times New Roman" panose="02020603050405020304" pitchFamily="18" charset="0"/>
                <a:cs typeface="Times New Roman" panose="02020603050405020304" pitchFamily="18" charset="0"/>
              </a:rPr>
              <a:t>Drug Enforcement administration (DEA):</a:t>
            </a:r>
            <a:r>
              <a:rPr lang="en-US" sz="3200" dirty="0">
                <a:latin typeface="Times New Roman" panose="02020603050405020304" pitchFamily="18" charset="0"/>
                <a:cs typeface="Times New Roman" panose="02020603050405020304" pitchFamily="18" charset="0"/>
              </a:rPr>
              <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Position on Marijuana</a:t>
            </a:r>
          </a:p>
        </p:txBody>
      </p:sp>
      <p:sp>
        <p:nvSpPr>
          <p:cNvPr id="3" name="Content Placeholder 2"/>
          <p:cNvSpPr>
            <a:spLocks noGrp="1"/>
          </p:cNvSpPr>
          <p:nvPr>
            <p:ph idx="1"/>
          </p:nvPr>
        </p:nvSpPr>
        <p:spPr/>
        <p:txBody>
          <a:bodyPr>
            <a:normAutofit/>
          </a:bodyPr>
          <a:lstStyle/>
          <a:p>
            <a:pPr marL="0" indent="0" algn="ctr">
              <a:buNone/>
            </a:pPr>
            <a:r>
              <a:rPr lang="en-US" sz="2800" dirty="0" smtClean="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The campaign to legitimize what is called </a:t>
            </a:r>
            <a:r>
              <a:rPr lang="en-US" sz="2800" dirty="0" smtClean="0">
                <a:latin typeface="Times New Roman" panose="02020603050405020304" pitchFamily="18" charset="0"/>
                <a:cs typeface="Times New Roman" panose="02020603050405020304" pitchFamily="18" charset="0"/>
              </a:rPr>
              <a:t>'medical’ marijuana </a:t>
            </a:r>
            <a:r>
              <a:rPr lang="en-US" sz="2800" dirty="0">
                <a:latin typeface="Times New Roman" panose="02020603050405020304" pitchFamily="18" charset="0"/>
                <a:cs typeface="Times New Roman" panose="02020603050405020304" pitchFamily="18" charset="0"/>
              </a:rPr>
              <a:t>is based on two propositions: first, that science </a:t>
            </a:r>
            <a:r>
              <a:rPr lang="en-US" sz="2800" dirty="0" smtClean="0">
                <a:latin typeface="Times New Roman" panose="02020603050405020304" pitchFamily="18" charset="0"/>
                <a:cs typeface="Times New Roman" panose="02020603050405020304" pitchFamily="18" charset="0"/>
              </a:rPr>
              <a:t>views </a:t>
            </a:r>
            <a:r>
              <a:rPr lang="en-US" sz="2800" dirty="0">
                <a:latin typeface="Times New Roman" panose="02020603050405020304" pitchFamily="18" charset="0"/>
                <a:cs typeface="Times New Roman" panose="02020603050405020304" pitchFamily="18" charset="0"/>
              </a:rPr>
              <a:t>marijuana as medicine; and second, that the DEA targets sick and dying people using the drug. Neither proposition is true</a:t>
            </a:r>
            <a:r>
              <a:rPr lang="en-US" sz="2800" dirty="0" smtClean="0">
                <a:latin typeface="Times New Roman" panose="02020603050405020304" pitchFamily="18" charset="0"/>
                <a:cs typeface="Times New Roman" panose="02020603050405020304" pitchFamily="18" charset="0"/>
              </a:rPr>
              <a:t>.”</a:t>
            </a:r>
          </a:p>
          <a:p>
            <a:pPr marL="0" indent="0">
              <a:buNone/>
            </a:pPr>
            <a:r>
              <a:rPr lang="en-US" sz="2800" dirty="0" smtClean="0">
                <a:latin typeface="Times New Roman" panose="02020603050405020304" pitchFamily="18" charset="0"/>
                <a:cs typeface="Times New Roman" panose="02020603050405020304" pitchFamily="18" charset="0"/>
              </a:rPr>
              <a:t>Drug Enforcement Administration, 2013.</a:t>
            </a:r>
          </a:p>
        </p:txBody>
      </p:sp>
    </p:spTree>
    <p:extLst>
      <p:ext uri="{BB962C8B-B14F-4D97-AF65-F5344CB8AC3E}">
        <p14:creationId xmlns:p14="http://schemas.microsoft.com/office/powerpoint/2010/main" val="4153634760"/>
      </p:ext>
    </p:extLst>
  </p:cSld>
  <p:clrMapOvr>
    <a:masterClrMapping/>
  </p:clrMapOvr>
  <mc:AlternateContent xmlns:mc="http://schemas.openxmlformats.org/markup-compatibility/2006" xmlns:p14="http://schemas.microsoft.com/office/powerpoint/2010/main">
    <mc:Choice Requires="p14">
      <p:transition spd="slow">
        <p14:switch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DEA:</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Position on Marijuana</a:t>
            </a:r>
          </a:p>
        </p:txBody>
      </p:sp>
      <p:sp>
        <p:nvSpPr>
          <p:cNvPr id="3" name="Content Placeholder 2"/>
          <p:cNvSpPr>
            <a:spLocks noGrp="1"/>
          </p:cNvSpPr>
          <p:nvPr>
            <p:ph idx="1"/>
          </p:nvPr>
        </p:nvSpPr>
        <p:spPr/>
        <p:txBody>
          <a:bodyPr>
            <a:normAutofit/>
          </a:bodyPr>
          <a:lstStyle/>
          <a:p>
            <a:pPr marL="0" indent="0" algn="ctr">
              <a:buNone/>
            </a:pPr>
            <a:r>
              <a:rPr lang="en-US" sz="2800" dirty="0" smtClean="0">
                <a:latin typeface="Times New Roman" panose="02020603050405020304" pitchFamily="18" charset="0"/>
                <a:cs typeface="Times New Roman" panose="02020603050405020304" pitchFamily="18" charset="0"/>
              </a:rPr>
              <a:t>“Specifically</a:t>
            </a:r>
            <a:r>
              <a:rPr lang="en-US" sz="2800" dirty="0">
                <a:latin typeface="Times New Roman" panose="02020603050405020304" pitchFamily="18" charset="0"/>
                <a:cs typeface="Times New Roman" panose="02020603050405020304" pitchFamily="18" charset="0"/>
              </a:rPr>
              <a:t>, smoked marijuana has not withstood the rigors of </a:t>
            </a:r>
            <a:r>
              <a:rPr lang="en-US" sz="2800" dirty="0" smtClean="0">
                <a:latin typeface="Times New Roman" panose="02020603050405020304" pitchFamily="18" charset="0"/>
                <a:cs typeface="Times New Roman" panose="02020603050405020304" pitchFamily="18" charset="0"/>
              </a:rPr>
              <a:t>science—it is </a:t>
            </a:r>
            <a:r>
              <a:rPr lang="en-US" sz="2800" dirty="0">
                <a:latin typeface="Times New Roman" panose="02020603050405020304" pitchFamily="18" charset="0"/>
                <a:cs typeface="Times New Roman" panose="02020603050405020304" pitchFamily="18" charset="0"/>
              </a:rPr>
              <a:t>not medicine, and it is not safe. Moreover, the DEA targets criminals engaged in the cultivation and trafficking of marijuana, not the sick and </a:t>
            </a:r>
            <a:r>
              <a:rPr lang="en-US" sz="2800" dirty="0" smtClean="0">
                <a:latin typeface="Times New Roman" panose="02020603050405020304" pitchFamily="18" charset="0"/>
                <a:cs typeface="Times New Roman" panose="02020603050405020304" pitchFamily="18" charset="0"/>
              </a:rPr>
              <a:t>dying (para 1, 2013).”</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4376459"/>
      </p:ext>
    </p:extLst>
  </p:cSld>
  <p:clrMapOvr>
    <a:masterClrMapping/>
  </p:clrMapOvr>
  <mc:AlternateContent xmlns:mc="http://schemas.openxmlformats.org/markup-compatibility/2006" xmlns:p14="http://schemas.microsoft.com/office/powerpoint/2010/main">
    <mc:Choice Requires="p14">
      <p:transition spd="slow" p14:dur="1250">
        <p14:vortex dir="u"/>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Negative impact:</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risks for youth</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“Chronic cannabis use can hasten age-related loss of nerve cells </a:t>
            </a:r>
            <a:r>
              <a:rPr lang="en-US" sz="2800" dirty="0">
                <a:latin typeface="Times New Roman" panose="02020603050405020304" pitchFamily="18" charset="0"/>
                <a:cs typeface="Times New Roman" panose="02020603050405020304" pitchFamily="18" charset="0"/>
              </a:rPr>
              <a:t>a</a:t>
            </a:r>
            <a:r>
              <a:rPr lang="en-US" sz="2800" dirty="0" smtClean="0">
                <a:latin typeface="Times New Roman" panose="02020603050405020304" pitchFamily="18" charset="0"/>
                <a:cs typeface="Times New Roman" panose="02020603050405020304" pitchFamily="18" charset="0"/>
              </a:rPr>
              <a:t>nd 			can suppress” neuronal transmission in information processing 			system (hippocampus)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deterioration of learned behaviors 			(</a:t>
            </a:r>
            <a:r>
              <a:rPr lang="en-US" sz="2800" dirty="0" err="1" smtClean="0">
                <a:latin typeface="Times New Roman" panose="02020603050405020304" pitchFamily="18" charset="0"/>
                <a:cs typeface="Times New Roman" panose="02020603050405020304" pitchFamily="18" charset="0"/>
                <a:sym typeface="Wingdings" panose="05000000000000000000" pitchFamily="2" charset="2"/>
              </a:rPr>
              <a:t>Behere</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latin typeface="Times New Roman" panose="02020603050405020304" pitchFamily="18" charset="0"/>
                <a:cs typeface="Times New Roman" panose="02020603050405020304" pitchFamily="18" charset="0"/>
                <a:sym typeface="Wingdings" panose="05000000000000000000" pitchFamily="2" charset="2"/>
              </a:rPr>
              <a:t>Behere</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&amp; </a:t>
            </a:r>
            <a:r>
              <a:rPr lang="en-US" sz="2800" dirty="0" err="1" smtClean="0">
                <a:latin typeface="Times New Roman" panose="02020603050405020304" pitchFamily="18" charset="0"/>
                <a:cs typeface="Times New Roman" panose="02020603050405020304" pitchFamily="18" charset="0"/>
                <a:sym typeface="Wingdings" panose="05000000000000000000" pitchFamily="2" charset="2"/>
              </a:rPr>
              <a:t>Sathyanarayana</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Rao, 2017, p. 263)</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sym typeface="Wingdings" panose="05000000000000000000" pitchFamily="2" charset="2"/>
              </a:rPr>
              <a:t>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“Adolescents’ use of marijuana parallels society’s increasing 					tolerance. After period of declining use...increased among 8</a:t>
            </a:r>
            <a:r>
              <a:rPr lang="en-US" sz="2800" baseline="30000" dirty="0" smtClean="0">
                <a:latin typeface="Times New Roman" panose="02020603050405020304" pitchFamily="18" charset="0"/>
                <a:cs typeface="Times New Roman" panose="02020603050405020304" pitchFamily="18" charset="0"/>
                <a:sym typeface="Wingdings" panose="05000000000000000000" pitchFamily="2" charset="2"/>
              </a:rPr>
              <a:t>th</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10</a:t>
            </a:r>
            <a:r>
              <a:rPr lang="en-US" sz="2800" baseline="30000" dirty="0" smtClean="0">
                <a:latin typeface="Times New Roman" panose="02020603050405020304" pitchFamily="18" charset="0"/>
                <a:cs typeface="Times New Roman" panose="02020603050405020304" pitchFamily="18" charset="0"/>
                <a:sym typeface="Wingdings" panose="05000000000000000000" pitchFamily="2" charset="2"/>
              </a:rPr>
              <a:t>th</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and 12</a:t>
            </a:r>
            <a:r>
              <a:rPr lang="en-US" sz="2800" baseline="30000" dirty="0" smtClean="0">
                <a:latin typeface="Times New Roman" panose="02020603050405020304" pitchFamily="18" charset="0"/>
                <a:cs typeface="Times New Roman" panose="02020603050405020304" pitchFamily="18" charset="0"/>
                <a:sym typeface="Wingdings" panose="05000000000000000000" pitchFamily="2" charset="2"/>
              </a:rPr>
              <a:t>th</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graders each year since 2005. Now more high 				school students smoke pot than cigarettes” (Fritz, p. 8, 2014).</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4645124"/>
      </p:ext>
    </p:extLst>
  </p:cSld>
  <p:clrMapOvr>
    <a:masterClrMapping/>
  </p:clrMapOvr>
  <p:transition>
    <p:cut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Medical Marijuana:</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Concerns/Risks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dirty="0" smtClean="0">
                <a:latin typeface="Times New Roman" panose="02020603050405020304" pitchFamily="18" charset="0"/>
                <a:cs typeface="Times New Roman" panose="02020603050405020304" pitchFamily="18" charset="0"/>
              </a:rPr>
              <a:t>Evans, 2013: “The Economic Impacts of Marijuana Legalization” </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Impact on Public Safety:</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sensorimotor &amp; attention deficits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undermining operation of 			motor vehicle/heavy machinery (p. 10)</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sym typeface="Wingdings" panose="05000000000000000000" pitchFamily="2" charset="2"/>
              </a:rPr>
              <a:t>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13% high school seniors drove after using marijuana (10% drove 		after consuming 5 or more drinks, pp. 14-15)</a:t>
            </a:r>
            <a:endParaRPr lang="en-US" sz="2800" dirty="0" smtClean="0">
              <a:latin typeface="Times New Roman" panose="02020603050405020304" pitchFamily="18" charset="0"/>
              <a:cs typeface="Times New Roman" panose="02020603050405020304" pitchFamily="18" charset="0"/>
            </a:endParaRPr>
          </a:p>
          <a:p>
            <a:pPr marL="0" indent="0" algn="ctr">
              <a:buNone/>
            </a:pPr>
            <a:endParaRPr lang="en-US" sz="3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1429786"/>
      </p:ext>
    </p:extLst>
  </p:cSld>
  <p:clrMapOvr>
    <a:masterClrMapping/>
  </p:clrMapOvr>
  <p:transition spd="slow">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Medical Marijuana:</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Concerns/Risks</a:t>
            </a:r>
          </a:p>
        </p:txBody>
      </p:sp>
      <p:sp>
        <p:nvSpPr>
          <p:cNvPr id="3" name="Content Placeholder 2"/>
          <p:cNvSpPr>
            <a:spLocks noGrp="1"/>
          </p:cNvSpPr>
          <p:nvPr>
            <p:ph idx="1"/>
          </p:nvPr>
        </p:nvSpPr>
        <p:spPr/>
        <p:txBody>
          <a:bodyPr>
            <a:normAutofit fontScale="77500" lnSpcReduction="20000"/>
          </a:bodyPr>
          <a:lstStyle/>
          <a:p>
            <a:pPr marL="0" indent="0" algn="ctr">
              <a:buNone/>
            </a:pPr>
            <a:endParaRPr lang="en-US" sz="3600" dirty="0" smtClean="0">
              <a:latin typeface="Times New Roman" panose="02020603050405020304" pitchFamily="18" charset="0"/>
              <a:cs typeface="Times New Roman" panose="02020603050405020304" pitchFamily="18" charset="0"/>
            </a:endParaRPr>
          </a:p>
          <a:p>
            <a:pPr marL="0" indent="0" algn="ctr">
              <a:buNone/>
            </a:pPr>
            <a:r>
              <a:rPr lang="en-US" sz="2800" dirty="0" smtClean="0">
                <a:latin typeface="Times New Roman" panose="02020603050405020304" pitchFamily="18" charset="0"/>
                <a:cs typeface="Times New Roman" panose="02020603050405020304" pitchFamily="18" charset="0"/>
              </a:rPr>
              <a:t>Evans, 2013: “The Economic Impacts of Marijuana Legalization”</a:t>
            </a:r>
          </a:p>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Economic &amp; Social Arguments Against Legalization:</a:t>
            </a:r>
          </a:p>
          <a:p>
            <a:pPr>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 “May be significant and questionable disparities between projected and actual 	tax 			revenues due to variation in regional demand…and regulatory 						compliance and enforcement” (p. 6). </a:t>
            </a:r>
          </a:p>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Economic &amp; Social Damage Caused by Medical Marijuana</a:t>
            </a:r>
          </a:p>
          <a:p>
            <a:pPr>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In California, Proposition 215 created to help patients avoid dealing with “black 			market profiteers. </a:t>
            </a:r>
            <a:r>
              <a:rPr lang="en-US" sz="2800" b="1" i="1" dirty="0" smtClean="0">
                <a:latin typeface="Times New Roman" panose="02020603050405020304" pitchFamily="18" charset="0"/>
                <a:cs typeface="Times New Roman" panose="02020603050405020304" pitchFamily="18" charset="0"/>
              </a:rPr>
              <a:t>But today it is all about the money. </a:t>
            </a:r>
            <a:r>
              <a:rPr lang="en-US" sz="2800" dirty="0" smtClean="0">
                <a:latin typeface="Times New Roman" panose="02020603050405020304" pitchFamily="18" charset="0"/>
                <a:cs typeface="Times New Roman" panose="02020603050405020304" pitchFamily="18" charset="0"/>
              </a:rPr>
              <a:t>Most dispensaries…are 		little more than dope dealers with store fronts” (p. 18).</a:t>
            </a:r>
            <a:endParaRPr lang="en-US" sz="2800" dirty="0">
              <a:latin typeface="Times New Roman" panose="02020603050405020304" pitchFamily="18" charset="0"/>
              <a:cs typeface="Times New Roman" panose="02020603050405020304" pitchFamily="18" charset="0"/>
            </a:endParaRPr>
          </a:p>
          <a:p>
            <a:pPr marL="0" indent="0" algn="ctr">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03292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Medical Marijuana:</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Concerns/Risks</a:t>
            </a:r>
          </a:p>
        </p:txBody>
      </p:sp>
      <p:sp>
        <p:nvSpPr>
          <p:cNvPr id="3" name="Content Placeholder 2"/>
          <p:cNvSpPr>
            <a:spLocks noGrp="1"/>
          </p:cNvSpPr>
          <p:nvPr>
            <p:ph idx="1"/>
          </p:nvPr>
        </p:nvSpPr>
        <p:spPr/>
        <p:txBody>
          <a:bodyPr>
            <a:normAutofit/>
          </a:bodyPr>
          <a:lstStyle/>
          <a:p>
            <a:pPr marL="0" indent="0" algn="ctr">
              <a:buNone/>
            </a:pPr>
            <a:r>
              <a:rPr lang="en-US" sz="2800" dirty="0">
                <a:latin typeface="Times New Roman" panose="02020603050405020304" pitchFamily="18" charset="0"/>
                <a:cs typeface="Times New Roman" panose="02020603050405020304" pitchFamily="18" charset="0"/>
              </a:rPr>
              <a:t>Evans, 2013: “The Economic Impacts of Marijuana Legalization”</a:t>
            </a:r>
          </a:p>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Criminal Justice Costs:</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“Proponents of legalization ignore the fact that legal sanctions 			deter or delay potential abusers thereby limiting the growth of 		the illicit market” (p. 16).</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5022672"/>
      </p:ext>
    </p:extLst>
  </p:cSld>
  <p:clrMapOvr>
    <a:masterClrMapping/>
  </p:clrMapOvr>
  <mc:AlternateContent xmlns:mc="http://schemas.openxmlformats.org/markup-compatibility/2006" xmlns:p14="http://schemas.microsoft.com/office/powerpoint/2010/main">
    <mc:Choice Requires="p14">
      <p:transition spd="slow" p14:dur="1500">
        <p14:ferris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“Neutral” (?) &amp;</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INformative</a:t>
            </a:r>
            <a:endParaRPr lang="en-US" dirty="0"/>
          </a:p>
        </p:txBody>
      </p:sp>
      <p:sp>
        <p:nvSpPr>
          <p:cNvPr id="3" name="Content Placeholder 2"/>
          <p:cNvSpPr>
            <a:spLocks noGrp="1"/>
          </p:cNvSpPr>
          <p:nvPr>
            <p:ph idx="1"/>
          </p:nvPr>
        </p:nvSpPr>
        <p:spPr/>
        <p:txBody>
          <a:bodyPr>
            <a:normAutofit/>
          </a:bodyPr>
          <a:lstStyle/>
          <a:p>
            <a:pPr marL="0" indent="0" algn="ctr">
              <a:buNone/>
            </a:pPr>
            <a:r>
              <a:rPr lang="en-US" sz="2800" dirty="0" smtClean="0">
                <a:latin typeface="Times New Roman" panose="02020603050405020304" pitchFamily="18" charset="0"/>
                <a:cs typeface="Times New Roman" panose="02020603050405020304" pitchFamily="18" charset="0"/>
              </a:rPr>
              <a:t> Clark, 2000: “The Ethics of Medical Marijuana”</a:t>
            </a:r>
          </a:p>
          <a:p>
            <a:pPr marL="0" indent="0" algn="ctr">
              <a:buNone/>
            </a:pPr>
            <a:r>
              <a:rPr lang="en-US" sz="2800" dirty="0" smtClean="0">
                <a:latin typeface="Times New Roman" panose="02020603050405020304" pitchFamily="18" charset="0"/>
                <a:cs typeface="Times New Roman" panose="02020603050405020304" pitchFamily="18" charset="0"/>
              </a:rPr>
              <a:t>“The ethical dilemma at the center of this debate focuses on whether the Federal ban on the use of medical marijuana violates the physician-patient relationship. Patients have the right to expect from their physicians full disclosure and discussion of all available treatment options” (pp. 41-42).</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91964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restig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American medical association:</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stance on medical marijuana</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encourages research on marijuana &amp; related cannabinoids (those 		with serious medical conditions)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review current Schedule I classification: goal to facilitate clinical 		research/development of cannabinoid-based meds &amp; alternate 		delivery methods [</a:t>
            </a:r>
            <a:r>
              <a:rPr lang="en-US" sz="2800" b="1" i="1" dirty="0" smtClean="0">
                <a:latin typeface="Times New Roman" panose="02020603050405020304" pitchFamily="18" charset="0"/>
                <a:cs typeface="Times New Roman" panose="02020603050405020304" pitchFamily="18" charset="0"/>
              </a:rPr>
              <a:t>not</a:t>
            </a:r>
            <a:r>
              <a:rPr lang="en-US" sz="2800" dirty="0" smtClean="0">
                <a:latin typeface="Times New Roman" panose="02020603050405020304" pitchFamily="18" charset="0"/>
                <a:cs typeface="Times New Roman" panose="02020603050405020304" pitchFamily="18" charset="0"/>
              </a:rPr>
              <a:t> endorsing any current state programs, 			legalization, or that prescription drug product standards are 			met] </a:t>
            </a:r>
          </a:p>
          <a:p>
            <a:pPr marL="0" indent="0">
              <a:buNone/>
            </a:pPr>
            <a:r>
              <a:rPr lang="en-US" sz="2800" dirty="0" smtClean="0">
                <a:latin typeface="Times New Roman" panose="02020603050405020304" pitchFamily="18" charset="0"/>
                <a:cs typeface="Times New Roman" panose="02020603050405020304" pitchFamily="18" charset="0"/>
              </a:rPr>
              <a:t>Drugs.com, 2018</a:t>
            </a:r>
          </a:p>
        </p:txBody>
      </p:sp>
    </p:spTree>
    <p:extLst>
      <p:ext uri="{BB962C8B-B14F-4D97-AF65-F5344CB8AC3E}">
        <p14:creationId xmlns:p14="http://schemas.microsoft.com/office/powerpoint/2010/main" val="3823963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American medical association: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stance on medical marijuana</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urges National Institutes of Health (NIH), Drug Enforcement 			Agency (DEA), and Food &amp; Drug Administration (FDA) to 			facilitate processes for grant applications and strong clinical 			research designs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effective patient care: free/open discussion of treatment options &amp; 		such discussion should not be subject to criminal sanctions</a:t>
            </a:r>
          </a:p>
          <a:p>
            <a:pPr marL="0" indent="0">
              <a:buNone/>
            </a:pPr>
            <a:r>
              <a:rPr lang="en-US" sz="2800" dirty="0" smtClean="0">
                <a:latin typeface="Times New Roman" panose="02020603050405020304" pitchFamily="18" charset="0"/>
                <a:cs typeface="Times New Roman" panose="02020603050405020304" pitchFamily="18" charset="0"/>
              </a:rPr>
              <a:t>Drugs.com, 2018</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1475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Faith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Integration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The Bible: no specific </a:t>
            </a:r>
            <a:r>
              <a:rPr lang="en-US" sz="2400" dirty="0">
                <a:latin typeface="Times New Roman" panose="02020603050405020304" pitchFamily="18" charset="0"/>
                <a:cs typeface="Times New Roman" panose="02020603050405020304" pitchFamily="18" charset="0"/>
              </a:rPr>
              <a:t>reference to </a:t>
            </a:r>
            <a:r>
              <a:rPr lang="en-US" sz="2400" smtClean="0">
                <a:latin typeface="Times New Roman" panose="02020603050405020304" pitchFamily="18" charset="0"/>
                <a:cs typeface="Times New Roman" panose="02020603050405020304" pitchFamily="18" charset="0"/>
              </a:rPr>
              <a:t>plant-based substances</a:t>
            </a:r>
            <a:endParaRPr lang="en-US" sz="24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Scripture </a:t>
            </a:r>
            <a:r>
              <a:rPr lang="en-US" sz="2400" dirty="0">
                <a:latin typeface="Times New Roman" panose="02020603050405020304" pitchFamily="18" charset="0"/>
                <a:cs typeface="Times New Roman" panose="02020603050405020304" pitchFamily="18" charset="0"/>
              </a:rPr>
              <a:t>does reference </a:t>
            </a:r>
            <a:r>
              <a:rPr lang="en-US" sz="2400" dirty="0" smtClean="0">
                <a:latin typeface="Times New Roman" panose="02020603050405020304" pitchFamily="18" charset="0"/>
                <a:cs typeface="Times New Roman" panose="02020603050405020304" pitchFamily="18" charset="0"/>
              </a:rPr>
              <a:t>wine: </a:t>
            </a: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wine </a:t>
            </a:r>
            <a:r>
              <a:rPr lang="en-US" sz="2400" dirty="0">
                <a:latin typeface="Times New Roman" panose="02020603050405020304" pitchFamily="18" charset="0"/>
                <a:cs typeface="Times New Roman" panose="02020603050405020304" pitchFamily="18" charset="0"/>
              </a:rPr>
              <a:t>as created by </a:t>
            </a:r>
            <a:r>
              <a:rPr lang="en-US" sz="2400" dirty="0" smtClean="0">
                <a:latin typeface="Times New Roman" panose="02020603050405020304" pitchFamily="18" charset="0"/>
                <a:cs typeface="Times New Roman" panose="02020603050405020304" pitchFamily="18" charset="0"/>
              </a:rPr>
              <a:t>God; contributes </a:t>
            </a:r>
            <a:r>
              <a:rPr lang="en-US" sz="2400" dirty="0">
                <a:latin typeface="Times New Roman" panose="02020603050405020304" pitchFamily="18" charset="0"/>
                <a:cs typeface="Times New Roman" panose="02020603050405020304" pitchFamily="18" charset="0"/>
              </a:rPr>
              <a:t>to </a:t>
            </a:r>
            <a:r>
              <a:rPr lang="en-US" sz="2400" dirty="0" smtClean="0">
                <a:latin typeface="Times New Roman" panose="02020603050405020304" pitchFamily="18" charset="0"/>
                <a:cs typeface="Times New Roman" panose="02020603050405020304" pitchFamily="18" charset="0"/>
              </a:rPr>
              <a:t>joyful </a:t>
            </a:r>
            <a:r>
              <a:rPr lang="en-US" sz="2400" dirty="0">
                <a:latin typeface="Times New Roman" panose="02020603050405020304" pitchFamily="18" charset="0"/>
                <a:cs typeface="Times New Roman" panose="02020603050405020304" pitchFamily="18" charset="0"/>
              </a:rPr>
              <a:t>heart (Psalm 104:4-15; Ecclesiastes </a:t>
            </a:r>
            <a:r>
              <a:rPr lang="en-US" sz="2400" dirty="0" smtClean="0">
                <a:latin typeface="Times New Roman" panose="02020603050405020304" pitchFamily="18" charset="0"/>
                <a:cs typeface="Times New Roman" panose="02020603050405020304" pitchFamily="18" charset="0"/>
              </a:rPr>
              <a:t>9:7)</a:t>
            </a:r>
          </a:p>
          <a:p>
            <a:pPr>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medicinal value: 1 </a:t>
            </a:r>
            <a:r>
              <a:rPr lang="en-US" sz="2400" dirty="0">
                <a:latin typeface="Times New Roman" panose="02020603050405020304" pitchFamily="18" charset="0"/>
                <a:cs typeface="Times New Roman" panose="02020603050405020304" pitchFamily="18" charset="0"/>
              </a:rPr>
              <a:t>Timothy </a:t>
            </a:r>
            <a:r>
              <a:rPr lang="en-US" sz="2400" dirty="0" smtClean="0">
                <a:latin typeface="Times New Roman" panose="02020603050405020304" pitchFamily="18" charset="0"/>
                <a:cs typeface="Times New Roman" panose="02020603050405020304" pitchFamily="18" charset="0"/>
              </a:rPr>
              <a:t>5:23</a:t>
            </a:r>
          </a:p>
          <a:p>
            <a:pPr>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Paul </a:t>
            </a:r>
            <a:r>
              <a:rPr lang="en-US" sz="2400" dirty="0">
                <a:latin typeface="Times New Roman" panose="02020603050405020304" pitchFamily="18" charset="0"/>
                <a:cs typeface="Times New Roman" panose="02020603050405020304" pitchFamily="18" charset="0"/>
              </a:rPr>
              <a:t>cautions </a:t>
            </a:r>
            <a:r>
              <a:rPr lang="en-US" sz="2400" dirty="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Ephesians 5:18): don’t get </a:t>
            </a:r>
            <a:r>
              <a:rPr lang="en-US" sz="2400" dirty="0">
                <a:latin typeface="Times New Roman" panose="02020603050405020304" pitchFamily="18" charset="0"/>
                <a:cs typeface="Times New Roman" panose="02020603050405020304" pitchFamily="18" charset="0"/>
              </a:rPr>
              <a:t>drunk on wine which leads to </a:t>
            </a:r>
            <a:r>
              <a:rPr lang="en-US" sz="2400" dirty="0" smtClean="0">
                <a:latin typeface="Times New Roman" panose="02020603050405020304" pitchFamily="18" charset="0"/>
                <a:cs typeface="Times New Roman" panose="02020603050405020304" pitchFamily="18" charset="0"/>
              </a:rPr>
              <a:t>debauchery.</a:t>
            </a:r>
          </a:p>
          <a:p>
            <a:pPr>
              <a:buFont typeface="Wingdings" panose="05000000000000000000" pitchFamily="2" charset="2"/>
              <a:buChar char="q"/>
            </a:pPr>
            <a:r>
              <a:rPr lang="en-US" sz="2400" dirty="0">
                <a:latin typeface="Times New Roman" panose="02020603050405020304" pitchFamily="18" charset="0"/>
                <a:cs typeface="Times New Roman" panose="02020603050405020304" pitchFamily="18" charset="0"/>
              </a:rPr>
              <a:t>P</a:t>
            </a:r>
            <a:r>
              <a:rPr lang="en-US" sz="2400" dirty="0" smtClean="0">
                <a:latin typeface="Times New Roman" panose="02020603050405020304" pitchFamily="18" charset="0"/>
                <a:cs typeface="Times New Roman" panose="02020603050405020304" pitchFamily="18" charset="0"/>
              </a:rPr>
              <a:t>arallels </a:t>
            </a:r>
            <a:r>
              <a:rPr lang="en-US" sz="2400" dirty="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Scripture &amp; marijuana legalization): likely very loose</a:t>
            </a:r>
          </a:p>
          <a:p>
            <a:pPr>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Plausible question (?): </a:t>
            </a:r>
            <a:r>
              <a:rPr lang="en-US" sz="2400" dirty="0">
                <a:latin typeface="Times New Roman" panose="02020603050405020304" pitchFamily="18" charset="0"/>
                <a:cs typeface="Times New Roman" panose="02020603050405020304" pitchFamily="18" charset="0"/>
              </a:rPr>
              <a:t>can </a:t>
            </a:r>
            <a:r>
              <a:rPr lang="en-US" sz="2400" i="1" dirty="0" smtClean="0">
                <a:latin typeface="Times New Roman" panose="02020603050405020304" pitchFamily="18" charset="0"/>
                <a:cs typeface="Times New Roman" panose="02020603050405020304" pitchFamily="18" charset="0"/>
              </a:rPr>
              <a:t>Cannabis </a:t>
            </a:r>
            <a:r>
              <a:rPr lang="en-US" sz="2400" i="1" dirty="0">
                <a:latin typeface="Times New Roman" panose="02020603050405020304" pitchFamily="18" charset="0"/>
                <a:cs typeface="Times New Roman" panose="02020603050405020304" pitchFamily="18" charset="0"/>
              </a:rPr>
              <a:t>sativa </a:t>
            </a:r>
            <a:r>
              <a:rPr lang="en-US" sz="2400" dirty="0">
                <a:latin typeface="Times New Roman" panose="02020603050405020304" pitchFamily="18" charset="0"/>
                <a:cs typeface="Times New Roman" panose="02020603050405020304" pitchFamily="18" charset="0"/>
              </a:rPr>
              <a:t>plant </a:t>
            </a:r>
            <a:r>
              <a:rPr lang="en-US" sz="2400" dirty="0" smtClean="0">
                <a:latin typeface="Times New Roman" panose="02020603050405020304" pitchFamily="18" charset="0"/>
                <a:cs typeface="Times New Roman" panose="02020603050405020304" pitchFamily="18" charset="0"/>
              </a:rPr>
              <a:t>be </a:t>
            </a:r>
            <a:r>
              <a:rPr lang="en-US" sz="2400" dirty="0">
                <a:latin typeface="Times New Roman" panose="02020603050405020304" pitchFamily="18" charset="0"/>
                <a:cs typeface="Times New Roman" panose="02020603050405020304" pitchFamily="18" charset="0"/>
              </a:rPr>
              <a:t>viewed as possessing </a:t>
            </a:r>
            <a:r>
              <a:rPr lang="en-US" sz="2400" dirty="0" smtClean="0">
                <a:latin typeface="Times New Roman" panose="02020603050405020304" pitchFamily="18" charset="0"/>
                <a:cs typeface="Times New Roman" panose="02020603050405020304" pitchFamily="18" charset="0"/>
              </a:rPr>
              <a:t>medicinal 	value </a:t>
            </a:r>
            <a:r>
              <a:rPr lang="en-US" sz="2400" dirty="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to </a:t>
            </a:r>
            <a:r>
              <a:rPr lang="en-US" sz="2400" dirty="0">
                <a:latin typeface="Times New Roman" panose="02020603050405020304" pitchFamily="18" charset="0"/>
                <a:cs typeface="Times New Roman" panose="02020603050405020304" pitchFamily="18" charset="0"/>
              </a:rPr>
              <a:t>be used in </a:t>
            </a:r>
            <a:r>
              <a:rPr lang="en-US" sz="2400" dirty="0" smtClean="0">
                <a:latin typeface="Times New Roman" panose="02020603050405020304" pitchFamily="18" charset="0"/>
                <a:cs typeface="Times New Roman" panose="02020603050405020304" pitchFamily="18" charset="0"/>
              </a:rPr>
              <a:t>manner </a:t>
            </a:r>
            <a:r>
              <a:rPr lang="en-US" sz="2400"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2400" dirty="0" smtClean="0">
                <a:latin typeface="Times New Roman" panose="02020603050405020304" pitchFamily="18" charset="0"/>
                <a:cs typeface="Times New Roman" panose="02020603050405020304" pitchFamily="18" charset="0"/>
              </a:rPr>
              <a:t>to </a:t>
            </a:r>
            <a:r>
              <a:rPr lang="en-US" sz="2400" dirty="0">
                <a:latin typeface="Times New Roman" panose="02020603050405020304" pitchFamily="18" charset="0"/>
                <a:cs typeface="Times New Roman" panose="02020603050405020304" pitchFamily="18" charset="0"/>
              </a:rPr>
              <a:t>debauchery.</a:t>
            </a:r>
          </a:p>
          <a:p>
            <a:pPr marL="0" indent="0" algn="ctr">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3616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Areas of focus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n-US" sz="3200" dirty="0" smtClean="0">
                <a:latin typeface="Times New Roman" panose="02020603050405020304" pitchFamily="18" charset="0"/>
                <a:cs typeface="Times New Roman" panose="02020603050405020304" pitchFamily="18" charset="0"/>
              </a:rPr>
              <a:t> </a:t>
            </a:r>
            <a:r>
              <a:rPr lang="en-US" sz="2800" b="1" u="sng" dirty="0" smtClean="0">
                <a:latin typeface="Times New Roman" panose="02020603050405020304" pitchFamily="18" charset="0"/>
                <a:cs typeface="Times New Roman" panose="02020603050405020304" pitchFamily="18" charset="0"/>
              </a:rPr>
              <a:t>Introductory Content</a:t>
            </a:r>
          </a:p>
          <a:p>
            <a:pPr>
              <a:buFont typeface="Wingdings" panose="05000000000000000000" pitchFamily="2" charset="2"/>
              <a:buChar char="Ø"/>
            </a:pPr>
            <a:r>
              <a:rPr lang="en-US" sz="2800" dirty="0" smtClean="0">
                <a:latin typeface="Times New Roman" panose="02020603050405020304" pitchFamily="18" charset="0"/>
                <a:cs typeface="Times New Roman" panose="02020603050405020304" pitchFamily="18" charset="0"/>
              </a:rPr>
              <a:t> NASW Code of Ethics</a:t>
            </a:r>
          </a:p>
          <a:p>
            <a:pPr>
              <a:buFont typeface="Wingdings" panose="05000000000000000000" pitchFamily="2" charset="2"/>
              <a:buChar char="Ø"/>
            </a:pPr>
            <a:r>
              <a:rPr lang="en-US" sz="2800" i="1" dirty="0">
                <a:latin typeface="Times New Roman" panose="02020603050405020304" pitchFamily="18" charset="0"/>
                <a:cs typeface="Times New Roman" panose="02020603050405020304" pitchFamily="18" charset="0"/>
              </a:rPr>
              <a:t> </a:t>
            </a:r>
            <a:r>
              <a:rPr lang="en-US" sz="2800" i="1" dirty="0" smtClean="0">
                <a:latin typeface="Times New Roman" panose="02020603050405020304" pitchFamily="18" charset="0"/>
                <a:cs typeface="Times New Roman" panose="02020603050405020304" pitchFamily="18" charset="0"/>
              </a:rPr>
              <a:t>Cannabis sativa</a:t>
            </a:r>
          </a:p>
          <a:p>
            <a:pPr>
              <a:buFont typeface="Wingdings" panose="05000000000000000000" pitchFamily="2" charset="2"/>
              <a:buChar char="Ø"/>
            </a:pPr>
            <a:r>
              <a:rPr lang="en-US" sz="2800" i="1"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Federal Policy &amp; Controlled Substances Act of 1970</a:t>
            </a:r>
            <a:r>
              <a:rPr lang="en-US" sz="2800" i="1" dirty="0" smtClean="0">
                <a:latin typeface="Times New Roman" panose="02020603050405020304" pitchFamily="18" charset="0"/>
                <a:cs typeface="Times New Roman" panose="02020603050405020304" pitchFamily="18" charset="0"/>
              </a:rPr>
              <a:t> </a:t>
            </a:r>
            <a:endParaRPr lang="en-US" sz="2800" dirty="0" smtClean="0">
              <a:latin typeface="Times New Roman" panose="02020603050405020304" pitchFamily="18" charset="0"/>
              <a:cs typeface="Times New Roman" panose="02020603050405020304" pitchFamily="18" charset="0"/>
            </a:endParaRPr>
          </a:p>
          <a:p>
            <a:pPr marL="0" indent="0">
              <a:buNone/>
            </a:pPr>
            <a:endParaRPr lang="en-US" sz="2800" dirty="0" smtClean="0">
              <a:latin typeface="Times New Roman" panose="02020603050405020304" pitchFamily="18" charset="0"/>
              <a:cs typeface="Times New Roman" panose="02020603050405020304" pitchFamily="18" charset="0"/>
            </a:endParaRPr>
          </a:p>
          <a:p>
            <a:pPr marL="0" indent="0">
              <a:buNone/>
            </a:pPr>
            <a:endParaRPr lang="en-US" sz="3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82972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Medical marijuana:</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potential health benefits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3200" b="1" dirty="0" smtClean="0">
                <a:latin typeface="Times New Roman" panose="02020603050405020304" pitchFamily="18" charset="0"/>
                <a:cs typeface="Times New Roman" panose="02020603050405020304" pitchFamily="18" charset="0"/>
              </a:rPr>
              <a:t>NOTE: qualifying medical conditions vary by state</a:t>
            </a:r>
          </a:p>
          <a:p>
            <a:pPr>
              <a:buFont typeface="Wingdings" panose="05000000000000000000" pitchFamily="2" charset="2"/>
              <a:buChar char="q"/>
            </a:pPr>
            <a:r>
              <a:rPr lang="en-US" sz="3200" dirty="0" smtClean="0">
                <a:latin typeface="Times New Roman" panose="02020603050405020304" pitchFamily="18" charset="0"/>
                <a:cs typeface="Times New Roman" panose="02020603050405020304" pitchFamily="18" charset="0"/>
              </a:rPr>
              <a:t> Chronic pain, especially neuropathic pain (nervous 				system damage)</a:t>
            </a:r>
          </a:p>
          <a:p>
            <a:pPr>
              <a:buFont typeface="Wingdings" panose="05000000000000000000" pitchFamily="2" charset="2"/>
              <a:buChar char="q"/>
            </a:pPr>
            <a:r>
              <a:rPr lang="en-US" sz="3200" dirty="0">
                <a:latin typeface="Times New Roman" panose="02020603050405020304" pitchFamily="18" charset="0"/>
                <a:cs typeface="Times New Roman" panose="02020603050405020304" pitchFamily="18" charset="0"/>
              </a:rPr>
              <a:t> M</a:t>
            </a:r>
            <a:r>
              <a:rPr lang="en-US" sz="3200" dirty="0" smtClean="0">
                <a:latin typeface="Times New Roman" panose="02020603050405020304" pitchFamily="18" charset="0"/>
                <a:cs typeface="Times New Roman" panose="02020603050405020304" pitchFamily="18" charset="0"/>
              </a:rPr>
              <a:t>uscle spasms associated with multiple sclerosis</a:t>
            </a:r>
          </a:p>
          <a:p>
            <a:pPr marL="0" indent="0">
              <a:buNone/>
            </a:pPr>
            <a:r>
              <a:rPr lang="en-US" sz="3200" i="1" dirty="0" smtClean="0">
                <a:latin typeface="Times New Roman" panose="02020603050405020304" pitchFamily="18" charset="0"/>
                <a:cs typeface="Times New Roman" panose="02020603050405020304" pitchFamily="18" charset="0"/>
              </a:rPr>
              <a:t>Popular Science</a:t>
            </a:r>
            <a:r>
              <a:rPr lang="en-US" sz="3200" dirty="0" smtClean="0">
                <a:latin typeface="Times New Roman" panose="02020603050405020304" pitchFamily="18" charset="0"/>
                <a:cs typeface="Times New Roman" panose="02020603050405020304" pitchFamily="18" charset="0"/>
              </a:rPr>
              <a:t>, 2013; Drugs.com, 2018</a:t>
            </a:r>
            <a:endParaRPr lang="en-US" sz="3200" i="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585434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Medical marijuana:</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potential health benefits</a:t>
            </a:r>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q"/>
            </a:pPr>
            <a:r>
              <a:rPr lang="en-US" sz="3000" dirty="0" smtClean="0">
                <a:latin typeface="Times New Roman" panose="02020603050405020304" pitchFamily="18" charset="0"/>
                <a:cs typeface="Times New Roman" panose="02020603050405020304" pitchFamily="18" charset="0"/>
              </a:rPr>
              <a:t> Muscle spasms, esp. associated with multiple sclerosis</a:t>
            </a:r>
          </a:p>
          <a:p>
            <a:pPr>
              <a:buFont typeface="Wingdings" panose="05000000000000000000" pitchFamily="2" charset="2"/>
              <a:buChar char="q"/>
            </a:pPr>
            <a:r>
              <a:rPr lang="en-US" sz="3000" dirty="0">
                <a:latin typeface="Times New Roman" panose="02020603050405020304" pitchFamily="18" charset="0"/>
                <a:cs typeface="Times New Roman" panose="02020603050405020304" pitchFamily="18" charset="0"/>
              </a:rPr>
              <a:t> </a:t>
            </a:r>
            <a:r>
              <a:rPr lang="en-US" sz="3000" dirty="0" smtClean="0">
                <a:latin typeface="Times New Roman" panose="02020603050405020304" pitchFamily="18" charset="0"/>
                <a:cs typeface="Times New Roman" panose="02020603050405020304" pitchFamily="18" charset="0"/>
              </a:rPr>
              <a:t>Severe nausea, esp. with chemotherapy</a:t>
            </a:r>
          </a:p>
          <a:p>
            <a:pPr>
              <a:buFont typeface="Wingdings" panose="05000000000000000000" pitchFamily="2" charset="2"/>
              <a:buChar char="q"/>
            </a:pPr>
            <a:r>
              <a:rPr lang="en-US" sz="3000" dirty="0">
                <a:latin typeface="Times New Roman" panose="02020603050405020304" pitchFamily="18" charset="0"/>
                <a:cs typeface="Times New Roman" panose="02020603050405020304" pitchFamily="18" charset="0"/>
              </a:rPr>
              <a:t> </a:t>
            </a:r>
            <a:r>
              <a:rPr lang="en-US" sz="3000" dirty="0" smtClean="0">
                <a:latin typeface="Times New Roman" panose="02020603050405020304" pitchFamily="18" charset="0"/>
                <a:cs typeface="Times New Roman" panose="02020603050405020304" pitchFamily="18" charset="0"/>
              </a:rPr>
              <a:t>Cachexia/dramatic weight loss &amp; muscle atrophy 							(wasting syndrome)</a:t>
            </a:r>
          </a:p>
          <a:p>
            <a:pPr>
              <a:buFont typeface="Wingdings" panose="05000000000000000000" pitchFamily="2" charset="2"/>
              <a:buChar char="q"/>
            </a:pPr>
            <a:r>
              <a:rPr lang="en-US" sz="3000" dirty="0">
                <a:latin typeface="Times New Roman" panose="02020603050405020304" pitchFamily="18" charset="0"/>
                <a:cs typeface="Times New Roman" panose="02020603050405020304" pitchFamily="18" charset="0"/>
              </a:rPr>
              <a:t> </a:t>
            </a:r>
            <a:r>
              <a:rPr lang="en-US" sz="3000" dirty="0" smtClean="0">
                <a:latin typeface="Times New Roman" panose="02020603050405020304" pitchFamily="18" charset="0"/>
                <a:cs typeface="Times New Roman" panose="02020603050405020304" pitchFamily="18" charset="0"/>
              </a:rPr>
              <a:t>Eliminate/nearly </a:t>
            </a:r>
            <a:r>
              <a:rPr lang="en-US" sz="3000" dirty="0">
                <a:latin typeface="Times New Roman" panose="02020603050405020304" pitchFamily="18" charset="0"/>
                <a:cs typeface="Times New Roman" panose="02020603050405020304" pitchFamily="18" charset="0"/>
              </a:rPr>
              <a:t>eliminate drug-related deaths (i.e. 					</a:t>
            </a:r>
            <a:r>
              <a:rPr lang="en-US" sz="3000" dirty="0" smtClean="0">
                <a:latin typeface="Times New Roman" panose="02020603050405020304" pitchFamily="18" charset="0"/>
                <a:cs typeface="Times New Roman" panose="02020603050405020304" pitchFamily="18" charset="0"/>
              </a:rPr>
              <a:t>		contrasted </a:t>
            </a:r>
            <a:r>
              <a:rPr lang="en-US" sz="3000" dirty="0">
                <a:latin typeface="Times New Roman" panose="02020603050405020304" pitchFamily="18" charset="0"/>
                <a:cs typeface="Times New Roman" panose="02020603050405020304" pitchFamily="18" charset="0"/>
              </a:rPr>
              <a:t>to anti-psychotic drugs’ role in children’s 			</a:t>
            </a:r>
            <a:r>
              <a:rPr lang="en-US" sz="3000" dirty="0" smtClean="0">
                <a:latin typeface="Times New Roman" panose="02020603050405020304" pitchFamily="18" charset="0"/>
                <a:cs typeface="Times New Roman" panose="02020603050405020304" pitchFamily="18" charset="0"/>
              </a:rPr>
              <a:t>		deaths)</a:t>
            </a:r>
          </a:p>
          <a:p>
            <a:pPr marL="0" indent="0">
              <a:buNone/>
            </a:pPr>
            <a:r>
              <a:rPr lang="en-US" sz="3000" dirty="0" smtClean="0">
                <a:latin typeface="Times New Roman" panose="02020603050405020304" pitchFamily="18" charset="0"/>
                <a:cs typeface="Times New Roman" panose="02020603050405020304" pitchFamily="18" charset="0"/>
              </a:rPr>
              <a:t>Drugs.com, 2018; Clark, 2000</a:t>
            </a:r>
            <a:endParaRPr lang="en-US" sz="3000" dirty="0"/>
          </a:p>
          <a:p>
            <a:pPr marL="0" indent="0">
              <a:buNone/>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7347978"/>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Medical marijuana:</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potential health benefits</a:t>
            </a:r>
          </a:p>
        </p:txBody>
      </p:sp>
      <p:sp>
        <p:nvSpPr>
          <p:cNvPr id="3" name="Content Placeholder 2"/>
          <p:cNvSpPr>
            <a:spLocks noGrp="1"/>
          </p:cNvSpPr>
          <p:nvPr>
            <p:ph idx="1"/>
          </p:nvPr>
        </p:nvSpPr>
        <p:spPr/>
        <p:txBody>
          <a:bodyPr/>
          <a:lstStyle/>
          <a:p>
            <a:pPr marL="0" indent="0" algn="ctr">
              <a:buNone/>
            </a:pPr>
            <a:r>
              <a:rPr lang="en-US" sz="2800" dirty="0">
                <a:latin typeface="Times New Roman" panose="02020603050405020304" pitchFamily="18" charset="0"/>
                <a:cs typeface="Times New Roman" panose="02020603050405020304" pitchFamily="18" charset="0"/>
              </a:rPr>
              <a:t>Autism Spectrum </a:t>
            </a:r>
            <a:r>
              <a:rPr lang="en-US" sz="2800" dirty="0" smtClean="0">
                <a:latin typeface="Times New Roman" panose="02020603050405020304" pitchFamily="18" charset="0"/>
                <a:cs typeface="Times New Roman" panose="02020603050405020304" pitchFamily="18" charset="0"/>
              </a:rPr>
              <a:t>Disorder</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Medicaljane.com (Jan 17, 2013): Fragile X syndrome (common genetic cause of autism) associated with limited amount of natural endocannabinoid transmitter (2-AG)</a:t>
            </a:r>
          </a:p>
          <a:p>
            <a:pPr marL="0" indent="0">
              <a:buNone/>
            </a:pPr>
            <a:r>
              <a:rPr lang="en-US" sz="2800" dirty="0" smtClean="0">
                <a:latin typeface="Times New Roman" panose="02020603050405020304" pitchFamily="18" charset="0"/>
                <a:cs typeface="Times New Roman" panose="02020603050405020304" pitchFamily="18" charset="0"/>
              </a:rPr>
              <a:t>“The compounds in the plant (cannabis) can help block the enzymes that are affecting the 2-AG endocannabinoid, restoring a natural flow of communication between the brain and receptors” (para 4 and 5).</a:t>
            </a:r>
            <a:endParaRPr lang="en-US" sz="28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105298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fallOve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Medical marijuana:</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potential health benefits</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a:t>
            </a:r>
            <a:r>
              <a:rPr lang="en-US" sz="2800" b="1" i="1" dirty="0" smtClean="0">
                <a:latin typeface="Times New Roman" panose="02020603050405020304" pitchFamily="18" charset="0"/>
                <a:cs typeface="Times New Roman" panose="02020603050405020304" pitchFamily="18" charset="0"/>
              </a:rPr>
              <a:t>Cannabidiol</a:t>
            </a:r>
            <a:r>
              <a:rPr lang="en-US" sz="2800" dirty="0" smtClean="0">
                <a:latin typeface="Times New Roman" panose="02020603050405020304" pitchFamily="18" charset="0"/>
                <a:cs typeface="Times New Roman" panose="02020603050405020304" pitchFamily="18" charset="0"/>
              </a:rPr>
              <a:t> (CBD): convulsions; inflammation; anxiety &amp; 				nausea; (same as THC without psychoactive effects)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b="1" i="1" dirty="0" smtClean="0">
                <a:latin typeface="Times New Roman" panose="02020603050405020304" pitchFamily="18" charset="0"/>
                <a:cs typeface="Times New Roman" panose="02020603050405020304" pitchFamily="18" charset="0"/>
              </a:rPr>
              <a:t>Cannabinol </a:t>
            </a:r>
            <a:r>
              <a:rPr lang="en-US" sz="2800" dirty="0" smtClean="0">
                <a:latin typeface="Times New Roman" panose="02020603050405020304" pitchFamily="18" charset="0"/>
                <a:cs typeface="Times New Roman" panose="02020603050405020304" pitchFamily="18" charset="0"/>
              </a:rPr>
              <a:t>(CBN): mildly psychoactive; intraocular pressure &amp; 		seizure occurrence</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b="1" i="1" dirty="0" smtClean="0">
                <a:latin typeface="Times New Roman" panose="02020603050405020304" pitchFamily="18" charset="0"/>
                <a:cs typeface="Times New Roman" panose="02020603050405020304" pitchFamily="18" charset="0"/>
              </a:rPr>
              <a:t>Cannabichromene </a:t>
            </a:r>
            <a:r>
              <a:rPr lang="en-US" sz="2800" dirty="0" smtClean="0">
                <a:latin typeface="Times New Roman" panose="02020603050405020304" pitchFamily="18" charset="0"/>
                <a:cs typeface="Times New Roman" panose="02020603050405020304" pitchFamily="18" charset="0"/>
              </a:rPr>
              <a:t>(CBC): analgesic (pain relieving, similar to 			THC); sedative/calming effects</a:t>
            </a:r>
          </a:p>
          <a:p>
            <a:pPr marL="0" indent="0">
              <a:buNone/>
            </a:pPr>
            <a:r>
              <a:rPr lang="en-US" sz="2800" dirty="0" smtClean="0">
                <a:latin typeface="Times New Roman" panose="02020603050405020304" pitchFamily="18" charset="0"/>
                <a:cs typeface="Times New Roman" panose="02020603050405020304" pitchFamily="18" charset="0"/>
              </a:rPr>
              <a:t>safeaccessnow.org, 2018</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13591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Medical marijuana:</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potential health benefits</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a:t>
            </a:r>
            <a:r>
              <a:rPr lang="en-US" sz="2800" b="1" i="1" dirty="0" smtClean="0">
                <a:latin typeface="Times New Roman" panose="02020603050405020304" pitchFamily="18" charset="0"/>
                <a:cs typeface="Times New Roman" panose="02020603050405020304" pitchFamily="18" charset="0"/>
              </a:rPr>
              <a:t>Cannabigerol</a:t>
            </a:r>
            <a:r>
              <a:rPr lang="en-US" sz="2800" dirty="0" smtClean="0">
                <a:latin typeface="Times New Roman" panose="02020603050405020304" pitchFamily="18" charset="0"/>
                <a:cs typeface="Times New Roman" panose="02020603050405020304" pitchFamily="18" charset="0"/>
              </a:rPr>
              <a:t> (CBG): sedative effects; antimicrobial properties; 		intraocular pressure</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b="1" i="1" dirty="0" smtClean="0">
                <a:latin typeface="Times New Roman" panose="02020603050405020304" pitchFamily="18" charset="0"/>
                <a:cs typeface="Times New Roman" panose="02020603050405020304" pitchFamily="18" charset="0"/>
              </a:rPr>
              <a:t>Tetrahydrocannabivarin</a:t>
            </a:r>
            <a:r>
              <a:rPr lang="en-US" sz="2800" dirty="0" smtClean="0">
                <a:latin typeface="Times New Roman" panose="02020603050405020304" pitchFamily="18" charset="0"/>
                <a:cs typeface="Times New Roman" panose="02020603050405020304" pitchFamily="18" charset="0"/>
              </a:rPr>
              <a:t> (THCV): type 2 diabetes &amp; related 				metabolic disorders (“showing promise”); appears to address 		obesity related to insulin resistance (inconsistent results in 			trials conducted on mice)</a:t>
            </a:r>
          </a:p>
          <a:p>
            <a:pPr marL="0" indent="0">
              <a:buNone/>
            </a:pPr>
            <a:r>
              <a:rPr lang="en-US" sz="2800" dirty="0" smtClean="0">
                <a:latin typeface="Times New Roman" panose="02020603050405020304" pitchFamily="18" charset="0"/>
                <a:cs typeface="Times New Roman" panose="02020603050405020304" pitchFamily="18" charset="0"/>
              </a:rPr>
              <a:t>safeaccessnow.org, </a:t>
            </a:r>
            <a:r>
              <a:rPr lang="en-US" sz="2800" dirty="0">
                <a:latin typeface="Times New Roman" panose="02020603050405020304" pitchFamily="18" charset="0"/>
                <a:cs typeface="Times New Roman" panose="02020603050405020304" pitchFamily="18" charset="0"/>
              </a:rPr>
              <a:t>2018</a:t>
            </a: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8509832"/>
      </p:ext>
    </p:extLst>
  </p:cSld>
  <p:clrMapOvr>
    <a:masterClrMapping/>
  </p:clrMapOvr>
  <mc:AlternateContent xmlns:mc="http://schemas.openxmlformats.org/markup-compatibility/2006" xmlns:p14="http://schemas.microsoft.com/office/powerpoint/2010/main">
    <mc:Choice Requires="p14">
      <p:transition spd="slow" p14:dur="1600">
        <p14:prism dir="u" isContent="1" isInverted="1"/>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Researching</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Medical marijuana</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b="1" dirty="0" smtClean="0">
                <a:latin typeface="Times New Roman" panose="02020603050405020304" pitchFamily="18" charset="0"/>
                <a:cs typeface="Times New Roman" panose="02020603050405020304" pitchFamily="18" charset="0"/>
              </a:rPr>
              <a:t>STAT News, August 2016</a:t>
            </a:r>
          </a:p>
          <a:p>
            <a:pPr marL="0" indent="0" algn="ctr">
              <a:buNone/>
            </a:pPr>
            <a:r>
              <a:rPr lang="en-US" sz="2800" b="1" dirty="0" smtClean="0">
                <a:latin typeface="Times New Roman" panose="02020603050405020304" pitchFamily="18" charset="0"/>
                <a:cs typeface="Times New Roman" panose="02020603050405020304" pitchFamily="18" charset="0"/>
              </a:rPr>
              <a:t>The Process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Schedule I drugs require: DEA license &amp; FDA study approval </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Clinical trials for marijuana &amp; drugs derived from it: </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require highest levels of permission (even if constituents of 				marijuana are free of mind/mood-altering components)</a:t>
            </a:r>
          </a:p>
        </p:txBody>
      </p:sp>
    </p:spTree>
    <p:extLst>
      <p:ext uri="{BB962C8B-B14F-4D97-AF65-F5344CB8AC3E}">
        <p14:creationId xmlns:p14="http://schemas.microsoft.com/office/powerpoint/2010/main" val="806828936"/>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Researching</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Medical marijuana</a:t>
            </a:r>
          </a:p>
        </p:txBody>
      </p:sp>
      <p:sp>
        <p:nvSpPr>
          <p:cNvPr id="3" name="Content Placeholder 2"/>
          <p:cNvSpPr>
            <a:spLocks noGrp="1"/>
          </p:cNvSpPr>
          <p:nvPr>
            <p:ph idx="1"/>
          </p:nvPr>
        </p:nvSpPr>
        <p:spPr/>
        <p:txBody>
          <a:bodyPr>
            <a:normAutofit/>
          </a:bodyPr>
          <a:lstStyle/>
          <a:p>
            <a:pPr marL="0" indent="0" algn="ctr">
              <a:buNone/>
            </a:pPr>
            <a:r>
              <a:rPr lang="en-US" sz="28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STAT News, August </a:t>
            </a:r>
            <a:r>
              <a:rPr lang="en-US" sz="2800" b="1" dirty="0" smtClean="0">
                <a:latin typeface="Times New Roman" panose="02020603050405020304" pitchFamily="18" charset="0"/>
                <a:cs typeface="Times New Roman" panose="02020603050405020304" pitchFamily="18" charset="0"/>
              </a:rPr>
              <a:t>2016</a:t>
            </a:r>
            <a:endParaRPr lang="en-US" sz="28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DEA approval/license </a:t>
            </a:r>
            <a:r>
              <a:rPr lang="en-US" sz="2800" dirty="0">
                <a:latin typeface="Times New Roman" panose="02020603050405020304" pitchFamily="18" charset="0"/>
                <a:cs typeface="Times New Roman" panose="02020603050405020304" pitchFamily="18" charset="0"/>
              </a:rPr>
              <a:t>often accompanied by security protocol </a:t>
            </a:r>
            <a:r>
              <a:rPr lang="en-US" sz="2800" dirty="0" smtClean="0">
                <a:latin typeface="Times New Roman" panose="02020603050405020304" pitchFamily="18" charset="0"/>
                <a:cs typeface="Times New Roman" panose="02020603050405020304" pitchFamily="18" charset="0"/>
              </a:rPr>
              <a:t>			upgrades (</a:t>
            </a:r>
            <a:r>
              <a:rPr lang="en-US" sz="2800" dirty="0">
                <a:latin typeface="Times New Roman" panose="02020603050405020304" pitchFamily="18" charset="0"/>
                <a:cs typeface="Times New Roman" panose="02020603050405020304" pitchFamily="18" charset="0"/>
              </a:rPr>
              <a:t>for labs)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Security protocol upgrades = significant costs (time and materials)</a:t>
            </a: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5153983"/>
      </p:ext>
    </p:extLst>
  </p:cSld>
  <p:clrMapOvr>
    <a:masterClrMapping/>
  </p:clrMapOvr>
  <mc:AlternateContent xmlns:mc="http://schemas.openxmlformats.org/markup-compatibility/2006" xmlns:p14="http://schemas.microsoft.com/office/powerpoint/2010/main">
    <mc:Choice Requires="p14">
      <p:transition spd="slow">
        <p14:vortex dir="u"/>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Researching</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Medical marijuana</a:t>
            </a:r>
          </a:p>
        </p:txBody>
      </p:sp>
      <p:sp>
        <p:nvSpPr>
          <p:cNvPr id="3" name="Content Placeholder 2"/>
          <p:cNvSpPr>
            <a:spLocks noGrp="1"/>
          </p:cNvSpPr>
          <p:nvPr>
            <p:ph idx="1"/>
          </p:nvPr>
        </p:nvSpPr>
        <p:spPr/>
        <p:txBody>
          <a:bodyPr>
            <a:normAutofit fontScale="92500" lnSpcReduction="20000"/>
          </a:bodyPr>
          <a:lstStyle/>
          <a:p>
            <a:pPr marL="0" indent="0" algn="ctr">
              <a:buNone/>
            </a:pPr>
            <a:r>
              <a:rPr lang="en-US" sz="2800" b="1" dirty="0">
                <a:latin typeface="Times New Roman" panose="02020603050405020304" pitchFamily="18" charset="0"/>
                <a:cs typeface="Times New Roman" panose="02020603050405020304" pitchFamily="18" charset="0"/>
              </a:rPr>
              <a:t>STAT News, August </a:t>
            </a:r>
            <a:r>
              <a:rPr lang="en-US" sz="2800" b="1" dirty="0" smtClean="0">
                <a:latin typeface="Times New Roman" panose="02020603050405020304" pitchFamily="18" charset="0"/>
                <a:cs typeface="Times New Roman" panose="02020603050405020304" pitchFamily="18" charset="0"/>
              </a:rPr>
              <a:t>2016</a:t>
            </a:r>
            <a:endParaRPr lang="en-US" sz="2800" b="1" i="1" dirty="0" smtClean="0">
              <a:latin typeface="Times New Roman" panose="02020603050405020304" pitchFamily="18" charset="0"/>
              <a:cs typeface="Times New Roman" panose="02020603050405020304" pitchFamily="18" charset="0"/>
            </a:endParaRPr>
          </a:p>
          <a:p>
            <a:pPr marL="0" indent="0" algn="ctr">
              <a:buNone/>
            </a:pPr>
            <a:r>
              <a:rPr lang="en-US" sz="2800" b="1" i="1" dirty="0" smtClean="0">
                <a:latin typeface="Times New Roman" panose="02020603050405020304" pitchFamily="18" charset="0"/>
                <a:cs typeface="Times New Roman" panose="02020603050405020304" pitchFamily="18" charset="0"/>
              </a:rPr>
              <a:t>Some Background</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2011:Washington state and Rhode Island </a:t>
            </a:r>
            <a:r>
              <a:rPr lang="en-US" sz="2800" dirty="0" smtClean="0">
                <a:latin typeface="Times New Roman" panose="02020603050405020304" pitchFamily="18" charset="0"/>
                <a:cs typeface="Times New Roman" panose="02020603050405020304" pitchFamily="18" charset="0"/>
              </a:rPr>
              <a:t>governors request 					marijuana </a:t>
            </a:r>
            <a:r>
              <a:rPr lang="en-US" sz="2800" dirty="0">
                <a:latin typeface="Times New Roman" panose="02020603050405020304" pitchFamily="18" charset="0"/>
                <a:cs typeface="Times New Roman" panose="02020603050405020304" pitchFamily="18" charset="0"/>
              </a:rPr>
              <a:t>moved to Schedule 2 </a:t>
            </a:r>
            <a:r>
              <a:rPr lang="en-US" sz="2800" dirty="0" smtClean="0">
                <a:latin typeface="Times New Roman" panose="02020603050405020304" pitchFamily="18" charset="0"/>
                <a:cs typeface="Times New Roman" panose="02020603050405020304" pitchFamily="18" charset="0"/>
              </a:rPr>
              <a:t>status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DEA response: Federal health officials </a:t>
            </a:r>
            <a:r>
              <a:rPr lang="en-US" sz="2800" dirty="0" smtClean="0">
                <a:latin typeface="Times New Roman" panose="02020603050405020304" pitchFamily="18" charset="0"/>
                <a:cs typeface="Times New Roman" panose="02020603050405020304" pitchFamily="18" charset="0"/>
              </a:rPr>
              <a:t>conclude "</a:t>
            </a:r>
            <a:r>
              <a:rPr lang="en-US" sz="2800" dirty="0">
                <a:latin typeface="Times New Roman" panose="02020603050405020304" pitchFamily="18" charset="0"/>
                <a:cs typeface="Times New Roman" panose="02020603050405020304" pitchFamily="18" charset="0"/>
              </a:rPr>
              <a:t>No accepted </a:t>
            </a:r>
            <a:r>
              <a:rPr lang="en-US" sz="2800" dirty="0" smtClean="0">
                <a:latin typeface="Times New Roman" panose="02020603050405020304" pitchFamily="18" charset="0"/>
                <a:cs typeface="Times New Roman" panose="02020603050405020304" pitchFamily="18" charset="0"/>
              </a:rPr>
              <a:t>				medical </a:t>
            </a:r>
            <a:r>
              <a:rPr lang="en-US" sz="2800" dirty="0">
                <a:latin typeface="Times New Roman" panose="02020603050405020304" pitchFamily="18" charset="0"/>
                <a:cs typeface="Times New Roman" panose="02020603050405020304" pitchFamily="18" charset="0"/>
              </a:rPr>
              <a:t>use in the United </a:t>
            </a:r>
            <a:r>
              <a:rPr lang="en-US" sz="2800" dirty="0" smtClean="0">
                <a:latin typeface="Times New Roman" panose="02020603050405020304" pitchFamily="18" charset="0"/>
                <a:cs typeface="Times New Roman" panose="02020603050405020304" pitchFamily="18" charset="0"/>
              </a:rPr>
              <a:t>States” (not considered safe &amp; 					effective)</a:t>
            </a:r>
          </a:p>
          <a:p>
            <a:pPr>
              <a:buFont typeface="Wingdings" panose="05000000000000000000" pitchFamily="2" charset="2"/>
              <a:buChar char="v"/>
            </a:pPr>
            <a:r>
              <a:rPr lang="en-US" sz="2800" dirty="0">
                <a:latin typeface="Times New Roman" panose="02020603050405020304" pitchFamily="18" charset="0"/>
                <a:cs typeface="Times New Roman" panose="02020603050405020304" pitchFamily="18" charset="0"/>
              </a:rPr>
              <a:t> Similar to a familiar conundrum? "No experience, no job; no job, </a:t>
            </a:r>
            <a:r>
              <a:rPr lang="en-US" sz="2800" dirty="0" smtClean="0">
                <a:latin typeface="Times New Roman" panose="02020603050405020304" pitchFamily="18" charset="0"/>
                <a:cs typeface="Times New Roman" panose="02020603050405020304" pitchFamily="18" charset="0"/>
              </a:rPr>
              <a:t>	no 			experience.”</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74032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Researching</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Medical marijuana</a:t>
            </a:r>
          </a:p>
        </p:txBody>
      </p:sp>
      <p:sp>
        <p:nvSpPr>
          <p:cNvPr id="3" name="Content Placeholder 2"/>
          <p:cNvSpPr>
            <a:spLocks noGrp="1"/>
          </p:cNvSpPr>
          <p:nvPr>
            <p:ph idx="1"/>
          </p:nvPr>
        </p:nvSpPr>
        <p:spPr/>
        <p:txBody>
          <a:bodyPr>
            <a:normAutofit fontScale="92500" lnSpcReduction="20000"/>
          </a:bodyPr>
          <a:lstStyle/>
          <a:p>
            <a:pPr marL="0" indent="0" algn="ctr">
              <a:buNone/>
            </a:pPr>
            <a:r>
              <a:rPr lang="en-US" sz="2800" i="1" dirty="0" smtClean="0">
                <a:latin typeface="Times New Roman" panose="02020603050405020304" pitchFamily="18" charset="0"/>
                <a:cs typeface="Times New Roman" panose="02020603050405020304" pitchFamily="18" charset="0"/>
              </a:rPr>
              <a:t>Popular Science</a:t>
            </a:r>
            <a:r>
              <a:rPr lang="en-US" sz="2800" dirty="0" smtClean="0">
                <a:latin typeface="Times New Roman" panose="02020603050405020304" pitchFamily="18" charset="0"/>
                <a:cs typeface="Times New Roman" panose="02020603050405020304" pitchFamily="18" charset="0"/>
              </a:rPr>
              <a:t>, April 18, 2013</a:t>
            </a:r>
            <a:endParaRPr lang="en-US" sz="2800" i="1" dirty="0" smtClean="0">
              <a:latin typeface="Times New Roman" panose="02020603050405020304" pitchFamily="18" charset="0"/>
              <a:cs typeface="Times New Roman" panose="02020603050405020304" pitchFamily="18" charset="0"/>
            </a:endParaRPr>
          </a:p>
          <a:p>
            <a:pPr marL="0" indent="0" algn="ctr">
              <a:buNone/>
            </a:pPr>
            <a:r>
              <a:rPr lang="en-US" sz="2800" b="1" i="1" dirty="0" smtClean="0">
                <a:latin typeface="Times New Roman" panose="02020603050405020304" pitchFamily="18" charset="0"/>
                <a:cs typeface="Times New Roman" panose="02020603050405020304" pitchFamily="18" charset="0"/>
              </a:rPr>
              <a:t>Federally </a:t>
            </a:r>
            <a:r>
              <a:rPr lang="en-US" sz="2800" b="1" i="1" dirty="0">
                <a:latin typeface="Times New Roman" panose="02020603050405020304" pitchFamily="18" charset="0"/>
                <a:cs typeface="Times New Roman" panose="02020603050405020304" pitchFamily="18" charset="0"/>
              </a:rPr>
              <a:t>Approved Research </a:t>
            </a:r>
            <a:r>
              <a:rPr lang="en-US" sz="2800" b="1" i="1" dirty="0" smtClean="0">
                <a:latin typeface="Times New Roman" panose="02020603050405020304" pitchFamily="18" charset="0"/>
                <a:cs typeface="Times New Roman" panose="02020603050405020304" pitchFamily="18" charset="0"/>
              </a:rPr>
              <a:t>Sites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Primary site: University of Mississippi (exclusive contract </a:t>
            </a:r>
            <a:r>
              <a:rPr lang="en-US" sz="2800" dirty="0" smtClean="0">
                <a:latin typeface="Times New Roman" panose="02020603050405020304" pitchFamily="18" charset="0"/>
                <a:cs typeface="Times New Roman" panose="02020603050405020304" pitchFamily="18" charset="0"/>
              </a:rPr>
              <a:t>						with/funded by NIDA); slow delivery/access &amp; limited strains 			grown  </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DEA commitment</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Take steps…to increase the lawful supply of </a:t>
            </a:r>
            <a:r>
              <a:rPr lang="en-US" sz="2800" dirty="0" smtClean="0">
                <a:latin typeface="Times New Roman" panose="02020603050405020304" pitchFamily="18" charset="0"/>
                <a:cs typeface="Times New Roman" panose="02020603050405020304" pitchFamily="18" charset="0"/>
              </a:rPr>
              <a:t>				marijuana </a:t>
            </a:r>
            <a:r>
              <a:rPr lang="en-US" sz="2800" dirty="0">
                <a:latin typeface="Times New Roman" panose="02020603050405020304" pitchFamily="18" charset="0"/>
                <a:cs typeface="Times New Roman" panose="02020603050405020304" pitchFamily="18" charset="0"/>
              </a:rPr>
              <a:t>available to </a:t>
            </a:r>
            <a:r>
              <a:rPr lang="en-US" sz="2800" dirty="0" smtClean="0">
                <a:latin typeface="Times New Roman" panose="02020603050405020304" pitchFamily="18" charset="0"/>
                <a:cs typeface="Times New Roman" panose="02020603050405020304" pitchFamily="18" charset="0"/>
              </a:rPr>
              <a:t>researchers”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Lingering concern: access without schedule status changes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limitations for research </a:t>
            </a:r>
            <a:endParaRPr lang="en-US"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7508176"/>
      </p:ext>
    </p:extLst>
  </p:cSld>
  <p:clrMapOvr>
    <a:masterClrMapping/>
  </p:clrMapOvr>
  <mc:AlternateContent xmlns:mc="http://schemas.openxmlformats.org/markup-compatibility/2006" xmlns:p14="http://schemas.microsoft.com/office/powerpoint/2010/main">
    <mc:Choice Requires="p14">
      <p:transition spd="slow" p14:dur="1250">
        <p:checker/>
      </p:transition>
    </mc:Choice>
    <mc:Fallback xmlns="">
      <p:transition spd="slow">
        <p:checker/>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Researching</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Medical marijuana</a:t>
            </a:r>
          </a:p>
        </p:txBody>
      </p:sp>
      <p:sp>
        <p:nvSpPr>
          <p:cNvPr id="3" name="Content Placeholder 2"/>
          <p:cNvSpPr>
            <a:spLocks noGrp="1"/>
          </p:cNvSpPr>
          <p:nvPr>
            <p:ph idx="1"/>
          </p:nvPr>
        </p:nvSpPr>
        <p:spPr/>
        <p:txBody>
          <a:bodyPr>
            <a:normAutofit fontScale="92500" lnSpcReduction="10000"/>
          </a:bodyPr>
          <a:lstStyle/>
          <a:p>
            <a:pPr marL="0" indent="0" algn="ctr">
              <a:buNone/>
            </a:pPr>
            <a:r>
              <a:rPr lang="en-US" sz="2800" i="1" dirty="0" smtClean="0">
                <a:latin typeface="Times New Roman" panose="02020603050405020304" pitchFamily="18" charset="0"/>
                <a:cs typeface="Times New Roman" panose="02020603050405020304" pitchFamily="18" charset="0"/>
              </a:rPr>
              <a:t>Popular Science</a:t>
            </a:r>
            <a:r>
              <a:rPr lang="en-US" sz="2800" dirty="0" smtClean="0">
                <a:latin typeface="Times New Roman" panose="02020603050405020304" pitchFamily="18" charset="0"/>
                <a:cs typeface="Times New Roman" panose="02020603050405020304" pitchFamily="18" charset="0"/>
              </a:rPr>
              <a:t>, April 18, 2013</a:t>
            </a:r>
            <a:endParaRPr lang="en-US" sz="2800" i="1" dirty="0" smtClean="0">
              <a:latin typeface="Times New Roman" panose="02020603050405020304" pitchFamily="18" charset="0"/>
              <a:cs typeface="Times New Roman" panose="02020603050405020304" pitchFamily="18" charset="0"/>
            </a:endParaRPr>
          </a:p>
          <a:p>
            <a:pPr marL="0" indent="0" algn="ctr">
              <a:buNone/>
            </a:pPr>
            <a:r>
              <a:rPr lang="en-US" sz="2800" b="1" i="1" dirty="0" smtClean="0">
                <a:latin typeface="Times New Roman" panose="02020603050405020304" pitchFamily="18" charset="0"/>
                <a:cs typeface="Times New Roman" panose="02020603050405020304" pitchFamily="18" charset="0"/>
              </a:rPr>
              <a:t>Federally </a:t>
            </a:r>
            <a:r>
              <a:rPr lang="en-US" sz="2800" b="1" i="1" dirty="0">
                <a:latin typeface="Times New Roman" panose="02020603050405020304" pitchFamily="18" charset="0"/>
                <a:cs typeface="Times New Roman" panose="02020603050405020304" pitchFamily="18" charset="0"/>
              </a:rPr>
              <a:t>Approved Research Sites</a:t>
            </a:r>
          </a:p>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Challenge for medical benefits-related research:</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NIDA had congressional mandate to research harmful effects of 				controlled substances &amp; to stop drug abuse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reduced focus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on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marijuana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as medicine</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sym typeface="Wingdings" panose="05000000000000000000" pitchFamily="2" charset="2"/>
              </a:rPr>
              <a:t>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So, medical marijuana research has been/is conducted, but is 					relatively limited</a:t>
            </a:r>
          </a:p>
        </p:txBody>
      </p:sp>
    </p:spTree>
    <p:extLst>
      <p:ext uri="{BB962C8B-B14F-4D97-AF65-F5344CB8AC3E}">
        <p14:creationId xmlns:p14="http://schemas.microsoft.com/office/powerpoint/2010/main" val="846888201"/>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Areas of focus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a:bodyPr>
          <a:lstStyle/>
          <a:p>
            <a:pPr marL="0" indent="0" algn="ctr">
              <a:buNone/>
            </a:pPr>
            <a:r>
              <a:rPr lang="en-US" sz="2800" b="1" u="sng" dirty="0" smtClean="0">
                <a:latin typeface="Times New Roman" panose="02020603050405020304" pitchFamily="18" charset="0"/>
                <a:cs typeface="Times New Roman" panose="02020603050405020304" pitchFamily="18" charset="0"/>
              </a:rPr>
              <a:t>Expand Legalization</a:t>
            </a:r>
          </a:p>
          <a:p>
            <a:pPr marL="514350" indent="-514350">
              <a:buFont typeface="+mj-lt"/>
              <a:buAutoNum type="alphaLcPeriod"/>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Potential Medical Treatments</a:t>
            </a:r>
          </a:p>
          <a:p>
            <a:pPr marL="514350" indent="-514350">
              <a:buFont typeface="+mj-lt"/>
              <a:buAutoNum type="alphaLcPeriod"/>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Alters current criminal 	justice response</a:t>
            </a:r>
          </a:p>
          <a:p>
            <a:pPr marL="514350" indent="-514350">
              <a:buFont typeface="+mj-lt"/>
              <a:buAutoNum type="alphaLcPeriod"/>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Positive Economic Impact</a:t>
            </a:r>
            <a:endParaRPr lang="en-US" sz="2800"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normAutofit/>
          </a:bodyPr>
          <a:lstStyle/>
          <a:p>
            <a:pPr marL="0" indent="0" algn="ctr">
              <a:buNone/>
            </a:pPr>
            <a:r>
              <a:rPr lang="en-US" sz="2800" b="1" u="sng" dirty="0" smtClean="0">
                <a:latin typeface="Times New Roman" panose="02020603050405020304" pitchFamily="18" charset="0"/>
                <a:cs typeface="Times New Roman" panose="02020603050405020304" pitchFamily="18" charset="0"/>
              </a:rPr>
              <a:t>Restrict Legalization</a:t>
            </a:r>
          </a:p>
          <a:p>
            <a:pPr marL="514350" indent="-514350">
              <a:buFont typeface="+mj-lt"/>
              <a:buAutoNum type="alphaLcPeriod"/>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Unsafe </a:t>
            </a:r>
          </a:p>
          <a:p>
            <a:pPr marL="514350" indent="-514350">
              <a:buFont typeface="+mj-lt"/>
              <a:buAutoNum type="alphaLcPeriod"/>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Abuse/Dependence Potential</a:t>
            </a:r>
          </a:p>
          <a:p>
            <a:pPr marL="514350" indent="-514350">
              <a:buFont typeface="+mj-lt"/>
              <a:buAutoNum type="alphaLcPeriod"/>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Influence on Youth</a:t>
            </a:r>
          </a:p>
          <a:p>
            <a:pPr marL="514350" indent="-514350">
              <a:buFont typeface="+mj-lt"/>
              <a:buAutoNum type="alphaLcPeriod"/>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Negative Economic Impact</a:t>
            </a:r>
          </a:p>
        </p:txBody>
      </p:sp>
    </p:spTree>
    <p:extLst>
      <p:ext uri="{BB962C8B-B14F-4D97-AF65-F5344CB8AC3E}">
        <p14:creationId xmlns:p14="http://schemas.microsoft.com/office/powerpoint/2010/main" val="767379137"/>
      </p:ext>
    </p:extLst>
  </p:cSld>
  <p:clrMapOvr>
    <a:masterClrMapping/>
  </p:clrMapOvr>
  <p:transition spd="slow">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Medical marijuana:</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Legal-related </a:t>
            </a:r>
          </a:p>
        </p:txBody>
      </p:sp>
      <p:sp>
        <p:nvSpPr>
          <p:cNvPr id="3" name="Content Placeholder 2"/>
          <p:cNvSpPr>
            <a:spLocks noGrp="1"/>
          </p:cNvSpPr>
          <p:nvPr>
            <p:ph idx="1"/>
          </p:nvPr>
        </p:nvSpPr>
        <p:spPr/>
        <p:txBody>
          <a:bodyPr>
            <a:normAutofit fontScale="92500" lnSpcReduction="10000"/>
          </a:bodyPr>
          <a:lstStyle/>
          <a:p>
            <a:pPr marL="0" indent="0" algn="ctr">
              <a:buNone/>
            </a:pPr>
            <a:r>
              <a:rPr lang="en-US" sz="2800" b="1" i="1" dirty="0" smtClean="0">
                <a:latin typeface="Times New Roman" panose="02020603050405020304" pitchFamily="18" charset="0"/>
                <a:cs typeface="Times New Roman" panose="02020603050405020304" pitchFamily="18" charset="0"/>
              </a:rPr>
              <a:t>To Qualify for Medical Marijuana</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Must have diagnosed condition on their state’s list of conditions 				that qualify</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Receive </a:t>
            </a:r>
            <a:r>
              <a:rPr lang="en-US" sz="2800" b="1" i="1" dirty="0" smtClean="0">
                <a:latin typeface="Times New Roman" panose="02020603050405020304" pitchFamily="18" charset="0"/>
                <a:cs typeface="Times New Roman" panose="02020603050405020304" pitchFamily="18" charset="0"/>
              </a:rPr>
              <a:t>recommendation</a:t>
            </a:r>
            <a:r>
              <a:rPr lang="en-US" sz="2800" dirty="0" smtClean="0">
                <a:latin typeface="Times New Roman" panose="02020603050405020304" pitchFamily="18" charset="0"/>
                <a:cs typeface="Times New Roman" panose="02020603050405020304" pitchFamily="18" charset="0"/>
              </a:rPr>
              <a:t> from their physician </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NOTE: illegal to prescribe under federal law</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Once obtained, patient can obtain card/qualification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purchase 				medical marijuana &amp; associated products from dispensaries</a:t>
            </a:r>
          </a:p>
          <a:p>
            <a:pPr marL="0" indent="0">
              <a:buNone/>
            </a:pP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leafly.com</a:t>
            </a:r>
            <a:r>
              <a:rPr lang="en-US" sz="2800" smtClean="0">
                <a:latin typeface="Times New Roman" panose="02020603050405020304" pitchFamily="18" charset="0"/>
                <a:cs typeface="Times New Roman" panose="02020603050405020304" pitchFamily="18" charset="0"/>
                <a:sym typeface="Wingdings" panose="05000000000000000000" pitchFamily="2" charset="2"/>
              </a:rPr>
              <a:t>; Drugs.com</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33040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Medical marijuana legalization &amp;</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US Traffic fatalities</a:t>
            </a:r>
          </a:p>
        </p:txBody>
      </p:sp>
      <p:sp>
        <p:nvSpPr>
          <p:cNvPr id="3" name="Content Placeholder 2"/>
          <p:cNvSpPr>
            <a:spLocks noGrp="1"/>
          </p:cNvSpPr>
          <p:nvPr>
            <p:ph idx="1"/>
          </p:nvPr>
        </p:nvSpPr>
        <p:spPr/>
        <p:txBody>
          <a:bodyPr>
            <a:normAutofit lnSpcReduction="10000"/>
          </a:bodyPr>
          <a:lstStyle/>
          <a:p>
            <a:pPr marL="0" indent="0" algn="ctr">
              <a:buNone/>
            </a:pPr>
            <a:r>
              <a:rPr lang="en-US" sz="2800" dirty="0" err="1" smtClean="0">
                <a:latin typeface="Times New Roman" panose="02020603050405020304" pitchFamily="18" charset="0"/>
                <a:cs typeface="Times New Roman" panose="02020603050405020304" pitchFamily="18" charset="0"/>
              </a:rPr>
              <a:t>Santaella-Tenorio</a:t>
            </a:r>
            <a:r>
              <a:rPr lang="en-US" sz="2800" dirty="0" smtClean="0">
                <a:latin typeface="Times New Roman" panose="02020603050405020304" pitchFamily="18" charset="0"/>
                <a:cs typeface="Times New Roman" panose="02020603050405020304" pitchFamily="18" charset="0"/>
              </a:rPr>
              <a:t> et al. (February, 2017)</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Overarching question: will increasing medical marijuana laws 			(MMLs)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increases in numbers of non-medical marijuana 			users (and increases in driving under the influence  increased 		rates of traffic injuries, p. 336)</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sym typeface="Wingdings" panose="05000000000000000000" pitchFamily="2" charset="2"/>
              </a:rPr>
              <a:t>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Results: 7 states with MMLs enacted “significantly associated 			with reduction in traffic fatality rates” (p. 339)</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sym typeface="Wingdings" panose="05000000000000000000" pitchFamily="2" charset="2"/>
              </a:rPr>
              <a:t>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Explanation: fewer alcohol-related incidents  overall number? </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2342936"/>
      </p:ext>
    </p:extLst>
  </p:cSld>
  <p:clrMapOvr>
    <a:masterClrMapping/>
  </p:clrMapOvr>
  <mc:AlternateContent xmlns:mc="http://schemas.openxmlformats.org/markup-compatibility/2006" xmlns:p14="http://schemas.microsoft.com/office/powerpoint/2010/main">
    <mc:Choice Requires="p14">
      <p:transition spd="slow" p14:dur="1250">
        <p14:shred dir="out"/>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Recreational marijuana legalization &amp;</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US Traffic fatalities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marL="0" indent="0" algn="ctr">
              <a:buNone/>
            </a:pPr>
            <a:r>
              <a:rPr lang="en-US" sz="2800" dirty="0" err="1" smtClean="0">
                <a:latin typeface="Times New Roman" panose="02020603050405020304" pitchFamily="18" charset="0"/>
                <a:cs typeface="Times New Roman" panose="02020603050405020304" pitchFamily="18" charset="0"/>
              </a:rPr>
              <a:t>Aydelotte</a:t>
            </a:r>
            <a:r>
              <a:rPr lang="en-US" sz="2800" dirty="0" smtClean="0">
                <a:latin typeface="Times New Roman" panose="02020603050405020304" pitchFamily="18" charset="0"/>
                <a:cs typeface="Times New Roman" panose="02020603050405020304" pitchFamily="18" charset="0"/>
              </a:rPr>
              <a:t> et al. (August, 2017)</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Question: if MMLs are associated with reductions in motor vehicle 		crash fatalities, will recreational marijuana legalization affect 		crash fatalities (p. 1329)? [Selected Washington &amp; Colorado]</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Results: “We found no significant association between recreational 		marijuana legalization…and subsequent changes in…crash 			fatality rates in the first 3 years after recreational marijuana 			legalization” (p. 1330).   </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3214309"/>
      </p:ext>
    </p:extLst>
  </p:cSld>
  <p:clrMapOvr>
    <a:masterClrMapping/>
  </p:clrMapOvr>
  <mc:AlternateContent xmlns:mc="http://schemas.openxmlformats.org/markup-compatibility/2006" xmlns:p14="http://schemas.microsoft.com/office/powerpoint/2010/main">
    <mc:Choice Requires="p14">
      <p:transition spd="slow" p14:dur="1250">
        <p14:honeycomb/>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Medical marijuana:</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Legal-related </a:t>
            </a:r>
          </a:p>
        </p:txBody>
      </p:sp>
      <p:sp>
        <p:nvSpPr>
          <p:cNvPr id="3" name="Content Placeholder 2"/>
          <p:cNvSpPr>
            <a:spLocks noGrp="1"/>
          </p:cNvSpPr>
          <p:nvPr>
            <p:ph idx="1"/>
          </p:nvPr>
        </p:nvSpPr>
        <p:spPr/>
        <p:txBody>
          <a:bodyPr>
            <a:normAutofit fontScale="92500" lnSpcReduction="10000"/>
          </a:bodyPr>
          <a:lstStyle/>
          <a:p>
            <a:pPr marL="0" indent="0" algn="ctr">
              <a:buNone/>
            </a:pPr>
            <a:r>
              <a:rPr lang="en-US" sz="2800" b="1" i="1" dirty="0" smtClean="0">
                <a:latin typeface="Times New Roman" panose="02020603050405020304" pitchFamily="18" charset="0"/>
                <a:cs typeface="Times New Roman" panose="02020603050405020304" pitchFamily="18" charset="0"/>
              </a:rPr>
              <a:t>Perspective of a Former Colorado Resident</a:t>
            </a:r>
          </a:p>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Presence of dispensaries</a:t>
            </a:r>
            <a:r>
              <a:rPr lang="en-US" sz="2800" dirty="0" smtClean="0">
                <a:latin typeface="Times New Roman" panose="02020603050405020304" pitchFamily="18" charset="0"/>
                <a:cs typeface="Times New Roman" panose="02020603050405020304" pitchFamily="18" charset="0"/>
              </a:rPr>
              <a:t>: overall general acceptance, i.e. no 	distinct changes to neighborhoods, good or bad</a:t>
            </a:r>
          </a:p>
          <a:p>
            <a:pPr marL="514350" indent="-514350">
              <a:buFont typeface="+mj-lt"/>
              <a:buAutoNum type="arabicPeriod"/>
            </a:pPr>
            <a:r>
              <a:rPr lang="en-US" sz="2800"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Medical emergencies</a:t>
            </a:r>
            <a:r>
              <a:rPr lang="en-US" sz="2800" dirty="0" smtClean="0">
                <a:latin typeface="Times New Roman" panose="02020603050405020304" pitchFamily="18" charset="0"/>
                <a:cs typeface="Times New Roman" panose="02020603050405020304" pitchFamily="18" charset="0"/>
              </a:rPr>
              <a:t>: packaging restrictions, e.g. closed/sealed 	containers,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few reports of children accessing them</a:t>
            </a:r>
          </a:p>
          <a:p>
            <a:pPr marL="514350" indent="-514350">
              <a:buFont typeface="+mj-lt"/>
              <a:buAutoNum type="arabicPeriod"/>
            </a:pPr>
            <a:r>
              <a:rPr lang="en-US" sz="2800" dirty="0">
                <a:latin typeface="Times New Roman" panose="02020603050405020304" pitchFamily="18" charset="0"/>
                <a:cs typeface="Times New Roman" panose="02020603050405020304" pitchFamily="18" charset="0"/>
                <a:sym typeface="Wingdings" panose="05000000000000000000" pitchFamily="2" charset="2"/>
              </a:rPr>
              <a:t> </a:t>
            </a:r>
            <a:r>
              <a:rPr lang="en-US" sz="2800" b="1" dirty="0" smtClean="0">
                <a:latin typeface="Times New Roman" panose="02020603050405020304" pitchFamily="18" charset="0"/>
                <a:cs typeface="Times New Roman" panose="02020603050405020304" pitchFamily="18" charset="0"/>
                <a:sym typeface="Wingdings" panose="05000000000000000000" pitchFamily="2" charset="2"/>
              </a:rPr>
              <a:t>Advertising</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 legal, but regulated and restricted; approval difficult 	(avoid targeting to minors, even inadvertently); nobody seemed to 	have difficulty finding dispensaries</a:t>
            </a:r>
            <a:endParaRPr lang="en-US" sz="2800" dirty="0" smtClean="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285663"/>
      </p:ext>
    </p:extLst>
  </p:cSld>
  <p:clrMapOvr>
    <a:masterClrMapping/>
  </p:clrMapOvr>
  <mc:AlternateContent xmlns:mc="http://schemas.openxmlformats.org/markup-compatibility/2006" xmlns:p14="http://schemas.microsoft.com/office/powerpoint/2010/main">
    <mc:Choice Requires="p14">
      <p:transition spd="slow" p14:dur="1750">
        <p14:reveal thruBlk="1"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The</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13</a:t>
            </a:r>
            <a:r>
              <a:rPr lang="en-US" baseline="30000" dirty="0" smtClean="0">
                <a:latin typeface="Times New Roman" panose="02020603050405020304" pitchFamily="18" charset="0"/>
                <a:cs typeface="Times New Roman" panose="02020603050405020304" pitchFamily="18" charset="0"/>
              </a:rPr>
              <a:t>th</a:t>
            </a:r>
            <a:r>
              <a:rPr lang="en-US" dirty="0" smtClean="0">
                <a:latin typeface="Times New Roman" panose="02020603050405020304" pitchFamily="18" charset="0"/>
                <a:cs typeface="Times New Roman" panose="02020603050405020304" pitchFamily="18" charset="0"/>
              </a:rPr>
              <a:t> Amendment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dirty="0">
                <a:latin typeface="Times New Roman" panose="02020603050405020304" pitchFamily="18" charset="0"/>
                <a:cs typeface="Times New Roman" panose="02020603050405020304" pitchFamily="18" charset="0"/>
              </a:rPr>
              <a:t>"Neither slavery nor involuntary servitude, except as a punishment for crime whereof the party shall have been duly convicted, shall exist within the United States, or any place subject to their jurisdiction</a:t>
            </a:r>
            <a:r>
              <a:rPr lang="en-US" sz="2800" dirty="0" smtClean="0">
                <a:latin typeface="Times New Roman" panose="02020603050405020304" pitchFamily="18" charset="0"/>
                <a:cs typeface="Times New Roman" panose="02020603050405020304" pitchFamily="18" charset="0"/>
              </a:rPr>
              <a:t>.”</a:t>
            </a:r>
          </a:p>
          <a:p>
            <a:pPr marL="0" indent="0">
              <a:buNone/>
            </a:pPr>
            <a:r>
              <a:rPr lang="en-US" sz="2800" dirty="0" smtClean="0">
                <a:latin typeface="Times New Roman" panose="02020603050405020304" pitchFamily="18" charset="0"/>
                <a:cs typeface="Times New Roman" panose="02020603050405020304" pitchFamily="18" charset="0"/>
              </a:rPr>
              <a:t>Primary Documents in American History (</a:t>
            </a:r>
            <a:r>
              <a:rPr lang="en-US" sz="2800" dirty="0" err="1" smtClean="0">
                <a:latin typeface="Times New Roman" panose="02020603050405020304" pitchFamily="18" charset="0"/>
                <a:cs typeface="Times New Roman" panose="02020603050405020304" pitchFamily="18" charset="0"/>
              </a:rPr>
              <a:t>n.d</a:t>
            </a:r>
            <a:r>
              <a:rPr lang="en-US" sz="2800" dirty="0" err="1">
                <a:latin typeface="Times New Roman" panose="02020603050405020304" pitchFamily="18" charset="0"/>
                <a:cs typeface="Times New Roman" panose="02020603050405020304" pitchFamily="18" charset="0"/>
              </a:rPr>
              <a:t>.</a:t>
            </a:r>
            <a:r>
              <a:rPr lang="en-US" sz="2800" dirty="0" smtClean="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177059"/>
      </p:ext>
    </p:extLst>
  </p:cSld>
  <p:clrMapOvr>
    <a:masterClrMapping/>
  </p:clrMapOvr>
  <mc:AlternateContent xmlns:mc="http://schemas.openxmlformats.org/markup-compatibility/2006" xmlns:p14="http://schemas.microsoft.com/office/powerpoint/2010/main">
    <mc:Choice Requires="p14">
      <p:transition spd="slow" p14:dur="1400">
        <p14:doors/>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latin typeface="Times New Roman" panose="02020603050405020304" pitchFamily="18" charset="0"/>
                <a:cs typeface="Times New Roman" panose="02020603050405020304" pitchFamily="18" charset="0"/>
              </a:rPr>
              <a:t>The New Jim Crow</a:t>
            </a:r>
            <a:endParaRPr lang="en-US"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b="1" i="1" dirty="0" smtClean="0">
                <a:latin typeface="Times New Roman" panose="02020603050405020304" pitchFamily="18" charset="0"/>
                <a:cs typeface="Times New Roman" panose="02020603050405020304" pitchFamily="18" charset="0"/>
              </a:rPr>
              <a:t>Regarding Rules Granting Police Discretion to Search</a:t>
            </a:r>
          </a:p>
          <a:p>
            <a:pPr marL="0" indent="0">
              <a:buNone/>
            </a:pPr>
            <a:r>
              <a:rPr lang="en-US" sz="2800" dirty="0" smtClean="0">
                <a:latin typeface="Times New Roman" panose="02020603050405020304" pitchFamily="18" charset="0"/>
                <a:cs typeface="Times New Roman" panose="02020603050405020304" pitchFamily="18" charset="0"/>
              </a:rPr>
              <a:t>	“These rules have made it possible for law enforcement agencies to boost dramatically their rates of drug arrests and convictions…even where drug crime is stable or declining.</a:t>
            </a:r>
          </a:p>
          <a:p>
            <a:pPr marL="0" indent="0">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But that is not all. These rules have also guaranteed racially discriminatory results.”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07656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fallOver" invX="1"/>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latin typeface="Times New Roman" panose="02020603050405020304" pitchFamily="18" charset="0"/>
                <a:cs typeface="Times New Roman" panose="02020603050405020304" pitchFamily="18" charset="0"/>
              </a:rPr>
              <a:t>The New Jim Crow</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marL="0" indent="0">
              <a:buNone/>
            </a:pPr>
            <a:r>
              <a:rPr lang="en-US" sz="2800" dirty="0" smtClean="0">
                <a:latin typeface="Times New Roman" panose="02020603050405020304" pitchFamily="18" charset="0"/>
                <a:cs typeface="Times New Roman" panose="02020603050405020304" pitchFamily="18" charset="0"/>
              </a:rPr>
              <a:t>	“When a violent crime…occurs, someone usually calls the police…. But with drug crime, neither the purchaser of the drugs nor the seller has any incentive to contact law enforcement. Equally important, it is popular.  The clear majority of Americans of all races have violated drug laws in their lifetime.</a:t>
            </a:r>
          </a:p>
          <a:p>
            <a:pPr marL="0" indent="0">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It is impossible for law enforcement to identify and arrest every drug criminal. Strategic choices must be made about whom to target and what tactics to employ” (Alexander, 2012, p. 104).</a:t>
            </a: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9887072"/>
      </p:ext>
    </p:extLst>
  </p:cSld>
  <p:clrMapOvr>
    <a:masterClrMapping/>
  </p:clrMapOvr>
  <mc:AlternateContent xmlns:mc="http://schemas.openxmlformats.org/markup-compatibility/2006" xmlns:p14="http://schemas.microsoft.com/office/powerpoint/2010/main">
    <mc:Choice Requires="p14">
      <p:transition spd="slow" p14:dur="1750">
        <p:cover/>
      </p:transition>
    </mc:Choice>
    <mc:Fallback xmlns="">
      <p:transition spd="slow">
        <p:cover/>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latin typeface="Times New Roman" panose="02020603050405020304" pitchFamily="18" charset="0"/>
                <a:cs typeface="Times New Roman" panose="02020603050405020304" pitchFamily="18" charset="0"/>
              </a:rPr>
              <a:t>The New Jim Crow</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dirty="0" smtClean="0">
                <a:latin typeface="Times New Roman" panose="02020603050405020304" pitchFamily="18" charset="0"/>
                <a:cs typeface="Times New Roman" panose="02020603050405020304" pitchFamily="18" charset="0"/>
              </a:rPr>
              <a:t>Citing presidential candidate Barack Obama, Father’s Day:</a:t>
            </a:r>
          </a:p>
          <a:p>
            <a:pPr marL="0" indent="0" algn="ctr">
              <a:buNone/>
            </a:pPr>
            <a:r>
              <a:rPr lang="en-US" sz="2800" dirty="0" smtClean="0">
                <a:latin typeface="Times New Roman" panose="02020603050405020304" pitchFamily="18" charset="0"/>
                <a:cs typeface="Times New Roman" panose="02020603050405020304" pitchFamily="18" charset="0"/>
              </a:rPr>
              <a:t>“The message was a familiar one: black men should be better fathers. Too many are absent from their homes” (Alexander, 2012, p. 178).</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1823164"/>
      </p:ext>
    </p:extLst>
  </p:cSld>
  <p:clrMapOvr>
    <a:masterClrMapping/>
  </p:clrMapOvr>
  <mc:AlternateContent xmlns:mc="http://schemas.openxmlformats.org/markup-compatibility/2006" xmlns:p14="http://schemas.microsoft.com/office/powerpoint/2010/main">
    <mc:Choice Requires="p14">
      <p:transition spd="slow" p14:dur="1250">
        <p:checker dir="vert"/>
      </p:transition>
    </mc:Choice>
    <mc:Fallback xmlns="">
      <p:transition spd="slow">
        <p:checker dir="vert"/>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latin typeface="Times New Roman" panose="02020603050405020304" pitchFamily="18" charset="0"/>
                <a:cs typeface="Times New Roman" panose="02020603050405020304" pitchFamily="18" charset="0"/>
              </a:rPr>
              <a:t>The New Jim Crow</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dirty="0">
                <a:latin typeface="Times New Roman" panose="02020603050405020304" pitchFamily="18" charset="0"/>
                <a:cs typeface="Times New Roman" panose="02020603050405020304" pitchFamily="18" charset="0"/>
              </a:rPr>
              <a:t>"They did not walk out on their families voluntarily; they were taken away in handcuffs, often due to a massive federal program known as the War on </a:t>
            </a:r>
            <a:r>
              <a:rPr lang="en-US" sz="2800" dirty="0" smtClean="0">
                <a:latin typeface="Times New Roman" panose="02020603050405020304" pitchFamily="18" charset="0"/>
                <a:cs typeface="Times New Roman" panose="02020603050405020304" pitchFamily="18" charset="0"/>
              </a:rPr>
              <a:t>Drugs” (Alexander, 2012, p. 180).</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7176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crush"/>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War on black men: arguments for the legalization of drugs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dirty="0" smtClean="0">
                <a:latin typeface="Times New Roman" panose="02020603050405020304" pitchFamily="18" charset="0"/>
                <a:cs typeface="Times New Roman" panose="02020603050405020304" pitchFamily="18" charset="0"/>
              </a:rPr>
              <a:t>Block &amp; </a:t>
            </a:r>
            <a:r>
              <a:rPr lang="en-US" sz="2800" dirty="0" err="1" smtClean="0">
                <a:latin typeface="Times New Roman" panose="02020603050405020304" pitchFamily="18" charset="0"/>
                <a:cs typeface="Times New Roman" panose="02020603050405020304" pitchFamily="18" charset="0"/>
              </a:rPr>
              <a:t>Obioha</a:t>
            </a:r>
            <a:r>
              <a:rPr lang="en-US" sz="2800" dirty="0" smtClean="0">
                <a:latin typeface="Times New Roman" panose="02020603050405020304" pitchFamily="18" charset="0"/>
                <a:cs typeface="Times New Roman" panose="02020603050405020304" pitchFamily="18" charset="0"/>
              </a:rPr>
              <a:t>, 2012</a:t>
            </a:r>
          </a:p>
          <a:p>
            <a:pPr marL="0" indent="0" algn="ctr">
              <a:buNone/>
            </a:pPr>
            <a:r>
              <a:rPr lang="en-US" sz="2800" dirty="0">
                <a:latin typeface="Times New Roman" panose="02020603050405020304" pitchFamily="18" charset="0"/>
                <a:cs typeface="Times New Roman" panose="02020603050405020304" pitchFamily="18" charset="0"/>
              </a:rPr>
              <a:t>"The NHSDA report of 2009 reported that illicit drug use was 9.6% for blacks and 8.8% for whites... The former comprise only about 13% of the population while the latter make up around 80</a:t>
            </a:r>
            <a:r>
              <a:rPr lang="en-US" sz="2800" dirty="0" smtClean="0">
                <a:latin typeface="Times New Roman" panose="02020603050405020304" pitchFamily="18" charset="0"/>
                <a:cs typeface="Times New Roman" panose="02020603050405020304" pitchFamily="18" charset="0"/>
              </a:rPr>
              <a:t>%”             (p. 108).</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7371256"/>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Areas of focus</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p:txBody>
          <a:bodyPr>
            <a:normAutofit/>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Does cannabis have medicinal value?</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Traffic fatalities with medical &amp; recreational legalization</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Effects, medical uses, and legalization matters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Government restriction versus medical necessity</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Relationship between medical marijuana and suicide completion?</a:t>
            </a:r>
          </a:p>
        </p:txBody>
      </p:sp>
    </p:spTree>
    <p:extLst>
      <p:ext uri="{BB962C8B-B14F-4D97-AF65-F5344CB8AC3E}">
        <p14:creationId xmlns:p14="http://schemas.microsoft.com/office/powerpoint/2010/main" val="1243111203"/>
      </p:ext>
    </p:extLst>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War on black men: arguments for the legalization of drugs</a:t>
            </a:r>
          </a:p>
        </p:txBody>
      </p:sp>
      <p:sp>
        <p:nvSpPr>
          <p:cNvPr id="3" name="Content Placeholder 2"/>
          <p:cNvSpPr>
            <a:spLocks noGrp="1"/>
          </p:cNvSpPr>
          <p:nvPr>
            <p:ph idx="1"/>
          </p:nvPr>
        </p:nvSpPr>
        <p:spPr/>
        <p:txBody>
          <a:bodyPr>
            <a:normAutofit/>
          </a:bodyPr>
          <a:lstStyle/>
          <a:p>
            <a:pPr marL="0" indent="0" algn="ctr">
              <a:buNone/>
            </a:pPr>
            <a:r>
              <a:rPr lang="en-US" sz="2800" dirty="0">
                <a:latin typeface="Times New Roman" panose="02020603050405020304" pitchFamily="18" charset="0"/>
                <a:cs typeface="Times New Roman" panose="02020603050405020304" pitchFamily="18" charset="0"/>
              </a:rPr>
              <a:t>Block &amp; </a:t>
            </a:r>
            <a:r>
              <a:rPr lang="en-US" sz="2800" dirty="0" err="1">
                <a:latin typeface="Times New Roman" panose="02020603050405020304" pitchFamily="18" charset="0"/>
                <a:cs typeface="Times New Roman" panose="02020603050405020304" pitchFamily="18" charset="0"/>
              </a:rPr>
              <a:t>Obioha</a:t>
            </a:r>
            <a:r>
              <a:rPr lang="en-US" sz="2800" dirty="0">
                <a:latin typeface="Times New Roman" panose="02020603050405020304" pitchFamily="18" charset="0"/>
                <a:cs typeface="Times New Roman" panose="02020603050405020304" pitchFamily="18" charset="0"/>
              </a:rPr>
              <a:t>, 2012</a:t>
            </a:r>
          </a:p>
          <a:p>
            <a:pPr marL="0" indent="0" algn="ctr">
              <a:buNone/>
            </a:pPr>
            <a:r>
              <a:rPr lang="en-US" sz="2800" dirty="0">
                <a:latin typeface="Times New Roman" panose="02020603050405020304" pitchFamily="18" charset="0"/>
                <a:cs typeface="Times New Roman" panose="02020603050405020304" pitchFamily="18" charset="0"/>
              </a:rPr>
              <a:t>"These racial disparities will likely end your as long as the war on drugs continues. The solution to ending these problems is legalizing </a:t>
            </a:r>
            <a:r>
              <a:rPr lang="en-US" sz="2800" dirty="0" smtClean="0">
                <a:latin typeface="Times New Roman" panose="02020603050405020304" pitchFamily="18" charset="0"/>
                <a:cs typeface="Times New Roman" panose="02020603050405020304" pitchFamily="18" charset="0"/>
              </a:rPr>
              <a:t>drugs” </a:t>
            </a:r>
            <a:r>
              <a:rPr lang="en-US" sz="2800" dirty="0">
                <a:latin typeface="Times New Roman" panose="02020603050405020304" pitchFamily="18" charset="0"/>
                <a:cs typeface="Times New Roman" panose="02020603050405020304" pitchFamily="18" charset="0"/>
              </a:rPr>
              <a:t>(p. 108</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862632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Decriminalizing versus legalizing</a:t>
            </a:r>
          </a:p>
        </p:txBody>
      </p:sp>
      <p:sp>
        <p:nvSpPr>
          <p:cNvPr id="3" name="Content Placeholder 2"/>
          <p:cNvSpPr>
            <a:spLocks noGrp="1"/>
          </p:cNvSpPr>
          <p:nvPr>
            <p:ph idx="1"/>
          </p:nvPr>
        </p:nvSpPr>
        <p:spPr/>
        <p:txBody>
          <a:bodyPr>
            <a:normAutofit/>
          </a:bodyPr>
          <a:lstStyle/>
          <a:p>
            <a:pPr marL="0" indent="0" algn="ctr">
              <a:buNone/>
            </a:pPr>
            <a:r>
              <a:rPr lang="en-US" sz="2800" dirty="0" smtClean="0">
                <a:latin typeface="Times New Roman" panose="02020603050405020304" pitchFamily="18" charset="0"/>
                <a:cs typeface="Times New Roman" panose="02020603050405020304" pitchFamily="18" charset="0"/>
              </a:rPr>
              <a:t>Canna Law Blog, 2014</a:t>
            </a:r>
          </a:p>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a:t>
            </a:r>
            <a:r>
              <a:rPr lang="en-US" sz="2800" b="1" u="sng" dirty="0" smtClean="0">
                <a:latin typeface="Times New Roman" panose="02020603050405020304" pitchFamily="18" charset="0"/>
                <a:cs typeface="Times New Roman" panose="02020603050405020304" pitchFamily="18" charset="0"/>
              </a:rPr>
              <a:t>Decriminalization</a:t>
            </a:r>
            <a:r>
              <a:rPr lang="en-US" sz="2800" dirty="0">
                <a:latin typeface="Times New Roman" panose="02020603050405020304" pitchFamily="18" charset="0"/>
                <a:cs typeface="Times New Roman" panose="02020603050405020304" pitchFamily="18" charset="0"/>
              </a:rPr>
              <a:t>: "a given activity no longer qualifies as </a:t>
            </a:r>
            <a:r>
              <a:rPr lang="en-US" sz="2800" dirty="0" smtClean="0">
                <a:latin typeface="Times New Roman" panose="02020603050405020304" pitchFamily="18" charset="0"/>
                <a:cs typeface="Times New Roman" panose="02020603050405020304" pitchFamily="18" charset="0"/>
              </a:rPr>
              <a:t>				criminal conduct </a:t>
            </a:r>
            <a:r>
              <a:rPr lang="en-US" sz="2800" dirty="0">
                <a:latin typeface="Times New Roman" panose="02020603050405020304" pitchFamily="18" charset="0"/>
                <a:cs typeface="Times New Roman" panose="02020603050405020304" pitchFamily="18" charset="0"/>
              </a:rPr>
              <a:t>and can only be treated as a civil </a:t>
            </a:r>
            <a:r>
              <a:rPr lang="en-US" sz="2800" dirty="0" smtClean="0">
                <a:latin typeface="Times New Roman" panose="02020603050405020304" pitchFamily="18" charset="0"/>
                <a:cs typeface="Times New Roman" panose="02020603050405020304" pitchFamily="18" charset="0"/>
              </a:rPr>
              <a:t>						infraction” </a:t>
            </a:r>
            <a:r>
              <a:rPr lang="en-US" sz="2800" dirty="0">
                <a:latin typeface="Times New Roman" panose="02020603050405020304" pitchFamily="18" charset="0"/>
                <a:cs typeface="Times New Roman" panose="02020603050405020304" pitchFamily="18" charset="0"/>
              </a:rPr>
              <a:t>(para 1</a:t>
            </a:r>
            <a:r>
              <a:rPr lang="en-US" sz="28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q"/>
            </a:pPr>
            <a:r>
              <a:rPr lang="en-US" sz="2800" b="1" dirty="0">
                <a:latin typeface="Times New Roman" panose="02020603050405020304" pitchFamily="18" charset="0"/>
                <a:cs typeface="Times New Roman" panose="02020603050405020304" pitchFamily="18" charset="0"/>
              </a:rPr>
              <a:t> </a:t>
            </a:r>
            <a:r>
              <a:rPr lang="en-US" sz="2800" b="1" u="sng" dirty="0" smtClean="0">
                <a:latin typeface="Times New Roman" panose="02020603050405020304" pitchFamily="18" charset="0"/>
                <a:cs typeface="Times New Roman" panose="02020603050405020304" pitchFamily="18" charset="0"/>
              </a:rPr>
              <a:t>Legalization</a:t>
            </a:r>
            <a:r>
              <a:rPr lang="en-US" sz="2800" dirty="0">
                <a:latin typeface="Times New Roman" panose="02020603050405020304" pitchFamily="18" charset="0"/>
                <a:cs typeface="Times New Roman" panose="02020603050405020304" pitchFamily="18" charset="0"/>
              </a:rPr>
              <a:t>: "the ability to lawfully regulate a given activity, as </a:t>
            </a:r>
            <a:r>
              <a:rPr lang="en-US" sz="2800" dirty="0" smtClean="0">
                <a:latin typeface="Times New Roman" panose="02020603050405020304" pitchFamily="18" charset="0"/>
                <a:cs typeface="Times New Roman" panose="02020603050405020304" pitchFamily="18" charset="0"/>
              </a:rPr>
              <a:t>		well </a:t>
            </a:r>
            <a:r>
              <a:rPr lang="en-US" sz="2800" dirty="0">
                <a:latin typeface="Times New Roman" panose="02020603050405020304" pitchFamily="18" charset="0"/>
                <a:cs typeface="Times New Roman" panose="02020603050405020304" pitchFamily="18" charset="0"/>
              </a:rPr>
              <a:t>as the fact that that activity is no longer considered </a:t>
            </a:r>
            <a:r>
              <a:rPr lang="en-US" sz="2800" dirty="0" smtClean="0">
                <a:latin typeface="Times New Roman" panose="02020603050405020304" pitchFamily="18" charset="0"/>
                <a:cs typeface="Times New Roman" panose="02020603050405020304" pitchFamily="18" charset="0"/>
              </a:rPr>
              <a:t>				criminal conduct” </a:t>
            </a:r>
            <a:r>
              <a:rPr lang="en-US" sz="2800" dirty="0">
                <a:latin typeface="Times New Roman" panose="02020603050405020304" pitchFamily="18" charset="0"/>
                <a:cs typeface="Times New Roman" panose="02020603050405020304" pitchFamily="18" charset="0"/>
              </a:rPr>
              <a:t>(para 1</a:t>
            </a:r>
            <a:r>
              <a:rPr lang="en-US" sz="2800"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408809"/>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Decriminalizing versus legalizing</a:t>
            </a:r>
          </a:p>
        </p:txBody>
      </p:sp>
      <p:sp>
        <p:nvSpPr>
          <p:cNvPr id="3" name="Content Placeholder 2"/>
          <p:cNvSpPr>
            <a:spLocks noGrp="1"/>
          </p:cNvSpPr>
          <p:nvPr>
            <p:ph idx="1"/>
          </p:nvPr>
        </p:nvSpPr>
        <p:spPr/>
        <p:txBody>
          <a:bodyPr>
            <a:normAutofit fontScale="92500" lnSpcReduction="20000"/>
          </a:bodyPr>
          <a:lstStyle/>
          <a:p>
            <a:pPr marL="0" indent="0" algn="ctr">
              <a:buNone/>
            </a:pPr>
            <a:r>
              <a:rPr lang="en-US" sz="2800" dirty="0" smtClean="0">
                <a:latin typeface="Times New Roman" panose="02020603050405020304" pitchFamily="18" charset="0"/>
                <a:cs typeface="Times New Roman" panose="02020603050405020304" pitchFamily="18" charset="0"/>
              </a:rPr>
              <a:t>The Economist: London, June 2014</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"By legalizing cannabis from cultivation to retail, these places </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Colorado and Washington state) have snatched the industry away </a:t>
            </a:r>
            <a:r>
              <a:rPr lang="en-US" sz="2800" dirty="0" smtClean="0">
                <a:latin typeface="Times New Roman" panose="02020603050405020304" pitchFamily="18" charset="0"/>
                <a:cs typeface="Times New Roman" panose="02020603050405020304" pitchFamily="18" charset="0"/>
              </a:rPr>
              <a:t>		from </a:t>
            </a:r>
            <a:r>
              <a:rPr lang="en-US" sz="2800" dirty="0">
                <a:latin typeface="Times New Roman" panose="02020603050405020304" pitchFamily="18" charset="0"/>
                <a:cs typeface="Times New Roman" panose="02020603050405020304" pitchFamily="18" charset="0"/>
              </a:rPr>
              <a:t>crooks and given it to law-abiding </a:t>
            </a:r>
            <a:r>
              <a:rPr lang="en-US" sz="2800" dirty="0" smtClean="0">
                <a:latin typeface="Times New Roman" panose="02020603050405020304" pitchFamily="18" charset="0"/>
                <a:cs typeface="Times New Roman" panose="02020603050405020304" pitchFamily="18" charset="0"/>
              </a:rPr>
              <a:t>entrepreneurs” </a:t>
            </a:r>
            <a:r>
              <a:rPr lang="en-US" sz="2800" dirty="0">
                <a:latin typeface="Times New Roman" panose="02020603050405020304" pitchFamily="18" charset="0"/>
                <a:cs typeface="Times New Roman" panose="02020603050405020304" pitchFamily="18" charset="0"/>
              </a:rPr>
              <a:t>(</a:t>
            </a:r>
            <a:r>
              <a:rPr lang="en-US" sz="2800" dirty="0" smtClean="0">
                <a:latin typeface="Times New Roman" panose="02020603050405020304" pitchFamily="18" charset="0"/>
                <a:cs typeface="Times New Roman" panose="02020603050405020304" pitchFamily="18" charset="0"/>
              </a:rPr>
              <a:t>p. 2).</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"After decades of failure it is hardly surprising that people are seeking </a:t>
            </a:r>
            <a:r>
              <a:rPr lang="en-US" sz="2800" dirty="0" smtClean="0">
                <a:latin typeface="Times New Roman" panose="02020603050405020304" pitchFamily="18" charset="0"/>
                <a:cs typeface="Times New Roman" panose="02020603050405020304" pitchFamily="18" charset="0"/>
              </a:rPr>
              <a:t>		alternatives </a:t>
            </a:r>
            <a:r>
              <a:rPr lang="en-US" sz="2800" dirty="0">
                <a:latin typeface="Times New Roman" panose="02020603050405020304" pitchFamily="18" charset="0"/>
                <a:cs typeface="Times New Roman" panose="02020603050405020304" pitchFamily="18" charset="0"/>
              </a:rPr>
              <a:t>to the ruinously expensive, bloody </a:t>
            </a:r>
            <a:r>
              <a:rPr lang="en-US" sz="2800" dirty="0" smtClean="0">
                <a:latin typeface="Times New Roman" panose="02020603050405020304" pitchFamily="18" charset="0"/>
                <a:cs typeface="Times New Roman" panose="02020603050405020304" pitchFamily="18" charset="0"/>
              </a:rPr>
              <a:t>‘war </a:t>
            </a:r>
            <a:r>
              <a:rPr lang="en-US" sz="2800" dirty="0">
                <a:latin typeface="Times New Roman" panose="02020603050405020304" pitchFamily="18" charset="0"/>
                <a:cs typeface="Times New Roman" panose="02020603050405020304" pitchFamily="18" charset="0"/>
              </a:rPr>
              <a:t>on </a:t>
            </a:r>
            <a:r>
              <a:rPr lang="en-US" sz="2800" dirty="0" smtClean="0">
                <a:latin typeface="Times New Roman" panose="02020603050405020304" pitchFamily="18" charset="0"/>
                <a:cs typeface="Times New Roman" panose="02020603050405020304" pitchFamily="18" charset="0"/>
              </a:rPr>
              <a:t>drugs’. 			Prohibiting </a:t>
            </a:r>
            <a:r>
              <a:rPr lang="en-US" sz="2800" dirty="0">
                <a:latin typeface="Times New Roman" panose="02020603050405020304" pitchFamily="18" charset="0"/>
                <a:cs typeface="Times New Roman" panose="02020603050405020304" pitchFamily="18" charset="0"/>
              </a:rPr>
              <a:t>narcotics has failed to prevent an increase in their use, </a:t>
            </a:r>
            <a:r>
              <a:rPr lang="en-US" sz="2800" dirty="0" smtClean="0">
                <a:latin typeface="Times New Roman" panose="02020603050405020304" pitchFamily="18" charset="0"/>
                <a:cs typeface="Times New Roman" panose="02020603050405020304" pitchFamily="18" charset="0"/>
              </a:rPr>
              <a:t>		mainly </a:t>
            </a:r>
            <a:r>
              <a:rPr lang="en-US" sz="2800" dirty="0">
                <a:latin typeface="Times New Roman" panose="02020603050405020304" pitchFamily="18" charset="0"/>
                <a:cs typeface="Times New Roman" panose="02020603050405020304" pitchFamily="18" charset="0"/>
              </a:rPr>
              <a:t>in the rich world but increasingly in emerging markets</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p. 1</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smtClean="0">
              <a:latin typeface="Times New Roman" panose="02020603050405020304" pitchFamily="18" charset="0"/>
              <a:cs typeface="Times New Roman" panose="02020603050405020304" pitchFamily="18" charset="0"/>
            </a:endParaRPr>
          </a:p>
          <a:p>
            <a:pPr marL="0" indent="0" algn="ctr">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618283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The </a:t>
            </a:r>
            <a:r>
              <a:rPr lang="en-US" dirty="0" smtClean="0">
                <a:latin typeface="Times New Roman" panose="02020603050405020304" pitchFamily="18" charset="0"/>
                <a:cs typeface="Times New Roman" panose="02020603050405020304" pitchFamily="18" charset="0"/>
              </a:rPr>
              <a:t>Physicians’ </a:t>
            </a:r>
            <a:r>
              <a:rPr lang="en-US" dirty="0">
                <a:latin typeface="Times New Roman" panose="02020603050405020304" pitchFamily="18" charset="0"/>
                <a:cs typeface="Times New Roman" panose="02020603050405020304" pitchFamily="18" charset="0"/>
              </a:rPr>
              <a:t>Case for Marijuana Legalization</a:t>
            </a:r>
          </a:p>
        </p:txBody>
      </p:sp>
      <p:sp>
        <p:nvSpPr>
          <p:cNvPr id="3" name="Content Placeholder 2"/>
          <p:cNvSpPr>
            <a:spLocks noGrp="1"/>
          </p:cNvSpPr>
          <p:nvPr>
            <p:ph idx="1"/>
          </p:nvPr>
        </p:nvSpPr>
        <p:spPr/>
        <p:txBody>
          <a:bodyPr>
            <a:normAutofit/>
          </a:bodyPr>
          <a:lstStyle/>
          <a:p>
            <a:pPr marL="0" indent="0" algn="ctr">
              <a:buNone/>
            </a:pPr>
            <a:r>
              <a:rPr lang="en-US" sz="2800" dirty="0" smtClean="0">
                <a:latin typeface="Times New Roman" panose="02020603050405020304" pitchFamily="18" charset="0"/>
                <a:cs typeface="Times New Roman" panose="02020603050405020304" pitchFamily="18" charset="0"/>
              </a:rPr>
              <a:t>Nathan, Clark, and Elders, 2017</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"Every year, the United States makes 575,000 arrests for </a:t>
            </a:r>
            <a:r>
              <a:rPr lang="en-US" sz="2800" dirty="0" smtClean="0">
                <a:latin typeface="Times New Roman" panose="02020603050405020304" pitchFamily="18" charset="0"/>
                <a:cs typeface="Times New Roman" panose="02020603050405020304" pitchFamily="18" charset="0"/>
              </a:rPr>
              <a:t>					marijuana </a:t>
            </a:r>
            <a:r>
              <a:rPr lang="en-US" sz="2800" dirty="0">
                <a:latin typeface="Times New Roman" panose="02020603050405020304" pitchFamily="18" charset="0"/>
                <a:cs typeface="Times New Roman" panose="02020603050405020304" pitchFamily="18" charset="0"/>
              </a:rPr>
              <a:t>possession alone, which is greater than the number </a:t>
            </a:r>
            <a:r>
              <a:rPr lang="en-US" sz="2800" dirty="0" smtClean="0">
                <a:latin typeface="Times New Roman" panose="02020603050405020304" pitchFamily="18" charset="0"/>
                <a:cs typeface="Times New Roman" panose="02020603050405020304" pitchFamily="18" charset="0"/>
              </a:rPr>
              <a:t>		of </a:t>
            </a:r>
            <a:r>
              <a:rPr lang="en-US" sz="2800" dirty="0">
                <a:latin typeface="Times New Roman" panose="02020603050405020304" pitchFamily="18" charset="0"/>
                <a:cs typeface="Times New Roman" panose="02020603050405020304" pitchFamily="18" charset="0"/>
              </a:rPr>
              <a:t>arrests for all violent crimes </a:t>
            </a:r>
            <a:r>
              <a:rPr lang="en-US" sz="2800" dirty="0" smtClean="0">
                <a:latin typeface="Times New Roman" panose="02020603050405020304" pitchFamily="18" charset="0"/>
                <a:cs typeface="Times New Roman" panose="02020603050405020304" pitchFamily="18" charset="0"/>
              </a:rPr>
              <a:t>combined” </a:t>
            </a:r>
            <a:r>
              <a:rPr lang="en-US" sz="2800" dirty="0">
                <a:latin typeface="Times New Roman" panose="02020603050405020304" pitchFamily="18" charset="0"/>
                <a:cs typeface="Times New Roman" panose="02020603050405020304" pitchFamily="18" charset="0"/>
              </a:rPr>
              <a:t>(p. 1746</a:t>
            </a:r>
            <a:r>
              <a:rPr lang="en-US" sz="28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"Prohibition sends the message that marijuana is dangerous for </a:t>
            </a:r>
            <a:r>
              <a:rPr lang="en-US" sz="2800" dirty="0" smtClean="0">
                <a:latin typeface="Times New Roman" panose="02020603050405020304" pitchFamily="18" charset="0"/>
                <a:cs typeface="Times New Roman" panose="02020603050405020304" pitchFamily="18" charset="0"/>
              </a:rPr>
              <a:t>			everyone</a:t>
            </a:r>
            <a:r>
              <a:rPr lang="en-US" sz="2800" dirty="0">
                <a:latin typeface="Times New Roman" panose="02020603050405020304" pitchFamily="18" charset="0"/>
                <a:cs typeface="Times New Roman" panose="02020603050405020304" pitchFamily="18" charset="0"/>
              </a:rPr>
              <a:t>, because it is illegal for everyone, and children know </a:t>
            </a:r>
            <a:r>
              <a:rPr lang="en-US" sz="2800" dirty="0" smtClean="0">
                <a:latin typeface="Times New Roman" panose="02020603050405020304" pitchFamily="18" charset="0"/>
                <a:cs typeface="Times New Roman" panose="02020603050405020304" pitchFamily="18" charset="0"/>
              </a:rPr>
              <a:t>		that </a:t>
            </a:r>
            <a:r>
              <a:rPr lang="en-US" sz="2800" dirty="0">
                <a:latin typeface="Times New Roman" panose="02020603050405020304" pitchFamily="18" charset="0"/>
                <a:cs typeface="Times New Roman" panose="02020603050405020304" pitchFamily="18" charset="0"/>
              </a:rPr>
              <a:t>is not </a:t>
            </a:r>
            <a:r>
              <a:rPr lang="en-US" sz="2800" dirty="0" smtClean="0">
                <a:latin typeface="Times New Roman" panose="02020603050405020304" pitchFamily="18" charset="0"/>
                <a:cs typeface="Times New Roman" panose="02020603050405020304" pitchFamily="18" charset="0"/>
              </a:rPr>
              <a:t>true” </a:t>
            </a:r>
            <a:r>
              <a:rPr lang="en-US" sz="2800" dirty="0">
                <a:latin typeface="Times New Roman" panose="02020603050405020304" pitchFamily="18" charset="0"/>
                <a:cs typeface="Times New Roman" panose="02020603050405020304" pitchFamily="18" charset="0"/>
              </a:rPr>
              <a:t>(p. 1746</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7487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wind"/>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The Physicians’ Case for Marijuana Legalization</a:t>
            </a:r>
          </a:p>
        </p:txBody>
      </p:sp>
      <p:sp>
        <p:nvSpPr>
          <p:cNvPr id="3" name="Content Placeholder 2"/>
          <p:cNvSpPr>
            <a:spLocks noGrp="1"/>
          </p:cNvSpPr>
          <p:nvPr>
            <p:ph idx="1"/>
          </p:nvPr>
        </p:nvSpPr>
        <p:spPr/>
        <p:txBody>
          <a:bodyPr>
            <a:normAutofit fontScale="92500" lnSpcReduction="10000"/>
          </a:bodyPr>
          <a:lstStyle/>
          <a:p>
            <a:pPr marL="0" indent="0" algn="ctr">
              <a:buNone/>
            </a:pPr>
            <a:r>
              <a:rPr lang="en-US" sz="2800" dirty="0">
                <a:latin typeface="Times New Roman" panose="02020603050405020304" pitchFamily="18" charset="0"/>
                <a:cs typeface="Times New Roman" panose="02020603050405020304" pitchFamily="18" charset="0"/>
              </a:rPr>
              <a:t>Nathan, Clark, and Elders, 2017</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"Decriminalization does not empower the government to regulate </a:t>
            </a:r>
            <a:r>
              <a:rPr lang="en-US" sz="2800" dirty="0" smtClean="0">
                <a:latin typeface="Times New Roman" panose="02020603050405020304" pitchFamily="18" charset="0"/>
                <a:cs typeface="Times New Roman" panose="02020603050405020304" pitchFamily="18" charset="0"/>
              </a:rPr>
              <a:t>				product </a:t>
            </a:r>
            <a:r>
              <a:rPr lang="en-US" sz="2800" dirty="0">
                <a:latin typeface="Times New Roman" panose="02020603050405020304" pitchFamily="18" charset="0"/>
                <a:cs typeface="Times New Roman" panose="02020603050405020304" pitchFamily="18" charset="0"/>
              </a:rPr>
              <a:t>labeling and purity, which leaves marijuana vulnerable to </a:t>
            </a:r>
            <a:r>
              <a:rPr lang="en-US" sz="2800" dirty="0" smtClean="0">
                <a:latin typeface="Times New Roman" panose="02020603050405020304" pitchFamily="18" charset="0"/>
                <a:cs typeface="Times New Roman" panose="02020603050405020304" pitchFamily="18" charset="0"/>
              </a:rPr>
              <a:t>		contamination </a:t>
            </a:r>
            <a:r>
              <a:rPr lang="en-US" sz="2800" dirty="0">
                <a:latin typeface="Times New Roman" panose="02020603050405020304" pitchFamily="18" charset="0"/>
                <a:cs typeface="Times New Roman" panose="02020603050405020304" pitchFamily="18" charset="0"/>
              </a:rPr>
              <a:t>and </a:t>
            </a:r>
            <a:r>
              <a:rPr lang="en-US" sz="2800" dirty="0" smtClean="0">
                <a:latin typeface="Times New Roman" panose="02020603050405020304" pitchFamily="18" charset="0"/>
                <a:cs typeface="Times New Roman" panose="02020603050405020304" pitchFamily="18" charset="0"/>
              </a:rPr>
              <a:t>adulteration” (p. 1746).</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"As the legalization of medical...marijuana spreads across the United </a:t>
            </a:r>
            <a:r>
              <a:rPr lang="en-US" sz="2800" dirty="0" smtClean="0">
                <a:latin typeface="Times New Roman" panose="02020603050405020304" pitchFamily="18" charset="0"/>
                <a:cs typeface="Times New Roman" panose="02020603050405020304" pitchFamily="18" charset="0"/>
              </a:rPr>
              <a:t>			States</a:t>
            </a:r>
            <a:r>
              <a:rPr lang="en-US" sz="2800" dirty="0">
                <a:latin typeface="Times New Roman" panose="02020603050405020304" pitchFamily="18" charset="0"/>
                <a:cs typeface="Times New Roman" panose="02020603050405020304" pitchFamily="18" charset="0"/>
              </a:rPr>
              <a:t>, conscientious and knowledgeable physicians are </a:t>
            </a:r>
            <a:r>
              <a:rPr lang="en-US" sz="2800" dirty="0" smtClean="0">
                <a:latin typeface="Times New Roman" panose="02020603050405020304" pitchFamily="18" charset="0"/>
                <a:cs typeface="Times New Roman" panose="02020603050405020304" pitchFamily="18" charset="0"/>
              </a:rPr>
              <a:t>					increasingly </a:t>
            </a:r>
            <a:r>
              <a:rPr lang="en-US" sz="2800" dirty="0">
                <a:latin typeface="Times New Roman" panose="02020603050405020304" pitchFamily="18" charset="0"/>
                <a:cs typeface="Times New Roman" panose="02020603050405020304" pitchFamily="18" charset="0"/>
              </a:rPr>
              <a:t>voicing support-- not for marijuana use but for </a:t>
            </a:r>
            <a:r>
              <a:rPr lang="en-US" sz="2800" dirty="0" smtClean="0">
                <a:latin typeface="Times New Roman" panose="02020603050405020304" pitchFamily="18" charset="0"/>
                <a:cs typeface="Times New Roman" panose="02020603050405020304" pitchFamily="18" charset="0"/>
              </a:rPr>
              <a:t>				effective </a:t>
            </a:r>
            <a:r>
              <a:rPr lang="en-US" sz="2800" dirty="0">
                <a:latin typeface="Times New Roman" panose="02020603050405020304" pitchFamily="18" charset="0"/>
                <a:cs typeface="Times New Roman" panose="02020603050405020304" pitchFamily="18" charset="0"/>
              </a:rPr>
              <a:t>regulation as an alternative to the failed policy of </a:t>
            </a:r>
            <a:r>
              <a:rPr lang="en-US" sz="2800" dirty="0" smtClean="0">
                <a:latin typeface="Times New Roman" panose="02020603050405020304" pitchFamily="18" charset="0"/>
                <a:cs typeface="Times New Roman" panose="02020603050405020304" pitchFamily="18" charset="0"/>
              </a:rPr>
              <a:t>				prohibition” </a:t>
            </a:r>
            <a:r>
              <a:rPr lang="en-US" sz="2800" dirty="0">
                <a:latin typeface="Times New Roman" panose="02020603050405020304" pitchFamily="18" charset="0"/>
                <a:cs typeface="Times New Roman" panose="02020603050405020304" pitchFamily="18" charset="0"/>
              </a:rPr>
              <a:t>(pp. 1746-1747</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0119678"/>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Alcohol legalization: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parallel trajectory for marijuana?</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1826: Lyman Beecher, Litchfield, Connecticut</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wife of “drunkard” who prioritized drink over his family &amp; God</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sermons on intemperance published, translated into several 				languages, published in England and several European nations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Carrie Nation: 1899 vision from God to smash saloons</a:t>
            </a:r>
          </a:p>
          <a:p>
            <a:pPr marL="0" indent="0">
              <a:buNone/>
            </a:pPr>
            <a:r>
              <a:rPr lang="en-US" sz="2800" i="1" dirty="0" smtClean="0">
                <a:latin typeface="Times New Roman" panose="02020603050405020304" pitchFamily="18" charset="0"/>
                <a:cs typeface="Times New Roman" panose="02020603050405020304" pitchFamily="18" charset="0"/>
              </a:rPr>
              <a:t>Prohibition</a:t>
            </a:r>
            <a:r>
              <a:rPr lang="en-US" sz="2800" dirty="0" smtClean="0">
                <a:latin typeface="Times New Roman" panose="02020603050405020304" pitchFamily="18" charset="0"/>
                <a:cs typeface="Times New Roman" panose="02020603050405020304" pitchFamily="18" charset="0"/>
              </a:rPr>
              <a:t> (Botstein, </a:t>
            </a:r>
            <a:r>
              <a:rPr lang="en-US" sz="2800" dirty="0" err="1" smtClean="0">
                <a:latin typeface="Times New Roman" panose="02020603050405020304" pitchFamily="18" charset="0"/>
                <a:cs typeface="Times New Roman" panose="02020603050405020304" pitchFamily="18" charset="0"/>
              </a:rPr>
              <a:t>Novick</a:t>
            </a:r>
            <a:r>
              <a:rPr lang="en-US" sz="2800" dirty="0" smtClean="0">
                <a:latin typeface="Times New Roman" panose="02020603050405020304" pitchFamily="18" charset="0"/>
                <a:cs typeface="Times New Roman" panose="02020603050405020304" pitchFamily="18" charset="0"/>
              </a:rPr>
              <a:t>, and Burns, 2011)</a:t>
            </a:r>
            <a:endParaRPr lang="en-US"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6357358"/>
      </p:ext>
    </p:extLst>
  </p:cSld>
  <p:clrMapOvr>
    <a:masterClrMapping/>
  </p:clrMapOvr>
  <mc:AlternateContent xmlns:mc="http://schemas.openxmlformats.org/markup-compatibility/2006" xmlns:p14="http://schemas.microsoft.com/office/powerpoint/2010/main">
    <mc:Choice Requires="p14">
      <p:transition spd="slow" p14:dur="1500">
        <p:push dir="r"/>
      </p:transition>
    </mc:Choice>
    <mc:Fallback xmlns="">
      <p:transition spd="slow">
        <p:push dir="r"/>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Alcohol legalization: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parallel trajectory for marijuana?</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Washingtonians; Oxford Groups; Alcoholics Anonymous:</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outgrowth of great concern for “problem drinkers”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Noble Experiment: January 1920 December 1933 = Prohibition 				Era</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cirrhosis of liver deaths declined (then rose)</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organized crime rose (Al Capone, anyone?)</a:t>
            </a:r>
          </a:p>
          <a:p>
            <a:pPr marL="0" indent="0">
              <a:buNone/>
            </a:pPr>
            <a:r>
              <a:rPr lang="en-US" sz="2800" i="1" dirty="0" smtClean="0">
                <a:latin typeface="Times New Roman" panose="02020603050405020304" pitchFamily="18" charset="0"/>
                <a:cs typeface="Times New Roman" panose="02020603050405020304" pitchFamily="18" charset="0"/>
              </a:rPr>
              <a:t>Slaying the Dragon</a:t>
            </a:r>
            <a:r>
              <a:rPr lang="en-US" sz="2800" dirty="0" smtClean="0">
                <a:latin typeface="Times New Roman" panose="02020603050405020304" pitchFamily="18" charset="0"/>
                <a:cs typeface="Times New Roman" panose="02020603050405020304" pitchFamily="18" charset="0"/>
              </a:rPr>
              <a:t> (White, 1998, pp. xiv, 127-133, &amp; 156)</a:t>
            </a:r>
          </a:p>
          <a:p>
            <a:pPr marL="0" indent="0">
              <a:buNone/>
            </a:pPr>
            <a:r>
              <a:rPr lang="en-US" sz="2800" dirty="0">
                <a:latin typeface="Times New Roman" panose="02020603050405020304" pitchFamily="18" charset="0"/>
                <a:cs typeface="Times New Roman" panose="02020603050405020304" pitchFamily="18" charset="0"/>
                <a:sym typeface="Wingdings" panose="05000000000000000000" pitchFamily="2" charset="2"/>
              </a:rPr>
              <a:t>Levinthal, 2014, </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pp. 195-196</a:t>
            </a: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8148464"/>
      </p:ext>
    </p:extLst>
  </p:cSld>
  <p:clrMapOvr>
    <a:masterClrMapping/>
  </p:clrMapOvr>
  <mc:AlternateContent xmlns:mc="http://schemas.openxmlformats.org/markup-compatibility/2006" xmlns:p14="http://schemas.microsoft.com/office/powerpoint/2010/main">
    <mc:Choice Requires="p14">
      <p:transition spd="slow" p14:dur="1500">
        <p:strips dir="ru"/>
      </p:transition>
    </mc:Choice>
    <mc:Fallback xmlns="">
      <p:transition spd="slow">
        <p:strips dir="ru"/>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Alcohol legalization: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parallel trajectory for </a:t>
            </a:r>
            <a:r>
              <a:rPr lang="en-US" dirty="0" smtClean="0">
                <a:latin typeface="Times New Roman" panose="02020603050405020304" pitchFamily="18" charset="0"/>
                <a:cs typeface="Times New Roman" panose="02020603050405020304" pitchFamily="18" charset="0"/>
              </a:rPr>
              <a:t>marijuana?</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b="1" i="1" dirty="0" smtClean="0">
                <a:latin typeface="Times New Roman" panose="02020603050405020304" pitchFamily="18" charset="0"/>
                <a:cs typeface="Times New Roman" panose="02020603050405020304" pitchFamily="18" charset="0"/>
              </a:rPr>
              <a:t>Current Issues with Alcohol</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Driving Fatalities: 31% alcohol-impaired (2014, NSDUH)</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Medical Costs: $27 billion (2010, NIDA); 88,000 die annually 			(various causes) = 3</a:t>
            </a:r>
            <a:r>
              <a:rPr lang="en-US" sz="2800" baseline="30000" dirty="0" smtClean="0">
                <a:latin typeface="Times New Roman" panose="02020603050405020304" pitchFamily="18" charset="0"/>
                <a:cs typeface="Times New Roman" panose="02020603050405020304" pitchFamily="18" charset="0"/>
              </a:rPr>
              <a:t>rd</a:t>
            </a:r>
            <a:r>
              <a:rPr lang="en-US" sz="2800" dirty="0" smtClean="0">
                <a:latin typeface="Times New Roman" panose="02020603050405020304" pitchFamily="18" charset="0"/>
                <a:cs typeface="Times New Roman" panose="02020603050405020304" pitchFamily="18" charset="0"/>
              </a:rPr>
              <a:t> leading preventable cause of death in 			USA</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Crime, Lost Work Productivity: $249 billion (2010, NIDA)</a:t>
            </a:r>
          </a:p>
        </p:txBody>
      </p:sp>
    </p:spTree>
    <p:extLst>
      <p:ext uri="{BB962C8B-B14F-4D97-AF65-F5344CB8AC3E}">
        <p14:creationId xmlns:p14="http://schemas.microsoft.com/office/powerpoint/2010/main" val="39678347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Alcohol legalization: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parallel trajectory for marijuana?</a:t>
            </a:r>
          </a:p>
        </p:txBody>
      </p:sp>
      <p:sp>
        <p:nvSpPr>
          <p:cNvPr id="3" name="Content Placeholder 2"/>
          <p:cNvSpPr>
            <a:spLocks noGrp="1"/>
          </p:cNvSpPr>
          <p:nvPr>
            <p:ph idx="1"/>
          </p:nvPr>
        </p:nvSpPr>
        <p:spPr/>
        <p:txBody>
          <a:bodyPr>
            <a:normAutofit/>
          </a:bodyPr>
          <a:lstStyle/>
          <a:p>
            <a:pPr marL="0" indent="0" algn="ctr">
              <a:buNone/>
            </a:pPr>
            <a:r>
              <a:rPr lang="en-US" sz="2800" b="1" i="1" dirty="0">
                <a:latin typeface="Times New Roman" panose="02020603050405020304" pitchFamily="18" charset="0"/>
                <a:cs typeface="Times New Roman" panose="02020603050405020304" pitchFamily="18" charset="0"/>
              </a:rPr>
              <a:t>Current Issues with </a:t>
            </a:r>
            <a:r>
              <a:rPr lang="en-US" sz="2800" b="1" i="1" dirty="0" smtClean="0">
                <a:latin typeface="Times New Roman" panose="02020603050405020304" pitchFamily="18" charset="0"/>
                <a:cs typeface="Times New Roman" panose="02020603050405020304" pitchFamily="18" charset="0"/>
              </a:rPr>
              <a:t>Alcohol</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Family Impact: 10% of children live with at least one parent with 	</a:t>
            </a:r>
            <a:r>
              <a:rPr lang="en-US" sz="2800" dirty="0" smtClean="0">
                <a:latin typeface="Times New Roman" panose="02020603050405020304" pitchFamily="18" charset="0"/>
                <a:cs typeface="Times New Roman" panose="02020603050405020304" pitchFamily="18" charset="0"/>
              </a:rPr>
              <a:t>	Alcohol </a:t>
            </a:r>
            <a:r>
              <a:rPr lang="en-US" sz="2800" dirty="0">
                <a:latin typeface="Times New Roman" panose="02020603050405020304" pitchFamily="18" charset="0"/>
                <a:cs typeface="Times New Roman" panose="02020603050405020304" pitchFamily="18" charset="0"/>
              </a:rPr>
              <a:t>Use Disorder (2015, NSDUH</a:t>
            </a:r>
            <a:r>
              <a:rPr lang="en-US" sz="28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Fetal Alcohol Spectrum Disorder: 0.2 to 1.5 per 1,000 live births* 		(2015, CDC)</a:t>
            </a:r>
          </a:p>
          <a:p>
            <a:pPr marL="0" indent="0">
              <a:buNone/>
            </a:pPr>
            <a:r>
              <a:rPr lang="en-US" sz="2800" dirty="0" smtClean="0">
                <a:latin typeface="Times New Roman" panose="02020603050405020304" pitchFamily="18" charset="0"/>
                <a:cs typeface="Times New Roman" panose="02020603050405020304" pitchFamily="18" charset="0"/>
              </a:rPr>
              <a:t>* CDC: difficult to provide exact estimates</a:t>
            </a: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74065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Final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Thoughts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n-US" sz="2800" dirty="0" smtClean="0">
                <a:latin typeface="Times New Roman" panose="02020603050405020304" pitchFamily="18" charset="0"/>
                <a:cs typeface="Times New Roman" panose="02020603050405020304" pitchFamily="18" charset="0"/>
              </a:rPr>
              <a:t> Legalization of alcohol: often cited as motivator for marijuana 			legalization</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Are alcohol-related problems (financial; social; legal; medical; 			relational) adequate to limit marijuana legalization?</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Would medical marijuana become easily accessible to those who 		desire its psychoactive properties?</a:t>
            </a:r>
          </a:p>
          <a:p>
            <a:pPr>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Are these (potential) risks offset by medical value of cannabis?</a:t>
            </a:r>
          </a:p>
          <a:p>
            <a:pPr>
              <a:buFont typeface="Wingdings" panose="05000000000000000000" pitchFamily="2" charset="2"/>
              <a:buChar char="q"/>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9176613"/>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NASW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Code of ethics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gn="ctr">
              <a:buNone/>
            </a:pPr>
            <a:r>
              <a:rPr lang="en-US" sz="2800" b="1" i="1" dirty="0" smtClean="0">
                <a:latin typeface="Times New Roman" panose="02020603050405020304" pitchFamily="18" charset="0"/>
                <a:cs typeface="Times New Roman" panose="02020603050405020304" pitchFamily="18" charset="0"/>
              </a:rPr>
              <a:t>Preamble</a:t>
            </a:r>
          </a:p>
          <a:p>
            <a:pPr marL="0" indent="0" algn="ctr">
              <a:buNone/>
            </a:pPr>
            <a:r>
              <a:rPr lang="en-US" sz="2800" dirty="0" smtClean="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The primary mission of the social work profession is </a:t>
            </a:r>
            <a:r>
              <a:rPr lang="en-US" sz="2800" dirty="0" smtClean="0">
                <a:latin typeface="Times New Roman" panose="02020603050405020304" pitchFamily="18" charset="0"/>
                <a:cs typeface="Times New Roman" panose="02020603050405020304" pitchFamily="18" charset="0"/>
              </a:rPr>
              <a:t>to enhance </a:t>
            </a:r>
            <a:r>
              <a:rPr lang="en-US" sz="2800" dirty="0">
                <a:latin typeface="Times New Roman" panose="02020603050405020304" pitchFamily="18" charset="0"/>
                <a:cs typeface="Times New Roman" panose="02020603050405020304" pitchFamily="18" charset="0"/>
              </a:rPr>
              <a:t>human well-being and </a:t>
            </a:r>
            <a:r>
              <a:rPr lang="en-US" sz="2800" dirty="0" smtClean="0">
                <a:latin typeface="Times New Roman" panose="02020603050405020304" pitchFamily="18" charset="0"/>
                <a:cs typeface="Times New Roman" panose="02020603050405020304" pitchFamily="18" charset="0"/>
              </a:rPr>
              <a:t>help meet </a:t>
            </a:r>
            <a:r>
              <a:rPr lang="en-US" sz="2800" dirty="0">
                <a:latin typeface="Times New Roman" panose="02020603050405020304" pitchFamily="18" charset="0"/>
                <a:cs typeface="Times New Roman" panose="02020603050405020304" pitchFamily="18" charset="0"/>
              </a:rPr>
              <a:t>the basic human needs of all people...."</a:t>
            </a:r>
          </a:p>
        </p:txBody>
      </p:sp>
    </p:spTree>
    <p:extLst>
      <p:ext uri="{BB962C8B-B14F-4D97-AF65-F5344CB8AC3E}">
        <p14:creationId xmlns:p14="http://schemas.microsoft.com/office/powerpoint/2010/main" val="63453024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Final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Thoughts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pPr marL="0" indent="0" algn="ctr">
              <a:buNone/>
            </a:pPr>
            <a:endParaRPr lang="en-US" sz="2800" b="1" dirty="0" smtClean="0">
              <a:latin typeface="Times New Roman" panose="02020603050405020304" pitchFamily="18" charset="0"/>
              <a:cs typeface="Times New Roman" panose="02020603050405020304" pitchFamily="18" charset="0"/>
            </a:endParaRPr>
          </a:p>
          <a:p>
            <a:pPr marL="0" indent="0" algn="ctr">
              <a:buNone/>
            </a:pPr>
            <a:r>
              <a:rPr lang="en-US" sz="2800" b="1" i="1" dirty="0" smtClean="0">
                <a:latin typeface="Times New Roman" panose="02020603050405020304" pitchFamily="18" charset="0"/>
                <a:cs typeface="Times New Roman" panose="02020603050405020304" pitchFamily="18" charset="0"/>
              </a:rPr>
              <a:t>Mark Twain</a:t>
            </a:r>
            <a:endParaRPr lang="en-US" sz="2800" b="1" i="1" dirty="0">
              <a:latin typeface="Times New Roman" panose="02020603050405020304" pitchFamily="18" charset="0"/>
              <a:cs typeface="Times New Roman" panose="02020603050405020304" pitchFamily="18" charset="0"/>
            </a:endParaRPr>
          </a:p>
          <a:p>
            <a:pPr marL="0" indent="0" algn="ctr">
              <a:buNone/>
            </a:pPr>
            <a:endParaRPr lang="en-US" sz="2800" b="1" dirty="0" smtClean="0">
              <a:latin typeface="Times New Roman" panose="02020603050405020304" pitchFamily="18" charset="0"/>
              <a:cs typeface="Times New Roman" panose="02020603050405020304" pitchFamily="18" charset="0"/>
            </a:endParaRPr>
          </a:p>
          <a:p>
            <a:pPr marL="0" indent="0" algn="ctr">
              <a:buNone/>
            </a:pPr>
            <a:r>
              <a:rPr lang="en-US" sz="2800" b="1" dirty="0" smtClean="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Nothing so needs reforming as other people's habits. Fanatics will never learn that, though it be written in letters of gold across the sky. It is the prohibition that makes anything </a:t>
            </a:r>
            <a:r>
              <a:rPr lang="en-US" sz="2800" b="1" dirty="0" smtClean="0">
                <a:latin typeface="Times New Roman" panose="02020603050405020304" pitchFamily="18" charset="0"/>
                <a:cs typeface="Times New Roman" panose="02020603050405020304" pitchFamily="18" charset="0"/>
              </a:rPr>
              <a:t>precious.”</a:t>
            </a:r>
          </a:p>
          <a:p>
            <a:pPr marL="0" indent="0">
              <a:buNone/>
            </a:pPr>
            <a:r>
              <a:rPr lang="en-US" sz="2800" b="1" dirty="0" smtClean="0">
                <a:latin typeface="Times New Roman" panose="02020603050405020304" pitchFamily="18" charset="0"/>
                <a:cs typeface="Times New Roman" panose="02020603050405020304" pitchFamily="18" charset="0"/>
              </a:rPr>
              <a:t> </a:t>
            </a:r>
            <a:r>
              <a:rPr lang="en-US" sz="2800" i="1" dirty="0" smtClean="0">
                <a:latin typeface="Times New Roman" panose="02020603050405020304" pitchFamily="18" charset="0"/>
                <a:cs typeface="Times New Roman" panose="02020603050405020304" pitchFamily="18" charset="0"/>
              </a:rPr>
              <a:t>Prohibition</a:t>
            </a:r>
            <a:r>
              <a:rPr lang="en-US" sz="2800" dirty="0" smtClean="0">
                <a:latin typeface="Times New Roman" panose="02020603050405020304" pitchFamily="18" charset="0"/>
                <a:cs typeface="Times New Roman" panose="02020603050405020304" pitchFamily="18" charset="0"/>
              </a:rPr>
              <a:t>, Botstein, </a:t>
            </a:r>
            <a:r>
              <a:rPr lang="en-US" sz="2800" dirty="0" err="1" smtClean="0">
                <a:latin typeface="Times New Roman" panose="02020603050405020304" pitchFamily="18" charset="0"/>
                <a:cs typeface="Times New Roman" panose="02020603050405020304" pitchFamily="18" charset="0"/>
              </a:rPr>
              <a:t>Novick</a:t>
            </a:r>
            <a:r>
              <a:rPr lang="en-US" sz="2800" dirty="0" smtClean="0">
                <a:latin typeface="Times New Roman" panose="02020603050405020304" pitchFamily="18" charset="0"/>
                <a:cs typeface="Times New Roman" panose="02020603050405020304" pitchFamily="18" charset="0"/>
              </a:rPr>
              <a:t>, and Burns (2011)</a:t>
            </a:r>
            <a:endParaRPr lang="en-US" sz="2800" b="1" dirty="0">
              <a:latin typeface="Times New Roman" panose="02020603050405020304" pitchFamily="18" charset="0"/>
              <a:cs typeface="Times New Roman" panose="02020603050405020304" pitchFamily="18" charset="0"/>
            </a:endParaRPr>
          </a:p>
          <a:p>
            <a:pPr marL="0" indent="0" algn="ctr">
              <a:buNone/>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52960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A half-smoked joint; </a:t>
            </a:r>
            <a:r>
              <a:rPr lang="en-US" sz="2400" dirty="0" err="1" smtClean="0">
                <a:latin typeface="Times New Roman" panose="02020603050405020304" pitchFamily="18" charset="0"/>
                <a:cs typeface="Times New Roman" panose="02020603050405020304" pitchFamily="18" charset="0"/>
              </a:rPr>
              <a:t>legalising</a:t>
            </a:r>
            <a:r>
              <a:rPr lang="en-US" sz="2400" dirty="0" smtClean="0">
                <a:latin typeface="Times New Roman" panose="02020603050405020304" pitchFamily="18" charset="0"/>
                <a:cs typeface="Times New Roman" panose="02020603050405020304" pitchFamily="18" charset="0"/>
              </a:rPr>
              <a:t> v </a:t>
            </a:r>
            <a:r>
              <a:rPr lang="en-US" sz="2400" dirty="0" err="1" smtClean="0">
                <a:latin typeface="Times New Roman" panose="02020603050405020304" pitchFamily="18" charset="0"/>
                <a:cs typeface="Times New Roman" panose="02020603050405020304" pitchFamily="18" charset="0"/>
              </a:rPr>
              <a:t>decriminalising</a:t>
            </a:r>
            <a:r>
              <a:rPr lang="en-US" sz="2400" dirty="0" smtClean="0">
                <a:latin typeface="Times New Roman" panose="02020603050405020304" pitchFamily="18" charset="0"/>
                <a:cs typeface="Times New Roman" panose="02020603050405020304" pitchFamily="18" charset="0"/>
              </a:rPr>
              <a:t> drugs. (2014, June). </a:t>
            </a:r>
            <a:r>
              <a:rPr lang="en-US" sz="2400" i="1" dirty="0" smtClean="0">
                <a:latin typeface="Times New Roman" panose="02020603050405020304" pitchFamily="18" charset="0"/>
                <a:cs typeface="Times New Roman" panose="02020603050405020304" pitchFamily="18" charset="0"/>
              </a:rPr>
              <a:t>The 	Economist: London, 411</a:t>
            </a:r>
            <a:r>
              <a:rPr lang="en-US" sz="2400" dirty="0" smtClean="0">
                <a:latin typeface="Times New Roman" panose="02020603050405020304" pitchFamily="18" charset="0"/>
                <a:cs typeface="Times New Roman" panose="02020603050405020304" pitchFamily="18" charset="0"/>
              </a:rPr>
              <a:t>(8893).</a:t>
            </a:r>
          </a:p>
          <a:p>
            <a:pPr marL="0" indent="0">
              <a:buNone/>
            </a:pPr>
            <a:r>
              <a:rPr lang="en-US" sz="2400" dirty="0" smtClean="0">
                <a:latin typeface="Times New Roman" panose="02020603050405020304" pitchFamily="18" charset="0"/>
                <a:cs typeface="Times New Roman" panose="02020603050405020304" pitchFamily="18" charset="0"/>
              </a:rPr>
              <a:t>Alexander, M. (2012). </a:t>
            </a:r>
            <a:r>
              <a:rPr lang="en-US" sz="2400" i="1" dirty="0" smtClean="0">
                <a:latin typeface="Times New Roman" panose="02020603050405020304" pitchFamily="18" charset="0"/>
                <a:cs typeface="Times New Roman" panose="02020603050405020304" pitchFamily="18" charset="0"/>
              </a:rPr>
              <a:t>The New Jim Crow. </a:t>
            </a:r>
            <a:r>
              <a:rPr lang="en-US" sz="2400" dirty="0" smtClean="0">
                <a:latin typeface="Times New Roman" panose="02020603050405020304" pitchFamily="18" charset="0"/>
                <a:cs typeface="Times New Roman" panose="02020603050405020304" pitchFamily="18" charset="0"/>
              </a:rPr>
              <a:t>New York: New Press.</a:t>
            </a:r>
          </a:p>
          <a:p>
            <a:pPr marL="0" indent="0">
              <a:buNone/>
            </a:pPr>
            <a:r>
              <a:rPr lang="en-US" sz="2400" dirty="0" err="1" smtClean="0">
                <a:latin typeface="Times New Roman" panose="02020603050405020304" pitchFamily="18" charset="0"/>
                <a:cs typeface="Times New Roman" panose="02020603050405020304" pitchFamily="18" charset="0"/>
              </a:rPr>
              <a:t>Aydelotte</a:t>
            </a:r>
            <a:r>
              <a:rPr lang="en-US" sz="2400" dirty="0" smtClean="0">
                <a:latin typeface="Times New Roman" panose="02020603050405020304" pitchFamily="18" charset="0"/>
                <a:cs typeface="Times New Roman" panose="02020603050405020304" pitchFamily="18" charset="0"/>
              </a:rPr>
              <a:t>, J. D., Brown, L. H., </a:t>
            </a:r>
            <a:r>
              <a:rPr lang="en-US" sz="2400" dirty="0" err="1" smtClean="0">
                <a:latin typeface="Times New Roman" panose="02020603050405020304" pitchFamily="18" charset="0"/>
                <a:cs typeface="Times New Roman" panose="02020603050405020304" pitchFamily="18" charset="0"/>
              </a:rPr>
              <a:t>Luftman</a:t>
            </a:r>
            <a:r>
              <a:rPr lang="en-US" sz="2400" dirty="0" smtClean="0">
                <a:latin typeface="Times New Roman" panose="02020603050405020304" pitchFamily="18" charset="0"/>
                <a:cs typeface="Times New Roman" panose="02020603050405020304" pitchFamily="18" charset="0"/>
              </a:rPr>
              <a:t>, K. M., </a:t>
            </a:r>
            <a:r>
              <a:rPr lang="en-US" sz="2400" dirty="0" err="1" smtClean="0">
                <a:latin typeface="Times New Roman" panose="02020603050405020304" pitchFamily="18" charset="0"/>
                <a:cs typeface="Times New Roman" panose="02020603050405020304" pitchFamily="18" charset="0"/>
              </a:rPr>
              <a:t>Mardock</a:t>
            </a:r>
            <a:r>
              <a:rPr lang="en-US" sz="2400" dirty="0" smtClean="0">
                <a:latin typeface="Times New Roman" panose="02020603050405020304" pitchFamily="18" charset="0"/>
                <a:cs typeface="Times New Roman" panose="02020603050405020304" pitchFamily="18" charset="0"/>
              </a:rPr>
              <a:t>, A. L., Teixeira, P. G. 	R., </a:t>
            </a:r>
            <a:r>
              <a:rPr lang="en-US" sz="2400" dirty="0" err="1" smtClean="0">
                <a:latin typeface="Times New Roman" panose="02020603050405020304" pitchFamily="18" charset="0"/>
                <a:cs typeface="Times New Roman" panose="02020603050405020304" pitchFamily="18" charset="0"/>
              </a:rPr>
              <a:t>Coopwood</a:t>
            </a:r>
            <a:r>
              <a:rPr lang="en-US" sz="2400" dirty="0" smtClean="0">
                <a:latin typeface="Times New Roman" panose="02020603050405020304" pitchFamily="18" charset="0"/>
                <a:cs typeface="Times New Roman" panose="02020603050405020304" pitchFamily="18" charset="0"/>
              </a:rPr>
              <a:t>, B. &amp; Brown, C. V. R. (2017). Crash fatality rates after 	recreational marijuana legalization in Washington and Colorado. </a:t>
            </a:r>
            <a:r>
              <a:rPr lang="en-US" sz="2400" i="1" dirty="0" smtClean="0">
                <a:latin typeface="Times New Roman" panose="02020603050405020304" pitchFamily="18" charset="0"/>
                <a:cs typeface="Times New Roman" panose="02020603050405020304" pitchFamily="18" charset="0"/>
              </a:rPr>
              <a:t>American 	Journal of Public Health, 107</a:t>
            </a:r>
            <a:r>
              <a:rPr lang="en-US" sz="2400" dirty="0" smtClean="0">
                <a:latin typeface="Times New Roman" panose="02020603050405020304" pitchFamily="18" charset="0"/>
                <a:cs typeface="Times New Roman" panose="02020603050405020304" pitchFamily="18" charset="0"/>
              </a:rPr>
              <a:t>(8), 1329-1331. </a:t>
            </a: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238255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err="1" smtClean="0">
                <a:latin typeface="Times New Roman" panose="02020603050405020304" pitchFamily="18" charset="0"/>
                <a:cs typeface="Times New Roman" panose="02020603050405020304" pitchFamily="18" charset="0"/>
              </a:rPr>
              <a:t>Behere</a:t>
            </a:r>
            <a:r>
              <a:rPr lang="en-US" sz="2400" dirty="0" smtClean="0">
                <a:latin typeface="Times New Roman" panose="02020603050405020304" pitchFamily="18" charset="0"/>
                <a:cs typeface="Times New Roman" panose="02020603050405020304" pitchFamily="18" charset="0"/>
              </a:rPr>
              <a:t>, A. P., </a:t>
            </a:r>
            <a:r>
              <a:rPr lang="en-US" sz="2400" dirty="0" err="1" smtClean="0">
                <a:latin typeface="Times New Roman" panose="02020603050405020304" pitchFamily="18" charset="0"/>
                <a:cs typeface="Times New Roman" panose="02020603050405020304" pitchFamily="18" charset="0"/>
              </a:rPr>
              <a:t>Behere</a:t>
            </a:r>
            <a:r>
              <a:rPr lang="en-US" sz="2400" dirty="0" smtClean="0">
                <a:latin typeface="Times New Roman" panose="02020603050405020304" pitchFamily="18" charset="0"/>
                <a:cs typeface="Times New Roman" panose="02020603050405020304" pitchFamily="18" charset="0"/>
              </a:rPr>
              <a:t>, P. B., &amp; </a:t>
            </a:r>
            <a:r>
              <a:rPr lang="en-US" sz="2400" dirty="0" err="1" smtClean="0">
                <a:latin typeface="Times New Roman" panose="02020603050405020304" pitchFamily="18" charset="0"/>
                <a:cs typeface="Times New Roman" panose="02020603050405020304" pitchFamily="18" charset="0"/>
              </a:rPr>
              <a:t>Sathyanarayana</a:t>
            </a:r>
            <a:r>
              <a:rPr lang="en-US" sz="2400" dirty="0" smtClean="0">
                <a:latin typeface="Times New Roman" panose="02020603050405020304" pitchFamily="18" charset="0"/>
                <a:cs typeface="Times New Roman" panose="02020603050405020304" pitchFamily="18" charset="0"/>
              </a:rPr>
              <a:t> Rao (2017). Cannabis: Does it 	have a medicinal value? </a:t>
            </a:r>
            <a:r>
              <a:rPr lang="en-US" sz="2400" i="1" dirty="0" smtClean="0">
                <a:latin typeface="Times New Roman" panose="02020603050405020304" pitchFamily="18" charset="0"/>
                <a:cs typeface="Times New Roman" panose="02020603050405020304" pitchFamily="18" charset="0"/>
              </a:rPr>
              <a:t>Indian Journal of Psychiatry, 59</a:t>
            </a:r>
            <a:r>
              <a:rPr lang="en-US" sz="2400" dirty="0" smtClean="0">
                <a:latin typeface="Times New Roman" panose="02020603050405020304" pitchFamily="18" charset="0"/>
                <a:cs typeface="Times New Roman" panose="02020603050405020304" pitchFamily="18" charset="0"/>
              </a:rPr>
              <a:t>(3), 262-263.</a:t>
            </a:r>
          </a:p>
          <a:p>
            <a:pPr marL="0" indent="0">
              <a:buNone/>
            </a:pPr>
            <a:r>
              <a:rPr lang="en-US" sz="2400" dirty="0" smtClean="0">
                <a:latin typeface="Times New Roman" panose="02020603050405020304" pitchFamily="18" charset="0"/>
                <a:cs typeface="Times New Roman" panose="02020603050405020304" pitchFamily="18" charset="0"/>
              </a:rPr>
              <a:t>Block, W. E. &amp; </a:t>
            </a:r>
            <a:r>
              <a:rPr lang="en-US" sz="2400" dirty="0" err="1" smtClean="0">
                <a:latin typeface="Times New Roman" panose="02020603050405020304" pitchFamily="18" charset="0"/>
                <a:cs typeface="Times New Roman" panose="02020603050405020304" pitchFamily="18" charset="0"/>
              </a:rPr>
              <a:t>Obioha</a:t>
            </a:r>
            <a:r>
              <a:rPr lang="en-US" sz="2400" dirty="0" smtClean="0">
                <a:latin typeface="Times New Roman" panose="02020603050405020304" pitchFamily="18" charset="0"/>
                <a:cs typeface="Times New Roman" panose="02020603050405020304" pitchFamily="18" charset="0"/>
              </a:rPr>
              <a:t>, V. (2012). War on black men: Arguments for the 	legalization of drugs. </a:t>
            </a:r>
            <a:r>
              <a:rPr lang="en-US" sz="2400" i="1" dirty="0" smtClean="0">
                <a:latin typeface="Times New Roman" panose="02020603050405020304" pitchFamily="18" charset="0"/>
                <a:cs typeface="Times New Roman" panose="02020603050405020304" pitchFamily="18" charset="0"/>
              </a:rPr>
              <a:t>Criminal Justice Ethics, 31</a:t>
            </a:r>
            <a:r>
              <a:rPr lang="en-US" sz="2400" dirty="0" smtClean="0">
                <a:latin typeface="Times New Roman" panose="02020603050405020304" pitchFamily="18" charset="0"/>
                <a:cs typeface="Times New Roman" panose="02020603050405020304" pitchFamily="18" charset="0"/>
              </a:rPr>
              <a:t>(2), 106-120.</a:t>
            </a:r>
          </a:p>
          <a:p>
            <a:pPr marL="0" indent="0">
              <a:buNone/>
            </a:pPr>
            <a:r>
              <a:rPr lang="en-US" sz="2400" dirty="0" smtClean="0">
                <a:latin typeface="Times New Roman" panose="02020603050405020304" pitchFamily="18" charset="0"/>
                <a:cs typeface="Times New Roman" panose="02020603050405020304" pitchFamily="18" charset="0"/>
              </a:rPr>
              <a:t>Botstein, S., </a:t>
            </a:r>
            <a:r>
              <a:rPr lang="en-US" sz="2400" dirty="0" err="1" smtClean="0">
                <a:latin typeface="Times New Roman" panose="02020603050405020304" pitchFamily="18" charset="0"/>
                <a:cs typeface="Times New Roman" panose="02020603050405020304" pitchFamily="18" charset="0"/>
              </a:rPr>
              <a:t>Novick</a:t>
            </a:r>
            <a:r>
              <a:rPr lang="en-US" sz="2400" dirty="0" smtClean="0">
                <a:latin typeface="Times New Roman" panose="02020603050405020304" pitchFamily="18" charset="0"/>
                <a:cs typeface="Times New Roman" panose="02020603050405020304" pitchFamily="18" charset="0"/>
              </a:rPr>
              <a:t>, L., &amp; Burns, K. (Producers), &amp; Burns, K. &amp; </a:t>
            </a:r>
            <a:r>
              <a:rPr lang="en-US" sz="2400" dirty="0" err="1" smtClean="0">
                <a:latin typeface="Times New Roman" panose="02020603050405020304" pitchFamily="18" charset="0"/>
                <a:cs typeface="Times New Roman" panose="02020603050405020304" pitchFamily="18" charset="0"/>
              </a:rPr>
              <a:t>Novick</a:t>
            </a:r>
            <a:r>
              <a:rPr lang="en-US" sz="2400" dirty="0" smtClean="0">
                <a:latin typeface="Times New Roman" panose="02020603050405020304" pitchFamily="18" charset="0"/>
                <a:cs typeface="Times New Roman" panose="02020603050405020304" pitchFamily="18" charset="0"/>
              </a:rPr>
              <a:t>, 	L. 	(Directors) (2011). </a:t>
            </a:r>
            <a:r>
              <a:rPr lang="en-US" sz="2400" i="1" dirty="0" smtClean="0">
                <a:latin typeface="Times New Roman" panose="02020603050405020304" pitchFamily="18" charset="0"/>
                <a:cs typeface="Times New Roman" panose="02020603050405020304" pitchFamily="18" charset="0"/>
              </a:rPr>
              <a:t>Prohibition</a:t>
            </a:r>
            <a:r>
              <a:rPr lang="en-US" sz="2400" dirty="0" smtClean="0">
                <a:latin typeface="Times New Roman" panose="02020603050405020304" pitchFamily="18" charset="0"/>
                <a:cs typeface="Times New Roman" panose="02020603050405020304" pitchFamily="18" charset="0"/>
              </a:rPr>
              <a:t>. United States: Public Broadcasting Service 	Corporation.</a:t>
            </a:r>
          </a:p>
        </p:txBody>
      </p:sp>
    </p:spTree>
    <p:extLst>
      <p:ext uri="{BB962C8B-B14F-4D97-AF65-F5344CB8AC3E}">
        <p14:creationId xmlns:p14="http://schemas.microsoft.com/office/powerpoint/2010/main" val="149130156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err="1" smtClean="0">
                <a:latin typeface="Times New Roman" panose="02020603050405020304" pitchFamily="18" charset="0"/>
                <a:cs typeface="Times New Roman" panose="02020603050405020304" pitchFamily="18" charset="0"/>
              </a:rPr>
              <a:t>Bushan</a:t>
            </a:r>
            <a:r>
              <a:rPr lang="en-US" sz="2400" dirty="0">
                <a:latin typeface="Times New Roman" panose="02020603050405020304" pitchFamily="18" charset="0"/>
                <a:cs typeface="Times New Roman" panose="02020603050405020304" pitchFamily="18" charset="0"/>
              </a:rPr>
              <a:t>, A. (2014). Note: An evaluation of the effects of the legalization of 	marijuana in Colorado and Washington from an international perspective. 	</a:t>
            </a:r>
            <a:r>
              <a:rPr lang="en-US" sz="2400" i="1" dirty="0">
                <a:latin typeface="Times New Roman" panose="02020603050405020304" pitchFamily="18" charset="0"/>
                <a:cs typeface="Times New Roman" panose="02020603050405020304" pitchFamily="18" charset="0"/>
              </a:rPr>
              <a:t>Canada-United States Law Journal, 39</a:t>
            </a:r>
            <a:r>
              <a:rPr lang="en-US" sz="2400" dirty="0">
                <a:latin typeface="Times New Roman" panose="02020603050405020304" pitchFamily="18" charset="0"/>
                <a:cs typeface="Times New Roman" panose="02020603050405020304" pitchFamily="18" charset="0"/>
              </a:rPr>
              <a:t>(1), 1-16</a:t>
            </a:r>
            <a:r>
              <a:rPr lang="en-US" sz="2400" dirty="0" smtClean="0">
                <a:latin typeface="Times New Roman" panose="02020603050405020304" pitchFamily="18" charset="0"/>
                <a:cs typeface="Times New Roman" panose="02020603050405020304" pitchFamily="18" charset="0"/>
              </a:rPr>
              <a:t>.</a:t>
            </a:r>
          </a:p>
          <a:p>
            <a:pPr marL="0" indent="0">
              <a:buNone/>
            </a:pPr>
            <a:r>
              <a:rPr lang="en-US" sz="2400" dirty="0">
                <a:latin typeface="Times New Roman" panose="02020603050405020304" pitchFamily="18" charset="0"/>
                <a:cs typeface="Times New Roman" panose="02020603050405020304" pitchFamily="18" charset="0"/>
              </a:rPr>
              <a:t>Centers for Disease Control and Prevention. (2015). </a:t>
            </a:r>
            <a:r>
              <a:rPr lang="en-US" sz="2400" i="1" dirty="0">
                <a:latin typeface="Times New Roman" panose="02020603050405020304" pitchFamily="18" charset="0"/>
                <a:cs typeface="Times New Roman" panose="02020603050405020304" pitchFamily="18" charset="0"/>
              </a:rPr>
              <a:t>Fetal Alcohol Spectrum 	Disorders</a:t>
            </a:r>
            <a:r>
              <a:rPr lang="en-US" sz="2400" dirty="0">
                <a:latin typeface="Times New Roman" panose="02020603050405020304" pitchFamily="18" charset="0"/>
                <a:cs typeface="Times New Roman" panose="02020603050405020304" pitchFamily="18" charset="0"/>
              </a:rPr>
              <a:t>. Retrieved from https://www.cdc.gov/ncbddd/fasd/facts.html</a:t>
            </a:r>
          </a:p>
          <a:p>
            <a:pPr marL="0" indent="0">
              <a:buNone/>
            </a:pPr>
            <a:r>
              <a:rPr lang="en-US" sz="2400" dirty="0" smtClean="0">
                <a:latin typeface="Times New Roman" panose="02020603050405020304" pitchFamily="18" charset="0"/>
                <a:cs typeface="Times New Roman" panose="02020603050405020304" pitchFamily="18" charset="0"/>
              </a:rPr>
              <a:t>Clark, P. A. (2000). The ethics of medical marijuana: Government restrictions vs. 	medical necessity. </a:t>
            </a:r>
            <a:r>
              <a:rPr lang="en-US" sz="2400" i="1" dirty="0" smtClean="0">
                <a:latin typeface="Times New Roman" panose="02020603050405020304" pitchFamily="18" charset="0"/>
                <a:cs typeface="Times New Roman" panose="02020603050405020304" pitchFamily="18" charset="0"/>
              </a:rPr>
              <a:t>Journal of Public Health Policy, 21</a:t>
            </a:r>
            <a:r>
              <a:rPr lang="en-US" sz="2400" dirty="0" smtClean="0">
                <a:latin typeface="Times New Roman" panose="02020603050405020304" pitchFamily="18" charset="0"/>
                <a:cs typeface="Times New Roman" panose="02020603050405020304" pitchFamily="18" charset="0"/>
              </a:rPr>
              <a:t>(1), 40-60.</a:t>
            </a:r>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33446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DEA decision keeps major restrictions in place on marijuana research. (2016, 	August). STAT News. </a:t>
            </a:r>
            <a:r>
              <a:rPr lang="en-US" sz="2400" dirty="0">
                <a:latin typeface="Times New Roman" panose="02020603050405020304" pitchFamily="18" charset="0"/>
                <a:cs typeface="Times New Roman" panose="02020603050405020304" pitchFamily="18" charset="0"/>
              </a:rPr>
              <a:t>Retrieved from </a:t>
            </a:r>
            <a:r>
              <a:rPr lang="en-US" sz="2400" dirty="0" smtClean="0">
                <a:latin typeface="Times New Roman" panose="02020603050405020304" pitchFamily="18" charset="0"/>
                <a:cs typeface="Times New Roman" panose="02020603050405020304" pitchFamily="18" charset="0"/>
              </a:rPr>
              <a:t>	https</a:t>
            </a:r>
            <a:r>
              <a:rPr lang="en-US" sz="2400" dirty="0">
                <a:latin typeface="Times New Roman" panose="02020603050405020304" pitchFamily="18" charset="0"/>
                <a:cs typeface="Times New Roman" panose="02020603050405020304" pitchFamily="18" charset="0"/>
              </a:rPr>
              <a:t>://www.statnews.com/2016/08/10/marijuana-medical-research-dea/</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Evans, D. G. (2013). The economic impacts of marijuana legalization. </a:t>
            </a:r>
            <a:r>
              <a:rPr lang="en-US" sz="2400" i="1" dirty="0" smtClean="0">
                <a:latin typeface="Times New Roman" panose="02020603050405020304" pitchFamily="18" charset="0"/>
                <a:cs typeface="Times New Roman" panose="02020603050405020304" pitchFamily="18" charset="0"/>
              </a:rPr>
              <a:t>The 	Journal of Global Drug Policy and Practice, 7</a:t>
            </a:r>
            <a:r>
              <a:rPr lang="en-US" sz="2400" dirty="0" smtClean="0">
                <a:latin typeface="Times New Roman" panose="02020603050405020304" pitchFamily="18" charset="0"/>
                <a:cs typeface="Times New Roman" panose="02020603050405020304" pitchFamily="18" charset="0"/>
              </a:rPr>
              <a:t>(4), 1-39.</a:t>
            </a:r>
          </a:p>
          <a:p>
            <a:pPr marL="0" indent="0">
              <a:buNone/>
            </a:pPr>
            <a:r>
              <a:rPr lang="en-US" sz="2400" dirty="0" smtClean="0">
                <a:latin typeface="Times New Roman" panose="02020603050405020304" pitchFamily="18" charset="0"/>
                <a:cs typeface="Times New Roman" panose="02020603050405020304" pitchFamily="18" charset="0"/>
              </a:rPr>
              <a:t>Ferro, S. (2013). Why its so hard for scientists to study medical marijuana. 	</a:t>
            </a:r>
            <a:r>
              <a:rPr lang="en-US" sz="2400" i="1" dirty="0" smtClean="0">
                <a:latin typeface="Times New Roman" panose="02020603050405020304" pitchFamily="18" charset="0"/>
                <a:cs typeface="Times New Roman" panose="02020603050405020304" pitchFamily="18" charset="0"/>
              </a:rPr>
              <a:t>Popular Science. </a:t>
            </a:r>
            <a:r>
              <a:rPr lang="en-US" sz="2400" dirty="0" smtClean="0">
                <a:latin typeface="Times New Roman" panose="02020603050405020304" pitchFamily="18" charset="0"/>
                <a:cs typeface="Times New Roman" panose="02020603050405020304" pitchFamily="18" charset="0"/>
              </a:rPr>
              <a:t>Retrieved </a:t>
            </a:r>
            <a:r>
              <a:rPr lang="en-US" sz="2400" dirty="0">
                <a:latin typeface="Times New Roman" panose="02020603050405020304" pitchFamily="18" charset="0"/>
                <a:cs typeface="Times New Roman" panose="02020603050405020304" pitchFamily="18" charset="0"/>
              </a:rPr>
              <a:t>from 	</a:t>
            </a:r>
            <a:r>
              <a:rPr lang="en-US" sz="2400" dirty="0">
                <a:latin typeface="Times New Roman" panose="02020603050405020304" pitchFamily="18" charset="0"/>
                <a:cs typeface="Times New Roman" panose="02020603050405020304" pitchFamily="18" charset="0"/>
                <a:hlinkClick r:id="rId2"/>
              </a:rPr>
              <a:t>https://</a:t>
            </a:r>
            <a:r>
              <a:rPr lang="en-US" sz="2400" dirty="0" smtClean="0">
                <a:latin typeface="Times New Roman" panose="02020603050405020304" pitchFamily="18" charset="0"/>
                <a:cs typeface="Times New Roman" panose="02020603050405020304" pitchFamily="18" charset="0"/>
                <a:hlinkClick r:id="rId2"/>
              </a:rPr>
              <a:t>www.popsci.com/science/article/2013-04/why-its-so-hard-scientists-</a:t>
            </a:r>
            <a:r>
              <a:rPr lang="en-US" sz="2400" dirty="0" smtClean="0">
                <a:latin typeface="Times New Roman" panose="02020603050405020304" pitchFamily="18" charset="0"/>
                <a:cs typeface="Times New Roman" panose="02020603050405020304" pitchFamily="18" charset="0"/>
              </a:rPr>
              <a:t>	study-pot#page-3</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1787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400" dirty="0" smtClean="0">
                <a:latin typeface="Times New Roman" panose="02020603050405020304" pitchFamily="18" charset="0"/>
                <a:cs typeface="Times New Roman" panose="02020603050405020304" pitchFamily="18" charset="0"/>
              </a:rPr>
              <a:t>Fritz, G. K. (2014). The gathering storm regarding legalization of marijuana. 	</a:t>
            </a:r>
            <a:r>
              <a:rPr lang="en-US" sz="2400" i="1" dirty="0" smtClean="0">
                <a:latin typeface="Times New Roman" panose="02020603050405020304" pitchFamily="18" charset="0"/>
                <a:cs typeface="Times New Roman" panose="02020603050405020304" pitchFamily="18" charset="0"/>
              </a:rPr>
              <a:t>Brown University Child and Adolescent Behavior Letter, 30</a:t>
            </a:r>
            <a:r>
              <a:rPr lang="en-US" sz="2400" dirty="0" smtClean="0">
                <a:latin typeface="Times New Roman" panose="02020603050405020304" pitchFamily="18" charset="0"/>
                <a:cs typeface="Times New Roman" panose="02020603050405020304" pitchFamily="18" charset="0"/>
              </a:rPr>
              <a:t>(4)                    	</a:t>
            </a:r>
            <a:r>
              <a:rPr lang="en-US" sz="2400" dirty="0" err="1" smtClean="0">
                <a:latin typeface="Times New Roman" panose="02020603050405020304" pitchFamily="18" charset="0"/>
                <a:cs typeface="Times New Roman" panose="02020603050405020304" pitchFamily="18" charset="0"/>
              </a:rPr>
              <a:t>doi</a:t>
            </a:r>
            <a:r>
              <a:rPr lang="en-US" sz="2400" dirty="0" smtClean="0">
                <a:latin typeface="Times New Roman" panose="02020603050405020304" pitchFamily="18" charset="0"/>
                <a:cs typeface="Times New Roman" panose="02020603050405020304" pitchFamily="18" charset="0"/>
              </a:rPr>
              <a:t>: 10.1002/cbl.20209</a:t>
            </a:r>
          </a:p>
          <a:p>
            <a:pPr marL="0" indent="0">
              <a:buNone/>
            </a:pPr>
            <a:r>
              <a:rPr lang="en-US" sz="2400" dirty="0" smtClean="0">
                <a:latin typeface="Times New Roman" panose="02020603050405020304" pitchFamily="18" charset="0"/>
                <a:cs typeface="Times New Roman" panose="02020603050405020304" pitchFamily="18" charset="0"/>
              </a:rPr>
              <a:t>Guide to using medical cannabis. (2018). Americans for Safe Access. </a:t>
            </a:r>
            <a:r>
              <a:rPr lang="en-US" sz="2400" dirty="0">
                <a:latin typeface="Times New Roman" panose="02020603050405020304" pitchFamily="18" charset="0"/>
                <a:cs typeface="Times New Roman" panose="02020603050405020304" pitchFamily="18" charset="0"/>
              </a:rPr>
              <a:t>Retrieved 	from </a:t>
            </a:r>
            <a:r>
              <a:rPr lang="en-US" sz="2400" dirty="0">
                <a:latin typeface="Times New Roman" panose="02020603050405020304" pitchFamily="18" charset="0"/>
                <a:cs typeface="Times New Roman" panose="02020603050405020304" pitchFamily="18" charset="0"/>
                <a:hlinkClick r:id="rId2"/>
              </a:rPr>
              <a:t>http://</a:t>
            </a:r>
            <a:r>
              <a:rPr lang="en-US" sz="2400" dirty="0" smtClean="0">
                <a:latin typeface="Times New Roman" panose="02020603050405020304" pitchFamily="18" charset="0"/>
                <a:cs typeface="Times New Roman" panose="02020603050405020304" pitchFamily="18" charset="0"/>
                <a:hlinkClick r:id="rId2"/>
              </a:rPr>
              <a:t>www.safeaccessnow.org/using_medical_cannabis</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Levinthal, C. F. (2014). </a:t>
            </a:r>
            <a:r>
              <a:rPr lang="en-US" sz="2400" i="1" dirty="0" smtClean="0">
                <a:latin typeface="Times New Roman" panose="02020603050405020304" pitchFamily="18" charset="0"/>
                <a:cs typeface="Times New Roman" panose="02020603050405020304" pitchFamily="18" charset="0"/>
              </a:rPr>
              <a:t>Drugs, behavior, and modern society</a:t>
            </a:r>
            <a:r>
              <a:rPr lang="en-US" sz="2400" dirty="0" smtClean="0">
                <a:latin typeface="Times New Roman" panose="02020603050405020304" pitchFamily="18" charset="0"/>
                <a:cs typeface="Times New Roman" panose="02020603050405020304" pitchFamily="18" charset="0"/>
              </a:rPr>
              <a:t>. Boston: Pearson. 	(pp. 168-169; 194-195.</a:t>
            </a:r>
          </a:p>
          <a:p>
            <a:pPr marL="0" indent="0">
              <a:buNone/>
            </a:pPr>
            <a:r>
              <a:rPr lang="en-US" sz="2400" dirty="0" smtClean="0">
                <a:latin typeface="Times New Roman" panose="02020603050405020304" pitchFamily="18" charset="0"/>
                <a:cs typeface="Times New Roman" panose="02020603050405020304" pitchFamily="18" charset="0"/>
              </a:rPr>
              <a:t>Mack, A. &amp; Joy, J. (2000). </a:t>
            </a:r>
            <a:r>
              <a:rPr lang="en-US" sz="2400" i="1" dirty="0" smtClean="0">
                <a:latin typeface="Times New Roman" panose="02020603050405020304" pitchFamily="18" charset="0"/>
                <a:cs typeface="Times New Roman" panose="02020603050405020304" pitchFamily="18" charset="0"/>
              </a:rPr>
              <a:t>Marijuana as medicine: The science beyond the 	controversy</a:t>
            </a:r>
            <a:r>
              <a:rPr lang="en-US" sz="2400" dirty="0" smtClean="0">
                <a:latin typeface="Times New Roman" panose="02020603050405020304" pitchFamily="18" charset="0"/>
                <a:cs typeface="Times New Roman" panose="02020603050405020304" pitchFamily="18" charset="0"/>
              </a:rPr>
              <a:t>. Washington, D.C.: National Academic Press. (pp. 138-142)</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297776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Marijuana decriminalization versus legalization: A difference that matters. 	(2014, 	July). </a:t>
            </a:r>
            <a:r>
              <a:rPr lang="en-US" sz="2400" dirty="0">
                <a:latin typeface="Times New Roman" panose="02020603050405020304" pitchFamily="18" charset="0"/>
                <a:cs typeface="Times New Roman" panose="02020603050405020304" pitchFamily="18" charset="0"/>
              </a:rPr>
              <a:t>Retrieved from </a:t>
            </a:r>
            <a:r>
              <a:rPr lang="en-US" sz="2400" dirty="0">
                <a:latin typeface="Times New Roman" panose="02020603050405020304" pitchFamily="18" charset="0"/>
                <a:cs typeface="Times New Roman" panose="02020603050405020304" pitchFamily="18" charset="0"/>
                <a:hlinkClick r:id="rId2"/>
              </a:rPr>
              <a:t>https://</a:t>
            </a:r>
            <a:r>
              <a:rPr lang="en-US" sz="2400" dirty="0" smtClean="0">
                <a:latin typeface="Times New Roman" panose="02020603050405020304" pitchFamily="18" charset="0"/>
                <a:cs typeface="Times New Roman" panose="02020603050405020304" pitchFamily="18" charset="0"/>
                <a:hlinkClick r:id="rId2"/>
              </a:rPr>
              <a:t>www.cannalawblog.com/marijuana-</a:t>
            </a:r>
            <a:r>
              <a:rPr lang="en-US" sz="2400" dirty="0" smtClean="0">
                <a:latin typeface="Times New Roman" panose="02020603050405020304" pitchFamily="18" charset="0"/>
                <a:cs typeface="Times New Roman" panose="02020603050405020304" pitchFamily="18" charset="0"/>
              </a:rPr>
              <a:t>	decriminalization-versus-legalization-cause-it-matters</a:t>
            </a:r>
            <a:r>
              <a:rPr lang="en-US" sz="2400" dirty="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Marijuana: Effects, medical uses, and legalization. (2018, February). Drugs.com. 	</a:t>
            </a:r>
            <a:r>
              <a:rPr lang="en-US" sz="2400" dirty="0">
                <a:latin typeface="Times New Roman" panose="02020603050405020304" pitchFamily="18" charset="0"/>
                <a:cs typeface="Times New Roman" panose="02020603050405020304" pitchFamily="18" charset="0"/>
              </a:rPr>
              <a:t>Retrieved from </a:t>
            </a:r>
            <a:r>
              <a:rPr lang="en-US" sz="2400" dirty="0">
                <a:latin typeface="Times New Roman" panose="02020603050405020304" pitchFamily="18" charset="0"/>
                <a:cs typeface="Times New Roman" panose="02020603050405020304" pitchFamily="18" charset="0"/>
                <a:hlinkClick r:id="rId3"/>
              </a:rPr>
              <a:t>https://</a:t>
            </a:r>
            <a:r>
              <a:rPr lang="en-US" sz="2400" dirty="0" smtClean="0">
                <a:latin typeface="Times New Roman" panose="02020603050405020304" pitchFamily="18" charset="0"/>
                <a:cs typeface="Times New Roman" panose="02020603050405020304" pitchFamily="18" charset="0"/>
                <a:hlinkClick r:id="rId3"/>
              </a:rPr>
              <a:t>www.drugs.com/illicit/marijuana.html</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Nathan, D. L., Clark, H. W., &amp; Elders, J. (2017). The physicians’ case for 	marijuana legalization. </a:t>
            </a:r>
            <a:r>
              <a:rPr lang="en-US" sz="2400" i="1" dirty="0" smtClean="0">
                <a:latin typeface="Times New Roman" panose="02020603050405020304" pitchFamily="18" charset="0"/>
                <a:cs typeface="Times New Roman" panose="02020603050405020304" pitchFamily="18" charset="0"/>
              </a:rPr>
              <a:t>American Journal of Public Health, 107</a:t>
            </a:r>
            <a:r>
              <a:rPr lang="en-US" sz="2400" dirty="0" smtClean="0">
                <a:latin typeface="Times New Roman" panose="02020603050405020304" pitchFamily="18" charset="0"/>
                <a:cs typeface="Times New Roman" panose="02020603050405020304" pitchFamily="18" charset="0"/>
              </a:rPr>
              <a:t>(11), 1746-	1747.</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84348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National Association of Social Workers. (2017). Code of ethics of the national 	association of social workers. </a:t>
            </a:r>
            <a:r>
              <a:rPr lang="en-US" sz="2400" dirty="0">
                <a:latin typeface="Times New Roman" panose="02020603050405020304" pitchFamily="18" charset="0"/>
                <a:cs typeface="Times New Roman" panose="02020603050405020304" pitchFamily="18" charset="0"/>
              </a:rPr>
              <a:t>Retrieved from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hlinkClick r:id="rId2"/>
              </a:rPr>
              <a:t>https</a:t>
            </a:r>
            <a:r>
              <a:rPr lang="en-US" sz="2400" dirty="0">
                <a:latin typeface="Times New Roman" panose="02020603050405020304" pitchFamily="18" charset="0"/>
                <a:cs typeface="Times New Roman" panose="02020603050405020304" pitchFamily="18" charset="0"/>
                <a:hlinkClick r:id="rId2"/>
              </a:rPr>
              <a:t>://</a:t>
            </a:r>
            <a:r>
              <a:rPr lang="en-US" sz="2400" dirty="0" smtClean="0">
                <a:latin typeface="Times New Roman" panose="02020603050405020304" pitchFamily="18" charset="0"/>
                <a:cs typeface="Times New Roman" panose="02020603050405020304" pitchFamily="18" charset="0"/>
                <a:hlinkClick r:id="rId2"/>
              </a:rPr>
              <a:t>www.socialworkers.org/About/Ethics/Code-of-Ethics/Code-of-Ethics-</a:t>
            </a:r>
            <a:r>
              <a:rPr lang="en-US" sz="2400" dirty="0" smtClean="0">
                <a:latin typeface="Times New Roman" panose="02020603050405020304" pitchFamily="18" charset="0"/>
                <a:cs typeface="Times New Roman" panose="02020603050405020304" pitchFamily="18" charset="0"/>
              </a:rPr>
              <a:t>	English</a:t>
            </a:r>
          </a:p>
          <a:p>
            <a:pPr marL="0" indent="0">
              <a:buNone/>
            </a:pPr>
            <a:r>
              <a:rPr lang="en-US" sz="2400" dirty="0" smtClean="0">
                <a:latin typeface="Times New Roman" panose="02020603050405020304" pitchFamily="18" charset="0"/>
                <a:cs typeface="Times New Roman" panose="02020603050405020304" pitchFamily="18" charset="0"/>
              </a:rPr>
              <a:t>National Institute of Health, National Institute on Drug Abuse. (2010). </a:t>
            </a:r>
            <a:r>
              <a:rPr lang="en-US" sz="2400" i="1" dirty="0" smtClean="0">
                <a:latin typeface="Times New Roman" panose="02020603050405020304" pitchFamily="18" charset="0"/>
                <a:cs typeface="Times New Roman" panose="02020603050405020304" pitchFamily="18" charset="0"/>
              </a:rPr>
              <a:t>Trends 	and Statistics. </a:t>
            </a:r>
            <a:r>
              <a:rPr lang="en-US" sz="2400" dirty="0">
                <a:latin typeface="Times New Roman" panose="02020603050405020304" pitchFamily="18" charset="0"/>
                <a:cs typeface="Times New Roman" panose="02020603050405020304" pitchFamily="18" charset="0"/>
              </a:rPr>
              <a:t>Retrieved from </a:t>
            </a:r>
            <a:r>
              <a:rPr lang="en-US" sz="2400" dirty="0">
                <a:latin typeface="Times New Roman" panose="02020603050405020304" pitchFamily="18" charset="0"/>
                <a:cs typeface="Times New Roman" panose="02020603050405020304" pitchFamily="18" charset="0"/>
                <a:hlinkClick r:id="rId3"/>
              </a:rPr>
              <a:t>https://</a:t>
            </a:r>
            <a:r>
              <a:rPr lang="en-US" sz="2400" dirty="0" smtClean="0">
                <a:latin typeface="Times New Roman" panose="02020603050405020304" pitchFamily="18" charset="0"/>
                <a:cs typeface="Times New Roman" panose="02020603050405020304" pitchFamily="18" charset="0"/>
                <a:hlinkClick r:id="rId3"/>
              </a:rPr>
              <a:t>www.drugabuse.gov/related-</a:t>
            </a:r>
            <a:r>
              <a:rPr lang="en-US" sz="2400" dirty="0" smtClean="0">
                <a:latin typeface="Times New Roman" panose="02020603050405020304" pitchFamily="18" charset="0"/>
                <a:cs typeface="Times New Roman" panose="02020603050405020304" pitchFamily="18" charset="0"/>
              </a:rPr>
              <a:t>	topics/trends-statistics</a:t>
            </a:r>
          </a:p>
          <a:p>
            <a:pPr marL="0" indent="0">
              <a:buNone/>
            </a:pPr>
            <a:r>
              <a:rPr lang="en-US" sz="2400" dirty="0" smtClean="0">
                <a:latin typeface="Times New Roman" panose="02020603050405020304" pitchFamily="18" charset="0"/>
                <a:cs typeface="Times New Roman" panose="02020603050405020304" pitchFamily="18" charset="0"/>
              </a:rPr>
              <a:t>Packer, H. L. (1968). In Abadinsky, H. (2001) </a:t>
            </a:r>
            <a:r>
              <a:rPr lang="en-US" sz="2400" i="1" dirty="0" smtClean="0">
                <a:latin typeface="Times New Roman" panose="02020603050405020304" pitchFamily="18" charset="0"/>
                <a:cs typeface="Times New Roman" panose="02020603050405020304" pitchFamily="18" charset="0"/>
              </a:rPr>
              <a:t>Drugs: An introduction </a:t>
            </a:r>
            <a:r>
              <a:rPr lang="en-US" sz="2400" dirty="0" smtClean="0">
                <a:latin typeface="Times New Roman" panose="02020603050405020304" pitchFamily="18" charset="0"/>
                <a:cs typeface="Times New Roman" panose="02020603050405020304" pitchFamily="18" charset="0"/>
              </a:rPr>
              <a:t>(p. 242)</a:t>
            </a:r>
            <a:r>
              <a:rPr lang="en-US" sz="2400" i="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Belmont, CA: Wadsworth</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389002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References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Primary Documents in American History: 13</a:t>
            </a:r>
            <a:r>
              <a:rPr lang="en-US" sz="2400" baseline="30000" dirty="0" smtClean="0">
                <a:latin typeface="Times New Roman" panose="02020603050405020304" pitchFamily="18" charset="0"/>
                <a:cs typeface="Times New Roman" panose="02020603050405020304" pitchFamily="18" charset="0"/>
              </a:rPr>
              <a:t>th</a:t>
            </a:r>
            <a:r>
              <a:rPr lang="en-US" sz="2400" dirty="0" smtClean="0">
                <a:latin typeface="Times New Roman" panose="02020603050405020304" pitchFamily="18" charset="0"/>
                <a:cs typeface="Times New Roman" panose="02020603050405020304" pitchFamily="18" charset="0"/>
              </a:rPr>
              <a:t> Amendment to the U. S. 	Constitution (</a:t>
            </a:r>
            <a:r>
              <a:rPr lang="en-US" sz="2400" dirty="0" err="1" smtClean="0">
                <a:latin typeface="Times New Roman" panose="02020603050405020304" pitchFamily="18" charset="0"/>
                <a:cs typeface="Times New Roman" panose="02020603050405020304" pitchFamily="18" charset="0"/>
              </a:rPr>
              <a:t>n.d.</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Retrieved from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hlinkClick r:id="rId2"/>
              </a:rPr>
              <a:t>https</a:t>
            </a:r>
            <a:r>
              <a:rPr lang="en-US" sz="2400" dirty="0">
                <a:latin typeface="Times New Roman" panose="02020603050405020304" pitchFamily="18" charset="0"/>
                <a:cs typeface="Times New Roman" panose="02020603050405020304" pitchFamily="18" charset="0"/>
                <a:hlinkClick r:id="rId2"/>
              </a:rPr>
              <a:t>://</a:t>
            </a:r>
            <a:r>
              <a:rPr lang="en-US" sz="2400" dirty="0" smtClean="0">
                <a:latin typeface="Times New Roman" panose="02020603050405020304" pitchFamily="18" charset="0"/>
                <a:cs typeface="Times New Roman" panose="02020603050405020304" pitchFamily="18" charset="0"/>
                <a:hlinkClick r:id="rId2"/>
              </a:rPr>
              <a:t>www.loc.gov/rr/program/bib/ourdocs/13thamendment.html</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Qualifying conditions for a medical marijuana card by state. (</a:t>
            </a:r>
            <a:r>
              <a:rPr lang="en-US" sz="2400" dirty="0" err="1" smtClean="0">
                <a:latin typeface="Times New Roman" panose="02020603050405020304" pitchFamily="18" charset="0"/>
                <a:cs typeface="Times New Roman" panose="02020603050405020304" pitchFamily="18" charset="0"/>
              </a:rPr>
              <a:t>n.d.</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Retrieved 	from </a:t>
            </a:r>
            <a:r>
              <a:rPr lang="en-US" sz="2400" dirty="0">
                <a:latin typeface="Times New Roman" panose="02020603050405020304" pitchFamily="18" charset="0"/>
                <a:cs typeface="Times New Roman" panose="02020603050405020304" pitchFamily="18" charset="0"/>
                <a:hlinkClick r:id="rId3"/>
              </a:rPr>
              <a:t>https://</a:t>
            </a:r>
            <a:r>
              <a:rPr lang="en-US" sz="2400" dirty="0" smtClean="0">
                <a:latin typeface="Times New Roman" panose="02020603050405020304" pitchFamily="18" charset="0"/>
                <a:cs typeface="Times New Roman" panose="02020603050405020304" pitchFamily="18" charset="0"/>
                <a:hlinkClick r:id="rId3"/>
              </a:rPr>
              <a:t>www.leafly.com/news/health/qualifying-conditions-for-medical-</a:t>
            </a:r>
            <a:r>
              <a:rPr lang="en-US" sz="2400" dirty="0" smtClean="0">
                <a:latin typeface="Times New Roman" panose="02020603050405020304" pitchFamily="18" charset="0"/>
                <a:cs typeface="Times New Roman" panose="02020603050405020304" pitchFamily="18" charset="0"/>
              </a:rPr>
              <a:t>	marijuana-by-state</a:t>
            </a:r>
          </a:p>
          <a:p>
            <a:pPr marL="0" indent="0">
              <a:buNone/>
            </a:pPr>
            <a:r>
              <a:rPr lang="en-US" sz="2400" dirty="0" err="1" smtClean="0">
                <a:latin typeface="Times New Roman" panose="02020603050405020304" pitchFamily="18" charset="0"/>
                <a:cs typeface="Times New Roman" panose="02020603050405020304" pitchFamily="18" charset="0"/>
              </a:rPr>
              <a:t>Reichard</a:t>
            </a:r>
            <a:r>
              <a:rPr lang="en-US" sz="2400" dirty="0" smtClean="0">
                <a:latin typeface="Times New Roman" panose="02020603050405020304" pitchFamily="18" charset="0"/>
                <a:cs typeface="Times New Roman" panose="02020603050405020304" pitchFamily="18" charset="0"/>
              </a:rPr>
              <a:t>, Z. (2013). Medical marijuana in the management of autism. Retrieved </a:t>
            </a:r>
            <a:r>
              <a:rPr lang="en-US" sz="2400" dirty="0">
                <a:latin typeface="Times New Roman" panose="02020603050405020304" pitchFamily="18" charset="0"/>
                <a:cs typeface="Times New Roman" panose="02020603050405020304" pitchFamily="18" charset="0"/>
              </a:rPr>
              <a:t>	from https://www.medicaljane.com/2013/01/17/medical-marijuana-autism/</a:t>
            </a:r>
          </a:p>
        </p:txBody>
      </p:sp>
    </p:spTree>
    <p:extLst>
      <p:ext uri="{BB962C8B-B14F-4D97-AF65-F5344CB8AC3E}">
        <p14:creationId xmlns:p14="http://schemas.microsoft.com/office/powerpoint/2010/main" val="236508899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Rylander, M. Valdez, C. &amp; Nussbaum, A. M. (2014). Does the legalization of 	medical marijuana increase completed suicide? </a:t>
            </a:r>
            <a:r>
              <a:rPr lang="en-US" sz="2400" i="1" dirty="0" smtClean="0">
                <a:latin typeface="Times New Roman" panose="02020603050405020304" pitchFamily="18" charset="0"/>
                <a:cs typeface="Times New Roman" panose="02020603050405020304" pitchFamily="18" charset="0"/>
              </a:rPr>
              <a:t>The American Journal of 	Drug and Alcohol Abuse, 40</a:t>
            </a:r>
            <a:r>
              <a:rPr lang="en-US" sz="2400" dirty="0" smtClean="0">
                <a:latin typeface="Times New Roman" panose="02020603050405020304" pitchFamily="18" charset="0"/>
                <a:cs typeface="Times New Roman" panose="02020603050405020304" pitchFamily="18" charset="0"/>
              </a:rPr>
              <a:t>(4), 269-273.</a:t>
            </a:r>
          </a:p>
          <a:p>
            <a:pPr marL="0" indent="0">
              <a:buNone/>
            </a:pPr>
            <a:r>
              <a:rPr lang="en-US" sz="2400" dirty="0" smtClean="0">
                <a:latin typeface="Times New Roman" panose="02020603050405020304" pitchFamily="18" charset="0"/>
                <a:cs typeface="Times New Roman" panose="02020603050405020304" pitchFamily="18" charset="0"/>
              </a:rPr>
              <a:t>Schwartz, Y. (2017, April). Marijuana may work marvels on autism. </a:t>
            </a:r>
            <a:r>
              <a:rPr lang="en-US" sz="2400" i="1" dirty="0" smtClean="0">
                <a:latin typeface="Times New Roman" panose="02020603050405020304" pitchFamily="18" charset="0"/>
                <a:cs typeface="Times New Roman" panose="02020603050405020304" pitchFamily="18" charset="0"/>
              </a:rPr>
              <a:t>USA Today. 	</a:t>
            </a:r>
            <a:r>
              <a:rPr lang="en-US" sz="2400" dirty="0" smtClean="0">
                <a:latin typeface="Times New Roman" panose="02020603050405020304" pitchFamily="18" charset="0"/>
                <a:cs typeface="Times New Roman" panose="02020603050405020304" pitchFamily="18" charset="0"/>
              </a:rPr>
              <a:t>Retrieved </a:t>
            </a:r>
            <a:r>
              <a:rPr lang="en-US" sz="2400" dirty="0">
                <a:latin typeface="Times New Roman" panose="02020603050405020304" pitchFamily="18" charset="0"/>
                <a:cs typeface="Times New Roman" panose="02020603050405020304" pitchFamily="18" charset="0"/>
              </a:rPr>
              <a:t>from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hlinkClick r:id="rId2"/>
              </a:rPr>
              <a:t>http</a:t>
            </a:r>
            <a:r>
              <a:rPr lang="en-US" sz="2400" dirty="0">
                <a:latin typeface="Times New Roman" panose="02020603050405020304" pitchFamily="18" charset="0"/>
                <a:cs typeface="Times New Roman" panose="02020603050405020304" pitchFamily="18" charset="0"/>
                <a:hlinkClick r:id="rId2"/>
              </a:rPr>
              <a:t>://</a:t>
            </a:r>
            <a:r>
              <a:rPr lang="en-US" sz="2400" dirty="0" smtClean="0">
                <a:latin typeface="Times New Roman" panose="02020603050405020304" pitchFamily="18" charset="0"/>
                <a:cs typeface="Times New Roman" panose="02020603050405020304" pitchFamily="18" charset="0"/>
                <a:hlinkClick r:id="rId2"/>
              </a:rPr>
              <a:t>ee.usatoday.com/Olive/ODN/USATSample/shared/ShowArticle.aspx?d</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oc</a:t>
            </a:r>
            <a:r>
              <a:rPr lang="en-US" sz="2400" dirty="0" smtClean="0">
                <a:latin typeface="Times New Roman" panose="02020603050405020304" pitchFamily="18" charset="0"/>
                <a:cs typeface="Times New Roman" panose="02020603050405020304" pitchFamily="18" charset="0"/>
              </a:rPr>
              <a:t>=USA%2F2017%2F04%2F25&amp;entity=Ar00102&amp;sk=5C82B0AD</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7360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NASW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Code of ethics</a:t>
            </a:r>
            <a:endParaRPr lang="en-US" dirty="0"/>
          </a:p>
        </p:txBody>
      </p:sp>
      <p:sp>
        <p:nvSpPr>
          <p:cNvPr id="3" name="Content Placeholder 2"/>
          <p:cNvSpPr>
            <a:spLocks noGrp="1"/>
          </p:cNvSpPr>
          <p:nvPr>
            <p:ph idx="1"/>
          </p:nvPr>
        </p:nvSpPr>
        <p:spPr/>
        <p:txBody>
          <a:bodyPr>
            <a:normAutofit/>
          </a:bodyPr>
          <a:lstStyle/>
          <a:p>
            <a:pPr marL="0" indent="0" algn="ctr">
              <a:buNone/>
            </a:pPr>
            <a:r>
              <a:rPr lang="en-US" sz="2800" b="1" i="1" dirty="0">
                <a:latin typeface="Times New Roman" panose="02020603050405020304" pitchFamily="18" charset="0"/>
                <a:cs typeface="Times New Roman" panose="02020603050405020304" pitchFamily="18" charset="0"/>
              </a:rPr>
              <a:t>Preamble</a:t>
            </a:r>
          </a:p>
          <a:p>
            <a:pPr marL="0" indent="0" algn="ctr">
              <a:buNone/>
            </a:pPr>
            <a:r>
              <a:rPr lang="en-US" sz="2800" dirty="0">
                <a:latin typeface="Times New Roman" panose="02020603050405020304" pitchFamily="18" charset="0"/>
                <a:cs typeface="Times New Roman" panose="02020603050405020304" pitchFamily="18" charset="0"/>
              </a:rPr>
              <a:t>"A historic and defining feature of social work is the profession's dual focus on individual well-being in a social context and the well-being of society."</a:t>
            </a:r>
          </a:p>
        </p:txBody>
      </p:sp>
    </p:spTree>
    <p:extLst>
      <p:ext uri="{BB962C8B-B14F-4D97-AF65-F5344CB8AC3E}">
        <p14:creationId xmlns:p14="http://schemas.microsoft.com/office/powerpoint/2010/main" val="408133114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Substance Abuse and Mental Health Services Administration, Substance Abuse 	and Mental Health Data Administration. (2016). </a:t>
            </a:r>
            <a:r>
              <a:rPr lang="en-US" sz="2400" i="1" dirty="0" smtClean="0">
                <a:latin typeface="Times New Roman" panose="02020603050405020304" pitchFamily="18" charset="0"/>
                <a:cs typeface="Times New Roman" panose="02020603050405020304" pitchFamily="18" charset="0"/>
              </a:rPr>
              <a:t>National Survey on Drug 	Use and Health 2016. </a:t>
            </a:r>
            <a:r>
              <a:rPr lang="en-US" sz="2400" dirty="0" smtClean="0">
                <a:latin typeface="Times New Roman" panose="02020603050405020304" pitchFamily="18" charset="0"/>
                <a:cs typeface="Times New Roman" panose="02020603050405020304" pitchFamily="18" charset="0"/>
              </a:rPr>
              <a:t>(NSDUH-2016-DS0001). </a:t>
            </a:r>
            <a:r>
              <a:rPr lang="en-US" sz="2400" dirty="0">
                <a:latin typeface="Times New Roman" panose="02020603050405020304" pitchFamily="18" charset="0"/>
                <a:cs typeface="Times New Roman" panose="02020603050405020304" pitchFamily="18" charset="0"/>
              </a:rPr>
              <a:t>Retrieved from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hlinkClick r:id="rId2"/>
              </a:rPr>
              <a:t>https</a:t>
            </a:r>
            <a:r>
              <a:rPr lang="en-US" sz="2400" dirty="0">
                <a:latin typeface="Times New Roman" panose="02020603050405020304" pitchFamily="18" charset="0"/>
                <a:cs typeface="Times New Roman" panose="02020603050405020304" pitchFamily="18" charset="0"/>
                <a:hlinkClick r:id="rId2"/>
              </a:rPr>
              <a:t>://</a:t>
            </a:r>
            <a:r>
              <a:rPr lang="en-US" sz="2400" dirty="0" smtClean="0">
                <a:latin typeface="Times New Roman" panose="02020603050405020304" pitchFamily="18" charset="0"/>
                <a:cs typeface="Times New Roman" panose="02020603050405020304" pitchFamily="18" charset="0"/>
                <a:hlinkClick r:id="rId2"/>
              </a:rPr>
              <a:t>www.datafiles.samhsa.gov/study-dataset/national-survey-drug-use-</a:t>
            </a:r>
            <a:r>
              <a:rPr lang="en-US" sz="2400" dirty="0" smtClean="0">
                <a:latin typeface="Times New Roman" panose="02020603050405020304" pitchFamily="18" charset="0"/>
                <a:cs typeface="Times New Roman" panose="02020603050405020304" pitchFamily="18" charset="0"/>
              </a:rPr>
              <a:t>	and-health-2016-nsduh-2016-ds0001-nid17185</a:t>
            </a:r>
          </a:p>
          <a:p>
            <a:pPr marL="0" indent="0">
              <a:buNone/>
            </a:pPr>
            <a:r>
              <a:rPr lang="en-US" sz="2400" dirty="0" smtClean="0">
                <a:latin typeface="Times New Roman" panose="02020603050405020304" pitchFamily="18" charset="0"/>
                <a:cs typeface="Times New Roman" panose="02020603050405020304" pitchFamily="18" charset="0"/>
              </a:rPr>
              <a:t>Three Strikes Sentencing Laws. (</a:t>
            </a:r>
            <a:r>
              <a:rPr lang="en-US" sz="2400" dirty="0" err="1" smtClean="0">
                <a:latin typeface="Times New Roman" panose="02020603050405020304" pitchFamily="18" charset="0"/>
                <a:cs typeface="Times New Roman" panose="02020603050405020304" pitchFamily="18" charset="0"/>
              </a:rPr>
              <a:t>n.d.</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Retrieved from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hlinkClick r:id="rId3"/>
              </a:rPr>
              <a:t>http</a:t>
            </a:r>
            <a:r>
              <a:rPr lang="en-US" sz="2400" dirty="0">
                <a:latin typeface="Times New Roman" panose="02020603050405020304" pitchFamily="18" charset="0"/>
                <a:cs typeface="Times New Roman" panose="02020603050405020304" pitchFamily="18" charset="0"/>
                <a:hlinkClick r:id="rId3"/>
              </a:rPr>
              <a:t>://</a:t>
            </a:r>
            <a:r>
              <a:rPr lang="en-US" sz="2400" dirty="0" smtClean="0">
                <a:latin typeface="Times New Roman" panose="02020603050405020304" pitchFamily="18" charset="0"/>
                <a:cs typeface="Times New Roman" panose="02020603050405020304" pitchFamily="18" charset="0"/>
                <a:hlinkClick r:id="rId3"/>
              </a:rPr>
              <a:t>criminal.findlaw.com/criminal-procedure/three-strikes-sentencing-</a:t>
            </a:r>
            <a:r>
              <a:rPr lang="en-US" sz="2400" dirty="0" smtClean="0">
                <a:latin typeface="Times New Roman" panose="02020603050405020304" pitchFamily="18" charset="0"/>
                <a:cs typeface="Times New Roman" panose="02020603050405020304" pitchFamily="18" charset="0"/>
              </a:rPr>
              <a:t>	laws.html</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786230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Twenty nine legal medical marijuana states and dc: Laws, fees, and possession 	limits. (2017, November). </a:t>
            </a:r>
            <a:r>
              <a:rPr lang="en-US" sz="2400" dirty="0">
                <a:latin typeface="Times New Roman" panose="02020603050405020304" pitchFamily="18" charset="0"/>
                <a:cs typeface="Times New Roman" panose="02020603050405020304" pitchFamily="18" charset="0"/>
              </a:rPr>
              <a:t>Retrieved from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hlinkClick r:id="rId2"/>
              </a:rPr>
              <a:t>https</a:t>
            </a:r>
            <a:r>
              <a:rPr lang="en-US" sz="2400" dirty="0">
                <a:latin typeface="Times New Roman" panose="02020603050405020304" pitchFamily="18" charset="0"/>
                <a:cs typeface="Times New Roman" panose="02020603050405020304" pitchFamily="18" charset="0"/>
                <a:hlinkClick r:id="rId2"/>
              </a:rPr>
              <a:t>://medicalmarijuana.procon.org</a:t>
            </a:r>
            <a:r>
              <a:rPr lang="en-US" sz="2400" dirty="0" smtClean="0">
                <a:latin typeface="Times New Roman" panose="02020603050405020304" pitchFamily="18" charset="0"/>
                <a:cs typeface="Times New Roman" panose="02020603050405020304" pitchFamily="18" charset="0"/>
                <a:hlinkClick r:id="rId2"/>
              </a:rPr>
              <a:t>/</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United States Drug Enforcement Administration. (2013). DEA position on 	marijuana. </a:t>
            </a:r>
            <a:r>
              <a:rPr lang="en-US" sz="2400" dirty="0">
                <a:latin typeface="Times New Roman" panose="02020603050405020304" pitchFamily="18" charset="0"/>
                <a:cs typeface="Times New Roman" panose="02020603050405020304" pitchFamily="18" charset="0"/>
              </a:rPr>
              <a:t>Retrieved from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hlinkClick r:id="rId3"/>
              </a:rPr>
              <a:t>https</a:t>
            </a:r>
            <a:r>
              <a:rPr lang="en-US" sz="2400" dirty="0">
                <a:latin typeface="Times New Roman" panose="02020603050405020304" pitchFamily="18" charset="0"/>
                <a:cs typeface="Times New Roman" panose="02020603050405020304" pitchFamily="18" charset="0"/>
                <a:hlinkClick r:id="rId3"/>
              </a:rPr>
              <a:t>://search.dea.gov/search?utf8=%</a:t>
            </a:r>
            <a:r>
              <a:rPr lang="en-US" sz="2400" dirty="0" smtClean="0">
                <a:latin typeface="Times New Roman" panose="02020603050405020304" pitchFamily="18" charset="0"/>
                <a:cs typeface="Times New Roman" panose="02020603050405020304" pitchFamily="18" charset="0"/>
                <a:hlinkClick r:id="rId3"/>
              </a:rPr>
              <a:t>E2%9C%93&amp;affiliate=justice-</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dea&amp;query</a:t>
            </a:r>
            <a:r>
              <a:rPr lang="en-US" sz="2400" dirty="0" smtClean="0">
                <a:latin typeface="Times New Roman" panose="02020603050405020304" pitchFamily="18" charset="0"/>
                <a:cs typeface="Times New Roman" panose="02020603050405020304" pitchFamily="18" charset="0"/>
              </a:rPr>
              <a:t>=</a:t>
            </a:r>
            <a:r>
              <a:rPr lang="en-US" sz="2400" dirty="0" err="1" smtClean="0">
                <a:latin typeface="Times New Roman" panose="02020603050405020304" pitchFamily="18" charset="0"/>
                <a:cs typeface="Times New Roman" panose="02020603050405020304" pitchFamily="18" charset="0"/>
              </a:rPr>
              <a:t>DEA+position+on+marijuana&amp;commit</a:t>
            </a:r>
            <a:r>
              <a:rPr lang="en-US" sz="2400" dirty="0" smtClean="0">
                <a:latin typeface="Times New Roman" panose="02020603050405020304" pitchFamily="18" charset="0"/>
                <a:cs typeface="Times New Roman" panose="02020603050405020304" pitchFamily="18" charset="0"/>
              </a:rPr>
              <a:t>=Search</a:t>
            </a:r>
          </a:p>
        </p:txBody>
      </p:sp>
    </p:spTree>
    <p:extLst>
      <p:ext uri="{BB962C8B-B14F-4D97-AF65-F5344CB8AC3E}">
        <p14:creationId xmlns:p14="http://schemas.microsoft.com/office/powerpoint/2010/main" val="333419278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White, W. L. (1998). </a:t>
            </a:r>
            <a:r>
              <a:rPr lang="en-US" sz="2400" i="1" dirty="0" smtClean="0">
                <a:latin typeface="Times New Roman" panose="02020603050405020304" pitchFamily="18" charset="0"/>
                <a:cs typeface="Times New Roman" panose="02020603050405020304" pitchFamily="18" charset="0"/>
              </a:rPr>
              <a:t>Slaying the dragon: The history of addiction treatment and 	recovery in America. </a:t>
            </a:r>
            <a:r>
              <a:rPr lang="en-US" sz="2400" dirty="0" smtClean="0">
                <a:latin typeface="Times New Roman" panose="02020603050405020304" pitchFamily="18" charset="0"/>
                <a:cs typeface="Times New Roman" panose="02020603050405020304" pitchFamily="18" charset="0"/>
              </a:rPr>
              <a:t>Bloomington, Il: Chestnut </a:t>
            </a:r>
            <a:r>
              <a:rPr lang="en-US" sz="2400" smtClean="0">
                <a:latin typeface="Times New Roman" panose="02020603050405020304" pitchFamily="18" charset="0"/>
                <a:cs typeface="Times New Roman" panose="02020603050405020304" pitchFamily="18" charset="0"/>
              </a:rPr>
              <a:t>Health Systems.</a:t>
            </a:r>
            <a:endParaRPr lang="en-US" sz="2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0320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NASW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Code of ethics</a:t>
            </a:r>
          </a:p>
        </p:txBody>
      </p:sp>
      <p:sp>
        <p:nvSpPr>
          <p:cNvPr id="3" name="Content Placeholder 2"/>
          <p:cNvSpPr>
            <a:spLocks noGrp="1"/>
          </p:cNvSpPr>
          <p:nvPr>
            <p:ph idx="1"/>
          </p:nvPr>
        </p:nvSpPr>
        <p:spPr/>
        <p:txBody>
          <a:bodyPr>
            <a:normAutofit/>
          </a:bodyPr>
          <a:lstStyle/>
          <a:p>
            <a:pPr marL="0" indent="0" algn="ctr">
              <a:buNone/>
            </a:pPr>
            <a:r>
              <a:rPr lang="en-US" sz="3600" i="1" dirty="0">
                <a:latin typeface="Times New Roman" panose="02020603050405020304" pitchFamily="18" charset="0"/>
                <a:cs typeface="Times New Roman" panose="02020603050405020304" pitchFamily="18" charset="0"/>
              </a:rPr>
              <a:t>"Fundamental to social work is attention to the environmental forces that create, contribute to and address problems in living."</a:t>
            </a:r>
          </a:p>
        </p:txBody>
      </p:sp>
    </p:spTree>
    <p:extLst>
      <p:ext uri="{BB962C8B-B14F-4D97-AF65-F5344CB8AC3E}">
        <p14:creationId xmlns:p14="http://schemas.microsoft.com/office/powerpoint/2010/main" val="57026742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NASW </a:t>
            </a:r>
            <a:r>
              <a:rPr lang="en-US" dirty="0" smtClean="0">
                <a:latin typeface="Times New Roman" panose="02020603050405020304" pitchFamily="18" charset="0"/>
                <a:cs typeface="Times New Roman" panose="02020603050405020304" pitchFamily="18" charset="0"/>
              </a:rPr>
              <a:t>Code </a:t>
            </a:r>
            <a:r>
              <a:rPr lang="en-US" dirty="0">
                <a:latin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cs typeface="Times New Roman" panose="02020603050405020304" pitchFamily="18" charset="0"/>
              </a:rPr>
              <a:t>ethics: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Core values</a:t>
            </a:r>
            <a:endParaRPr lang="en-US" dirty="0"/>
          </a:p>
        </p:txBody>
      </p:sp>
      <p:sp>
        <p:nvSpPr>
          <p:cNvPr id="3" name="Content Placeholder 2"/>
          <p:cNvSpPr>
            <a:spLocks noGrp="1"/>
          </p:cNvSpPr>
          <p:nvPr>
            <p:ph sz="half" idx="1"/>
          </p:nvPr>
        </p:nvSpPr>
        <p:spPr/>
        <p:txBody>
          <a:bodyPr>
            <a:normAutofit fontScale="92500" lnSpcReduction="10000"/>
          </a:bodyPr>
          <a:lstStyle/>
          <a:p>
            <a:pPr>
              <a:buFont typeface="Wingdings" panose="05000000000000000000" pitchFamily="2" charset="2"/>
              <a:buChar char="q"/>
            </a:pPr>
            <a:r>
              <a:rPr lang="en-US" sz="3200"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Competence</a:t>
            </a:r>
            <a:r>
              <a:rPr lang="en-US" sz="3200" dirty="0" smtClean="0">
                <a:latin typeface="Times New Roman" panose="02020603050405020304" pitchFamily="18" charset="0"/>
                <a:cs typeface="Times New Roman" panose="02020603050405020304" pitchFamily="18" charset="0"/>
              </a:rPr>
              <a:t> </a:t>
            </a:r>
          </a:p>
          <a:p>
            <a:pPr marL="0" indent="0">
              <a:buNone/>
            </a:pPr>
            <a:endParaRPr lang="en-US" sz="32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200"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Dignity </a:t>
            </a:r>
            <a:r>
              <a:rPr lang="en-US" sz="3200" b="1" dirty="0">
                <a:latin typeface="Times New Roman" panose="02020603050405020304" pitchFamily="18" charset="0"/>
                <a:cs typeface="Times New Roman" panose="02020603050405020304" pitchFamily="18" charset="0"/>
              </a:rPr>
              <a:t>and Worth of the </a:t>
            </a:r>
            <a:r>
              <a:rPr lang="en-US" sz="3200" b="1" dirty="0" smtClean="0">
                <a:latin typeface="Times New Roman" panose="02020603050405020304" pitchFamily="18" charset="0"/>
                <a:cs typeface="Times New Roman" panose="02020603050405020304" pitchFamily="18" charset="0"/>
              </a:rPr>
              <a:t>		Person </a:t>
            </a:r>
          </a:p>
          <a:p>
            <a:pPr marL="0" indent="0">
              <a:buNone/>
            </a:pPr>
            <a:endParaRPr lang="en-US" sz="32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200"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Importance </a:t>
            </a:r>
            <a:r>
              <a:rPr lang="en-US" sz="3200" b="1" dirty="0">
                <a:latin typeface="Times New Roman" panose="02020603050405020304" pitchFamily="18" charset="0"/>
                <a:cs typeface="Times New Roman" panose="02020603050405020304" pitchFamily="18" charset="0"/>
              </a:rPr>
              <a:t>of Human </a:t>
            </a:r>
            <a:r>
              <a:rPr lang="en-US" sz="3200" b="1" dirty="0" smtClean="0">
                <a:latin typeface="Times New Roman" panose="02020603050405020304" pitchFamily="18" charset="0"/>
                <a:cs typeface="Times New Roman" panose="02020603050405020304" pitchFamily="18" charset="0"/>
              </a:rPr>
              <a:t>			Relationships</a:t>
            </a:r>
            <a:endParaRPr lang="en-US" sz="3200" b="1"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normAutofit fontScale="92500" lnSpcReduction="10000"/>
          </a:bodyPr>
          <a:lstStyle/>
          <a:p>
            <a:pPr>
              <a:buFont typeface="Wingdings" panose="05000000000000000000" pitchFamily="2" charset="2"/>
              <a:buChar char="q"/>
            </a:pPr>
            <a:r>
              <a:rPr lang="en-US" sz="3200" b="1" dirty="0" smtClean="0">
                <a:latin typeface="Times New Roman" panose="02020603050405020304" pitchFamily="18" charset="0"/>
                <a:cs typeface="Times New Roman" panose="02020603050405020304" pitchFamily="18" charset="0"/>
              </a:rPr>
              <a:t> Integrity</a:t>
            </a:r>
          </a:p>
          <a:p>
            <a:pPr marL="0" indent="0">
              <a:buNone/>
            </a:pPr>
            <a:endParaRPr lang="en-US" sz="32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200"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Service</a:t>
            </a:r>
          </a:p>
          <a:p>
            <a:pPr marL="0" indent="0">
              <a:buNone/>
            </a:pPr>
            <a:endParaRPr lang="en-US" sz="3200"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sz="3200"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Social </a:t>
            </a:r>
            <a:r>
              <a:rPr lang="en-US" sz="3200" b="1" dirty="0">
                <a:latin typeface="Times New Roman" panose="02020603050405020304" pitchFamily="18" charset="0"/>
                <a:cs typeface="Times New Roman" panose="02020603050405020304" pitchFamily="18" charset="0"/>
              </a:rPr>
              <a:t>Justice</a:t>
            </a:r>
          </a:p>
        </p:txBody>
      </p:sp>
    </p:spTree>
    <p:extLst>
      <p:ext uri="{BB962C8B-B14F-4D97-AF65-F5344CB8AC3E}">
        <p14:creationId xmlns:p14="http://schemas.microsoft.com/office/powerpoint/2010/main" val="16308451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2489</TotalTime>
  <Words>2050</Words>
  <Application>Microsoft Office PowerPoint</Application>
  <PresentationFormat>Widescreen</PresentationFormat>
  <Paragraphs>337</Paragraphs>
  <Slides>72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72</vt:i4>
      </vt:variant>
    </vt:vector>
  </HeadingPairs>
  <TitlesOfParts>
    <vt:vector size="78" baseType="lpstr">
      <vt:lpstr>Arial</vt:lpstr>
      <vt:lpstr>Calibri</vt:lpstr>
      <vt:lpstr>Calibri Light</vt:lpstr>
      <vt:lpstr>Times New Roman</vt:lpstr>
      <vt:lpstr>Wingdings</vt:lpstr>
      <vt:lpstr>Celestial</vt:lpstr>
      <vt:lpstr>Drugs &amp; society:  Ethical Implications of Medical Marijuana Legalization</vt:lpstr>
      <vt:lpstr>Looking through rose colored glasses?</vt:lpstr>
      <vt:lpstr>Areas of focus</vt:lpstr>
      <vt:lpstr>Areas of focus</vt:lpstr>
      <vt:lpstr>Areas of focus</vt:lpstr>
      <vt:lpstr>NASW  Code of ethics</vt:lpstr>
      <vt:lpstr>NASW  Code of ethics</vt:lpstr>
      <vt:lpstr>NASW  Code of ethics</vt:lpstr>
      <vt:lpstr>NASW Code of ethics:  Core values</vt:lpstr>
      <vt:lpstr>The plant: what we (are pretty sure) we know</vt:lpstr>
      <vt:lpstr>The plant: Non-psychoactive Cannabinoids* (safeaccessnow.org) </vt:lpstr>
      <vt:lpstr>Packer, Herbert L. (1968) The Limits of the Criminal Sanction</vt:lpstr>
      <vt:lpstr>Packer, Herbert L. (1968) The Limits of the Criminal Sanction</vt:lpstr>
      <vt:lpstr>Packer, Herbert L. (1968) The Limits of the Criminal Sanction</vt:lpstr>
      <vt:lpstr>Federal  policy</vt:lpstr>
      <vt:lpstr>Federal  policy</vt:lpstr>
      <vt:lpstr>Federal  policy</vt:lpstr>
      <vt:lpstr>Federal  policy</vt:lpstr>
      <vt:lpstr>Researching Medical marijuana</vt:lpstr>
      <vt:lpstr>Drug Enforcement administration (DEA): Position on Marijuana</vt:lpstr>
      <vt:lpstr>DEA: Position on Marijuana</vt:lpstr>
      <vt:lpstr>Negative impact: risks for youth</vt:lpstr>
      <vt:lpstr>Medical Marijuana: Concerns/Risks</vt:lpstr>
      <vt:lpstr>Medical Marijuana: Concerns/Risks</vt:lpstr>
      <vt:lpstr>Medical Marijuana: Concerns/Risks</vt:lpstr>
      <vt:lpstr>“Neutral” (?) &amp; INformative</vt:lpstr>
      <vt:lpstr>American medical association: stance on medical marijuana</vt:lpstr>
      <vt:lpstr>American medical association: stance on medical marijuana</vt:lpstr>
      <vt:lpstr>Faith  Integration</vt:lpstr>
      <vt:lpstr>Medical marijuana: potential health benefits</vt:lpstr>
      <vt:lpstr>Medical marijuana: potential health benefits</vt:lpstr>
      <vt:lpstr>Medical marijuana: potential health benefits</vt:lpstr>
      <vt:lpstr>Medical marijuana: potential health benefits</vt:lpstr>
      <vt:lpstr>Medical marijuana: potential health benefits</vt:lpstr>
      <vt:lpstr>Researching Medical marijuana</vt:lpstr>
      <vt:lpstr>Researching Medical marijuana</vt:lpstr>
      <vt:lpstr>Researching Medical marijuana</vt:lpstr>
      <vt:lpstr>Researching Medical marijuana</vt:lpstr>
      <vt:lpstr>Researching Medical marijuana</vt:lpstr>
      <vt:lpstr>Medical marijuana: Legal-related </vt:lpstr>
      <vt:lpstr>Medical marijuana legalization &amp; US Traffic fatalities</vt:lpstr>
      <vt:lpstr>Recreational marijuana legalization &amp; US Traffic fatalities</vt:lpstr>
      <vt:lpstr>Medical marijuana: Legal-related </vt:lpstr>
      <vt:lpstr>The 13th Amendment</vt:lpstr>
      <vt:lpstr>The New Jim Crow</vt:lpstr>
      <vt:lpstr>The New Jim Crow</vt:lpstr>
      <vt:lpstr>The New Jim Crow</vt:lpstr>
      <vt:lpstr>The New Jim Crow</vt:lpstr>
      <vt:lpstr>War on black men: arguments for the legalization of drugs</vt:lpstr>
      <vt:lpstr>War on black men: arguments for the legalization of drugs</vt:lpstr>
      <vt:lpstr>Decriminalizing versus legalizing</vt:lpstr>
      <vt:lpstr>Decriminalizing versus legalizing</vt:lpstr>
      <vt:lpstr>The Physicians’ Case for Marijuana Legalization</vt:lpstr>
      <vt:lpstr>The Physicians’ Case for Marijuana Legalization</vt:lpstr>
      <vt:lpstr>Alcohol legalization: parallel trajectory for marijuana?</vt:lpstr>
      <vt:lpstr>Alcohol legalization: parallel trajectory for marijuana?</vt:lpstr>
      <vt:lpstr>Alcohol legalization: parallel trajectory for marijuana?</vt:lpstr>
      <vt:lpstr>Alcohol legalization: parallel trajectory for marijuana?</vt:lpstr>
      <vt:lpstr>Final  Thoughts</vt:lpstr>
      <vt:lpstr>Final  Thoughts</vt:lpstr>
      <vt:lpstr>References</vt:lpstr>
      <vt:lpstr>References</vt:lpstr>
      <vt:lpstr>References</vt:lpstr>
      <vt:lpstr>References</vt:lpstr>
      <vt:lpstr>References</vt:lpstr>
      <vt:lpstr>References</vt:lpstr>
      <vt:lpstr>References</vt:lpstr>
      <vt:lpstr>References</vt:lpstr>
      <vt:lpstr>References</vt:lpstr>
      <vt:lpstr>References</vt:lpstr>
      <vt:lpstr>References</vt:lpstr>
      <vt:lpstr>References</vt:lpstr>
    </vt:vector>
  </TitlesOfParts>
  <Company>ONU2013</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Reefer Madness?  Ethical Implications of Medical Marijuana Legalization</dc:title>
  <dc:creator>Barry Lee</dc:creator>
  <cp:lastModifiedBy>Barry Lee</cp:lastModifiedBy>
  <cp:revision>245</cp:revision>
  <cp:lastPrinted>2018-02-14T01:03:42Z</cp:lastPrinted>
  <dcterms:created xsi:type="dcterms:W3CDTF">2018-01-09T19:12:54Z</dcterms:created>
  <dcterms:modified xsi:type="dcterms:W3CDTF">2019-01-25T21:38:34Z</dcterms:modified>
</cp:coreProperties>
</file>