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1" r:id="rId5"/>
    <p:sldId id="271" r:id="rId6"/>
    <p:sldId id="258" r:id="rId7"/>
    <p:sldId id="260" r:id="rId8"/>
    <p:sldId id="259" r:id="rId9"/>
    <p:sldId id="263" r:id="rId10"/>
    <p:sldId id="262" r:id="rId11"/>
    <p:sldId id="267" r:id="rId12"/>
    <p:sldId id="268" r:id="rId13"/>
    <p:sldId id="269" r:id="rId14"/>
    <p:sldId id="265" r:id="rId15"/>
    <p:sldId id="272" r:id="rId16"/>
    <p:sldId id="27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38" autoAdjust="0"/>
    <p:restoredTop sz="94660"/>
  </p:normalViewPr>
  <p:slideViewPr>
    <p:cSldViewPr snapToGrid="0">
      <p:cViewPr varScale="1">
        <p:scale>
          <a:sx n="62" d="100"/>
          <a:sy n="62" d="100"/>
        </p:scale>
        <p:origin x="823"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BB37F0-8B99-4377-903C-08646B5CC4A4}" type="doc">
      <dgm:prSet loTypeId="urn:microsoft.com/office/officeart/2005/8/layout/vList2" loCatId="list" qsTypeId="urn:microsoft.com/office/officeart/2005/8/quickstyle/3d4" qsCatId="3D" csTypeId="urn:microsoft.com/office/officeart/2005/8/colors/accent6_2" csCatId="accent6" phldr="1"/>
      <dgm:spPr/>
      <dgm:t>
        <a:bodyPr/>
        <a:lstStyle/>
        <a:p>
          <a:endParaRPr lang="en-US"/>
        </a:p>
      </dgm:t>
    </dgm:pt>
    <dgm:pt modelId="{7AF40563-F47B-410D-BC9B-C27C4B71477E}">
      <dgm:prSet phldrT="[Text]"/>
      <dgm:spPr/>
      <dgm:t>
        <a:bodyPr/>
        <a:lstStyle/>
        <a:p>
          <a:r>
            <a:rPr lang="en-US" b="1" dirty="0">
              <a:latin typeface="Bahnschrift SemiBold SemiConden" panose="020B0502040204020203" pitchFamily="34" charset="0"/>
            </a:rPr>
            <a:t>Hunger</a:t>
          </a:r>
        </a:p>
      </dgm:t>
    </dgm:pt>
    <dgm:pt modelId="{2C255907-A26E-4E04-AD7D-F0D909D9319B}" type="parTrans" cxnId="{AFD9BE4A-32C0-46D7-A7D5-B61EFC91A485}">
      <dgm:prSet/>
      <dgm:spPr/>
      <dgm:t>
        <a:bodyPr/>
        <a:lstStyle/>
        <a:p>
          <a:endParaRPr lang="en-US"/>
        </a:p>
      </dgm:t>
    </dgm:pt>
    <dgm:pt modelId="{051C234E-C63D-4CA6-94F5-8798DC4F05E7}" type="sibTrans" cxnId="{AFD9BE4A-32C0-46D7-A7D5-B61EFC91A485}">
      <dgm:prSet/>
      <dgm:spPr/>
      <dgm:t>
        <a:bodyPr/>
        <a:lstStyle/>
        <a:p>
          <a:endParaRPr lang="en-US"/>
        </a:p>
      </dgm:t>
    </dgm:pt>
    <dgm:pt modelId="{FA39F8A9-AF38-4FCF-9388-0DA898C3799C}">
      <dgm:prSet phldrT="[Text]"/>
      <dgm:spPr/>
      <dgm:t>
        <a:bodyPr/>
        <a:lstStyle/>
        <a:p>
          <a:r>
            <a:rPr lang="en-US" dirty="0"/>
            <a:t>An individual physiological condition</a:t>
          </a:r>
        </a:p>
      </dgm:t>
    </dgm:pt>
    <dgm:pt modelId="{836CB181-B0BD-4C8C-ADE6-53D292E2AC04}" type="parTrans" cxnId="{373055FE-A0DC-4D43-8959-C99629839528}">
      <dgm:prSet/>
      <dgm:spPr/>
      <dgm:t>
        <a:bodyPr/>
        <a:lstStyle/>
        <a:p>
          <a:endParaRPr lang="en-US"/>
        </a:p>
      </dgm:t>
    </dgm:pt>
    <dgm:pt modelId="{BEA4F2B1-6EDD-4FD6-91F8-A60A160DD6A7}" type="sibTrans" cxnId="{373055FE-A0DC-4D43-8959-C99629839528}">
      <dgm:prSet/>
      <dgm:spPr/>
      <dgm:t>
        <a:bodyPr/>
        <a:lstStyle/>
        <a:p>
          <a:endParaRPr lang="en-US"/>
        </a:p>
      </dgm:t>
    </dgm:pt>
    <dgm:pt modelId="{11D5ACBF-9E93-425D-8ACA-B6202D22F973}">
      <dgm:prSet phldrT="[Text]"/>
      <dgm:spPr/>
      <dgm:t>
        <a:bodyPr/>
        <a:lstStyle/>
        <a:p>
          <a:r>
            <a:rPr lang="en-US" b="1" dirty="0">
              <a:latin typeface="Bahnschrift SemiBold SemiConden" panose="020B0502040204020203" pitchFamily="34" charset="0"/>
            </a:rPr>
            <a:t>Food Insecurity</a:t>
          </a:r>
        </a:p>
      </dgm:t>
    </dgm:pt>
    <dgm:pt modelId="{D1BDAE1E-0892-415A-9463-312F7ECD5B27}" type="parTrans" cxnId="{0577FD89-6CA8-416F-A97F-46AFC9CF7041}">
      <dgm:prSet/>
      <dgm:spPr/>
      <dgm:t>
        <a:bodyPr/>
        <a:lstStyle/>
        <a:p>
          <a:endParaRPr lang="en-US"/>
        </a:p>
      </dgm:t>
    </dgm:pt>
    <dgm:pt modelId="{C931764F-DBE3-481D-B47F-431778D73C6B}" type="sibTrans" cxnId="{0577FD89-6CA8-416F-A97F-46AFC9CF7041}">
      <dgm:prSet/>
      <dgm:spPr/>
      <dgm:t>
        <a:bodyPr/>
        <a:lstStyle/>
        <a:p>
          <a:endParaRPr lang="en-US"/>
        </a:p>
      </dgm:t>
    </dgm:pt>
    <dgm:pt modelId="{BD89D1EB-7388-4705-B354-570B6E8237DE}">
      <dgm:prSet phldrT="[Text]"/>
      <dgm:spPr/>
      <dgm:t>
        <a:bodyPr/>
        <a:lstStyle/>
        <a:p>
          <a:r>
            <a:rPr lang="en-US" dirty="0"/>
            <a:t>A household level economic and social condition</a:t>
          </a:r>
        </a:p>
      </dgm:t>
    </dgm:pt>
    <dgm:pt modelId="{75BFCC2F-7D49-4EE0-B141-ECF1F3C44F5D}" type="parTrans" cxnId="{65FE02FD-799C-45A3-94F4-1046C73E6161}">
      <dgm:prSet/>
      <dgm:spPr/>
      <dgm:t>
        <a:bodyPr/>
        <a:lstStyle/>
        <a:p>
          <a:endParaRPr lang="en-US"/>
        </a:p>
      </dgm:t>
    </dgm:pt>
    <dgm:pt modelId="{79A0A0AE-0A49-465B-82E1-FB3297D56D3E}" type="sibTrans" cxnId="{65FE02FD-799C-45A3-94F4-1046C73E6161}">
      <dgm:prSet/>
      <dgm:spPr/>
      <dgm:t>
        <a:bodyPr/>
        <a:lstStyle/>
        <a:p>
          <a:endParaRPr lang="en-US"/>
        </a:p>
      </dgm:t>
    </dgm:pt>
    <dgm:pt modelId="{141E632D-19FC-4A41-9D4A-43899FCCF45C}">
      <dgm:prSet phldrT="[Text]"/>
      <dgm:spPr/>
      <dgm:t>
        <a:bodyPr/>
        <a:lstStyle/>
        <a:p>
          <a:r>
            <a:rPr lang="en-US" dirty="0"/>
            <a:t>Could be a result of food insecurity</a:t>
          </a:r>
        </a:p>
      </dgm:t>
    </dgm:pt>
    <dgm:pt modelId="{91DB45AE-917B-4710-91B9-63BEC46C5F3F}" type="parTrans" cxnId="{CEAF67BF-DC7A-4458-B61C-D2EE4889D186}">
      <dgm:prSet/>
      <dgm:spPr/>
      <dgm:t>
        <a:bodyPr/>
        <a:lstStyle/>
        <a:p>
          <a:endParaRPr lang="en-US"/>
        </a:p>
      </dgm:t>
    </dgm:pt>
    <dgm:pt modelId="{5A9BAB28-14BD-4FE3-A327-79B90E96D532}" type="sibTrans" cxnId="{CEAF67BF-DC7A-4458-B61C-D2EE4889D186}">
      <dgm:prSet/>
      <dgm:spPr/>
      <dgm:t>
        <a:bodyPr/>
        <a:lstStyle/>
        <a:p>
          <a:endParaRPr lang="en-US"/>
        </a:p>
      </dgm:t>
    </dgm:pt>
    <dgm:pt modelId="{2965A72E-0CA3-41A4-9C0F-3B4444AACED7}">
      <dgm:prSet phldrT="[Text]"/>
      <dgm:spPr/>
      <dgm:t>
        <a:bodyPr/>
        <a:lstStyle/>
        <a:p>
          <a:r>
            <a:rPr lang="en-US" dirty="0"/>
            <a:t>Limited or uncertain access to adequate food</a:t>
          </a:r>
        </a:p>
      </dgm:t>
    </dgm:pt>
    <dgm:pt modelId="{8A23B18E-6508-4F2F-8F2E-8B4BF6C6E9E7}" type="parTrans" cxnId="{A22E29FC-94F5-4665-8612-6037769883A0}">
      <dgm:prSet/>
      <dgm:spPr/>
      <dgm:t>
        <a:bodyPr/>
        <a:lstStyle/>
        <a:p>
          <a:endParaRPr lang="en-US"/>
        </a:p>
      </dgm:t>
    </dgm:pt>
    <dgm:pt modelId="{0754A428-EF74-4519-869D-C284D6526D50}" type="sibTrans" cxnId="{A22E29FC-94F5-4665-8612-6037769883A0}">
      <dgm:prSet/>
      <dgm:spPr/>
      <dgm:t>
        <a:bodyPr/>
        <a:lstStyle/>
        <a:p>
          <a:endParaRPr lang="en-US"/>
        </a:p>
      </dgm:t>
    </dgm:pt>
    <dgm:pt modelId="{CD4443DF-D4C8-45E4-BCAA-21BCF54F6625}">
      <dgm:prSet phldrT="[Text]"/>
      <dgm:spPr/>
      <dgm:t>
        <a:bodyPr/>
        <a:lstStyle/>
        <a:p>
          <a:r>
            <a:rPr lang="en-US" dirty="0"/>
            <a:t>Inability to provide a sufficient amount of food to all members of their household, primarily due to a lack of available resources</a:t>
          </a:r>
        </a:p>
      </dgm:t>
    </dgm:pt>
    <dgm:pt modelId="{65AF6D41-1FD6-4216-B7EA-1B0CFF5B4D1F}" type="parTrans" cxnId="{FFAA9E49-C968-47AD-A89B-1621B60F9662}">
      <dgm:prSet/>
      <dgm:spPr/>
      <dgm:t>
        <a:bodyPr/>
        <a:lstStyle/>
        <a:p>
          <a:endParaRPr lang="en-US"/>
        </a:p>
      </dgm:t>
    </dgm:pt>
    <dgm:pt modelId="{A9821DF1-8B6A-45E2-BC6E-199250253DBC}" type="sibTrans" cxnId="{FFAA9E49-C968-47AD-A89B-1621B60F9662}">
      <dgm:prSet/>
      <dgm:spPr/>
      <dgm:t>
        <a:bodyPr/>
        <a:lstStyle/>
        <a:p>
          <a:endParaRPr lang="en-US"/>
        </a:p>
      </dgm:t>
    </dgm:pt>
    <dgm:pt modelId="{DC83408A-E86D-4764-99D7-DD23DBD8FC42}" type="pres">
      <dgm:prSet presAssocID="{40BB37F0-8B99-4377-903C-08646B5CC4A4}" presName="linear" presStyleCnt="0">
        <dgm:presLayoutVars>
          <dgm:animLvl val="lvl"/>
          <dgm:resizeHandles val="exact"/>
        </dgm:presLayoutVars>
      </dgm:prSet>
      <dgm:spPr/>
    </dgm:pt>
    <dgm:pt modelId="{EF24F5D6-5547-45B6-8A64-B3C223FF0E04}" type="pres">
      <dgm:prSet presAssocID="{7AF40563-F47B-410D-BC9B-C27C4B71477E}" presName="parentText" presStyleLbl="node1" presStyleIdx="0" presStyleCnt="2">
        <dgm:presLayoutVars>
          <dgm:chMax val="0"/>
          <dgm:bulletEnabled val="1"/>
        </dgm:presLayoutVars>
      </dgm:prSet>
      <dgm:spPr/>
    </dgm:pt>
    <dgm:pt modelId="{BD33E68E-C076-40B7-978D-7600B50271A2}" type="pres">
      <dgm:prSet presAssocID="{7AF40563-F47B-410D-BC9B-C27C4B71477E}" presName="childText" presStyleLbl="revTx" presStyleIdx="0" presStyleCnt="2">
        <dgm:presLayoutVars>
          <dgm:bulletEnabled val="1"/>
        </dgm:presLayoutVars>
      </dgm:prSet>
      <dgm:spPr/>
    </dgm:pt>
    <dgm:pt modelId="{2568A1CA-E44E-4D99-BEA8-87D79CE6B2BD}" type="pres">
      <dgm:prSet presAssocID="{11D5ACBF-9E93-425D-8ACA-B6202D22F973}" presName="parentText" presStyleLbl="node1" presStyleIdx="1" presStyleCnt="2">
        <dgm:presLayoutVars>
          <dgm:chMax val="0"/>
          <dgm:bulletEnabled val="1"/>
        </dgm:presLayoutVars>
      </dgm:prSet>
      <dgm:spPr/>
    </dgm:pt>
    <dgm:pt modelId="{CAFA3652-5F21-4A25-92AB-904BC5F46F7F}" type="pres">
      <dgm:prSet presAssocID="{11D5ACBF-9E93-425D-8ACA-B6202D22F973}" presName="childText" presStyleLbl="revTx" presStyleIdx="1" presStyleCnt="2">
        <dgm:presLayoutVars>
          <dgm:bulletEnabled val="1"/>
        </dgm:presLayoutVars>
      </dgm:prSet>
      <dgm:spPr/>
    </dgm:pt>
  </dgm:ptLst>
  <dgm:cxnLst>
    <dgm:cxn modelId="{AA283701-0877-4722-A947-351B6C808777}" type="presOf" srcId="{40BB37F0-8B99-4377-903C-08646B5CC4A4}" destId="{DC83408A-E86D-4764-99D7-DD23DBD8FC42}" srcOrd="0" destOrd="0" presId="urn:microsoft.com/office/officeart/2005/8/layout/vList2"/>
    <dgm:cxn modelId="{BC8D340A-0B17-4904-BDD3-623DCB74E8B3}" type="presOf" srcId="{11D5ACBF-9E93-425D-8ACA-B6202D22F973}" destId="{2568A1CA-E44E-4D99-BEA8-87D79CE6B2BD}" srcOrd="0" destOrd="0" presId="urn:microsoft.com/office/officeart/2005/8/layout/vList2"/>
    <dgm:cxn modelId="{7C72310E-C756-421A-8039-4CFC93EA38C7}" type="presOf" srcId="{2965A72E-0CA3-41A4-9C0F-3B4444AACED7}" destId="{CAFA3652-5F21-4A25-92AB-904BC5F46F7F}" srcOrd="0" destOrd="1" presId="urn:microsoft.com/office/officeart/2005/8/layout/vList2"/>
    <dgm:cxn modelId="{4EAC1F5C-EF3A-4CEC-A380-D6A0192BD10C}" type="presOf" srcId="{BD89D1EB-7388-4705-B354-570B6E8237DE}" destId="{CAFA3652-5F21-4A25-92AB-904BC5F46F7F}" srcOrd="0" destOrd="0" presId="urn:microsoft.com/office/officeart/2005/8/layout/vList2"/>
    <dgm:cxn modelId="{FFAA9E49-C968-47AD-A89B-1621B60F9662}" srcId="{11D5ACBF-9E93-425D-8ACA-B6202D22F973}" destId="{CD4443DF-D4C8-45E4-BCAA-21BCF54F6625}" srcOrd="2" destOrd="0" parTransId="{65AF6D41-1FD6-4216-B7EA-1B0CFF5B4D1F}" sibTransId="{A9821DF1-8B6A-45E2-BC6E-199250253DBC}"/>
    <dgm:cxn modelId="{AFD9BE4A-32C0-46D7-A7D5-B61EFC91A485}" srcId="{40BB37F0-8B99-4377-903C-08646B5CC4A4}" destId="{7AF40563-F47B-410D-BC9B-C27C4B71477E}" srcOrd="0" destOrd="0" parTransId="{2C255907-A26E-4E04-AD7D-F0D909D9319B}" sibTransId="{051C234E-C63D-4CA6-94F5-8798DC4F05E7}"/>
    <dgm:cxn modelId="{0577FD89-6CA8-416F-A97F-46AFC9CF7041}" srcId="{40BB37F0-8B99-4377-903C-08646B5CC4A4}" destId="{11D5ACBF-9E93-425D-8ACA-B6202D22F973}" srcOrd="1" destOrd="0" parTransId="{D1BDAE1E-0892-415A-9463-312F7ECD5B27}" sibTransId="{C931764F-DBE3-481D-B47F-431778D73C6B}"/>
    <dgm:cxn modelId="{ADE7818B-0821-4250-9E04-CF40A0C39887}" type="presOf" srcId="{141E632D-19FC-4A41-9D4A-43899FCCF45C}" destId="{BD33E68E-C076-40B7-978D-7600B50271A2}" srcOrd="0" destOrd="1" presId="urn:microsoft.com/office/officeart/2005/8/layout/vList2"/>
    <dgm:cxn modelId="{6A1955A2-49F1-43BA-807F-7B487A119AA9}" type="presOf" srcId="{7AF40563-F47B-410D-BC9B-C27C4B71477E}" destId="{EF24F5D6-5547-45B6-8A64-B3C223FF0E04}" srcOrd="0" destOrd="0" presId="urn:microsoft.com/office/officeart/2005/8/layout/vList2"/>
    <dgm:cxn modelId="{B52658AB-3D2D-4FF5-B4E3-88C26E72E955}" type="presOf" srcId="{FA39F8A9-AF38-4FCF-9388-0DA898C3799C}" destId="{BD33E68E-C076-40B7-978D-7600B50271A2}" srcOrd="0" destOrd="0" presId="urn:microsoft.com/office/officeart/2005/8/layout/vList2"/>
    <dgm:cxn modelId="{CEAF67BF-DC7A-4458-B61C-D2EE4889D186}" srcId="{7AF40563-F47B-410D-BC9B-C27C4B71477E}" destId="{141E632D-19FC-4A41-9D4A-43899FCCF45C}" srcOrd="1" destOrd="0" parTransId="{91DB45AE-917B-4710-91B9-63BEC46C5F3F}" sibTransId="{5A9BAB28-14BD-4FE3-A327-79B90E96D532}"/>
    <dgm:cxn modelId="{13AE9FD6-1777-4E9C-B880-D7E8E89572E5}" type="presOf" srcId="{CD4443DF-D4C8-45E4-BCAA-21BCF54F6625}" destId="{CAFA3652-5F21-4A25-92AB-904BC5F46F7F}" srcOrd="0" destOrd="2" presId="urn:microsoft.com/office/officeart/2005/8/layout/vList2"/>
    <dgm:cxn modelId="{A22E29FC-94F5-4665-8612-6037769883A0}" srcId="{11D5ACBF-9E93-425D-8ACA-B6202D22F973}" destId="{2965A72E-0CA3-41A4-9C0F-3B4444AACED7}" srcOrd="1" destOrd="0" parTransId="{8A23B18E-6508-4F2F-8F2E-8B4BF6C6E9E7}" sibTransId="{0754A428-EF74-4519-869D-C284D6526D50}"/>
    <dgm:cxn modelId="{65FE02FD-799C-45A3-94F4-1046C73E6161}" srcId="{11D5ACBF-9E93-425D-8ACA-B6202D22F973}" destId="{BD89D1EB-7388-4705-B354-570B6E8237DE}" srcOrd="0" destOrd="0" parTransId="{75BFCC2F-7D49-4EE0-B141-ECF1F3C44F5D}" sibTransId="{79A0A0AE-0A49-465B-82E1-FB3297D56D3E}"/>
    <dgm:cxn modelId="{373055FE-A0DC-4D43-8959-C99629839528}" srcId="{7AF40563-F47B-410D-BC9B-C27C4B71477E}" destId="{FA39F8A9-AF38-4FCF-9388-0DA898C3799C}" srcOrd="0" destOrd="0" parTransId="{836CB181-B0BD-4C8C-ADE6-53D292E2AC04}" sibTransId="{BEA4F2B1-6EDD-4FD6-91F8-A60A160DD6A7}"/>
    <dgm:cxn modelId="{7EDE2B09-4ACE-4B18-A331-C9212665C7E6}" type="presParOf" srcId="{DC83408A-E86D-4764-99D7-DD23DBD8FC42}" destId="{EF24F5D6-5547-45B6-8A64-B3C223FF0E04}" srcOrd="0" destOrd="0" presId="urn:microsoft.com/office/officeart/2005/8/layout/vList2"/>
    <dgm:cxn modelId="{10DA8164-C164-44DD-8630-8B6D4C31B301}" type="presParOf" srcId="{DC83408A-E86D-4764-99D7-DD23DBD8FC42}" destId="{BD33E68E-C076-40B7-978D-7600B50271A2}" srcOrd="1" destOrd="0" presId="urn:microsoft.com/office/officeart/2005/8/layout/vList2"/>
    <dgm:cxn modelId="{D468AE0A-CC03-4230-BC38-271F962A2DE4}" type="presParOf" srcId="{DC83408A-E86D-4764-99D7-DD23DBD8FC42}" destId="{2568A1CA-E44E-4D99-BEA8-87D79CE6B2BD}" srcOrd="2" destOrd="0" presId="urn:microsoft.com/office/officeart/2005/8/layout/vList2"/>
    <dgm:cxn modelId="{54606F7B-69B5-4F9D-BE58-362644EC1A6B}" type="presParOf" srcId="{DC83408A-E86D-4764-99D7-DD23DBD8FC42}" destId="{CAFA3652-5F21-4A25-92AB-904BC5F46F7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4F5D6-5547-45B6-8A64-B3C223FF0E04}">
      <dsp:nvSpPr>
        <dsp:cNvPr id="0" name=""/>
        <dsp:cNvSpPr/>
      </dsp:nvSpPr>
      <dsp:spPr>
        <a:xfrm>
          <a:off x="0" y="47913"/>
          <a:ext cx="11393617" cy="863460"/>
        </a:xfrm>
        <a:prstGeom prst="round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dirty="0">
              <a:latin typeface="Bahnschrift SemiBold SemiConden" panose="020B0502040204020203" pitchFamily="34" charset="0"/>
            </a:rPr>
            <a:t>Hunger</a:t>
          </a:r>
        </a:p>
      </dsp:txBody>
      <dsp:txXfrm>
        <a:off x="42151" y="90064"/>
        <a:ext cx="11309315" cy="779158"/>
      </dsp:txXfrm>
    </dsp:sp>
    <dsp:sp modelId="{BD33E68E-C076-40B7-978D-7600B50271A2}">
      <dsp:nvSpPr>
        <dsp:cNvPr id="0" name=""/>
        <dsp:cNvSpPr/>
      </dsp:nvSpPr>
      <dsp:spPr>
        <a:xfrm>
          <a:off x="0" y="911373"/>
          <a:ext cx="11393617" cy="968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747"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US" sz="2800" kern="1200" dirty="0"/>
            <a:t>An individual physiological condition</a:t>
          </a:r>
        </a:p>
        <a:p>
          <a:pPr marL="285750" lvl="1" indent="-285750" algn="l" defTabSz="1244600">
            <a:lnSpc>
              <a:spcPct val="90000"/>
            </a:lnSpc>
            <a:spcBef>
              <a:spcPct val="0"/>
            </a:spcBef>
            <a:spcAft>
              <a:spcPct val="20000"/>
            </a:spcAft>
            <a:buChar char="•"/>
          </a:pPr>
          <a:r>
            <a:rPr lang="en-US" sz="2800" kern="1200" dirty="0"/>
            <a:t>Could be a result of food insecurity</a:t>
          </a:r>
        </a:p>
      </dsp:txBody>
      <dsp:txXfrm>
        <a:off x="0" y="911373"/>
        <a:ext cx="11393617" cy="968760"/>
      </dsp:txXfrm>
    </dsp:sp>
    <dsp:sp modelId="{2568A1CA-E44E-4D99-BEA8-87D79CE6B2BD}">
      <dsp:nvSpPr>
        <dsp:cNvPr id="0" name=""/>
        <dsp:cNvSpPr/>
      </dsp:nvSpPr>
      <dsp:spPr>
        <a:xfrm>
          <a:off x="0" y="1880133"/>
          <a:ext cx="11393617" cy="863460"/>
        </a:xfrm>
        <a:prstGeom prst="round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dirty="0">
              <a:latin typeface="Bahnschrift SemiBold SemiConden" panose="020B0502040204020203" pitchFamily="34" charset="0"/>
            </a:rPr>
            <a:t>Food Insecurity</a:t>
          </a:r>
        </a:p>
      </dsp:txBody>
      <dsp:txXfrm>
        <a:off x="42151" y="1922284"/>
        <a:ext cx="11309315" cy="779158"/>
      </dsp:txXfrm>
    </dsp:sp>
    <dsp:sp modelId="{CAFA3652-5F21-4A25-92AB-904BC5F46F7F}">
      <dsp:nvSpPr>
        <dsp:cNvPr id="0" name=""/>
        <dsp:cNvSpPr/>
      </dsp:nvSpPr>
      <dsp:spPr>
        <a:xfrm>
          <a:off x="0" y="2743593"/>
          <a:ext cx="11393617" cy="186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747"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US" sz="2800" kern="1200" dirty="0"/>
            <a:t>A household level economic and social condition</a:t>
          </a:r>
        </a:p>
        <a:p>
          <a:pPr marL="285750" lvl="1" indent="-285750" algn="l" defTabSz="1244600">
            <a:lnSpc>
              <a:spcPct val="90000"/>
            </a:lnSpc>
            <a:spcBef>
              <a:spcPct val="0"/>
            </a:spcBef>
            <a:spcAft>
              <a:spcPct val="20000"/>
            </a:spcAft>
            <a:buChar char="•"/>
          </a:pPr>
          <a:r>
            <a:rPr lang="en-US" sz="2800" kern="1200" dirty="0"/>
            <a:t>Limited or uncertain access to adequate food</a:t>
          </a:r>
        </a:p>
        <a:p>
          <a:pPr marL="285750" lvl="1" indent="-285750" algn="l" defTabSz="1244600">
            <a:lnSpc>
              <a:spcPct val="90000"/>
            </a:lnSpc>
            <a:spcBef>
              <a:spcPct val="0"/>
            </a:spcBef>
            <a:spcAft>
              <a:spcPct val="20000"/>
            </a:spcAft>
            <a:buChar char="•"/>
          </a:pPr>
          <a:r>
            <a:rPr lang="en-US" sz="2800" kern="1200" dirty="0"/>
            <a:t>Inability to provide a sufficient amount of food to all members of their household, primarily due to a lack of available resources</a:t>
          </a:r>
        </a:p>
      </dsp:txBody>
      <dsp:txXfrm>
        <a:off x="0" y="2743593"/>
        <a:ext cx="11393617" cy="18630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79B8B-A957-41C3-B1CE-E23B04D84A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148402-F224-4B77-9A8C-52886D89D7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8AD7F2-A1D7-4997-9128-2F5F1DDA16D2}"/>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55F4ECCF-D8DD-4AF3-B41E-E60F811106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870D97-2C19-49F0-B230-565FF22952D6}"/>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1000822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00D6C-8C0D-44CF-8A4F-FCF8A3453F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5D361A-E3BA-42F9-BE98-5D47420AF5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19664C-B3B9-4529-92FA-46C7098E262D}"/>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27A9CFA3-C438-4063-9120-4804ADA5DB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D546B8-91EC-4736-9380-F476360B0EDC}"/>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1141290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1F30A0-DDDA-424F-8357-7D67A35290F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9A4F153-5548-40F7-9E5B-90E6E449CA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F6FA7-7635-4605-ADEE-7DC58589A077}"/>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D9444AB2-7245-47D3-AD67-C6FF70533E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1CB8F0-14FA-4176-852C-3CF7E5519291}"/>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2320456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1D938-EBF5-4F16-B46B-ADC3E3F60C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1817B3-2037-4189-AC01-76785431BB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4CBE4E-7B30-4DF7-8D85-485304255BAD}"/>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F7DFE29D-24F5-43BE-8110-F9202FBE1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E19062-AE20-403A-A71C-422EF48D4511}"/>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3117576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59448-D7F7-440A-91EA-75618C579E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517334-2A5E-4F3E-A056-65812563D9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D9B044-193E-47A5-9F55-51DE9AFF0DF3}"/>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307FA23C-B80E-46BA-8611-A5208B369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A11B2F-F5F4-4673-B7C5-2794AB21B55A}"/>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198547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0BAF-6914-435B-8456-A14709CD60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F02BF5-FD60-49DF-BAF9-1C9FB4FE33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3852A6-C853-4BBA-978F-777A13197D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0D6B6C-C369-4136-B9BD-B8E7285F2E55}"/>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6" name="Footer Placeholder 5">
            <a:extLst>
              <a:ext uri="{FF2B5EF4-FFF2-40B4-BE49-F238E27FC236}">
                <a16:creationId xmlns:a16="http://schemas.microsoft.com/office/drawing/2014/main" id="{666C1365-35C1-4C6D-8134-4EB2DDAF87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893993-C4BF-4846-9EF1-0CAD2B9C4F5B}"/>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1217054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E6BBE-61E3-4C5E-9655-3DFCEA19268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24BB56-1AD4-4338-8376-6197178470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8AE7C6-314B-443A-A486-55A5B2E842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96ECBE-EAE3-4B89-9CC9-5DA186610D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B4B9F1-FB66-497D-8CC3-8A7BBACE59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98B21F-7F95-4AD5-8617-F4740057E166}"/>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8" name="Footer Placeholder 7">
            <a:extLst>
              <a:ext uri="{FF2B5EF4-FFF2-40B4-BE49-F238E27FC236}">
                <a16:creationId xmlns:a16="http://schemas.microsoft.com/office/drawing/2014/main" id="{A96E1DD8-A011-41A8-B20B-255B5A53A0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00133F-4588-4E26-8404-386601E94839}"/>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3065645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FC8A5-9A2D-44A5-826C-6E5B4723825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E7638E-BAB6-48DA-95DA-87D6544AD16A}"/>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4" name="Footer Placeholder 3">
            <a:extLst>
              <a:ext uri="{FF2B5EF4-FFF2-40B4-BE49-F238E27FC236}">
                <a16:creationId xmlns:a16="http://schemas.microsoft.com/office/drawing/2014/main" id="{BCB6C49D-A45C-4D7B-A3A5-6FE3C46D5D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E172D3-987B-4A9A-80BD-AF0AF37FABFE}"/>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387057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D1576E-AA0B-4EB7-ACFB-16163480A8F2}"/>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3" name="Footer Placeholder 2">
            <a:extLst>
              <a:ext uri="{FF2B5EF4-FFF2-40B4-BE49-F238E27FC236}">
                <a16:creationId xmlns:a16="http://schemas.microsoft.com/office/drawing/2014/main" id="{4AA14B6F-2B56-421D-BDBE-C9C9386D97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3B7335-71FF-407F-A66B-7437373390E0}"/>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2080551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35EE9-F7A4-4D1A-8400-90933EF76B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D4DA018-7258-44C8-A20B-768CEE56F1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273E688-64A8-4CEB-B951-747976D559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16717-9B61-4A2A-8527-0A92D9D18EF5}"/>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6" name="Footer Placeholder 5">
            <a:extLst>
              <a:ext uri="{FF2B5EF4-FFF2-40B4-BE49-F238E27FC236}">
                <a16:creationId xmlns:a16="http://schemas.microsoft.com/office/drawing/2014/main" id="{004AEDEF-1BB8-41E7-9E2B-652870843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89589F-4FC7-4647-9933-10C229120061}"/>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271091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25664-2288-49EF-B363-88A9F4F953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FC04D7-9ABB-4CE5-9CC4-088ED2D46E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F20AF1-1AB2-4B1A-B500-AC94CF4E26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6CA40B-0CEC-45CF-A207-331D8892085C}"/>
              </a:ext>
            </a:extLst>
          </p:cNvPr>
          <p:cNvSpPr>
            <a:spLocks noGrp="1"/>
          </p:cNvSpPr>
          <p:nvPr>
            <p:ph type="dt" sz="half" idx="10"/>
          </p:nvPr>
        </p:nvSpPr>
        <p:spPr/>
        <p:txBody>
          <a:bodyPr/>
          <a:lstStyle/>
          <a:p>
            <a:fld id="{1B66F42A-1153-4668-8697-3EDFF2412DC7}" type="datetimeFigureOut">
              <a:rPr lang="en-US" smtClean="0"/>
              <a:t>4/11/2019</a:t>
            </a:fld>
            <a:endParaRPr lang="en-US"/>
          </a:p>
        </p:txBody>
      </p:sp>
      <p:sp>
        <p:nvSpPr>
          <p:cNvPr id="6" name="Footer Placeholder 5">
            <a:extLst>
              <a:ext uri="{FF2B5EF4-FFF2-40B4-BE49-F238E27FC236}">
                <a16:creationId xmlns:a16="http://schemas.microsoft.com/office/drawing/2014/main" id="{0331B625-C4A6-428B-9B15-1A31905D44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3CC32-7D6D-4EE0-BC3E-A01436782FF8}"/>
              </a:ext>
            </a:extLst>
          </p:cNvPr>
          <p:cNvSpPr>
            <a:spLocks noGrp="1"/>
          </p:cNvSpPr>
          <p:nvPr>
            <p:ph type="sldNum" sz="quarter" idx="12"/>
          </p:nvPr>
        </p:nvSpPr>
        <p:spPr/>
        <p:txBody>
          <a:bodyPr/>
          <a:lstStyle/>
          <a:p>
            <a:fld id="{B3D98DB8-F81A-4A41-BFE5-3A69202DB280}" type="slidenum">
              <a:rPr lang="en-US" smtClean="0"/>
              <a:t>‹#›</a:t>
            </a:fld>
            <a:endParaRPr lang="en-US"/>
          </a:p>
        </p:txBody>
      </p:sp>
    </p:spTree>
    <p:extLst>
      <p:ext uri="{BB962C8B-B14F-4D97-AF65-F5344CB8AC3E}">
        <p14:creationId xmlns:p14="http://schemas.microsoft.com/office/powerpoint/2010/main" val="1978016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76F7AA-4559-4B69-A09F-0F0F0F815A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7B4F626-DBFD-4A55-A9A1-DCE1183AB1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C242F6-2AF8-44F7-8CAB-EB139B67EC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6F42A-1153-4668-8697-3EDFF2412DC7}" type="datetimeFigureOut">
              <a:rPr lang="en-US" smtClean="0"/>
              <a:t>4/11/2019</a:t>
            </a:fld>
            <a:endParaRPr lang="en-US"/>
          </a:p>
        </p:txBody>
      </p:sp>
      <p:sp>
        <p:nvSpPr>
          <p:cNvPr id="5" name="Footer Placeholder 4">
            <a:extLst>
              <a:ext uri="{FF2B5EF4-FFF2-40B4-BE49-F238E27FC236}">
                <a16:creationId xmlns:a16="http://schemas.microsoft.com/office/drawing/2014/main" id="{26BAE711-627A-40DE-941A-B541BA86E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E0597B-62BC-420D-AD92-454817F27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D98DB8-F81A-4A41-BFE5-3A69202DB280}" type="slidenum">
              <a:rPr lang="en-US" smtClean="0"/>
              <a:t>‹#›</a:t>
            </a:fld>
            <a:endParaRPr lang="en-US"/>
          </a:p>
        </p:txBody>
      </p:sp>
    </p:spTree>
    <p:extLst>
      <p:ext uri="{BB962C8B-B14F-4D97-AF65-F5344CB8AC3E}">
        <p14:creationId xmlns:p14="http://schemas.microsoft.com/office/powerpoint/2010/main" val="2808397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0-c6YiXx-FY?feature=oembed" TargetMode="External"/><Relationship Id="rId4" Type="http://schemas.openxmlformats.org/officeDocument/2006/relationships/hyperlink" Target="https://youtu.be/0-c6YiXx-FY"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6"/>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AB2DD9A-CAF0-4834-B9B5-12C8205063CF}"/>
              </a:ext>
            </a:extLst>
          </p:cNvPr>
          <p:cNvSpPr>
            <a:spLocks noGrp="1"/>
          </p:cNvSpPr>
          <p:nvPr>
            <p:ph type="ctrTitle"/>
          </p:nvPr>
        </p:nvSpPr>
        <p:spPr>
          <a:xfrm>
            <a:off x="6499384" y="1450490"/>
            <a:ext cx="4805996" cy="4122407"/>
          </a:xfrm>
        </p:spPr>
        <p:txBody>
          <a:bodyPr anchor="t">
            <a:normAutofit/>
          </a:bodyPr>
          <a:lstStyle/>
          <a:p>
            <a:r>
              <a:rPr lang="en-US" sz="7200" b="1" dirty="0">
                <a:ln w="9525">
                  <a:solidFill>
                    <a:schemeClr val="bg1"/>
                  </a:solidFill>
                  <a:prstDash val="solid"/>
                </a:ln>
                <a:effectLst>
                  <a:outerShdw blurRad="12700" dist="38100" dir="2700000" algn="tl" rotWithShape="0">
                    <a:schemeClr val="bg1">
                      <a:lumMod val="50000"/>
                    </a:schemeClr>
                  </a:outerShdw>
                </a:effectLst>
                <a:latin typeface="Bahnschrift SemiBold SemiConden" panose="020B0502040204020203" pitchFamily="34" charset="0"/>
              </a:rPr>
              <a:t>Food Recovery Network</a:t>
            </a:r>
          </a:p>
        </p:txBody>
      </p:sp>
      <p:sp>
        <p:nvSpPr>
          <p:cNvPr id="3" name="Subtitle 2">
            <a:extLst>
              <a:ext uri="{FF2B5EF4-FFF2-40B4-BE49-F238E27FC236}">
                <a16:creationId xmlns:a16="http://schemas.microsoft.com/office/drawing/2014/main" id="{1252602B-8FD4-401C-A883-A06838A27628}"/>
              </a:ext>
            </a:extLst>
          </p:cNvPr>
          <p:cNvSpPr>
            <a:spLocks noGrp="1"/>
          </p:cNvSpPr>
          <p:nvPr>
            <p:ph type="subTitle" idx="1"/>
          </p:nvPr>
        </p:nvSpPr>
        <p:spPr>
          <a:xfrm>
            <a:off x="6580008" y="4568679"/>
            <a:ext cx="4805691" cy="838831"/>
          </a:xfrm>
        </p:spPr>
        <p:txBody>
          <a:bodyPr anchor="b">
            <a:normAutofit/>
          </a:bodyPr>
          <a:lstStyle/>
          <a:p>
            <a:r>
              <a:rPr lang="en-US" sz="2800" dirty="0">
                <a:solidFill>
                  <a:srgbClr val="000000"/>
                </a:solidFill>
                <a:latin typeface="Bahnschrift SemiBold SemiConden" panose="020B0502040204020203" pitchFamily="34" charset="0"/>
              </a:rPr>
              <a:t>Fighting Waste, Feeding People</a:t>
            </a:r>
          </a:p>
        </p:txBody>
      </p:sp>
      <p:sp>
        <p:nvSpPr>
          <p:cNvPr id="75"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Image result for food recovery network background">
            <a:extLst>
              <a:ext uri="{FF2B5EF4-FFF2-40B4-BE49-F238E27FC236}">
                <a16:creationId xmlns:a16="http://schemas.microsoft.com/office/drawing/2014/main" id="{BCC95E2E-60DC-44E1-88D6-43CD492A75BA}"/>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51118" r="1" b="1"/>
          <a:stretch/>
        </p:blipFill>
        <p:spPr bwMode="auto">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711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64F6814-96D5-4463-898E-405CC0C401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717424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FD9952-4497-4F85-836F-D139D6C5DB93}"/>
              </a:ext>
            </a:extLst>
          </p:cNvPr>
          <p:cNvSpPr>
            <a:spLocks noGrp="1"/>
          </p:cNvSpPr>
          <p:nvPr>
            <p:ph type="title"/>
          </p:nvPr>
        </p:nvSpPr>
        <p:spPr>
          <a:xfrm>
            <a:off x="821516" y="640263"/>
            <a:ext cx="6204984" cy="1344975"/>
          </a:xfrm>
        </p:spPr>
        <p:txBody>
          <a:bodyPr>
            <a:normAutofit/>
          </a:bodyPr>
          <a:lstStyle/>
          <a:p>
            <a:r>
              <a:rPr lang="en-US" sz="4000">
                <a:latin typeface="Bahnschrift SemiBold SemiConden" panose="020B0502040204020203" pitchFamily="34" charset="0"/>
              </a:rPr>
              <a:t>Our Olivet Chapter</a:t>
            </a:r>
          </a:p>
        </p:txBody>
      </p:sp>
      <p:sp>
        <p:nvSpPr>
          <p:cNvPr id="6" name="Content Placeholder 5">
            <a:extLst>
              <a:ext uri="{FF2B5EF4-FFF2-40B4-BE49-F238E27FC236}">
                <a16:creationId xmlns:a16="http://schemas.microsoft.com/office/drawing/2014/main" id="{AC8D9DE1-20E0-4B87-9FE8-DD424FFB2484}"/>
              </a:ext>
            </a:extLst>
          </p:cNvPr>
          <p:cNvSpPr>
            <a:spLocks noGrp="1"/>
          </p:cNvSpPr>
          <p:nvPr>
            <p:ph idx="1"/>
          </p:nvPr>
        </p:nvSpPr>
        <p:spPr>
          <a:xfrm>
            <a:off x="821515" y="2121762"/>
            <a:ext cx="6204984" cy="3626917"/>
          </a:xfrm>
        </p:spPr>
        <p:txBody>
          <a:bodyPr>
            <a:normAutofit/>
          </a:bodyPr>
          <a:lstStyle/>
          <a:p>
            <a:r>
              <a:rPr lang="en-US" sz="2000" dirty="0"/>
              <a:t>4 Recoveries and 2 Deliveries each week </a:t>
            </a:r>
          </a:p>
          <a:p>
            <a:r>
              <a:rPr lang="en-US" sz="2000" dirty="0"/>
              <a:t>The recovery team takes the pans that Sodexo has set aside for us, transfers the food into FRN’s reusable oven-ready pans, weighs the food, labels it, calculates the cost, and puts it in the freezer for the delivery team to pick up. </a:t>
            </a:r>
          </a:p>
          <a:p>
            <a:r>
              <a:rPr lang="en-US" sz="2000" dirty="0"/>
              <a:t>Results</a:t>
            </a:r>
          </a:p>
          <a:p>
            <a:pPr lvl="1"/>
            <a:r>
              <a:rPr lang="en-US" sz="2000" dirty="0"/>
              <a:t>125+ recoveries</a:t>
            </a:r>
          </a:p>
          <a:p>
            <a:pPr lvl="1"/>
            <a:r>
              <a:rPr lang="en-US" sz="2000" dirty="0"/>
              <a:t>11,000+ pounds of food diverted from the landfills</a:t>
            </a:r>
          </a:p>
          <a:p>
            <a:pPr lvl="1"/>
            <a:r>
              <a:rPr lang="en-US" sz="2000" dirty="0"/>
              <a:t>10,000+ meals delivered to those in need</a:t>
            </a:r>
          </a:p>
        </p:txBody>
      </p:sp>
      <p:pic>
        <p:nvPicPr>
          <p:cNvPr id="7" name="Picture 6">
            <a:extLst>
              <a:ext uri="{FF2B5EF4-FFF2-40B4-BE49-F238E27FC236}">
                <a16:creationId xmlns:a16="http://schemas.microsoft.com/office/drawing/2014/main" id="{9CAB61CF-9BD5-4D4A-8314-D98618EE74C5}"/>
              </a:ext>
            </a:extLst>
          </p:cNvPr>
          <p:cNvPicPr>
            <a:picLocks noChangeAspect="1"/>
          </p:cNvPicPr>
          <p:nvPr/>
        </p:nvPicPr>
        <p:blipFill rotWithShape="1">
          <a:blip r:embed="rId2">
            <a:extLst>
              <a:ext uri="{28A0092B-C50C-407E-A947-70E740481C1C}">
                <a14:useLocalDpi xmlns:a14="http://schemas.microsoft.com/office/drawing/2010/main" val="0"/>
              </a:ext>
            </a:extLst>
          </a:blip>
          <a:srcRect l="531"/>
          <a:stretch/>
        </p:blipFill>
        <p:spPr>
          <a:xfrm>
            <a:off x="7829551" y="306909"/>
            <a:ext cx="4042409" cy="2286000"/>
          </a:xfrm>
          <a:prstGeom prst="rect">
            <a:avLst/>
          </a:prstGeom>
        </p:spPr>
      </p:pic>
      <p:pic>
        <p:nvPicPr>
          <p:cNvPr id="4" name="Picture 3">
            <a:extLst>
              <a:ext uri="{FF2B5EF4-FFF2-40B4-BE49-F238E27FC236}">
                <a16:creationId xmlns:a16="http://schemas.microsoft.com/office/drawing/2014/main" id="{01DDD494-A69D-4119-ACB3-8112111D5820}"/>
              </a:ext>
            </a:extLst>
          </p:cNvPr>
          <p:cNvPicPr>
            <a:picLocks noChangeAspect="1"/>
          </p:cNvPicPr>
          <p:nvPr/>
        </p:nvPicPr>
        <p:blipFill rotWithShape="1">
          <a:blip r:embed="rId3">
            <a:extLst>
              <a:ext uri="{28A0092B-C50C-407E-A947-70E740481C1C}">
                <a14:useLocalDpi xmlns:a14="http://schemas.microsoft.com/office/drawing/2010/main" val="0"/>
              </a:ext>
            </a:extLst>
          </a:blip>
          <a:srcRect b="12897"/>
          <a:stretch/>
        </p:blipFill>
        <p:spPr>
          <a:xfrm>
            <a:off x="7829551" y="2828925"/>
            <a:ext cx="4042410" cy="3388994"/>
          </a:xfrm>
          <a:prstGeom prst="rect">
            <a:avLst/>
          </a:prstGeom>
        </p:spPr>
      </p:pic>
    </p:spTree>
    <p:extLst>
      <p:ext uri="{BB962C8B-B14F-4D97-AF65-F5344CB8AC3E}">
        <p14:creationId xmlns:p14="http://schemas.microsoft.com/office/powerpoint/2010/main" val="1133054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52F44-0F9B-44B8-88F7-8EC2096B85D3}"/>
              </a:ext>
            </a:extLst>
          </p:cNvPr>
          <p:cNvSpPr>
            <a:spLocks noGrp="1"/>
          </p:cNvSpPr>
          <p:nvPr>
            <p:ph type="title"/>
          </p:nvPr>
        </p:nvSpPr>
        <p:spPr>
          <a:xfrm>
            <a:off x="648929" y="629266"/>
            <a:ext cx="5127031" cy="1676603"/>
          </a:xfrm>
        </p:spPr>
        <p:txBody>
          <a:bodyPr>
            <a:normAutofit/>
          </a:bodyPr>
          <a:lstStyle/>
          <a:p>
            <a:r>
              <a:rPr lang="en-US">
                <a:latin typeface="Bahnschrift SemiBold SemiConden" panose="020B0502040204020203" pitchFamily="34" charset="0"/>
              </a:rPr>
              <a:t>Awareness Day</a:t>
            </a:r>
            <a:endParaRPr lang="en-US" dirty="0">
              <a:latin typeface="Bahnschrift SemiBold SemiConden" panose="020B0502040204020203" pitchFamily="34" charset="0"/>
            </a:endParaRPr>
          </a:p>
        </p:txBody>
      </p:sp>
      <p:sp>
        <p:nvSpPr>
          <p:cNvPr id="3" name="Content Placeholder 2">
            <a:extLst>
              <a:ext uri="{FF2B5EF4-FFF2-40B4-BE49-F238E27FC236}">
                <a16:creationId xmlns:a16="http://schemas.microsoft.com/office/drawing/2014/main" id="{3B85C062-6FD5-4664-81F2-92E9BA09C441}"/>
              </a:ext>
            </a:extLst>
          </p:cNvPr>
          <p:cNvSpPr>
            <a:spLocks noGrp="1"/>
          </p:cNvSpPr>
          <p:nvPr>
            <p:ph idx="1"/>
          </p:nvPr>
        </p:nvSpPr>
        <p:spPr>
          <a:xfrm>
            <a:off x="648930" y="2088292"/>
            <a:ext cx="5127029" cy="4135527"/>
          </a:xfrm>
        </p:spPr>
        <p:txBody>
          <a:bodyPr>
            <a:normAutofit/>
          </a:bodyPr>
          <a:lstStyle/>
          <a:p>
            <a:r>
              <a:rPr lang="en-US" dirty="0"/>
              <a:t>We partnered with Sodexo in measuring post-consumer and compostable waste in our cafeteria</a:t>
            </a:r>
          </a:p>
          <a:p>
            <a:r>
              <a:rPr lang="en-US" dirty="0"/>
              <a:t>We determined that even after recovering the leftover food, there are still 70,000 pounds of food going to waste in our own cafeteria</a:t>
            </a:r>
          </a:p>
        </p:txBody>
      </p:sp>
      <p:pic>
        <p:nvPicPr>
          <p:cNvPr id="5" name="Picture 4">
            <a:extLst>
              <a:ext uri="{FF2B5EF4-FFF2-40B4-BE49-F238E27FC236}">
                <a16:creationId xmlns:a16="http://schemas.microsoft.com/office/drawing/2014/main" id="{447E23F0-90A3-4506-8A18-9FE2771D2FBC}"/>
              </a:ext>
            </a:extLst>
          </p:cNvPr>
          <p:cNvPicPr>
            <a:picLocks noChangeAspect="1"/>
          </p:cNvPicPr>
          <p:nvPr/>
        </p:nvPicPr>
        <p:blipFill rotWithShape="1">
          <a:blip r:embed="rId2">
            <a:extLst>
              <a:ext uri="{28A0092B-C50C-407E-A947-70E740481C1C}">
                <a14:useLocalDpi xmlns:a14="http://schemas.microsoft.com/office/drawing/2010/main" val="0"/>
              </a:ext>
            </a:extLst>
          </a:blip>
          <a:srcRect l="13035" r="21606" b="1"/>
          <a:stretch/>
        </p:blipFill>
        <p:spPr>
          <a:xfrm>
            <a:off x="6090613" y="640082"/>
            <a:ext cx="5461724" cy="5577837"/>
          </a:xfrm>
          <a:prstGeom prst="rect">
            <a:avLst/>
          </a:prstGeom>
          <a:effectLst/>
        </p:spPr>
      </p:pic>
    </p:spTree>
    <p:extLst>
      <p:ext uri="{BB962C8B-B14F-4D97-AF65-F5344CB8AC3E}">
        <p14:creationId xmlns:p14="http://schemas.microsoft.com/office/powerpoint/2010/main" val="2499724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67378-5576-484F-A898-CCC5DDAC7277}"/>
              </a:ext>
            </a:extLst>
          </p:cNvPr>
          <p:cNvSpPr>
            <a:spLocks noGrp="1"/>
          </p:cNvSpPr>
          <p:nvPr>
            <p:ph type="title"/>
          </p:nvPr>
        </p:nvSpPr>
        <p:spPr>
          <a:xfrm>
            <a:off x="648929" y="629266"/>
            <a:ext cx="6586491" cy="1242783"/>
          </a:xfrm>
        </p:spPr>
        <p:txBody>
          <a:bodyPr>
            <a:normAutofit/>
          </a:bodyPr>
          <a:lstStyle/>
          <a:p>
            <a:r>
              <a:rPr lang="en-US" dirty="0">
                <a:latin typeface="Bahnschrift SemiBold SemiConden" panose="020B0502040204020203" pitchFamily="34" charset="0"/>
              </a:rPr>
              <a:t>Supplemental Education</a:t>
            </a:r>
          </a:p>
        </p:txBody>
      </p:sp>
      <p:sp>
        <p:nvSpPr>
          <p:cNvPr id="3" name="Content Placeholder 2">
            <a:extLst>
              <a:ext uri="{FF2B5EF4-FFF2-40B4-BE49-F238E27FC236}">
                <a16:creationId xmlns:a16="http://schemas.microsoft.com/office/drawing/2014/main" id="{7573B66D-BF39-421D-8318-0B72243F0882}"/>
              </a:ext>
            </a:extLst>
          </p:cNvPr>
          <p:cNvSpPr>
            <a:spLocks noGrp="1"/>
          </p:cNvSpPr>
          <p:nvPr>
            <p:ph idx="1"/>
          </p:nvPr>
        </p:nvSpPr>
        <p:spPr>
          <a:xfrm>
            <a:off x="648930" y="2038865"/>
            <a:ext cx="6586489" cy="4349577"/>
          </a:xfrm>
        </p:spPr>
        <p:txBody>
          <a:bodyPr>
            <a:normAutofit/>
          </a:bodyPr>
          <a:lstStyle/>
          <a:p>
            <a:r>
              <a:rPr lang="en-US" sz="2400" dirty="0"/>
              <a:t>We wanted to help beyond simply giving a handout</a:t>
            </a:r>
          </a:p>
          <a:p>
            <a:r>
              <a:rPr lang="en-US" sz="2400" dirty="0"/>
              <a:t>Our team decided to implement a program, teaching invaluable lessons to those receiving the food from Olivet</a:t>
            </a:r>
          </a:p>
          <a:p>
            <a:r>
              <a:rPr lang="en-US" sz="2400" dirty="0"/>
              <a:t>Partnered with the Student Dietetics Association to provide free classes on nutrition to encourage people make healthier choices for themselves and for their families</a:t>
            </a:r>
          </a:p>
          <a:p>
            <a:r>
              <a:rPr lang="en-US" sz="2400" dirty="0"/>
              <a:t>Educated them on finance and job skills in order to help them improve their circumstances</a:t>
            </a:r>
          </a:p>
        </p:txBody>
      </p:sp>
      <p:pic>
        <p:nvPicPr>
          <p:cNvPr id="5" name="Picture 4">
            <a:extLst>
              <a:ext uri="{FF2B5EF4-FFF2-40B4-BE49-F238E27FC236}">
                <a16:creationId xmlns:a16="http://schemas.microsoft.com/office/drawing/2014/main" id="{EA162F06-31F3-4F07-9084-2FC1D728FA61}"/>
              </a:ext>
            </a:extLst>
          </p:cNvPr>
          <p:cNvPicPr>
            <a:picLocks noChangeAspect="1"/>
          </p:cNvPicPr>
          <p:nvPr/>
        </p:nvPicPr>
        <p:blipFill rotWithShape="1">
          <a:blip r:embed="rId2"/>
          <a:srcRect l="3066" r="10275"/>
          <a:stretch/>
        </p:blipFill>
        <p:spPr>
          <a:xfrm>
            <a:off x="7556408" y="10"/>
            <a:ext cx="4635591" cy="6857990"/>
          </a:xfrm>
          <a:prstGeom prst="rect">
            <a:avLst/>
          </a:prstGeom>
          <a:effectLst/>
        </p:spPr>
      </p:pic>
    </p:spTree>
    <p:extLst>
      <p:ext uri="{BB962C8B-B14F-4D97-AF65-F5344CB8AC3E}">
        <p14:creationId xmlns:p14="http://schemas.microsoft.com/office/powerpoint/2010/main" val="2904516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49935-ECCF-4920-9943-D627FE950715}"/>
              </a:ext>
            </a:extLst>
          </p:cNvPr>
          <p:cNvSpPr>
            <a:spLocks noGrp="1"/>
          </p:cNvSpPr>
          <p:nvPr>
            <p:ph type="title"/>
          </p:nvPr>
        </p:nvSpPr>
        <p:spPr>
          <a:xfrm>
            <a:off x="6486523" y="360070"/>
            <a:ext cx="5053203" cy="1676603"/>
          </a:xfrm>
        </p:spPr>
        <p:txBody>
          <a:bodyPr>
            <a:normAutofit/>
          </a:bodyPr>
          <a:lstStyle/>
          <a:p>
            <a:r>
              <a:rPr lang="en-US" dirty="0">
                <a:latin typeface="Bahnschrift SemiBold SemiConden" panose="020B0502040204020203" pitchFamily="34" charset="0"/>
              </a:rPr>
              <a:t>Move Out For Hunger</a:t>
            </a:r>
          </a:p>
        </p:txBody>
      </p:sp>
      <p:sp>
        <p:nvSpPr>
          <p:cNvPr id="15" name="Rectangle 14">
            <a:extLst>
              <a:ext uri="{FF2B5EF4-FFF2-40B4-BE49-F238E27FC236}">
                <a16:creationId xmlns:a16="http://schemas.microsoft.com/office/drawing/2014/main" id="{9F620FD9-5A17-4A65-B166-3E0EE820EE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rgbClr val="6464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9">
            <a:extLst>
              <a:ext uri="{FF2B5EF4-FFF2-40B4-BE49-F238E27FC236}">
                <a16:creationId xmlns:a16="http://schemas.microsoft.com/office/drawing/2014/main" id="{84F02FAD-10F5-4D80-993C-B851BF049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1" y="484632"/>
            <a:ext cx="512559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AB15286-7A85-4804-9183-EEA37EF5330C}"/>
              </a:ext>
            </a:extLst>
          </p:cNvPr>
          <p:cNvPicPr>
            <a:picLocks noChangeAspect="1"/>
          </p:cNvPicPr>
          <p:nvPr/>
        </p:nvPicPr>
        <p:blipFill rotWithShape="1">
          <a:blip r:embed="rId2">
            <a:extLst>
              <a:ext uri="{28A0092B-C50C-407E-A947-70E740481C1C}">
                <a14:useLocalDpi xmlns:a14="http://schemas.microsoft.com/office/drawing/2010/main" val="0"/>
              </a:ext>
            </a:extLst>
          </a:blip>
          <a:srcRect l="11917" r="31542" b="-4"/>
          <a:stretch/>
        </p:blipFill>
        <p:spPr>
          <a:xfrm rot="5400000">
            <a:off x="970663" y="637058"/>
            <a:ext cx="1838269" cy="2170252"/>
          </a:xfrm>
          <a:prstGeom prst="rect">
            <a:avLst/>
          </a:prstGeom>
        </p:spPr>
      </p:pic>
      <p:pic>
        <p:nvPicPr>
          <p:cNvPr id="4" name="Picture 3">
            <a:extLst>
              <a:ext uri="{FF2B5EF4-FFF2-40B4-BE49-F238E27FC236}">
                <a16:creationId xmlns:a16="http://schemas.microsoft.com/office/drawing/2014/main" id="{30A783EC-DD4F-4A01-8A23-2C58B5DAD807}"/>
              </a:ext>
            </a:extLst>
          </p:cNvPr>
          <p:cNvPicPr>
            <a:picLocks noChangeAspect="1"/>
          </p:cNvPicPr>
          <p:nvPr/>
        </p:nvPicPr>
        <p:blipFill rotWithShape="1">
          <a:blip r:embed="rId3">
            <a:extLst>
              <a:ext uri="{28A0092B-C50C-407E-A947-70E740481C1C}">
                <a14:useLocalDpi xmlns:a14="http://schemas.microsoft.com/office/drawing/2010/main" val="0"/>
              </a:ext>
            </a:extLst>
          </a:blip>
          <a:srcRect l="7260" r="14378" b="3"/>
          <a:stretch/>
        </p:blipFill>
        <p:spPr>
          <a:xfrm>
            <a:off x="3135793" y="803050"/>
            <a:ext cx="2166243" cy="1838269"/>
          </a:xfrm>
          <a:prstGeom prst="rect">
            <a:avLst/>
          </a:prstGeom>
        </p:spPr>
      </p:pic>
      <p:pic>
        <p:nvPicPr>
          <p:cNvPr id="10" name="Picture 9">
            <a:extLst>
              <a:ext uri="{FF2B5EF4-FFF2-40B4-BE49-F238E27FC236}">
                <a16:creationId xmlns:a16="http://schemas.microsoft.com/office/drawing/2014/main" id="{290B2E0E-F0F2-4C28-85C0-DFFEDECBC5E5}"/>
              </a:ext>
            </a:extLst>
          </p:cNvPr>
          <p:cNvPicPr>
            <a:picLocks noChangeAspect="1"/>
          </p:cNvPicPr>
          <p:nvPr/>
        </p:nvPicPr>
        <p:blipFill rotWithShape="1">
          <a:blip r:embed="rId4">
            <a:extLst>
              <a:ext uri="{28A0092B-C50C-407E-A947-70E740481C1C}">
                <a14:useLocalDpi xmlns:a14="http://schemas.microsoft.com/office/drawing/2010/main" val="0"/>
              </a:ext>
            </a:extLst>
          </a:blip>
          <a:srcRect r="3253" b="-4"/>
          <a:stretch/>
        </p:blipFill>
        <p:spPr>
          <a:xfrm>
            <a:off x="804672" y="2795222"/>
            <a:ext cx="4511508" cy="3112797"/>
          </a:xfrm>
          <a:prstGeom prst="rect">
            <a:avLst/>
          </a:prstGeom>
          <a:effectLst/>
        </p:spPr>
      </p:pic>
      <p:sp>
        <p:nvSpPr>
          <p:cNvPr id="3" name="Content Placeholder 2">
            <a:extLst>
              <a:ext uri="{FF2B5EF4-FFF2-40B4-BE49-F238E27FC236}">
                <a16:creationId xmlns:a16="http://schemas.microsoft.com/office/drawing/2014/main" id="{F14526F5-02FF-4FE4-9374-FF4301CCFF2C}"/>
              </a:ext>
            </a:extLst>
          </p:cNvPr>
          <p:cNvSpPr>
            <a:spLocks noGrp="1"/>
          </p:cNvSpPr>
          <p:nvPr>
            <p:ph idx="1"/>
          </p:nvPr>
        </p:nvSpPr>
        <p:spPr>
          <a:xfrm>
            <a:off x="6486524" y="2007974"/>
            <a:ext cx="5053203" cy="4215846"/>
          </a:xfrm>
        </p:spPr>
        <p:txBody>
          <a:bodyPr>
            <a:normAutofit lnSpcReduction="10000"/>
          </a:bodyPr>
          <a:lstStyle/>
          <a:p>
            <a:r>
              <a:rPr lang="en-US" dirty="0"/>
              <a:t>Knowing we would not be able to recover and deliver food from Olivet over the summer, our team partnered with Youth Service America and the Sodexo Stop Hunger Foundation to organize a campus-wide food drive.</a:t>
            </a:r>
          </a:p>
          <a:p>
            <a:r>
              <a:rPr lang="en-US" dirty="0"/>
              <a:t>We collected over 1,700 food items, weighing over 1,200 pounds</a:t>
            </a:r>
          </a:p>
          <a:p>
            <a:endParaRPr lang="en-US" sz="2000" dirty="0"/>
          </a:p>
          <a:p>
            <a:endParaRPr lang="en-US" sz="2000" dirty="0"/>
          </a:p>
          <a:p>
            <a:endParaRPr lang="en-US" sz="2000" dirty="0"/>
          </a:p>
        </p:txBody>
      </p:sp>
    </p:spTree>
    <p:extLst>
      <p:ext uri="{BB962C8B-B14F-4D97-AF65-F5344CB8AC3E}">
        <p14:creationId xmlns:p14="http://schemas.microsoft.com/office/powerpoint/2010/main" val="858608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BDF6A-9404-43E5-B5D7-2DC1F390D079}"/>
              </a:ext>
            </a:extLst>
          </p:cNvPr>
          <p:cNvSpPr>
            <a:spLocks noGrp="1"/>
          </p:cNvSpPr>
          <p:nvPr>
            <p:ph type="title"/>
          </p:nvPr>
        </p:nvSpPr>
        <p:spPr>
          <a:xfrm>
            <a:off x="655320" y="365125"/>
            <a:ext cx="5120114" cy="1692794"/>
          </a:xfrm>
        </p:spPr>
        <p:txBody>
          <a:bodyPr>
            <a:normAutofit/>
          </a:bodyPr>
          <a:lstStyle/>
          <a:p>
            <a:r>
              <a:rPr lang="en-US" dirty="0">
                <a:latin typeface="Bahnschrift SemiBold SemiConden" panose="020B0502040204020203" pitchFamily="34" charset="0"/>
              </a:rPr>
              <a:t>Potential for Growth</a:t>
            </a:r>
          </a:p>
        </p:txBody>
      </p:sp>
      <p:cxnSp>
        <p:nvCxnSpPr>
          <p:cNvPr id="10"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BC1C9D-7AD7-4117-B154-387D86337AA5}"/>
              </a:ext>
            </a:extLst>
          </p:cNvPr>
          <p:cNvSpPr>
            <a:spLocks noGrp="1"/>
          </p:cNvSpPr>
          <p:nvPr>
            <p:ph idx="1"/>
          </p:nvPr>
        </p:nvSpPr>
        <p:spPr>
          <a:xfrm>
            <a:off x="655321" y="2575033"/>
            <a:ext cx="5615733" cy="4011115"/>
          </a:xfrm>
        </p:spPr>
        <p:txBody>
          <a:bodyPr>
            <a:normAutofit lnSpcReduction="10000"/>
          </a:bodyPr>
          <a:lstStyle/>
          <a:p>
            <a:pPr marL="0" indent="0">
              <a:buNone/>
            </a:pPr>
            <a:r>
              <a:rPr lang="en-US" sz="2400" dirty="0"/>
              <a:t>Short-Term Goals</a:t>
            </a:r>
          </a:p>
          <a:p>
            <a:r>
              <a:rPr lang="en-US" sz="2200" dirty="0"/>
              <a:t>Reaching out to other universities to help them implement their own chapter of FRN</a:t>
            </a:r>
          </a:p>
          <a:p>
            <a:r>
              <a:rPr lang="en-US" sz="2200" dirty="0"/>
              <a:t>Finding more partners in order to meet more needs in the community</a:t>
            </a:r>
          </a:p>
          <a:p>
            <a:pPr marL="0" indent="0">
              <a:buNone/>
            </a:pPr>
            <a:r>
              <a:rPr lang="en-US" sz="2400" dirty="0"/>
              <a:t>Long-Term Goals</a:t>
            </a:r>
          </a:p>
          <a:p>
            <a:r>
              <a:rPr lang="en-US" sz="2200" dirty="0"/>
              <a:t>How can we solve the issue of compostable and post-consumer waste in our dining hall?</a:t>
            </a:r>
          </a:p>
          <a:p>
            <a:r>
              <a:rPr lang="en-US" sz="2200" dirty="0"/>
              <a:t>How can we go beyond providing necessities and help the food insecure grow in other areas of their lives?</a:t>
            </a:r>
          </a:p>
        </p:txBody>
      </p:sp>
      <p:pic>
        <p:nvPicPr>
          <p:cNvPr id="5" name="Picture 4">
            <a:extLst>
              <a:ext uri="{FF2B5EF4-FFF2-40B4-BE49-F238E27FC236}">
                <a16:creationId xmlns:a16="http://schemas.microsoft.com/office/drawing/2014/main" id="{ED0CBDD9-B038-44C9-91CA-620875ACE499}"/>
              </a:ext>
            </a:extLst>
          </p:cNvPr>
          <p:cNvPicPr>
            <a:picLocks noChangeAspect="1"/>
          </p:cNvPicPr>
          <p:nvPr/>
        </p:nvPicPr>
        <p:blipFill rotWithShape="1">
          <a:blip r:embed="rId2">
            <a:extLst>
              <a:ext uri="{28A0092B-C50C-407E-A947-70E740481C1C}">
                <a14:useLocalDpi xmlns:a14="http://schemas.microsoft.com/office/drawing/2010/main" val="0"/>
              </a:ext>
            </a:extLst>
          </a:blip>
          <a:srcRect r="1545"/>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2620127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EBFFE10-6A18-4C9D-9FC5-920E653A177D}"/>
              </a:ext>
            </a:extLst>
          </p:cNvPr>
          <p:cNvSpPr>
            <a:spLocks noGrp="1"/>
          </p:cNvSpPr>
          <p:nvPr>
            <p:ph idx="1"/>
          </p:nvPr>
        </p:nvSpPr>
        <p:spPr>
          <a:xfrm>
            <a:off x="5220730" y="525162"/>
            <a:ext cx="6339016" cy="5651801"/>
          </a:xfrm>
        </p:spPr>
        <p:txBody>
          <a:bodyPr>
            <a:normAutofit fontScale="62500" lnSpcReduction="20000"/>
          </a:bodyPr>
          <a:lstStyle/>
          <a:p>
            <a:pPr marL="0" lvl="0" indent="0" algn="ctr">
              <a:lnSpc>
                <a:spcPct val="120000"/>
              </a:lnSpc>
              <a:buNone/>
            </a:pPr>
            <a:r>
              <a:rPr lang="en-US" sz="5100" dirty="0">
                <a:latin typeface="Bahnschrift SemiBold SemiConden" panose="020B0502040204020203" pitchFamily="34" charset="0"/>
                <a:cs typeface="Baghdad" pitchFamily="2" charset="-78"/>
              </a:rPr>
              <a:t>How can the impact of FRN reach beyond Kankakee County?</a:t>
            </a:r>
          </a:p>
          <a:p>
            <a:pPr marL="0" lvl="0" indent="0" algn="ctr">
              <a:lnSpc>
                <a:spcPct val="120000"/>
              </a:lnSpc>
              <a:buNone/>
            </a:pPr>
            <a:endParaRPr lang="en-US" sz="4400" dirty="0">
              <a:latin typeface="Baghdad" pitchFamily="2" charset="-78"/>
              <a:cs typeface="Baghdad" pitchFamily="2" charset="-78"/>
            </a:endParaRPr>
          </a:p>
          <a:p>
            <a:pPr>
              <a:lnSpc>
                <a:spcPct val="120000"/>
              </a:lnSpc>
            </a:pPr>
            <a:r>
              <a:rPr lang="en-US" sz="3200" dirty="0">
                <a:cs typeface="Baghdad" pitchFamily="2" charset="-78"/>
              </a:rPr>
              <a:t>The food recovery network is just one example of the amazing work being done by our students and this engagement has a powerful effect</a:t>
            </a:r>
          </a:p>
          <a:p>
            <a:pPr>
              <a:lnSpc>
                <a:spcPct val="120000"/>
              </a:lnSpc>
            </a:pPr>
            <a:r>
              <a:rPr lang="en-US" sz="3200" dirty="0">
                <a:cs typeface="Baghdad" pitchFamily="2" charset="-78"/>
              </a:rPr>
              <a:t>Students are able to apply the skills learned in the classroom and gain confidence in their leadership ability and business skills</a:t>
            </a:r>
          </a:p>
          <a:p>
            <a:pPr>
              <a:lnSpc>
                <a:spcPct val="120000"/>
              </a:lnSpc>
            </a:pPr>
            <a:r>
              <a:rPr lang="en-US" sz="3200" dirty="0">
                <a:cs typeface="Baghdad" pitchFamily="2" charset="-78"/>
              </a:rPr>
              <a:t>A shift from self-focused to others-focused with a heart for servant leadership</a:t>
            </a:r>
          </a:p>
          <a:p>
            <a:pPr>
              <a:lnSpc>
                <a:spcPct val="120000"/>
              </a:lnSpc>
            </a:pPr>
            <a:r>
              <a:rPr lang="en-US" sz="3200" dirty="0">
                <a:cs typeface="Baghdad" pitchFamily="2" charset="-78"/>
              </a:rPr>
              <a:t>The ripple effect will be seen for years to come, in our community and wherever our students go in years to come</a:t>
            </a:r>
          </a:p>
          <a:p>
            <a:endParaRPr lang="en-US" dirty="0"/>
          </a:p>
        </p:txBody>
      </p:sp>
      <p:pic>
        <p:nvPicPr>
          <p:cNvPr id="12" name="Picture 11">
            <a:extLst>
              <a:ext uri="{FF2B5EF4-FFF2-40B4-BE49-F238E27FC236}">
                <a16:creationId xmlns:a16="http://schemas.microsoft.com/office/drawing/2014/main" id="{E5CDB245-2D29-4AFE-A930-D8130A6D42D3}"/>
              </a:ext>
            </a:extLst>
          </p:cNvPr>
          <p:cNvPicPr>
            <a:picLocks noChangeAspect="1"/>
          </p:cNvPicPr>
          <p:nvPr/>
        </p:nvPicPr>
        <p:blipFill>
          <a:blip r:embed="rId3"/>
          <a:stretch>
            <a:fillRect/>
          </a:stretch>
        </p:blipFill>
        <p:spPr>
          <a:xfrm>
            <a:off x="70694" y="74140"/>
            <a:ext cx="4876323" cy="6709719"/>
          </a:xfrm>
          <a:prstGeom prst="rect">
            <a:avLst/>
          </a:prstGeom>
        </p:spPr>
      </p:pic>
    </p:spTree>
    <p:extLst>
      <p:ext uri="{BB962C8B-B14F-4D97-AF65-F5344CB8AC3E}">
        <p14:creationId xmlns:p14="http://schemas.microsoft.com/office/powerpoint/2010/main" val="1414017588"/>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8C34A-AA58-4DA1-A40E-354F52E36306}"/>
              </a:ext>
            </a:extLst>
          </p:cNvPr>
          <p:cNvSpPr>
            <a:spLocks noGrp="1"/>
          </p:cNvSpPr>
          <p:nvPr>
            <p:ph type="title"/>
          </p:nvPr>
        </p:nvSpPr>
        <p:spPr/>
        <p:txBody>
          <a:bodyPr>
            <a:normAutofit/>
          </a:bodyPr>
          <a:lstStyle/>
          <a:p>
            <a:r>
              <a:rPr lang="en-US" dirty="0">
                <a:latin typeface="Bahnschrift SemiBold SemiConden" panose="020B0502040204020203" pitchFamily="34" charset="0"/>
              </a:rPr>
              <a:t>References</a:t>
            </a:r>
          </a:p>
        </p:txBody>
      </p:sp>
      <p:sp>
        <p:nvSpPr>
          <p:cNvPr id="3" name="Content Placeholder 2">
            <a:extLst>
              <a:ext uri="{FF2B5EF4-FFF2-40B4-BE49-F238E27FC236}">
                <a16:creationId xmlns:a16="http://schemas.microsoft.com/office/drawing/2014/main" id="{EA362BB1-687C-4BD1-8418-CEB0E185DAAF}"/>
              </a:ext>
            </a:extLst>
          </p:cNvPr>
          <p:cNvSpPr>
            <a:spLocks noGrp="1"/>
          </p:cNvSpPr>
          <p:nvPr>
            <p:ph idx="1"/>
          </p:nvPr>
        </p:nvSpPr>
        <p:spPr/>
        <p:txBody>
          <a:bodyPr>
            <a:normAutofit/>
          </a:bodyPr>
          <a:lstStyle/>
          <a:p>
            <a:pPr marL="0" indent="0">
              <a:buNone/>
            </a:pPr>
            <a:r>
              <a:rPr lang="en-US" sz="1800" dirty="0"/>
              <a:t>Definitions of Food Security. (2018, September 5). Retrieved from https://www.ers.usda.gov/topics/food-</a:t>
            </a:r>
          </a:p>
          <a:p>
            <a:pPr marL="0" indent="0">
              <a:buNone/>
            </a:pPr>
            <a:r>
              <a:rPr lang="en-US" sz="1800" dirty="0"/>
              <a:t>	nutrition-assistance/food-security-in-the-us/definitions-of-food-security.aspx</a:t>
            </a:r>
          </a:p>
          <a:p>
            <a:pPr marL="0" indent="0">
              <a:buNone/>
            </a:pPr>
            <a:r>
              <a:rPr lang="en-US" sz="1800" dirty="0"/>
              <a:t>Food insecurity. (2019). Retrieved from http://www.countyhealthrankings.org/app</a:t>
            </a:r>
          </a:p>
          <a:p>
            <a:pPr marL="0" indent="0">
              <a:buNone/>
            </a:pPr>
            <a:r>
              <a:rPr lang="en-US" sz="1800" dirty="0"/>
              <a:t>Food Recovery Network. (2017). Retrieved from https://www.foodrecoverynetwork.org/</a:t>
            </a:r>
          </a:p>
          <a:p>
            <a:pPr marL="0" indent="0">
              <a:buNone/>
            </a:pPr>
            <a:r>
              <a:rPr lang="en-US" sz="1800" dirty="0"/>
              <a:t>Waste Land: Does the Large Amount of Food Discarded in the U.S. Take a Toll on the Environment? (2019). </a:t>
            </a:r>
          </a:p>
          <a:p>
            <a:pPr marL="0" indent="0">
              <a:buNone/>
            </a:pPr>
            <a:r>
              <a:rPr lang="en-US" sz="1800" dirty="0"/>
              <a:t>	Retrieved from https://www.scientificamerican.com/article/earth-talk-waste-land/</a:t>
            </a:r>
          </a:p>
        </p:txBody>
      </p:sp>
    </p:spTree>
    <p:extLst>
      <p:ext uri="{BB962C8B-B14F-4D97-AF65-F5344CB8AC3E}">
        <p14:creationId xmlns:p14="http://schemas.microsoft.com/office/powerpoint/2010/main" val="121664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1" name="Rectangle 143">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9AE99D-C718-4DBD-A98C-E3F7C10D7187}"/>
              </a:ext>
            </a:extLst>
          </p:cNvPr>
          <p:cNvSpPr>
            <a:spLocks noGrp="1"/>
          </p:cNvSpPr>
          <p:nvPr>
            <p:ph type="title"/>
          </p:nvPr>
        </p:nvSpPr>
        <p:spPr>
          <a:xfrm>
            <a:off x="674237" y="725197"/>
            <a:ext cx="3657600" cy="2887579"/>
          </a:xfrm>
        </p:spPr>
        <p:txBody>
          <a:bodyPr vert="horz" lIns="91440" tIns="45720" rIns="91440" bIns="45720" rtlCol="0" anchor="b">
            <a:normAutofit/>
          </a:bodyPr>
          <a:lstStyle/>
          <a:p>
            <a:pPr algn="ctr"/>
            <a:r>
              <a:rPr lang="en-US" sz="4800" kern="1200" dirty="0">
                <a:solidFill>
                  <a:srgbClr val="FFFFFF"/>
                </a:solidFill>
                <a:latin typeface="Bahnschrift SemiBold SemiConden" panose="020B0502040204020203" pitchFamily="34" charset="0"/>
              </a:rPr>
              <a:t>The Scholarship of  Community Application</a:t>
            </a:r>
          </a:p>
        </p:txBody>
      </p:sp>
      <p:cxnSp>
        <p:nvCxnSpPr>
          <p:cNvPr id="146" name="Straight Connector 145">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2059" name="Picture 8" descr="Image result for enactus logo transparent">
            <a:extLst>
              <a:ext uri="{FF2B5EF4-FFF2-40B4-BE49-F238E27FC236}">
                <a16:creationId xmlns:a16="http://schemas.microsoft.com/office/drawing/2014/main" id="{5FCB4D21-C297-4410-B307-56E84132464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432" y="3315286"/>
            <a:ext cx="4752178" cy="36721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6B6C644-E5BA-403A-BEA3-B204DA295554}"/>
              </a:ext>
            </a:extLst>
          </p:cNvPr>
          <p:cNvSpPr txBox="1"/>
          <p:nvPr/>
        </p:nvSpPr>
        <p:spPr>
          <a:xfrm>
            <a:off x="5128054" y="321177"/>
            <a:ext cx="6727062" cy="5755422"/>
          </a:xfrm>
          <a:prstGeom prst="rect">
            <a:avLst/>
          </a:prstGeom>
          <a:noFill/>
        </p:spPr>
        <p:txBody>
          <a:bodyPr wrap="square" rtlCol="0">
            <a:spAutoFit/>
          </a:bodyPr>
          <a:lstStyle/>
          <a:p>
            <a:pPr algn="ctr"/>
            <a:endParaRPr lang="en-US" sz="2400" b="1" dirty="0">
              <a:latin typeface="Baghdad" pitchFamily="2" charset="-78"/>
              <a:cs typeface="Baghdad" pitchFamily="2" charset="-78"/>
            </a:endParaRPr>
          </a:p>
          <a:p>
            <a:pPr algn="ctr"/>
            <a:endParaRPr lang="en-US" sz="2400" b="1" dirty="0">
              <a:latin typeface="Baghdad" pitchFamily="2" charset="-78"/>
              <a:cs typeface="Baghdad" pitchFamily="2" charset="-78"/>
            </a:endParaRPr>
          </a:p>
          <a:p>
            <a:pPr algn="ctr"/>
            <a:r>
              <a:rPr lang="en-US" sz="3200" b="1" dirty="0">
                <a:latin typeface="Bahnschrift SemiBold SemiConden" panose="020B0502040204020203" pitchFamily="34" charset="0"/>
                <a:cs typeface="Baghdad" pitchFamily="2" charset="-78"/>
              </a:rPr>
              <a:t>The Scholarship of Community Application is a natural fit with Enactus</a:t>
            </a:r>
          </a:p>
          <a:p>
            <a:endParaRPr lang="en-US" sz="2000" dirty="0">
              <a:latin typeface="Baghdad" pitchFamily="2" charset="-78"/>
              <a:cs typeface="Baghdad" pitchFamily="2" charset="-78"/>
            </a:endParaRPr>
          </a:p>
          <a:p>
            <a:r>
              <a:rPr lang="en-US" sz="2400" dirty="0">
                <a:cs typeface="Baghdad" pitchFamily="2" charset="-78"/>
              </a:rPr>
              <a:t>Enactus is a community of students, academics, and business leaders   </a:t>
            </a:r>
          </a:p>
          <a:p>
            <a:endParaRPr lang="en-US" sz="2400" dirty="0">
              <a:cs typeface="Baghdad" pitchFamily="2" charset="-78"/>
            </a:endParaRPr>
          </a:p>
          <a:p>
            <a:r>
              <a:rPr lang="en-US" sz="2400" dirty="0">
                <a:cs typeface="Baghdad" pitchFamily="2" charset="-78"/>
              </a:rPr>
              <a:t>Enactus empowers students to know that they can make a difference now – they don’t have to wait</a:t>
            </a:r>
          </a:p>
          <a:p>
            <a:endParaRPr lang="en-US" sz="2400" dirty="0">
              <a:cs typeface="Baghdad" pitchFamily="2" charset="-78"/>
            </a:endParaRPr>
          </a:p>
          <a:p>
            <a:r>
              <a:rPr lang="en-US" sz="2400" dirty="0">
                <a:cs typeface="Baghdad" pitchFamily="2" charset="-78"/>
              </a:rPr>
              <a:t>This application of skills and knowledge is effectively demonstrated through our work with the food recovery network</a:t>
            </a:r>
          </a:p>
          <a:p>
            <a:endParaRPr lang="en-US" sz="2000" dirty="0"/>
          </a:p>
        </p:txBody>
      </p:sp>
    </p:spTree>
    <p:extLst>
      <p:ext uri="{BB962C8B-B14F-4D97-AF65-F5344CB8AC3E}">
        <p14:creationId xmlns:p14="http://schemas.microsoft.com/office/powerpoint/2010/main" val="1996093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4" name="Online Media 3" title="Food Recovery Network - Olivet Nazarene University">
            <a:hlinkClick r:id="" action="ppaction://media"/>
            <a:extLst>
              <a:ext uri="{FF2B5EF4-FFF2-40B4-BE49-F238E27FC236}">
                <a16:creationId xmlns:a16="http://schemas.microsoft.com/office/drawing/2014/main" id="{E65F761F-68EF-442B-AB9A-C432A1089607}"/>
              </a:ext>
            </a:extLst>
          </p:cNvPr>
          <p:cNvPicPr>
            <a:picLocks noRot="1" noChangeAspect="1"/>
          </p:cNvPicPr>
          <p:nvPr>
            <a:videoFile r:link="rId1"/>
          </p:nvPr>
        </p:nvPicPr>
        <p:blipFill>
          <a:blip r:embed="rId3"/>
          <a:stretch>
            <a:fillRect/>
          </a:stretch>
        </p:blipFill>
        <p:spPr>
          <a:xfrm>
            <a:off x="1815413" y="1021170"/>
            <a:ext cx="8561173" cy="4815659"/>
          </a:xfrm>
          <a:prstGeom prst="rect">
            <a:avLst/>
          </a:prstGeom>
        </p:spPr>
      </p:pic>
      <p:sp>
        <p:nvSpPr>
          <p:cNvPr id="2" name="TextBox 1">
            <a:extLst>
              <a:ext uri="{FF2B5EF4-FFF2-40B4-BE49-F238E27FC236}">
                <a16:creationId xmlns:a16="http://schemas.microsoft.com/office/drawing/2014/main" id="{86E4CE94-8819-4D8F-B77E-F1D4FBEF8BD8}"/>
              </a:ext>
            </a:extLst>
          </p:cNvPr>
          <p:cNvSpPr txBox="1"/>
          <p:nvPr/>
        </p:nvSpPr>
        <p:spPr>
          <a:xfrm>
            <a:off x="3816177" y="6071975"/>
            <a:ext cx="4559643" cy="369332"/>
          </a:xfrm>
          <a:prstGeom prst="rect">
            <a:avLst/>
          </a:prstGeom>
          <a:noFill/>
        </p:spPr>
        <p:txBody>
          <a:bodyPr wrap="square" rtlCol="0">
            <a:spAutoFit/>
          </a:bodyPr>
          <a:lstStyle/>
          <a:p>
            <a:pPr algn="ctr"/>
            <a:r>
              <a:rPr lang="en-US" dirty="0">
                <a:hlinkClick r:id="rId4"/>
              </a:rPr>
              <a:t>https://youtu.be/0-c6YiXx-FY</a:t>
            </a:r>
            <a:r>
              <a:rPr lang="en-US" dirty="0"/>
              <a:t> </a:t>
            </a:r>
          </a:p>
        </p:txBody>
      </p:sp>
    </p:spTree>
    <p:extLst>
      <p:ext uri="{BB962C8B-B14F-4D97-AF65-F5344CB8AC3E}">
        <p14:creationId xmlns:p14="http://schemas.microsoft.com/office/powerpoint/2010/main" val="1899695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B8796-4CED-46D5-83DC-8ADAEE9654E3}"/>
              </a:ext>
            </a:extLst>
          </p:cNvPr>
          <p:cNvSpPr>
            <a:spLocks noGrp="1"/>
          </p:cNvSpPr>
          <p:nvPr>
            <p:ph type="title"/>
          </p:nvPr>
        </p:nvSpPr>
        <p:spPr>
          <a:xfrm>
            <a:off x="960100" y="978102"/>
            <a:ext cx="10588434" cy="1062644"/>
          </a:xfrm>
        </p:spPr>
        <p:txBody>
          <a:bodyPr anchor="b">
            <a:normAutofit/>
          </a:bodyPr>
          <a:lstStyle/>
          <a:p>
            <a:r>
              <a:rPr lang="en-US" dirty="0">
                <a:latin typeface="Bahnschrift SemiBold SemiConden" panose="020B0502040204020203" pitchFamily="34" charset="0"/>
              </a:rPr>
              <a:t>What is Food Recovery Network?</a:t>
            </a:r>
          </a:p>
        </p:txBody>
      </p:sp>
      <p:cxnSp>
        <p:nvCxnSpPr>
          <p:cNvPr id="71" name="Straight Connector 7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074" name="Picture 2" descr="Image result for food recovery network logo transparent">
            <a:extLst>
              <a:ext uri="{FF2B5EF4-FFF2-40B4-BE49-F238E27FC236}">
                <a16:creationId xmlns:a16="http://schemas.microsoft.com/office/drawing/2014/main" id="{B79F299B-EDCA-4C6C-B1BD-3F305E5BFA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023" y="2811104"/>
            <a:ext cx="3366480" cy="25755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9D84AB6-2D40-4EE3-91D1-6A0B7E6B96C9}"/>
              </a:ext>
            </a:extLst>
          </p:cNvPr>
          <p:cNvSpPr>
            <a:spLocks noGrp="1"/>
          </p:cNvSpPr>
          <p:nvPr>
            <p:ph idx="1"/>
          </p:nvPr>
        </p:nvSpPr>
        <p:spPr>
          <a:xfrm>
            <a:off x="4639962" y="2682433"/>
            <a:ext cx="6597561" cy="3755435"/>
          </a:xfrm>
        </p:spPr>
        <p:txBody>
          <a:bodyPr>
            <a:normAutofit/>
          </a:bodyPr>
          <a:lstStyle/>
          <a:p>
            <a:r>
              <a:rPr lang="en-US" sz="2000" dirty="0"/>
              <a:t>Largest student movement fighting against food waste and hunger</a:t>
            </a:r>
          </a:p>
          <a:p>
            <a:r>
              <a:rPr lang="en-US" sz="2000" dirty="0"/>
              <a:t>“Food Recovery Network is a national nonprofit that unites students at colleges and universities to fight food waste and hunger by recovering perishable food that would otherwise go to waste from their campus dining halls and donating it to those in need”</a:t>
            </a:r>
          </a:p>
          <a:p>
            <a:r>
              <a:rPr lang="en-US" sz="2000" dirty="0"/>
              <a:t>FRN’s Goal: to change the norm from food waste to food recovery in the United States</a:t>
            </a:r>
          </a:p>
          <a:p>
            <a:r>
              <a:rPr lang="en-US" sz="2000" dirty="0"/>
              <a:t>To date, 3 million pounds of food have been recovered and 2.5 million meals have been donated to those in need</a:t>
            </a:r>
          </a:p>
        </p:txBody>
      </p:sp>
    </p:spTree>
    <p:extLst>
      <p:ext uri="{BB962C8B-B14F-4D97-AF65-F5344CB8AC3E}">
        <p14:creationId xmlns:p14="http://schemas.microsoft.com/office/powerpoint/2010/main" val="2203803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36837-E823-4293-95AF-9F493E01CBA5}"/>
              </a:ext>
            </a:extLst>
          </p:cNvPr>
          <p:cNvSpPr>
            <a:spLocks noGrp="1"/>
          </p:cNvSpPr>
          <p:nvPr>
            <p:ph type="title"/>
          </p:nvPr>
        </p:nvSpPr>
        <p:spPr/>
        <p:txBody>
          <a:bodyPr/>
          <a:lstStyle/>
          <a:p>
            <a:pPr algn="ctr"/>
            <a:r>
              <a:rPr lang="en-US" dirty="0">
                <a:latin typeface="Bahnschrift SemiBold SemiConden" panose="020B0502040204020203" pitchFamily="34" charset="0"/>
              </a:rPr>
              <a:t>What does it mean to be food insecure?</a:t>
            </a:r>
          </a:p>
        </p:txBody>
      </p:sp>
      <p:graphicFrame>
        <p:nvGraphicFramePr>
          <p:cNvPr id="3" name="Diagram 2">
            <a:extLst>
              <a:ext uri="{FF2B5EF4-FFF2-40B4-BE49-F238E27FC236}">
                <a16:creationId xmlns:a16="http://schemas.microsoft.com/office/drawing/2014/main" id="{1DAF9260-E87E-4B19-9309-F40A70E45823}"/>
              </a:ext>
            </a:extLst>
          </p:cNvPr>
          <p:cNvGraphicFramePr/>
          <p:nvPr>
            <p:extLst>
              <p:ext uri="{D42A27DB-BD31-4B8C-83A1-F6EECF244321}">
                <p14:modId xmlns:p14="http://schemas.microsoft.com/office/powerpoint/2010/main" val="1290423225"/>
              </p:ext>
            </p:extLst>
          </p:nvPr>
        </p:nvGraphicFramePr>
        <p:xfrm>
          <a:off x="407086" y="1690688"/>
          <a:ext cx="11393617" cy="46545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0318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3074" name="Picture 2" descr="Image result for food recovery network background">
            <a:extLst>
              <a:ext uri="{FF2B5EF4-FFF2-40B4-BE49-F238E27FC236}">
                <a16:creationId xmlns:a16="http://schemas.microsoft.com/office/drawing/2014/main" id="{FE3C2164-D1F4-4E1C-A226-F5105704BF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091" t="9091"/>
          <a:stretch/>
        </p:blipFill>
        <p:spPr bwMode="auto">
          <a:xfrm>
            <a:off x="-2333"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Shape 70">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78" name="Freeform: Shape 72">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9691FDC-45DA-42A9-A349-AD195AA50181}"/>
              </a:ext>
            </a:extLst>
          </p:cNvPr>
          <p:cNvSpPr>
            <a:spLocks noGrp="1"/>
          </p:cNvSpPr>
          <p:nvPr>
            <p:ph idx="1"/>
          </p:nvPr>
        </p:nvSpPr>
        <p:spPr>
          <a:xfrm>
            <a:off x="223678" y="154460"/>
            <a:ext cx="4100671" cy="4627090"/>
          </a:xfrm>
        </p:spPr>
        <p:txBody>
          <a:bodyPr anchor="t">
            <a:normAutofit/>
          </a:bodyPr>
          <a:lstStyle/>
          <a:p>
            <a:pPr marL="0" indent="0">
              <a:buNone/>
            </a:pPr>
            <a:endParaRPr lang="en-US" sz="1800" dirty="0"/>
          </a:p>
          <a:p>
            <a:pPr marL="0" indent="0" algn="ctr">
              <a:buNone/>
            </a:pPr>
            <a:r>
              <a:rPr lang="en-US" sz="10000" b="1" dirty="0">
                <a:ln w="9525">
                  <a:solidFill>
                    <a:schemeClr val="tx1"/>
                  </a:solidFill>
                  <a:prstDash val="solid"/>
                </a:ln>
                <a:solidFill>
                  <a:srgbClr val="00B050"/>
                </a:solidFill>
                <a:effectLst>
                  <a:outerShdw blurRad="12700" dist="38100" dir="2700000" algn="tl" rotWithShape="0">
                    <a:schemeClr val="bg1">
                      <a:lumMod val="50000"/>
                    </a:schemeClr>
                  </a:outerShdw>
                </a:effectLst>
              </a:rPr>
              <a:t>WE SAW A NEED</a:t>
            </a:r>
          </a:p>
        </p:txBody>
      </p:sp>
    </p:spTree>
    <p:extLst>
      <p:ext uri="{BB962C8B-B14F-4D97-AF65-F5344CB8AC3E}">
        <p14:creationId xmlns:p14="http://schemas.microsoft.com/office/powerpoint/2010/main" val="3485579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Image result for olivet nazarene university">
            <a:extLst>
              <a:ext uri="{FF2B5EF4-FFF2-40B4-BE49-F238E27FC236}">
                <a16:creationId xmlns:a16="http://schemas.microsoft.com/office/drawing/2014/main" id="{2D16D0D8-573C-426C-A6AF-E3072481C825}"/>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8254" r="19023" b="1"/>
          <a:stretch/>
        </p:blipFill>
        <p:spPr bwMode="auto">
          <a:xfrm>
            <a:off x="5797543" y="10"/>
            <a:ext cx="6394152" cy="685799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70">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CDE4C56C-1742-44EE-B697-3A6692D0BDDF}"/>
              </a:ext>
            </a:extLst>
          </p:cNvPr>
          <p:cNvSpPr>
            <a:spLocks noGrp="1"/>
          </p:cNvSpPr>
          <p:nvPr>
            <p:ph type="title"/>
          </p:nvPr>
        </p:nvSpPr>
        <p:spPr>
          <a:xfrm>
            <a:off x="804998" y="798445"/>
            <a:ext cx="4803636" cy="1311664"/>
          </a:xfrm>
        </p:spPr>
        <p:txBody>
          <a:bodyPr>
            <a:normAutofit/>
          </a:bodyPr>
          <a:lstStyle/>
          <a:p>
            <a:r>
              <a:rPr lang="en-US">
                <a:solidFill>
                  <a:srgbClr val="000000"/>
                </a:solidFill>
                <a:latin typeface="Bahnschrift SemiBold SemiConden" panose="020B0502040204020203" pitchFamily="34" charset="0"/>
              </a:rPr>
              <a:t>Fighting Waste at Olivet</a:t>
            </a:r>
          </a:p>
        </p:txBody>
      </p:sp>
      <p:sp>
        <p:nvSpPr>
          <p:cNvPr id="3" name="Content Placeholder 2">
            <a:extLst>
              <a:ext uri="{FF2B5EF4-FFF2-40B4-BE49-F238E27FC236}">
                <a16:creationId xmlns:a16="http://schemas.microsoft.com/office/drawing/2014/main" id="{288DC515-0CF5-4000-8BBF-DAA31324286C}"/>
              </a:ext>
            </a:extLst>
          </p:cNvPr>
          <p:cNvSpPr>
            <a:spLocks noGrp="1"/>
          </p:cNvSpPr>
          <p:nvPr>
            <p:ph idx="1"/>
          </p:nvPr>
        </p:nvSpPr>
        <p:spPr>
          <a:xfrm>
            <a:off x="804997" y="2687594"/>
            <a:ext cx="5188030" cy="4046837"/>
          </a:xfrm>
        </p:spPr>
        <p:txBody>
          <a:bodyPr anchor="ctr">
            <a:normAutofit fontScale="92500" lnSpcReduction="10000"/>
          </a:bodyPr>
          <a:lstStyle/>
          <a:p>
            <a:r>
              <a:rPr lang="en-US" dirty="0">
                <a:solidFill>
                  <a:srgbClr val="000000"/>
                </a:solidFill>
              </a:rPr>
              <a:t>In general, 30-40% of the food supply in America is wasted</a:t>
            </a:r>
          </a:p>
          <a:p>
            <a:r>
              <a:rPr lang="en-US" dirty="0">
                <a:solidFill>
                  <a:srgbClr val="000000"/>
                </a:solidFill>
              </a:rPr>
              <a:t>Sodexo recognized the abundance of food that was being thrown away each day and wanted to take action</a:t>
            </a:r>
          </a:p>
          <a:p>
            <a:r>
              <a:rPr lang="en-US" dirty="0">
                <a:solidFill>
                  <a:srgbClr val="000000"/>
                </a:solidFill>
              </a:rPr>
              <a:t>“Once this food gets to the landfill, it then generates methane, a greenhouse gas 23 times as potent as carbon dioxide in trapping heat within our atmosphere”</a:t>
            </a:r>
          </a:p>
          <a:p>
            <a:endParaRPr lang="en-US" sz="2400" dirty="0">
              <a:solidFill>
                <a:srgbClr val="000000"/>
              </a:solidFill>
            </a:endParaRPr>
          </a:p>
          <a:p>
            <a:endParaRPr lang="en-US" sz="2000" dirty="0">
              <a:solidFill>
                <a:srgbClr val="000000"/>
              </a:solidFill>
            </a:endParaRPr>
          </a:p>
        </p:txBody>
      </p:sp>
    </p:spTree>
    <p:extLst>
      <p:ext uri="{BB962C8B-B14F-4D97-AF65-F5344CB8AC3E}">
        <p14:creationId xmlns:p14="http://schemas.microsoft.com/office/powerpoint/2010/main" val="252524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Image result for kankakee county courthouse">
            <a:extLst>
              <a:ext uri="{FF2B5EF4-FFF2-40B4-BE49-F238E27FC236}">
                <a16:creationId xmlns:a16="http://schemas.microsoft.com/office/drawing/2014/main" id="{406CB965-003C-4298-8A57-4C8DD7623569}"/>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l="19167" r="10906"/>
          <a:stretch/>
        </p:blipFill>
        <p:spPr bwMode="auto">
          <a:xfrm>
            <a:off x="6026143" y="10"/>
            <a:ext cx="6394152" cy="68579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74">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5722D695-A81C-4415-9CB1-2A95B15879D2}"/>
              </a:ext>
            </a:extLst>
          </p:cNvPr>
          <p:cNvSpPr>
            <a:spLocks noGrp="1"/>
          </p:cNvSpPr>
          <p:nvPr>
            <p:ph type="title"/>
          </p:nvPr>
        </p:nvSpPr>
        <p:spPr>
          <a:xfrm>
            <a:off x="804998" y="798445"/>
            <a:ext cx="4803636" cy="1311664"/>
          </a:xfrm>
        </p:spPr>
        <p:txBody>
          <a:bodyPr>
            <a:normAutofit/>
          </a:bodyPr>
          <a:lstStyle/>
          <a:p>
            <a:r>
              <a:rPr lang="en-US">
                <a:solidFill>
                  <a:srgbClr val="000000"/>
                </a:solidFill>
                <a:latin typeface="Bahnschrift SemiBold SemiConden" panose="020B0502040204020203" pitchFamily="34" charset="0"/>
              </a:rPr>
              <a:t>Feeding People in Kankakee </a:t>
            </a:r>
          </a:p>
        </p:txBody>
      </p:sp>
      <p:sp>
        <p:nvSpPr>
          <p:cNvPr id="3" name="Content Placeholder 2">
            <a:extLst>
              <a:ext uri="{FF2B5EF4-FFF2-40B4-BE49-F238E27FC236}">
                <a16:creationId xmlns:a16="http://schemas.microsoft.com/office/drawing/2014/main" id="{501E49E7-1B81-49ED-B2FF-49B70E2E2F53}"/>
              </a:ext>
            </a:extLst>
          </p:cNvPr>
          <p:cNvSpPr>
            <a:spLocks noGrp="1"/>
          </p:cNvSpPr>
          <p:nvPr>
            <p:ph idx="1"/>
          </p:nvPr>
        </p:nvSpPr>
        <p:spPr>
          <a:xfrm>
            <a:off x="804997" y="2110110"/>
            <a:ext cx="5291003" cy="4525468"/>
          </a:xfrm>
        </p:spPr>
        <p:txBody>
          <a:bodyPr anchor="ctr">
            <a:normAutofit/>
          </a:bodyPr>
          <a:lstStyle/>
          <a:p>
            <a:r>
              <a:rPr lang="en-US" sz="1800" dirty="0">
                <a:solidFill>
                  <a:srgbClr val="000000"/>
                </a:solidFill>
              </a:rPr>
              <a:t>In a 2016 Kankakee County Community Health Needs Assessment, only 88% of survey respondents were able to buy food for their homes most of the time.</a:t>
            </a:r>
          </a:p>
          <a:p>
            <a:r>
              <a:rPr lang="en-US" sz="1800" dirty="0">
                <a:solidFill>
                  <a:srgbClr val="000000"/>
                </a:solidFill>
              </a:rPr>
              <a:t>Overall poverty rate: 14%</a:t>
            </a:r>
          </a:p>
          <a:p>
            <a:r>
              <a:rPr lang="en-US" sz="1800" dirty="0">
                <a:solidFill>
                  <a:srgbClr val="000000"/>
                </a:solidFill>
              </a:rPr>
              <a:t>As of 2014, 16,120 people (14%) were food insecure</a:t>
            </a:r>
          </a:p>
          <a:p>
            <a:pPr lvl="1"/>
            <a:r>
              <a:rPr lang="en-US" sz="1800" dirty="0">
                <a:solidFill>
                  <a:srgbClr val="000000"/>
                </a:solidFill>
              </a:rPr>
              <a:t>Higher food insecurity rate than Illinois &amp; US</a:t>
            </a:r>
          </a:p>
          <a:p>
            <a:r>
              <a:rPr lang="en-US" sz="1800" dirty="0">
                <a:solidFill>
                  <a:srgbClr val="000000"/>
                </a:solidFill>
              </a:rPr>
              <a:t>The Salvation Army</a:t>
            </a:r>
          </a:p>
          <a:p>
            <a:pPr lvl="1"/>
            <a:r>
              <a:rPr lang="en-US" sz="1800" dirty="0">
                <a:solidFill>
                  <a:srgbClr val="000000"/>
                </a:solidFill>
              </a:rPr>
              <a:t>Recently lost a major food source</a:t>
            </a:r>
          </a:p>
          <a:p>
            <a:pPr lvl="1"/>
            <a:r>
              <a:rPr lang="en-US" sz="1800" dirty="0">
                <a:solidFill>
                  <a:srgbClr val="000000"/>
                </a:solidFill>
              </a:rPr>
              <a:t>Recently closed their shelters to men and women due to a lack of funding</a:t>
            </a:r>
          </a:p>
          <a:p>
            <a:pPr lvl="1"/>
            <a:r>
              <a:rPr lang="en-US" sz="1800" dirty="0">
                <a:solidFill>
                  <a:srgbClr val="000000"/>
                </a:solidFill>
              </a:rPr>
              <a:t>History of feeding 100 people a free, hot lunch daily</a:t>
            </a:r>
          </a:p>
          <a:p>
            <a:pPr lvl="1"/>
            <a:endParaRPr lang="en-US" sz="1400" dirty="0">
              <a:solidFill>
                <a:srgbClr val="000000"/>
              </a:solidFill>
            </a:endParaRPr>
          </a:p>
        </p:txBody>
      </p:sp>
    </p:spTree>
    <p:extLst>
      <p:ext uri="{BB962C8B-B14F-4D97-AF65-F5344CB8AC3E}">
        <p14:creationId xmlns:p14="http://schemas.microsoft.com/office/powerpoint/2010/main" val="809329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Image result for food recovery network background">
            <a:extLst>
              <a:ext uri="{FF2B5EF4-FFF2-40B4-BE49-F238E27FC236}">
                <a16:creationId xmlns:a16="http://schemas.microsoft.com/office/drawing/2014/main" id="{A017F180-0CE5-4A92-B43A-1DEBA602FDB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091" t="909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Shape 70">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936A24C-9A83-46CE-838E-2DD2A7F90C51}"/>
              </a:ext>
            </a:extLst>
          </p:cNvPr>
          <p:cNvSpPr>
            <a:spLocks noGrp="1"/>
          </p:cNvSpPr>
          <p:nvPr>
            <p:ph type="title"/>
          </p:nvPr>
        </p:nvSpPr>
        <p:spPr>
          <a:xfrm>
            <a:off x="148282" y="803188"/>
            <a:ext cx="4423718" cy="3620531"/>
          </a:xfrm>
        </p:spPr>
        <p:txBody>
          <a:bodyPr>
            <a:noAutofit/>
          </a:bodyPr>
          <a:lstStyle/>
          <a:p>
            <a:pPr algn="ctr">
              <a:spcBef>
                <a:spcPts val="1000"/>
              </a:spcBef>
            </a:pPr>
            <a:r>
              <a:rPr lang="en-US" sz="10000" b="1" dirty="0">
                <a:ln w="9525">
                  <a:solidFill>
                    <a:schemeClr val="tx1"/>
                  </a:solidFill>
                  <a:prstDash val="solid"/>
                </a:ln>
                <a:solidFill>
                  <a:srgbClr val="00B050"/>
                </a:solidFill>
                <a:effectLst>
                  <a:outerShdw blurRad="12700" dist="38100" dir="2700000" algn="tl" rotWithShape="0">
                    <a:schemeClr val="bg1">
                      <a:lumMod val="50000"/>
                    </a:schemeClr>
                  </a:outerShdw>
                </a:effectLst>
                <a:latin typeface="+mn-lt"/>
                <a:ea typeface="+mn-ea"/>
                <a:cs typeface="+mn-cs"/>
              </a:rPr>
              <a:t>WE TOOK ACTION</a:t>
            </a:r>
          </a:p>
        </p:txBody>
      </p:sp>
    </p:spTree>
    <p:extLst>
      <p:ext uri="{BB962C8B-B14F-4D97-AF65-F5344CB8AC3E}">
        <p14:creationId xmlns:p14="http://schemas.microsoft.com/office/powerpoint/2010/main" val="31172145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119</TotalTime>
  <Words>827</Words>
  <Application>Microsoft Office PowerPoint</Application>
  <PresentationFormat>Widescreen</PresentationFormat>
  <Paragraphs>81</Paragraphs>
  <Slides>16</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Baghdad</vt:lpstr>
      <vt:lpstr>Bahnschrift SemiBold SemiConden</vt:lpstr>
      <vt:lpstr>Calibri</vt:lpstr>
      <vt:lpstr>Calibri Light</vt:lpstr>
      <vt:lpstr>Office Theme</vt:lpstr>
      <vt:lpstr>Food Recovery Network</vt:lpstr>
      <vt:lpstr>The Scholarship of  Community Application</vt:lpstr>
      <vt:lpstr>PowerPoint Presentation</vt:lpstr>
      <vt:lpstr>What is Food Recovery Network?</vt:lpstr>
      <vt:lpstr>What does it mean to be food insecure?</vt:lpstr>
      <vt:lpstr>PowerPoint Presentation</vt:lpstr>
      <vt:lpstr>Fighting Waste at Olivet</vt:lpstr>
      <vt:lpstr>Feeding People in Kankakee </vt:lpstr>
      <vt:lpstr>WE TOOK ACTION</vt:lpstr>
      <vt:lpstr>Our Olivet Chapter</vt:lpstr>
      <vt:lpstr>Awareness Day</vt:lpstr>
      <vt:lpstr>Supplemental Education</vt:lpstr>
      <vt:lpstr>Move Out For Hunger</vt:lpstr>
      <vt:lpstr>Potential for Growth</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Recovery Network</dc:title>
  <dc:creator> </dc:creator>
  <cp:lastModifiedBy> </cp:lastModifiedBy>
  <cp:revision>9</cp:revision>
  <dcterms:created xsi:type="dcterms:W3CDTF">2019-04-03T03:42:19Z</dcterms:created>
  <dcterms:modified xsi:type="dcterms:W3CDTF">2019-04-11T16:22:50Z</dcterms:modified>
</cp:coreProperties>
</file>