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79" r:id="rId3"/>
    <p:sldId id="280" r:id="rId4"/>
    <p:sldId id="266" r:id="rId5"/>
    <p:sldId id="281" r:id="rId6"/>
    <p:sldId id="288" r:id="rId7"/>
    <p:sldId id="282" r:id="rId8"/>
    <p:sldId id="302" r:id="rId9"/>
    <p:sldId id="283" r:id="rId10"/>
    <p:sldId id="258" r:id="rId11"/>
    <p:sldId id="268" r:id="rId12"/>
    <p:sldId id="278" r:id="rId13"/>
    <p:sldId id="264" r:id="rId14"/>
    <p:sldId id="271" r:id="rId15"/>
    <p:sldId id="274" r:id="rId16"/>
    <p:sldId id="275" r:id="rId17"/>
    <p:sldId id="276" r:id="rId18"/>
    <p:sldId id="298" r:id="rId19"/>
    <p:sldId id="277" r:id="rId20"/>
    <p:sldId id="273" r:id="rId21"/>
    <p:sldId id="284" r:id="rId22"/>
    <p:sldId id="285" r:id="rId23"/>
    <p:sldId id="286" r:id="rId24"/>
    <p:sldId id="301" r:id="rId2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84868" autoAdjust="0"/>
  </p:normalViewPr>
  <p:slideViewPr>
    <p:cSldViewPr snapToGrid="0">
      <p:cViewPr varScale="1">
        <p:scale>
          <a:sx n="82" d="100"/>
          <a:sy n="82" d="100"/>
        </p:scale>
        <p:origin x="96" y="294"/>
      </p:cViewPr>
      <p:guideLst>
        <p:guide orient="horz" pos="2160"/>
        <p:guide pos="3840"/>
      </p:guideLst>
    </p:cSldViewPr>
  </p:slideViewPr>
  <p:notesTextViewPr>
    <p:cViewPr>
      <p:scale>
        <a:sx n="1" d="1"/>
        <a:sy n="1" d="1"/>
      </p:scale>
      <p:origin x="0" y="0"/>
    </p:cViewPr>
  </p:notesTextViewPr>
  <p:notesViewPr>
    <p:cSldViewPr snapToGrid="0">
      <p:cViewPr varScale="1">
        <p:scale>
          <a:sx n="80" d="100"/>
          <a:sy n="80" d="100"/>
        </p:scale>
        <p:origin x="2040" y="15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AD1907-F30B-4D15-BA97-BE3C368EF293}" type="doc">
      <dgm:prSet loTypeId="urn:microsoft.com/office/officeart/2005/8/layout/process1" loCatId="process" qsTypeId="urn:microsoft.com/office/officeart/2005/8/quickstyle/3d1" qsCatId="3D" csTypeId="urn:microsoft.com/office/officeart/2005/8/colors/accent4_5" csCatId="accent4" phldr="1"/>
      <dgm:spPr/>
    </dgm:pt>
    <dgm:pt modelId="{9A7083CF-4F5E-4C64-88DC-14727A7D52C0}">
      <dgm:prSet phldrT="[Text]" custT="1"/>
      <dgm:spPr/>
      <dgm:t>
        <a:bodyPr/>
        <a:lstStyle/>
        <a:p>
          <a:pPr>
            <a:buFont typeface="Arial" pitchFamily="34" charset="0"/>
            <a:buChar char="•"/>
          </a:pPr>
          <a:r>
            <a:rPr lang="en-US" sz="1800" dirty="0"/>
            <a:t>Faculty do not need teacher training or certification to teach at the college level</a:t>
          </a:r>
        </a:p>
        <a:p>
          <a:pPr>
            <a:buFont typeface="Arial" pitchFamily="34" charset="0"/>
            <a:buChar char="•"/>
          </a:pPr>
          <a:r>
            <a:rPr lang="en-US" sz="1800" dirty="0"/>
            <a:t> </a:t>
          </a:r>
          <a:r>
            <a:rPr lang="en-US" sz="1200" dirty="0"/>
            <a:t>(Boyer, 1990).</a:t>
          </a:r>
          <a:endParaRPr lang="en-US" sz="1800" dirty="0"/>
        </a:p>
      </dgm:t>
    </dgm:pt>
    <dgm:pt modelId="{B27FA475-BE92-4C41-9F56-4C42A4301650}" type="parTrans" cxnId="{FFE15412-81FC-4D37-9C5A-AA490DAF64C5}">
      <dgm:prSet/>
      <dgm:spPr/>
      <dgm:t>
        <a:bodyPr/>
        <a:lstStyle/>
        <a:p>
          <a:endParaRPr lang="en-US"/>
        </a:p>
      </dgm:t>
    </dgm:pt>
    <dgm:pt modelId="{09EC4454-9E80-4BB5-A070-8B7B054E83C4}" type="sibTrans" cxnId="{FFE15412-81FC-4D37-9C5A-AA490DAF64C5}">
      <dgm:prSet/>
      <dgm:spPr/>
      <dgm:t>
        <a:bodyPr/>
        <a:lstStyle/>
        <a:p>
          <a:endParaRPr lang="en-US"/>
        </a:p>
      </dgm:t>
    </dgm:pt>
    <dgm:pt modelId="{3361DA71-A28A-4391-A63C-17A6876B3128}">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t>Hiring and course approvals largely do not include ability to teach</a:t>
          </a:r>
        </a:p>
        <a:p>
          <a:pPr marL="0" marR="0" lvl="0" indent="0" defTabSz="914400" eaLnBrk="1" fontAlgn="auto" latinLnBrk="0" hangingPunct="1">
            <a:lnSpc>
              <a:spcPct val="100000"/>
            </a:lnSpc>
            <a:spcBef>
              <a:spcPts val="0"/>
            </a:spcBef>
            <a:spcAft>
              <a:spcPts val="0"/>
            </a:spcAft>
            <a:buClrTx/>
            <a:buSzTx/>
            <a:buFontTx/>
            <a:buNone/>
            <a:tabLst/>
            <a:defRPr/>
          </a:pPr>
          <a:r>
            <a:rPr lang="en-US" sz="1400" dirty="0"/>
            <a:t> </a:t>
          </a:r>
        </a:p>
        <a:p>
          <a:pPr marL="0" marR="0" lvl="0" indent="0" defTabSz="914400" eaLnBrk="1" fontAlgn="auto" latinLnBrk="0" hangingPunct="1">
            <a:lnSpc>
              <a:spcPct val="100000"/>
            </a:lnSpc>
            <a:spcBef>
              <a:spcPts val="0"/>
            </a:spcBef>
            <a:spcAft>
              <a:spcPts val="0"/>
            </a:spcAft>
            <a:buClrTx/>
            <a:buSzTx/>
            <a:buFontTx/>
            <a:buNone/>
            <a:tabLst/>
            <a:defRPr/>
          </a:pPr>
          <a:r>
            <a:rPr lang="en-US" sz="1200" dirty="0"/>
            <a:t>(Boyer; Lowenthal et al., 2012).</a:t>
          </a:r>
        </a:p>
        <a:p>
          <a:pPr marL="0" lvl="0" defTabSz="577850">
            <a:lnSpc>
              <a:spcPct val="90000"/>
            </a:lnSpc>
            <a:spcBef>
              <a:spcPct val="0"/>
            </a:spcBef>
            <a:spcAft>
              <a:spcPct val="35000"/>
            </a:spcAft>
            <a:buNone/>
          </a:pPr>
          <a:endParaRPr lang="en-US" sz="3600" dirty="0"/>
        </a:p>
      </dgm:t>
    </dgm:pt>
    <dgm:pt modelId="{3668E327-C4B1-450C-9D0D-13F6B88A3BD9}" type="parTrans" cxnId="{A63A9940-9B10-4C04-BA6C-D954849B7025}">
      <dgm:prSet/>
      <dgm:spPr/>
      <dgm:t>
        <a:bodyPr/>
        <a:lstStyle/>
        <a:p>
          <a:endParaRPr lang="en-US"/>
        </a:p>
      </dgm:t>
    </dgm:pt>
    <dgm:pt modelId="{154E1966-212F-4C58-9EE1-AFB42B61F79E}" type="sibTrans" cxnId="{A63A9940-9B10-4C04-BA6C-D954849B7025}">
      <dgm:prSet/>
      <dgm:spPr/>
      <dgm:t>
        <a:bodyPr/>
        <a:lstStyle/>
        <a:p>
          <a:endParaRPr lang="en-US"/>
        </a:p>
      </dgm:t>
    </dgm:pt>
    <dgm:pt modelId="{F6870DEC-6373-4557-91F9-2D0EAD379AD7}">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t>Lack of sufficient training during the onboarding process</a:t>
          </a:r>
        </a:p>
        <a:p>
          <a:pPr marL="0" marR="0" lvl="0" indent="0" defTabSz="914400" eaLnBrk="1" fontAlgn="auto" latinLnBrk="0" hangingPunct="1">
            <a:lnSpc>
              <a:spcPct val="100000"/>
            </a:lnSpc>
            <a:spcBef>
              <a:spcPts val="0"/>
            </a:spcBef>
            <a:spcAft>
              <a:spcPts val="0"/>
            </a:spcAft>
            <a:buClrTx/>
            <a:buSzTx/>
            <a:buFontTx/>
            <a:buNone/>
            <a:tabLst/>
            <a:defRPr/>
          </a:pPr>
          <a:endParaRPr lang="en-US" sz="1800" dirty="0"/>
        </a:p>
        <a:p>
          <a:pPr marL="0" marR="0" lvl="0" indent="0" defTabSz="914400" eaLnBrk="1" fontAlgn="auto" latinLnBrk="0" hangingPunct="1">
            <a:lnSpc>
              <a:spcPct val="100000"/>
            </a:lnSpc>
            <a:spcBef>
              <a:spcPts val="0"/>
            </a:spcBef>
            <a:spcAft>
              <a:spcPts val="0"/>
            </a:spcAft>
            <a:buClrTx/>
            <a:buSzTx/>
            <a:buFontTx/>
            <a:buNone/>
            <a:tabLst/>
            <a:defRPr/>
          </a:pPr>
          <a:r>
            <a:rPr lang="en-US" sz="1200" dirty="0"/>
            <a:t>(Kane, </a:t>
          </a:r>
          <a:r>
            <a:rPr lang="en-US" sz="1200" dirty="0" err="1"/>
            <a:t>Sandretto</a:t>
          </a:r>
          <a:r>
            <a:rPr lang="en-US" sz="1200" dirty="0"/>
            <a:t> &amp; Heath, 2002).</a:t>
          </a:r>
          <a:endParaRPr lang="en-US" sz="1100" dirty="0"/>
        </a:p>
        <a:p>
          <a:pPr marL="0" lvl="0" defTabSz="488950">
            <a:lnSpc>
              <a:spcPct val="90000"/>
            </a:lnSpc>
            <a:spcBef>
              <a:spcPct val="0"/>
            </a:spcBef>
            <a:spcAft>
              <a:spcPct val="35000"/>
            </a:spcAft>
            <a:buNone/>
          </a:pPr>
          <a:endParaRPr lang="en-US" sz="3600" dirty="0"/>
        </a:p>
      </dgm:t>
    </dgm:pt>
    <dgm:pt modelId="{9E708FA6-66E4-4D64-B844-32E9CAB9F852}" type="parTrans" cxnId="{E649FF39-95F8-440C-ABDF-E3E58230FD36}">
      <dgm:prSet/>
      <dgm:spPr/>
      <dgm:t>
        <a:bodyPr/>
        <a:lstStyle/>
        <a:p>
          <a:endParaRPr lang="en-US"/>
        </a:p>
      </dgm:t>
    </dgm:pt>
    <dgm:pt modelId="{024E8DB0-D351-4A83-B675-45CA1EB26259}" type="sibTrans" cxnId="{E649FF39-95F8-440C-ABDF-E3E58230FD36}">
      <dgm:prSet/>
      <dgm:spPr/>
      <dgm:t>
        <a:bodyPr/>
        <a:lstStyle/>
        <a:p>
          <a:endParaRPr lang="en-US"/>
        </a:p>
      </dgm:t>
    </dgm:pt>
    <dgm:pt modelId="{0BAE9BBE-C363-463E-BB08-F7636A1BF7E0}">
      <dgm:prSet custT="1"/>
      <dgm:spPr/>
      <dgm:t>
        <a:bodyPr/>
        <a:lstStyle/>
        <a:p>
          <a:r>
            <a:rPr lang="en-US" sz="1800" dirty="0"/>
            <a:t>Disconnect and lack of support after a faculty member is hired </a:t>
          </a:r>
        </a:p>
        <a:p>
          <a:endParaRPr lang="en-US" sz="1800" dirty="0"/>
        </a:p>
        <a:p>
          <a:r>
            <a:rPr lang="en-US" sz="1200" dirty="0"/>
            <a:t>(Hora &amp; </a:t>
          </a:r>
          <a:r>
            <a:rPr lang="en-US" sz="1200" dirty="0" err="1"/>
            <a:t>Ferrare</a:t>
          </a:r>
          <a:r>
            <a:rPr lang="en-US" sz="1200" dirty="0"/>
            <a:t>, 2012; Oleson &amp; Hora, 2014).</a:t>
          </a:r>
        </a:p>
      </dgm:t>
    </dgm:pt>
    <dgm:pt modelId="{4A522E1C-53EE-48A4-B6ED-5D008AE2026D}" type="parTrans" cxnId="{77CEED02-BF21-4B70-939B-D315D48C0BEE}">
      <dgm:prSet/>
      <dgm:spPr/>
      <dgm:t>
        <a:bodyPr/>
        <a:lstStyle/>
        <a:p>
          <a:endParaRPr lang="en-US"/>
        </a:p>
      </dgm:t>
    </dgm:pt>
    <dgm:pt modelId="{A560F964-9DA5-4B1F-B5F5-8AF8807743AD}" type="sibTrans" cxnId="{77CEED02-BF21-4B70-939B-D315D48C0BEE}">
      <dgm:prSet/>
      <dgm:spPr/>
      <dgm:t>
        <a:bodyPr/>
        <a:lstStyle/>
        <a:p>
          <a:endParaRPr lang="en-US"/>
        </a:p>
      </dgm:t>
    </dgm:pt>
    <dgm:pt modelId="{8DD2E507-6B31-4282-AF30-1D3070353089}" type="pres">
      <dgm:prSet presAssocID="{1DAD1907-F30B-4D15-BA97-BE3C368EF293}" presName="Name0" presStyleCnt="0">
        <dgm:presLayoutVars>
          <dgm:dir/>
          <dgm:resizeHandles val="exact"/>
        </dgm:presLayoutVars>
      </dgm:prSet>
      <dgm:spPr/>
    </dgm:pt>
    <dgm:pt modelId="{7D64C8A4-8A30-4037-8CEF-208774ADFA80}" type="pres">
      <dgm:prSet presAssocID="{9A7083CF-4F5E-4C64-88DC-14727A7D52C0}" presName="node" presStyleLbl="node1" presStyleIdx="0" presStyleCnt="4">
        <dgm:presLayoutVars>
          <dgm:bulletEnabled val="1"/>
        </dgm:presLayoutVars>
      </dgm:prSet>
      <dgm:spPr/>
      <dgm:t>
        <a:bodyPr/>
        <a:lstStyle/>
        <a:p>
          <a:endParaRPr lang="en-US"/>
        </a:p>
      </dgm:t>
    </dgm:pt>
    <dgm:pt modelId="{438C72BE-F6B7-4745-A20A-84797DFA7BCA}" type="pres">
      <dgm:prSet presAssocID="{09EC4454-9E80-4BB5-A070-8B7B054E83C4}" presName="sibTrans" presStyleLbl="sibTrans2D1" presStyleIdx="0" presStyleCnt="3"/>
      <dgm:spPr/>
      <dgm:t>
        <a:bodyPr/>
        <a:lstStyle/>
        <a:p>
          <a:endParaRPr lang="en-US"/>
        </a:p>
      </dgm:t>
    </dgm:pt>
    <dgm:pt modelId="{A810EC62-FC16-4366-81B7-666824329239}" type="pres">
      <dgm:prSet presAssocID="{09EC4454-9E80-4BB5-A070-8B7B054E83C4}" presName="connectorText" presStyleLbl="sibTrans2D1" presStyleIdx="0" presStyleCnt="3"/>
      <dgm:spPr/>
      <dgm:t>
        <a:bodyPr/>
        <a:lstStyle/>
        <a:p>
          <a:endParaRPr lang="en-US"/>
        </a:p>
      </dgm:t>
    </dgm:pt>
    <dgm:pt modelId="{D4DA1C4E-4444-4111-9A64-CE956B16F1D7}" type="pres">
      <dgm:prSet presAssocID="{3361DA71-A28A-4391-A63C-17A6876B3128}" presName="node" presStyleLbl="node1" presStyleIdx="1" presStyleCnt="4">
        <dgm:presLayoutVars>
          <dgm:bulletEnabled val="1"/>
        </dgm:presLayoutVars>
      </dgm:prSet>
      <dgm:spPr/>
      <dgm:t>
        <a:bodyPr/>
        <a:lstStyle/>
        <a:p>
          <a:endParaRPr lang="en-US"/>
        </a:p>
      </dgm:t>
    </dgm:pt>
    <dgm:pt modelId="{CF30E3A7-6824-4762-8C20-562ED6AB9924}" type="pres">
      <dgm:prSet presAssocID="{154E1966-212F-4C58-9EE1-AFB42B61F79E}" presName="sibTrans" presStyleLbl="sibTrans2D1" presStyleIdx="1" presStyleCnt="3"/>
      <dgm:spPr/>
      <dgm:t>
        <a:bodyPr/>
        <a:lstStyle/>
        <a:p>
          <a:endParaRPr lang="en-US"/>
        </a:p>
      </dgm:t>
    </dgm:pt>
    <dgm:pt modelId="{B2FFE24D-F34A-410A-B97B-258BEB1A342D}" type="pres">
      <dgm:prSet presAssocID="{154E1966-212F-4C58-9EE1-AFB42B61F79E}" presName="connectorText" presStyleLbl="sibTrans2D1" presStyleIdx="1" presStyleCnt="3"/>
      <dgm:spPr/>
      <dgm:t>
        <a:bodyPr/>
        <a:lstStyle/>
        <a:p>
          <a:endParaRPr lang="en-US"/>
        </a:p>
      </dgm:t>
    </dgm:pt>
    <dgm:pt modelId="{1F34939C-14C9-46D7-B658-2A63B4FC7904}" type="pres">
      <dgm:prSet presAssocID="{F6870DEC-6373-4557-91F9-2D0EAD379AD7}" presName="node" presStyleLbl="node1" presStyleIdx="2" presStyleCnt="4">
        <dgm:presLayoutVars>
          <dgm:bulletEnabled val="1"/>
        </dgm:presLayoutVars>
      </dgm:prSet>
      <dgm:spPr/>
      <dgm:t>
        <a:bodyPr/>
        <a:lstStyle/>
        <a:p>
          <a:endParaRPr lang="en-US"/>
        </a:p>
      </dgm:t>
    </dgm:pt>
    <dgm:pt modelId="{DCFDD19B-E559-40EB-9859-F6D0510FBB58}" type="pres">
      <dgm:prSet presAssocID="{024E8DB0-D351-4A83-B675-45CA1EB26259}" presName="sibTrans" presStyleLbl="sibTrans2D1" presStyleIdx="2" presStyleCnt="3"/>
      <dgm:spPr/>
      <dgm:t>
        <a:bodyPr/>
        <a:lstStyle/>
        <a:p>
          <a:endParaRPr lang="en-US"/>
        </a:p>
      </dgm:t>
    </dgm:pt>
    <dgm:pt modelId="{50391553-DCD7-40DC-84CA-EF5E477F31D7}" type="pres">
      <dgm:prSet presAssocID="{024E8DB0-D351-4A83-B675-45CA1EB26259}" presName="connectorText" presStyleLbl="sibTrans2D1" presStyleIdx="2" presStyleCnt="3"/>
      <dgm:spPr/>
      <dgm:t>
        <a:bodyPr/>
        <a:lstStyle/>
        <a:p>
          <a:endParaRPr lang="en-US"/>
        </a:p>
      </dgm:t>
    </dgm:pt>
    <dgm:pt modelId="{91F5D62E-C630-41C5-8FC0-FBB6507F9941}" type="pres">
      <dgm:prSet presAssocID="{0BAE9BBE-C363-463E-BB08-F7636A1BF7E0}" presName="node" presStyleLbl="node1" presStyleIdx="3" presStyleCnt="4">
        <dgm:presLayoutVars>
          <dgm:bulletEnabled val="1"/>
        </dgm:presLayoutVars>
      </dgm:prSet>
      <dgm:spPr/>
      <dgm:t>
        <a:bodyPr/>
        <a:lstStyle/>
        <a:p>
          <a:endParaRPr lang="en-US"/>
        </a:p>
      </dgm:t>
    </dgm:pt>
  </dgm:ptLst>
  <dgm:cxnLst>
    <dgm:cxn modelId="{FFE15412-81FC-4D37-9C5A-AA490DAF64C5}" srcId="{1DAD1907-F30B-4D15-BA97-BE3C368EF293}" destId="{9A7083CF-4F5E-4C64-88DC-14727A7D52C0}" srcOrd="0" destOrd="0" parTransId="{B27FA475-BE92-4C41-9F56-4C42A4301650}" sibTransId="{09EC4454-9E80-4BB5-A070-8B7B054E83C4}"/>
    <dgm:cxn modelId="{77CEED02-BF21-4B70-939B-D315D48C0BEE}" srcId="{1DAD1907-F30B-4D15-BA97-BE3C368EF293}" destId="{0BAE9BBE-C363-463E-BB08-F7636A1BF7E0}" srcOrd="3" destOrd="0" parTransId="{4A522E1C-53EE-48A4-B6ED-5D008AE2026D}" sibTransId="{A560F964-9DA5-4B1F-B5F5-8AF8807743AD}"/>
    <dgm:cxn modelId="{E8389BE2-3F58-4537-A29F-606903E94C2E}" type="presOf" srcId="{024E8DB0-D351-4A83-B675-45CA1EB26259}" destId="{50391553-DCD7-40DC-84CA-EF5E477F31D7}" srcOrd="1" destOrd="0" presId="urn:microsoft.com/office/officeart/2005/8/layout/process1"/>
    <dgm:cxn modelId="{44124E78-68E4-4B6C-B667-2C3D1C350B97}" type="presOf" srcId="{F6870DEC-6373-4557-91F9-2D0EAD379AD7}" destId="{1F34939C-14C9-46D7-B658-2A63B4FC7904}" srcOrd="0" destOrd="0" presId="urn:microsoft.com/office/officeart/2005/8/layout/process1"/>
    <dgm:cxn modelId="{BC5EDC25-CB01-499B-A3C5-8B8E9DD7E6E2}" type="presOf" srcId="{024E8DB0-D351-4A83-B675-45CA1EB26259}" destId="{DCFDD19B-E559-40EB-9859-F6D0510FBB58}" srcOrd="0" destOrd="0" presId="urn:microsoft.com/office/officeart/2005/8/layout/process1"/>
    <dgm:cxn modelId="{E649FF39-95F8-440C-ABDF-E3E58230FD36}" srcId="{1DAD1907-F30B-4D15-BA97-BE3C368EF293}" destId="{F6870DEC-6373-4557-91F9-2D0EAD379AD7}" srcOrd="2" destOrd="0" parTransId="{9E708FA6-66E4-4D64-B844-32E9CAB9F852}" sibTransId="{024E8DB0-D351-4A83-B675-45CA1EB26259}"/>
    <dgm:cxn modelId="{6D77FB66-6215-4DD8-93FF-AEBC85467213}" type="presOf" srcId="{0BAE9BBE-C363-463E-BB08-F7636A1BF7E0}" destId="{91F5D62E-C630-41C5-8FC0-FBB6507F9941}" srcOrd="0" destOrd="0" presId="urn:microsoft.com/office/officeart/2005/8/layout/process1"/>
    <dgm:cxn modelId="{73292249-5023-47E3-9A70-9AAC8BEF4F5A}" type="presOf" srcId="{154E1966-212F-4C58-9EE1-AFB42B61F79E}" destId="{CF30E3A7-6824-4762-8C20-562ED6AB9924}" srcOrd="0" destOrd="0" presId="urn:microsoft.com/office/officeart/2005/8/layout/process1"/>
    <dgm:cxn modelId="{8945F3B1-F51A-492B-8956-A04272E2EC27}" type="presOf" srcId="{3361DA71-A28A-4391-A63C-17A6876B3128}" destId="{D4DA1C4E-4444-4111-9A64-CE956B16F1D7}" srcOrd="0" destOrd="0" presId="urn:microsoft.com/office/officeart/2005/8/layout/process1"/>
    <dgm:cxn modelId="{CFE4F391-D7E2-4E29-9BBE-5E160713C597}" type="presOf" srcId="{09EC4454-9E80-4BB5-A070-8B7B054E83C4}" destId="{A810EC62-FC16-4366-81B7-666824329239}" srcOrd="1" destOrd="0" presId="urn:microsoft.com/office/officeart/2005/8/layout/process1"/>
    <dgm:cxn modelId="{8CBB816A-A6C5-4A97-9A5E-31544686282E}" type="presOf" srcId="{1DAD1907-F30B-4D15-BA97-BE3C368EF293}" destId="{8DD2E507-6B31-4282-AF30-1D3070353089}" srcOrd="0" destOrd="0" presId="urn:microsoft.com/office/officeart/2005/8/layout/process1"/>
    <dgm:cxn modelId="{1E4B232D-78CC-43B8-8ABF-914B8A51AD9E}" type="presOf" srcId="{154E1966-212F-4C58-9EE1-AFB42B61F79E}" destId="{B2FFE24D-F34A-410A-B97B-258BEB1A342D}" srcOrd="1" destOrd="0" presId="urn:microsoft.com/office/officeart/2005/8/layout/process1"/>
    <dgm:cxn modelId="{2EE072FD-C477-46B0-B635-705F5CC440BD}" type="presOf" srcId="{09EC4454-9E80-4BB5-A070-8B7B054E83C4}" destId="{438C72BE-F6B7-4745-A20A-84797DFA7BCA}" srcOrd="0" destOrd="0" presId="urn:microsoft.com/office/officeart/2005/8/layout/process1"/>
    <dgm:cxn modelId="{A63A9940-9B10-4C04-BA6C-D954849B7025}" srcId="{1DAD1907-F30B-4D15-BA97-BE3C368EF293}" destId="{3361DA71-A28A-4391-A63C-17A6876B3128}" srcOrd="1" destOrd="0" parTransId="{3668E327-C4B1-450C-9D0D-13F6B88A3BD9}" sibTransId="{154E1966-212F-4C58-9EE1-AFB42B61F79E}"/>
    <dgm:cxn modelId="{0CC9494F-4141-4218-8834-614585BDFCDF}" type="presOf" srcId="{9A7083CF-4F5E-4C64-88DC-14727A7D52C0}" destId="{7D64C8A4-8A30-4037-8CEF-208774ADFA80}" srcOrd="0" destOrd="0" presId="urn:microsoft.com/office/officeart/2005/8/layout/process1"/>
    <dgm:cxn modelId="{2CD578F8-1C85-415A-9A21-ABF98DDA4F7E}" type="presParOf" srcId="{8DD2E507-6B31-4282-AF30-1D3070353089}" destId="{7D64C8A4-8A30-4037-8CEF-208774ADFA80}" srcOrd="0" destOrd="0" presId="urn:microsoft.com/office/officeart/2005/8/layout/process1"/>
    <dgm:cxn modelId="{8572FD00-8603-490F-A4C4-EB1118027C16}" type="presParOf" srcId="{8DD2E507-6B31-4282-AF30-1D3070353089}" destId="{438C72BE-F6B7-4745-A20A-84797DFA7BCA}" srcOrd="1" destOrd="0" presId="urn:microsoft.com/office/officeart/2005/8/layout/process1"/>
    <dgm:cxn modelId="{951A97F5-792F-40B0-9298-B2E1D6D6677E}" type="presParOf" srcId="{438C72BE-F6B7-4745-A20A-84797DFA7BCA}" destId="{A810EC62-FC16-4366-81B7-666824329239}" srcOrd="0" destOrd="0" presId="urn:microsoft.com/office/officeart/2005/8/layout/process1"/>
    <dgm:cxn modelId="{C3B02C52-E08B-4343-9CA7-24C1D610AE89}" type="presParOf" srcId="{8DD2E507-6B31-4282-AF30-1D3070353089}" destId="{D4DA1C4E-4444-4111-9A64-CE956B16F1D7}" srcOrd="2" destOrd="0" presId="urn:microsoft.com/office/officeart/2005/8/layout/process1"/>
    <dgm:cxn modelId="{C51AB4C8-8D4A-4854-9976-FD06963E437B}" type="presParOf" srcId="{8DD2E507-6B31-4282-AF30-1D3070353089}" destId="{CF30E3A7-6824-4762-8C20-562ED6AB9924}" srcOrd="3" destOrd="0" presId="urn:microsoft.com/office/officeart/2005/8/layout/process1"/>
    <dgm:cxn modelId="{94B50C62-9572-4F4B-86E3-48FA03AA9ACC}" type="presParOf" srcId="{CF30E3A7-6824-4762-8C20-562ED6AB9924}" destId="{B2FFE24D-F34A-410A-B97B-258BEB1A342D}" srcOrd="0" destOrd="0" presId="urn:microsoft.com/office/officeart/2005/8/layout/process1"/>
    <dgm:cxn modelId="{F72D292C-E381-40E0-8A2F-067193B75E3C}" type="presParOf" srcId="{8DD2E507-6B31-4282-AF30-1D3070353089}" destId="{1F34939C-14C9-46D7-B658-2A63B4FC7904}" srcOrd="4" destOrd="0" presId="urn:microsoft.com/office/officeart/2005/8/layout/process1"/>
    <dgm:cxn modelId="{39D0625C-7411-4F1D-AF45-12EF1BC8B600}" type="presParOf" srcId="{8DD2E507-6B31-4282-AF30-1D3070353089}" destId="{DCFDD19B-E559-40EB-9859-F6D0510FBB58}" srcOrd="5" destOrd="0" presId="urn:microsoft.com/office/officeart/2005/8/layout/process1"/>
    <dgm:cxn modelId="{1197E70B-1440-430C-882F-B18CE1BC532F}" type="presParOf" srcId="{DCFDD19B-E559-40EB-9859-F6D0510FBB58}" destId="{50391553-DCD7-40DC-84CA-EF5E477F31D7}" srcOrd="0" destOrd="0" presId="urn:microsoft.com/office/officeart/2005/8/layout/process1"/>
    <dgm:cxn modelId="{2CFDA498-65D8-44CB-951D-D85E65CAB92A}" type="presParOf" srcId="{8DD2E507-6B31-4282-AF30-1D3070353089}" destId="{91F5D62E-C630-41C5-8FC0-FBB6507F9941}"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6E7A8F-A6FF-4FB8-A567-9120D36D6857}" type="doc">
      <dgm:prSet loTypeId="urn:microsoft.com/office/officeart/2005/8/layout/gear1" loCatId="cycle" qsTypeId="urn:microsoft.com/office/officeart/2005/8/quickstyle/simple1" qsCatId="simple" csTypeId="urn:microsoft.com/office/officeart/2005/8/colors/accent4_5" csCatId="accent4" phldr="1"/>
      <dgm:spPr/>
    </dgm:pt>
    <dgm:pt modelId="{5DF6DFE0-EA7A-4398-93EE-6D826080B649}">
      <dgm:prSet phldrT="[Text]"/>
      <dgm:spPr/>
      <dgm:t>
        <a:bodyPr/>
        <a:lstStyle/>
        <a:p>
          <a:r>
            <a:rPr lang="en-US" dirty="0"/>
            <a:t>Content Knowledge</a:t>
          </a:r>
        </a:p>
      </dgm:t>
    </dgm:pt>
    <dgm:pt modelId="{2EB290CA-B0DE-4101-B24C-A48F73DEDDA0}" type="parTrans" cxnId="{2BA95BF0-D395-4135-9EDE-911AB0E262EB}">
      <dgm:prSet/>
      <dgm:spPr/>
      <dgm:t>
        <a:bodyPr/>
        <a:lstStyle/>
        <a:p>
          <a:endParaRPr lang="en-US"/>
        </a:p>
      </dgm:t>
    </dgm:pt>
    <dgm:pt modelId="{6874B00A-913F-4C11-A638-2F9F35A28123}" type="sibTrans" cxnId="{2BA95BF0-D395-4135-9EDE-911AB0E262EB}">
      <dgm:prSet/>
      <dgm:spPr/>
      <dgm:t>
        <a:bodyPr/>
        <a:lstStyle/>
        <a:p>
          <a:endParaRPr lang="en-US"/>
        </a:p>
      </dgm:t>
    </dgm:pt>
    <dgm:pt modelId="{AE54D2DD-0FE9-4818-9E6A-8926D0CF2AED}">
      <dgm:prSet phldrT="[Text]"/>
      <dgm:spPr/>
      <dgm:t>
        <a:bodyPr/>
        <a:lstStyle/>
        <a:p>
          <a:r>
            <a:rPr lang="en-US" dirty="0"/>
            <a:t>Research in the field</a:t>
          </a:r>
        </a:p>
      </dgm:t>
    </dgm:pt>
    <dgm:pt modelId="{38F43D45-98A3-47F9-B6ED-B56EB497E577}" type="parTrans" cxnId="{56454698-A485-4F20-947E-FD27CD666B13}">
      <dgm:prSet/>
      <dgm:spPr/>
      <dgm:t>
        <a:bodyPr/>
        <a:lstStyle/>
        <a:p>
          <a:endParaRPr lang="en-US"/>
        </a:p>
      </dgm:t>
    </dgm:pt>
    <dgm:pt modelId="{88C96BF1-FA06-40E4-995E-D66044CD0270}" type="sibTrans" cxnId="{56454698-A485-4F20-947E-FD27CD666B13}">
      <dgm:prSet/>
      <dgm:spPr/>
      <dgm:t>
        <a:bodyPr/>
        <a:lstStyle/>
        <a:p>
          <a:endParaRPr lang="en-US"/>
        </a:p>
      </dgm:t>
    </dgm:pt>
    <dgm:pt modelId="{F24E3983-1EBC-41E2-A2F9-01FB1317AA90}">
      <dgm:prSet phldrT="[Text]"/>
      <dgm:spPr/>
      <dgm:t>
        <a:bodyPr/>
        <a:lstStyle/>
        <a:p>
          <a:r>
            <a:rPr lang="en-US" dirty="0"/>
            <a:t>Degree in the subject area</a:t>
          </a:r>
        </a:p>
      </dgm:t>
    </dgm:pt>
    <dgm:pt modelId="{82EFC34A-115C-4201-ABC9-DFBCBD5C4F62}" type="parTrans" cxnId="{E068EDC0-C40B-48A7-AC9D-69DF6291EDE9}">
      <dgm:prSet/>
      <dgm:spPr/>
      <dgm:t>
        <a:bodyPr/>
        <a:lstStyle/>
        <a:p>
          <a:endParaRPr lang="en-US"/>
        </a:p>
      </dgm:t>
    </dgm:pt>
    <dgm:pt modelId="{BEED8301-0B8E-4F85-8BF2-AD30B855B578}" type="sibTrans" cxnId="{E068EDC0-C40B-48A7-AC9D-69DF6291EDE9}">
      <dgm:prSet/>
      <dgm:spPr/>
      <dgm:t>
        <a:bodyPr/>
        <a:lstStyle/>
        <a:p>
          <a:endParaRPr lang="en-US"/>
        </a:p>
      </dgm:t>
    </dgm:pt>
    <dgm:pt modelId="{BBF8B239-0971-4B11-ADF2-39C7F7EC7298}" type="pres">
      <dgm:prSet presAssocID="{A06E7A8F-A6FF-4FB8-A567-9120D36D6857}" presName="composite" presStyleCnt="0">
        <dgm:presLayoutVars>
          <dgm:chMax val="3"/>
          <dgm:animLvl val="lvl"/>
          <dgm:resizeHandles val="exact"/>
        </dgm:presLayoutVars>
      </dgm:prSet>
      <dgm:spPr/>
    </dgm:pt>
    <dgm:pt modelId="{BE6370A0-6DF2-4F43-841B-94E7C42B49A3}" type="pres">
      <dgm:prSet presAssocID="{5DF6DFE0-EA7A-4398-93EE-6D826080B649}" presName="gear1" presStyleLbl="node1" presStyleIdx="0" presStyleCnt="3">
        <dgm:presLayoutVars>
          <dgm:chMax val="1"/>
          <dgm:bulletEnabled val="1"/>
        </dgm:presLayoutVars>
      </dgm:prSet>
      <dgm:spPr/>
      <dgm:t>
        <a:bodyPr/>
        <a:lstStyle/>
        <a:p>
          <a:endParaRPr lang="en-US"/>
        </a:p>
      </dgm:t>
    </dgm:pt>
    <dgm:pt modelId="{CFDEED39-F4A9-43FF-AC1B-BA2F9946AEFA}" type="pres">
      <dgm:prSet presAssocID="{5DF6DFE0-EA7A-4398-93EE-6D826080B649}" presName="gear1srcNode" presStyleLbl="node1" presStyleIdx="0" presStyleCnt="3"/>
      <dgm:spPr/>
      <dgm:t>
        <a:bodyPr/>
        <a:lstStyle/>
        <a:p>
          <a:endParaRPr lang="en-US"/>
        </a:p>
      </dgm:t>
    </dgm:pt>
    <dgm:pt modelId="{2C9780DE-71AE-43D7-9646-6F60D85F366C}" type="pres">
      <dgm:prSet presAssocID="{5DF6DFE0-EA7A-4398-93EE-6D826080B649}" presName="gear1dstNode" presStyleLbl="node1" presStyleIdx="0" presStyleCnt="3"/>
      <dgm:spPr/>
      <dgm:t>
        <a:bodyPr/>
        <a:lstStyle/>
        <a:p>
          <a:endParaRPr lang="en-US"/>
        </a:p>
      </dgm:t>
    </dgm:pt>
    <dgm:pt modelId="{8A1BD842-E436-4932-94C3-1AA7FB2FB969}" type="pres">
      <dgm:prSet presAssocID="{AE54D2DD-0FE9-4818-9E6A-8926D0CF2AED}" presName="gear2" presStyleLbl="node1" presStyleIdx="1" presStyleCnt="3">
        <dgm:presLayoutVars>
          <dgm:chMax val="1"/>
          <dgm:bulletEnabled val="1"/>
        </dgm:presLayoutVars>
      </dgm:prSet>
      <dgm:spPr/>
      <dgm:t>
        <a:bodyPr/>
        <a:lstStyle/>
        <a:p>
          <a:endParaRPr lang="en-US"/>
        </a:p>
      </dgm:t>
    </dgm:pt>
    <dgm:pt modelId="{C1FBDB1A-FD14-4AF0-9DE6-079DE715FFD5}" type="pres">
      <dgm:prSet presAssocID="{AE54D2DD-0FE9-4818-9E6A-8926D0CF2AED}" presName="gear2srcNode" presStyleLbl="node1" presStyleIdx="1" presStyleCnt="3"/>
      <dgm:spPr/>
      <dgm:t>
        <a:bodyPr/>
        <a:lstStyle/>
        <a:p>
          <a:endParaRPr lang="en-US"/>
        </a:p>
      </dgm:t>
    </dgm:pt>
    <dgm:pt modelId="{8BC1E6A2-72A0-44D3-98FB-7751400EE8CE}" type="pres">
      <dgm:prSet presAssocID="{AE54D2DD-0FE9-4818-9E6A-8926D0CF2AED}" presName="gear2dstNode" presStyleLbl="node1" presStyleIdx="1" presStyleCnt="3"/>
      <dgm:spPr/>
      <dgm:t>
        <a:bodyPr/>
        <a:lstStyle/>
        <a:p>
          <a:endParaRPr lang="en-US"/>
        </a:p>
      </dgm:t>
    </dgm:pt>
    <dgm:pt modelId="{0F734AEA-6118-42F9-9B80-E65AE79271A1}" type="pres">
      <dgm:prSet presAssocID="{F24E3983-1EBC-41E2-A2F9-01FB1317AA90}" presName="gear3" presStyleLbl="node1" presStyleIdx="2" presStyleCnt="3"/>
      <dgm:spPr/>
      <dgm:t>
        <a:bodyPr/>
        <a:lstStyle/>
        <a:p>
          <a:endParaRPr lang="en-US"/>
        </a:p>
      </dgm:t>
    </dgm:pt>
    <dgm:pt modelId="{1EB79A95-0197-4053-8420-51911D6DD95E}" type="pres">
      <dgm:prSet presAssocID="{F24E3983-1EBC-41E2-A2F9-01FB1317AA90}" presName="gear3tx" presStyleLbl="node1" presStyleIdx="2" presStyleCnt="3">
        <dgm:presLayoutVars>
          <dgm:chMax val="1"/>
          <dgm:bulletEnabled val="1"/>
        </dgm:presLayoutVars>
      </dgm:prSet>
      <dgm:spPr/>
      <dgm:t>
        <a:bodyPr/>
        <a:lstStyle/>
        <a:p>
          <a:endParaRPr lang="en-US"/>
        </a:p>
      </dgm:t>
    </dgm:pt>
    <dgm:pt modelId="{84DE7F8A-B6D6-48F3-BFAA-F686B7B354D3}" type="pres">
      <dgm:prSet presAssocID="{F24E3983-1EBC-41E2-A2F9-01FB1317AA90}" presName="gear3srcNode" presStyleLbl="node1" presStyleIdx="2" presStyleCnt="3"/>
      <dgm:spPr/>
      <dgm:t>
        <a:bodyPr/>
        <a:lstStyle/>
        <a:p>
          <a:endParaRPr lang="en-US"/>
        </a:p>
      </dgm:t>
    </dgm:pt>
    <dgm:pt modelId="{E865C26F-5519-41FA-A340-76BDE3F27100}" type="pres">
      <dgm:prSet presAssocID="{F24E3983-1EBC-41E2-A2F9-01FB1317AA90}" presName="gear3dstNode" presStyleLbl="node1" presStyleIdx="2" presStyleCnt="3"/>
      <dgm:spPr/>
      <dgm:t>
        <a:bodyPr/>
        <a:lstStyle/>
        <a:p>
          <a:endParaRPr lang="en-US"/>
        </a:p>
      </dgm:t>
    </dgm:pt>
    <dgm:pt modelId="{D1C841DD-DB6E-4D33-B04F-C8C29FDA717C}" type="pres">
      <dgm:prSet presAssocID="{6874B00A-913F-4C11-A638-2F9F35A28123}" presName="connector1" presStyleLbl="sibTrans2D1" presStyleIdx="0" presStyleCnt="3"/>
      <dgm:spPr/>
      <dgm:t>
        <a:bodyPr/>
        <a:lstStyle/>
        <a:p>
          <a:endParaRPr lang="en-US"/>
        </a:p>
      </dgm:t>
    </dgm:pt>
    <dgm:pt modelId="{50B23887-0427-420F-9DA5-81B085EE7910}" type="pres">
      <dgm:prSet presAssocID="{88C96BF1-FA06-40E4-995E-D66044CD0270}" presName="connector2" presStyleLbl="sibTrans2D1" presStyleIdx="1" presStyleCnt="3"/>
      <dgm:spPr/>
      <dgm:t>
        <a:bodyPr/>
        <a:lstStyle/>
        <a:p>
          <a:endParaRPr lang="en-US"/>
        </a:p>
      </dgm:t>
    </dgm:pt>
    <dgm:pt modelId="{882FA28E-8FA9-46EC-89E8-68A3A55BB2F6}" type="pres">
      <dgm:prSet presAssocID="{BEED8301-0B8E-4F85-8BF2-AD30B855B578}" presName="connector3" presStyleLbl="sibTrans2D1" presStyleIdx="2" presStyleCnt="3"/>
      <dgm:spPr/>
      <dgm:t>
        <a:bodyPr/>
        <a:lstStyle/>
        <a:p>
          <a:endParaRPr lang="en-US"/>
        </a:p>
      </dgm:t>
    </dgm:pt>
  </dgm:ptLst>
  <dgm:cxnLst>
    <dgm:cxn modelId="{96742FBA-A779-4F76-9BD1-216617EAE15A}" type="presOf" srcId="{F24E3983-1EBC-41E2-A2F9-01FB1317AA90}" destId="{84DE7F8A-B6D6-48F3-BFAA-F686B7B354D3}" srcOrd="2" destOrd="0" presId="urn:microsoft.com/office/officeart/2005/8/layout/gear1"/>
    <dgm:cxn modelId="{2BA95BF0-D395-4135-9EDE-911AB0E262EB}" srcId="{A06E7A8F-A6FF-4FB8-A567-9120D36D6857}" destId="{5DF6DFE0-EA7A-4398-93EE-6D826080B649}" srcOrd="0" destOrd="0" parTransId="{2EB290CA-B0DE-4101-B24C-A48F73DEDDA0}" sibTransId="{6874B00A-913F-4C11-A638-2F9F35A28123}"/>
    <dgm:cxn modelId="{50780F1A-3534-4FE5-91EE-FC3A684B8AFF}" type="presOf" srcId="{F24E3983-1EBC-41E2-A2F9-01FB1317AA90}" destId="{E865C26F-5519-41FA-A340-76BDE3F27100}" srcOrd="3" destOrd="0" presId="urn:microsoft.com/office/officeart/2005/8/layout/gear1"/>
    <dgm:cxn modelId="{CE99A326-2E41-4F03-B2DE-30236650BFB5}" type="presOf" srcId="{5DF6DFE0-EA7A-4398-93EE-6D826080B649}" destId="{2C9780DE-71AE-43D7-9646-6F60D85F366C}" srcOrd="2" destOrd="0" presId="urn:microsoft.com/office/officeart/2005/8/layout/gear1"/>
    <dgm:cxn modelId="{1E350DC0-6438-46D1-A84B-7215205633B6}" type="presOf" srcId="{6874B00A-913F-4C11-A638-2F9F35A28123}" destId="{D1C841DD-DB6E-4D33-B04F-C8C29FDA717C}" srcOrd="0" destOrd="0" presId="urn:microsoft.com/office/officeart/2005/8/layout/gear1"/>
    <dgm:cxn modelId="{6CBB6574-EB04-47B3-8626-2182369FF249}" type="presOf" srcId="{AE54D2DD-0FE9-4818-9E6A-8926D0CF2AED}" destId="{C1FBDB1A-FD14-4AF0-9DE6-079DE715FFD5}" srcOrd="1" destOrd="0" presId="urn:microsoft.com/office/officeart/2005/8/layout/gear1"/>
    <dgm:cxn modelId="{0389637B-C130-4023-B6E0-7B916CDD7E2B}" type="presOf" srcId="{F24E3983-1EBC-41E2-A2F9-01FB1317AA90}" destId="{1EB79A95-0197-4053-8420-51911D6DD95E}" srcOrd="1" destOrd="0" presId="urn:microsoft.com/office/officeart/2005/8/layout/gear1"/>
    <dgm:cxn modelId="{E068EDC0-C40B-48A7-AC9D-69DF6291EDE9}" srcId="{A06E7A8F-A6FF-4FB8-A567-9120D36D6857}" destId="{F24E3983-1EBC-41E2-A2F9-01FB1317AA90}" srcOrd="2" destOrd="0" parTransId="{82EFC34A-115C-4201-ABC9-DFBCBD5C4F62}" sibTransId="{BEED8301-0B8E-4F85-8BF2-AD30B855B578}"/>
    <dgm:cxn modelId="{E822B323-F839-4EE6-8D2A-1262458B2637}" type="presOf" srcId="{AE54D2DD-0FE9-4818-9E6A-8926D0CF2AED}" destId="{8BC1E6A2-72A0-44D3-98FB-7751400EE8CE}" srcOrd="2" destOrd="0" presId="urn:microsoft.com/office/officeart/2005/8/layout/gear1"/>
    <dgm:cxn modelId="{7FC7BC6C-A392-43CF-8F6F-6582CFC32176}" type="presOf" srcId="{BEED8301-0B8E-4F85-8BF2-AD30B855B578}" destId="{882FA28E-8FA9-46EC-89E8-68A3A55BB2F6}" srcOrd="0" destOrd="0" presId="urn:microsoft.com/office/officeart/2005/8/layout/gear1"/>
    <dgm:cxn modelId="{8B797DDB-D82E-4C42-BF14-2AB067C73885}" type="presOf" srcId="{88C96BF1-FA06-40E4-995E-D66044CD0270}" destId="{50B23887-0427-420F-9DA5-81B085EE7910}" srcOrd="0" destOrd="0" presId="urn:microsoft.com/office/officeart/2005/8/layout/gear1"/>
    <dgm:cxn modelId="{56454698-A485-4F20-947E-FD27CD666B13}" srcId="{A06E7A8F-A6FF-4FB8-A567-9120D36D6857}" destId="{AE54D2DD-0FE9-4818-9E6A-8926D0CF2AED}" srcOrd="1" destOrd="0" parTransId="{38F43D45-98A3-47F9-B6ED-B56EB497E577}" sibTransId="{88C96BF1-FA06-40E4-995E-D66044CD0270}"/>
    <dgm:cxn modelId="{93BCAF1F-0E6B-4BAE-A675-0342C2E4580B}" type="presOf" srcId="{5DF6DFE0-EA7A-4398-93EE-6D826080B649}" destId="{BE6370A0-6DF2-4F43-841B-94E7C42B49A3}" srcOrd="0" destOrd="0" presId="urn:microsoft.com/office/officeart/2005/8/layout/gear1"/>
    <dgm:cxn modelId="{9FBD23BF-6DDC-4E7A-BC49-9151EE044A5E}" type="presOf" srcId="{F24E3983-1EBC-41E2-A2F9-01FB1317AA90}" destId="{0F734AEA-6118-42F9-9B80-E65AE79271A1}" srcOrd="0" destOrd="0" presId="urn:microsoft.com/office/officeart/2005/8/layout/gear1"/>
    <dgm:cxn modelId="{8FCCDB49-D2FA-45F7-8BAC-0FFC507FB3CB}" type="presOf" srcId="{AE54D2DD-0FE9-4818-9E6A-8926D0CF2AED}" destId="{8A1BD842-E436-4932-94C3-1AA7FB2FB969}" srcOrd="0" destOrd="0" presId="urn:microsoft.com/office/officeart/2005/8/layout/gear1"/>
    <dgm:cxn modelId="{2E1FC9AA-BB8A-4740-8C09-2B8A2AD597E8}" type="presOf" srcId="{5DF6DFE0-EA7A-4398-93EE-6D826080B649}" destId="{CFDEED39-F4A9-43FF-AC1B-BA2F9946AEFA}" srcOrd="1" destOrd="0" presId="urn:microsoft.com/office/officeart/2005/8/layout/gear1"/>
    <dgm:cxn modelId="{27622625-1BB6-4DCE-B88E-240996F10140}" type="presOf" srcId="{A06E7A8F-A6FF-4FB8-A567-9120D36D6857}" destId="{BBF8B239-0971-4B11-ADF2-39C7F7EC7298}" srcOrd="0" destOrd="0" presId="urn:microsoft.com/office/officeart/2005/8/layout/gear1"/>
    <dgm:cxn modelId="{2FA22523-7C9E-4A4B-A68D-505B3512577A}" type="presParOf" srcId="{BBF8B239-0971-4B11-ADF2-39C7F7EC7298}" destId="{BE6370A0-6DF2-4F43-841B-94E7C42B49A3}" srcOrd="0" destOrd="0" presId="urn:microsoft.com/office/officeart/2005/8/layout/gear1"/>
    <dgm:cxn modelId="{0A3C4C8F-F0C8-4566-AA78-C8A54EA7F158}" type="presParOf" srcId="{BBF8B239-0971-4B11-ADF2-39C7F7EC7298}" destId="{CFDEED39-F4A9-43FF-AC1B-BA2F9946AEFA}" srcOrd="1" destOrd="0" presId="urn:microsoft.com/office/officeart/2005/8/layout/gear1"/>
    <dgm:cxn modelId="{BDE59F46-3F9F-446B-B144-CC3195F21699}" type="presParOf" srcId="{BBF8B239-0971-4B11-ADF2-39C7F7EC7298}" destId="{2C9780DE-71AE-43D7-9646-6F60D85F366C}" srcOrd="2" destOrd="0" presId="urn:microsoft.com/office/officeart/2005/8/layout/gear1"/>
    <dgm:cxn modelId="{57440936-A929-4BD0-BB49-7CD0EA9B1689}" type="presParOf" srcId="{BBF8B239-0971-4B11-ADF2-39C7F7EC7298}" destId="{8A1BD842-E436-4932-94C3-1AA7FB2FB969}" srcOrd="3" destOrd="0" presId="urn:microsoft.com/office/officeart/2005/8/layout/gear1"/>
    <dgm:cxn modelId="{82B63418-986B-47DB-86A8-46B93E46310A}" type="presParOf" srcId="{BBF8B239-0971-4B11-ADF2-39C7F7EC7298}" destId="{C1FBDB1A-FD14-4AF0-9DE6-079DE715FFD5}" srcOrd="4" destOrd="0" presId="urn:microsoft.com/office/officeart/2005/8/layout/gear1"/>
    <dgm:cxn modelId="{DB3AC95E-BBA5-448D-AB4E-AA9FF4FE32EA}" type="presParOf" srcId="{BBF8B239-0971-4B11-ADF2-39C7F7EC7298}" destId="{8BC1E6A2-72A0-44D3-98FB-7751400EE8CE}" srcOrd="5" destOrd="0" presId="urn:microsoft.com/office/officeart/2005/8/layout/gear1"/>
    <dgm:cxn modelId="{9346F03F-CDB4-4463-A94F-7E40F7E373E3}" type="presParOf" srcId="{BBF8B239-0971-4B11-ADF2-39C7F7EC7298}" destId="{0F734AEA-6118-42F9-9B80-E65AE79271A1}" srcOrd="6" destOrd="0" presId="urn:microsoft.com/office/officeart/2005/8/layout/gear1"/>
    <dgm:cxn modelId="{EB9530DD-90F2-4444-A684-415F9BB79672}" type="presParOf" srcId="{BBF8B239-0971-4B11-ADF2-39C7F7EC7298}" destId="{1EB79A95-0197-4053-8420-51911D6DD95E}" srcOrd="7" destOrd="0" presId="urn:microsoft.com/office/officeart/2005/8/layout/gear1"/>
    <dgm:cxn modelId="{714BEF09-3748-4E79-8217-4A0DD895BC34}" type="presParOf" srcId="{BBF8B239-0971-4B11-ADF2-39C7F7EC7298}" destId="{84DE7F8A-B6D6-48F3-BFAA-F686B7B354D3}" srcOrd="8" destOrd="0" presId="urn:microsoft.com/office/officeart/2005/8/layout/gear1"/>
    <dgm:cxn modelId="{AF6CC9FA-9FAA-427F-8ADF-A3491342402B}" type="presParOf" srcId="{BBF8B239-0971-4B11-ADF2-39C7F7EC7298}" destId="{E865C26F-5519-41FA-A340-76BDE3F27100}" srcOrd="9" destOrd="0" presId="urn:microsoft.com/office/officeart/2005/8/layout/gear1"/>
    <dgm:cxn modelId="{3462979A-86F5-4ABE-BB18-ACF3CC0B2159}" type="presParOf" srcId="{BBF8B239-0971-4B11-ADF2-39C7F7EC7298}" destId="{D1C841DD-DB6E-4D33-B04F-C8C29FDA717C}" srcOrd="10" destOrd="0" presId="urn:microsoft.com/office/officeart/2005/8/layout/gear1"/>
    <dgm:cxn modelId="{0650AF8B-DF2A-4319-8BD8-3EDB3B733719}" type="presParOf" srcId="{BBF8B239-0971-4B11-ADF2-39C7F7EC7298}" destId="{50B23887-0427-420F-9DA5-81B085EE7910}" srcOrd="11" destOrd="0" presId="urn:microsoft.com/office/officeart/2005/8/layout/gear1"/>
    <dgm:cxn modelId="{02A788EF-2C28-4591-B6C9-528D2402F128}" type="presParOf" srcId="{BBF8B239-0971-4B11-ADF2-39C7F7EC7298}" destId="{882FA28E-8FA9-46EC-89E8-68A3A55BB2F6}"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8C7A07-6160-4697-82C2-B621C71519A6}" type="doc">
      <dgm:prSet loTypeId="urn:microsoft.com/office/officeart/2005/8/layout/hProcess9" loCatId="process" qsTypeId="urn:microsoft.com/office/officeart/2005/8/quickstyle/simple1" qsCatId="simple" csTypeId="urn:microsoft.com/office/officeart/2005/8/colors/accent4_3" csCatId="accent4" phldr="1"/>
      <dgm:spPr/>
    </dgm:pt>
    <dgm:pt modelId="{DF3EC027-929C-4187-95CD-FA1252B4C511}">
      <dgm:prSet phldrT="[Text]" custT="1"/>
      <dgm:spPr/>
      <dgm:t>
        <a:bodyPr/>
        <a:lstStyle/>
        <a:p>
          <a:r>
            <a:rPr lang="en-US" sz="2200" dirty="0"/>
            <a:t>Students have different learning needs </a:t>
          </a:r>
          <a:r>
            <a:rPr lang="en-US" sz="1400" dirty="0"/>
            <a:t>(Kolb, 2014).</a:t>
          </a:r>
        </a:p>
      </dgm:t>
    </dgm:pt>
    <dgm:pt modelId="{E7A38C3B-79E0-42FF-9F49-0C40B315556A}" type="parTrans" cxnId="{6568597B-9138-4AD8-BF68-B1923983F914}">
      <dgm:prSet/>
      <dgm:spPr/>
      <dgm:t>
        <a:bodyPr/>
        <a:lstStyle/>
        <a:p>
          <a:endParaRPr lang="en-US"/>
        </a:p>
      </dgm:t>
    </dgm:pt>
    <dgm:pt modelId="{598588D6-DDBD-4BB1-AE4E-78B0FCD9859E}" type="sibTrans" cxnId="{6568597B-9138-4AD8-BF68-B1923983F914}">
      <dgm:prSet/>
      <dgm:spPr/>
      <dgm:t>
        <a:bodyPr/>
        <a:lstStyle/>
        <a:p>
          <a:endParaRPr lang="en-US"/>
        </a:p>
      </dgm:t>
    </dgm:pt>
    <dgm:pt modelId="{66FC04B8-58B8-48AF-878F-1E3E74653D64}">
      <dgm:prSet phldrT="[Text]" custT="1"/>
      <dgm:spPr/>
      <dgm:t>
        <a:bodyPr/>
        <a:lstStyle/>
        <a:p>
          <a:r>
            <a:rPr lang="en-US" sz="2200" dirty="0"/>
            <a:t>Training may be necessary</a:t>
          </a:r>
        </a:p>
        <a:p>
          <a:r>
            <a:rPr lang="en-US" sz="1400" dirty="0"/>
            <a:t>(Kolb).</a:t>
          </a:r>
        </a:p>
      </dgm:t>
    </dgm:pt>
    <dgm:pt modelId="{52B5A688-A93E-45E1-A391-4806249E4B12}" type="parTrans" cxnId="{DEF3EB6A-725B-4AF3-914A-0F0A02677FA3}">
      <dgm:prSet/>
      <dgm:spPr/>
      <dgm:t>
        <a:bodyPr/>
        <a:lstStyle/>
        <a:p>
          <a:endParaRPr lang="en-US"/>
        </a:p>
      </dgm:t>
    </dgm:pt>
    <dgm:pt modelId="{779190B0-528F-488C-AC41-DE891BBEE6FC}" type="sibTrans" cxnId="{DEF3EB6A-725B-4AF3-914A-0F0A02677FA3}">
      <dgm:prSet/>
      <dgm:spPr/>
      <dgm:t>
        <a:bodyPr/>
        <a:lstStyle/>
        <a:p>
          <a:endParaRPr lang="en-US"/>
        </a:p>
      </dgm:t>
    </dgm:pt>
    <dgm:pt modelId="{5A2AD17C-0982-4DA8-A9E8-4F046D5AE602}">
      <dgm:prSet phldrT="[Text]" custT="1"/>
      <dgm:spPr/>
      <dgm:t>
        <a:bodyPr/>
        <a:lstStyle/>
        <a:p>
          <a:r>
            <a:rPr lang="en-US" sz="2200" dirty="0"/>
            <a:t>More research is needed </a:t>
          </a:r>
        </a:p>
        <a:p>
          <a:r>
            <a:rPr lang="en-US" sz="1400" dirty="0"/>
            <a:t>(Romero, 2010).</a:t>
          </a:r>
        </a:p>
      </dgm:t>
    </dgm:pt>
    <dgm:pt modelId="{5E93724C-2F91-47E7-9D60-E6B441A3DAC7}" type="parTrans" cxnId="{5A6622F0-F018-4895-AEB9-F597075204FA}">
      <dgm:prSet/>
      <dgm:spPr/>
      <dgm:t>
        <a:bodyPr/>
        <a:lstStyle/>
        <a:p>
          <a:endParaRPr lang="en-US"/>
        </a:p>
      </dgm:t>
    </dgm:pt>
    <dgm:pt modelId="{4DCE7C36-2EBD-41A3-9E62-57D99D6283E2}" type="sibTrans" cxnId="{5A6622F0-F018-4895-AEB9-F597075204FA}">
      <dgm:prSet/>
      <dgm:spPr/>
      <dgm:t>
        <a:bodyPr/>
        <a:lstStyle/>
        <a:p>
          <a:endParaRPr lang="en-US"/>
        </a:p>
      </dgm:t>
    </dgm:pt>
    <dgm:pt modelId="{DDAB286C-48FD-4133-9A21-54FEAF9EA7C8}" type="pres">
      <dgm:prSet presAssocID="{E68C7A07-6160-4697-82C2-B621C71519A6}" presName="CompostProcess" presStyleCnt="0">
        <dgm:presLayoutVars>
          <dgm:dir/>
          <dgm:resizeHandles val="exact"/>
        </dgm:presLayoutVars>
      </dgm:prSet>
      <dgm:spPr/>
    </dgm:pt>
    <dgm:pt modelId="{92AFEE5A-734D-46CC-8791-A49C1323CAD3}" type="pres">
      <dgm:prSet presAssocID="{E68C7A07-6160-4697-82C2-B621C71519A6}" presName="arrow" presStyleLbl="bgShp" presStyleIdx="0" presStyleCnt="1"/>
      <dgm:spPr/>
    </dgm:pt>
    <dgm:pt modelId="{18A7D717-FA65-4EDE-92C8-2314CB3CD330}" type="pres">
      <dgm:prSet presAssocID="{E68C7A07-6160-4697-82C2-B621C71519A6}" presName="linearProcess" presStyleCnt="0"/>
      <dgm:spPr/>
    </dgm:pt>
    <dgm:pt modelId="{AF4061E0-EFA9-46F6-910C-EFDCEA527E54}" type="pres">
      <dgm:prSet presAssocID="{DF3EC027-929C-4187-95CD-FA1252B4C511}" presName="textNode" presStyleLbl="node1" presStyleIdx="0" presStyleCnt="3">
        <dgm:presLayoutVars>
          <dgm:bulletEnabled val="1"/>
        </dgm:presLayoutVars>
      </dgm:prSet>
      <dgm:spPr/>
      <dgm:t>
        <a:bodyPr/>
        <a:lstStyle/>
        <a:p>
          <a:endParaRPr lang="en-US"/>
        </a:p>
      </dgm:t>
    </dgm:pt>
    <dgm:pt modelId="{9EE69216-629A-4A5B-BAF8-B5A2CE0777A4}" type="pres">
      <dgm:prSet presAssocID="{598588D6-DDBD-4BB1-AE4E-78B0FCD9859E}" presName="sibTrans" presStyleCnt="0"/>
      <dgm:spPr/>
    </dgm:pt>
    <dgm:pt modelId="{2ECBCEE8-551B-4725-A92D-790B2E5662AB}" type="pres">
      <dgm:prSet presAssocID="{66FC04B8-58B8-48AF-878F-1E3E74653D64}" presName="textNode" presStyleLbl="node1" presStyleIdx="1" presStyleCnt="3">
        <dgm:presLayoutVars>
          <dgm:bulletEnabled val="1"/>
        </dgm:presLayoutVars>
      </dgm:prSet>
      <dgm:spPr/>
      <dgm:t>
        <a:bodyPr/>
        <a:lstStyle/>
        <a:p>
          <a:endParaRPr lang="en-US"/>
        </a:p>
      </dgm:t>
    </dgm:pt>
    <dgm:pt modelId="{9E72BEA5-9674-4AEB-9882-BF6405840A42}" type="pres">
      <dgm:prSet presAssocID="{779190B0-528F-488C-AC41-DE891BBEE6FC}" presName="sibTrans" presStyleCnt="0"/>
      <dgm:spPr/>
    </dgm:pt>
    <dgm:pt modelId="{19AD578A-DAAE-4D07-9BC5-CB68234094E0}" type="pres">
      <dgm:prSet presAssocID="{5A2AD17C-0982-4DA8-A9E8-4F046D5AE602}" presName="textNode" presStyleLbl="node1" presStyleIdx="2" presStyleCnt="3" custLinFactNeighborX="-25250" custLinFactNeighborY="483">
        <dgm:presLayoutVars>
          <dgm:bulletEnabled val="1"/>
        </dgm:presLayoutVars>
      </dgm:prSet>
      <dgm:spPr/>
      <dgm:t>
        <a:bodyPr/>
        <a:lstStyle/>
        <a:p>
          <a:endParaRPr lang="en-US"/>
        </a:p>
      </dgm:t>
    </dgm:pt>
  </dgm:ptLst>
  <dgm:cxnLst>
    <dgm:cxn modelId="{6568597B-9138-4AD8-BF68-B1923983F914}" srcId="{E68C7A07-6160-4697-82C2-B621C71519A6}" destId="{DF3EC027-929C-4187-95CD-FA1252B4C511}" srcOrd="0" destOrd="0" parTransId="{E7A38C3B-79E0-42FF-9F49-0C40B315556A}" sibTransId="{598588D6-DDBD-4BB1-AE4E-78B0FCD9859E}"/>
    <dgm:cxn modelId="{F42F1C43-EBAD-4901-9750-52B28FBE8DC0}" type="presOf" srcId="{DF3EC027-929C-4187-95CD-FA1252B4C511}" destId="{AF4061E0-EFA9-46F6-910C-EFDCEA527E54}" srcOrd="0" destOrd="0" presId="urn:microsoft.com/office/officeart/2005/8/layout/hProcess9"/>
    <dgm:cxn modelId="{5A6622F0-F018-4895-AEB9-F597075204FA}" srcId="{E68C7A07-6160-4697-82C2-B621C71519A6}" destId="{5A2AD17C-0982-4DA8-A9E8-4F046D5AE602}" srcOrd="2" destOrd="0" parTransId="{5E93724C-2F91-47E7-9D60-E6B441A3DAC7}" sibTransId="{4DCE7C36-2EBD-41A3-9E62-57D99D6283E2}"/>
    <dgm:cxn modelId="{5F038358-8FD6-4C2A-8A48-F530349BFD88}" type="presOf" srcId="{66FC04B8-58B8-48AF-878F-1E3E74653D64}" destId="{2ECBCEE8-551B-4725-A92D-790B2E5662AB}" srcOrd="0" destOrd="0" presId="urn:microsoft.com/office/officeart/2005/8/layout/hProcess9"/>
    <dgm:cxn modelId="{C125849B-5F20-432C-92A2-8626214E0407}" type="presOf" srcId="{5A2AD17C-0982-4DA8-A9E8-4F046D5AE602}" destId="{19AD578A-DAAE-4D07-9BC5-CB68234094E0}" srcOrd="0" destOrd="0" presId="urn:microsoft.com/office/officeart/2005/8/layout/hProcess9"/>
    <dgm:cxn modelId="{DEF3EB6A-725B-4AF3-914A-0F0A02677FA3}" srcId="{E68C7A07-6160-4697-82C2-B621C71519A6}" destId="{66FC04B8-58B8-48AF-878F-1E3E74653D64}" srcOrd="1" destOrd="0" parTransId="{52B5A688-A93E-45E1-A391-4806249E4B12}" sibTransId="{779190B0-528F-488C-AC41-DE891BBEE6FC}"/>
    <dgm:cxn modelId="{93B01A06-2FD2-491A-821D-1EF6378930C6}" type="presOf" srcId="{E68C7A07-6160-4697-82C2-B621C71519A6}" destId="{DDAB286C-48FD-4133-9A21-54FEAF9EA7C8}" srcOrd="0" destOrd="0" presId="urn:microsoft.com/office/officeart/2005/8/layout/hProcess9"/>
    <dgm:cxn modelId="{380C5E88-7E64-4CA1-A0AD-39109A8FD963}" type="presParOf" srcId="{DDAB286C-48FD-4133-9A21-54FEAF9EA7C8}" destId="{92AFEE5A-734D-46CC-8791-A49C1323CAD3}" srcOrd="0" destOrd="0" presId="urn:microsoft.com/office/officeart/2005/8/layout/hProcess9"/>
    <dgm:cxn modelId="{5BA228C2-7A37-4794-B313-F5113848F6ED}" type="presParOf" srcId="{DDAB286C-48FD-4133-9A21-54FEAF9EA7C8}" destId="{18A7D717-FA65-4EDE-92C8-2314CB3CD330}" srcOrd="1" destOrd="0" presId="urn:microsoft.com/office/officeart/2005/8/layout/hProcess9"/>
    <dgm:cxn modelId="{C912D430-3CED-448B-864A-42598BB9510A}" type="presParOf" srcId="{18A7D717-FA65-4EDE-92C8-2314CB3CD330}" destId="{AF4061E0-EFA9-46F6-910C-EFDCEA527E54}" srcOrd="0" destOrd="0" presId="urn:microsoft.com/office/officeart/2005/8/layout/hProcess9"/>
    <dgm:cxn modelId="{7F51AFCE-7876-4381-A8F1-A1067EBB931B}" type="presParOf" srcId="{18A7D717-FA65-4EDE-92C8-2314CB3CD330}" destId="{9EE69216-629A-4A5B-BAF8-B5A2CE0777A4}" srcOrd="1" destOrd="0" presId="urn:microsoft.com/office/officeart/2005/8/layout/hProcess9"/>
    <dgm:cxn modelId="{40C31AF3-8112-4DAB-8C47-42DEF7FB2546}" type="presParOf" srcId="{18A7D717-FA65-4EDE-92C8-2314CB3CD330}" destId="{2ECBCEE8-551B-4725-A92D-790B2E5662AB}" srcOrd="2" destOrd="0" presId="urn:microsoft.com/office/officeart/2005/8/layout/hProcess9"/>
    <dgm:cxn modelId="{4083B84F-9873-4220-9CDE-CFCA8E5C7FDF}" type="presParOf" srcId="{18A7D717-FA65-4EDE-92C8-2314CB3CD330}" destId="{9E72BEA5-9674-4AEB-9882-BF6405840A42}" srcOrd="3" destOrd="0" presId="urn:microsoft.com/office/officeart/2005/8/layout/hProcess9"/>
    <dgm:cxn modelId="{EF45036D-6297-4AC8-9B9F-22FDF0F59D37}" type="presParOf" srcId="{18A7D717-FA65-4EDE-92C8-2314CB3CD330}" destId="{19AD578A-DAAE-4D07-9BC5-CB68234094E0}" srcOrd="4"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A9B6666-A2D9-4280-8399-5D8FC7D3C4BE}" type="doc">
      <dgm:prSet loTypeId="urn:microsoft.com/office/officeart/2011/layout/HexagonRadial" loCatId="officeonline" qsTypeId="urn:microsoft.com/office/officeart/2005/8/quickstyle/simple1" qsCatId="simple" csTypeId="urn:microsoft.com/office/officeart/2005/8/colors/accent5_3" csCatId="accent5" phldr="1"/>
      <dgm:spPr/>
      <dgm:t>
        <a:bodyPr/>
        <a:lstStyle/>
        <a:p>
          <a:endParaRPr lang="en-US"/>
        </a:p>
      </dgm:t>
    </dgm:pt>
    <dgm:pt modelId="{703FDEB7-9867-4DE3-8A0A-7DA2535A7E90}">
      <dgm:prSet phldrT="[Text]" custT="1"/>
      <dgm:spPr/>
      <dgm:t>
        <a:bodyPr/>
        <a:lstStyle/>
        <a:p>
          <a:r>
            <a:rPr lang="en-US" sz="1600" dirty="0"/>
            <a:t>Using Varied Teaching  Approaches</a:t>
          </a:r>
        </a:p>
      </dgm:t>
    </dgm:pt>
    <dgm:pt modelId="{9D650101-8D4B-4BB2-B2FA-DCA6132B7BA0}" type="parTrans" cxnId="{2997EECF-4646-47DF-BD94-F88D00677F1D}">
      <dgm:prSet/>
      <dgm:spPr/>
      <dgm:t>
        <a:bodyPr/>
        <a:lstStyle/>
        <a:p>
          <a:endParaRPr lang="en-US" sz="2400"/>
        </a:p>
      </dgm:t>
    </dgm:pt>
    <dgm:pt modelId="{2B566625-DF55-4C40-ADC6-75E55D4121FC}" type="sibTrans" cxnId="{2997EECF-4646-47DF-BD94-F88D00677F1D}">
      <dgm:prSet/>
      <dgm:spPr/>
      <dgm:t>
        <a:bodyPr/>
        <a:lstStyle/>
        <a:p>
          <a:endParaRPr lang="en-US" sz="2400"/>
        </a:p>
      </dgm:t>
    </dgm:pt>
    <dgm:pt modelId="{75364B8A-22E2-4257-A683-F53DFD304AE8}">
      <dgm:prSet phldrT="[Text]" custT="1"/>
      <dgm:spPr/>
      <dgm:t>
        <a:bodyPr/>
        <a:lstStyle/>
        <a:p>
          <a:r>
            <a:rPr lang="en-US" sz="1400" dirty="0"/>
            <a:t>Collaborative Learning</a:t>
          </a:r>
        </a:p>
      </dgm:t>
    </dgm:pt>
    <dgm:pt modelId="{C05BC2AD-AB7C-4C5F-8E09-819C30C520FF}" type="parTrans" cxnId="{5E5BABA3-E9C9-47F5-A230-DF9903DB355C}">
      <dgm:prSet/>
      <dgm:spPr/>
      <dgm:t>
        <a:bodyPr/>
        <a:lstStyle/>
        <a:p>
          <a:endParaRPr lang="en-US" sz="2400"/>
        </a:p>
      </dgm:t>
    </dgm:pt>
    <dgm:pt modelId="{484B7F2A-A79B-4B14-97F4-96720967BD56}" type="sibTrans" cxnId="{5E5BABA3-E9C9-47F5-A230-DF9903DB355C}">
      <dgm:prSet/>
      <dgm:spPr/>
      <dgm:t>
        <a:bodyPr/>
        <a:lstStyle/>
        <a:p>
          <a:endParaRPr lang="en-US" sz="2400"/>
        </a:p>
      </dgm:t>
    </dgm:pt>
    <dgm:pt modelId="{CE5151AF-327D-4994-B0B1-535325678AFA}">
      <dgm:prSet phldrT="[Text]" custT="1"/>
      <dgm:spPr/>
      <dgm:t>
        <a:bodyPr/>
        <a:lstStyle/>
        <a:p>
          <a:r>
            <a:rPr lang="en-US" sz="1400" dirty="0"/>
            <a:t>Hybrid or Flipped Modalities</a:t>
          </a:r>
        </a:p>
      </dgm:t>
    </dgm:pt>
    <dgm:pt modelId="{6AEC1C8D-569B-47F6-A9D9-A5A6F9A8BFF2}" type="parTrans" cxnId="{13AF34B0-BFD0-4661-81DA-29D4CE8D5430}">
      <dgm:prSet/>
      <dgm:spPr/>
      <dgm:t>
        <a:bodyPr/>
        <a:lstStyle/>
        <a:p>
          <a:endParaRPr lang="en-US" sz="2400"/>
        </a:p>
      </dgm:t>
    </dgm:pt>
    <dgm:pt modelId="{8321D8B2-855E-43A3-9354-24A864945710}" type="sibTrans" cxnId="{13AF34B0-BFD0-4661-81DA-29D4CE8D5430}">
      <dgm:prSet/>
      <dgm:spPr/>
      <dgm:t>
        <a:bodyPr/>
        <a:lstStyle/>
        <a:p>
          <a:endParaRPr lang="en-US" sz="2400"/>
        </a:p>
      </dgm:t>
    </dgm:pt>
    <dgm:pt modelId="{0A5D50C8-EECC-4148-B01A-6D3DE43368EC}">
      <dgm:prSet phldrT="[Text]" custT="1"/>
      <dgm:spPr/>
      <dgm:t>
        <a:bodyPr/>
        <a:lstStyle/>
        <a:p>
          <a:r>
            <a:rPr lang="en-US" sz="1400" dirty="0"/>
            <a:t>Learning Styles</a:t>
          </a:r>
        </a:p>
      </dgm:t>
    </dgm:pt>
    <dgm:pt modelId="{13BF9A68-0532-4B95-B77A-A0C441134FBF}" type="parTrans" cxnId="{60918DCA-91A0-443C-862D-73902931972D}">
      <dgm:prSet/>
      <dgm:spPr/>
      <dgm:t>
        <a:bodyPr/>
        <a:lstStyle/>
        <a:p>
          <a:endParaRPr lang="en-US" sz="2400"/>
        </a:p>
      </dgm:t>
    </dgm:pt>
    <dgm:pt modelId="{318102E2-C329-41E0-9C99-B259A47D3F21}" type="sibTrans" cxnId="{60918DCA-91A0-443C-862D-73902931972D}">
      <dgm:prSet/>
      <dgm:spPr/>
      <dgm:t>
        <a:bodyPr/>
        <a:lstStyle/>
        <a:p>
          <a:endParaRPr lang="en-US" sz="2400"/>
        </a:p>
      </dgm:t>
    </dgm:pt>
    <dgm:pt modelId="{A6CE6111-6EDF-427E-B150-67D1E5F26E40}">
      <dgm:prSet phldrT="[Text]" custT="1"/>
      <dgm:spPr/>
      <dgm:t>
        <a:bodyPr/>
        <a:lstStyle/>
        <a:p>
          <a:r>
            <a:rPr lang="en-US" sz="1400" dirty="0"/>
            <a:t>Problem Based Learning</a:t>
          </a:r>
        </a:p>
      </dgm:t>
    </dgm:pt>
    <dgm:pt modelId="{62A49989-1610-4ADE-B669-F1E6E357C3F8}" type="parTrans" cxnId="{5FECB390-797C-4573-AB6B-6277734DCA90}">
      <dgm:prSet/>
      <dgm:spPr/>
      <dgm:t>
        <a:bodyPr/>
        <a:lstStyle/>
        <a:p>
          <a:endParaRPr lang="en-US" sz="2400"/>
        </a:p>
      </dgm:t>
    </dgm:pt>
    <dgm:pt modelId="{5721FE15-5263-4FBF-A22E-402D1FAC75CE}" type="sibTrans" cxnId="{5FECB390-797C-4573-AB6B-6277734DCA90}">
      <dgm:prSet/>
      <dgm:spPr/>
      <dgm:t>
        <a:bodyPr/>
        <a:lstStyle/>
        <a:p>
          <a:endParaRPr lang="en-US" sz="2400"/>
        </a:p>
      </dgm:t>
    </dgm:pt>
    <dgm:pt modelId="{FF0B15C0-EA88-4EC6-BA2B-5E08666F726C}">
      <dgm:prSet phldrT="[Text]" custT="1"/>
      <dgm:spPr/>
      <dgm:t>
        <a:bodyPr/>
        <a:lstStyle/>
        <a:p>
          <a:r>
            <a:rPr lang="en-US" sz="1400" dirty="0"/>
            <a:t>Simulations and Role Play</a:t>
          </a:r>
        </a:p>
      </dgm:t>
    </dgm:pt>
    <dgm:pt modelId="{67A1FF96-E3FF-42D2-AF60-EC20106AA8CA}" type="parTrans" cxnId="{B33824F0-3637-4980-A8D8-D2701E275B11}">
      <dgm:prSet/>
      <dgm:spPr/>
      <dgm:t>
        <a:bodyPr/>
        <a:lstStyle/>
        <a:p>
          <a:endParaRPr lang="en-US" sz="2400"/>
        </a:p>
      </dgm:t>
    </dgm:pt>
    <dgm:pt modelId="{6B66D1AE-B1ED-4A69-B836-DBB6DACD91DB}" type="sibTrans" cxnId="{B33824F0-3637-4980-A8D8-D2701E275B11}">
      <dgm:prSet/>
      <dgm:spPr/>
      <dgm:t>
        <a:bodyPr/>
        <a:lstStyle/>
        <a:p>
          <a:endParaRPr lang="en-US" sz="2400"/>
        </a:p>
      </dgm:t>
    </dgm:pt>
    <dgm:pt modelId="{7D02531B-CBA3-4589-90DD-4C9D116078F0}">
      <dgm:prSet phldrT="[Text]" custT="1"/>
      <dgm:spPr/>
      <dgm:t>
        <a:bodyPr/>
        <a:lstStyle/>
        <a:p>
          <a:r>
            <a:rPr lang="en-US" sz="1400" dirty="0"/>
            <a:t>Lecture</a:t>
          </a:r>
        </a:p>
      </dgm:t>
    </dgm:pt>
    <dgm:pt modelId="{09845165-E473-4DAF-9D3B-57D8F8FE2651}" type="parTrans" cxnId="{D3F2F76F-49E4-42FE-B8E9-4D8D7335CA6A}">
      <dgm:prSet/>
      <dgm:spPr/>
      <dgm:t>
        <a:bodyPr/>
        <a:lstStyle/>
        <a:p>
          <a:endParaRPr lang="en-US" sz="2400"/>
        </a:p>
      </dgm:t>
    </dgm:pt>
    <dgm:pt modelId="{5A37DDE6-936D-486B-95CD-6176DE1F34C1}" type="sibTrans" cxnId="{D3F2F76F-49E4-42FE-B8E9-4D8D7335CA6A}">
      <dgm:prSet/>
      <dgm:spPr/>
      <dgm:t>
        <a:bodyPr/>
        <a:lstStyle/>
        <a:p>
          <a:endParaRPr lang="en-US" sz="2400"/>
        </a:p>
      </dgm:t>
    </dgm:pt>
    <dgm:pt modelId="{F2FF23AF-9AC5-43F4-8EEE-0201C9636D48}" type="pres">
      <dgm:prSet presAssocID="{4A9B6666-A2D9-4280-8399-5D8FC7D3C4BE}" presName="Name0" presStyleCnt="0">
        <dgm:presLayoutVars>
          <dgm:chMax val="1"/>
          <dgm:chPref val="1"/>
          <dgm:dir/>
          <dgm:animOne val="branch"/>
          <dgm:animLvl val="lvl"/>
        </dgm:presLayoutVars>
      </dgm:prSet>
      <dgm:spPr/>
      <dgm:t>
        <a:bodyPr/>
        <a:lstStyle/>
        <a:p>
          <a:endParaRPr lang="en-US"/>
        </a:p>
      </dgm:t>
    </dgm:pt>
    <dgm:pt modelId="{849EF165-7FB8-4BB2-ABE0-E71E3D3C6FA0}" type="pres">
      <dgm:prSet presAssocID="{703FDEB7-9867-4DE3-8A0A-7DA2535A7E90}" presName="Parent" presStyleLbl="node0" presStyleIdx="0" presStyleCnt="1">
        <dgm:presLayoutVars>
          <dgm:chMax val="6"/>
          <dgm:chPref val="6"/>
        </dgm:presLayoutVars>
      </dgm:prSet>
      <dgm:spPr/>
      <dgm:t>
        <a:bodyPr/>
        <a:lstStyle/>
        <a:p>
          <a:endParaRPr lang="en-US"/>
        </a:p>
      </dgm:t>
    </dgm:pt>
    <dgm:pt modelId="{BD5F3DE2-3330-482D-9D1B-44BE2529AEED}" type="pres">
      <dgm:prSet presAssocID="{75364B8A-22E2-4257-A683-F53DFD304AE8}" presName="Accent1" presStyleCnt="0"/>
      <dgm:spPr/>
    </dgm:pt>
    <dgm:pt modelId="{DD1E8B38-45DA-400E-9EFD-D0196A11AE76}" type="pres">
      <dgm:prSet presAssocID="{75364B8A-22E2-4257-A683-F53DFD304AE8}" presName="Accent" presStyleLbl="bgShp" presStyleIdx="0" presStyleCnt="6"/>
      <dgm:spPr/>
    </dgm:pt>
    <dgm:pt modelId="{42D2ECCE-CC3D-486C-B630-37E259E528E6}" type="pres">
      <dgm:prSet presAssocID="{75364B8A-22E2-4257-A683-F53DFD304AE8}" presName="Child1" presStyleLbl="node1" presStyleIdx="0" presStyleCnt="6" custScaleX="113565">
        <dgm:presLayoutVars>
          <dgm:chMax val="0"/>
          <dgm:chPref val="0"/>
          <dgm:bulletEnabled val="1"/>
        </dgm:presLayoutVars>
      </dgm:prSet>
      <dgm:spPr/>
      <dgm:t>
        <a:bodyPr/>
        <a:lstStyle/>
        <a:p>
          <a:endParaRPr lang="en-US"/>
        </a:p>
      </dgm:t>
    </dgm:pt>
    <dgm:pt modelId="{890D4844-229F-40A6-837A-504F98D95715}" type="pres">
      <dgm:prSet presAssocID="{CE5151AF-327D-4994-B0B1-535325678AFA}" presName="Accent2" presStyleCnt="0"/>
      <dgm:spPr/>
    </dgm:pt>
    <dgm:pt modelId="{F72724AA-D7C0-4B44-A268-A37965EF8B64}" type="pres">
      <dgm:prSet presAssocID="{CE5151AF-327D-4994-B0B1-535325678AFA}" presName="Accent" presStyleLbl="bgShp" presStyleIdx="1" presStyleCnt="6"/>
      <dgm:spPr/>
    </dgm:pt>
    <dgm:pt modelId="{641ABFFF-AF53-4EA4-8B6D-12554FA6A087}" type="pres">
      <dgm:prSet presAssocID="{CE5151AF-327D-4994-B0B1-535325678AFA}" presName="Child2" presStyleLbl="node1" presStyleIdx="1" presStyleCnt="6" custLinFactNeighborX="921" custLinFactNeighborY="1194">
        <dgm:presLayoutVars>
          <dgm:chMax val="0"/>
          <dgm:chPref val="0"/>
          <dgm:bulletEnabled val="1"/>
        </dgm:presLayoutVars>
      </dgm:prSet>
      <dgm:spPr/>
      <dgm:t>
        <a:bodyPr/>
        <a:lstStyle/>
        <a:p>
          <a:endParaRPr lang="en-US"/>
        </a:p>
      </dgm:t>
    </dgm:pt>
    <dgm:pt modelId="{1EB81DA5-0DA7-4BDF-90D6-97668F96AA5C}" type="pres">
      <dgm:prSet presAssocID="{0A5D50C8-EECC-4148-B01A-6D3DE43368EC}" presName="Accent3" presStyleCnt="0"/>
      <dgm:spPr/>
    </dgm:pt>
    <dgm:pt modelId="{624A1DD5-979E-4A3D-9989-89414B3C5770}" type="pres">
      <dgm:prSet presAssocID="{0A5D50C8-EECC-4148-B01A-6D3DE43368EC}" presName="Accent" presStyleLbl="bgShp" presStyleIdx="2" presStyleCnt="6"/>
      <dgm:spPr/>
    </dgm:pt>
    <dgm:pt modelId="{4BE7FE52-E255-436A-9580-E26219EC88F7}" type="pres">
      <dgm:prSet presAssocID="{0A5D50C8-EECC-4148-B01A-6D3DE43368EC}" presName="Child3" presStyleLbl="node1" presStyleIdx="2" presStyleCnt="6">
        <dgm:presLayoutVars>
          <dgm:chMax val="0"/>
          <dgm:chPref val="0"/>
          <dgm:bulletEnabled val="1"/>
        </dgm:presLayoutVars>
      </dgm:prSet>
      <dgm:spPr/>
      <dgm:t>
        <a:bodyPr/>
        <a:lstStyle/>
        <a:p>
          <a:endParaRPr lang="en-US"/>
        </a:p>
      </dgm:t>
    </dgm:pt>
    <dgm:pt modelId="{9BA4AA73-38FF-4D71-A600-3933F8C0EE8D}" type="pres">
      <dgm:prSet presAssocID="{A6CE6111-6EDF-427E-B150-67D1E5F26E40}" presName="Accent4" presStyleCnt="0"/>
      <dgm:spPr/>
    </dgm:pt>
    <dgm:pt modelId="{E782DF1C-9919-46FF-A7EA-F0D8B671B156}" type="pres">
      <dgm:prSet presAssocID="{A6CE6111-6EDF-427E-B150-67D1E5F26E40}" presName="Accent" presStyleLbl="bgShp" presStyleIdx="3" presStyleCnt="6"/>
      <dgm:spPr/>
    </dgm:pt>
    <dgm:pt modelId="{6C085BBD-588F-40DE-AE53-08F19948665F}" type="pres">
      <dgm:prSet presAssocID="{A6CE6111-6EDF-427E-B150-67D1E5F26E40}" presName="Child4" presStyleLbl="node1" presStyleIdx="3" presStyleCnt="6">
        <dgm:presLayoutVars>
          <dgm:chMax val="0"/>
          <dgm:chPref val="0"/>
          <dgm:bulletEnabled val="1"/>
        </dgm:presLayoutVars>
      </dgm:prSet>
      <dgm:spPr/>
      <dgm:t>
        <a:bodyPr/>
        <a:lstStyle/>
        <a:p>
          <a:endParaRPr lang="en-US"/>
        </a:p>
      </dgm:t>
    </dgm:pt>
    <dgm:pt modelId="{C4EBF6C0-1EE6-437D-B14F-B1B52338ADC0}" type="pres">
      <dgm:prSet presAssocID="{FF0B15C0-EA88-4EC6-BA2B-5E08666F726C}" presName="Accent5" presStyleCnt="0"/>
      <dgm:spPr/>
    </dgm:pt>
    <dgm:pt modelId="{D5174FF2-0ED5-4FFA-A810-408C9F8F24B8}" type="pres">
      <dgm:prSet presAssocID="{FF0B15C0-EA88-4EC6-BA2B-5E08666F726C}" presName="Accent" presStyleLbl="bgShp" presStyleIdx="4" presStyleCnt="6"/>
      <dgm:spPr/>
    </dgm:pt>
    <dgm:pt modelId="{251A5F07-46FC-4514-8BC6-87B82D930EC8}" type="pres">
      <dgm:prSet presAssocID="{FF0B15C0-EA88-4EC6-BA2B-5E08666F726C}" presName="Child5" presStyleLbl="node1" presStyleIdx="4" presStyleCnt="6">
        <dgm:presLayoutVars>
          <dgm:chMax val="0"/>
          <dgm:chPref val="0"/>
          <dgm:bulletEnabled val="1"/>
        </dgm:presLayoutVars>
      </dgm:prSet>
      <dgm:spPr/>
      <dgm:t>
        <a:bodyPr/>
        <a:lstStyle/>
        <a:p>
          <a:endParaRPr lang="en-US"/>
        </a:p>
      </dgm:t>
    </dgm:pt>
    <dgm:pt modelId="{FCC7F516-A726-4CCB-941D-A65AA69FC4A0}" type="pres">
      <dgm:prSet presAssocID="{7D02531B-CBA3-4589-90DD-4C9D116078F0}" presName="Accent6" presStyleCnt="0"/>
      <dgm:spPr/>
    </dgm:pt>
    <dgm:pt modelId="{56F5E3A0-6283-41AB-8558-D1A4085B0264}" type="pres">
      <dgm:prSet presAssocID="{7D02531B-CBA3-4589-90DD-4C9D116078F0}" presName="Accent" presStyleLbl="bgShp" presStyleIdx="5" presStyleCnt="6"/>
      <dgm:spPr/>
    </dgm:pt>
    <dgm:pt modelId="{D332C492-A8A2-4EF0-AC04-A734F74DD187}" type="pres">
      <dgm:prSet presAssocID="{7D02531B-CBA3-4589-90DD-4C9D116078F0}" presName="Child6" presStyleLbl="node1" presStyleIdx="5" presStyleCnt="6">
        <dgm:presLayoutVars>
          <dgm:chMax val="0"/>
          <dgm:chPref val="0"/>
          <dgm:bulletEnabled val="1"/>
        </dgm:presLayoutVars>
      </dgm:prSet>
      <dgm:spPr/>
      <dgm:t>
        <a:bodyPr/>
        <a:lstStyle/>
        <a:p>
          <a:endParaRPr lang="en-US"/>
        </a:p>
      </dgm:t>
    </dgm:pt>
  </dgm:ptLst>
  <dgm:cxnLst>
    <dgm:cxn modelId="{60918DCA-91A0-443C-862D-73902931972D}" srcId="{703FDEB7-9867-4DE3-8A0A-7DA2535A7E90}" destId="{0A5D50C8-EECC-4148-B01A-6D3DE43368EC}" srcOrd="2" destOrd="0" parTransId="{13BF9A68-0532-4B95-B77A-A0C441134FBF}" sibTransId="{318102E2-C329-41E0-9C99-B259A47D3F21}"/>
    <dgm:cxn modelId="{324F9D2A-7049-4293-A26A-3C99C12C2550}" type="presOf" srcId="{7D02531B-CBA3-4589-90DD-4C9D116078F0}" destId="{D332C492-A8A2-4EF0-AC04-A734F74DD187}" srcOrd="0" destOrd="0" presId="urn:microsoft.com/office/officeart/2011/layout/HexagonRadial"/>
    <dgm:cxn modelId="{5E5BABA3-E9C9-47F5-A230-DF9903DB355C}" srcId="{703FDEB7-9867-4DE3-8A0A-7DA2535A7E90}" destId="{75364B8A-22E2-4257-A683-F53DFD304AE8}" srcOrd="0" destOrd="0" parTransId="{C05BC2AD-AB7C-4C5F-8E09-819C30C520FF}" sibTransId="{484B7F2A-A79B-4B14-97F4-96720967BD56}"/>
    <dgm:cxn modelId="{9DC85584-F71A-4B50-BDE4-552827A40B23}" type="presOf" srcId="{0A5D50C8-EECC-4148-B01A-6D3DE43368EC}" destId="{4BE7FE52-E255-436A-9580-E26219EC88F7}" srcOrd="0" destOrd="0" presId="urn:microsoft.com/office/officeart/2011/layout/HexagonRadial"/>
    <dgm:cxn modelId="{99E0453A-CA61-4B55-9168-5B4F4179EA87}" type="presOf" srcId="{75364B8A-22E2-4257-A683-F53DFD304AE8}" destId="{42D2ECCE-CC3D-486C-B630-37E259E528E6}" srcOrd="0" destOrd="0" presId="urn:microsoft.com/office/officeart/2011/layout/HexagonRadial"/>
    <dgm:cxn modelId="{5FA8A188-D9B3-4E23-9117-DE954F325CCB}" type="presOf" srcId="{4A9B6666-A2D9-4280-8399-5D8FC7D3C4BE}" destId="{F2FF23AF-9AC5-43F4-8EEE-0201C9636D48}" srcOrd="0" destOrd="0" presId="urn:microsoft.com/office/officeart/2011/layout/HexagonRadial"/>
    <dgm:cxn modelId="{5FECB390-797C-4573-AB6B-6277734DCA90}" srcId="{703FDEB7-9867-4DE3-8A0A-7DA2535A7E90}" destId="{A6CE6111-6EDF-427E-B150-67D1E5F26E40}" srcOrd="3" destOrd="0" parTransId="{62A49989-1610-4ADE-B669-F1E6E357C3F8}" sibTransId="{5721FE15-5263-4FBF-A22E-402D1FAC75CE}"/>
    <dgm:cxn modelId="{2997EECF-4646-47DF-BD94-F88D00677F1D}" srcId="{4A9B6666-A2D9-4280-8399-5D8FC7D3C4BE}" destId="{703FDEB7-9867-4DE3-8A0A-7DA2535A7E90}" srcOrd="0" destOrd="0" parTransId="{9D650101-8D4B-4BB2-B2FA-DCA6132B7BA0}" sibTransId="{2B566625-DF55-4C40-ADC6-75E55D4121FC}"/>
    <dgm:cxn modelId="{A64E1B09-E920-4229-A3F8-9533E6ED7882}" type="presOf" srcId="{FF0B15C0-EA88-4EC6-BA2B-5E08666F726C}" destId="{251A5F07-46FC-4514-8BC6-87B82D930EC8}" srcOrd="0" destOrd="0" presId="urn:microsoft.com/office/officeart/2011/layout/HexagonRadial"/>
    <dgm:cxn modelId="{6E19CF1B-6C55-4806-A584-44C2C6065323}" type="presOf" srcId="{703FDEB7-9867-4DE3-8A0A-7DA2535A7E90}" destId="{849EF165-7FB8-4BB2-ABE0-E71E3D3C6FA0}" srcOrd="0" destOrd="0" presId="urn:microsoft.com/office/officeart/2011/layout/HexagonRadial"/>
    <dgm:cxn modelId="{13AF34B0-BFD0-4661-81DA-29D4CE8D5430}" srcId="{703FDEB7-9867-4DE3-8A0A-7DA2535A7E90}" destId="{CE5151AF-327D-4994-B0B1-535325678AFA}" srcOrd="1" destOrd="0" parTransId="{6AEC1C8D-569B-47F6-A9D9-A5A6F9A8BFF2}" sibTransId="{8321D8B2-855E-43A3-9354-24A864945710}"/>
    <dgm:cxn modelId="{67D323CE-4EC2-4460-BAEB-C09104386866}" type="presOf" srcId="{CE5151AF-327D-4994-B0B1-535325678AFA}" destId="{641ABFFF-AF53-4EA4-8B6D-12554FA6A087}" srcOrd="0" destOrd="0" presId="urn:microsoft.com/office/officeart/2011/layout/HexagonRadial"/>
    <dgm:cxn modelId="{D3F2F76F-49E4-42FE-B8E9-4D8D7335CA6A}" srcId="{703FDEB7-9867-4DE3-8A0A-7DA2535A7E90}" destId="{7D02531B-CBA3-4589-90DD-4C9D116078F0}" srcOrd="5" destOrd="0" parTransId="{09845165-E473-4DAF-9D3B-57D8F8FE2651}" sibTransId="{5A37DDE6-936D-486B-95CD-6176DE1F34C1}"/>
    <dgm:cxn modelId="{B33824F0-3637-4980-A8D8-D2701E275B11}" srcId="{703FDEB7-9867-4DE3-8A0A-7DA2535A7E90}" destId="{FF0B15C0-EA88-4EC6-BA2B-5E08666F726C}" srcOrd="4" destOrd="0" parTransId="{67A1FF96-E3FF-42D2-AF60-EC20106AA8CA}" sibTransId="{6B66D1AE-B1ED-4A69-B836-DBB6DACD91DB}"/>
    <dgm:cxn modelId="{81F43441-7506-43A8-AB54-9DC051F1559B}" type="presOf" srcId="{A6CE6111-6EDF-427E-B150-67D1E5F26E40}" destId="{6C085BBD-588F-40DE-AE53-08F19948665F}" srcOrd="0" destOrd="0" presId="urn:microsoft.com/office/officeart/2011/layout/HexagonRadial"/>
    <dgm:cxn modelId="{8B2FE598-0D39-48EE-A53A-D0F3CD51376E}" type="presParOf" srcId="{F2FF23AF-9AC5-43F4-8EEE-0201C9636D48}" destId="{849EF165-7FB8-4BB2-ABE0-E71E3D3C6FA0}" srcOrd="0" destOrd="0" presId="urn:microsoft.com/office/officeart/2011/layout/HexagonRadial"/>
    <dgm:cxn modelId="{977338F1-B814-412F-B1F2-DE9137810A06}" type="presParOf" srcId="{F2FF23AF-9AC5-43F4-8EEE-0201C9636D48}" destId="{BD5F3DE2-3330-482D-9D1B-44BE2529AEED}" srcOrd="1" destOrd="0" presId="urn:microsoft.com/office/officeart/2011/layout/HexagonRadial"/>
    <dgm:cxn modelId="{603ED060-9006-40A1-8BD2-7E008B38C0E9}" type="presParOf" srcId="{BD5F3DE2-3330-482D-9D1B-44BE2529AEED}" destId="{DD1E8B38-45DA-400E-9EFD-D0196A11AE76}" srcOrd="0" destOrd="0" presId="urn:microsoft.com/office/officeart/2011/layout/HexagonRadial"/>
    <dgm:cxn modelId="{316D40E2-B818-48A0-876F-6306FED857B7}" type="presParOf" srcId="{F2FF23AF-9AC5-43F4-8EEE-0201C9636D48}" destId="{42D2ECCE-CC3D-486C-B630-37E259E528E6}" srcOrd="2" destOrd="0" presId="urn:microsoft.com/office/officeart/2011/layout/HexagonRadial"/>
    <dgm:cxn modelId="{2BCD49A7-0460-4F67-8F9E-593F2996C0CA}" type="presParOf" srcId="{F2FF23AF-9AC5-43F4-8EEE-0201C9636D48}" destId="{890D4844-229F-40A6-837A-504F98D95715}" srcOrd="3" destOrd="0" presId="urn:microsoft.com/office/officeart/2011/layout/HexagonRadial"/>
    <dgm:cxn modelId="{E514B04C-9B43-4EBC-B21E-2C0D449C07F0}" type="presParOf" srcId="{890D4844-229F-40A6-837A-504F98D95715}" destId="{F72724AA-D7C0-4B44-A268-A37965EF8B64}" srcOrd="0" destOrd="0" presId="urn:microsoft.com/office/officeart/2011/layout/HexagonRadial"/>
    <dgm:cxn modelId="{CE9CA3B3-7FFF-47A9-B457-9E09650BA586}" type="presParOf" srcId="{F2FF23AF-9AC5-43F4-8EEE-0201C9636D48}" destId="{641ABFFF-AF53-4EA4-8B6D-12554FA6A087}" srcOrd="4" destOrd="0" presId="urn:microsoft.com/office/officeart/2011/layout/HexagonRadial"/>
    <dgm:cxn modelId="{55711948-FB0B-454F-9CB6-D4F6F606EE47}" type="presParOf" srcId="{F2FF23AF-9AC5-43F4-8EEE-0201C9636D48}" destId="{1EB81DA5-0DA7-4BDF-90D6-97668F96AA5C}" srcOrd="5" destOrd="0" presId="urn:microsoft.com/office/officeart/2011/layout/HexagonRadial"/>
    <dgm:cxn modelId="{9C9DB411-379B-4DFA-9F3E-650FC7EDCF94}" type="presParOf" srcId="{1EB81DA5-0DA7-4BDF-90D6-97668F96AA5C}" destId="{624A1DD5-979E-4A3D-9989-89414B3C5770}" srcOrd="0" destOrd="0" presId="urn:microsoft.com/office/officeart/2011/layout/HexagonRadial"/>
    <dgm:cxn modelId="{042D3CA8-176C-46BC-8984-60A336FA1972}" type="presParOf" srcId="{F2FF23AF-9AC5-43F4-8EEE-0201C9636D48}" destId="{4BE7FE52-E255-436A-9580-E26219EC88F7}" srcOrd="6" destOrd="0" presId="urn:microsoft.com/office/officeart/2011/layout/HexagonRadial"/>
    <dgm:cxn modelId="{9F634C4E-652B-428E-88EE-81412C8514E8}" type="presParOf" srcId="{F2FF23AF-9AC5-43F4-8EEE-0201C9636D48}" destId="{9BA4AA73-38FF-4D71-A600-3933F8C0EE8D}" srcOrd="7" destOrd="0" presId="urn:microsoft.com/office/officeart/2011/layout/HexagonRadial"/>
    <dgm:cxn modelId="{4CD22C40-0D75-4C0C-A0CD-D349DAF1AB51}" type="presParOf" srcId="{9BA4AA73-38FF-4D71-A600-3933F8C0EE8D}" destId="{E782DF1C-9919-46FF-A7EA-F0D8B671B156}" srcOrd="0" destOrd="0" presId="urn:microsoft.com/office/officeart/2011/layout/HexagonRadial"/>
    <dgm:cxn modelId="{89EC70F4-975A-4958-828D-1B68A395379A}" type="presParOf" srcId="{F2FF23AF-9AC5-43F4-8EEE-0201C9636D48}" destId="{6C085BBD-588F-40DE-AE53-08F19948665F}" srcOrd="8" destOrd="0" presId="urn:microsoft.com/office/officeart/2011/layout/HexagonRadial"/>
    <dgm:cxn modelId="{DCF1B8AB-4C3F-4C76-9A28-208904C13603}" type="presParOf" srcId="{F2FF23AF-9AC5-43F4-8EEE-0201C9636D48}" destId="{C4EBF6C0-1EE6-437D-B14F-B1B52338ADC0}" srcOrd="9" destOrd="0" presId="urn:microsoft.com/office/officeart/2011/layout/HexagonRadial"/>
    <dgm:cxn modelId="{584F87DA-D8C9-4687-85B8-6CBB6EFE692D}" type="presParOf" srcId="{C4EBF6C0-1EE6-437D-B14F-B1B52338ADC0}" destId="{D5174FF2-0ED5-4FFA-A810-408C9F8F24B8}" srcOrd="0" destOrd="0" presId="urn:microsoft.com/office/officeart/2011/layout/HexagonRadial"/>
    <dgm:cxn modelId="{1F762C05-0D55-4AD5-8774-8897B282F5D3}" type="presParOf" srcId="{F2FF23AF-9AC5-43F4-8EEE-0201C9636D48}" destId="{251A5F07-46FC-4514-8BC6-87B82D930EC8}" srcOrd="10" destOrd="0" presId="urn:microsoft.com/office/officeart/2011/layout/HexagonRadial"/>
    <dgm:cxn modelId="{E5FC5874-D455-4408-AECC-0D7A66BFE501}" type="presParOf" srcId="{F2FF23AF-9AC5-43F4-8EEE-0201C9636D48}" destId="{FCC7F516-A726-4CCB-941D-A65AA69FC4A0}" srcOrd="11" destOrd="0" presId="urn:microsoft.com/office/officeart/2011/layout/HexagonRadial"/>
    <dgm:cxn modelId="{7847C669-C5F9-4698-8AE2-1802EF84430D}" type="presParOf" srcId="{FCC7F516-A726-4CCB-941D-A65AA69FC4A0}" destId="{56F5E3A0-6283-41AB-8558-D1A4085B0264}" srcOrd="0" destOrd="0" presId="urn:microsoft.com/office/officeart/2011/layout/HexagonRadial"/>
    <dgm:cxn modelId="{88D48DDB-31AA-4AD5-88E4-1460EC9CF590}" type="presParOf" srcId="{F2FF23AF-9AC5-43F4-8EEE-0201C9636D48}" destId="{D332C492-A8A2-4EF0-AC04-A734F74DD187}"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A9B6666-A2D9-4280-8399-5D8FC7D3C4BE}" type="doc">
      <dgm:prSet loTypeId="urn:microsoft.com/office/officeart/2011/layout/HexagonRadial" loCatId="officeonline" qsTypeId="urn:microsoft.com/office/officeart/2005/8/quickstyle/simple1" qsCatId="simple" csTypeId="urn:microsoft.com/office/officeart/2005/8/colors/accent5_3" csCatId="accent5" phldr="1"/>
      <dgm:spPr/>
      <dgm:t>
        <a:bodyPr/>
        <a:lstStyle/>
        <a:p>
          <a:endParaRPr lang="en-US"/>
        </a:p>
      </dgm:t>
    </dgm:pt>
    <dgm:pt modelId="{703FDEB7-9867-4DE3-8A0A-7DA2535A7E90}">
      <dgm:prSet phldrT="[Text]" custT="1"/>
      <dgm:spPr/>
      <dgm:t>
        <a:bodyPr/>
        <a:lstStyle/>
        <a:p>
          <a:r>
            <a:rPr lang="en-US" sz="1600" dirty="0"/>
            <a:t>Adult Learning Needs</a:t>
          </a:r>
        </a:p>
      </dgm:t>
    </dgm:pt>
    <dgm:pt modelId="{9D650101-8D4B-4BB2-B2FA-DCA6132B7BA0}" type="parTrans" cxnId="{2997EECF-4646-47DF-BD94-F88D00677F1D}">
      <dgm:prSet/>
      <dgm:spPr/>
      <dgm:t>
        <a:bodyPr/>
        <a:lstStyle/>
        <a:p>
          <a:endParaRPr lang="en-US" sz="2400"/>
        </a:p>
      </dgm:t>
    </dgm:pt>
    <dgm:pt modelId="{2B566625-DF55-4C40-ADC6-75E55D4121FC}" type="sibTrans" cxnId="{2997EECF-4646-47DF-BD94-F88D00677F1D}">
      <dgm:prSet/>
      <dgm:spPr/>
      <dgm:t>
        <a:bodyPr/>
        <a:lstStyle/>
        <a:p>
          <a:endParaRPr lang="en-US" sz="2400"/>
        </a:p>
      </dgm:t>
    </dgm:pt>
    <dgm:pt modelId="{75364B8A-22E2-4257-A683-F53DFD304AE8}">
      <dgm:prSet phldrT="[Text]" custT="1"/>
      <dgm:spPr/>
      <dgm:t>
        <a:bodyPr/>
        <a:lstStyle/>
        <a:p>
          <a:r>
            <a:rPr lang="en-US" sz="1400" dirty="0"/>
            <a:t>Problem Oriented</a:t>
          </a:r>
        </a:p>
      </dgm:t>
    </dgm:pt>
    <dgm:pt modelId="{C05BC2AD-AB7C-4C5F-8E09-819C30C520FF}" type="parTrans" cxnId="{5E5BABA3-E9C9-47F5-A230-DF9903DB355C}">
      <dgm:prSet/>
      <dgm:spPr/>
      <dgm:t>
        <a:bodyPr/>
        <a:lstStyle/>
        <a:p>
          <a:endParaRPr lang="en-US" sz="2400"/>
        </a:p>
      </dgm:t>
    </dgm:pt>
    <dgm:pt modelId="{484B7F2A-A79B-4B14-97F4-96720967BD56}" type="sibTrans" cxnId="{5E5BABA3-E9C9-47F5-A230-DF9903DB355C}">
      <dgm:prSet/>
      <dgm:spPr/>
      <dgm:t>
        <a:bodyPr/>
        <a:lstStyle/>
        <a:p>
          <a:endParaRPr lang="en-US" sz="2400"/>
        </a:p>
      </dgm:t>
    </dgm:pt>
    <dgm:pt modelId="{CE5151AF-327D-4994-B0B1-535325678AFA}">
      <dgm:prSet phldrT="[Text]" custT="1"/>
      <dgm:spPr/>
      <dgm:t>
        <a:bodyPr/>
        <a:lstStyle/>
        <a:p>
          <a:r>
            <a:rPr lang="en-US" sz="1400" dirty="0"/>
            <a:t>Have experience</a:t>
          </a:r>
        </a:p>
      </dgm:t>
    </dgm:pt>
    <dgm:pt modelId="{6AEC1C8D-569B-47F6-A9D9-A5A6F9A8BFF2}" type="parTrans" cxnId="{13AF34B0-BFD0-4661-81DA-29D4CE8D5430}">
      <dgm:prSet/>
      <dgm:spPr/>
      <dgm:t>
        <a:bodyPr/>
        <a:lstStyle/>
        <a:p>
          <a:endParaRPr lang="en-US" sz="2400"/>
        </a:p>
      </dgm:t>
    </dgm:pt>
    <dgm:pt modelId="{8321D8B2-855E-43A3-9354-24A864945710}" type="sibTrans" cxnId="{13AF34B0-BFD0-4661-81DA-29D4CE8D5430}">
      <dgm:prSet/>
      <dgm:spPr/>
      <dgm:t>
        <a:bodyPr/>
        <a:lstStyle/>
        <a:p>
          <a:endParaRPr lang="en-US" sz="2400"/>
        </a:p>
      </dgm:t>
    </dgm:pt>
    <dgm:pt modelId="{0A5D50C8-EECC-4148-B01A-6D3DE43368EC}">
      <dgm:prSet phldrT="[Text]" custT="1"/>
      <dgm:spPr/>
      <dgm:t>
        <a:bodyPr/>
        <a:lstStyle/>
        <a:p>
          <a:r>
            <a:rPr lang="en-US" sz="1400" dirty="0"/>
            <a:t>Internally Motivated</a:t>
          </a:r>
        </a:p>
      </dgm:t>
    </dgm:pt>
    <dgm:pt modelId="{13BF9A68-0532-4B95-B77A-A0C441134FBF}" type="parTrans" cxnId="{60918DCA-91A0-443C-862D-73902931972D}">
      <dgm:prSet/>
      <dgm:spPr/>
      <dgm:t>
        <a:bodyPr/>
        <a:lstStyle/>
        <a:p>
          <a:endParaRPr lang="en-US" sz="2400"/>
        </a:p>
      </dgm:t>
    </dgm:pt>
    <dgm:pt modelId="{318102E2-C329-41E0-9C99-B259A47D3F21}" type="sibTrans" cxnId="{60918DCA-91A0-443C-862D-73902931972D}">
      <dgm:prSet/>
      <dgm:spPr/>
      <dgm:t>
        <a:bodyPr/>
        <a:lstStyle/>
        <a:p>
          <a:endParaRPr lang="en-US" sz="2400"/>
        </a:p>
      </dgm:t>
    </dgm:pt>
    <dgm:pt modelId="{FF0B15C0-EA88-4EC6-BA2B-5E08666F726C}">
      <dgm:prSet phldrT="[Text]" custT="1"/>
      <dgm:spPr/>
      <dgm:t>
        <a:bodyPr/>
        <a:lstStyle/>
        <a:p>
          <a:r>
            <a:rPr lang="en-US" sz="1400" dirty="0"/>
            <a:t>Ready to Learn</a:t>
          </a:r>
        </a:p>
      </dgm:t>
    </dgm:pt>
    <dgm:pt modelId="{67A1FF96-E3FF-42D2-AF60-EC20106AA8CA}" type="parTrans" cxnId="{B33824F0-3637-4980-A8D8-D2701E275B11}">
      <dgm:prSet/>
      <dgm:spPr/>
      <dgm:t>
        <a:bodyPr/>
        <a:lstStyle/>
        <a:p>
          <a:endParaRPr lang="en-US" sz="2400"/>
        </a:p>
      </dgm:t>
    </dgm:pt>
    <dgm:pt modelId="{6B66D1AE-B1ED-4A69-B836-DBB6DACD91DB}" type="sibTrans" cxnId="{B33824F0-3637-4980-A8D8-D2701E275B11}">
      <dgm:prSet/>
      <dgm:spPr/>
      <dgm:t>
        <a:bodyPr/>
        <a:lstStyle/>
        <a:p>
          <a:endParaRPr lang="en-US" sz="2400"/>
        </a:p>
      </dgm:t>
    </dgm:pt>
    <dgm:pt modelId="{7D02531B-CBA3-4589-90DD-4C9D116078F0}">
      <dgm:prSet phldrT="[Text]" custT="1"/>
      <dgm:spPr/>
      <dgm:t>
        <a:bodyPr/>
        <a:lstStyle/>
        <a:p>
          <a:r>
            <a:rPr lang="en-US" sz="1400" dirty="0"/>
            <a:t>Self-Directed</a:t>
          </a:r>
        </a:p>
      </dgm:t>
    </dgm:pt>
    <dgm:pt modelId="{09845165-E473-4DAF-9D3B-57D8F8FE2651}" type="parTrans" cxnId="{D3F2F76F-49E4-42FE-B8E9-4D8D7335CA6A}">
      <dgm:prSet/>
      <dgm:spPr/>
      <dgm:t>
        <a:bodyPr/>
        <a:lstStyle/>
        <a:p>
          <a:endParaRPr lang="en-US" sz="2400"/>
        </a:p>
      </dgm:t>
    </dgm:pt>
    <dgm:pt modelId="{5A37DDE6-936D-486B-95CD-6176DE1F34C1}" type="sibTrans" cxnId="{D3F2F76F-49E4-42FE-B8E9-4D8D7335CA6A}">
      <dgm:prSet/>
      <dgm:spPr/>
      <dgm:t>
        <a:bodyPr/>
        <a:lstStyle/>
        <a:p>
          <a:endParaRPr lang="en-US" sz="2400"/>
        </a:p>
      </dgm:t>
    </dgm:pt>
    <dgm:pt modelId="{A6CE6111-6EDF-427E-B150-67D1E5F26E40}">
      <dgm:prSet phldrT="[Text]" custT="1"/>
      <dgm:spPr/>
      <dgm:t>
        <a:bodyPr/>
        <a:lstStyle/>
        <a:p>
          <a:r>
            <a:rPr lang="en-US" sz="1400" dirty="0"/>
            <a:t>Relevance is essential</a:t>
          </a:r>
        </a:p>
      </dgm:t>
    </dgm:pt>
    <dgm:pt modelId="{5721FE15-5263-4FBF-A22E-402D1FAC75CE}" type="sibTrans" cxnId="{5FECB390-797C-4573-AB6B-6277734DCA90}">
      <dgm:prSet/>
      <dgm:spPr/>
      <dgm:t>
        <a:bodyPr/>
        <a:lstStyle/>
        <a:p>
          <a:endParaRPr lang="en-US" sz="2400"/>
        </a:p>
      </dgm:t>
    </dgm:pt>
    <dgm:pt modelId="{62A49989-1610-4ADE-B669-F1E6E357C3F8}" type="parTrans" cxnId="{5FECB390-797C-4573-AB6B-6277734DCA90}">
      <dgm:prSet/>
      <dgm:spPr/>
      <dgm:t>
        <a:bodyPr/>
        <a:lstStyle/>
        <a:p>
          <a:endParaRPr lang="en-US" sz="2400"/>
        </a:p>
      </dgm:t>
    </dgm:pt>
    <dgm:pt modelId="{F2FF23AF-9AC5-43F4-8EEE-0201C9636D48}" type="pres">
      <dgm:prSet presAssocID="{4A9B6666-A2D9-4280-8399-5D8FC7D3C4BE}" presName="Name0" presStyleCnt="0">
        <dgm:presLayoutVars>
          <dgm:chMax val="1"/>
          <dgm:chPref val="1"/>
          <dgm:dir/>
          <dgm:animOne val="branch"/>
          <dgm:animLvl val="lvl"/>
        </dgm:presLayoutVars>
      </dgm:prSet>
      <dgm:spPr/>
      <dgm:t>
        <a:bodyPr/>
        <a:lstStyle/>
        <a:p>
          <a:endParaRPr lang="en-US"/>
        </a:p>
      </dgm:t>
    </dgm:pt>
    <dgm:pt modelId="{849EF165-7FB8-4BB2-ABE0-E71E3D3C6FA0}" type="pres">
      <dgm:prSet presAssocID="{703FDEB7-9867-4DE3-8A0A-7DA2535A7E90}" presName="Parent" presStyleLbl="node0" presStyleIdx="0" presStyleCnt="1">
        <dgm:presLayoutVars>
          <dgm:chMax val="6"/>
          <dgm:chPref val="6"/>
        </dgm:presLayoutVars>
      </dgm:prSet>
      <dgm:spPr/>
      <dgm:t>
        <a:bodyPr/>
        <a:lstStyle/>
        <a:p>
          <a:endParaRPr lang="en-US"/>
        </a:p>
      </dgm:t>
    </dgm:pt>
    <dgm:pt modelId="{BD5F3DE2-3330-482D-9D1B-44BE2529AEED}" type="pres">
      <dgm:prSet presAssocID="{75364B8A-22E2-4257-A683-F53DFD304AE8}" presName="Accent1" presStyleCnt="0"/>
      <dgm:spPr/>
    </dgm:pt>
    <dgm:pt modelId="{DD1E8B38-45DA-400E-9EFD-D0196A11AE76}" type="pres">
      <dgm:prSet presAssocID="{75364B8A-22E2-4257-A683-F53DFD304AE8}" presName="Accent" presStyleLbl="bgShp" presStyleIdx="0" presStyleCnt="6"/>
      <dgm:spPr/>
    </dgm:pt>
    <dgm:pt modelId="{42D2ECCE-CC3D-486C-B630-37E259E528E6}" type="pres">
      <dgm:prSet presAssocID="{75364B8A-22E2-4257-A683-F53DFD304AE8}" presName="Child1" presStyleLbl="node1" presStyleIdx="0" presStyleCnt="6" custScaleX="113565">
        <dgm:presLayoutVars>
          <dgm:chMax val="0"/>
          <dgm:chPref val="0"/>
          <dgm:bulletEnabled val="1"/>
        </dgm:presLayoutVars>
      </dgm:prSet>
      <dgm:spPr/>
      <dgm:t>
        <a:bodyPr/>
        <a:lstStyle/>
        <a:p>
          <a:endParaRPr lang="en-US"/>
        </a:p>
      </dgm:t>
    </dgm:pt>
    <dgm:pt modelId="{890D4844-229F-40A6-837A-504F98D95715}" type="pres">
      <dgm:prSet presAssocID="{CE5151AF-327D-4994-B0B1-535325678AFA}" presName="Accent2" presStyleCnt="0"/>
      <dgm:spPr/>
    </dgm:pt>
    <dgm:pt modelId="{F72724AA-D7C0-4B44-A268-A37965EF8B64}" type="pres">
      <dgm:prSet presAssocID="{CE5151AF-327D-4994-B0B1-535325678AFA}" presName="Accent" presStyleLbl="bgShp" presStyleIdx="1" presStyleCnt="6"/>
      <dgm:spPr/>
    </dgm:pt>
    <dgm:pt modelId="{641ABFFF-AF53-4EA4-8B6D-12554FA6A087}" type="pres">
      <dgm:prSet presAssocID="{CE5151AF-327D-4994-B0B1-535325678AFA}" presName="Child2" presStyleLbl="node1" presStyleIdx="1" presStyleCnt="6" custLinFactNeighborX="921" custLinFactNeighborY="1194">
        <dgm:presLayoutVars>
          <dgm:chMax val="0"/>
          <dgm:chPref val="0"/>
          <dgm:bulletEnabled val="1"/>
        </dgm:presLayoutVars>
      </dgm:prSet>
      <dgm:spPr/>
      <dgm:t>
        <a:bodyPr/>
        <a:lstStyle/>
        <a:p>
          <a:endParaRPr lang="en-US"/>
        </a:p>
      </dgm:t>
    </dgm:pt>
    <dgm:pt modelId="{1EB81DA5-0DA7-4BDF-90D6-97668F96AA5C}" type="pres">
      <dgm:prSet presAssocID="{0A5D50C8-EECC-4148-B01A-6D3DE43368EC}" presName="Accent3" presStyleCnt="0"/>
      <dgm:spPr/>
    </dgm:pt>
    <dgm:pt modelId="{624A1DD5-979E-4A3D-9989-89414B3C5770}" type="pres">
      <dgm:prSet presAssocID="{0A5D50C8-EECC-4148-B01A-6D3DE43368EC}" presName="Accent" presStyleLbl="bgShp" presStyleIdx="2" presStyleCnt="6"/>
      <dgm:spPr/>
    </dgm:pt>
    <dgm:pt modelId="{4BE7FE52-E255-436A-9580-E26219EC88F7}" type="pres">
      <dgm:prSet presAssocID="{0A5D50C8-EECC-4148-B01A-6D3DE43368EC}" presName="Child3" presStyleLbl="node1" presStyleIdx="2" presStyleCnt="6">
        <dgm:presLayoutVars>
          <dgm:chMax val="0"/>
          <dgm:chPref val="0"/>
          <dgm:bulletEnabled val="1"/>
        </dgm:presLayoutVars>
      </dgm:prSet>
      <dgm:spPr/>
      <dgm:t>
        <a:bodyPr/>
        <a:lstStyle/>
        <a:p>
          <a:endParaRPr lang="en-US"/>
        </a:p>
      </dgm:t>
    </dgm:pt>
    <dgm:pt modelId="{9BA4AA73-38FF-4D71-A600-3933F8C0EE8D}" type="pres">
      <dgm:prSet presAssocID="{A6CE6111-6EDF-427E-B150-67D1E5F26E40}" presName="Accent4" presStyleCnt="0"/>
      <dgm:spPr/>
    </dgm:pt>
    <dgm:pt modelId="{E782DF1C-9919-46FF-A7EA-F0D8B671B156}" type="pres">
      <dgm:prSet presAssocID="{A6CE6111-6EDF-427E-B150-67D1E5F26E40}" presName="Accent" presStyleLbl="bgShp" presStyleIdx="3" presStyleCnt="6"/>
      <dgm:spPr/>
    </dgm:pt>
    <dgm:pt modelId="{6C085BBD-588F-40DE-AE53-08F19948665F}" type="pres">
      <dgm:prSet presAssocID="{A6CE6111-6EDF-427E-B150-67D1E5F26E40}" presName="Child4" presStyleLbl="node1" presStyleIdx="3" presStyleCnt="6" custLinFactNeighborX="-2650" custLinFactNeighborY="0">
        <dgm:presLayoutVars>
          <dgm:chMax val="0"/>
          <dgm:chPref val="0"/>
          <dgm:bulletEnabled val="1"/>
        </dgm:presLayoutVars>
      </dgm:prSet>
      <dgm:spPr/>
      <dgm:t>
        <a:bodyPr/>
        <a:lstStyle/>
        <a:p>
          <a:endParaRPr lang="en-US"/>
        </a:p>
      </dgm:t>
    </dgm:pt>
    <dgm:pt modelId="{C4EBF6C0-1EE6-437D-B14F-B1B52338ADC0}" type="pres">
      <dgm:prSet presAssocID="{FF0B15C0-EA88-4EC6-BA2B-5E08666F726C}" presName="Accent5" presStyleCnt="0"/>
      <dgm:spPr/>
    </dgm:pt>
    <dgm:pt modelId="{D5174FF2-0ED5-4FFA-A810-408C9F8F24B8}" type="pres">
      <dgm:prSet presAssocID="{FF0B15C0-EA88-4EC6-BA2B-5E08666F726C}" presName="Accent" presStyleLbl="bgShp" presStyleIdx="4" presStyleCnt="6"/>
      <dgm:spPr/>
    </dgm:pt>
    <dgm:pt modelId="{251A5F07-46FC-4514-8BC6-87B82D930EC8}" type="pres">
      <dgm:prSet presAssocID="{FF0B15C0-EA88-4EC6-BA2B-5E08666F726C}" presName="Child5" presStyleLbl="node1" presStyleIdx="4" presStyleCnt="6">
        <dgm:presLayoutVars>
          <dgm:chMax val="0"/>
          <dgm:chPref val="0"/>
          <dgm:bulletEnabled val="1"/>
        </dgm:presLayoutVars>
      </dgm:prSet>
      <dgm:spPr/>
      <dgm:t>
        <a:bodyPr/>
        <a:lstStyle/>
        <a:p>
          <a:endParaRPr lang="en-US"/>
        </a:p>
      </dgm:t>
    </dgm:pt>
    <dgm:pt modelId="{FCC7F516-A726-4CCB-941D-A65AA69FC4A0}" type="pres">
      <dgm:prSet presAssocID="{7D02531B-CBA3-4589-90DD-4C9D116078F0}" presName="Accent6" presStyleCnt="0"/>
      <dgm:spPr/>
    </dgm:pt>
    <dgm:pt modelId="{56F5E3A0-6283-41AB-8558-D1A4085B0264}" type="pres">
      <dgm:prSet presAssocID="{7D02531B-CBA3-4589-90DD-4C9D116078F0}" presName="Accent" presStyleLbl="bgShp" presStyleIdx="5" presStyleCnt="6"/>
      <dgm:spPr/>
    </dgm:pt>
    <dgm:pt modelId="{D332C492-A8A2-4EF0-AC04-A734F74DD187}" type="pres">
      <dgm:prSet presAssocID="{7D02531B-CBA3-4589-90DD-4C9D116078F0}" presName="Child6" presStyleLbl="node1" presStyleIdx="5" presStyleCnt="6">
        <dgm:presLayoutVars>
          <dgm:chMax val="0"/>
          <dgm:chPref val="0"/>
          <dgm:bulletEnabled val="1"/>
        </dgm:presLayoutVars>
      </dgm:prSet>
      <dgm:spPr/>
      <dgm:t>
        <a:bodyPr/>
        <a:lstStyle/>
        <a:p>
          <a:endParaRPr lang="en-US"/>
        </a:p>
      </dgm:t>
    </dgm:pt>
  </dgm:ptLst>
  <dgm:cxnLst>
    <dgm:cxn modelId="{60918DCA-91A0-443C-862D-73902931972D}" srcId="{703FDEB7-9867-4DE3-8A0A-7DA2535A7E90}" destId="{0A5D50C8-EECC-4148-B01A-6D3DE43368EC}" srcOrd="2" destOrd="0" parTransId="{13BF9A68-0532-4B95-B77A-A0C441134FBF}" sibTransId="{318102E2-C329-41E0-9C99-B259A47D3F21}"/>
    <dgm:cxn modelId="{324F9D2A-7049-4293-A26A-3C99C12C2550}" type="presOf" srcId="{7D02531B-CBA3-4589-90DD-4C9D116078F0}" destId="{D332C492-A8A2-4EF0-AC04-A734F74DD187}" srcOrd="0" destOrd="0" presId="urn:microsoft.com/office/officeart/2011/layout/HexagonRadial"/>
    <dgm:cxn modelId="{5E5BABA3-E9C9-47F5-A230-DF9903DB355C}" srcId="{703FDEB7-9867-4DE3-8A0A-7DA2535A7E90}" destId="{75364B8A-22E2-4257-A683-F53DFD304AE8}" srcOrd="0" destOrd="0" parTransId="{C05BC2AD-AB7C-4C5F-8E09-819C30C520FF}" sibTransId="{484B7F2A-A79B-4B14-97F4-96720967BD56}"/>
    <dgm:cxn modelId="{9DC85584-F71A-4B50-BDE4-552827A40B23}" type="presOf" srcId="{0A5D50C8-EECC-4148-B01A-6D3DE43368EC}" destId="{4BE7FE52-E255-436A-9580-E26219EC88F7}" srcOrd="0" destOrd="0" presId="urn:microsoft.com/office/officeart/2011/layout/HexagonRadial"/>
    <dgm:cxn modelId="{99E0453A-CA61-4B55-9168-5B4F4179EA87}" type="presOf" srcId="{75364B8A-22E2-4257-A683-F53DFD304AE8}" destId="{42D2ECCE-CC3D-486C-B630-37E259E528E6}" srcOrd="0" destOrd="0" presId="urn:microsoft.com/office/officeart/2011/layout/HexagonRadial"/>
    <dgm:cxn modelId="{5FA8A188-D9B3-4E23-9117-DE954F325CCB}" type="presOf" srcId="{4A9B6666-A2D9-4280-8399-5D8FC7D3C4BE}" destId="{F2FF23AF-9AC5-43F4-8EEE-0201C9636D48}" srcOrd="0" destOrd="0" presId="urn:microsoft.com/office/officeart/2011/layout/HexagonRadial"/>
    <dgm:cxn modelId="{5FECB390-797C-4573-AB6B-6277734DCA90}" srcId="{703FDEB7-9867-4DE3-8A0A-7DA2535A7E90}" destId="{A6CE6111-6EDF-427E-B150-67D1E5F26E40}" srcOrd="3" destOrd="0" parTransId="{62A49989-1610-4ADE-B669-F1E6E357C3F8}" sibTransId="{5721FE15-5263-4FBF-A22E-402D1FAC75CE}"/>
    <dgm:cxn modelId="{2997EECF-4646-47DF-BD94-F88D00677F1D}" srcId="{4A9B6666-A2D9-4280-8399-5D8FC7D3C4BE}" destId="{703FDEB7-9867-4DE3-8A0A-7DA2535A7E90}" srcOrd="0" destOrd="0" parTransId="{9D650101-8D4B-4BB2-B2FA-DCA6132B7BA0}" sibTransId="{2B566625-DF55-4C40-ADC6-75E55D4121FC}"/>
    <dgm:cxn modelId="{A64E1B09-E920-4229-A3F8-9533E6ED7882}" type="presOf" srcId="{FF0B15C0-EA88-4EC6-BA2B-5E08666F726C}" destId="{251A5F07-46FC-4514-8BC6-87B82D930EC8}" srcOrd="0" destOrd="0" presId="urn:microsoft.com/office/officeart/2011/layout/HexagonRadial"/>
    <dgm:cxn modelId="{6E19CF1B-6C55-4806-A584-44C2C6065323}" type="presOf" srcId="{703FDEB7-9867-4DE3-8A0A-7DA2535A7E90}" destId="{849EF165-7FB8-4BB2-ABE0-E71E3D3C6FA0}" srcOrd="0" destOrd="0" presId="urn:microsoft.com/office/officeart/2011/layout/HexagonRadial"/>
    <dgm:cxn modelId="{13AF34B0-BFD0-4661-81DA-29D4CE8D5430}" srcId="{703FDEB7-9867-4DE3-8A0A-7DA2535A7E90}" destId="{CE5151AF-327D-4994-B0B1-535325678AFA}" srcOrd="1" destOrd="0" parTransId="{6AEC1C8D-569B-47F6-A9D9-A5A6F9A8BFF2}" sibTransId="{8321D8B2-855E-43A3-9354-24A864945710}"/>
    <dgm:cxn modelId="{67D323CE-4EC2-4460-BAEB-C09104386866}" type="presOf" srcId="{CE5151AF-327D-4994-B0B1-535325678AFA}" destId="{641ABFFF-AF53-4EA4-8B6D-12554FA6A087}" srcOrd="0" destOrd="0" presId="urn:microsoft.com/office/officeart/2011/layout/HexagonRadial"/>
    <dgm:cxn modelId="{D3F2F76F-49E4-42FE-B8E9-4D8D7335CA6A}" srcId="{703FDEB7-9867-4DE3-8A0A-7DA2535A7E90}" destId="{7D02531B-CBA3-4589-90DD-4C9D116078F0}" srcOrd="5" destOrd="0" parTransId="{09845165-E473-4DAF-9D3B-57D8F8FE2651}" sibTransId="{5A37DDE6-936D-486B-95CD-6176DE1F34C1}"/>
    <dgm:cxn modelId="{B33824F0-3637-4980-A8D8-D2701E275B11}" srcId="{703FDEB7-9867-4DE3-8A0A-7DA2535A7E90}" destId="{FF0B15C0-EA88-4EC6-BA2B-5E08666F726C}" srcOrd="4" destOrd="0" parTransId="{67A1FF96-E3FF-42D2-AF60-EC20106AA8CA}" sibTransId="{6B66D1AE-B1ED-4A69-B836-DBB6DACD91DB}"/>
    <dgm:cxn modelId="{81F43441-7506-43A8-AB54-9DC051F1559B}" type="presOf" srcId="{A6CE6111-6EDF-427E-B150-67D1E5F26E40}" destId="{6C085BBD-588F-40DE-AE53-08F19948665F}" srcOrd="0" destOrd="0" presId="urn:microsoft.com/office/officeart/2011/layout/HexagonRadial"/>
    <dgm:cxn modelId="{8B2FE598-0D39-48EE-A53A-D0F3CD51376E}" type="presParOf" srcId="{F2FF23AF-9AC5-43F4-8EEE-0201C9636D48}" destId="{849EF165-7FB8-4BB2-ABE0-E71E3D3C6FA0}" srcOrd="0" destOrd="0" presId="urn:microsoft.com/office/officeart/2011/layout/HexagonRadial"/>
    <dgm:cxn modelId="{977338F1-B814-412F-B1F2-DE9137810A06}" type="presParOf" srcId="{F2FF23AF-9AC5-43F4-8EEE-0201C9636D48}" destId="{BD5F3DE2-3330-482D-9D1B-44BE2529AEED}" srcOrd="1" destOrd="0" presId="urn:microsoft.com/office/officeart/2011/layout/HexagonRadial"/>
    <dgm:cxn modelId="{603ED060-9006-40A1-8BD2-7E008B38C0E9}" type="presParOf" srcId="{BD5F3DE2-3330-482D-9D1B-44BE2529AEED}" destId="{DD1E8B38-45DA-400E-9EFD-D0196A11AE76}" srcOrd="0" destOrd="0" presId="urn:microsoft.com/office/officeart/2011/layout/HexagonRadial"/>
    <dgm:cxn modelId="{316D40E2-B818-48A0-876F-6306FED857B7}" type="presParOf" srcId="{F2FF23AF-9AC5-43F4-8EEE-0201C9636D48}" destId="{42D2ECCE-CC3D-486C-B630-37E259E528E6}" srcOrd="2" destOrd="0" presId="urn:microsoft.com/office/officeart/2011/layout/HexagonRadial"/>
    <dgm:cxn modelId="{2BCD49A7-0460-4F67-8F9E-593F2996C0CA}" type="presParOf" srcId="{F2FF23AF-9AC5-43F4-8EEE-0201C9636D48}" destId="{890D4844-229F-40A6-837A-504F98D95715}" srcOrd="3" destOrd="0" presId="urn:microsoft.com/office/officeart/2011/layout/HexagonRadial"/>
    <dgm:cxn modelId="{E514B04C-9B43-4EBC-B21E-2C0D449C07F0}" type="presParOf" srcId="{890D4844-229F-40A6-837A-504F98D95715}" destId="{F72724AA-D7C0-4B44-A268-A37965EF8B64}" srcOrd="0" destOrd="0" presId="urn:microsoft.com/office/officeart/2011/layout/HexagonRadial"/>
    <dgm:cxn modelId="{CE9CA3B3-7FFF-47A9-B457-9E09650BA586}" type="presParOf" srcId="{F2FF23AF-9AC5-43F4-8EEE-0201C9636D48}" destId="{641ABFFF-AF53-4EA4-8B6D-12554FA6A087}" srcOrd="4" destOrd="0" presId="urn:microsoft.com/office/officeart/2011/layout/HexagonRadial"/>
    <dgm:cxn modelId="{55711948-FB0B-454F-9CB6-D4F6F606EE47}" type="presParOf" srcId="{F2FF23AF-9AC5-43F4-8EEE-0201C9636D48}" destId="{1EB81DA5-0DA7-4BDF-90D6-97668F96AA5C}" srcOrd="5" destOrd="0" presId="urn:microsoft.com/office/officeart/2011/layout/HexagonRadial"/>
    <dgm:cxn modelId="{9C9DB411-379B-4DFA-9F3E-650FC7EDCF94}" type="presParOf" srcId="{1EB81DA5-0DA7-4BDF-90D6-97668F96AA5C}" destId="{624A1DD5-979E-4A3D-9989-89414B3C5770}" srcOrd="0" destOrd="0" presId="urn:microsoft.com/office/officeart/2011/layout/HexagonRadial"/>
    <dgm:cxn modelId="{042D3CA8-176C-46BC-8984-60A336FA1972}" type="presParOf" srcId="{F2FF23AF-9AC5-43F4-8EEE-0201C9636D48}" destId="{4BE7FE52-E255-436A-9580-E26219EC88F7}" srcOrd="6" destOrd="0" presId="urn:microsoft.com/office/officeart/2011/layout/HexagonRadial"/>
    <dgm:cxn modelId="{9F634C4E-652B-428E-88EE-81412C8514E8}" type="presParOf" srcId="{F2FF23AF-9AC5-43F4-8EEE-0201C9636D48}" destId="{9BA4AA73-38FF-4D71-A600-3933F8C0EE8D}" srcOrd="7" destOrd="0" presId="urn:microsoft.com/office/officeart/2011/layout/HexagonRadial"/>
    <dgm:cxn modelId="{4CD22C40-0D75-4C0C-A0CD-D349DAF1AB51}" type="presParOf" srcId="{9BA4AA73-38FF-4D71-A600-3933F8C0EE8D}" destId="{E782DF1C-9919-46FF-A7EA-F0D8B671B156}" srcOrd="0" destOrd="0" presId="urn:microsoft.com/office/officeart/2011/layout/HexagonRadial"/>
    <dgm:cxn modelId="{89EC70F4-975A-4958-828D-1B68A395379A}" type="presParOf" srcId="{F2FF23AF-9AC5-43F4-8EEE-0201C9636D48}" destId="{6C085BBD-588F-40DE-AE53-08F19948665F}" srcOrd="8" destOrd="0" presId="urn:microsoft.com/office/officeart/2011/layout/HexagonRadial"/>
    <dgm:cxn modelId="{DCF1B8AB-4C3F-4C76-9A28-208904C13603}" type="presParOf" srcId="{F2FF23AF-9AC5-43F4-8EEE-0201C9636D48}" destId="{C4EBF6C0-1EE6-437D-B14F-B1B52338ADC0}" srcOrd="9" destOrd="0" presId="urn:microsoft.com/office/officeart/2011/layout/HexagonRadial"/>
    <dgm:cxn modelId="{584F87DA-D8C9-4687-85B8-6CBB6EFE692D}" type="presParOf" srcId="{C4EBF6C0-1EE6-437D-B14F-B1B52338ADC0}" destId="{D5174FF2-0ED5-4FFA-A810-408C9F8F24B8}" srcOrd="0" destOrd="0" presId="urn:microsoft.com/office/officeart/2011/layout/HexagonRadial"/>
    <dgm:cxn modelId="{1F762C05-0D55-4AD5-8774-8897B282F5D3}" type="presParOf" srcId="{F2FF23AF-9AC5-43F4-8EEE-0201C9636D48}" destId="{251A5F07-46FC-4514-8BC6-87B82D930EC8}" srcOrd="10" destOrd="0" presId="urn:microsoft.com/office/officeart/2011/layout/HexagonRadial"/>
    <dgm:cxn modelId="{E5FC5874-D455-4408-AECC-0D7A66BFE501}" type="presParOf" srcId="{F2FF23AF-9AC5-43F4-8EEE-0201C9636D48}" destId="{FCC7F516-A726-4CCB-941D-A65AA69FC4A0}" srcOrd="11" destOrd="0" presId="urn:microsoft.com/office/officeart/2011/layout/HexagonRadial"/>
    <dgm:cxn modelId="{7847C669-C5F9-4698-8AE2-1802EF84430D}" type="presParOf" srcId="{FCC7F516-A726-4CCB-941D-A65AA69FC4A0}" destId="{56F5E3A0-6283-41AB-8558-D1A4085B0264}" srcOrd="0" destOrd="0" presId="urn:microsoft.com/office/officeart/2011/layout/HexagonRadial"/>
    <dgm:cxn modelId="{88D48DDB-31AA-4AD5-88E4-1460EC9CF590}" type="presParOf" srcId="{F2FF23AF-9AC5-43F4-8EEE-0201C9636D48}" destId="{D332C492-A8A2-4EF0-AC04-A734F74DD187}" srcOrd="12" destOrd="0" presId="urn:microsoft.com/office/officeart/2011/layout/HexagonRadial"/>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67244C-3761-40D9-8B5E-1EBF90E8CA62}" type="doc">
      <dgm:prSet loTypeId="urn:microsoft.com/office/officeart/2005/8/layout/pList2" loCatId="list" qsTypeId="urn:microsoft.com/office/officeart/2005/8/quickstyle/simple1" qsCatId="simple" csTypeId="urn:microsoft.com/office/officeart/2005/8/colors/accent4_2" csCatId="accent4" phldr="1"/>
      <dgm:spPr/>
    </dgm:pt>
    <dgm:pt modelId="{F193F717-4D7A-4F51-B418-DB91F800AB61}">
      <dgm:prSet phldrT="[Text]"/>
      <dgm:spPr/>
      <dgm:t>
        <a:bodyPr/>
        <a:lstStyle/>
        <a:p>
          <a:r>
            <a:rPr lang="en-US" i="1" dirty="0"/>
            <a:t>n</a:t>
          </a:r>
          <a:r>
            <a:rPr lang="en-US" dirty="0"/>
            <a:t>=21</a:t>
          </a:r>
        </a:p>
      </dgm:t>
    </dgm:pt>
    <dgm:pt modelId="{77ED1E14-D8CA-4B97-8963-8080F3FC64BC}" type="parTrans" cxnId="{622D2C10-D460-44DC-95A6-3FBB919A6788}">
      <dgm:prSet/>
      <dgm:spPr/>
      <dgm:t>
        <a:bodyPr/>
        <a:lstStyle/>
        <a:p>
          <a:endParaRPr lang="en-US"/>
        </a:p>
      </dgm:t>
    </dgm:pt>
    <dgm:pt modelId="{94678B5E-AC79-47E4-A267-F0A6EEC6CD09}" type="sibTrans" cxnId="{622D2C10-D460-44DC-95A6-3FBB919A6788}">
      <dgm:prSet/>
      <dgm:spPr/>
      <dgm:t>
        <a:bodyPr/>
        <a:lstStyle/>
        <a:p>
          <a:endParaRPr lang="en-US"/>
        </a:p>
      </dgm:t>
    </dgm:pt>
    <dgm:pt modelId="{898CA6B5-1876-4FF4-8137-DD37918094A0}">
      <dgm:prSet phldrT="[Text]"/>
      <dgm:spPr/>
      <dgm:t>
        <a:bodyPr/>
        <a:lstStyle/>
        <a:p>
          <a:r>
            <a:rPr lang="en-US" i="1" dirty="0"/>
            <a:t>n</a:t>
          </a:r>
          <a:r>
            <a:rPr lang="en-US" dirty="0"/>
            <a:t>=43</a:t>
          </a:r>
        </a:p>
      </dgm:t>
    </dgm:pt>
    <dgm:pt modelId="{C9D5F96F-5D88-4A70-B5C7-1C0C1CC7B682}" type="parTrans" cxnId="{7CFAA441-4D17-49A8-B986-220B148C7492}">
      <dgm:prSet/>
      <dgm:spPr/>
      <dgm:t>
        <a:bodyPr/>
        <a:lstStyle/>
        <a:p>
          <a:endParaRPr lang="en-US"/>
        </a:p>
      </dgm:t>
    </dgm:pt>
    <dgm:pt modelId="{B045AC84-0A61-468D-91FF-205A242CE409}" type="sibTrans" cxnId="{7CFAA441-4D17-49A8-B986-220B148C7492}">
      <dgm:prSet/>
      <dgm:spPr/>
      <dgm:t>
        <a:bodyPr/>
        <a:lstStyle/>
        <a:p>
          <a:endParaRPr lang="en-US"/>
        </a:p>
      </dgm:t>
    </dgm:pt>
    <dgm:pt modelId="{7081BB04-7B8E-4414-B3CD-8AEC2810AB48}">
      <dgm:prSet phldrT="[Text]"/>
      <dgm:spPr/>
      <dgm:t>
        <a:bodyPr/>
        <a:lstStyle/>
        <a:p>
          <a:r>
            <a:rPr lang="en-US" i="1" dirty="0"/>
            <a:t>n</a:t>
          </a:r>
          <a:r>
            <a:rPr lang="en-US" dirty="0"/>
            <a:t>=28</a:t>
          </a:r>
        </a:p>
      </dgm:t>
    </dgm:pt>
    <dgm:pt modelId="{E6B4D0C5-11DD-4D5C-B296-7B499BC25A95}" type="parTrans" cxnId="{16EC77EC-9E5F-46A8-A94F-7E83C4EF83E7}">
      <dgm:prSet/>
      <dgm:spPr/>
      <dgm:t>
        <a:bodyPr/>
        <a:lstStyle/>
        <a:p>
          <a:endParaRPr lang="en-US"/>
        </a:p>
      </dgm:t>
    </dgm:pt>
    <dgm:pt modelId="{16B7C980-8249-4184-8B42-E012D9AA06CB}" type="sibTrans" cxnId="{16EC77EC-9E5F-46A8-A94F-7E83C4EF83E7}">
      <dgm:prSet/>
      <dgm:spPr/>
      <dgm:t>
        <a:bodyPr/>
        <a:lstStyle/>
        <a:p>
          <a:endParaRPr lang="en-US"/>
        </a:p>
      </dgm:t>
    </dgm:pt>
    <dgm:pt modelId="{CFE0C5C0-4403-4503-BBC4-71E3FFDC68B3}" type="pres">
      <dgm:prSet presAssocID="{5767244C-3761-40D9-8B5E-1EBF90E8CA62}" presName="Name0" presStyleCnt="0">
        <dgm:presLayoutVars>
          <dgm:dir/>
          <dgm:resizeHandles val="exact"/>
        </dgm:presLayoutVars>
      </dgm:prSet>
      <dgm:spPr/>
    </dgm:pt>
    <dgm:pt modelId="{40F7F2C4-88BC-4B57-AFAE-0B31D527B221}" type="pres">
      <dgm:prSet presAssocID="{5767244C-3761-40D9-8B5E-1EBF90E8CA62}" presName="bkgdShp" presStyleLbl="alignAccFollowNode1" presStyleIdx="0" presStyleCnt="1"/>
      <dgm:spPr/>
    </dgm:pt>
    <dgm:pt modelId="{6C4C2167-1179-4100-9C52-26529D0D1693}" type="pres">
      <dgm:prSet presAssocID="{5767244C-3761-40D9-8B5E-1EBF90E8CA62}" presName="linComp" presStyleCnt="0"/>
      <dgm:spPr/>
    </dgm:pt>
    <dgm:pt modelId="{9AE72F3D-FB0C-45FA-92AD-1CADAAA39C9D}" type="pres">
      <dgm:prSet presAssocID="{F193F717-4D7A-4F51-B418-DB91F800AB61}" presName="compNode" presStyleCnt="0"/>
      <dgm:spPr/>
    </dgm:pt>
    <dgm:pt modelId="{433451B5-7C42-44EE-8FE4-0F1A588E0EDC}" type="pres">
      <dgm:prSet presAssocID="{F193F717-4D7A-4F51-B418-DB91F800AB61}" presName="node" presStyleLbl="node1" presStyleIdx="0" presStyleCnt="3">
        <dgm:presLayoutVars>
          <dgm:bulletEnabled val="1"/>
        </dgm:presLayoutVars>
      </dgm:prSet>
      <dgm:spPr/>
      <dgm:t>
        <a:bodyPr/>
        <a:lstStyle/>
        <a:p>
          <a:endParaRPr lang="en-US"/>
        </a:p>
      </dgm:t>
    </dgm:pt>
    <dgm:pt modelId="{785D897D-D055-4C99-9904-8E32E7B4E9CD}" type="pres">
      <dgm:prSet presAssocID="{F193F717-4D7A-4F51-B418-DB91F800AB61}" presName="invisiNode" presStyleLbl="node1" presStyleIdx="0" presStyleCnt="3"/>
      <dgm:spPr/>
    </dgm:pt>
    <dgm:pt modelId="{32999715-6423-4F80-941A-F2C1FC8171D2}" type="pres">
      <dgm:prSet presAssocID="{F193F717-4D7A-4F51-B418-DB91F800AB61}" presName="imagNode" presStyleLbl="fgImgPlace1" presStyleIdx="0" presStyleCnt="3"/>
      <dgm:spPr/>
    </dgm:pt>
    <dgm:pt modelId="{1F03E6D3-4865-4596-A61C-55DA22839399}" type="pres">
      <dgm:prSet presAssocID="{94678B5E-AC79-47E4-A267-F0A6EEC6CD09}" presName="sibTrans" presStyleLbl="sibTrans2D1" presStyleIdx="0" presStyleCnt="0"/>
      <dgm:spPr/>
      <dgm:t>
        <a:bodyPr/>
        <a:lstStyle/>
        <a:p>
          <a:endParaRPr lang="en-US"/>
        </a:p>
      </dgm:t>
    </dgm:pt>
    <dgm:pt modelId="{085F793A-543E-4DED-9C8D-D67CACF217CE}" type="pres">
      <dgm:prSet presAssocID="{898CA6B5-1876-4FF4-8137-DD37918094A0}" presName="compNode" presStyleCnt="0"/>
      <dgm:spPr/>
    </dgm:pt>
    <dgm:pt modelId="{11433BE1-7AD9-4BB4-AD81-3EB264EC1B20}" type="pres">
      <dgm:prSet presAssocID="{898CA6B5-1876-4FF4-8137-DD37918094A0}" presName="node" presStyleLbl="node1" presStyleIdx="1" presStyleCnt="3">
        <dgm:presLayoutVars>
          <dgm:bulletEnabled val="1"/>
        </dgm:presLayoutVars>
      </dgm:prSet>
      <dgm:spPr/>
      <dgm:t>
        <a:bodyPr/>
        <a:lstStyle/>
        <a:p>
          <a:endParaRPr lang="en-US"/>
        </a:p>
      </dgm:t>
    </dgm:pt>
    <dgm:pt modelId="{A2DC82CB-DAA8-4EB5-8ED7-3D0CF862B628}" type="pres">
      <dgm:prSet presAssocID="{898CA6B5-1876-4FF4-8137-DD37918094A0}" presName="invisiNode" presStyleLbl="node1" presStyleIdx="1" presStyleCnt="3"/>
      <dgm:spPr/>
    </dgm:pt>
    <dgm:pt modelId="{456DFEF4-8EAC-4F8A-AD92-09D473F91C72}" type="pres">
      <dgm:prSet presAssocID="{898CA6B5-1876-4FF4-8137-DD37918094A0}" presName="imagNode" presStyleLbl="fgImgPlace1" presStyleIdx="1" presStyleCnt="3"/>
      <dgm:spPr/>
    </dgm:pt>
    <dgm:pt modelId="{CD70F6BF-E5C6-4165-B2AA-2D3DFB9CB1F7}" type="pres">
      <dgm:prSet presAssocID="{B045AC84-0A61-468D-91FF-205A242CE409}" presName="sibTrans" presStyleLbl="sibTrans2D1" presStyleIdx="0" presStyleCnt="0"/>
      <dgm:spPr/>
      <dgm:t>
        <a:bodyPr/>
        <a:lstStyle/>
        <a:p>
          <a:endParaRPr lang="en-US"/>
        </a:p>
      </dgm:t>
    </dgm:pt>
    <dgm:pt modelId="{454B61F4-362F-4879-A344-32B6BFA00FFF}" type="pres">
      <dgm:prSet presAssocID="{7081BB04-7B8E-4414-B3CD-8AEC2810AB48}" presName="compNode" presStyleCnt="0"/>
      <dgm:spPr/>
    </dgm:pt>
    <dgm:pt modelId="{02C1882A-DAAA-462A-9820-ADF2C6B478C9}" type="pres">
      <dgm:prSet presAssocID="{7081BB04-7B8E-4414-B3CD-8AEC2810AB48}" presName="node" presStyleLbl="node1" presStyleIdx="2" presStyleCnt="3">
        <dgm:presLayoutVars>
          <dgm:bulletEnabled val="1"/>
        </dgm:presLayoutVars>
      </dgm:prSet>
      <dgm:spPr/>
      <dgm:t>
        <a:bodyPr/>
        <a:lstStyle/>
        <a:p>
          <a:endParaRPr lang="en-US"/>
        </a:p>
      </dgm:t>
    </dgm:pt>
    <dgm:pt modelId="{22547D41-6B6C-48F8-9544-73EAA803F754}" type="pres">
      <dgm:prSet presAssocID="{7081BB04-7B8E-4414-B3CD-8AEC2810AB48}" presName="invisiNode" presStyleLbl="node1" presStyleIdx="2" presStyleCnt="3"/>
      <dgm:spPr/>
    </dgm:pt>
    <dgm:pt modelId="{FFD20ED6-9699-4287-88DB-0BA24E7EB46A}" type="pres">
      <dgm:prSet presAssocID="{7081BB04-7B8E-4414-B3CD-8AEC2810AB48}" presName="imagNode" presStyleLbl="fgImgPlace1" presStyleIdx="2" presStyleCnt="3"/>
      <dgm:spPr/>
    </dgm:pt>
  </dgm:ptLst>
  <dgm:cxnLst>
    <dgm:cxn modelId="{7CFAA441-4D17-49A8-B986-220B148C7492}" srcId="{5767244C-3761-40D9-8B5E-1EBF90E8CA62}" destId="{898CA6B5-1876-4FF4-8137-DD37918094A0}" srcOrd="1" destOrd="0" parTransId="{C9D5F96F-5D88-4A70-B5C7-1C0C1CC7B682}" sibTransId="{B045AC84-0A61-468D-91FF-205A242CE409}"/>
    <dgm:cxn modelId="{9DA8FAE8-C7EE-43FE-88C6-5D6411B3EE2C}" type="presOf" srcId="{7081BB04-7B8E-4414-B3CD-8AEC2810AB48}" destId="{02C1882A-DAAA-462A-9820-ADF2C6B478C9}" srcOrd="0" destOrd="0" presId="urn:microsoft.com/office/officeart/2005/8/layout/pList2"/>
    <dgm:cxn modelId="{BF932D5C-F936-463E-96B5-83262311B406}" type="presOf" srcId="{94678B5E-AC79-47E4-A267-F0A6EEC6CD09}" destId="{1F03E6D3-4865-4596-A61C-55DA22839399}" srcOrd="0" destOrd="0" presId="urn:microsoft.com/office/officeart/2005/8/layout/pList2"/>
    <dgm:cxn modelId="{2B58E9A5-4ADE-4967-A20A-6178C32D0DC0}" type="presOf" srcId="{5767244C-3761-40D9-8B5E-1EBF90E8CA62}" destId="{CFE0C5C0-4403-4503-BBC4-71E3FFDC68B3}" srcOrd="0" destOrd="0" presId="urn:microsoft.com/office/officeart/2005/8/layout/pList2"/>
    <dgm:cxn modelId="{622D2C10-D460-44DC-95A6-3FBB919A6788}" srcId="{5767244C-3761-40D9-8B5E-1EBF90E8CA62}" destId="{F193F717-4D7A-4F51-B418-DB91F800AB61}" srcOrd="0" destOrd="0" parTransId="{77ED1E14-D8CA-4B97-8963-8080F3FC64BC}" sibTransId="{94678B5E-AC79-47E4-A267-F0A6EEC6CD09}"/>
    <dgm:cxn modelId="{7B811ABD-102D-4B83-BE18-93E3B46E8F1B}" type="presOf" srcId="{B045AC84-0A61-468D-91FF-205A242CE409}" destId="{CD70F6BF-E5C6-4165-B2AA-2D3DFB9CB1F7}" srcOrd="0" destOrd="0" presId="urn:microsoft.com/office/officeart/2005/8/layout/pList2"/>
    <dgm:cxn modelId="{16EC77EC-9E5F-46A8-A94F-7E83C4EF83E7}" srcId="{5767244C-3761-40D9-8B5E-1EBF90E8CA62}" destId="{7081BB04-7B8E-4414-B3CD-8AEC2810AB48}" srcOrd="2" destOrd="0" parTransId="{E6B4D0C5-11DD-4D5C-B296-7B499BC25A95}" sibTransId="{16B7C980-8249-4184-8B42-E012D9AA06CB}"/>
    <dgm:cxn modelId="{C96C667D-D3B6-4CE6-B4F2-4512313D9EBB}" type="presOf" srcId="{F193F717-4D7A-4F51-B418-DB91F800AB61}" destId="{433451B5-7C42-44EE-8FE4-0F1A588E0EDC}" srcOrd="0" destOrd="0" presId="urn:microsoft.com/office/officeart/2005/8/layout/pList2"/>
    <dgm:cxn modelId="{7BD16B63-6FCB-4301-BF7C-CC45954C550A}" type="presOf" srcId="{898CA6B5-1876-4FF4-8137-DD37918094A0}" destId="{11433BE1-7AD9-4BB4-AD81-3EB264EC1B20}" srcOrd="0" destOrd="0" presId="urn:microsoft.com/office/officeart/2005/8/layout/pList2"/>
    <dgm:cxn modelId="{A1F91905-8534-440E-B748-0340F4A5236E}" type="presParOf" srcId="{CFE0C5C0-4403-4503-BBC4-71E3FFDC68B3}" destId="{40F7F2C4-88BC-4B57-AFAE-0B31D527B221}" srcOrd="0" destOrd="0" presId="urn:microsoft.com/office/officeart/2005/8/layout/pList2"/>
    <dgm:cxn modelId="{5B3B25AC-F27F-4F31-8C82-8AA427C52CE7}" type="presParOf" srcId="{CFE0C5C0-4403-4503-BBC4-71E3FFDC68B3}" destId="{6C4C2167-1179-4100-9C52-26529D0D1693}" srcOrd="1" destOrd="0" presId="urn:microsoft.com/office/officeart/2005/8/layout/pList2"/>
    <dgm:cxn modelId="{9A57D3DF-DEF1-4C1A-91B0-EE4F4CE21A96}" type="presParOf" srcId="{6C4C2167-1179-4100-9C52-26529D0D1693}" destId="{9AE72F3D-FB0C-45FA-92AD-1CADAAA39C9D}" srcOrd="0" destOrd="0" presId="urn:microsoft.com/office/officeart/2005/8/layout/pList2"/>
    <dgm:cxn modelId="{1D77FCD4-04BF-4261-B89A-0DC6824D5784}" type="presParOf" srcId="{9AE72F3D-FB0C-45FA-92AD-1CADAAA39C9D}" destId="{433451B5-7C42-44EE-8FE4-0F1A588E0EDC}" srcOrd="0" destOrd="0" presId="urn:microsoft.com/office/officeart/2005/8/layout/pList2"/>
    <dgm:cxn modelId="{EA960D7D-C442-4E7D-8548-35636FC6EF7B}" type="presParOf" srcId="{9AE72F3D-FB0C-45FA-92AD-1CADAAA39C9D}" destId="{785D897D-D055-4C99-9904-8E32E7B4E9CD}" srcOrd="1" destOrd="0" presId="urn:microsoft.com/office/officeart/2005/8/layout/pList2"/>
    <dgm:cxn modelId="{AB4293AA-C8E9-45EF-BA78-6F504C070F4B}" type="presParOf" srcId="{9AE72F3D-FB0C-45FA-92AD-1CADAAA39C9D}" destId="{32999715-6423-4F80-941A-F2C1FC8171D2}" srcOrd="2" destOrd="0" presId="urn:microsoft.com/office/officeart/2005/8/layout/pList2"/>
    <dgm:cxn modelId="{37712F95-8A03-49DF-B1DE-839056DBD940}" type="presParOf" srcId="{6C4C2167-1179-4100-9C52-26529D0D1693}" destId="{1F03E6D3-4865-4596-A61C-55DA22839399}" srcOrd="1" destOrd="0" presId="urn:microsoft.com/office/officeart/2005/8/layout/pList2"/>
    <dgm:cxn modelId="{DD96D8B4-DB70-4FA0-9352-F064AF2B5CE4}" type="presParOf" srcId="{6C4C2167-1179-4100-9C52-26529D0D1693}" destId="{085F793A-543E-4DED-9C8D-D67CACF217CE}" srcOrd="2" destOrd="0" presId="urn:microsoft.com/office/officeart/2005/8/layout/pList2"/>
    <dgm:cxn modelId="{F42C7D69-5E23-4A7A-BAF1-80F746D85EF3}" type="presParOf" srcId="{085F793A-543E-4DED-9C8D-D67CACF217CE}" destId="{11433BE1-7AD9-4BB4-AD81-3EB264EC1B20}" srcOrd="0" destOrd="0" presId="urn:microsoft.com/office/officeart/2005/8/layout/pList2"/>
    <dgm:cxn modelId="{ED6F012D-AAA2-4F29-80D6-5DAA27405B4E}" type="presParOf" srcId="{085F793A-543E-4DED-9C8D-D67CACF217CE}" destId="{A2DC82CB-DAA8-4EB5-8ED7-3D0CF862B628}" srcOrd="1" destOrd="0" presId="urn:microsoft.com/office/officeart/2005/8/layout/pList2"/>
    <dgm:cxn modelId="{79F4E0CB-6918-44AA-8954-22E2CED0B2F1}" type="presParOf" srcId="{085F793A-543E-4DED-9C8D-D67CACF217CE}" destId="{456DFEF4-8EAC-4F8A-AD92-09D473F91C72}" srcOrd="2" destOrd="0" presId="urn:microsoft.com/office/officeart/2005/8/layout/pList2"/>
    <dgm:cxn modelId="{6A507284-ED4A-474E-832D-F21DBDEF2FD4}" type="presParOf" srcId="{6C4C2167-1179-4100-9C52-26529D0D1693}" destId="{CD70F6BF-E5C6-4165-B2AA-2D3DFB9CB1F7}" srcOrd="3" destOrd="0" presId="urn:microsoft.com/office/officeart/2005/8/layout/pList2"/>
    <dgm:cxn modelId="{D03FFBB0-5D04-4C7D-9ED5-FCECD8C7B86F}" type="presParOf" srcId="{6C4C2167-1179-4100-9C52-26529D0D1693}" destId="{454B61F4-362F-4879-A344-32B6BFA00FFF}" srcOrd="4" destOrd="0" presId="urn:microsoft.com/office/officeart/2005/8/layout/pList2"/>
    <dgm:cxn modelId="{09C4852A-0DBB-448D-95FB-13742C1088C5}" type="presParOf" srcId="{454B61F4-362F-4879-A344-32B6BFA00FFF}" destId="{02C1882A-DAAA-462A-9820-ADF2C6B478C9}" srcOrd="0" destOrd="0" presId="urn:microsoft.com/office/officeart/2005/8/layout/pList2"/>
    <dgm:cxn modelId="{3600A244-E16F-490A-850C-205ECFB33692}" type="presParOf" srcId="{454B61F4-362F-4879-A344-32B6BFA00FFF}" destId="{22547D41-6B6C-48F8-9544-73EAA803F754}" srcOrd="1" destOrd="0" presId="urn:microsoft.com/office/officeart/2005/8/layout/pList2"/>
    <dgm:cxn modelId="{63373C65-3397-4B63-96C7-1F123C06E62C}" type="presParOf" srcId="{454B61F4-362F-4879-A344-32B6BFA00FFF}" destId="{FFD20ED6-9699-4287-88DB-0BA24E7EB46A}"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64C8A4-8A30-4037-8CEF-208774ADFA80}">
      <dsp:nvSpPr>
        <dsp:cNvPr id="0" name=""/>
        <dsp:cNvSpPr/>
      </dsp:nvSpPr>
      <dsp:spPr>
        <a:xfrm>
          <a:off x="4420" y="972411"/>
          <a:ext cx="1932607" cy="3090850"/>
        </a:xfrm>
        <a:prstGeom prst="roundRect">
          <a:avLst>
            <a:gd name="adj" fmla="val 10000"/>
          </a:avLst>
        </a:prstGeom>
        <a:gradFill rotWithShape="0">
          <a:gsLst>
            <a:gs pos="0">
              <a:schemeClr val="accent4">
                <a:alpha val="90000"/>
                <a:hueOff val="0"/>
                <a:satOff val="0"/>
                <a:lumOff val="0"/>
                <a:alphaOff val="0"/>
                <a:satMod val="100000"/>
                <a:lumMod val="100000"/>
              </a:schemeClr>
            </a:gs>
            <a:gs pos="50000">
              <a:schemeClr val="accent4">
                <a:alpha val="90000"/>
                <a:hueOff val="0"/>
                <a:satOff val="0"/>
                <a:lumOff val="0"/>
                <a:alphaOff val="0"/>
                <a:shade val="99000"/>
                <a:satMod val="105000"/>
                <a:lumMod val="100000"/>
              </a:schemeClr>
            </a:gs>
            <a:gs pos="100000">
              <a:schemeClr val="accent4">
                <a:alpha val="90000"/>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buFont typeface="Arial" pitchFamily="34" charset="0"/>
            <a:buChar char="•"/>
          </a:pPr>
          <a:r>
            <a:rPr lang="en-US" sz="1800" kern="1200" dirty="0"/>
            <a:t>Faculty do not need teacher training or certification to teach at the college level</a:t>
          </a:r>
        </a:p>
        <a:p>
          <a:pPr lvl="0" algn="ctr" defTabSz="800100">
            <a:lnSpc>
              <a:spcPct val="90000"/>
            </a:lnSpc>
            <a:spcBef>
              <a:spcPct val="0"/>
            </a:spcBef>
            <a:spcAft>
              <a:spcPct val="35000"/>
            </a:spcAft>
            <a:buFont typeface="Arial" pitchFamily="34" charset="0"/>
            <a:buChar char="•"/>
          </a:pPr>
          <a:r>
            <a:rPr lang="en-US" sz="1800" kern="1200" dirty="0"/>
            <a:t> </a:t>
          </a:r>
          <a:r>
            <a:rPr lang="en-US" sz="1200" kern="1200" dirty="0"/>
            <a:t>(Boyer, 1990).</a:t>
          </a:r>
          <a:endParaRPr lang="en-US" sz="1800" kern="1200" dirty="0"/>
        </a:p>
      </dsp:txBody>
      <dsp:txXfrm>
        <a:off x="61024" y="1029015"/>
        <a:ext cx="1819399" cy="2977642"/>
      </dsp:txXfrm>
    </dsp:sp>
    <dsp:sp modelId="{438C72BE-F6B7-4745-A20A-84797DFA7BCA}">
      <dsp:nvSpPr>
        <dsp:cNvPr id="0" name=""/>
        <dsp:cNvSpPr/>
      </dsp:nvSpPr>
      <dsp:spPr>
        <a:xfrm>
          <a:off x="2130288" y="2278193"/>
          <a:ext cx="409712" cy="479286"/>
        </a:xfrm>
        <a:prstGeom prst="rightArrow">
          <a:avLst>
            <a:gd name="adj1" fmla="val 60000"/>
            <a:gd name="adj2" fmla="val 50000"/>
          </a:avLst>
        </a:prstGeom>
        <a:gradFill rotWithShape="0">
          <a:gsLst>
            <a:gs pos="0">
              <a:schemeClr val="accent4">
                <a:shade val="90000"/>
                <a:hueOff val="0"/>
                <a:satOff val="0"/>
                <a:lumOff val="0"/>
                <a:alphaOff val="0"/>
                <a:satMod val="100000"/>
                <a:lumMod val="100000"/>
              </a:schemeClr>
            </a:gs>
            <a:gs pos="50000">
              <a:schemeClr val="accent4">
                <a:shade val="90000"/>
                <a:hueOff val="0"/>
                <a:satOff val="0"/>
                <a:lumOff val="0"/>
                <a:alphaOff val="0"/>
                <a:shade val="99000"/>
                <a:satMod val="105000"/>
                <a:lumMod val="100000"/>
              </a:schemeClr>
            </a:gs>
            <a:gs pos="100000">
              <a:schemeClr val="accent4">
                <a:shade val="90000"/>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130288" y="2374050"/>
        <a:ext cx="286798" cy="287572"/>
      </dsp:txXfrm>
    </dsp:sp>
    <dsp:sp modelId="{D4DA1C4E-4444-4111-9A64-CE956B16F1D7}">
      <dsp:nvSpPr>
        <dsp:cNvPr id="0" name=""/>
        <dsp:cNvSpPr/>
      </dsp:nvSpPr>
      <dsp:spPr>
        <a:xfrm>
          <a:off x="2710070" y="972411"/>
          <a:ext cx="1932607" cy="3090850"/>
        </a:xfrm>
        <a:prstGeom prst="roundRect">
          <a:avLst>
            <a:gd name="adj" fmla="val 10000"/>
          </a:avLst>
        </a:prstGeom>
        <a:gradFill rotWithShape="0">
          <a:gsLst>
            <a:gs pos="0">
              <a:schemeClr val="accent4">
                <a:alpha val="90000"/>
                <a:hueOff val="0"/>
                <a:satOff val="0"/>
                <a:lumOff val="0"/>
                <a:alphaOff val="-13333"/>
                <a:satMod val="100000"/>
                <a:lumMod val="100000"/>
              </a:schemeClr>
            </a:gs>
            <a:gs pos="50000">
              <a:schemeClr val="accent4">
                <a:alpha val="90000"/>
                <a:hueOff val="0"/>
                <a:satOff val="0"/>
                <a:lumOff val="0"/>
                <a:alphaOff val="-13333"/>
                <a:shade val="99000"/>
                <a:satMod val="105000"/>
                <a:lumMod val="100000"/>
              </a:schemeClr>
            </a:gs>
            <a:gs pos="100000">
              <a:schemeClr val="accent4">
                <a:alpha val="90000"/>
                <a:hueOff val="0"/>
                <a:satOff val="0"/>
                <a:lumOff val="0"/>
                <a:alphaOff val="-13333"/>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a:t>Hiring and course approvals largely do not include ability to teach</a:t>
          </a:r>
        </a:p>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a:t> </a:t>
          </a:r>
        </a:p>
        <a:p>
          <a:pPr marL="0" marR="0" lvl="0" indent="0" algn="ctr" defTabSz="914400" eaLnBrk="1" fontAlgn="auto" latinLnBrk="0" hangingPunct="1">
            <a:lnSpc>
              <a:spcPct val="100000"/>
            </a:lnSpc>
            <a:spcBef>
              <a:spcPct val="0"/>
            </a:spcBef>
            <a:spcAft>
              <a:spcPts val="0"/>
            </a:spcAft>
            <a:buClrTx/>
            <a:buSzTx/>
            <a:buFontTx/>
            <a:buNone/>
            <a:tabLst/>
            <a:defRPr/>
          </a:pPr>
          <a:r>
            <a:rPr lang="en-US" sz="1200" kern="1200" dirty="0"/>
            <a:t>(Boyer; Lowenthal et al., 2012).</a:t>
          </a:r>
        </a:p>
        <a:p>
          <a:pPr marL="0" lvl="0" algn="ctr" defTabSz="577850">
            <a:lnSpc>
              <a:spcPct val="90000"/>
            </a:lnSpc>
            <a:spcBef>
              <a:spcPct val="0"/>
            </a:spcBef>
            <a:spcAft>
              <a:spcPct val="35000"/>
            </a:spcAft>
            <a:buNone/>
          </a:pPr>
          <a:endParaRPr lang="en-US" sz="3600" kern="1200" dirty="0"/>
        </a:p>
      </dsp:txBody>
      <dsp:txXfrm>
        <a:off x="2766674" y="1029015"/>
        <a:ext cx="1819399" cy="2977642"/>
      </dsp:txXfrm>
    </dsp:sp>
    <dsp:sp modelId="{CF30E3A7-6824-4762-8C20-562ED6AB9924}">
      <dsp:nvSpPr>
        <dsp:cNvPr id="0" name=""/>
        <dsp:cNvSpPr/>
      </dsp:nvSpPr>
      <dsp:spPr>
        <a:xfrm>
          <a:off x="4835939" y="2278193"/>
          <a:ext cx="409712" cy="479286"/>
        </a:xfrm>
        <a:prstGeom prst="rightArrow">
          <a:avLst>
            <a:gd name="adj1" fmla="val 60000"/>
            <a:gd name="adj2" fmla="val 50000"/>
          </a:avLst>
        </a:prstGeom>
        <a:gradFill rotWithShape="0">
          <a:gsLst>
            <a:gs pos="0">
              <a:schemeClr val="accent4">
                <a:shade val="90000"/>
                <a:hueOff val="-180301"/>
                <a:satOff val="-6906"/>
                <a:lumOff val="17261"/>
                <a:alphaOff val="0"/>
                <a:satMod val="100000"/>
                <a:lumMod val="100000"/>
              </a:schemeClr>
            </a:gs>
            <a:gs pos="50000">
              <a:schemeClr val="accent4">
                <a:shade val="90000"/>
                <a:hueOff val="-180301"/>
                <a:satOff val="-6906"/>
                <a:lumOff val="17261"/>
                <a:alphaOff val="0"/>
                <a:shade val="99000"/>
                <a:satMod val="105000"/>
                <a:lumMod val="100000"/>
              </a:schemeClr>
            </a:gs>
            <a:gs pos="100000">
              <a:schemeClr val="accent4">
                <a:shade val="90000"/>
                <a:hueOff val="-180301"/>
                <a:satOff val="-6906"/>
                <a:lumOff val="17261"/>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4835939" y="2374050"/>
        <a:ext cx="286798" cy="287572"/>
      </dsp:txXfrm>
    </dsp:sp>
    <dsp:sp modelId="{1F34939C-14C9-46D7-B658-2A63B4FC7904}">
      <dsp:nvSpPr>
        <dsp:cNvPr id="0" name=""/>
        <dsp:cNvSpPr/>
      </dsp:nvSpPr>
      <dsp:spPr>
        <a:xfrm>
          <a:off x="5415721" y="972411"/>
          <a:ext cx="1932607" cy="3090850"/>
        </a:xfrm>
        <a:prstGeom prst="roundRect">
          <a:avLst>
            <a:gd name="adj" fmla="val 10000"/>
          </a:avLst>
        </a:prstGeom>
        <a:gradFill rotWithShape="0">
          <a:gsLst>
            <a:gs pos="0">
              <a:schemeClr val="accent4">
                <a:alpha val="90000"/>
                <a:hueOff val="0"/>
                <a:satOff val="0"/>
                <a:lumOff val="0"/>
                <a:alphaOff val="-26667"/>
                <a:satMod val="100000"/>
                <a:lumMod val="100000"/>
              </a:schemeClr>
            </a:gs>
            <a:gs pos="50000">
              <a:schemeClr val="accent4">
                <a:alpha val="90000"/>
                <a:hueOff val="0"/>
                <a:satOff val="0"/>
                <a:lumOff val="0"/>
                <a:alphaOff val="-26667"/>
                <a:shade val="99000"/>
                <a:satMod val="105000"/>
                <a:lumMod val="100000"/>
              </a:schemeClr>
            </a:gs>
            <a:gs pos="100000">
              <a:schemeClr val="accent4">
                <a:alpha val="90000"/>
                <a:hueOff val="0"/>
                <a:satOff val="0"/>
                <a:lumOff val="0"/>
                <a:alphaOff val="-26667"/>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a:t>Lack of sufficient training during the onboarding process</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8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en-US" sz="1200" kern="1200" dirty="0"/>
            <a:t>(Kane, </a:t>
          </a:r>
          <a:r>
            <a:rPr lang="en-US" sz="1200" kern="1200" dirty="0" err="1"/>
            <a:t>Sandretto</a:t>
          </a:r>
          <a:r>
            <a:rPr lang="en-US" sz="1200" kern="1200" dirty="0"/>
            <a:t> &amp; Heath, 2002).</a:t>
          </a:r>
          <a:endParaRPr lang="en-US" sz="1100" kern="1200" dirty="0"/>
        </a:p>
        <a:p>
          <a:pPr marL="0" lvl="0" algn="ctr" defTabSz="488950">
            <a:lnSpc>
              <a:spcPct val="90000"/>
            </a:lnSpc>
            <a:spcBef>
              <a:spcPct val="0"/>
            </a:spcBef>
            <a:spcAft>
              <a:spcPct val="35000"/>
            </a:spcAft>
            <a:buNone/>
          </a:pPr>
          <a:endParaRPr lang="en-US" sz="3600" kern="1200" dirty="0"/>
        </a:p>
      </dsp:txBody>
      <dsp:txXfrm>
        <a:off x="5472325" y="1029015"/>
        <a:ext cx="1819399" cy="2977642"/>
      </dsp:txXfrm>
    </dsp:sp>
    <dsp:sp modelId="{DCFDD19B-E559-40EB-9859-F6D0510FBB58}">
      <dsp:nvSpPr>
        <dsp:cNvPr id="0" name=""/>
        <dsp:cNvSpPr/>
      </dsp:nvSpPr>
      <dsp:spPr>
        <a:xfrm>
          <a:off x="7541589" y="2278193"/>
          <a:ext cx="409712" cy="479286"/>
        </a:xfrm>
        <a:prstGeom prst="rightArrow">
          <a:avLst>
            <a:gd name="adj1" fmla="val 60000"/>
            <a:gd name="adj2" fmla="val 50000"/>
          </a:avLst>
        </a:prstGeom>
        <a:gradFill rotWithShape="0">
          <a:gsLst>
            <a:gs pos="0">
              <a:schemeClr val="accent4">
                <a:shade val="90000"/>
                <a:hueOff val="-360602"/>
                <a:satOff val="-13811"/>
                <a:lumOff val="34522"/>
                <a:alphaOff val="0"/>
                <a:satMod val="100000"/>
                <a:lumMod val="100000"/>
              </a:schemeClr>
            </a:gs>
            <a:gs pos="50000">
              <a:schemeClr val="accent4">
                <a:shade val="90000"/>
                <a:hueOff val="-360602"/>
                <a:satOff val="-13811"/>
                <a:lumOff val="34522"/>
                <a:alphaOff val="0"/>
                <a:shade val="99000"/>
                <a:satMod val="105000"/>
                <a:lumMod val="100000"/>
              </a:schemeClr>
            </a:gs>
            <a:gs pos="100000">
              <a:schemeClr val="accent4">
                <a:shade val="90000"/>
                <a:hueOff val="-360602"/>
                <a:satOff val="-13811"/>
                <a:lumOff val="34522"/>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7541589" y="2374050"/>
        <a:ext cx="286798" cy="287572"/>
      </dsp:txXfrm>
    </dsp:sp>
    <dsp:sp modelId="{91F5D62E-C630-41C5-8FC0-FBB6507F9941}">
      <dsp:nvSpPr>
        <dsp:cNvPr id="0" name=""/>
        <dsp:cNvSpPr/>
      </dsp:nvSpPr>
      <dsp:spPr>
        <a:xfrm>
          <a:off x="8121372" y="972411"/>
          <a:ext cx="1932607" cy="3090850"/>
        </a:xfrm>
        <a:prstGeom prst="roundRect">
          <a:avLst>
            <a:gd name="adj" fmla="val 10000"/>
          </a:avLst>
        </a:prstGeom>
        <a:gradFill rotWithShape="0">
          <a:gsLst>
            <a:gs pos="0">
              <a:schemeClr val="accent4">
                <a:alpha val="90000"/>
                <a:hueOff val="0"/>
                <a:satOff val="0"/>
                <a:lumOff val="0"/>
                <a:alphaOff val="-40000"/>
                <a:satMod val="100000"/>
                <a:lumMod val="100000"/>
              </a:schemeClr>
            </a:gs>
            <a:gs pos="50000">
              <a:schemeClr val="accent4">
                <a:alpha val="90000"/>
                <a:hueOff val="0"/>
                <a:satOff val="0"/>
                <a:lumOff val="0"/>
                <a:alphaOff val="-40000"/>
                <a:shade val="99000"/>
                <a:satMod val="105000"/>
                <a:lumMod val="100000"/>
              </a:schemeClr>
            </a:gs>
            <a:gs pos="100000">
              <a:schemeClr val="accent4">
                <a:alpha val="90000"/>
                <a:hueOff val="0"/>
                <a:satOff val="0"/>
                <a:lumOff val="0"/>
                <a:alphaOff val="-40000"/>
                <a:shade val="98000"/>
                <a:satMod val="105000"/>
                <a:lumMod val="100000"/>
              </a:schemeClr>
            </a:gs>
          </a:gsLst>
          <a:lin ang="5400000" scaled="0"/>
        </a:gradFill>
        <a:ln>
          <a:noFill/>
        </a:ln>
        <a:effectLst>
          <a:outerShdw blurRad="38100" dist="12700" dir="5400000" algn="ctr" rotWithShape="0">
            <a:srgbClr val="000000">
              <a:alpha val="63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Disconnect and lack of support after a faculty member is hired </a:t>
          </a:r>
        </a:p>
        <a:p>
          <a:pPr lvl="0" algn="ctr" defTabSz="800100">
            <a:lnSpc>
              <a:spcPct val="90000"/>
            </a:lnSpc>
            <a:spcBef>
              <a:spcPct val="0"/>
            </a:spcBef>
            <a:spcAft>
              <a:spcPct val="35000"/>
            </a:spcAft>
          </a:pPr>
          <a:endParaRPr lang="en-US" sz="1800" kern="1200" dirty="0"/>
        </a:p>
        <a:p>
          <a:pPr lvl="0" algn="ctr" defTabSz="800100">
            <a:lnSpc>
              <a:spcPct val="90000"/>
            </a:lnSpc>
            <a:spcBef>
              <a:spcPct val="0"/>
            </a:spcBef>
            <a:spcAft>
              <a:spcPct val="35000"/>
            </a:spcAft>
          </a:pPr>
          <a:r>
            <a:rPr lang="en-US" sz="1200" kern="1200" dirty="0"/>
            <a:t>(Hora &amp; </a:t>
          </a:r>
          <a:r>
            <a:rPr lang="en-US" sz="1200" kern="1200" dirty="0" err="1"/>
            <a:t>Ferrare</a:t>
          </a:r>
          <a:r>
            <a:rPr lang="en-US" sz="1200" kern="1200" dirty="0"/>
            <a:t>, 2012; Oleson &amp; Hora, 2014).</a:t>
          </a:r>
        </a:p>
      </dsp:txBody>
      <dsp:txXfrm>
        <a:off x="8177976" y="1029015"/>
        <a:ext cx="1819399" cy="29776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370A0-6DF2-4F43-841B-94E7C42B49A3}">
      <dsp:nvSpPr>
        <dsp:cNvPr id="0" name=""/>
        <dsp:cNvSpPr/>
      </dsp:nvSpPr>
      <dsp:spPr>
        <a:xfrm>
          <a:off x="2691035" y="1841083"/>
          <a:ext cx="2250213" cy="2250213"/>
        </a:xfrm>
        <a:prstGeom prst="gear9">
          <a:avLst/>
        </a:prstGeom>
        <a:solidFill>
          <a:schemeClr val="accent4">
            <a:alpha val="9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Content Knowledge</a:t>
          </a:r>
        </a:p>
      </dsp:txBody>
      <dsp:txXfrm>
        <a:off x="3143428" y="2368185"/>
        <a:ext cx="1345427" cy="1156656"/>
      </dsp:txXfrm>
    </dsp:sp>
    <dsp:sp modelId="{8A1BD842-E436-4932-94C3-1AA7FB2FB969}">
      <dsp:nvSpPr>
        <dsp:cNvPr id="0" name=""/>
        <dsp:cNvSpPr/>
      </dsp:nvSpPr>
      <dsp:spPr>
        <a:xfrm>
          <a:off x="1381820" y="1309215"/>
          <a:ext cx="1636518" cy="1636518"/>
        </a:xfrm>
        <a:prstGeom prst="gear6">
          <a:avLst/>
        </a:prstGeom>
        <a:solidFill>
          <a:schemeClr val="accent4">
            <a:alpha val="90000"/>
            <a:hueOff val="0"/>
            <a:satOff val="0"/>
            <a:lumOff val="0"/>
            <a:alphaOff val="-2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Research in the field</a:t>
          </a:r>
        </a:p>
      </dsp:txBody>
      <dsp:txXfrm>
        <a:off x="1793818" y="1723703"/>
        <a:ext cx="812522" cy="807542"/>
      </dsp:txXfrm>
    </dsp:sp>
    <dsp:sp modelId="{0F734AEA-6118-42F9-9B80-E65AE79271A1}">
      <dsp:nvSpPr>
        <dsp:cNvPr id="0" name=""/>
        <dsp:cNvSpPr/>
      </dsp:nvSpPr>
      <dsp:spPr>
        <a:xfrm rot="20700000">
          <a:off x="2298437" y="180184"/>
          <a:ext cx="1603454" cy="1603454"/>
        </a:xfrm>
        <a:prstGeom prst="gear6">
          <a:avLst/>
        </a:prstGeom>
        <a:solidFill>
          <a:schemeClr val="accent4">
            <a:alpha val="90000"/>
            <a:hueOff val="0"/>
            <a:satOff val="0"/>
            <a:lumOff val="0"/>
            <a:alpha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Degree in the subject area</a:t>
          </a:r>
        </a:p>
      </dsp:txBody>
      <dsp:txXfrm rot="-20700000">
        <a:off x="2650122" y="531868"/>
        <a:ext cx="900085" cy="900085"/>
      </dsp:txXfrm>
    </dsp:sp>
    <dsp:sp modelId="{D1C841DD-DB6E-4D33-B04F-C8C29FDA717C}">
      <dsp:nvSpPr>
        <dsp:cNvPr id="0" name=""/>
        <dsp:cNvSpPr/>
      </dsp:nvSpPr>
      <dsp:spPr>
        <a:xfrm>
          <a:off x="2516883" y="1502170"/>
          <a:ext cx="2880273" cy="2880273"/>
        </a:xfrm>
        <a:prstGeom prst="circularArrow">
          <a:avLst>
            <a:gd name="adj1" fmla="val 4687"/>
            <a:gd name="adj2" fmla="val 299029"/>
            <a:gd name="adj3" fmla="val 2513760"/>
            <a:gd name="adj4" fmla="val 15866469"/>
            <a:gd name="adj5" fmla="val 5469"/>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0B23887-0427-420F-9DA5-81B085EE7910}">
      <dsp:nvSpPr>
        <dsp:cNvPr id="0" name=""/>
        <dsp:cNvSpPr/>
      </dsp:nvSpPr>
      <dsp:spPr>
        <a:xfrm>
          <a:off x="1091995" y="947557"/>
          <a:ext cx="2092698" cy="2092698"/>
        </a:xfrm>
        <a:prstGeom prst="leftCircularArrow">
          <a:avLst>
            <a:gd name="adj1" fmla="val 6452"/>
            <a:gd name="adj2" fmla="val 429999"/>
            <a:gd name="adj3" fmla="val 10489124"/>
            <a:gd name="adj4" fmla="val 14837806"/>
            <a:gd name="adj5" fmla="val 7527"/>
          </a:avLst>
        </a:prstGeom>
        <a:solidFill>
          <a:schemeClr val="accent4">
            <a:shade val="90000"/>
            <a:hueOff val="-180301"/>
            <a:satOff val="-6906"/>
            <a:lumOff val="1726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2FA28E-8FA9-46EC-89E8-68A3A55BB2F6}">
      <dsp:nvSpPr>
        <dsp:cNvPr id="0" name=""/>
        <dsp:cNvSpPr/>
      </dsp:nvSpPr>
      <dsp:spPr>
        <a:xfrm>
          <a:off x="1927542" y="-170590"/>
          <a:ext cx="2256350" cy="2256350"/>
        </a:xfrm>
        <a:prstGeom prst="circularArrow">
          <a:avLst>
            <a:gd name="adj1" fmla="val 5984"/>
            <a:gd name="adj2" fmla="val 394124"/>
            <a:gd name="adj3" fmla="val 13313824"/>
            <a:gd name="adj4" fmla="val 10508221"/>
            <a:gd name="adj5" fmla="val 6981"/>
          </a:avLst>
        </a:prstGeom>
        <a:solidFill>
          <a:schemeClr val="accent4">
            <a:shade val="90000"/>
            <a:hueOff val="-360602"/>
            <a:satOff val="-13811"/>
            <a:lumOff val="3452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AFEE5A-734D-46CC-8791-A49C1323CAD3}">
      <dsp:nvSpPr>
        <dsp:cNvPr id="0" name=""/>
        <dsp:cNvSpPr/>
      </dsp:nvSpPr>
      <dsp:spPr>
        <a:xfrm>
          <a:off x="643417" y="0"/>
          <a:ext cx="7292069" cy="2815032"/>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4061E0-EFA9-46F6-910C-EFDCEA527E54}">
      <dsp:nvSpPr>
        <dsp:cNvPr id="0" name=""/>
        <dsp:cNvSpPr/>
      </dsp:nvSpPr>
      <dsp:spPr>
        <a:xfrm>
          <a:off x="1871" y="844509"/>
          <a:ext cx="2667093" cy="1126012"/>
        </a:xfrm>
        <a:prstGeom prst="roundRect">
          <a:avLst/>
        </a:prstGeom>
        <a:solidFill>
          <a:schemeClr val="accent4">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Students have different learning needs </a:t>
          </a:r>
          <a:r>
            <a:rPr lang="en-US" sz="1400" kern="1200" dirty="0"/>
            <a:t>(Kolb, 2014).</a:t>
          </a:r>
        </a:p>
      </dsp:txBody>
      <dsp:txXfrm>
        <a:off x="56838" y="899476"/>
        <a:ext cx="2557159" cy="1016078"/>
      </dsp:txXfrm>
    </dsp:sp>
    <dsp:sp modelId="{2ECBCEE8-551B-4725-A92D-790B2E5662AB}">
      <dsp:nvSpPr>
        <dsp:cNvPr id="0" name=""/>
        <dsp:cNvSpPr/>
      </dsp:nvSpPr>
      <dsp:spPr>
        <a:xfrm>
          <a:off x="2955905" y="844509"/>
          <a:ext cx="2667093" cy="1126012"/>
        </a:xfrm>
        <a:prstGeom prst="roundRect">
          <a:avLst/>
        </a:prstGeom>
        <a:solidFill>
          <a:schemeClr val="accent4">
            <a:shade val="80000"/>
            <a:hueOff val="-144909"/>
            <a:satOff val="-5639"/>
            <a:lumOff val="137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Training may be necessary</a:t>
          </a:r>
        </a:p>
        <a:p>
          <a:pPr lvl="0" algn="ctr" defTabSz="977900">
            <a:lnSpc>
              <a:spcPct val="90000"/>
            </a:lnSpc>
            <a:spcBef>
              <a:spcPct val="0"/>
            </a:spcBef>
            <a:spcAft>
              <a:spcPct val="35000"/>
            </a:spcAft>
          </a:pPr>
          <a:r>
            <a:rPr lang="en-US" sz="1400" kern="1200" dirty="0"/>
            <a:t>(Kolb).</a:t>
          </a:r>
        </a:p>
      </dsp:txBody>
      <dsp:txXfrm>
        <a:off x="3010872" y="899476"/>
        <a:ext cx="2557159" cy="1016078"/>
      </dsp:txXfrm>
    </dsp:sp>
    <dsp:sp modelId="{19AD578A-DAAE-4D07-9BC5-CB68234094E0}">
      <dsp:nvSpPr>
        <dsp:cNvPr id="0" name=""/>
        <dsp:cNvSpPr/>
      </dsp:nvSpPr>
      <dsp:spPr>
        <a:xfrm>
          <a:off x="5837487" y="849948"/>
          <a:ext cx="2667093" cy="1126012"/>
        </a:xfrm>
        <a:prstGeom prst="roundRect">
          <a:avLst/>
        </a:prstGeom>
        <a:solidFill>
          <a:schemeClr val="accent4">
            <a:shade val="80000"/>
            <a:hueOff val="-289818"/>
            <a:satOff val="-11278"/>
            <a:lumOff val="2744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More research is needed </a:t>
          </a:r>
        </a:p>
        <a:p>
          <a:pPr lvl="0" algn="ctr" defTabSz="977900">
            <a:lnSpc>
              <a:spcPct val="90000"/>
            </a:lnSpc>
            <a:spcBef>
              <a:spcPct val="0"/>
            </a:spcBef>
            <a:spcAft>
              <a:spcPct val="35000"/>
            </a:spcAft>
          </a:pPr>
          <a:r>
            <a:rPr lang="en-US" sz="1400" kern="1200" dirty="0"/>
            <a:t>(Romero, 2010).</a:t>
          </a:r>
        </a:p>
      </dsp:txBody>
      <dsp:txXfrm>
        <a:off x="5892454" y="904915"/>
        <a:ext cx="2557159" cy="10160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EF165-7FB8-4BB2-ABE0-E71E3D3C6FA0}">
      <dsp:nvSpPr>
        <dsp:cNvPr id="0" name=""/>
        <dsp:cNvSpPr/>
      </dsp:nvSpPr>
      <dsp:spPr>
        <a:xfrm>
          <a:off x="2796555" y="1537748"/>
          <a:ext cx="1954544" cy="1690760"/>
        </a:xfrm>
        <a:prstGeom prst="hexagon">
          <a:avLst>
            <a:gd name="adj" fmla="val 28570"/>
            <a:gd name="vf" fmla="val 115470"/>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Using Varied Teaching  Approaches</a:t>
          </a:r>
        </a:p>
      </dsp:txBody>
      <dsp:txXfrm>
        <a:off x="3120450" y="1817931"/>
        <a:ext cx="1306754" cy="1130394"/>
      </dsp:txXfrm>
    </dsp:sp>
    <dsp:sp modelId="{F72724AA-D7C0-4B44-A268-A37965EF8B64}">
      <dsp:nvSpPr>
        <dsp:cNvPr id="0" name=""/>
        <dsp:cNvSpPr/>
      </dsp:nvSpPr>
      <dsp:spPr>
        <a:xfrm>
          <a:off x="4020476" y="72883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D2ECCE-CC3D-486C-B630-37E259E528E6}">
      <dsp:nvSpPr>
        <dsp:cNvPr id="0" name=""/>
        <dsp:cNvSpPr/>
      </dsp:nvSpPr>
      <dsp:spPr>
        <a:xfrm>
          <a:off x="2867959" y="0"/>
          <a:ext cx="1819010" cy="1385689"/>
        </a:xfrm>
        <a:prstGeom prst="hexagon">
          <a:avLst>
            <a:gd name="adj" fmla="val 28570"/>
            <a:gd name="vf" fmla="val 115470"/>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Collaborative Learning</a:t>
          </a:r>
        </a:p>
      </dsp:txBody>
      <dsp:txXfrm>
        <a:off x="3151507" y="216002"/>
        <a:ext cx="1251914" cy="953685"/>
      </dsp:txXfrm>
    </dsp:sp>
    <dsp:sp modelId="{624A1DD5-979E-4A3D-9989-89414B3C5770}">
      <dsp:nvSpPr>
        <dsp:cNvPr id="0" name=""/>
        <dsp:cNvSpPr/>
      </dsp:nvSpPr>
      <dsp:spPr>
        <a:xfrm>
          <a:off x="4881130" y="191670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1ABFFF-AF53-4EA4-8B6D-12554FA6A087}">
      <dsp:nvSpPr>
        <dsp:cNvPr id="0" name=""/>
        <dsp:cNvSpPr/>
      </dsp:nvSpPr>
      <dsp:spPr>
        <a:xfrm>
          <a:off x="4460327" y="868836"/>
          <a:ext cx="1601735" cy="1385689"/>
        </a:xfrm>
        <a:prstGeom prst="hexagon">
          <a:avLst>
            <a:gd name="adj" fmla="val 28570"/>
            <a:gd name="vf" fmla="val 115470"/>
          </a:avLst>
        </a:prstGeom>
        <a:solidFill>
          <a:schemeClr val="accent5">
            <a:shade val="80000"/>
            <a:hueOff val="-52935"/>
            <a:satOff val="-4476"/>
            <a:lumOff val="631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Hybrid or Flipped Modalities</a:t>
          </a:r>
        </a:p>
      </dsp:txBody>
      <dsp:txXfrm>
        <a:off x="4725769" y="1098474"/>
        <a:ext cx="1070851" cy="926413"/>
      </dsp:txXfrm>
    </dsp:sp>
    <dsp:sp modelId="{E782DF1C-9919-46FF-A7EA-F0D8B671B156}">
      <dsp:nvSpPr>
        <dsp:cNvPr id="0" name=""/>
        <dsp:cNvSpPr/>
      </dsp:nvSpPr>
      <dsp:spPr>
        <a:xfrm>
          <a:off x="4283264" y="3257585"/>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E7FE52-E255-436A-9580-E26219EC88F7}">
      <dsp:nvSpPr>
        <dsp:cNvPr id="0" name=""/>
        <dsp:cNvSpPr/>
      </dsp:nvSpPr>
      <dsp:spPr>
        <a:xfrm>
          <a:off x="4445575" y="2527798"/>
          <a:ext cx="1601735" cy="1385689"/>
        </a:xfrm>
        <a:prstGeom prst="hexagon">
          <a:avLst>
            <a:gd name="adj" fmla="val 28570"/>
            <a:gd name="vf" fmla="val 115470"/>
          </a:avLst>
        </a:prstGeom>
        <a:solidFill>
          <a:schemeClr val="accent5">
            <a:shade val="80000"/>
            <a:hueOff val="-105870"/>
            <a:satOff val="-8952"/>
            <a:lumOff val="1263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Learning Styles</a:t>
          </a:r>
        </a:p>
      </dsp:txBody>
      <dsp:txXfrm>
        <a:off x="4711017" y="2757436"/>
        <a:ext cx="1070851" cy="926413"/>
      </dsp:txXfrm>
    </dsp:sp>
    <dsp:sp modelId="{D5174FF2-0ED5-4FFA-A810-408C9F8F24B8}">
      <dsp:nvSpPr>
        <dsp:cNvPr id="0" name=""/>
        <dsp:cNvSpPr/>
      </dsp:nvSpPr>
      <dsp:spPr>
        <a:xfrm>
          <a:off x="2800193" y="339677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085BBD-588F-40DE-AE53-08F19948665F}">
      <dsp:nvSpPr>
        <dsp:cNvPr id="0" name=""/>
        <dsp:cNvSpPr/>
      </dsp:nvSpPr>
      <dsp:spPr>
        <a:xfrm>
          <a:off x="2976597" y="3381043"/>
          <a:ext cx="1601735" cy="1385689"/>
        </a:xfrm>
        <a:prstGeom prst="hexagon">
          <a:avLst>
            <a:gd name="adj" fmla="val 28570"/>
            <a:gd name="vf" fmla="val 115470"/>
          </a:avLst>
        </a:prstGeom>
        <a:solidFill>
          <a:schemeClr val="accent5">
            <a:shade val="80000"/>
            <a:hueOff val="-158806"/>
            <a:satOff val="-13427"/>
            <a:lumOff val="1895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Problem Based Learning</a:t>
          </a:r>
        </a:p>
      </dsp:txBody>
      <dsp:txXfrm>
        <a:off x="3242039" y="3610681"/>
        <a:ext cx="1070851" cy="926413"/>
      </dsp:txXfrm>
    </dsp:sp>
    <dsp:sp modelId="{56F5E3A0-6283-41AB-8558-D1A4085B0264}">
      <dsp:nvSpPr>
        <dsp:cNvPr id="0" name=""/>
        <dsp:cNvSpPr/>
      </dsp:nvSpPr>
      <dsp:spPr>
        <a:xfrm>
          <a:off x="1925444" y="2209380"/>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1A5F07-46FC-4514-8BC6-87B82D930EC8}">
      <dsp:nvSpPr>
        <dsp:cNvPr id="0" name=""/>
        <dsp:cNvSpPr/>
      </dsp:nvSpPr>
      <dsp:spPr>
        <a:xfrm>
          <a:off x="1500800" y="2528751"/>
          <a:ext cx="1601735" cy="1385689"/>
        </a:xfrm>
        <a:prstGeom prst="hexagon">
          <a:avLst>
            <a:gd name="adj" fmla="val 28570"/>
            <a:gd name="vf" fmla="val 115470"/>
          </a:avLst>
        </a:prstGeom>
        <a:solidFill>
          <a:schemeClr val="accent5">
            <a:shade val="80000"/>
            <a:hueOff val="-211741"/>
            <a:satOff val="-17903"/>
            <a:lumOff val="2527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Simulations and Role Play</a:t>
          </a:r>
        </a:p>
      </dsp:txBody>
      <dsp:txXfrm>
        <a:off x="1766242" y="2758389"/>
        <a:ext cx="1070851" cy="926413"/>
      </dsp:txXfrm>
    </dsp:sp>
    <dsp:sp modelId="{D332C492-A8A2-4EF0-AC04-A734F74DD187}">
      <dsp:nvSpPr>
        <dsp:cNvPr id="0" name=""/>
        <dsp:cNvSpPr/>
      </dsp:nvSpPr>
      <dsp:spPr>
        <a:xfrm>
          <a:off x="1500800" y="850385"/>
          <a:ext cx="1601735" cy="1385689"/>
        </a:xfrm>
        <a:prstGeom prst="hexagon">
          <a:avLst>
            <a:gd name="adj" fmla="val 28570"/>
            <a:gd name="vf" fmla="val 115470"/>
          </a:avLst>
        </a:prstGeom>
        <a:solidFill>
          <a:schemeClr val="accent5">
            <a:shade val="80000"/>
            <a:hueOff val="-264676"/>
            <a:satOff val="-22379"/>
            <a:lumOff val="3159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Lecture</a:t>
          </a:r>
        </a:p>
      </dsp:txBody>
      <dsp:txXfrm>
        <a:off x="1766242" y="1080023"/>
        <a:ext cx="1070851" cy="9264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EF165-7FB8-4BB2-ABE0-E71E3D3C6FA0}">
      <dsp:nvSpPr>
        <dsp:cNvPr id="0" name=""/>
        <dsp:cNvSpPr/>
      </dsp:nvSpPr>
      <dsp:spPr>
        <a:xfrm>
          <a:off x="2796555" y="1537748"/>
          <a:ext cx="1954544" cy="1690760"/>
        </a:xfrm>
        <a:prstGeom prst="hexagon">
          <a:avLst>
            <a:gd name="adj" fmla="val 28570"/>
            <a:gd name="vf" fmla="val 115470"/>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Adult Learning Needs</a:t>
          </a:r>
        </a:p>
      </dsp:txBody>
      <dsp:txXfrm>
        <a:off x="3120450" y="1817931"/>
        <a:ext cx="1306754" cy="1130394"/>
      </dsp:txXfrm>
    </dsp:sp>
    <dsp:sp modelId="{F72724AA-D7C0-4B44-A268-A37965EF8B64}">
      <dsp:nvSpPr>
        <dsp:cNvPr id="0" name=""/>
        <dsp:cNvSpPr/>
      </dsp:nvSpPr>
      <dsp:spPr>
        <a:xfrm>
          <a:off x="4020476" y="72883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D2ECCE-CC3D-486C-B630-37E259E528E6}">
      <dsp:nvSpPr>
        <dsp:cNvPr id="0" name=""/>
        <dsp:cNvSpPr/>
      </dsp:nvSpPr>
      <dsp:spPr>
        <a:xfrm>
          <a:off x="2867959" y="0"/>
          <a:ext cx="1819010" cy="1385689"/>
        </a:xfrm>
        <a:prstGeom prst="hexagon">
          <a:avLst>
            <a:gd name="adj" fmla="val 28570"/>
            <a:gd name="vf" fmla="val 115470"/>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Problem Oriented</a:t>
          </a:r>
        </a:p>
      </dsp:txBody>
      <dsp:txXfrm>
        <a:off x="3151507" y="216002"/>
        <a:ext cx="1251914" cy="953685"/>
      </dsp:txXfrm>
    </dsp:sp>
    <dsp:sp modelId="{624A1DD5-979E-4A3D-9989-89414B3C5770}">
      <dsp:nvSpPr>
        <dsp:cNvPr id="0" name=""/>
        <dsp:cNvSpPr/>
      </dsp:nvSpPr>
      <dsp:spPr>
        <a:xfrm>
          <a:off x="4881130" y="191670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1ABFFF-AF53-4EA4-8B6D-12554FA6A087}">
      <dsp:nvSpPr>
        <dsp:cNvPr id="0" name=""/>
        <dsp:cNvSpPr/>
      </dsp:nvSpPr>
      <dsp:spPr>
        <a:xfrm>
          <a:off x="4460327" y="868836"/>
          <a:ext cx="1601735" cy="1385689"/>
        </a:xfrm>
        <a:prstGeom prst="hexagon">
          <a:avLst>
            <a:gd name="adj" fmla="val 28570"/>
            <a:gd name="vf" fmla="val 115470"/>
          </a:avLst>
        </a:prstGeom>
        <a:solidFill>
          <a:schemeClr val="accent5">
            <a:shade val="80000"/>
            <a:hueOff val="-52935"/>
            <a:satOff val="-4476"/>
            <a:lumOff val="631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Have experience</a:t>
          </a:r>
        </a:p>
      </dsp:txBody>
      <dsp:txXfrm>
        <a:off x="4725769" y="1098474"/>
        <a:ext cx="1070851" cy="926413"/>
      </dsp:txXfrm>
    </dsp:sp>
    <dsp:sp modelId="{E782DF1C-9919-46FF-A7EA-F0D8B671B156}">
      <dsp:nvSpPr>
        <dsp:cNvPr id="0" name=""/>
        <dsp:cNvSpPr/>
      </dsp:nvSpPr>
      <dsp:spPr>
        <a:xfrm>
          <a:off x="4283264" y="3257585"/>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E7FE52-E255-436A-9580-E26219EC88F7}">
      <dsp:nvSpPr>
        <dsp:cNvPr id="0" name=""/>
        <dsp:cNvSpPr/>
      </dsp:nvSpPr>
      <dsp:spPr>
        <a:xfrm>
          <a:off x="4445575" y="2527798"/>
          <a:ext cx="1601735" cy="1385689"/>
        </a:xfrm>
        <a:prstGeom prst="hexagon">
          <a:avLst>
            <a:gd name="adj" fmla="val 28570"/>
            <a:gd name="vf" fmla="val 115470"/>
          </a:avLst>
        </a:prstGeom>
        <a:solidFill>
          <a:schemeClr val="accent5">
            <a:shade val="80000"/>
            <a:hueOff val="-105870"/>
            <a:satOff val="-8952"/>
            <a:lumOff val="1263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Internally Motivated</a:t>
          </a:r>
        </a:p>
      </dsp:txBody>
      <dsp:txXfrm>
        <a:off x="4711017" y="2757436"/>
        <a:ext cx="1070851" cy="926413"/>
      </dsp:txXfrm>
    </dsp:sp>
    <dsp:sp modelId="{D5174FF2-0ED5-4FFA-A810-408C9F8F24B8}">
      <dsp:nvSpPr>
        <dsp:cNvPr id="0" name=""/>
        <dsp:cNvSpPr/>
      </dsp:nvSpPr>
      <dsp:spPr>
        <a:xfrm>
          <a:off x="2800193" y="3396773"/>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085BBD-588F-40DE-AE53-08F19948665F}">
      <dsp:nvSpPr>
        <dsp:cNvPr id="0" name=""/>
        <dsp:cNvSpPr/>
      </dsp:nvSpPr>
      <dsp:spPr>
        <a:xfrm>
          <a:off x="2934151" y="3381043"/>
          <a:ext cx="1601735" cy="1385689"/>
        </a:xfrm>
        <a:prstGeom prst="hexagon">
          <a:avLst>
            <a:gd name="adj" fmla="val 28570"/>
            <a:gd name="vf" fmla="val 115470"/>
          </a:avLst>
        </a:prstGeom>
        <a:solidFill>
          <a:schemeClr val="accent5">
            <a:shade val="80000"/>
            <a:hueOff val="-158806"/>
            <a:satOff val="-13427"/>
            <a:lumOff val="1895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Relevance is essential</a:t>
          </a:r>
        </a:p>
      </dsp:txBody>
      <dsp:txXfrm>
        <a:off x="3199593" y="3610681"/>
        <a:ext cx="1070851" cy="926413"/>
      </dsp:txXfrm>
    </dsp:sp>
    <dsp:sp modelId="{56F5E3A0-6283-41AB-8558-D1A4085B0264}">
      <dsp:nvSpPr>
        <dsp:cNvPr id="0" name=""/>
        <dsp:cNvSpPr/>
      </dsp:nvSpPr>
      <dsp:spPr>
        <a:xfrm>
          <a:off x="1925444" y="2209380"/>
          <a:ext cx="737443" cy="635405"/>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1A5F07-46FC-4514-8BC6-87B82D930EC8}">
      <dsp:nvSpPr>
        <dsp:cNvPr id="0" name=""/>
        <dsp:cNvSpPr/>
      </dsp:nvSpPr>
      <dsp:spPr>
        <a:xfrm>
          <a:off x="1500800" y="2528751"/>
          <a:ext cx="1601735" cy="1385689"/>
        </a:xfrm>
        <a:prstGeom prst="hexagon">
          <a:avLst>
            <a:gd name="adj" fmla="val 28570"/>
            <a:gd name="vf" fmla="val 115470"/>
          </a:avLst>
        </a:prstGeom>
        <a:solidFill>
          <a:schemeClr val="accent5">
            <a:shade val="80000"/>
            <a:hueOff val="-211741"/>
            <a:satOff val="-17903"/>
            <a:lumOff val="2527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Ready to Learn</a:t>
          </a:r>
        </a:p>
      </dsp:txBody>
      <dsp:txXfrm>
        <a:off x="1766242" y="2758389"/>
        <a:ext cx="1070851" cy="926413"/>
      </dsp:txXfrm>
    </dsp:sp>
    <dsp:sp modelId="{D332C492-A8A2-4EF0-AC04-A734F74DD187}">
      <dsp:nvSpPr>
        <dsp:cNvPr id="0" name=""/>
        <dsp:cNvSpPr/>
      </dsp:nvSpPr>
      <dsp:spPr>
        <a:xfrm>
          <a:off x="1500800" y="850385"/>
          <a:ext cx="1601735" cy="1385689"/>
        </a:xfrm>
        <a:prstGeom prst="hexagon">
          <a:avLst>
            <a:gd name="adj" fmla="val 28570"/>
            <a:gd name="vf" fmla="val 115470"/>
          </a:avLst>
        </a:prstGeom>
        <a:solidFill>
          <a:schemeClr val="accent5">
            <a:shade val="80000"/>
            <a:hueOff val="-264676"/>
            <a:satOff val="-22379"/>
            <a:lumOff val="3159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Self-Directed</a:t>
          </a:r>
        </a:p>
      </dsp:txBody>
      <dsp:txXfrm>
        <a:off x="1766242" y="1080023"/>
        <a:ext cx="1070851" cy="9264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7F2C4-88BC-4B57-AFAE-0B31D527B221}">
      <dsp:nvSpPr>
        <dsp:cNvPr id="0" name=""/>
        <dsp:cNvSpPr/>
      </dsp:nvSpPr>
      <dsp:spPr>
        <a:xfrm>
          <a:off x="0" y="0"/>
          <a:ext cx="6210522" cy="1856298"/>
        </a:xfrm>
        <a:prstGeom prst="roundRect">
          <a:avLst>
            <a:gd name="adj" fmla="val 10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999715-6423-4F80-941A-F2C1FC8171D2}">
      <dsp:nvSpPr>
        <dsp:cNvPr id="0" name=""/>
        <dsp:cNvSpPr/>
      </dsp:nvSpPr>
      <dsp:spPr>
        <a:xfrm>
          <a:off x="186315" y="247506"/>
          <a:ext cx="1824340" cy="1361285"/>
        </a:xfrm>
        <a:prstGeom prst="roundRect">
          <a:avLst>
            <a:gd name="adj" fmla="val 10000"/>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3451B5-7C42-44EE-8FE4-0F1A588E0EDC}">
      <dsp:nvSpPr>
        <dsp:cNvPr id="0" name=""/>
        <dsp:cNvSpPr/>
      </dsp:nvSpPr>
      <dsp:spPr>
        <a:xfrm rot="10800000">
          <a:off x="186315" y="1856298"/>
          <a:ext cx="1824340" cy="2268808"/>
        </a:xfrm>
        <a:prstGeom prst="round2SameRect">
          <a:avLst>
            <a:gd name="adj1" fmla="val 10500"/>
            <a:gd name="adj2" fmla="val 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t" anchorCtr="0">
          <a:noAutofit/>
        </a:bodyPr>
        <a:lstStyle/>
        <a:p>
          <a:pPr lvl="0" algn="ctr" defTabSz="1733550">
            <a:lnSpc>
              <a:spcPct val="90000"/>
            </a:lnSpc>
            <a:spcBef>
              <a:spcPct val="0"/>
            </a:spcBef>
            <a:spcAft>
              <a:spcPct val="35000"/>
            </a:spcAft>
          </a:pPr>
          <a:r>
            <a:rPr lang="en-US" sz="3900" i="1" kern="1200" dirty="0"/>
            <a:t>n</a:t>
          </a:r>
          <a:r>
            <a:rPr lang="en-US" sz="3900" kern="1200" dirty="0"/>
            <a:t>=21</a:t>
          </a:r>
        </a:p>
      </dsp:txBody>
      <dsp:txXfrm rot="10800000">
        <a:off x="242420" y="1856298"/>
        <a:ext cx="1712130" cy="2212703"/>
      </dsp:txXfrm>
    </dsp:sp>
    <dsp:sp modelId="{456DFEF4-8EAC-4F8A-AD92-09D473F91C72}">
      <dsp:nvSpPr>
        <dsp:cNvPr id="0" name=""/>
        <dsp:cNvSpPr/>
      </dsp:nvSpPr>
      <dsp:spPr>
        <a:xfrm>
          <a:off x="2193090" y="247506"/>
          <a:ext cx="1824340" cy="1361285"/>
        </a:xfrm>
        <a:prstGeom prst="roundRect">
          <a:avLst>
            <a:gd name="adj" fmla="val 10000"/>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433BE1-7AD9-4BB4-AD81-3EB264EC1B20}">
      <dsp:nvSpPr>
        <dsp:cNvPr id="0" name=""/>
        <dsp:cNvSpPr/>
      </dsp:nvSpPr>
      <dsp:spPr>
        <a:xfrm rot="10800000">
          <a:off x="2193090" y="1856298"/>
          <a:ext cx="1824340" cy="2268808"/>
        </a:xfrm>
        <a:prstGeom prst="round2SameRect">
          <a:avLst>
            <a:gd name="adj1" fmla="val 10500"/>
            <a:gd name="adj2" fmla="val 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t" anchorCtr="0">
          <a:noAutofit/>
        </a:bodyPr>
        <a:lstStyle/>
        <a:p>
          <a:pPr lvl="0" algn="ctr" defTabSz="1733550">
            <a:lnSpc>
              <a:spcPct val="90000"/>
            </a:lnSpc>
            <a:spcBef>
              <a:spcPct val="0"/>
            </a:spcBef>
            <a:spcAft>
              <a:spcPct val="35000"/>
            </a:spcAft>
          </a:pPr>
          <a:r>
            <a:rPr lang="en-US" sz="3900" i="1" kern="1200" dirty="0"/>
            <a:t>n</a:t>
          </a:r>
          <a:r>
            <a:rPr lang="en-US" sz="3900" kern="1200" dirty="0"/>
            <a:t>=43</a:t>
          </a:r>
        </a:p>
      </dsp:txBody>
      <dsp:txXfrm rot="10800000">
        <a:off x="2249195" y="1856298"/>
        <a:ext cx="1712130" cy="2212703"/>
      </dsp:txXfrm>
    </dsp:sp>
    <dsp:sp modelId="{FFD20ED6-9699-4287-88DB-0BA24E7EB46A}">
      <dsp:nvSpPr>
        <dsp:cNvPr id="0" name=""/>
        <dsp:cNvSpPr/>
      </dsp:nvSpPr>
      <dsp:spPr>
        <a:xfrm>
          <a:off x="4199865" y="247506"/>
          <a:ext cx="1824340" cy="1361285"/>
        </a:xfrm>
        <a:prstGeom prst="roundRect">
          <a:avLst>
            <a:gd name="adj" fmla="val 10000"/>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C1882A-DAAA-462A-9820-ADF2C6B478C9}">
      <dsp:nvSpPr>
        <dsp:cNvPr id="0" name=""/>
        <dsp:cNvSpPr/>
      </dsp:nvSpPr>
      <dsp:spPr>
        <a:xfrm rot="10800000">
          <a:off x="4199865" y="1856298"/>
          <a:ext cx="1824340" cy="2268808"/>
        </a:xfrm>
        <a:prstGeom prst="round2SameRect">
          <a:avLst>
            <a:gd name="adj1" fmla="val 10500"/>
            <a:gd name="adj2" fmla="val 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7368" tIns="277368" rIns="277368" bIns="277368" numCol="1" spcCol="1270" anchor="t" anchorCtr="0">
          <a:noAutofit/>
        </a:bodyPr>
        <a:lstStyle/>
        <a:p>
          <a:pPr lvl="0" algn="ctr" defTabSz="1733550">
            <a:lnSpc>
              <a:spcPct val="90000"/>
            </a:lnSpc>
            <a:spcBef>
              <a:spcPct val="0"/>
            </a:spcBef>
            <a:spcAft>
              <a:spcPct val="35000"/>
            </a:spcAft>
          </a:pPr>
          <a:r>
            <a:rPr lang="en-US" sz="3900" i="1" kern="1200" dirty="0"/>
            <a:t>n</a:t>
          </a:r>
          <a:r>
            <a:rPr lang="en-US" sz="3900" kern="1200" dirty="0"/>
            <a:t>=28</a:t>
          </a:r>
        </a:p>
      </dsp:txBody>
      <dsp:txXfrm rot="10800000">
        <a:off x="4255970" y="1856298"/>
        <a:ext cx="1712130" cy="221270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933552" y="8824272"/>
            <a:ext cx="3043979" cy="467363"/>
          </a:xfrm>
          <a:prstGeom prst="rect">
            <a:avLst/>
          </a:prstGeom>
        </p:spPr>
        <p:txBody>
          <a:bodyPr vert="horz" lIns="91577" tIns="45789" rIns="91577" bIns="45789" rtlCol="0" anchor="b"/>
          <a:lstStyle>
            <a:lvl1pPr algn="r">
              <a:defRPr sz="1200"/>
            </a:lvl1pPr>
          </a:lstStyle>
          <a:p>
            <a:fld id="{E380062F-2E27-4E5F-9F24-33E5B8012F22}" type="slidenum">
              <a:rPr lang="en-US" smtClean="0"/>
              <a:t>‹#›</a:t>
            </a:fld>
            <a:endParaRPr lang="en-US"/>
          </a:p>
        </p:txBody>
      </p:sp>
      <p:sp>
        <p:nvSpPr>
          <p:cNvPr id="6" name="Date Placeholder 5"/>
          <p:cNvSpPr>
            <a:spLocks noGrp="1"/>
          </p:cNvSpPr>
          <p:nvPr>
            <p:ph type="dt" sz="quarter" idx="1"/>
          </p:nvPr>
        </p:nvSpPr>
        <p:spPr>
          <a:xfrm>
            <a:off x="3977531" y="0"/>
            <a:ext cx="3043979" cy="467363"/>
          </a:xfrm>
          <a:prstGeom prst="rect">
            <a:avLst/>
          </a:prstGeom>
        </p:spPr>
        <p:txBody>
          <a:bodyPr vert="horz" lIns="91577" tIns="45789" rIns="91577" bIns="45789" rtlCol="0"/>
          <a:lstStyle>
            <a:lvl1pPr algn="r">
              <a:defRPr sz="1200"/>
            </a:lvl1pPr>
          </a:lstStyle>
          <a:p>
            <a:r>
              <a:rPr lang="en-US" dirty="0" smtClean="0"/>
              <a:t>Baker     #11</a:t>
            </a:r>
            <a:endParaRPr lang="en-US" dirty="0"/>
          </a:p>
        </p:txBody>
      </p:sp>
    </p:spTree>
    <p:extLst>
      <p:ext uri="{BB962C8B-B14F-4D97-AF65-F5344CB8AC3E}">
        <p14:creationId xmlns:p14="http://schemas.microsoft.com/office/powerpoint/2010/main" val="882722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4CF59EB5-3BB4-4C6B-8441-6E307C198BB0}" type="datetimeFigureOut">
              <a:rPr lang="en-US" smtClean="0"/>
              <a:t>2/26/2020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1988CCEE-2A84-4694-9D75-5A649033E559}" type="slidenum">
              <a:rPr lang="en-US" smtClean="0"/>
              <a:t>‹#›</a:t>
            </a:fld>
            <a:endParaRPr lang="en-US"/>
          </a:p>
        </p:txBody>
      </p:sp>
    </p:spTree>
    <p:extLst>
      <p:ext uri="{BB962C8B-B14F-4D97-AF65-F5344CB8AC3E}">
        <p14:creationId xmlns:p14="http://schemas.microsoft.com/office/powerpoint/2010/main" val="3059502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24 slides</a:t>
            </a:r>
          </a:p>
          <a:p>
            <a:r>
              <a:rPr lang="en-US" dirty="0"/>
              <a:t>15 minutes</a:t>
            </a:r>
          </a:p>
        </p:txBody>
      </p:sp>
      <p:sp>
        <p:nvSpPr>
          <p:cNvPr id="4" name="Slide Number Placeholder 3"/>
          <p:cNvSpPr>
            <a:spLocks noGrp="1"/>
          </p:cNvSpPr>
          <p:nvPr>
            <p:ph type="sldNum" sz="quarter" idx="5"/>
          </p:nvPr>
        </p:nvSpPr>
        <p:spPr/>
        <p:txBody>
          <a:bodyPr/>
          <a:lstStyle/>
          <a:p>
            <a:fld id="{1988CCEE-2A84-4694-9D75-5A649033E559}" type="slidenum">
              <a:rPr lang="en-US" smtClean="0"/>
              <a:t>1</a:t>
            </a:fld>
            <a:endParaRPr lang="en-US"/>
          </a:p>
        </p:txBody>
      </p:sp>
    </p:spTree>
    <p:extLst>
      <p:ext uri="{BB962C8B-B14F-4D97-AF65-F5344CB8AC3E}">
        <p14:creationId xmlns:p14="http://schemas.microsoft.com/office/powerpoint/2010/main" val="3944324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10</a:t>
            </a:fld>
            <a:endParaRPr lang="en-US"/>
          </a:p>
        </p:txBody>
      </p:sp>
    </p:spTree>
    <p:extLst>
      <p:ext uri="{BB962C8B-B14F-4D97-AF65-F5344CB8AC3E}">
        <p14:creationId xmlns:p14="http://schemas.microsoft.com/office/powerpoint/2010/main" val="1669467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11</a:t>
            </a:fld>
            <a:endParaRPr lang="en-US"/>
          </a:p>
        </p:txBody>
      </p:sp>
    </p:spTree>
    <p:extLst>
      <p:ext uri="{BB962C8B-B14F-4D97-AF65-F5344CB8AC3E}">
        <p14:creationId xmlns:p14="http://schemas.microsoft.com/office/powerpoint/2010/main" val="413501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12</a:t>
            </a:fld>
            <a:endParaRPr lang="en-US"/>
          </a:p>
        </p:txBody>
      </p:sp>
    </p:spTree>
    <p:extLst>
      <p:ext uri="{BB962C8B-B14F-4D97-AF65-F5344CB8AC3E}">
        <p14:creationId xmlns:p14="http://schemas.microsoft.com/office/powerpoint/2010/main" val="3208891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r>
              <a:rPr lang="en-US" dirty="0"/>
              <a:t>Trained = Equivalent of 1 semester or more</a:t>
            </a:r>
          </a:p>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13</a:t>
            </a:fld>
            <a:endParaRPr lang="en-US"/>
          </a:p>
        </p:txBody>
      </p:sp>
    </p:spTree>
    <p:extLst>
      <p:ext uri="{BB962C8B-B14F-4D97-AF65-F5344CB8AC3E}">
        <p14:creationId xmlns:p14="http://schemas.microsoft.com/office/powerpoint/2010/main" val="1899261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88CCEE-2A84-4694-9D75-5A649033E559}" type="slidenum">
              <a:rPr lang="en-US" smtClean="0"/>
              <a:t>14</a:t>
            </a:fld>
            <a:endParaRPr lang="en-US"/>
          </a:p>
        </p:txBody>
      </p:sp>
    </p:spTree>
    <p:extLst>
      <p:ext uri="{BB962C8B-B14F-4D97-AF65-F5344CB8AC3E}">
        <p14:creationId xmlns:p14="http://schemas.microsoft.com/office/powerpoint/2010/main" val="2504285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88CCEE-2A84-4694-9D75-5A649033E559}" type="slidenum">
              <a:rPr lang="en-US" smtClean="0"/>
              <a:t>15</a:t>
            </a:fld>
            <a:endParaRPr lang="en-US"/>
          </a:p>
        </p:txBody>
      </p:sp>
    </p:spTree>
    <p:extLst>
      <p:ext uri="{BB962C8B-B14F-4D97-AF65-F5344CB8AC3E}">
        <p14:creationId xmlns:p14="http://schemas.microsoft.com/office/powerpoint/2010/main" val="4183703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16</a:t>
            </a:fld>
            <a:endParaRPr lang="en-US"/>
          </a:p>
        </p:txBody>
      </p:sp>
    </p:spTree>
    <p:extLst>
      <p:ext uri="{BB962C8B-B14F-4D97-AF65-F5344CB8AC3E}">
        <p14:creationId xmlns:p14="http://schemas.microsoft.com/office/powerpoint/2010/main" val="3421169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17</a:t>
            </a:fld>
            <a:endParaRPr lang="en-US"/>
          </a:p>
        </p:txBody>
      </p:sp>
    </p:spTree>
    <p:extLst>
      <p:ext uri="{BB962C8B-B14F-4D97-AF65-F5344CB8AC3E}">
        <p14:creationId xmlns:p14="http://schemas.microsoft.com/office/powerpoint/2010/main" val="278225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18</a:t>
            </a:fld>
            <a:endParaRPr lang="en-US"/>
          </a:p>
        </p:txBody>
      </p:sp>
    </p:spTree>
    <p:extLst>
      <p:ext uri="{BB962C8B-B14F-4D97-AF65-F5344CB8AC3E}">
        <p14:creationId xmlns:p14="http://schemas.microsoft.com/office/powerpoint/2010/main" val="3928189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19</a:t>
            </a:fld>
            <a:endParaRPr lang="en-US"/>
          </a:p>
        </p:txBody>
      </p:sp>
    </p:spTree>
    <p:extLst>
      <p:ext uri="{BB962C8B-B14F-4D97-AF65-F5344CB8AC3E}">
        <p14:creationId xmlns:p14="http://schemas.microsoft.com/office/powerpoint/2010/main" val="3327764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2</a:t>
            </a:fld>
            <a:endParaRPr lang="en-US"/>
          </a:p>
        </p:txBody>
      </p:sp>
    </p:spTree>
    <p:extLst>
      <p:ext uri="{BB962C8B-B14F-4D97-AF65-F5344CB8AC3E}">
        <p14:creationId xmlns:p14="http://schemas.microsoft.com/office/powerpoint/2010/main" val="34894415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 only the motivated reply?</a:t>
            </a:r>
          </a:p>
        </p:txBody>
      </p:sp>
      <p:sp>
        <p:nvSpPr>
          <p:cNvPr id="4" name="Slide Number Placeholder 3"/>
          <p:cNvSpPr>
            <a:spLocks noGrp="1"/>
          </p:cNvSpPr>
          <p:nvPr>
            <p:ph type="sldNum" sz="quarter" idx="5"/>
          </p:nvPr>
        </p:nvSpPr>
        <p:spPr/>
        <p:txBody>
          <a:bodyPr/>
          <a:lstStyle/>
          <a:p>
            <a:fld id="{1988CCEE-2A84-4694-9D75-5A649033E559}" type="slidenum">
              <a:rPr lang="en-US" smtClean="0"/>
              <a:t>20</a:t>
            </a:fld>
            <a:endParaRPr lang="en-US"/>
          </a:p>
        </p:txBody>
      </p:sp>
    </p:spTree>
    <p:extLst>
      <p:ext uri="{BB962C8B-B14F-4D97-AF65-F5344CB8AC3E}">
        <p14:creationId xmlns:p14="http://schemas.microsoft.com/office/powerpoint/2010/main" val="920990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21</a:t>
            </a:fld>
            <a:endParaRPr lang="en-US"/>
          </a:p>
        </p:txBody>
      </p:sp>
    </p:spTree>
    <p:extLst>
      <p:ext uri="{BB962C8B-B14F-4D97-AF65-F5344CB8AC3E}">
        <p14:creationId xmlns:p14="http://schemas.microsoft.com/office/powerpoint/2010/main" val="196642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22</a:t>
            </a:fld>
            <a:endParaRPr lang="en-US"/>
          </a:p>
        </p:txBody>
      </p:sp>
    </p:spTree>
    <p:extLst>
      <p:ext uri="{BB962C8B-B14F-4D97-AF65-F5344CB8AC3E}">
        <p14:creationId xmlns:p14="http://schemas.microsoft.com/office/powerpoint/2010/main" val="2189007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23</a:t>
            </a:fld>
            <a:endParaRPr lang="en-US"/>
          </a:p>
        </p:txBody>
      </p:sp>
    </p:spTree>
    <p:extLst>
      <p:ext uri="{BB962C8B-B14F-4D97-AF65-F5344CB8AC3E}">
        <p14:creationId xmlns:p14="http://schemas.microsoft.com/office/powerpoint/2010/main" val="37598721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24</a:t>
            </a:fld>
            <a:endParaRPr lang="en-US"/>
          </a:p>
        </p:txBody>
      </p:sp>
    </p:spTree>
    <p:extLst>
      <p:ext uri="{BB962C8B-B14F-4D97-AF65-F5344CB8AC3E}">
        <p14:creationId xmlns:p14="http://schemas.microsoft.com/office/powerpoint/2010/main" val="895039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4857" indent="-233292">
              <a:buFont typeface="Arial" pitchFamily="34" charset="0"/>
              <a:buChar char="•"/>
            </a:pPr>
            <a:r>
              <a:rPr lang="en-US" dirty="0"/>
              <a:t>A faculty member at a higher education institution has content knowledge in his or her field of study, but is not required to have training on how to deliver that knowledge to others (Lowenthal et al., 2012).</a:t>
            </a:r>
          </a:p>
          <a:p>
            <a:pPr marL="294857" indent="-233292">
              <a:buFont typeface="Arial" pitchFamily="34" charset="0"/>
              <a:buChar char="•"/>
            </a:pPr>
            <a:endParaRPr lang="en-US" dirty="0"/>
          </a:p>
          <a:p>
            <a:pPr marL="294857" indent="-233292">
              <a:buFont typeface="Arial" pitchFamily="34" charset="0"/>
              <a:buChar char="•"/>
            </a:pPr>
            <a:r>
              <a:rPr lang="en-US" dirty="0"/>
              <a:t>There is no teaching certificate or accredited program for higher education that specifically provides instruction on how to teach (Boyer, 1990).</a:t>
            </a:r>
          </a:p>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3</a:t>
            </a:fld>
            <a:endParaRPr lang="en-US"/>
          </a:p>
        </p:txBody>
      </p:sp>
    </p:spTree>
    <p:extLst>
      <p:ext uri="{BB962C8B-B14F-4D97-AF65-F5344CB8AC3E}">
        <p14:creationId xmlns:p14="http://schemas.microsoft.com/office/powerpoint/2010/main" val="1812281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4</a:t>
            </a:fld>
            <a:endParaRPr lang="en-US"/>
          </a:p>
        </p:txBody>
      </p:sp>
    </p:spTree>
    <p:extLst>
      <p:ext uri="{BB962C8B-B14F-4D97-AF65-F5344CB8AC3E}">
        <p14:creationId xmlns:p14="http://schemas.microsoft.com/office/powerpoint/2010/main" val="3186590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1"/>
                </a:solidFill>
              </a:rPr>
              <a:t>1966 - University of Amsterdam –Doctoral Degree in Andragogy </a:t>
            </a:r>
            <a:r>
              <a:rPr lang="en-US" sz="800" dirty="0">
                <a:solidFill>
                  <a:schemeClr val="bg1"/>
                </a:solidFill>
              </a:rPr>
              <a:t>(</a:t>
            </a:r>
            <a:r>
              <a:rPr lang="en-US" sz="800" dirty="0" err="1">
                <a:solidFill>
                  <a:schemeClr val="bg1"/>
                </a:solidFill>
              </a:rPr>
              <a:t>Caruth</a:t>
            </a:r>
            <a:r>
              <a:rPr lang="en-US" sz="800" dirty="0">
                <a:solidFill>
                  <a:schemeClr val="bg1"/>
                </a:solidFill>
              </a:rPr>
              <a:t> &amp; </a:t>
            </a:r>
            <a:r>
              <a:rPr lang="en-US" sz="800" dirty="0" err="1">
                <a:solidFill>
                  <a:schemeClr val="bg1"/>
                </a:solidFill>
              </a:rPr>
              <a:t>Caruth</a:t>
            </a:r>
            <a:r>
              <a:rPr lang="en-US" sz="800" dirty="0">
                <a:solidFill>
                  <a:schemeClr val="bg1"/>
                </a:solidFill>
              </a:rPr>
              <a:t>, 2013)</a:t>
            </a:r>
          </a:p>
          <a:p>
            <a:r>
              <a:rPr lang="en-US" dirty="0">
                <a:solidFill>
                  <a:schemeClr val="bg1"/>
                </a:solidFill>
              </a:rPr>
              <a:t>1975 - 41% of all four-year institutions had some sort of faculty development program </a:t>
            </a:r>
          </a:p>
          <a:p>
            <a:r>
              <a:rPr lang="en-US" dirty="0">
                <a:solidFill>
                  <a:schemeClr val="bg1"/>
                </a:solidFill>
              </a:rPr>
              <a:t>           in place </a:t>
            </a:r>
            <a:r>
              <a:rPr lang="en-US" sz="800" dirty="0">
                <a:solidFill>
                  <a:schemeClr val="bg1"/>
                </a:solidFill>
              </a:rPr>
              <a:t>(</a:t>
            </a:r>
            <a:r>
              <a:rPr lang="en-US" sz="800" dirty="0" err="1">
                <a:solidFill>
                  <a:schemeClr val="bg1"/>
                </a:solidFill>
              </a:rPr>
              <a:t>Centra</a:t>
            </a:r>
            <a:r>
              <a:rPr lang="en-US" sz="800" dirty="0">
                <a:solidFill>
                  <a:schemeClr val="bg1"/>
                </a:solidFill>
              </a:rPr>
              <a:t>, 1976). </a:t>
            </a:r>
          </a:p>
          <a:p>
            <a:r>
              <a:rPr lang="en-US" dirty="0">
                <a:solidFill>
                  <a:schemeClr val="bg1"/>
                </a:solidFill>
              </a:rPr>
              <a:t>1990s - Boyer’s Model for Scholarship: Integration, Discovery, Teaching, Application </a:t>
            </a:r>
          </a:p>
          <a:p>
            <a:r>
              <a:rPr lang="en-US" dirty="0">
                <a:solidFill>
                  <a:schemeClr val="bg1"/>
                </a:solidFill>
              </a:rPr>
              <a:t>             </a:t>
            </a:r>
            <a:r>
              <a:rPr lang="en-US" sz="800" dirty="0">
                <a:solidFill>
                  <a:schemeClr val="bg1"/>
                </a:solidFill>
              </a:rPr>
              <a:t>(Boyer, 1990)</a:t>
            </a:r>
          </a:p>
          <a:p>
            <a:endParaRPr lang="en-US" dirty="0"/>
          </a:p>
          <a:p>
            <a:r>
              <a:rPr lang="en-US" b="1" dirty="0"/>
              <a:t>Attitude toward faculty development</a:t>
            </a:r>
          </a:p>
          <a:p>
            <a:r>
              <a:rPr lang="en-US" dirty="0">
                <a:solidFill>
                  <a:schemeClr val="bg1"/>
                </a:solidFill>
              </a:rPr>
              <a:t>70% in favor of preparing doctoral candidates to teach </a:t>
            </a:r>
            <a:r>
              <a:rPr lang="en-US" sz="900" dirty="0">
                <a:solidFill>
                  <a:schemeClr val="bg1"/>
                </a:solidFill>
              </a:rPr>
              <a:t>(Barnes, 1984)</a:t>
            </a:r>
          </a:p>
          <a:p>
            <a:r>
              <a:rPr lang="en-US" dirty="0">
                <a:solidFill>
                  <a:schemeClr val="bg1"/>
                </a:solidFill>
              </a:rPr>
              <a:t>81.6% in favor of preparing graduate program faculty to teach </a:t>
            </a:r>
            <a:r>
              <a:rPr lang="en-US" sz="900" dirty="0">
                <a:solidFill>
                  <a:schemeClr val="bg1"/>
                </a:solidFill>
              </a:rPr>
              <a:t>(</a:t>
            </a:r>
            <a:r>
              <a:rPr lang="en-US" sz="900" dirty="0" err="1">
                <a:solidFill>
                  <a:schemeClr val="bg1"/>
                </a:solidFill>
              </a:rPr>
              <a:t>Rosensitto</a:t>
            </a:r>
            <a:r>
              <a:rPr lang="en-US" sz="900" dirty="0">
                <a:solidFill>
                  <a:schemeClr val="bg1"/>
                </a:solidFill>
              </a:rPr>
              <a:t>, 1999)</a:t>
            </a:r>
          </a:p>
          <a:p>
            <a:r>
              <a:rPr lang="en-US" dirty="0">
                <a:solidFill>
                  <a:schemeClr val="bg1"/>
                </a:solidFill>
              </a:rPr>
              <a:t>Professional Development participation </a:t>
            </a:r>
            <a:r>
              <a:rPr lang="en-US" i="1" dirty="0">
                <a:solidFill>
                  <a:schemeClr val="bg1"/>
                </a:solidFill>
              </a:rPr>
              <a:t>after</a:t>
            </a:r>
            <a:r>
              <a:rPr lang="en-US" dirty="0">
                <a:solidFill>
                  <a:schemeClr val="bg1"/>
                </a:solidFill>
              </a:rPr>
              <a:t> degree is not well attended </a:t>
            </a:r>
            <a:r>
              <a:rPr lang="en-US" sz="900" dirty="0">
                <a:solidFill>
                  <a:schemeClr val="bg1"/>
                </a:solidFill>
              </a:rPr>
              <a:t>(</a:t>
            </a:r>
            <a:r>
              <a:rPr lang="en-US" sz="900" dirty="0" err="1">
                <a:solidFill>
                  <a:schemeClr val="bg1"/>
                </a:solidFill>
              </a:rPr>
              <a:t>Holyer</a:t>
            </a:r>
            <a:r>
              <a:rPr lang="en-US" sz="900" dirty="0">
                <a:solidFill>
                  <a:schemeClr val="bg1"/>
                </a:solidFill>
              </a:rPr>
              <a:t>, 1998; </a:t>
            </a:r>
            <a:r>
              <a:rPr lang="en-US" sz="900" dirty="0" err="1">
                <a:solidFill>
                  <a:schemeClr val="bg1"/>
                </a:solidFill>
              </a:rPr>
              <a:t>Rosensitto</a:t>
            </a:r>
            <a:r>
              <a:rPr lang="en-US" sz="900" dirty="0">
                <a:solidFill>
                  <a:schemeClr val="bg1"/>
                </a:solidFill>
              </a:rPr>
              <a:t>, 1999)</a:t>
            </a:r>
          </a:p>
          <a:p>
            <a:endParaRPr lang="en-US" sz="900" dirty="0">
              <a:solidFill>
                <a:schemeClr val="bg1"/>
              </a:solidFill>
            </a:endParaRPr>
          </a:p>
          <a:p>
            <a:r>
              <a:rPr lang="en-US" sz="900" b="1" dirty="0">
                <a:solidFill>
                  <a:schemeClr val="bg1"/>
                </a:solidFill>
              </a:rPr>
              <a:t>Absenteeism</a:t>
            </a:r>
          </a:p>
          <a:p>
            <a:r>
              <a:rPr lang="en-US" sz="900" dirty="0">
                <a:solidFill>
                  <a:schemeClr val="bg1"/>
                </a:solidFill>
              </a:rPr>
              <a:t>The more active learning strategies, the greater attendance percentage</a:t>
            </a:r>
          </a:p>
          <a:p>
            <a:endParaRPr lang="en-US" sz="900" dirty="0">
              <a:solidFill>
                <a:schemeClr val="bg1"/>
              </a:solidFill>
            </a:endParaRPr>
          </a:p>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5</a:t>
            </a:fld>
            <a:endParaRPr lang="en-US"/>
          </a:p>
        </p:txBody>
      </p:sp>
    </p:spTree>
    <p:extLst>
      <p:ext uri="{BB962C8B-B14F-4D97-AF65-F5344CB8AC3E}">
        <p14:creationId xmlns:p14="http://schemas.microsoft.com/office/powerpoint/2010/main" val="965423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988CCEE-2A84-4694-9D75-5A649033E559}" type="slidenum">
              <a:rPr lang="en-US" smtClean="0"/>
              <a:t>6</a:t>
            </a:fld>
            <a:endParaRPr lang="en-US"/>
          </a:p>
        </p:txBody>
      </p:sp>
    </p:spTree>
    <p:extLst>
      <p:ext uri="{BB962C8B-B14F-4D97-AF65-F5344CB8AC3E}">
        <p14:creationId xmlns:p14="http://schemas.microsoft.com/office/powerpoint/2010/main" val="912749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7</a:t>
            </a:fld>
            <a:endParaRPr lang="en-US"/>
          </a:p>
        </p:txBody>
      </p:sp>
    </p:spTree>
    <p:extLst>
      <p:ext uri="{BB962C8B-B14F-4D97-AF65-F5344CB8AC3E}">
        <p14:creationId xmlns:p14="http://schemas.microsoft.com/office/powerpoint/2010/main" val="1185831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college faculty prepared to do all of this?</a:t>
            </a:r>
          </a:p>
        </p:txBody>
      </p:sp>
      <p:sp>
        <p:nvSpPr>
          <p:cNvPr id="4" name="Slide Number Placeholder 3"/>
          <p:cNvSpPr>
            <a:spLocks noGrp="1"/>
          </p:cNvSpPr>
          <p:nvPr>
            <p:ph type="sldNum" sz="quarter" idx="5"/>
          </p:nvPr>
        </p:nvSpPr>
        <p:spPr/>
        <p:txBody>
          <a:bodyPr/>
          <a:lstStyle/>
          <a:p>
            <a:fld id="{1988CCEE-2A84-4694-9D75-5A649033E559}" type="slidenum">
              <a:rPr lang="en-US" smtClean="0"/>
              <a:t>8</a:t>
            </a:fld>
            <a:endParaRPr lang="en-US"/>
          </a:p>
        </p:txBody>
      </p:sp>
    </p:spTree>
    <p:extLst>
      <p:ext uri="{BB962C8B-B14F-4D97-AF65-F5344CB8AC3E}">
        <p14:creationId xmlns:p14="http://schemas.microsoft.com/office/powerpoint/2010/main" val="1125840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8CCEE-2A84-4694-9D75-5A649033E559}" type="slidenum">
              <a:rPr lang="en-US" smtClean="0"/>
              <a:t>9</a:t>
            </a:fld>
            <a:endParaRPr lang="en-US"/>
          </a:p>
        </p:txBody>
      </p:sp>
    </p:spTree>
    <p:extLst>
      <p:ext uri="{BB962C8B-B14F-4D97-AF65-F5344CB8AC3E}">
        <p14:creationId xmlns:p14="http://schemas.microsoft.com/office/powerpoint/2010/main" val="1570062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5B6203DE-2262-4725-88AE-B849F8C8288E}" type="datetimeFigureOut">
              <a:rPr lang="en-US" smtClean="0"/>
              <a:t>2/26/2020</a:t>
            </a:fld>
            <a:endParaRPr 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8C13E554-7CA4-4676-AAC1-BAFDF3EFDA8C}" type="slidenum">
              <a:rPr lang="en-US" smtClean="0"/>
              <a:t>‹#›</a:t>
            </a:fld>
            <a:endParaRPr lang="en-US"/>
          </a:p>
        </p:txBody>
      </p:sp>
    </p:spTree>
    <p:extLst>
      <p:ext uri="{BB962C8B-B14F-4D97-AF65-F5344CB8AC3E}">
        <p14:creationId xmlns:p14="http://schemas.microsoft.com/office/powerpoint/2010/main" val="229905457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6203DE-2262-4725-88AE-B849F8C8288E}" type="datetimeFigureOut">
              <a:rPr lang="en-US" smtClean="0"/>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1548589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6203DE-2262-4725-88AE-B849F8C8288E}" type="datetimeFigureOut">
              <a:rPr lang="en-US" smtClean="0"/>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2845831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6203DE-2262-4725-88AE-B849F8C8288E}" type="datetimeFigureOut">
              <a:rPr lang="en-US" smtClean="0"/>
              <a:t>2/26/2020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4099167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5B6203DE-2262-4725-88AE-B849F8C8288E}" type="datetimeFigureOut">
              <a:rPr lang="en-US" smtClean="0"/>
              <a:t>2/26/2020</a:t>
            </a:fld>
            <a:endParaRPr 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8604504" y="5211060"/>
            <a:ext cx="2112264" cy="228600"/>
          </a:xfrm>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253234866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6203DE-2262-4725-88AE-B849F8C8288E}" type="datetimeFigureOut">
              <a:rPr lang="en-US" smtClean="0"/>
              <a:t>2/26/2020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3455970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6203DE-2262-4725-88AE-B849F8C8288E}" type="datetimeFigureOut">
              <a:rPr lang="en-US" smtClean="0"/>
              <a:t>2/26/2020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2950112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6203DE-2262-4725-88AE-B849F8C8288E}" type="datetimeFigureOut">
              <a:rPr lang="en-US" smtClean="0"/>
              <a:t>2/26/2020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359982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6203DE-2262-4725-88AE-B849F8C8288E}" type="datetimeFigureOut">
              <a:rPr lang="en-US" smtClean="0"/>
              <a:t>2/26/2020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13E554-7CA4-4676-AAC1-BAFDF3EFDA8C}" type="slidenum">
              <a:rPr lang="en-US" smtClean="0"/>
              <a:t>‹#›</a:t>
            </a:fld>
            <a:endParaRPr lang="en-US"/>
          </a:p>
        </p:txBody>
      </p:sp>
    </p:spTree>
    <p:extLst>
      <p:ext uri="{BB962C8B-B14F-4D97-AF65-F5344CB8AC3E}">
        <p14:creationId xmlns:p14="http://schemas.microsoft.com/office/powerpoint/2010/main" val="1160870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5B6203DE-2262-4725-88AE-B849F8C8288E}" type="datetimeFigureOut">
              <a:rPr lang="en-US" smtClean="0"/>
              <a:t>2/26/2020</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8C13E554-7CA4-4676-AAC1-BAFDF3EFDA8C}"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6999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5B6203DE-2262-4725-88AE-B849F8C8288E}" type="datetimeFigureOut">
              <a:rPr lang="en-US" smtClean="0"/>
              <a:t>2/26/2020</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8C13E554-7CA4-4676-AAC1-BAFDF3EFDA8C}"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10682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3000" t="-23000" r="-13000" b="-23000"/>
          </a:stretch>
        </a:blip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5B6203DE-2262-4725-88AE-B849F8C8288E}" type="datetimeFigureOut">
              <a:rPr lang="en-US" smtClean="0"/>
              <a:t>2/26/2020</a:t>
            </a:fld>
            <a:endParaRPr 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8C13E554-7CA4-4676-AAC1-BAFDF3EFDA8C}" type="slidenum">
              <a:rPr lang="en-US" smtClean="0"/>
              <a:t>‹#›</a:t>
            </a:fld>
            <a:endParaRPr lang="en-US"/>
          </a:p>
        </p:txBody>
      </p:sp>
    </p:spTree>
    <p:extLst>
      <p:ext uri="{BB962C8B-B14F-4D97-AF65-F5344CB8AC3E}">
        <p14:creationId xmlns:p14="http://schemas.microsoft.com/office/powerpoint/2010/main" val="32159589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7E40D-FE60-48CF-8371-3D296D823F97}"/>
              </a:ext>
            </a:extLst>
          </p:cNvPr>
          <p:cNvSpPr>
            <a:spLocks noGrp="1"/>
          </p:cNvSpPr>
          <p:nvPr>
            <p:ph type="ctrTitle"/>
          </p:nvPr>
        </p:nvSpPr>
        <p:spPr>
          <a:xfrm>
            <a:off x="1561707" y="916397"/>
            <a:ext cx="9068586" cy="2590800"/>
          </a:xfrm>
        </p:spPr>
        <p:txBody>
          <a:bodyPr/>
          <a:lstStyle/>
          <a:p>
            <a:r>
              <a:rPr lang="en-US" sz="3600" b="1" dirty="0">
                <a:solidFill>
                  <a:schemeClr val="bg1"/>
                </a:solidFill>
                <a:latin typeface="Segoe Print" panose="02000600000000000000" pitchFamily="2" charset="0"/>
                <a:cs typeface="MV Boli" panose="02000500030200090000" pitchFamily="2" charset="0"/>
              </a:rPr>
              <a:t>THE IMPACT OF TEACHER METHODOLOGY TRAINING FOR HIGHER EDUCATION FACULTY MEMBERS</a:t>
            </a:r>
          </a:p>
        </p:txBody>
      </p:sp>
      <p:sp>
        <p:nvSpPr>
          <p:cNvPr id="3" name="Subtitle 2">
            <a:extLst>
              <a:ext uri="{FF2B5EF4-FFF2-40B4-BE49-F238E27FC236}">
                <a16:creationId xmlns:a16="http://schemas.microsoft.com/office/drawing/2014/main" id="{4D9B9290-EEAD-4F17-B5C7-C8F56A28456E}"/>
              </a:ext>
            </a:extLst>
          </p:cNvPr>
          <p:cNvSpPr>
            <a:spLocks noGrp="1"/>
          </p:cNvSpPr>
          <p:nvPr>
            <p:ph type="subTitle" idx="1"/>
          </p:nvPr>
        </p:nvSpPr>
        <p:spPr/>
        <p:txBody>
          <a:bodyPr>
            <a:noAutofit/>
          </a:bodyPr>
          <a:lstStyle/>
          <a:p>
            <a:r>
              <a:rPr lang="en-US" sz="2400" dirty="0">
                <a:solidFill>
                  <a:schemeClr val="bg1"/>
                </a:solidFill>
              </a:rPr>
              <a:t>Nicole Baker</a:t>
            </a:r>
          </a:p>
          <a:p>
            <a:r>
              <a:rPr lang="en-US" sz="2400" dirty="0">
                <a:solidFill>
                  <a:schemeClr val="bg1"/>
                </a:solidFill>
              </a:rPr>
              <a:t>Olivet Nazarene University</a:t>
            </a:r>
          </a:p>
          <a:p>
            <a:r>
              <a:rPr lang="en-US" sz="2400" dirty="0">
                <a:solidFill>
                  <a:schemeClr val="bg1"/>
                </a:solidFill>
              </a:rPr>
              <a:t>Doctoral Colloquium</a:t>
            </a:r>
          </a:p>
          <a:p>
            <a:r>
              <a:rPr lang="en-US" sz="2400" dirty="0">
                <a:solidFill>
                  <a:schemeClr val="bg1"/>
                </a:solidFill>
              </a:rPr>
              <a:t>April 18, 2020</a:t>
            </a:r>
          </a:p>
        </p:txBody>
      </p:sp>
    </p:spTree>
    <p:extLst>
      <p:ext uri="{BB962C8B-B14F-4D97-AF65-F5344CB8AC3E}">
        <p14:creationId xmlns:p14="http://schemas.microsoft.com/office/powerpoint/2010/main" val="3458481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59D165E-8BFA-4559-B765-859EA065FD72}"/>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1C457C0C-EC8F-4CAA-8FF6-90346B1EB795}"/>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Data Collection</a:t>
            </a:r>
          </a:p>
        </p:txBody>
      </p:sp>
      <p:sp>
        <p:nvSpPr>
          <p:cNvPr id="3" name="Content Placeholder 2">
            <a:extLst>
              <a:ext uri="{FF2B5EF4-FFF2-40B4-BE49-F238E27FC236}">
                <a16:creationId xmlns:a16="http://schemas.microsoft.com/office/drawing/2014/main" id="{0A6FCC00-67BE-4B8A-AD79-E4B5E60D288F}"/>
              </a:ext>
            </a:extLst>
          </p:cNvPr>
          <p:cNvSpPr>
            <a:spLocks noGrp="1"/>
          </p:cNvSpPr>
          <p:nvPr>
            <p:ph idx="1"/>
          </p:nvPr>
        </p:nvSpPr>
        <p:spPr/>
        <p:txBody>
          <a:bodyPr>
            <a:normAutofit/>
          </a:bodyPr>
          <a:lstStyle/>
          <a:p>
            <a:r>
              <a:rPr lang="en-US" sz="2800" dirty="0">
                <a:solidFill>
                  <a:schemeClr val="bg1"/>
                </a:solidFill>
              </a:rPr>
              <a:t>Online survey through SURVS</a:t>
            </a:r>
          </a:p>
          <a:p>
            <a:r>
              <a:rPr lang="en-US" sz="2800" dirty="0">
                <a:solidFill>
                  <a:schemeClr val="bg1"/>
                </a:solidFill>
              </a:rPr>
              <a:t>Sent to 9 deans at different universities to mass distribute</a:t>
            </a:r>
          </a:p>
          <a:p>
            <a:r>
              <a:rPr lang="en-US" sz="2800" dirty="0">
                <a:solidFill>
                  <a:schemeClr val="bg1"/>
                </a:solidFill>
              </a:rPr>
              <a:t>Sent to 53 individual faculty members</a:t>
            </a:r>
          </a:p>
          <a:p>
            <a:r>
              <a:rPr lang="en-US" sz="2800" dirty="0">
                <a:solidFill>
                  <a:schemeClr val="bg1"/>
                </a:solidFill>
              </a:rPr>
              <a:t>Snowball sampling</a:t>
            </a:r>
          </a:p>
          <a:p>
            <a:r>
              <a:rPr lang="en-US" sz="2800" dirty="0">
                <a:solidFill>
                  <a:schemeClr val="bg1"/>
                </a:solidFill>
              </a:rPr>
              <a:t>Launched 9/19/2018, Closed 12/31/2018</a:t>
            </a:r>
          </a:p>
          <a:p>
            <a:r>
              <a:rPr lang="en-US" sz="2800" dirty="0">
                <a:solidFill>
                  <a:schemeClr val="bg1"/>
                </a:solidFill>
              </a:rPr>
              <a:t>Student and Faculty response from 13 different institutions</a:t>
            </a:r>
          </a:p>
          <a:p>
            <a:endParaRPr lang="en-US" sz="2800" dirty="0">
              <a:solidFill>
                <a:schemeClr val="bg1"/>
              </a:solidFill>
            </a:endParaRPr>
          </a:p>
        </p:txBody>
      </p:sp>
    </p:spTree>
    <p:extLst>
      <p:ext uri="{BB962C8B-B14F-4D97-AF65-F5344CB8AC3E}">
        <p14:creationId xmlns:p14="http://schemas.microsoft.com/office/powerpoint/2010/main" val="1898752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6A1899E-6E19-48F1-B884-6F61D7183B68}"/>
              </a:ext>
            </a:extLst>
          </p:cNvPr>
          <p:cNvSpPr/>
          <p:nvPr/>
        </p:nvSpPr>
        <p:spPr>
          <a:xfrm>
            <a:off x="172278" y="159026"/>
            <a:ext cx="11847444" cy="1371600"/>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C05ED92-82E3-492B-9C05-BC89D0F6DDBC}"/>
              </a:ext>
            </a:extLst>
          </p:cNvPr>
          <p:cNvSpPr>
            <a:spLocks noGrp="1"/>
          </p:cNvSpPr>
          <p:nvPr>
            <p:ph type="title"/>
          </p:nvPr>
        </p:nvSpPr>
        <p:spPr>
          <a:xfrm>
            <a:off x="404191" y="304663"/>
            <a:ext cx="11787809" cy="1371600"/>
          </a:xfrm>
        </p:spPr>
        <p:txBody>
          <a:bodyPr/>
          <a:lstStyle/>
          <a:p>
            <a:pPr algn="ctr"/>
            <a:r>
              <a:rPr lang="en-US" dirty="0">
                <a:solidFill>
                  <a:schemeClr val="bg1"/>
                </a:solidFill>
                <a:latin typeface="Segoe Print" panose="02000600000000000000" pitchFamily="2" charset="0"/>
              </a:rPr>
              <a:t>Participants</a:t>
            </a:r>
          </a:p>
        </p:txBody>
      </p:sp>
      <p:sp>
        <p:nvSpPr>
          <p:cNvPr id="3" name="Content Placeholder 2">
            <a:extLst>
              <a:ext uri="{FF2B5EF4-FFF2-40B4-BE49-F238E27FC236}">
                <a16:creationId xmlns:a16="http://schemas.microsoft.com/office/drawing/2014/main" id="{E1D293A1-4800-449D-86CB-B9414E6D3182}"/>
              </a:ext>
            </a:extLst>
          </p:cNvPr>
          <p:cNvSpPr>
            <a:spLocks noGrp="1"/>
          </p:cNvSpPr>
          <p:nvPr>
            <p:ph idx="1"/>
          </p:nvPr>
        </p:nvSpPr>
        <p:spPr>
          <a:xfrm>
            <a:off x="404191" y="1795532"/>
            <a:ext cx="5559285" cy="5062467"/>
          </a:xfrm>
        </p:spPr>
        <p:txBody>
          <a:bodyPr>
            <a:normAutofit/>
          </a:bodyPr>
          <a:lstStyle/>
          <a:p>
            <a:pPr marL="0" indent="0" algn="ctr">
              <a:buNone/>
            </a:pPr>
            <a:r>
              <a:rPr lang="en-US" sz="3800" b="1" dirty="0">
                <a:solidFill>
                  <a:schemeClr val="bg1"/>
                </a:solidFill>
              </a:rPr>
              <a:t>Faculty Participants</a:t>
            </a:r>
          </a:p>
          <a:p>
            <a:pPr marL="0" indent="0" algn="ctr">
              <a:spcBef>
                <a:spcPts val="0"/>
              </a:spcBef>
              <a:buNone/>
            </a:pPr>
            <a:r>
              <a:rPr lang="en-US" sz="2400" dirty="0">
                <a:solidFill>
                  <a:schemeClr val="bg1"/>
                </a:solidFill>
              </a:rPr>
              <a:t>92 respondents </a:t>
            </a:r>
          </a:p>
          <a:p>
            <a:pPr marL="0" indent="0" algn="ctr">
              <a:spcBef>
                <a:spcPts val="0"/>
              </a:spcBef>
              <a:buNone/>
            </a:pPr>
            <a:endParaRPr lang="en-US" sz="2400" dirty="0">
              <a:solidFill>
                <a:schemeClr val="bg1"/>
              </a:solidFill>
            </a:endParaRPr>
          </a:p>
          <a:p>
            <a:pPr marL="0" indent="0" algn="ctr">
              <a:spcBef>
                <a:spcPts val="0"/>
              </a:spcBef>
              <a:buNone/>
            </a:pPr>
            <a:r>
              <a:rPr lang="en-US" sz="2400" dirty="0">
                <a:solidFill>
                  <a:schemeClr val="bg1"/>
                </a:solidFill>
              </a:rPr>
              <a:t>Average age: 48</a:t>
            </a:r>
          </a:p>
          <a:p>
            <a:pPr marL="0" indent="0" algn="ctr">
              <a:spcBef>
                <a:spcPts val="0"/>
              </a:spcBef>
              <a:buNone/>
            </a:pPr>
            <a:endParaRPr lang="en-US" sz="2400" dirty="0">
              <a:solidFill>
                <a:schemeClr val="bg1"/>
              </a:solidFill>
            </a:endParaRPr>
          </a:p>
          <a:p>
            <a:pPr marL="0" indent="0" algn="ctr">
              <a:spcBef>
                <a:spcPts val="0"/>
              </a:spcBef>
              <a:buNone/>
            </a:pPr>
            <a:r>
              <a:rPr lang="en-US" sz="2400" dirty="0">
                <a:solidFill>
                  <a:schemeClr val="bg1"/>
                </a:solidFill>
              </a:rPr>
              <a:t>57% Full Time Faculty, 43% Part Time</a:t>
            </a:r>
          </a:p>
          <a:p>
            <a:pPr marL="0" indent="0" algn="ctr">
              <a:spcBef>
                <a:spcPts val="0"/>
              </a:spcBef>
              <a:buNone/>
            </a:pPr>
            <a:endParaRPr lang="en-US" sz="2400" dirty="0">
              <a:solidFill>
                <a:schemeClr val="bg1"/>
              </a:solidFill>
            </a:endParaRPr>
          </a:p>
          <a:p>
            <a:pPr marL="0" indent="0" algn="ctr">
              <a:spcBef>
                <a:spcPts val="0"/>
              </a:spcBef>
              <a:buNone/>
            </a:pPr>
            <a:r>
              <a:rPr lang="en-US" sz="2400" dirty="0">
                <a:solidFill>
                  <a:schemeClr val="bg1"/>
                </a:solidFill>
              </a:rPr>
              <a:t>Average years taught: 9</a:t>
            </a:r>
          </a:p>
          <a:p>
            <a:pPr marL="0" indent="0" algn="ctr">
              <a:spcBef>
                <a:spcPts val="0"/>
              </a:spcBef>
              <a:buNone/>
            </a:pPr>
            <a:r>
              <a:rPr lang="en-US" sz="2400" dirty="0">
                <a:solidFill>
                  <a:schemeClr val="bg1"/>
                </a:solidFill>
              </a:rPr>
              <a:t>Average years working in field: 19</a:t>
            </a:r>
          </a:p>
        </p:txBody>
      </p:sp>
      <p:sp>
        <p:nvSpPr>
          <p:cNvPr id="4" name="Content Placeholder 2">
            <a:extLst>
              <a:ext uri="{FF2B5EF4-FFF2-40B4-BE49-F238E27FC236}">
                <a16:creationId xmlns:a16="http://schemas.microsoft.com/office/drawing/2014/main" id="{DBDCA1EA-9C76-4069-B013-567A137AFA38}"/>
              </a:ext>
            </a:extLst>
          </p:cNvPr>
          <p:cNvSpPr txBox="1">
            <a:spLocks/>
          </p:cNvSpPr>
          <p:nvPr/>
        </p:nvSpPr>
        <p:spPr>
          <a:xfrm>
            <a:off x="6298095" y="1795531"/>
            <a:ext cx="5294243" cy="5062467"/>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gn="ctr">
              <a:buFont typeface="Garamond" pitchFamily="18" charset="0"/>
              <a:buNone/>
            </a:pPr>
            <a:r>
              <a:rPr lang="en-US" sz="3800" b="1" dirty="0">
                <a:solidFill>
                  <a:schemeClr val="bg1"/>
                </a:solidFill>
              </a:rPr>
              <a:t>Student Participants</a:t>
            </a:r>
          </a:p>
          <a:p>
            <a:pPr marL="0" indent="0" algn="ctr">
              <a:spcBef>
                <a:spcPts val="0"/>
              </a:spcBef>
              <a:buFont typeface="Garamond" pitchFamily="18" charset="0"/>
              <a:buNone/>
            </a:pPr>
            <a:r>
              <a:rPr lang="en-US" sz="2400" dirty="0">
                <a:solidFill>
                  <a:schemeClr val="bg1"/>
                </a:solidFill>
              </a:rPr>
              <a:t>405 respondents</a:t>
            </a:r>
          </a:p>
          <a:p>
            <a:pPr marL="0" indent="0" algn="ctr">
              <a:spcBef>
                <a:spcPts val="0"/>
              </a:spcBef>
              <a:buFont typeface="Garamond" pitchFamily="18" charset="0"/>
              <a:buNone/>
            </a:pPr>
            <a:endParaRPr lang="en-US" sz="2400" dirty="0">
              <a:solidFill>
                <a:schemeClr val="bg1"/>
              </a:solidFill>
            </a:endParaRPr>
          </a:p>
          <a:p>
            <a:pPr marL="0" indent="0" algn="ctr">
              <a:spcBef>
                <a:spcPts val="0"/>
              </a:spcBef>
              <a:buFont typeface="Garamond" pitchFamily="18" charset="0"/>
              <a:buNone/>
            </a:pPr>
            <a:r>
              <a:rPr lang="en-US" sz="2400" dirty="0">
                <a:solidFill>
                  <a:schemeClr val="bg1"/>
                </a:solidFill>
              </a:rPr>
              <a:t>Average age: 23</a:t>
            </a:r>
          </a:p>
          <a:p>
            <a:pPr marL="0" indent="0" algn="ctr">
              <a:spcBef>
                <a:spcPts val="0"/>
              </a:spcBef>
              <a:buFont typeface="Garamond" pitchFamily="18" charset="0"/>
              <a:buNone/>
            </a:pPr>
            <a:endParaRPr lang="en-US" sz="2400" dirty="0">
              <a:solidFill>
                <a:schemeClr val="bg1"/>
              </a:solidFill>
            </a:endParaRPr>
          </a:p>
          <a:p>
            <a:pPr marL="0" indent="0" algn="ctr">
              <a:spcBef>
                <a:spcPts val="0"/>
              </a:spcBef>
              <a:buFont typeface="Garamond" pitchFamily="18" charset="0"/>
              <a:buNone/>
            </a:pPr>
            <a:r>
              <a:rPr lang="en-US" sz="2400" dirty="0">
                <a:solidFill>
                  <a:schemeClr val="bg1"/>
                </a:solidFill>
              </a:rPr>
              <a:t>76% students taking class as a requirement</a:t>
            </a:r>
          </a:p>
          <a:p>
            <a:pPr marL="0" indent="0" algn="ctr">
              <a:spcBef>
                <a:spcPts val="0"/>
              </a:spcBef>
              <a:buFont typeface="Garamond" pitchFamily="18" charset="0"/>
              <a:buNone/>
            </a:pPr>
            <a:endParaRPr lang="en-US" sz="2400" dirty="0">
              <a:solidFill>
                <a:schemeClr val="bg1"/>
              </a:solidFill>
            </a:endParaRPr>
          </a:p>
          <a:p>
            <a:pPr marL="0" indent="0" algn="ctr">
              <a:spcBef>
                <a:spcPts val="0"/>
              </a:spcBef>
              <a:buFont typeface="Garamond" pitchFamily="18" charset="0"/>
              <a:buNone/>
            </a:pPr>
            <a:r>
              <a:rPr lang="en-US" sz="2400" dirty="0">
                <a:solidFill>
                  <a:schemeClr val="bg1"/>
                </a:solidFill>
              </a:rPr>
              <a:t>81% traditional semester students</a:t>
            </a:r>
          </a:p>
          <a:p>
            <a:pPr marL="0" indent="0" algn="ctr">
              <a:buFont typeface="Garamond" pitchFamily="18" charset="0"/>
              <a:buNone/>
            </a:pPr>
            <a:endParaRPr lang="en-US" sz="2000" dirty="0">
              <a:solidFill>
                <a:schemeClr val="bg1"/>
              </a:solidFill>
            </a:endParaRPr>
          </a:p>
        </p:txBody>
      </p:sp>
    </p:spTree>
    <p:extLst>
      <p:ext uri="{BB962C8B-B14F-4D97-AF65-F5344CB8AC3E}">
        <p14:creationId xmlns:p14="http://schemas.microsoft.com/office/powerpoint/2010/main" val="1181102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D057B3F-8E52-4420-BF48-CEDC6C8B8D1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D86E19E8-CA5F-457F-A67A-A5510A1E3CD0}"/>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Between Subjects ANCOVA</a:t>
            </a:r>
          </a:p>
        </p:txBody>
      </p:sp>
      <p:sp>
        <p:nvSpPr>
          <p:cNvPr id="3" name="Content Placeholder 2">
            <a:extLst>
              <a:ext uri="{FF2B5EF4-FFF2-40B4-BE49-F238E27FC236}">
                <a16:creationId xmlns:a16="http://schemas.microsoft.com/office/drawing/2014/main" id="{05C3637D-5BA9-4FDE-8B4C-7812970740AF}"/>
              </a:ext>
            </a:extLst>
          </p:cNvPr>
          <p:cNvSpPr>
            <a:spLocks noGrp="1"/>
          </p:cNvSpPr>
          <p:nvPr>
            <p:ph idx="1"/>
          </p:nvPr>
        </p:nvSpPr>
        <p:spPr>
          <a:xfrm>
            <a:off x="579298" y="1771927"/>
            <a:ext cx="11033404" cy="4354553"/>
          </a:xfrm>
        </p:spPr>
        <p:txBody>
          <a:bodyPr>
            <a:normAutofit/>
          </a:bodyPr>
          <a:lstStyle/>
          <a:p>
            <a:pPr marL="0" indent="0">
              <a:buNone/>
            </a:pPr>
            <a:r>
              <a:rPr lang="en-US" sz="2800" dirty="0">
                <a:solidFill>
                  <a:schemeClr val="bg1"/>
                </a:solidFill>
              </a:rPr>
              <a:t>For all research questions, ANCOVA was used. </a:t>
            </a:r>
          </a:p>
          <a:p>
            <a:endParaRPr lang="en-US" sz="2800" dirty="0">
              <a:solidFill>
                <a:schemeClr val="bg1"/>
              </a:solidFill>
            </a:endParaRPr>
          </a:p>
          <a:p>
            <a:pPr marL="0" indent="0">
              <a:buNone/>
            </a:pPr>
            <a:r>
              <a:rPr lang="en-US" sz="2800" b="1" dirty="0">
                <a:solidFill>
                  <a:schemeClr val="bg1"/>
                </a:solidFill>
              </a:rPr>
              <a:t>Independent Variable</a:t>
            </a:r>
          </a:p>
          <a:p>
            <a:pPr marL="0" indent="0">
              <a:buNone/>
            </a:pPr>
            <a:r>
              <a:rPr lang="en-US" sz="2800" dirty="0">
                <a:solidFill>
                  <a:schemeClr val="bg1"/>
                </a:solidFill>
              </a:rPr>
              <a:t>Level of Training</a:t>
            </a:r>
          </a:p>
          <a:p>
            <a:pPr marL="0" indent="0">
              <a:buNone/>
            </a:pPr>
            <a:endParaRPr lang="en-US" sz="2800" dirty="0">
              <a:solidFill>
                <a:schemeClr val="bg1"/>
              </a:solidFill>
            </a:endParaRPr>
          </a:p>
          <a:p>
            <a:pPr marL="0" indent="0">
              <a:buNone/>
            </a:pPr>
            <a:r>
              <a:rPr lang="en-US" sz="2800" b="1" dirty="0">
                <a:solidFill>
                  <a:schemeClr val="bg1"/>
                </a:solidFill>
              </a:rPr>
              <a:t>Dependent Variables</a:t>
            </a:r>
          </a:p>
          <a:p>
            <a:pPr marL="0" indent="0">
              <a:buNone/>
            </a:pPr>
            <a:r>
              <a:rPr lang="en-US" sz="2800" dirty="0">
                <a:solidFill>
                  <a:schemeClr val="bg1"/>
                </a:solidFill>
              </a:rPr>
              <a:t>Student Satisfaction (RQ1), Course Performance (RQ2), Attendance (RQ3), Perceived Need (RQ4), Efficacy (RQ5)</a:t>
            </a:r>
          </a:p>
          <a:p>
            <a:endParaRPr lang="en-US" sz="2800" dirty="0">
              <a:solidFill>
                <a:schemeClr val="bg1"/>
              </a:solidFill>
            </a:endParaRPr>
          </a:p>
        </p:txBody>
      </p:sp>
    </p:spTree>
    <p:extLst>
      <p:ext uri="{BB962C8B-B14F-4D97-AF65-F5344CB8AC3E}">
        <p14:creationId xmlns:p14="http://schemas.microsoft.com/office/powerpoint/2010/main" val="2990894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85B6995-7166-48D0-BB19-C71F21080DC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E584F2B5-F9FD-484C-BF2D-96DF619A0E9C}"/>
              </a:ext>
            </a:extLst>
          </p:cNvPr>
          <p:cNvSpPr>
            <a:spLocks noGrp="1"/>
          </p:cNvSpPr>
          <p:nvPr>
            <p:ph type="title"/>
          </p:nvPr>
        </p:nvSpPr>
        <p:spPr>
          <a:xfrm>
            <a:off x="838200" y="910689"/>
            <a:ext cx="10515600" cy="1325563"/>
          </a:xfrm>
        </p:spPr>
        <p:txBody>
          <a:bodyPr>
            <a:normAutofit fontScale="90000"/>
          </a:bodyPr>
          <a:lstStyle/>
          <a:p>
            <a:pPr algn="ctr"/>
            <a:r>
              <a:rPr lang="en-US" sz="5300" b="1" dirty="0">
                <a:solidFill>
                  <a:schemeClr val="bg1"/>
                </a:solidFill>
                <a:latin typeface="Segoe Print" panose="02000600000000000000" pitchFamily="2" charset="0"/>
              </a:rPr>
              <a:t>Level of Training</a:t>
            </a:r>
            <a:r>
              <a:rPr lang="en-US" dirty="0">
                <a:solidFill>
                  <a:schemeClr val="bg1"/>
                </a:solidFill>
              </a:rPr>
              <a:t/>
            </a:r>
            <a:br>
              <a:rPr lang="en-US" dirty="0">
                <a:solidFill>
                  <a:schemeClr val="bg1"/>
                </a:solidFill>
              </a:rPr>
            </a:br>
            <a:r>
              <a:rPr lang="en-US" sz="3100" dirty="0">
                <a:solidFill>
                  <a:schemeClr val="bg1"/>
                </a:solidFill>
              </a:rPr>
              <a:t>All RQs needed the level of training of the faculty member.</a:t>
            </a:r>
            <a:r>
              <a:rPr lang="en-US" dirty="0">
                <a:solidFill>
                  <a:schemeClr val="bg1"/>
                </a:solidFill>
                <a:latin typeface="Segoe Print" panose="02000600000000000000" pitchFamily="2" charset="0"/>
              </a:rPr>
              <a:t/>
            </a:r>
            <a:br>
              <a:rPr lang="en-US" dirty="0">
                <a:solidFill>
                  <a:schemeClr val="bg1"/>
                </a:solidFill>
                <a:latin typeface="Segoe Print" panose="02000600000000000000" pitchFamily="2" charset="0"/>
              </a:rPr>
            </a:br>
            <a:endParaRPr lang="en-US" dirty="0">
              <a:solidFill>
                <a:schemeClr val="bg1"/>
              </a:solidFill>
              <a:latin typeface="Segoe Print" panose="02000600000000000000" pitchFamily="2" charset="0"/>
            </a:endParaRPr>
          </a:p>
        </p:txBody>
      </p:sp>
      <p:graphicFrame>
        <p:nvGraphicFramePr>
          <p:cNvPr id="8" name="Diagram 7">
            <a:extLst>
              <a:ext uri="{FF2B5EF4-FFF2-40B4-BE49-F238E27FC236}">
                <a16:creationId xmlns:a16="http://schemas.microsoft.com/office/drawing/2014/main" id="{F2146637-7A2A-4742-B206-14A2F43B5E1C}"/>
              </a:ext>
            </a:extLst>
          </p:cNvPr>
          <p:cNvGraphicFramePr/>
          <p:nvPr>
            <p:extLst>
              <p:ext uri="{D42A27DB-BD31-4B8C-83A1-F6EECF244321}">
                <p14:modId xmlns:p14="http://schemas.microsoft.com/office/powerpoint/2010/main" val="3304611966"/>
              </p:ext>
            </p:extLst>
          </p:nvPr>
        </p:nvGraphicFramePr>
        <p:xfrm>
          <a:off x="3219339" y="2058948"/>
          <a:ext cx="6210522" cy="41251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61E78111-8D45-4B00-8744-FAC50100CF3E}"/>
              </a:ext>
            </a:extLst>
          </p:cNvPr>
          <p:cNvSpPr txBox="1"/>
          <p:nvPr/>
        </p:nvSpPr>
        <p:spPr>
          <a:xfrm>
            <a:off x="3541284" y="2295417"/>
            <a:ext cx="1579356" cy="1384995"/>
          </a:xfrm>
          <a:prstGeom prst="rect">
            <a:avLst/>
          </a:prstGeom>
          <a:solidFill>
            <a:schemeClr val="accent4">
              <a:lumMod val="20000"/>
              <a:lumOff val="80000"/>
            </a:schemeClr>
          </a:solidFill>
        </p:spPr>
        <p:txBody>
          <a:bodyPr wrap="square" rtlCol="0">
            <a:spAutoFit/>
          </a:bodyPr>
          <a:lstStyle/>
          <a:p>
            <a:pPr algn="ctr"/>
            <a:r>
              <a:rPr lang="en-US" sz="4400" dirty="0"/>
              <a:t>1</a:t>
            </a:r>
          </a:p>
          <a:p>
            <a:pPr algn="ctr"/>
            <a:r>
              <a:rPr lang="en-US" sz="2000" dirty="0"/>
              <a:t>Little to No Training</a:t>
            </a:r>
            <a:endParaRPr lang="en-US" sz="6000" dirty="0"/>
          </a:p>
        </p:txBody>
      </p:sp>
      <p:sp>
        <p:nvSpPr>
          <p:cNvPr id="12" name="TextBox 11">
            <a:extLst>
              <a:ext uri="{FF2B5EF4-FFF2-40B4-BE49-F238E27FC236}">
                <a16:creationId xmlns:a16="http://schemas.microsoft.com/office/drawing/2014/main" id="{7BBFA48B-833F-45F2-BB10-91CD003D1CB2}"/>
              </a:ext>
            </a:extLst>
          </p:cNvPr>
          <p:cNvSpPr txBox="1"/>
          <p:nvPr/>
        </p:nvSpPr>
        <p:spPr>
          <a:xfrm>
            <a:off x="5548313" y="2281972"/>
            <a:ext cx="1579356" cy="1384995"/>
          </a:xfrm>
          <a:prstGeom prst="rect">
            <a:avLst/>
          </a:prstGeom>
          <a:solidFill>
            <a:schemeClr val="accent4">
              <a:lumMod val="20000"/>
              <a:lumOff val="80000"/>
            </a:schemeClr>
          </a:solidFill>
        </p:spPr>
        <p:txBody>
          <a:bodyPr wrap="square" rtlCol="0">
            <a:spAutoFit/>
          </a:bodyPr>
          <a:lstStyle/>
          <a:p>
            <a:pPr algn="ctr"/>
            <a:r>
              <a:rPr lang="en-US" sz="4400" dirty="0"/>
              <a:t>2</a:t>
            </a:r>
          </a:p>
          <a:p>
            <a:pPr algn="ctr"/>
            <a:r>
              <a:rPr lang="en-US" sz="2000" dirty="0"/>
              <a:t>Trained</a:t>
            </a:r>
          </a:p>
          <a:p>
            <a:pPr algn="ctr"/>
            <a:endParaRPr lang="en-US" sz="2000" dirty="0"/>
          </a:p>
        </p:txBody>
      </p:sp>
      <p:sp>
        <p:nvSpPr>
          <p:cNvPr id="13" name="TextBox 12">
            <a:extLst>
              <a:ext uri="{FF2B5EF4-FFF2-40B4-BE49-F238E27FC236}">
                <a16:creationId xmlns:a16="http://schemas.microsoft.com/office/drawing/2014/main" id="{DBAC0225-46BE-4035-9FC9-C0BF33AA0518}"/>
              </a:ext>
            </a:extLst>
          </p:cNvPr>
          <p:cNvSpPr txBox="1"/>
          <p:nvPr/>
        </p:nvSpPr>
        <p:spPr>
          <a:xfrm>
            <a:off x="7555342" y="2295417"/>
            <a:ext cx="1579356" cy="1384995"/>
          </a:xfrm>
          <a:prstGeom prst="rect">
            <a:avLst/>
          </a:prstGeom>
          <a:solidFill>
            <a:schemeClr val="accent4">
              <a:lumMod val="20000"/>
              <a:lumOff val="80000"/>
            </a:schemeClr>
          </a:solidFill>
        </p:spPr>
        <p:txBody>
          <a:bodyPr wrap="square" rtlCol="0">
            <a:spAutoFit/>
          </a:bodyPr>
          <a:lstStyle/>
          <a:p>
            <a:pPr algn="ctr"/>
            <a:r>
              <a:rPr lang="en-US" sz="4400" dirty="0"/>
              <a:t>3</a:t>
            </a:r>
          </a:p>
          <a:p>
            <a:pPr algn="ctr"/>
            <a:r>
              <a:rPr lang="en-US" sz="2000" dirty="0"/>
              <a:t>Education Degree</a:t>
            </a:r>
          </a:p>
        </p:txBody>
      </p:sp>
    </p:spTree>
    <p:extLst>
      <p:ext uri="{BB962C8B-B14F-4D97-AF65-F5344CB8AC3E}">
        <p14:creationId xmlns:p14="http://schemas.microsoft.com/office/powerpoint/2010/main" val="749089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A2602D3-5802-470C-ADBC-D634DFC0ED79}"/>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437908" y="423604"/>
            <a:ext cx="11308314" cy="1149796"/>
          </a:xfrm>
        </p:spPr>
        <p:txBody>
          <a:bodyPr>
            <a:noAutofit/>
          </a:bodyPr>
          <a:lstStyle/>
          <a:p>
            <a:r>
              <a:rPr lang="en-US" sz="4000" dirty="0">
                <a:solidFill>
                  <a:schemeClr val="bg1"/>
                </a:solidFill>
                <a:latin typeface="Segoe Print" panose="02000600000000000000" pitchFamily="2" charset="0"/>
              </a:rPr>
              <a:t>RQ1 Results:</a:t>
            </a:r>
            <a:br>
              <a:rPr lang="en-US" sz="4000" dirty="0">
                <a:solidFill>
                  <a:schemeClr val="bg1"/>
                </a:solidFill>
                <a:latin typeface="Segoe Print" panose="02000600000000000000" pitchFamily="2" charset="0"/>
              </a:rPr>
            </a:br>
            <a:r>
              <a:rPr lang="en-US" sz="4000" dirty="0">
                <a:solidFill>
                  <a:schemeClr val="bg1"/>
                </a:solidFill>
                <a:latin typeface="Segoe Print" panose="02000600000000000000" pitchFamily="2" charset="0"/>
              </a:rPr>
              <a:t>Student Satisfaction and Level of Training </a:t>
            </a:r>
          </a:p>
        </p:txBody>
      </p:sp>
      <p:sp>
        <p:nvSpPr>
          <p:cNvPr id="4" name="Content Placeholder 3">
            <a:extLst>
              <a:ext uri="{FF2B5EF4-FFF2-40B4-BE49-F238E27FC236}">
                <a16:creationId xmlns:a16="http://schemas.microsoft.com/office/drawing/2014/main" id="{B6975BED-92F9-4B08-B8D9-AD94487A8D53}"/>
              </a:ext>
            </a:extLst>
          </p:cNvPr>
          <p:cNvSpPr>
            <a:spLocks noGrp="1"/>
          </p:cNvSpPr>
          <p:nvPr>
            <p:ph sz="half" idx="2"/>
          </p:nvPr>
        </p:nvSpPr>
        <p:spPr>
          <a:xfrm>
            <a:off x="4124130" y="3518533"/>
            <a:ext cx="7629961" cy="2915863"/>
          </a:xfrm>
        </p:spPr>
        <p:txBody>
          <a:bodyPr>
            <a:normAutofit/>
          </a:bodyPr>
          <a:lstStyle/>
          <a:p>
            <a:pPr marL="0" indent="0">
              <a:buNone/>
            </a:pPr>
            <a:endParaRPr lang="en-US" i="1" dirty="0"/>
          </a:p>
          <a:p>
            <a:pPr marL="0" indent="0">
              <a:buNone/>
            </a:pPr>
            <a:endParaRPr lang="en-US" i="1" dirty="0"/>
          </a:p>
        </p:txBody>
      </p:sp>
      <p:sp>
        <p:nvSpPr>
          <p:cNvPr id="5" name="TextBox 4">
            <a:extLst>
              <a:ext uri="{FF2B5EF4-FFF2-40B4-BE49-F238E27FC236}">
                <a16:creationId xmlns:a16="http://schemas.microsoft.com/office/drawing/2014/main" id="{193CECAC-9808-4AF7-A91E-3E5279490968}"/>
              </a:ext>
            </a:extLst>
          </p:cNvPr>
          <p:cNvSpPr txBox="1"/>
          <p:nvPr/>
        </p:nvSpPr>
        <p:spPr>
          <a:xfrm>
            <a:off x="711408" y="1837978"/>
            <a:ext cx="11042684" cy="1754326"/>
          </a:xfrm>
          <a:prstGeom prst="rect">
            <a:avLst/>
          </a:prstGeom>
          <a:noFill/>
        </p:spPr>
        <p:txBody>
          <a:bodyPr wrap="square" rtlCol="0">
            <a:spAutoFit/>
          </a:bodyPr>
          <a:lstStyle/>
          <a:p>
            <a:r>
              <a:rPr lang="en-US" sz="2000" u="sng" dirty="0">
                <a:solidFill>
                  <a:schemeClr val="bg1"/>
                </a:solidFill>
              </a:rPr>
              <a:t>Covariates:</a:t>
            </a:r>
            <a:r>
              <a:rPr lang="en-US" sz="2000" dirty="0">
                <a:solidFill>
                  <a:schemeClr val="bg1"/>
                </a:solidFill>
              </a:rPr>
              <a:t> age, </a:t>
            </a:r>
            <a:r>
              <a:rPr lang="en-US" sz="2000" b="1" dirty="0">
                <a:solidFill>
                  <a:srgbClr val="FFFF00"/>
                </a:solidFill>
              </a:rPr>
              <a:t>course performance</a:t>
            </a:r>
            <a:r>
              <a:rPr lang="en-US" sz="2000" dirty="0">
                <a:solidFill>
                  <a:srgbClr val="FFFF00"/>
                </a:solidFill>
              </a:rPr>
              <a:t>, </a:t>
            </a:r>
            <a:r>
              <a:rPr lang="en-US" sz="2000" b="1" dirty="0">
                <a:solidFill>
                  <a:srgbClr val="FFFF00"/>
                </a:solidFill>
              </a:rPr>
              <a:t>motivation</a:t>
            </a:r>
            <a:r>
              <a:rPr lang="en-US" sz="2000" dirty="0">
                <a:solidFill>
                  <a:schemeClr val="bg1"/>
                </a:solidFill>
              </a:rPr>
              <a:t>, type of degree, and number of absences.</a:t>
            </a:r>
          </a:p>
          <a:p>
            <a:endParaRPr lang="en-US" sz="2000" dirty="0">
              <a:solidFill>
                <a:schemeClr val="bg1"/>
              </a:solidFill>
            </a:endParaRPr>
          </a:p>
          <a:p>
            <a:r>
              <a:rPr lang="en-US" sz="2000" dirty="0">
                <a:solidFill>
                  <a:schemeClr val="bg1"/>
                </a:solidFill>
              </a:rPr>
              <a:t>There was a</a:t>
            </a:r>
            <a:r>
              <a:rPr lang="en-US" sz="2800" b="1" dirty="0">
                <a:solidFill>
                  <a:srgbClr val="FFFF00"/>
                </a:solidFill>
              </a:rPr>
              <a:t> significant </a:t>
            </a:r>
            <a:r>
              <a:rPr lang="en-US" sz="2000" dirty="0">
                <a:solidFill>
                  <a:schemeClr val="bg1"/>
                </a:solidFill>
              </a:rPr>
              <a:t>difference in student satisfaction between the level of training when controlled for course performance and motivation. </a:t>
            </a:r>
          </a:p>
        </p:txBody>
      </p:sp>
      <p:pic>
        <p:nvPicPr>
          <p:cNvPr id="12" name="Picture 11">
            <a:extLst>
              <a:ext uri="{FF2B5EF4-FFF2-40B4-BE49-F238E27FC236}">
                <a16:creationId xmlns:a16="http://schemas.microsoft.com/office/drawing/2014/main" id="{795B68B5-A655-4243-A6F0-918E3316153E}"/>
              </a:ext>
            </a:extLst>
          </p:cNvPr>
          <p:cNvPicPr>
            <a:picLocks noChangeAspect="1"/>
          </p:cNvPicPr>
          <p:nvPr/>
        </p:nvPicPr>
        <p:blipFill>
          <a:blip r:embed="rId3"/>
          <a:stretch>
            <a:fillRect/>
          </a:stretch>
        </p:blipFill>
        <p:spPr>
          <a:xfrm>
            <a:off x="4644076" y="3972442"/>
            <a:ext cx="6810639" cy="2461954"/>
          </a:xfrm>
          <a:prstGeom prst="rect">
            <a:avLst/>
          </a:prstGeom>
        </p:spPr>
      </p:pic>
      <p:sp>
        <p:nvSpPr>
          <p:cNvPr id="3" name="TextBox 2"/>
          <p:cNvSpPr txBox="1"/>
          <p:nvPr/>
        </p:nvSpPr>
        <p:spPr>
          <a:xfrm>
            <a:off x="711408" y="3856882"/>
            <a:ext cx="3860303" cy="3416320"/>
          </a:xfrm>
          <a:prstGeom prst="rect">
            <a:avLst/>
          </a:prstGeom>
          <a:noFill/>
        </p:spPr>
        <p:txBody>
          <a:bodyPr wrap="square" rtlCol="0">
            <a:spAutoFit/>
          </a:bodyPr>
          <a:lstStyle/>
          <a:p>
            <a:pPr algn="ctr"/>
            <a:r>
              <a:rPr lang="en-US" dirty="0">
                <a:solidFill>
                  <a:schemeClr val="bg1"/>
                </a:solidFill>
              </a:rPr>
              <a:t>Course Performance: </a:t>
            </a:r>
          </a:p>
          <a:p>
            <a:pPr algn="ctr"/>
            <a:r>
              <a:rPr lang="en-US" i="1" dirty="0">
                <a:solidFill>
                  <a:schemeClr val="bg1"/>
                </a:solidFill>
              </a:rPr>
              <a:t>F</a:t>
            </a:r>
            <a:r>
              <a:rPr lang="en-US" dirty="0">
                <a:solidFill>
                  <a:schemeClr val="bg1"/>
                </a:solidFill>
              </a:rPr>
              <a:t>(1, 344) = 37.743, </a:t>
            </a:r>
            <a:r>
              <a:rPr lang="en-US" b="1" i="1" dirty="0">
                <a:solidFill>
                  <a:schemeClr val="bg1"/>
                </a:solidFill>
              </a:rPr>
              <a:t>p</a:t>
            </a:r>
            <a:r>
              <a:rPr lang="en-US" b="1" dirty="0">
                <a:solidFill>
                  <a:schemeClr val="bg1"/>
                </a:solidFill>
              </a:rPr>
              <a:t> = .000</a:t>
            </a:r>
          </a:p>
          <a:p>
            <a:pPr algn="ctr"/>
            <a:endParaRPr lang="en-US" dirty="0">
              <a:solidFill>
                <a:schemeClr val="bg1"/>
              </a:solidFill>
            </a:endParaRPr>
          </a:p>
          <a:p>
            <a:pPr algn="ctr"/>
            <a:r>
              <a:rPr lang="en-US" dirty="0">
                <a:solidFill>
                  <a:schemeClr val="bg1"/>
                </a:solidFill>
              </a:rPr>
              <a:t>Motivation: </a:t>
            </a:r>
            <a:r>
              <a:rPr lang="en-US" i="1" dirty="0">
                <a:solidFill>
                  <a:schemeClr val="bg1"/>
                </a:solidFill>
              </a:rPr>
              <a:t>F</a:t>
            </a:r>
            <a:r>
              <a:rPr lang="en-US" dirty="0">
                <a:solidFill>
                  <a:schemeClr val="bg1"/>
                </a:solidFill>
              </a:rPr>
              <a:t>(1, 344) = 5.182, </a:t>
            </a:r>
          </a:p>
          <a:p>
            <a:pPr algn="ctr"/>
            <a:r>
              <a:rPr lang="en-US" b="1" i="1" dirty="0">
                <a:solidFill>
                  <a:schemeClr val="bg1"/>
                </a:solidFill>
              </a:rPr>
              <a:t>p</a:t>
            </a:r>
            <a:r>
              <a:rPr lang="en-US" b="1" dirty="0">
                <a:solidFill>
                  <a:schemeClr val="bg1"/>
                </a:solidFill>
              </a:rPr>
              <a:t> = .023</a:t>
            </a:r>
          </a:p>
          <a:p>
            <a:pPr algn="ctr"/>
            <a:endParaRPr lang="en-US" b="1" dirty="0">
              <a:solidFill>
                <a:schemeClr val="bg1"/>
              </a:solidFill>
            </a:endParaRPr>
          </a:p>
          <a:p>
            <a:pPr algn="ctr"/>
            <a:endParaRPr lang="en-US" b="1" dirty="0">
              <a:solidFill>
                <a:schemeClr val="bg1"/>
              </a:solidFill>
            </a:endParaRPr>
          </a:p>
          <a:p>
            <a:pPr algn="ctr"/>
            <a:endParaRPr lang="en-US" b="1" dirty="0">
              <a:solidFill>
                <a:schemeClr val="bg1"/>
              </a:solidFill>
            </a:endParaRPr>
          </a:p>
          <a:p>
            <a:pPr algn="ctr"/>
            <a:r>
              <a:rPr lang="en-US" b="1" dirty="0">
                <a:solidFill>
                  <a:schemeClr val="bg1"/>
                </a:solidFill>
              </a:rPr>
              <a:t>5 was highest score</a:t>
            </a:r>
          </a:p>
          <a:p>
            <a:pPr algn="ctr"/>
            <a:endParaRPr lang="en-US" b="1" dirty="0">
              <a:solidFill>
                <a:schemeClr val="bg1"/>
              </a:solidFill>
            </a:endParaRPr>
          </a:p>
          <a:p>
            <a:pPr algn="ctr"/>
            <a:endParaRPr lang="en-US" b="1" dirty="0">
              <a:solidFill>
                <a:schemeClr val="bg1"/>
              </a:solidFill>
            </a:endParaRPr>
          </a:p>
          <a:p>
            <a:endParaRPr lang="en-US" dirty="0"/>
          </a:p>
        </p:txBody>
      </p:sp>
    </p:spTree>
    <p:extLst>
      <p:ext uri="{BB962C8B-B14F-4D97-AF65-F5344CB8AC3E}">
        <p14:creationId xmlns:p14="http://schemas.microsoft.com/office/powerpoint/2010/main" val="1918504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736C61-369F-4CF2-86C7-361D12FB805B}"/>
              </a:ext>
            </a:extLst>
          </p:cNvPr>
          <p:cNvSpPr/>
          <p:nvPr/>
        </p:nvSpPr>
        <p:spPr>
          <a:xfrm>
            <a:off x="0" y="0"/>
            <a:ext cx="12192000" cy="1848678"/>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472107" y="335943"/>
            <a:ext cx="11522765" cy="1371600"/>
          </a:xfrm>
        </p:spPr>
        <p:txBody>
          <a:bodyPr>
            <a:normAutofit/>
          </a:bodyPr>
          <a:lstStyle/>
          <a:p>
            <a:r>
              <a:rPr lang="en-US" sz="4000" dirty="0">
                <a:solidFill>
                  <a:schemeClr val="bg1"/>
                </a:solidFill>
                <a:latin typeface="Segoe Print" panose="02000600000000000000" pitchFamily="2" charset="0"/>
              </a:rPr>
              <a:t>RQ2 Results: Current Course Performance </a:t>
            </a:r>
          </a:p>
        </p:txBody>
      </p:sp>
      <p:sp>
        <p:nvSpPr>
          <p:cNvPr id="7" name="Content Placeholder 6">
            <a:extLst>
              <a:ext uri="{FF2B5EF4-FFF2-40B4-BE49-F238E27FC236}">
                <a16:creationId xmlns:a16="http://schemas.microsoft.com/office/drawing/2014/main" id="{48C0161A-4DA1-47DD-9D69-4A3400A3802A}"/>
              </a:ext>
            </a:extLst>
          </p:cNvPr>
          <p:cNvSpPr>
            <a:spLocks noGrp="1"/>
          </p:cNvSpPr>
          <p:nvPr>
            <p:ph sz="half" idx="1"/>
          </p:nvPr>
        </p:nvSpPr>
        <p:spPr>
          <a:xfrm>
            <a:off x="609600" y="1848678"/>
            <a:ext cx="11009972" cy="3749040"/>
          </a:xfrm>
        </p:spPr>
        <p:txBody>
          <a:bodyPr>
            <a:normAutofit/>
          </a:bodyPr>
          <a:lstStyle/>
          <a:p>
            <a:pPr marL="0" indent="0">
              <a:buNone/>
            </a:pPr>
            <a:r>
              <a:rPr lang="en-US" sz="2400" dirty="0">
                <a:solidFill>
                  <a:schemeClr val="bg1"/>
                </a:solidFill>
              </a:rPr>
              <a:t>Covariates: age, motivation, type of degree, and number of absences</a:t>
            </a:r>
          </a:p>
          <a:p>
            <a:pPr marL="0" indent="0">
              <a:buNone/>
            </a:pPr>
            <a:endParaRPr lang="en-US" sz="2400" dirty="0">
              <a:solidFill>
                <a:schemeClr val="bg1"/>
              </a:solidFill>
            </a:endParaRPr>
          </a:p>
          <a:p>
            <a:pPr marL="0" indent="0">
              <a:buNone/>
            </a:pPr>
            <a:r>
              <a:rPr lang="en-US" sz="2400" dirty="0">
                <a:solidFill>
                  <a:schemeClr val="bg1"/>
                </a:solidFill>
              </a:rPr>
              <a:t>There was as </a:t>
            </a:r>
            <a:r>
              <a:rPr lang="en-US" sz="2400" b="1" dirty="0">
                <a:solidFill>
                  <a:srgbClr val="FFFF00"/>
                </a:solidFill>
              </a:rPr>
              <a:t>significant </a:t>
            </a:r>
            <a:r>
              <a:rPr lang="en-US" sz="2400" dirty="0">
                <a:solidFill>
                  <a:schemeClr val="bg1"/>
                </a:solidFill>
              </a:rPr>
              <a:t>difference in current course performance between the level of training when controlled for </a:t>
            </a:r>
            <a:r>
              <a:rPr lang="en-US" sz="2400" b="1" dirty="0">
                <a:solidFill>
                  <a:srgbClr val="FFFF00"/>
                </a:solidFill>
              </a:rPr>
              <a:t>motivation,</a:t>
            </a:r>
            <a:r>
              <a:rPr lang="en-US" sz="2400" dirty="0">
                <a:solidFill>
                  <a:srgbClr val="FFFF00"/>
                </a:solidFill>
              </a:rPr>
              <a:t> </a:t>
            </a:r>
            <a:r>
              <a:rPr lang="en-US" sz="2400" b="1" dirty="0">
                <a:solidFill>
                  <a:srgbClr val="FFFF00"/>
                </a:solidFill>
              </a:rPr>
              <a:t>type of degree</a:t>
            </a:r>
            <a:r>
              <a:rPr lang="en-US" sz="2400" b="1" dirty="0">
                <a:solidFill>
                  <a:schemeClr val="bg1"/>
                </a:solidFill>
              </a:rPr>
              <a:t>, </a:t>
            </a:r>
            <a:r>
              <a:rPr lang="en-US" sz="2400" dirty="0">
                <a:solidFill>
                  <a:schemeClr val="bg1"/>
                </a:solidFill>
              </a:rPr>
              <a:t>and</a:t>
            </a:r>
            <a:r>
              <a:rPr lang="en-US" sz="2400" b="1" dirty="0">
                <a:solidFill>
                  <a:schemeClr val="bg1"/>
                </a:solidFill>
              </a:rPr>
              <a:t> </a:t>
            </a:r>
            <a:r>
              <a:rPr lang="en-US" sz="2400" b="1" dirty="0">
                <a:solidFill>
                  <a:srgbClr val="FFFF00"/>
                </a:solidFill>
              </a:rPr>
              <a:t>number of absences</a:t>
            </a:r>
            <a:r>
              <a:rPr lang="en-US" sz="2400" dirty="0">
                <a:solidFill>
                  <a:schemeClr val="bg1"/>
                </a:solidFill>
              </a:rPr>
              <a:t>. </a:t>
            </a:r>
          </a:p>
        </p:txBody>
      </p:sp>
      <p:pic>
        <p:nvPicPr>
          <p:cNvPr id="8" name="Picture 7">
            <a:extLst>
              <a:ext uri="{FF2B5EF4-FFF2-40B4-BE49-F238E27FC236}">
                <a16:creationId xmlns:a16="http://schemas.microsoft.com/office/drawing/2014/main" id="{BD97C7D9-C965-43EA-BB91-34E874F90276}"/>
              </a:ext>
            </a:extLst>
          </p:cNvPr>
          <p:cNvPicPr>
            <a:picLocks noChangeAspect="1"/>
          </p:cNvPicPr>
          <p:nvPr/>
        </p:nvPicPr>
        <p:blipFill rotWithShape="1">
          <a:blip r:embed="rId3"/>
          <a:srcRect l="1409" r="5712" b="18049"/>
          <a:stretch/>
        </p:blipFill>
        <p:spPr>
          <a:xfrm>
            <a:off x="4255003" y="4213733"/>
            <a:ext cx="6509776" cy="2077348"/>
          </a:xfrm>
          <a:prstGeom prst="rect">
            <a:avLst/>
          </a:prstGeom>
        </p:spPr>
      </p:pic>
      <p:sp>
        <p:nvSpPr>
          <p:cNvPr id="9" name="TextBox 8">
            <a:extLst>
              <a:ext uri="{FF2B5EF4-FFF2-40B4-BE49-F238E27FC236}">
                <a16:creationId xmlns:a16="http://schemas.microsoft.com/office/drawing/2014/main" id="{57048BFC-10C6-4837-B5DE-89DC54DE931F}"/>
              </a:ext>
            </a:extLst>
          </p:cNvPr>
          <p:cNvSpPr txBox="1"/>
          <p:nvPr/>
        </p:nvSpPr>
        <p:spPr>
          <a:xfrm>
            <a:off x="10825544" y="4222758"/>
            <a:ext cx="937135" cy="1477328"/>
          </a:xfrm>
          <a:prstGeom prst="rect">
            <a:avLst/>
          </a:prstGeom>
          <a:noFill/>
        </p:spPr>
        <p:txBody>
          <a:bodyPr wrap="square" rtlCol="0">
            <a:spAutoFit/>
          </a:bodyPr>
          <a:lstStyle/>
          <a:p>
            <a:r>
              <a:rPr lang="en-US" dirty="0">
                <a:solidFill>
                  <a:schemeClr val="bg1"/>
                </a:solidFill>
              </a:rPr>
              <a:t>1 = A</a:t>
            </a:r>
          </a:p>
          <a:p>
            <a:r>
              <a:rPr lang="en-US" dirty="0">
                <a:solidFill>
                  <a:schemeClr val="bg1"/>
                </a:solidFill>
              </a:rPr>
              <a:t>2 = A-</a:t>
            </a:r>
          </a:p>
          <a:p>
            <a:r>
              <a:rPr lang="en-US" dirty="0">
                <a:solidFill>
                  <a:schemeClr val="bg1"/>
                </a:solidFill>
              </a:rPr>
              <a:t>3 = B+</a:t>
            </a:r>
          </a:p>
          <a:p>
            <a:r>
              <a:rPr lang="en-US" dirty="0">
                <a:solidFill>
                  <a:schemeClr val="bg1"/>
                </a:solidFill>
              </a:rPr>
              <a:t>4 = B</a:t>
            </a:r>
          </a:p>
          <a:p>
            <a:r>
              <a:rPr lang="en-US" dirty="0">
                <a:solidFill>
                  <a:schemeClr val="bg1"/>
                </a:solidFill>
              </a:rPr>
              <a:t>5 = B-</a:t>
            </a:r>
          </a:p>
        </p:txBody>
      </p:sp>
      <p:sp>
        <p:nvSpPr>
          <p:cNvPr id="3" name="TextBox 2">
            <a:extLst>
              <a:ext uri="{FF2B5EF4-FFF2-40B4-BE49-F238E27FC236}">
                <a16:creationId xmlns:a16="http://schemas.microsoft.com/office/drawing/2014/main" id="{2E349335-0528-465D-9A20-D28D7BED8FB2}"/>
              </a:ext>
            </a:extLst>
          </p:cNvPr>
          <p:cNvSpPr txBox="1"/>
          <p:nvPr/>
        </p:nvSpPr>
        <p:spPr>
          <a:xfrm>
            <a:off x="711127" y="4213733"/>
            <a:ext cx="3503114" cy="2308324"/>
          </a:xfrm>
          <a:prstGeom prst="rect">
            <a:avLst/>
          </a:prstGeom>
          <a:noFill/>
        </p:spPr>
        <p:txBody>
          <a:bodyPr wrap="square" rtlCol="0">
            <a:spAutoFit/>
          </a:bodyPr>
          <a:lstStyle/>
          <a:p>
            <a:pPr algn="ctr"/>
            <a:r>
              <a:rPr lang="en-US" dirty="0">
                <a:solidFill>
                  <a:schemeClr val="bg1"/>
                </a:solidFill>
              </a:rPr>
              <a:t>Motivation: </a:t>
            </a:r>
          </a:p>
          <a:p>
            <a:pPr algn="ctr"/>
            <a:r>
              <a:rPr lang="en-US" i="1" dirty="0">
                <a:solidFill>
                  <a:schemeClr val="bg1"/>
                </a:solidFill>
              </a:rPr>
              <a:t>F</a:t>
            </a:r>
            <a:r>
              <a:rPr lang="en-US" dirty="0">
                <a:solidFill>
                  <a:schemeClr val="bg1"/>
                </a:solidFill>
              </a:rPr>
              <a:t> (1, 352) = 24.708, </a:t>
            </a:r>
            <a:r>
              <a:rPr lang="en-US" b="1" i="1" dirty="0">
                <a:solidFill>
                  <a:schemeClr val="bg1"/>
                </a:solidFill>
              </a:rPr>
              <a:t>p</a:t>
            </a:r>
            <a:r>
              <a:rPr lang="en-US" b="1" dirty="0">
                <a:solidFill>
                  <a:schemeClr val="bg1"/>
                </a:solidFill>
              </a:rPr>
              <a:t> = .000</a:t>
            </a:r>
          </a:p>
          <a:p>
            <a:pPr algn="ctr"/>
            <a:endParaRPr lang="en-US" dirty="0">
              <a:solidFill>
                <a:schemeClr val="bg1"/>
              </a:solidFill>
            </a:endParaRPr>
          </a:p>
          <a:p>
            <a:pPr algn="ctr"/>
            <a:r>
              <a:rPr lang="en-US" dirty="0">
                <a:solidFill>
                  <a:schemeClr val="bg1"/>
                </a:solidFill>
              </a:rPr>
              <a:t>Type of Degree:</a:t>
            </a:r>
          </a:p>
          <a:p>
            <a:pPr algn="ctr"/>
            <a:r>
              <a:rPr lang="en-US" i="1" dirty="0">
                <a:solidFill>
                  <a:schemeClr val="bg1"/>
                </a:solidFill>
              </a:rPr>
              <a:t>F</a:t>
            </a:r>
            <a:r>
              <a:rPr lang="en-US" dirty="0">
                <a:solidFill>
                  <a:schemeClr val="bg1"/>
                </a:solidFill>
              </a:rPr>
              <a:t> (1, 352) = 4.362, </a:t>
            </a:r>
            <a:r>
              <a:rPr lang="en-US" b="1" i="1" dirty="0">
                <a:solidFill>
                  <a:schemeClr val="bg1"/>
                </a:solidFill>
              </a:rPr>
              <a:t>p</a:t>
            </a:r>
            <a:r>
              <a:rPr lang="en-US" b="1" dirty="0">
                <a:solidFill>
                  <a:schemeClr val="bg1"/>
                </a:solidFill>
              </a:rPr>
              <a:t> = .037</a:t>
            </a:r>
          </a:p>
          <a:p>
            <a:pPr algn="ctr"/>
            <a:endParaRPr lang="en-US" dirty="0">
              <a:solidFill>
                <a:schemeClr val="bg1"/>
              </a:solidFill>
            </a:endParaRPr>
          </a:p>
          <a:p>
            <a:pPr algn="ctr"/>
            <a:r>
              <a:rPr lang="en-US" dirty="0">
                <a:solidFill>
                  <a:schemeClr val="bg1"/>
                </a:solidFill>
              </a:rPr>
              <a:t>Absences: </a:t>
            </a:r>
          </a:p>
          <a:p>
            <a:pPr algn="ctr"/>
            <a:r>
              <a:rPr lang="en-US" i="1" dirty="0">
                <a:solidFill>
                  <a:schemeClr val="bg1"/>
                </a:solidFill>
              </a:rPr>
              <a:t>F</a:t>
            </a:r>
            <a:r>
              <a:rPr lang="en-US" dirty="0">
                <a:solidFill>
                  <a:schemeClr val="bg1"/>
                </a:solidFill>
              </a:rPr>
              <a:t> (1, 352) = 22.455, </a:t>
            </a:r>
            <a:r>
              <a:rPr lang="en-US" b="1" i="1" dirty="0">
                <a:solidFill>
                  <a:schemeClr val="bg1"/>
                </a:solidFill>
              </a:rPr>
              <a:t>p</a:t>
            </a:r>
            <a:r>
              <a:rPr lang="en-US" b="1" dirty="0">
                <a:solidFill>
                  <a:schemeClr val="bg1"/>
                </a:solidFill>
              </a:rPr>
              <a:t> = .000 </a:t>
            </a:r>
          </a:p>
        </p:txBody>
      </p:sp>
      <p:sp>
        <p:nvSpPr>
          <p:cNvPr id="4" name="TextBox 3">
            <a:extLst>
              <a:ext uri="{FF2B5EF4-FFF2-40B4-BE49-F238E27FC236}">
                <a16:creationId xmlns:a16="http://schemas.microsoft.com/office/drawing/2014/main" id="{E1394CFE-68C9-47F5-8793-3791A3A60488}"/>
              </a:ext>
            </a:extLst>
          </p:cNvPr>
          <p:cNvSpPr txBox="1"/>
          <p:nvPr/>
        </p:nvSpPr>
        <p:spPr>
          <a:xfrm>
            <a:off x="7200900" y="5189883"/>
            <a:ext cx="617982" cy="1200329"/>
          </a:xfrm>
          <a:prstGeom prst="rect">
            <a:avLst/>
          </a:prstGeom>
          <a:noFill/>
        </p:spPr>
        <p:txBody>
          <a:bodyPr wrap="square" rtlCol="0">
            <a:spAutoFit/>
          </a:bodyPr>
          <a:lstStyle/>
          <a:p>
            <a:r>
              <a:rPr lang="en-US" sz="2400" dirty="0">
                <a:solidFill>
                  <a:srgbClr val="FF0000"/>
                </a:solidFill>
              </a:rPr>
              <a:t>B+</a:t>
            </a:r>
          </a:p>
          <a:p>
            <a:r>
              <a:rPr lang="en-US" sz="2400" dirty="0">
                <a:solidFill>
                  <a:srgbClr val="FF0000"/>
                </a:solidFill>
              </a:rPr>
              <a:t>B</a:t>
            </a:r>
          </a:p>
          <a:p>
            <a:r>
              <a:rPr lang="en-US" sz="2400" dirty="0">
                <a:solidFill>
                  <a:srgbClr val="FF0000"/>
                </a:solidFill>
              </a:rPr>
              <a:t>A-</a:t>
            </a:r>
          </a:p>
        </p:txBody>
      </p:sp>
    </p:spTree>
    <p:extLst>
      <p:ext uri="{BB962C8B-B14F-4D97-AF65-F5344CB8AC3E}">
        <p14:creationId xmlns:p14="http://schemas.microsoft.com/office/powerpoint/2010/main" val="3572803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0BEC60-9ED5-448E-BD37-7146B9D83F08}"/>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576145" y="400327"/>
            <a:ext cx="10058400" cy="1371600"/>
          </a:xfrm>
        </p:spPr>
        <p:txBody>
          <a:bodyPr>
            <a:normAutofit/>
          </a:bodyPr>
          <a:lstStyle/>
          <a:p>
            <a:r>
              <a:rPr lang="en-US" sz="4000" dirty="0">
                <a:solidFill>
                  <a:schemeClr val="bg1"/>
                </a:solidFill>
                <a:latin typeface="Segoe Print" panose="02000600000000000000" pitchFamily="2" charset="0"/>
              </a:rPr>
              <a:t>RQ3 Results: Student Attendance </a:t>
            </a:r>
          </a:p>
        </p:txBody>
      </p:sp>
      <p:sp>
        <p:nvSpPr>
          <p:cNvPr id="8" name="TextBox 7">
            <a:extLst>
              <a:ext uri="{FF2B5EF4-FFF2-40B4-BE49-F238E27FC236}">
                <a16:creationId xmlns:a16="http://schemas.microsoft.com/office/drawing/2014/main" id="{E7840851-FFE1-4EC4-AE4A-E12D2B8775AC}"/>
              </a:ext>
            </a:extLst>
          </p:cNvPr>
          <p:cNvSpPr txBox="1"/>
          <p:nvPr/>
        </p:nvSpPr>
        <p:spPr>
          <a:xfrm>
            <a:off x="576145" y="1747590"/>
            <a:ext cx="11074454" cy="1785104"/>
          </a:xfrm>
          <a:prstGeom prst="rect">
            <a:avLst/>
          </a:prstGeom>
          <a:noFill/>
        </p:spPr>
        <p:txBody>
          <a:bodyPr wrap="square" rtlCol="0">
            <a:spAutoFit/>
          </a:bodyPr>
          <a:lstStyle/>
          <a:p>
            <a:r>
              <a:rPr lang="en-US" sz="2200" dirty="0">
                <a:solidFill>
                  <a:schemeClr val="bg1"/>
                </a:solidFill>
              </a:rPr>
              <a:t>Covariates: age, motivation, </a:t>
            </a:r>
            <a:r>
              <a:rPr lang="en-US" sz="2200" b="1" dirty="0">
                <a:solidFill>
                  <a:schemeClr val="bg1"/>
                </a:solidFill>
              </a:rPr>
              <a:t>current course performance</a:t>
            </a:r>
            <a:r>
              <a:rPr lang="en-US" sz="2200" dirty="0">
                <a:solidFill>
                  <a:schemeClr val="bg1"/>
                </a:solidFill>
              </a:rPr>
              <a:t>, and type of degree</a:t>
            </a:r>
          </a:p>
          <a:p>
            <a:endParaRPr lang="en-US" sz="2200" dirty="0">
              <a:solidFill>
                <a:schemeClr val="bg1"/>
              </a:solidFill>
            </a:endParaRPr>
          </a:p>
          <a:p>
            <a:r>
              <a:rPr lang="en-US" sz="2200" dirty="0">
                <a:solidFill>
                  <a:schemeClr val="bg1"/>
                </a:solidFill>
              </a:rPr>
              <a:t>There was a </a:t>
            </a:r>
            <a:r>
              <a:rPr lang="en-US" sz="2200" b="1" dirty="0">
                <a:solidFill>
                  <a:srgbClr val="FFFF00"/>
                </a:solidFill>
              </a:rPr>
              <a:t>significant</a:t>
            </a:r>
            <a:r>
              <a:rPr lang="en-US" sz="2200" dirty="0">
                <a:solidFill>
                  <a:schemeClr val="bg1"/>
                </a:solidFill>
              </a:rPr>
              <a:t> difference in current course performance between the level of training when controlled for </a:t>
            </a:r>
            <a:r>
              <a:rPr lang="en-US" sz="2200" b="1" dirty="0">
                <a:solidFill>
                  <a:srgbClr val="FFFF00"/>
                </a:solidFill>
              </a:rPr>
              <a:t>current course performance</a:t>
            </a:r>
            <a:r>
              <a:rPr lang="en-US" sz="2200" dirty="0">
                <a:solidFill>
                  <a:schemeClr val="bg1"/>
                </a:solidFill>
              </a:rPr>
              <a:t>. </a:t>
            </a:r>
          </a:p>
          <a:p>
            <a:endParaRPr lang="en-US" sz="2200" dirty="0">
              <a:solidFill>
                <a:schemeClr val="bg1"/>
              </a:solidFill>
            </a:endParaRPr>
          </a:p>
        </p:txBody>
      </p:sp>
      <p:pic>
        <p:nvPicPr>
          <p:cNvPr id="9" name="Picture 8">
            <a:extLst>
              <a:ext uri="{FF2B5EF4-FFF2-40B4-BE49-F238E27FC236}">
                <a16:creationId xmlns:a16="http://schemas.microsoft.com/office/drawing/2014/main" id="{3AD838EA-FF40-461B-90C4-E1BBD3399627}"/>
              </a:ext>
            </a:extLst>
          </p:cNvPr>
          <p:cNvPicPr>
            <a:picLocks noChangeAspect="1"/>
          </p:cNvPicPr>
          <p:nvPr/>
        </p:nvPicPr>
        <p:blipFill>
          <a:blip r:embed="rId3"/>
          <a:stretch>
            <a:fillRect/>
          </a:stretch>
        </p:blipFill>
        <p:spPr>
          <a:xfrm>
            <a:off x="3992207" y="3601792"/>
            <a:ext cx="7658392" cy="2730496"/>
          </a:xfrm>
          <a:prstGeom prst="rect">
            <a:avLst/>
          </a:prstGeom>
        </p:spPr>
      </p:pic>
      <p:sp>
        <p:nvSpPr>
          <p:cNvPr id="3" name="TextBox 2">
            <a:extLst>
              <a:ext uri="{FF2B5EF4-FFF2-40B4-BE49-F238E27FC236}">
                <a16:creationId xmlns:a16="http://schemas.microsoft.com/office/drawing/2014/main" id="{F40AD4A3-5615-4BFE-AD5D-3873E83B34E1}"/>
              </a:ext>
            </a:extLst>
          </p:cNvPr>
          <p:cNvSpPr txBox="1"/>
          <p:nvPr/>
        </p:nvSpPr>
        <p:spPr>
          <a:xfrm>
            <a:off x="750276" y="4336428"/>
            <a:ext cx="3077807" cy="1569660"/>
          </a:xfrm>
          <a:prstGeom prst="rect">
            <a:avLst/>
          </a:prstGeom>
          <a:noFill/>
        </p:spPr>
        <p:txBody>
          <a:bodyPr wrap="square" rtlCol="0">
            <a:spAutoFit/>
          </a:bodyPr>
          <a:lstStyle/>
          <a:p>
            <a:pPr algn="ctr"/>
            <a:r>
              <a:rPr lang="en-US" sz="2400" dirty="0">
                <a:solidFill>
                  <a:schemeClr val="bg1"/>
                </a:solidFill>
              </a:rPr>
              <a:t>Current Course Performance: </a:t>
            </a:r>
          </a:p>
          <a:p>
            <a:pPr algn="ctr"/>
            <a:r>
              <a:rPr lang="en-US" sz="2400" i="1" dirty="0">
                <a:solidFill>
                  <a:schemeClr val="bg1"/>
                </a:solidFill>
              </a:rPr>
              <a:t>F</a:t>
            </a:r>
            <a:r>
              <a:rPr lang="en-US" sz="2400" dirty="0">
                <a:solidFill>
                  <a:schemeClr val="bg1"/>
                </a:solidFill>
              </a:rPr>
              <a:t> (1, 350) = 20.093, </a:t>
            </a:r>
          </a:p>
          <a:p>
            <a:pPr algn="ctr"/>
            <a:r>
              <a:rPr lang="en-US" sz="2400" i="1" dirty="0">
                <a:solidFill>
                  <a:schemeClr val="bg1"/>
                </a:solidFill>
              </a:rPr>
              <a:t>p</a:t>
            </a:r>
            <a:r>
              <a:rPr lang="en-US" sz="2400" dirty="0">
                <a:solidFill>
                  <a:schemeClr val="bg1"/>
                </a:solidFill>
              </a:rPr>
              <a:t> = .000</a:t>
            </a:r>
          </a:p>
        </p:txBody>
      </p:sp>
    </p:spTree>
    <p:extLst>
      <p:ext uri="{BB962C8B-B14F-4D97-AF65-F5344CB8AC3E}">
        <p14:creationId xmlns:p14="http://schemas.microsoft.com/office/powerpoint/2010/main" val="3806568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16036B-F464-4020-975F-D0AE8C70A80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531542" y="400327"/>
            <a:ext cx="10058400" cy="1371600"/>
          </a:xfrm>
        </p:spPr>
        <p:txBody>
          <a:bodyPr>
            <a:normAutofit/>
          </a:bodyPr>
          <a:lstStyle/>
          <a:p>
            <a:r>
              <a:rPr lang="en-US" sz="4000" dirty="0">
                <a:solidFill>
                  <a:schemeClr val="bg1"/>
                </a:solidFill>
                <a:latin typeface="Segoe Print" panose="02000600000000000000" pitchFamily="2" charset="0"/>
              </a:rPr>
              <a:t>RQ4 Results: Perceived Need </a:t>
            </a:r>
          </a:p>
        </p:txBody>
      </p:sp>
      <p:pic>
        <p:nvPicPr>
          <p:cNvPr id="9" name="Picture 8">
            <a:extLst>
              <a:ext uri="{FF2B5EF4-FFF2-40B4-BE49-F238E27FC236}">
                <a16:creationId xmlns:a16="http://schemas.microsoft.com/office/drawing/2014/main" id="{C16A8EA7-FDFD-41C1-BFA8-108796973563}"/>
              </a:ext>
            </a:extLst>
          </p:cNvPr>
          <p:cNvPicPr>
            <a:picLocks noChangeAspect="1"/>
          </p:cNvPicPr>
          <p:nvPr/>
        </p:nvPicPr>
        <p:blipFill rotWithShape="1">
          <a:blip r:embed="rId3"/>
          <a:srcRect r="5068" b="14476"/>
          <a:stretch/>
        </p:blipFill>
        <p:spPr>
          <a:xfrm>
            <a:off x="739506" y="3705979"/>
            <a:ext cx="7993233" cy="2635120"/>
          </a:xfrm>
          <a:prstGeom prst="rect">
            <a:avLst/>
          </a:prstGeom>
        </p:spPr>
      </p:pic>
      <p:sp>
        <p:nvSpPr>
          <p:cNvPr id="10" name="TextBox 9">
            <a:extLst>
              <a:ext uri="{FF2B5EF4-FFF2-40B4-BE49-F238E27FC236}">
                <a16:creationId xmlns:a16="http://schemas.microsoft.com/office/drawing/2014/main" id="{A291A981-9C11-4F89-AF1C-9A3FABDD7A0B}"/>
              </a:ext>
            </a:extLst>
          </p:cNvPr>
          <p:cNvSpPr txBox="1"/>
          <p:nvPr/>
        </p:nvSpPr>
        <p:spPr>
          <a:xfrm>
            <a:off x="457928" y="1680402"/>
            <a:ext cx="10447965" cy="3447098"/>
          </a:xfrm>
          <a:prstGeom prst="rect">
            <a:avLst/>
          </a:prstGeom>
          <a:noFill/>
        </p:spPr>
        <p:txBody>
          <a:bodyPr wrap="square" rtlCol="0">
            <a:spAutoFit/>
          </a:bodyPr>
          <a:lstStyle/>
          <a:p>
            <a:r>
              <a:rPr lang="en-US" sz="2000" dirty="0">
                <a:solidFill>
                  <a:schemeClr val="bg1"/>
                </a:solidFill>
              </a:rPr>
              <a:t>Covariates: full or part time, age, type of institution, public or private school, level of course, subject area, years in higher education, years in the field, and the number of times teaching a course</a:t>
            </a:r>
          </a:p>
          <a:p>
            <a:endParaRPr lang="en-US" sz="2000" dirty="0">
              <a:solidFill>
                <a:schemeClr val="bg1"/>
              </a:solidFill>
            </a:endParaRPr>
          </a:p>
          <a:p>
            <a:r>
              <a:rPr lang="en-US" sz="2000" dirty="0">
                <a:solidFill>
                  <a:schemeClr val="bg1"/>
                </a:solidFill>
              </a:rPr>
              <a:t>There is </a:t>
            </a:r>
            <a:r>
              <a:rPr lang="en-US" sz="2000" b="1" dirty="0">
                <a:solidFill>
                  <a:srgbClr val="FFFF00"/>
                </a:solidFill>
              </a:rPr>
              <a:t>NO significant relationship</a:t>
            </a:r>
            <a:r>
              <a:rPr lang="en-US" sz="2000" b="1" dirty="0">
                <a:solidFill>
                  <a:schemeClr val="bg1"/>
                </a:solidFill>
              </a:rPr>
              <a:t> </a:t>
            </a:r>
            <a:r>
              <a:rPr lang="en-US" sz="2000" dirty="0">
                <a:solidFill>
                  <a:schemeClr val="bg1"/>
                </a:solidFill>
              </a:rPr>
              <a:t>between perceived need and level of training with using covariates.</a:t>
            </a: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r>
              <a:rPr lang="en-US" sz="2000" dirty="0">
                <a:solidFill>
                  <a:schemeClr val="bg1"/>
                </a:solidFill>
              </a:rPr>
              <a:t>             </a:t>
            </a:r>
          </a:p>
        </p:txBody>
      </p:sp>
    </p:spTree>
    <p:extLst>
      <p:ext uri="{BB962C8B-B14F-4D97-AF65-F5344CB8AC3E}">
        <p14:creationId xmlns:p14="http://schemas.microsoft.com/office/powerpoint/2010/main" val="3994684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291A981-9C11-4F89-AF1C-9A3FABDD7A0B}"/>
              </a:ext>
            </a:extLst>
          </p:cNvPr>
          <p:cNvSpPr txBox="1"/>
          <p:nvPr/>
        </p:nvSpPr>
        <p:spPr>
          <a:xfrm>
            <a:off x="531542" y="1416242"/>
            <a:ext cx="11004879" cy="5170646"/>
          </a:xfrm>
          <a:prstGeom prst="rect">
            <a:avLst/>
          </a:prstGeom>
          <a:noFill/>
        </p:spPr>
        <p:txBody>
          <a:bodyPr wrap="square" rtlCol="0">
            <a:spAutoFit/>
          </a:bodyPr>
          <a:lstStyle/>
          <a:p>
            <a:endParaRPr lang="en-US" dirty="0">
              <a:solidFill>
                <a:schemeClr val="bg1"/>
              </a:solidFill>
            </a:endParaRPr>
          </a:p>
          <a:p>
            <a:r>
              <a:rPr lang="en-US" sz="3200" b="1" dirty="0">
                <a:solidFill>
                  <a:srgbClr val="FFFF00"/>
                </a:solidFill>
              </a:rPr>
              <a:t>96% </a:t>
            </a:r>
            <a:r>
              <a:rPr lang="en-US" sz="2000" dirty="0">
                <a:solidFill>
                  <a:schemeClr val="bg1"/>
                </a:solidFill>
              </a:rPr>
              <a:t>of faculty surveyed felt that more training is needed. </a:t>
            </a:r>
          </a:p>
          <a:p>
            <a:endParaRPr lang="en-US" sz="2000" dirty="0">
              <a:solidFill>
                <a:schemeClr val="bg1"/>
              </a:solidFill>
            </a:endParaRPr>
          </a:p>
          <a:p>
            <a:r>
              <a:rPr lang="en-US" sz="2000" dirty="0">
                <a:solidFill>
                  <a:schemeClr val="bg1"/>
                </a:solidFill>
              </a:rPr>
              <a:t>Of the 4% of faculty members who felt the training was not needed, only </a:t>
            </a:r>
            <a:r>
              <a:rPr lang="en-US" sz="3200" b="1" dirty="0">
                <a:solidFill>
                  <a:srgbClr val="FFFF00"/>
                </a:solidFill>
              </a:rPr>
              <a:t>1 person </a:t>
            </a:r>
            <a:r>
              <a:rPr lang="en-US" sz="2000" dirty="0">
                <a:solidFill>
                  <a:schemeClr val="bg1"/>
                </a:solidFill>
              </a:rPr>
              <a:t>had prior training experience (one workshop)</a:t>
            </a:r>
          </a:p>
          <a:p>
            <a:pPr algn="ctr"/>
            <a:endParaRPr lang="en-US" sz="2000" dirty="0">
              <a:solidFill>
                <a:srgbClr val="FFFF00"/>
              </a:solidFill>
            </a:endParaRPr>
          </a:p>
          <a:p>
            <a:pPr algn="ctr"/>
            <a:r>
              <a:rPr lang="en-US" sz="2000" dirty="0">
                <a:solidFill>
                  <a:srgbClr val="FFFF00"/>
                </a:solidFill>
              </a:rPr>
              <a:t>The more training a faculty member had, the more they felt it was necessary. </a:t>
            </a:r>
          </a:p>
          <a:p>
            <a:endParaRPr lang="en-US" sz="2000" dirty="0">
              <a:solidFill>
                <a:schemeClr val="bg1"/>
              </a:solidFill>
            </a:endParaRPr>
          </a:p>
          <a:p>
            <a:endParaRPr lang="en-US" sz="2000" dirty="0">
              <a:solidFill>
                <a:schemeClr val="bg1"/>
              </a:solidFill>
            </a:endParaRPr>
          </a:p>
          <a:p>
            <a:r>
              <a:rPr lang="en-US" sz="2000" dirty="0">
                <a:solidFill>
                  <a:schemeClr val="bg1"/>
                </a:solidFill>
              </a:rPr>
              <a:t>             Median of possible</a:t>
            </a:r>
          </a:p>
          <a:p>
            <a:r>
              <a:rPr lang="en-US" sz="2000" dirty="0">
                <a:solidFill>
                  <a:schemeClr val="bg1"/>
                </a:solidFill>
              </a:rPr>
              <a:t>                   scores is </a:t>
            </a:r>
            <a:r>
              <a:rPr lang="en-US" sz="2800" b="1" dirty="0">
                <a:solidFill>
                  <a:srgbClr val="FFFF00"/>
                </a:solidFill>
              </a:rPr>
              <a:t>124</a:t>
            </a:r>
            <a:r>
              <a:rPr lang="en-US" sz="2000" dirty="0">
                <a:solidFill>
                  <a:schemeClr val="bg1"/>
                </a:solidFill>
              </a:rPr>
              <a:t>.</a:t>
            </a:r>
          </a:p>
          <a:p>
            <a:endParaRPr lang="en-US" sz="2000" dirty="0">
              <a:solidFill>
                <a:schemeClr val="bg1"/>
              </a:solidFill>
            </a:endParaRPr>
          </a:p>
          <a:p>
            <a:r>
              <a:rPr lang="en-US" sz="2000" dirty="0">
                <a:solidFill>
                  <a:schemeClr val="bg1"/>
                </a:solidFill>
              </a:rPr>
              <a:t>            Only 4 faculty had </a:t>
            </a:r>
          </a:p>
          <a:p>
            <a:r>
              <a:rPr lang="en-US" sz="2000" dirty="0">
                <a:solidFill>
                  <a:schemeClr val="bg1"/>
                </a:solidFill>
              </a:rPr>
              <a:t>        a score of less than the </a:t>
            </a:r>
          </a:p>
          <a:p>
            <a:r>
              <a:rPr lang="en-US" sz="2000" dirty="0">
                <a:solidFill>
                  <a:schemeClr val="bg1"/>
                </a:solidFill>
              </a:rPr>
              <a:t>     median or neutral beliefs.  </a:t>
            </a:r>
          </a:p>
        </p:txBody>
      </p:sp>
      <p:sp>
        <p:nvSpPr>
          <p:cNvPr id="6" name="Rectangle 5">
            <a:extLst>
              <a:ext uri="{FF2B5EF4-FFF2-40B4-BE49-F238E27FC236}">
                <a16:creationId xmlns:a16="http://schemas.microsoft.com/office/drawing/2014/main" id="{C016036B-F464-4020-975F-D0AE8C70A80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531542" y="400327"/>
            <a:ext cx="10058400" cy="1371600"/>
          </a:xfrm>
        </p:spPr>
        <p:txBody>
          <a:bodyPr>
            <a:normAutofit/>
          </a:bodyPr>
          <a:lstStyle/>
          <a:p>
            <a:r>
              <a:rPr lang="en-US" sz="4000" dirty="0">
                <a:solidFill>
                  <a:schemeClr val="bg1"/>
                </a:solidFill>
                <a:latin typeface="Segoe Print" panose="02000600000000000000" pitchFamily="2" charset="0"/>
              </a:rPr>
              <a:t>RQ4 Results: Perceived Need </a:t>
            </a:r>
          </a:p>
        </p:txBody>
      </p:sp>
      <p:pic>
        <p:nvPicPr>
          <p:cNvPr id="9" name="Picture 8">
            <a:extLst>
              <a:ext uri="{FF2B5EF4-FFF2-40B4-BE49-F238E27FC236}">
                <a16:creationId xmlns:a16="http://schemas.microsoft.com/office/drawing/2014/main" id="{C16A8EA7-FDFD-41C1-BFA8-108796973563}"/>
              </a:ext>
            </a:extLst>
          </p:cNvPr>
          <p:cNvPicPr>
            <a:picLocks noChangeAspect="1"/>
          </p:cNvPicPr>
          <p:nvPr/>
        </p:nvPicPr>
        <p:blipFill rotWithShape="1">
          <a:blip r:embed="rId3"/>
          <a:srcRect t="17990" r="58079" b="9358"/>
          <a:stretch/>
        </p:blipFill>
        <p:spPr>
          <a:xfrm>
            <a:off x="4870384" y="4110215"/>
            <a:ext cx="3529756" cy="2238485"/>
          </a:xfrm>
          <a:prstGeom prst="rect">
            <a:avLst/>
          </a:prstGeom>
        </p:spPr>
      </p:pic>
    </p:spTree>
    <p:extLst>
      <p:ext uri="{BB962C8B-B14F-4D97-AF65-F5344CB8AC3E}">
        <p14:creationId xmlns:p14="http://schemas.microsoft.com/office/powerpoint/2010/main" val="2117244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2953EA9-0451-47CD-BB57-77400D680378}"/>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01531070-B2A1-4E5F-B430-2CF92EC4D3D4}"/>
              </a:ext>
            </a:extLst>
          </p:cNvPr>
          <p:cNvSpPr>
            <a:spLocks noGrp="1"/>
          </p:cNvSpPr>
          <p:nvPr>
            <p:ph type="title"/>
          </p:nvPr>
        </p:nvSpPr>
        <p:spPr>
          <a:xfrm>
            <a:off x="436880" y="369958"/>
            <a:ext cx="10058400" cy="1371600"/>
          </a:xfrm>
        </p:spPr>
        <p:txBody>
          <a:bodyPr>
            <a:normAutofit/>
          </a:bodyPr>
          <a:lstStyle/>
          <a:p>
            <a:r>
              <a:rPr lang="en-US" sz="4000" dirty="0">
                <a:solidFill>
                  <a:schemeClr val="bg1"/>
                </a:solidFill>
                <a:latin typeface="Segoe Print" panose="02000600000000000000" pitchFamily="2" charset="0"/>
              </a:rPr>
              <a:t>RQ5 Results: Faculty Efficacy </a:t>
            </a:r>
          </a:p>
        </p:txBody>
      </p:sp>
      <p:sp>
        <p:nvSpPr>
          <p:cNvPr id="7" name="Content Placeholder 6">
            <a:extLst>
              <a:ext uri="{FF2B5EF4-FFF2-40B4-BE49-F238E27FC236}">
                <a16:creationId xmlns:a16="http://schemas.microsoft.com/office/drawing/2014/main" id="{5DB4A820-188D-401D-BA68-D1C239BF0C2F}"/>
              </a:ext>
            </a:extLst>
          </p:cNvPr>
          <p:cNvSpPr>
            <a:spLocks noGrp="1"/>
          </p:cNvSpPr>
          <p:nvPr>
            <p:ph sz="half" idx="1"/>
          </p:nvPr>
        </p:nvSpPr>
        <p:spPr>
          <a:xfrm>
            <a:off x="679174" y="1410585"/>
            <a:ext cx="10833652" cy="3749040"/>
          </a:xfrm>
        </p:spPr>
        <p:txBody>
          <a:bodyPr>
            <a:normAutofit/>
          </a:bodyPr>
          <a:lstStyle/>
          <a:p>
            <a:pPr marL="0" indent="0">
              <a:buNone/>
            </a:pPr>
            <a:r>
              <a:rPr lang="en-US" sz="2000" dirty="0">
                <a:solidFill>
                  <a:schemeClr val="bg1"/>
                </a:solidFill>
              </a:rPr>
              <a:t>Covariates: full or part time, age, type of institution, public or private school, level of the course, subject area, years in higher education, years in the field, and the number of times teaching a course</a:t>
            </a:r>
          </a:p>
          <a:p>
            <a:pPr marL="0" indent="0">
              <a:buNone/>
            </a:pPr>
            <a:r>
              <a:rPr lang="en-US" sz="2000" dirty="0">
                <a:solidFill>
                  <a:schemeClr val="bg1"/>
                </a:solidFill>
              </a:rPr>
              <a:t>There is </a:t>
            </a:r>
            <a:r>
              <a:rPr lang="en-US" sz="2800" b="1" dirty="0">
                <a:solidFill>
                  <a:srgbClr val="FFFF00"/>
                </a:solidFill>
              </a:rPr>
              <a:t>NO significant relationship </a:t>
            </a:r>
            <a:r>
              <a:rPr lang="en-US" sz="2000" dirty="0">
                <a:solidFill>
                  <a:schemeClr val="bg1"/>
                </a:solidFill>
              </a:rPr>
              <a:t>between faculty efficacy and level of training with using covariates.</a:t>
            </a:r>
          </a:p>
          <a:p>
            <a:pPr marL="0" indent="0">
              <a:buNone/>
            </a:pPr>
            <a:endParaRPr lang="en-US" sz="2000" dirty="0">
              <a:solidFill>
                <a:schemeClr val="bg1"/>
              </a:solidFill>
            </a:endParaRPr>
          </a:p>
        </p:txBody>
      </p:sp>
      <p:pic>
        <p:nvPicPr>
          <p:cNvPr id="8" name="Picture 7">
            <a:extLst>
              <a:ext uri="{FF2B5EF4-FFF2-40B4-BE49-F238E27FC236}">
                <a16:creationId xmlns:a16="http://schemas.microsoft.com/office/drawing/2014/main" id="{6B241484-6EFC-4EEE-A0A9-BB65F4B0152E}"/>
              </a:ext>
            </a:extLst>
          </p:cNvPr>
          <p:cNvPicPr>
            <a:picLocks noChangeAspect="1"/>
          </p:cNvPicPr>
          <p:nvPr/>
        </p:nvPicPr>
        <p:blipFill>
          <a:blip r:embed="rId3"/>
          <a:stretch>
            <a:fillRect/>
          </a:stretch>
        </p:blipFill>
        <p:spPr>
          <a:xfrm>
            <a:off x="2903449" y="3637944"/>
            <a:ext cx="7222133" cy="2562308"/>
          </a:xfrm>
          <a:prstGeom prst="rect">
            <a:avLst/>
          </a:prstGeom>
        </p:spPr>
      </p:pic>
      <p:sp>
        <p:nvSpPr>
          <p:cNvPr id="3" name="TextBox 2">
            <a:extLst>
              <a:ext uri="{FF2B5EF4-FFF2-40B4-BE49-F238E27FC236}">
                <a16:creationId xmlns:a16="http://schemas.microsoft.com/office/drawing/2014/main" id="{C4E80C8E-E898-43A8-A93C-AABD7B5E0C50}"/>
              </a:ext>
            </a:extLst>
          </p:cNvPr>
          <p:cNvSpPr txBox="1"/>
          <p:nvPr/>
        </p:nvSpPr>
        <p:spPr>
          <a:xfrm>
            <a:off x="629786" y="5447415"/>
            <a:ext cx="2031369" cy="646331"/>
          </a:xfrm>
          <a:prstGeom prst="rect">
            <a:avLst/>
          </a:prstGeom>
          <a:noFill/>
        </p:spPr>
        <p:txBody>
          <a:bodyPr wrap="square" rtlCol="0">
            <a:spAutoFit/>
          </a:bodyPr>
          <a:lstStyle/>
          <a:p>
            <a:pPr algn="ctr"/>
            <a:r>
              <a:rPr lang="en-US" dirty="0">
                <a:solidFill>
                  <a:schemeClr val="bg1"/>
                </a:solidFill>
              </a:rPr>
              <a:t>5 was highest score</a:t>
            </a:r>
          </a:p>
        </p:txBody>
      </p:sp>
    </p:spTree>
    <p:extLst>
      <p:ext uri="{BB962C8B-B14F-4D97-AF65-F5344CB8AC3E}">
        <p14:creationId xmlns:p14="http://schemas.microsoft.com/office/powerpoint/2010/main" val="278526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E471B3-ABF7-4821-B1A4-CF4F0088028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8C44B119-636D-40B2-82A3-2C4D0B72E077}"/>
              </a:ext>
            </a:extLst>
          </p:cNvPr>
          <p:cNvSpPr>
            <a:spLocks noGrp="1"/>
          </p:cNvSpPr>
          <p:nvPr>
            <p:ph type="title"/>
          </p:nvPr>
        </p:nvSpPr>
        <p:spPr/>
        <p:txBody>
          <a:bodyPr/>
          <a:lstStyle/>
          <a:p>
            <a:pPr algn="ctr"/>
            <a:r>
              <a:rPr lang="en-US" dirty="0">
                <a:solidFill>
                  <a:schemeClr val="bg1"/>
                </a:solidFill>
                <a:latin typeface="Segoe Print" panose="02000600000000000000" pitchFamily="2" charset="0"/>
              </a:rPr>
              <a:t>Context and Background</a:t>
            </a:r>
          </a:p>
        </p:txBody>
      </p:sp>
      <p:graphicFrame>
        <p:nvGraphicFramePr>
          <p:cNvPr id="5" name="Diagram 4">
            <a:extLst>
              <a:ext uri="{FF2B5EF4-FFF2-40B4-BE49-F238E27FC236}">
                <a16:creationId xmlns:a16="http://schemas.microsoft.com/office/drawing/2014/main" id="{38BE3FE1-75C2-46D4-B424-771E89AD1679}"/>
              </a:ext>
            </a:extLst>
          </p:cNvPr>
          <p:cNvGraphicFramePr/>
          <p:nvPr>
            <p:extLst>
              <p:ext uri="{D42A27DB-BD31-4B8C-83A1-F6EECF244321}">
                <p14:modId xmlns:p14="http://schemas.microsoft.com/office/powerpoint/2010/main" val="229030370"/>
              </p:ext>
            </p:extLst>
          </p:nvPr>
        </p:nvGraphicFramePr>
        <p:xfrm>
          <a:off x="1066800" y="1663300"/>
          <a:ext cx="10058400" cy="50356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7681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88F5B6A-887B-4997-BE20-B1FB58325759}"/>
              </a:ext>
            </a:extLst>
          </p:cNvPr>
          <p:cNvSpPr/>
          <p:nvPr/>
        </p:nvSpPr>
        <p:spPr>
          <a:xfrm>
            <a:off x="172278" y="0"/>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563F8F86-B754-47CB-A5A5-30AB0A3DCDB4}"/>
              </a:ext>
            </a:extLst>
          </p:cNvPr>
          <p:cNvSpPr>
            <a:spLocks noGrp="1"/>
          </p:cNvSpPr>
          <p:nvPr>
            <p:ph type="title"/>
          </p:nvPr>
        </p:nvSpPr>
        <p:spPr>
          <a:xfrm>
            <a:off x="1066800" y="241301"/>
            <a:ext cx="10058400" cy="1371600"/>
          </a:xfrm>
        </p:spPr>
        <p:txBody>
          <a:bodyPr/>
          <a:lstStyle/>
          <a:p>
            <a:pPr algn="ctr"/>
            <a:r>
              <a:rPr lang="en-US" dirty="0">
                <a:solidFill>
                  <a:schemeClr val="bg1"/>
                </a:solidFill>
                <a:latin typeface="Segoe Print" panose="02000600000000000000" pitchFamily="2" charset="0"/>
              </a:rPr>
              <a:t>Limitations</a:t>
            </a:r>
          </a:p>
        </p:txBody>
      </p:sp>
      <p:sp>
        <p:nvSpPr>
          <p:cNvPr id="3" name="Content Placeholder 2">
            <a:extLst>
              <a:ext uri="{FF2B5EF4-FFF2-40B4-BE49-F238E27FC236}">
                <a16:creationId xmlns:a16="http://schemas.microsoft.com/office/drawing/2014/main" id="{CB2BA423-A270-4642-A451-C3B18771EBD4}"/>
              </a:ext>
            </a:extLst>
          </p:cNvPr>
          <p:cNvSpPr>
            <a:spLocks noGrp="1"/>
          </p:cNvSpPr>
          <p:nvPr>
            <p:ph idx="1"/>
          </p:nvPr>
        </p:nvSpPr>
        <p:spPr>
          <a:xfrm>
            <a:off x="762000" y="1595124"/>
            <a:ext cx="10718800" cy="3931920"/>
          </a:xfrm>
        </p:spPr>
        <p:txBody>
          <a:bodyPr>
            <a:normAutofit/>
          </a:bodyPr>
          <a:lstStyle/>
          <a:p>
            <a:r>
              <a:rPr lang="en-US" sz="2800" dirty="0">
                <a:solidFill>
                  <a:schemeClr val="bg1"/>
                </a:solidFill>
              </a:rPr>
              <a:t>Sample size</a:t>
            </a:r>
          </a:p>
          <a:p>
            <a:r>
              <a:rPr lang="en-US" sz="2800" dirty="0">
                <a:solidFill>
                  <a:schemeClr val="bg1"/>
                </a:solidFill>
              </a:rPr>
              <a:t>Survey was voluntary</a:t>
            </a:r>
          </a:p>
          <a:p>
            <a:r>
              <a:rPr lang="en-US" sz="2800" dirty="0">
                <a:solidFill>
                  <a:schemeClr val="bg1"/>
                </a:solidFill>
              </a:rPr>
              <a:t>Self reported grades and attendance</a:t>
            </a:r>
          </a:p>
          <a:p>
            <a:r>
              <a:rPr lang="en-US" sz="2800" dirty="0">
                <a:solidFill>
                  <a:schemeClr val="bg1"/>
                </a:solidFill>
              </a:rPr>
              <a:t>Difference of when attendance was asked</a:t>
            </a:r>
          </a:p>
          <a:p>
            <a:r>
              <a:rPr lang="en-US" sz="2800" dirty="0">
                <a:solidFill>
                  <a:schemeClr val="bg1"/>
                </a:solidFill>
              </a:rPr>
              <a:t>22 faculty had students who responded </a:t>
            </a:r>
          </a:p>
        </p:txBody>
      </p:sp>
    </p:spTree>
    <p:extLst>
      <p:ext uri="{BB962C8B-B14F-4D97-AF65-F5344CB8AC3E}">
        <p14:creationId xmlns:p14="http://schemas.microsoft.com/office/powerpoint/2010/main" val="3705444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DFD90A-FB8F-45C4-9815-A02140E32B94}"/>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B5991766-FB95-4168-8E72-3AD16964A3F8}"/>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Recommendations</a:t>
            </a:r>
          </a:p>
        </p:txBody>
      </p:sp>
      <p:sp>
        <p:nvSpPr>
          <p:cNvPr id="3" name="Content Placeholder 2">
            <a:extLst>
              <a:ext uri="{FF2B5EF4-FFF2-40B4-BE49-F238E27FC236}">
                <a16:creationId xmlns:a16="http://schemas.microsoft.com/office/drawing/2014/main" id="{BE4D6673-6F63-483E-8CD4-069EC8A46D72}"/>
              </a:ext>
            </a:extLst>
          </p:cNvPr>
          <p:cNvSpPr>
            <a:spLocks noGrp="1"/>
          </p:cNvSpPr>
          <p:nvPr>
            <p:ph idx="1"/>
          </p:nvPr>
        </p:nvSpPr>
        <p:spPr>
          <a:xfrm>
            <a:off x="701040" y="1651554"/>
            <a:ext cx="11003280" cy="4342845"/>
          </a:xfrm>
        </p:spPr>
        <p:txBody>
          <a:bodyPr>
            <a:normAutofit fontScale="85000" lnSpcReduction="10000"/>
          </a:bodyPr>
          <a:lstStyle/>
          <a:p>
            <a:pPr marL="0" indent="0">
              <a:buNone/>
            </a:pPr>
            <a:r>
              <a:rPr lang="en-US" sz="2400" dirty="0">
                <a:solidFill>
                  <a:schemeClr val="bg1"/>
                </a:solidFill>
              </a:rPr>
              <a:t>There </a:t>
            </a:r>
            <a:r>
              <a:rPr lang="en-US" sz="2400" dirty="0">
                <a:solidFill>
                  <a:srgbClr val="FFFF00"/>
                </a:solidFill>
              </a:rPr>
              <a:t>may be an impact </a:t>
            </a:r>
            <a:r>
              <a:rPr lang="en-US" sz="2400" dirty="0">
                <a:solidFill>
                  <a:schemeClr val="bg1"/>
                </a:solidFill>
              </a:rPr>
              <a:t>on student satisfaction, grades, or attendance. </a:t>
            </a:r>
          </a:p>
          <a:p>
            <a:pPr marL="0" indent="0">
              <a:buNone/>
            </a:pPr>
            <a:endParaRPr lang="en-US" sz="2400" dirty="0">
              <a:solidFill>
                <a:schemeClr val="bg1"/>
              </a:solidFill>
            </a:endParaRPr>
          </a:p>
          <a:p>
            <a:pPr marL="0" indent="0">
              <a:buNone/>
            </a:pPr>
            <a:r>
              <a:rPr lang="en-US" sz="2400" dirty="0">
                <a:solidFill>
                  <a:schemeClr val="bg1"/>
                </a:solidFill>
              </a:rPr>
              <a:t>1. Replicate and increase </a:t>
            </a:r>
            <a:r>
              <a:rPr lang="en-US" sz="2400" dirty="0">
                <a:solidFill>
                  <a:srgbClr val="FFFF00"/>
                </a:solidFill>
              </a:rPr>
              <a:t>sample size </a:t>
            </a:r>
            <a:r>
              <a:rPr lang="en-US" sz="2400" dirty="0">
                <a:solidFill>
                  <a:schemeClr val="bg1"/>
                </a:solidFill>
              </a:rPr>
              <a:t>and diversity</a:t>
            </a:r>
          </a:p>
          <a:p>
            <a:pPr marL="0" indent="0">
              <a:buNone/>
            </a:pPr>
            <a:r>
              <a:rPr lang="en-US" sz="2400" dirty="0">
                <a:solidFill>
                  <a:schemeClr val="bg1"/>
                </a:solidFill>
              </a:rPr>
              <a:t>2. Replicate using </a:t>
            </a:r>
            <a:r>
              <a:rPr lang="en-US" sz="2400" dirty="0">
                <a:solidFill>
                  <a:srgbClr val="FFFF00"/>
                </a:solidFill>
              </a:rPr>
              <a:t>one pool </a:t>
            </a:r>
            <a:r>
              <a:rPr lang="en-US" sz="2400" dirty="0">
                <a:solidFill>
                  <a:schemeClr val="bg1"/>
                </a:solidFill>
              </a:rPr>
              <a:t>of an entire university faculty</a:t>
            </a:r>
          </a:p>
          <a:p>
            <a:pPr marL="0" indent="0">
              <a:buNone/>
            </a:pPr>
            <a:r>
              <a:rPr lang="en-US" sz="2400" dirty="0">
                <a:solidFill>
                  <a:schemeClr val="bg1"/>
                </a:solidFill>
              </a:rPr>
              <a:t>3. Replicated and use </a:t>
            </a:r>
            <a:r>
              <a:rPr lang="en-US" sz="2400" dirty="0">
                <a:solidFill>
                  <a:srgbClr val="FFFF00"/>
                </a:solidFill>
              </a:rPr>
              <a:t>official attendance and grade </a:t>
            </a:r>
            <a:r>
              <a:rPr lang="en-US" sz="2400" dirty="0">
                <a:solidFill>
                  <a:schemeClr val="bg1"/>
                </a:solidFill>
              </a:rPr>
              <a:t>reports </a:t>
            </a:r>
          </a:p>
          <a:p>
            <a:pPr marL="0" indent="0">
              <a:buNone/>
            </a:pPr>
            <a:r>
              <a:rPr lang="en-US" sz="2400" dirty="0">
                <a:solidFill>
                  <a:schemeClr val="bg1"/>
                </a:solidFill>
              </a:rPr>
              <a:t>4. Replicate and examining each </a:t>
            </a:r>
            <a:r>
              <a:rPr lang="en-US" sz="2400" dirty="0">
                <a:solidFill>
                  <a:srgbClr val="FFFF00"/>
                </a:solidFill>
              </a:rPr>
              <a:t>academic discipline </a:t>
            </a:r>
            <a:r>
              <a:rPr lang="en-US" sz="2400" dirty="0">
                <a:solidFill>
                  <a:schemeClr val="bg1"/>
                </a:solidFill>
              </a:rPr>
              <a:t>and each </a:t>
            </a:r>
            <a:r>
              <a:rPr lang="en-US" sz="2400" dirty="0">
                <a:solidFill>
                  <a:srgbClr val="FFFF00"/>
                </a:solidFill>
              </a:rPr>
              <a:t>level of courses</a:t>
            </a:r>
          </a:p>
          <a:p>
            <a:pPr marL="0" indent="0">
              <a:buNone/>
            </a:pPr>
            <a:r>
              <a:rPr lang="en-US" sz="2400" dirty="0">
                <a:solidFill>
                  <a:schemeClr val="bg1"/>
                </a:solidFill>
              </a:rPr>
              <a:t>5. Offer </a:t>
            </a:r>
            <a:r>
              <a:rPr lang="en-US" sz="2400" dirty="0">
                <a:solidFill>
                  <a:srgbClr val="FFFF00"/>
                </a:solidFill>
              </a:rPr>
              <a:t>a pilot program  </a:t>
            </a:r>
            <a:r>
              <a:rPr lang="en-US" sz="2400" dirty="0">
                <a:solidFill>
                  <a:schemeClr val="bg1"/>
                </a:solidFill>
              </a:rPr>
              <a:t>and compare to a control group that had not received</a:t>
            </a:r>
          </a:p>
          <a:p>
            <a:pPr marL="0" indent="0">
              <a:buNone/>
            </a:pPr>
            <a:r>
              <a:rPr lang="en-US" sz="2400" dirty="0">
                <a:solidFill>
                  <a:schemeClr val="bg1"/>
                </a:solidFill>
              </a:rPr>
              <a:t>    training.</a:t>
            </a:r>
          </a:p>
          <a:p>
            <a:pPr marL="0" indent="0">
              <a:buNone/>
            </a:pPr>
            <a:r>
              <a:rPr lang="en-US" sz="2400" dirty="0">
                <a:solidFill>
                  <a:schemeClr val="bg1"/>
                </a:solidFill>
              </a:rPr>
              <a:t>6. A </a:t>
            </a:r>
            <a:r>
              <a:rPr lang="en-US" sz="2400" dirty="0">
                <a:solidFill>
                  <a:srgbClr val="FFFF00"/>
                </a:solidFill>
              </a:rPr>
              <a:t>longitudinal study </a:t>
            </a:r>
            <a:r>
              <a:rPr lang="en-US" sz="2400" dirty="0">
                <a:solidFill>
                  <a:schemeClr val="bg1"/>
                </a:solidFill>
              </a:rPr>
              <a:t>could be conducted to determine if graduate rates or overall </a:t>
            </a:r>
          </a:p>
          <a:p>
            <a:pPr marL="0" indent="0">
              <a:buNone/>
            </a:pPr>
            <a:r>
              <a:rPr lang="en-US" sz="2400" dirty="0">
                <a:solidFill>
                  <a:schemeClr val="bg1"/>
                </a:solidFill>
              </a:rPr>
              <a:t>    satisfaction of a program were improved based upon training faculty members.</a:t>
            </a:r>
            <a:endParaRPr lang="en-US" sz="2400" dirty="0">
              <a:solidFill>
                <a:schemeClr val="bg1"/>
              </a:solidFill>
              <a:effectLst/>
            </a:endParaRPr>
          </a:p>
        </p:txBody>
      </p:sp>
    </p:spTree>
    <p:extLst>
      <p:ext uri="{BB962C8B-B14F-4D97-AF65-F5344CB8AC3E}">
        <p14:creationId xmlns:p14="http://schemas.microsoft.com/office/powerpoint/2010/main" val="1167497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1C55C1-B6E4-430B-A66A-867122810EA8}"/>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55E66C9C-C53B-4E6D-8284-1E11CFE4F703}"/>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Implications</a:t>
            </a:r>
          </a:p>
        </p:txBody>
      </p:sp>
      <p:sp>
        <p:nvSpPr>
          <p:cNvPr id="3" name="Content Placeholder 2">
            <a:extLst>
              <a:ext uri="{FF2B5EF4-FFF2-40B4-BE49-F238E27FC236}">
                <a16:creationId xmlns:a16="http://schemas.microsoft.com/office/drawing/2014/main" id="{5A2C7BC4-7029-40DF-ABAB-5C82529B77E7}"/>
              </a:ext>
            </a:extLst>
          </p:cNvPr>
          <p:cNvSpPr>
            <a:spLocks noGrp="1"/>
          </p:cNvSpPr>
          <p:nvPr>
            <p:ph idx="1"/>
          </p:nvPr>
        </p:nvSpPr>
        <p:spPr>
          <a:xfrm>
            <a:off x="690880" y="1771927"/>
            <a:ext cx="10434320" cy="2868654"/>
          </a:xfrm>
        </p:spPr>
        <p:txBody>
          <a:bodyPr>
            <a:normAutofit fontScale="70000" lnSpcReduction="20000"/>
          </a:bodyPr>
          <a:lstStyle/>
          <a:p>
            <a:pPr marL="0" indent="0">
              <a:buNone/>
            </a:pPr>
            <a:r>
              <a:rPr lang="en-US" sz="2400" dirty="0">
                <a:solidFill>
                  <a:schemeClr val="bg1"/>
                </a:solidFill>
              </a:rPr>
              <a:t>Although the data was not significant in regards to the level of training, the faculty members surveyed </a:t>
            </a:r>
            <a:r>
              <a:rPr lang="en-US" sz="2400" dirty="0">
                <a:solidFill>
                  <a:srgbClr val="FFFF00"/>
                </a:solidFill>
              </a:rPr>
              <a:t>overwhelmingly support (96%) the need for teaching methodology training.  </a:t>
            </a:r>
          </a:p>
          <a:p>
            <a:pPr marL="0" indent="0">
              <a:buNone/>
            </a:pPr>
            <a:endParaRPr lang="en-US" sz="2400" dirty="0">
              <a:solidFill>
                <a:schemeClr val="bg1"/>
              </a:solidFill>
            </a:endParaRPr>
          </a:p>
          <a:p>
            <a:pPr marL="0" indent="0">
              <a:buNone/>
            </a:pPr>
            <a:r>
              <a:rPr lang="en-US" sz="2400" dirty="0">
                <a:solidFill>
                  <a:schemeClr val="bg1"/>
                </a:solidFill>
              </a:rPr>
              <a:t>Master and doctoral degree programs should start </a:t>
            </a:r>
            <a:r>
              <a:rPr lang="en-US" sz="2400" dirty="0">
                <a:solidFill>
                  <a:srgbClr val="FFFF00"/>
                </a:solidFill>
              </a:rPr>
              <a:t>to include some formal curricula </a:t>
            </a:r>
            <a:r>
              <a:rPr lang="en-US" sz="2400" dirty="0">
                <a:solidFill>
                  <a:schemeClr val="bg1"/>
                </a:solidFill>
              </a:rPr>
              <a:t>designed to prepare faculty.</a:t>
            </a:r>
          </a:p>
          <a:p>
            <a:pPr marL="0" indent="0">
              <a:buNone/>
            </a:pPr>
            <a:endParaRPr lang="en-US" sz="2400" dirty="0">
              <a:solidFill>
                <a:schemeClr val="bg1"/>
              </a:solidFill>
            </a:endParaRPr>
          </a:p>
          <a:p>
            <a:pPr marL="0" indent="0">
              <a:buNone/>
            </a:pPr>
            <a:r>
              <a:rPr lang="en-US" sz="2400" dirty="0">
                <a:solidFill>
                  <a:srgbClr val="FFFF00"/>
                </a:solidFill>
              </a:rPr>
              <a:t>Onboarding</a:t>
            </a:r>
            <a:r>
              <a:rPr lang="en-US" sz="2400" dirty="0">
                <a:solidFill>
                  <a:schemeClr val="bg1"/>
                </a:solidFill>
              </a:rPr>
              <a:t> training for new faculty members. </a:t>
            </a:r>
          </a:p>
          <a:p>
            <a:pPr marL="0" indent="0">
              <a:buNone/>
            </a:pPr>
            <a:endParaRPr lang="en-US" sz="2400" dirty="0">
              <a:solidFill>
                <a:schemeClr val="bg1"/>
              </a:solidFill>
            </a:endParaRPr>
          </a:p>
          <a:p>
            <a:pPr marL="0" indent="0">
              <a:buNone/>
            </a:pPr>
            <a:r>
              <a:rPr lang="en-US" sz="2400" dirty="0">
                <a:solidFill>
                  <a:srgbClr val="FFFF00"/>
                </a:solidFill>
              </a:rPr>
              <a:t>Ongoing and required professional development </a:t>
            </a:r>
            <a:r>
              <a:rPr lang="en-US" sz="2400" dirty="0">
                <a:solidFill>
                  <a:schemeClr val="bg1"/>
                </a:solidFill>
              </a:rPr>
              <a:t>for current faculty members to remain in good standing with the university. </a:t>
            </a:r>
          </a:p>
          <a:p>
            <a:pPr marL="0" indent="0">
              <a:buNone/>
            </a:pPr>
            <a:endParaRPr lang="en-US" sz="2400" dirty="0">
              <a:solidFill>
                <a:schemeClr val="bg1"/>
              </a:solidFill>
            </a:endParaRPr>
          </a:p>
        </p:txBody>
      </p:sp>
      <p:sp>
        <p:nvSpPr>
          <p:cNvPr id="5" name="Rectangle 4">
            <a:extLst>
              <a:ext uri="{FF2B5EF4-FFF2-40B4-BE49-F238E27FC236}">
                <a16:creationId xmlns:a16="http://schemas.microsoft.com/office/drawing/2014/main" id="{3660B692-9784-43AC-8A73-FD87D22CE917}"/>
              </a:ext>
            </a:extLst>
          </p:cNvPr>
          <p:cNvSpPr/>
          <p:nvPr/>
        </p:nvSpPr>
        <p:spPr>
          <a:xfrm>
            <a:off x="878840" y="5299375"/>
            <a:ext cx="10434319" cy="954107"/>
          </a:xfrm>
          <a:prstGeom prst="rect">
            <a:avLst/>
          </a:prstGeom>
        </p:spPr>
        <p:txBody>
          <a:bodyPr wrap="square">
            <a:spAutoFit/>
          </a:bodyPr>
          <a:lstStyle/>
          <a:p>
            <a:pPr algn="ctr"/>
            <a:r>
              <a:rPr lang="en-US" sz="2800" dirty="0">
                <a:solidFill>
                  <a:schemeClr val="bg1"/>
                </a:solidFill>
                <a:latin typeface="Segoe Print" panose="02000600000000000000" pitchFamily="2" charset="0"/>
              </a:rPr>
              <a:t>Using the above recommendations, faculty members could be prepared as both </a:t>
            </a:r>
            <a:r>
              <a:rPr lang="en-US" sz="2800" dirty="0">
                <a:solidFill>
                  <a:srgbClr val="FFFF00"/>
                </a:solidFill>
                <a:latin typeface="Segoe Print" panose="02000600000000000000" pitchFamily="2" charset="0"/>
              </a:rPr>
              <a:t>scholars AND teachers.</a:t>
            </a:r>
          </a:p>
        </p:txBody>
      </p:sp>
    </p:spTree>
    <p:extLst>
      <p:ext uri="{BB962C8B-B14F-4D97-AF65-F5344CB8AC3E}">
        <p14:creationId xmlns:p14="http://schemas.microsoft.com/office/powerpoint/2010/main" val="204823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9F2E07-22C8-4CBD-93C4-F2070D87883A}"/>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p:cNvSpPr>
            <a:spLocks noGrp="1"/>
          </p:cNvSpPr>
          <p:nvPr>
            <p:ph type="title"/>
          </p:nvPr>
        </p:nvSpPr>
        <p:spPr>
          <a:xfrm>
            <a:off x="456490" y="357076"/>
            <a:ext cx="11288470" cy="1156413"/>
          </a:xfrm>
        </p:spPr>
        <p:txBody>
          <a:bodyPr/>
          <a:lstStyle/>
          <a:p>
            <a:pPr algn="ctr"/>
            <a:r>
              <a:rPr lang="en-US" dirty="0">
                <a:solidFill>
                  <a:schemeClr val="bg1"/>
                </a:solidFill>
                <a:latin typeface="Segoe Print" panose="02000600000000000000" pitchFamily="2" charset="0"/>
                <a:cs typeface="Arial" pitchFamily="34" charset="0"/>
              </a:rPr>
              <a:t>References</a:t>
            </a:r>
          </a:p>
        </p:txBody>
      </p:sp>
      <p:sp>
        <p:nvSpPr>
          <p:cNvPr id="3" name="Content Placeholder 2"/>
          <p:cNvSpPr>
            <a:spLocks noGrp="1"/>
          </p:cNvSpPr>
          <p:nvPr>
            <p:ph idx="1"/>
          </p:nvPr>
        </p:nvSpPr>
        <p:spPr>
          <a:xfrm>
            <a:off x="662152" y="1324303"/>
            <a:ext cx="10830910" cy="4663469"/>
          </a:xfrm>
        </p:spPr>
        <p:txBody>
          <a:bodyPr>
            <a:noAutofit/>
          </a:bodyPr>
          <a:lstStyle/>
          <a:p>
            <a:pPr>
              <a:buNone/>
            </a:pPr>
            <a:endParaRPr lang="en-US" sz="1400" dirty="0">
              <a:cs typeface="Times New Roman" pitchFamily="18" charset="0"/>
            </a:endParaRPr>
          </a:p>
          <a:p>
            <a:pPr>
              <a:buNone/>
            </a:pPr>
            <a:endParaRPr lang="en-US" sz="1400" dirty="0">
              <a:cs typeface="Times New Roman" pitchFamily="18" charset="0"/>
            </a:endParaRPr>
          </a:p>
        </p:txBody>
      </p:sp>
      <p:sp>
        <p:nvSpPr>
          <p:cNvPr id="5" name="TextBox 4">
            <a:extLst>
              <a:ext uri="{FF2B5EF4-FFF2-40B4-BE49-F238E27FC236}">
                <a16:creationId xmlns:a16="http://schemas.microsoft.com/office/drawing/2014/main" id="{D12796A0-4340-4ACE-9C63-237C8EE45E3F}"/>
              </a:ext>
            </a:extLst>
          </p:cNvPr>
          <p:cNvSpPr txBox="1"/>
          <p:nvPr/>
        </p:nvSpPr>
        <p:spPr>
          <a:xfrm>
            <a:off x="662152" y="1324303"/>
            <a:ext cx="10830910" cy="6186309"/>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Boyer, E. L. (1990). </a:t>
            </a:r>
            <a:r>
              <a:rPr lang="en-US" i="1" dirty="0">
                <a:solidFill>
                  <a:schemeClr val="bg1"/>
                </a:solidFill>
                <a:latin typeface="Times New Roman" panose="02020603050405020304" pitchFamily="18" charset="0"/>
                <a:cs typeface="Times New Roman" panose="02020603050405020304" pitchFamily="18" charset="0"/>
              </a:rPr>
              <a:t>Scholarship reconsidered: Priorities of the professoriate</a:t>
            </a:r>
            <a:r>
              <a:rPr lang="en-US" dirty="0">
                <a:solidFill>
                  <a:schemeClr val="bg1"/>
                </a:solidFill>
                <a:latin typeface="Times New Roman" panose="02020603050405020304" pitchFamily="18" charset="0"/>
                <a:cs typeface="Times New Roman" panose="02020603050405020304" pitchFamily="18" charset="0"/>
              </a:rPr>
              <a:t>. New York: NY, John Wiley and Sons.</a:t>
            </a:r>
          </a:p>
          <a:p>
            <a:r>
              <a:rPr lang="en-US" dirty="0">
                <a:solidFill>
                  <a:schemeClr val="bg1"/>
                </a:solidFill>
                <a:latin typeface="Times New Roman" panose="02020603050405020304" pitchFamily="18" charset="0"/>
                <a:cs typeface="Times New Roman" panose="02020603050405020304" pitchFamily="18" charset="0"/>
              </a:rPr>
              <a:t>Hora, M. T., &amp; </a:t>
            </a:r>
            <a:r>
              <a:rPr lang="en-US" dirty="0" err="1">
                <a:solidFill>
                  <a:schemeClr val="bg1"/>
                </a:solidFill>
                <a:latin typeface="Times New Roman" panose="02020603050405020304" pitchFamily="18" charset="0"/>
                <a:cs typeface="Times New Roman" panose="02020603050405020304" pitchFamily="18" charset="0"/>
              </a:rPr>
              <a:t>Ferrare</a:t>
            </a:r>
            <a:r>
              <a:rPr lang="en-US" dirty="0">
                <a:solidFill>
                  <a:schemeClr val="bg1"/>
                </a:solidFill>
                <a:latin typeface="Times New Roman" panose="02020603050405020304" pitchFamily="18" charset="0"/>
                <a:cs typeface="Times New Roman" panose="02020603050405020304" pitchFamily="18" charset="0"/>
              </a:rPr>
              <a:t>, J. J. (2012). Instructional systems of practice: A multidimensional analysis of math and </a:t>
            </a:r>
          </a:p>
          <a:p>
            <a:r>
              <a:rPr lang="en-US" dirty="0">
                <a:solidFill>
                  <a:schemeClr val="bg1"/>
                </a:solidFill>
                <a:latin typeface="Times New Roman" panose="02020603050405020304" pitchFamily="18" charset="0"/>
                <a:cs typeface="Times New Roman" panose="02020603050405020304" pitchFamily="18" charset="0"/>
              </a:rPr>
              <a:t>        science undergraduate course planning and classroom teaching, </a:t>
            </a:r>
            <a:r>
              <a:rPr lang="en-US" i="1" dirty="0">
                <a:solidFill>
                  <a:schemeClr val="bg1"/>
                </a:solidFill>
                <a:latin typeface="Times New Roman" panose="02020603050405020304" pitchFamily="18" charset="0"/>
                <a:cs typeface="Times New Roman" panose="02020603050405020304" pitchFamily="18" charset="0"/>
              </a:rPr>
              <a:t>Journal of the Learning Sciences</a:t>
            </a:r>
            <a:r>
              <a:rPr lang="en-US" dirty="0">
                <a:solidFill>
                  <a:schemeClr val="bg1"/>
                </a:solidFill>
                <a:latin typeface="Times New Roman" panose="02020603050405020304" pitchFamily="18" charset="0"/>
                <a:cs typeface="Times New Roman" panose="02020603050405020304" pitchFamily="18" charset="0"/>
              </a:rPr>
              <a:t>, </a:t>
            </a:r>
            <a:r>
              <a:rPr lang="en-US" i="1" dirty="0">
                <a:solidFill>
                  <a:schemeClr val="bg1"/>
                </a:solidFill>
                <a:latin typeface="Times New Roman" panose="02020603050405020304" pitchFamily="18" charset="0"/>
                <a:cs typeface="Times New Roman" panose="02020603050405020304" pitchFamily="18" charset="0"/>
              </a:rPr>
              <a:t>22</a:t>
            </a:r>
            <a:r>
              <a:rPr lang="en-US" dirty="0">
                <a:solidFill>
                  <a:schemeClr val="bg1"/>
                </a:solidFill>
                <a:latin typeface="Times New Roman" panose="02020603050405020304" pitchFamily="18" charset="0"/>
                <a:cs typeface="Times New Roman" panose="02020603050405020304" pitchFamily="18" charset="0"/>
              </a:rPr>
              <a:t>(2), p. 1-</a:t>
            </a:r>
          </a:p>
          <a:p>
            <a:r>
              <a:rPr lang="en-US" dirty="0">
                <a:solidFill>
                  <a:schemeClr val="bg1"/>
                </a:solidFill>
                <a:latin typeface="Times New Roman" panose="02020603050405020304" pitchFamily="18" charset="0"/>
                <a:cs typeface="Times New Roman" panose="02020603050405020304" pitchFamily="18" charset="0"/>
              </a:rPr>
              <a:t>       46.  doi:10.1080/10508406.2012.729767</a:t>
            </a:r>
          </a:p>
          <a:p>
            <a:r>
              <a:rPr lang="en-US" dirty="0">
                <a:solidFill>
                  <a:schemeClr val="bg1"/>
                </a:solidFill>
                <a:latin typeface="Times New Roman" panose="02020603050405020304" pitchFamily="18" charset="0"/>
                <a:cs typeface="Times New Roman" panose="02020603050405020304" pitchFamily="18" charset="0"/>
              </a:rPr>
              <a:t>Kane, R., </a:t>
            </a:r>
            <a:r>
              <a:rPr lang="en-US" dirty="0" err="1">
                <a:solidFill>
                  <a:schemeClr val="bg1"/>
                </a:solidFill>
                <a:latin typeface="Times New Roman" panose="02020603050405020304" pitchFamily="18" charset="0"/>
                <a:cs typeface="Times New Roman" panose="02020603050405020304" pitchFamily="18" charset="0"/>
              </a:rPr>
              <a:t>Sandretto</a:t>
            </a:r>
            <a:r>
              <a:rPr lang="en-US" dirty="0">
                <a:solidFill>
                  <a:schemeClr val="bg1"/>
                </a:solidFill>
                <a:latin typeface="Times New Roman" panose="02020603050405020304" pitchFamily="18" charset="0"/>
                <a:cs typeface="Times New Roman" panose="02020603050405020304" pitchFamily="18" charset="0"/>
              </a:rPr>
              <a:t>, S., &amp; Heath, C. (2002). Telling half the story: A critical review of research on the teaching </a:t>
            </a:r>
          </a:p>
          <a:p>
            <a:r>
              <a:rPr lang="en-US" dirty="0">
                <a:solidFill>
                  <a:schemeClr val="bg1"/>
                </a:solidFill>
                <a:latin typeface="Times New Roman" panose="02020603050405020304" pitchFamily="18" charset="0"/>
                <a:cs typeface="Times New Roman" panose="02020603050405020304" pitchFamily="18" charset="0"/>
              </a:rPr>
              <a:t>       beliefs and practices of university academics. </a:t>
            </a:r>
            <a:r>
              <a:rPr lang="en-US" i="1" dirty="0">
                <a:solidFill>
                  <a:schemeClr val="bg1"/>
                </a:solidFill>
                <a:latin typeface="Times New Roman" panose="02020603050405020304" pitchFamily="18" charset="0"/>
                <a:cs typeface="Times New Roman" panose="02020603050405020304" pitchFamily="18" charset="0"/>
              </a:rPr>
              <a:t>Review of Educational Research, 72</a:t>
            </a:r>
            <a:r>
              <a:rPr lang="en-US" dirty="0">
                <a:solidFill>
                  <a:schemeClr val="bg1"/>
                </a:solidFill>
                <a:latin typeface="Times New Roman" panose="02020603050405020304" pitchFamily="18" charset="0"/>
                <a:cs typeface="Times New Roman" panose="02020603050405020304" pitchFamily="18" charset="0"/>
              </a:rPr>
              <a:t>(2), 177-228. </a:t>
            </a:r>
          </a:p>
          <a:p>
            <a:r>
              <a:rPr lang="en-US" dirty="0">
                <a:solidFill>
                  <a:schemeClr val="bg1"/>
                </a:solidFill>
                <a:latin typeface="Times New Roman" panose="02020603050405020304" pitchFamily="18" charset="0"/>
                <a:cs typeface="Times New Roman" panose="02020603050405020304" pitchFamily="18" charset="0"/>
              </a:rPr>
              <a:t>       doi:10.3102/00346543072002177</a:t>
            </a:r>
          </a:p>
          <a:p>
            <a:r>
              <a:rPr lang="en-US" dirty="0">
                <a:solidFill>
                  <a:schemeClr val="bg1"/>
                </a:solidFill>
                <a:latin typeface="Times New Roman" panose="02020603050405020304" pitchFamily="18" charset="0"/>
                <a:cs typeface="Times New Roman" panose="02020603050405020304" pitchFamily="18" charset="0"/>
              </a:rPr>
              <a:t>Knowles, M. (1984). </a:t>
            </a:r>
            <a:r>
              <a:rPr lang="en-US" i="1" dirty="0">
                <a:solidFill>
                  <a:schemeClr val="bg1"/>
                </a:solidFill>
                <a:latin typeface="Times New Roman" panose="02020603050405020304" pitchFamily="18" charset="0"/>
                <a:cs typeface="Times New Roman" panose="02020603050405020304" pitchFamily="18" charset="0"/>
              </a:rPr>
              <a:t>The Adult Learner: A Neglected Species</a:t>
            </a:r>
            <a:r>
              <a:rPr lang="en-US" dirty="0">
                <a:solidFill>
                  <a:schemeClr val="bg1"/>
                </a:solidFill>
                <a:latin typeface="Times New Roman" panose="02020603050405020304" pitchFamily="18" charset="0"/>
                <a:cs typeface="Times New Roman" panose="02020603050405020304" pitchFamily="18" charset="0"/>
              </a:rPr>
              <a:t> (3rd Ed.). Houston, TX: Gulf. Elsevier. </a:t>
            </a:r>
          </a:p>
          <a:p>
            <a:r>
              <a:rPr lang="en-US" dirty="0">
                <a:solidFill>
                  <a:schemeClr val="bg1"/>
                </a:solidFill>
                <a:latin typeface="Times New Roman" panose="02020603050405020304" pitchFamily="18" charset="0"/>
                <a:cs typeface="Times New Roman" panose="02020603050405020304" pitchFamily="18" charset="0"/>
              </a:rPr>
              <a:t>Kolb, D. A. (2014). </a:t>
            </a:r>
            <a:r>
              <a:rPr lang="en-US" i="1" dirty="0">
                <a:solidFill>
                  <a:schemeClr val="bg1"/>
                </a:solidFill>
                <a:latin typeface="Times New Roman" panose="02020603050405020304" pitchFamily="18" charset="0"/>
                <a:cs typeface="Times New Roman" panose="02020603050405020304" pitchFamily="18" charset="0"/>
              </a:rPr>
              <a:t>Experiential learning: Experience as the source of learning and development</a:t>
            </a:r>
            <a:r>
              <a:rPr lang="en-US" dirty="0">
                <a:solidFill>
                  <a:schemeClr val="bg1"/>
                </a:solidFill>
                <a:latin typeface="Times New Roman" panose="02020603050405020304" pitchFamily="18" charset="0"/>
                <a:cs typeface="Times New Roman" panose="02020603050405020304" pitchFamily="18" charset="0"/>
              </a:rPr>
              <a:t>. Upper Saddle </a:t>
            </a:r>
          </a:p>
          <a:p>
            <a:r>
              <a:rPr lang="en-US" dirty="0">
                <a:solidFill>
                  <a:schemeClr val="bg1"/>
                </a:solidFill>
                <a:latin typeface="Times New Roman" panose="02020603050405020304" pitchFamily="18" charset="0"/>
                <a:cs typeface="Times New Roman" panose="02020603050405020304" pitchFamily="18" charset="0"/>
              </a:rPr>
              <a:t>       River, NJ: FT Press.</a:t>
            </a:r>
          </a:p>
          <a:p>
            <a:r>
              <a:rPr lang="en-US" dirty="0">
                <a:solidFill>
                  <a:schemeClr val="bg1"/>
                </a:solidFill>
                <a:latin typeface="Times New Roman" panose="02020603050405020304" pitchFamily="18" charset="0"/>
                <a:cs typeface="Times New Roman" panose="02020603050405020304" pitchFamily="18" charset="0"/>
              </a:rPr>
              <a:t>Kurt, G. (2017). Implementing the flipped classroom in teacher education: Evidence from Turkey. </a:t>
            </a:r>
            <a:r>
              <a:rPr lang="en-US" i="1" dirty="0">
                <a:solidFill>
                  <a:schemeClr val="bg1"/>
                </a:solidFill>
                <a:latin typeface="Times New Roman" panose="02020603050405020304" pitchFamily="18" charset="0"/>
                <a:cs typeface="Times New Roman" panose="02020603050405020304" pitchFamily="18" charset="0"/>
              </a:rPr>
              <a:t>Journal Of    </a:t>
            </a:r>
          </a:p>
          <a:p>
            <a:r>
              <a:rPr lang="en-US" i="1" dirty="0">
                <a:solidFill>
                  <a:schemeClr val="bg1"/>
                </a:solidFill>
                <a:latin typeface="Times New Roman" panose="02020603050405020304" pitchFamily="18" charset="0"/>
                <a:cs typeface="Times New Roman" panose="02020603050405020304" pitchFamily="18" charset="0"/>
              </a:rPr>
              <a:t>      Educational Technology &amp; Society</a:t>
            </a:r>
            <a:r>
              <a:rPr lang="en-US" dirty="0">
                <a:solidFill>
                  <a:schemeClr val="bg1"/>
                </a:solidFill>
                <a:latin typeface="Times New Roman" panose="02020603050405020304" pitchFamily="18" charset="0"/>
                <a:cs typeface="Times New Roman" panose="02020603050405020304" pitchFamily="18" charset="0"/>
              </a:rPr>
              <a:t>, </a:t>
            </a:r>
            <a:r>
              <a:rPr lang="en-US" i="1" dirty="0">
                <a:solidFill>
                  <a:schemeClr val="bg1"/>
                </a:solidFill>
                <a:latin typeface="Times New Roman" panose="02020603050405020304" pitchFamily="18" charset="0"/>
                <a:cs typeface="Times New Roman" panose="02020603050405020304" pitchFamily="18" charset="0"/>
              </a:rPr>
              <a:t>20</a:t>
            </a:r>
            <a:r>
              <a:rPr lang="en-US" dirty="0">
                <a:solidFill>
                  <a:schemeClr val="bg1"/>
                </a:solidFill>
                <a:latin typeface="Times New Roman" panose="02020603050405020304" pitchFamily="18" charset="0"/>
                <a:cs typeface="Times New Roman" panose="02020603050405020304" pitchFamily="18" charset="0"/>
              </a:rPr>
              <a:t>(1), 211-221.</a:t>
            </a:r>
          </a:p>
          <a:p>
            <a:r>
              <a:rPr lang="en-US" dirty="0">
                <a:solidFill>
                  <a:schemeClr val="bg1"/>
                </a:solidFill>
                <a:latin typeface="Times New Roman" panose="02020603050405020304" pitchFamily="18" charset="0"/>
                <a:cs typeface="Times New Roman" panose="02020603050405020304" pitchFamily="18" charset="0"/>
              </a:rPr>
              <a:t>Lowenthal, P. R., Wray, M. L., Bates, B., Switzer, T., &amp; Stevens, E. (2012). Examining faculty motivation to </a:t>
            </a:r>
          </a:p>
          <a:p>
            <a:r>
              <a:rPr lang="en-US" dirty="0">
                <a:solidFill>
                  <a:schemeClr val="bg1"/>
                </a:solidFill>
                <a:latin typeface="Times New Roman" panose="02020603050405020304" pitchFamily="18" charset="0"/>
                <a:cs typeface="Times New Roman" panose="02020603050405020304" pitchFamily="18" charset="0"/>
              </a:rPr>
              <a:t>      participate in faculty development. </a:t>
            </a:r>
            <a:r>
              <a:rPr lang="en-US" i="1" dirty="0">
                <a:solidFill>
                  <a:schemeClr val="bg1"/>
                </a:solidFill>
                <a:latin typeface="Times New Roman" panose="02020603050405020304" pitchFamily="18" charset="0"/>
                <a:cs typeface="Times New Roman" panose="02020603050405020304" pitchFamily="18" charset="0"/>
              </a:rPr>
              <a:t>International Journal of University Teaching and Faculty </a:t>
            </a:r>
          </a:p>
          <a:p>
            <a:pPr marL="280988"/>
            <a:r>
              <a:rPr lang="en-US" i="1" dirty="0">
                <a:solidFill>
                  <a:schemeClr val="bg1"/>
                </a:solidFill>
                <a:latin typeface="Times New Roman" panose="02020603050405020304" pitchFamily="18" charset="0"/>
                <a:cs typeface="Times New Roman" panose="02020603050405020304" pitchFamily="18" charset="0"/>
              </a:rPr>
              <a:t>Development, 3</a:t>
            </a:r>
            <a:r>
              <a:rPr lang="en-US" dirty="0">
                <a:solidFill>
                  <a:schemeClr val="bg1"/>
                </a:solidFill>
                <a:latin typeface="Times New Roman" panose="02020603050405020304" pitchFamily="18" charset="0"/>
                <a:cs typeface="Times New Roman" panose="02020603050405020304" pitchFamily="18" charset="0"/>
              </a:rPr>
              <a:t>(3), 149-164. Retrieved from https://login.proxy.olivet.edu /</a:t>
            </a:r>
            <a:r>
              <a:rPr lang="en-US" dirty="0" err="1">
                <a:solidFill>
                  <a:schemeClr val="bg1"/>
                </a:solidFill>
                <a:latin typeface="Times New Roman" panose="02020603050405020304" pitchFamily="18" charset="0"/>
                <a:cs typeface="Times New Roman" panose="02020603050405020304" pitchFamily="18" charset="0"/>
              </a:rPr>
              <a:t>login?url</a:t>
            </a:r>
            <a:r>
              <a:rPr lang="en-US" dirty="0">
                <a:solidFill>
                  <a:schemeClr val="bg1"/>
                </a:solidFill>
                <a:latin typeface="Times New Roman" panose="02020603050405020304" pitchFamily="18" charset="0"/>
                <a:cs typeface="Times New Roman" panose="02020603050405020304" pitchFamily="18" charset="0"/>
              </a:rPr>
              <a:t>=http://search.proquest.com.proxy.olivet.edu/docview/1727484723?accountid=12974.</a:t>
            </a: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a:p>
            <a:endParaRPr lang="en-US"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8D8C27-7AA0-422F-BEC6-6C67CA4F5E36}"/>
              </a:ext>
            </a:extLst>
          </p:cNvPr>
          <p:cNvSpPr>
            <a:spLocks noGrp="1"/>
          </p:cNvSpPr>
          <p:nvPr>
            <p:ph idx="1"/>
          </p:nvPr>
        </p:nvSpPr>
        <p:spPr>
          <a:xfrm>
            <a:off x="664779" y="1513488"/>
            <a:ext cx="10922876" cy="4987435"/>
          </a:xfrm>
        </p:spPr>
        <p:txBody>
          <a:bodyPr>
            <a:noAutofit/>
          </a:bodyPr>
          <a:lstStyle/>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Oleson, A., &amp; Hora, M. (2014). Teaching the way they were taught? Revisiting the sources of teaching knowledge </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       and the  role of prior experience in shaping faculty teaching practices. </a:t>
            </a:r>
            <a:r>
              <a:rPr lang="en-US" sz="1700" i="1" dirty="0">
                <a:solidFill>
                  <a:schemeClr val="bg1"/>
                </a:solidFill>
                <a:latin typeface="Times New Roman" panose="02020603050405020304" pitchFamily="18" charset="0"/>
                <a:cs typeface="Times New Roman" panose="02020603050405020304" pitchFamily="18" charset="0"/>
              </a:rPr>
              <a:t>Higher Education, 68</a:t>
            </a:r>
            <a:r>
              <a:rPr lang="en-US" sz="1700" dirty="0">
                <a:solidFill>
                  <a:schemeClr val="bg1"/>
                </a:solidFill>
                <a:latin typeface="Times New Roman" panose="02020603050405020304" pitchFamily="18" charset="0"/>
                <a:cs typeface="Times New Roman" panose="02020603050405020304" pitchFamily="18" charset="0"/>
              </a:rPr>
              <a:t>(1), 29-45. </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       doi:10.1007/s10734-013-9678-9</a:t>
            </a:r>
          </a:p>
          <a:p>
            <a:pPr marL="0" indent="0">
              <a:spcBef>
                <a:spcPts val="0"/>
              </a:spcBef>
              <a:buNone/>
            </a:pPr>
            <a:r>
              <a:rPr lang="en-US" sz="1700" dirty="0" err="1">
                <a:solidFill>
                  <a:schemeClr val="bg1"/>
                </a:solidFill>
                <a:latin typeface="Times New Roman" panose="02020603050405020304" pitchFamily="18" charset="0"/>
                <a:cs typeface="Times New Roman" panose="02020603050405020304" pitchFamily="18" charset="0"/>
              </a:rPr>
              <a:t>Pintrich</a:t>
            </a:r>
            <a:r>
              <a:rPr lang="en-US" sz="1700" dirty="0">
                <a:solidFill>
                  <a:schemeClr val="bg1"/>
                </a:solidFill>
                <a:latin typeface="Times New Roman" panose="02020603050405020304" pitchFamily="18" charset="0"/>
                <a:cs typeface="Times New Roman" panose="02020603050405020304" pitchFamily="18" charset="0"/>
              </a:rPr>
              <a:t>, P. R., Smith, D., Garcia, T., &amp; </a:t>
            </a:r>
            <a:r>
              <a:rPr lang="en-US" sz="1700" dirty="0" err="1">
                <a:solidFill>
                  <a:schemeClr val="bg1"/>
                </a:solidFill>
                <a:latin typeface="Times New Roman" panose="02020603050405020304" pitchFamily="18" charset="0"/>
                <a:cs typeface="Times New Roman" panose="02020603050405020304" pitchFamily="18" charset="0"/>
              </a:rPr>
              <a:t>McKeachie</a:t>
            </a:r>
            <a:r>
              <a:rPr lang="en-US" sz="1700" dirty="0">
                <a:solidFill>
                  <a:schemeClr val="bg1"/>
                </a:solidFill>
                <a:latin typeface="Times New Roman" panose="02020603050405020304" pitchFamily="18" charset="0"/>
                <a:cs typeface="Times New Roman" panose="02020603050405020304" pitchFamily="18" charset="0"/>
              </a:rPr>
              <a:t>, W. (1991). </a:t>
            </a:r>
            <a:r>
              <a:rPr lang="en-US" sz="1700" i="1" dirty="0">
                <a:solidFill>
                  <a:schemeClr val="bg1"/>
                </a:solidFill>
                <a:latin typeface="Times New Roman" panose="02020603050405020304" pitchFamily="18" charset="0"/>
                <a:cs typeface="Times New Roman" panose="02020603050405020304" pitchFamily="18" charset="0"/>
              </a:rPr>
              <a:t>A manual for the use of the motivated strategies for </a:t>
            </a:r>
          </a:p>
          <a:p>
            <a:pPr marL="0" indent="0">
              <a:spcBef>
                <a:spcPts val="0"/>
              </a:spcBef>
              <a:buNone/>
            </a:pPr>
            <a:r>
              <a:rPr lang="en-US" sz="1700" i="1" dirty="0">
                <a:solidFill>
                  <a:schemeClr val="bg1"/>
                </a:solidFill>
                <a:latin typeface="Times New Roman" panose="02020603050405020304" pitchFamily="18" charset="0"/>
                <a:cs typeface="Times New Roman" panose="02020603050405020304" pitchFamily="18" charset="0"/>
              </a:rPr>
              <a:t>       learning questionnaire (MSLQ)</a:t>
            </a:r>
            <a:r>
              <a:rPr lang="en-US" sz="1700" dirty="0">
                <a:solidFill>
                  <a:schemeClr val="bg1"/>
                </a:solidFill>
                <a:latin typeface="Times New Roman" panose="02020603050405020304" pitchFamily="18" charset="0"/>
                <a:cs typeface="Times New Roman" panose="02020603050405020304" pitchFamily="18" charset="0"/>
              </a:rPr>
              <a:t>. National Center for Research to Improve Postsecondary Teaching and Learning. </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       Ann Arbor, MI.   </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Purdue Instructor Course Evaluation Service (PICES) (2011). Retrieved from</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       http://www.purdue.edu/cie/web/search/catalog.pdf</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Romero, E. G. (2010). </a:t>
            </a:r>
            <a:r>
              <a:rPr lang="en-US" sz="1700" i="1" dirty="0">
                <a:solidFill>
                  <a:schemeClr val="bg1"/>
                </a:solidFill>
                <a:latin typeface="Times New Roman" panose="02020603050405020304" pitchFamily="18" charset="0"/>
                <a:cs typeface="Times New Roman" panose="02020603050405020304" pitchFamily="18" charset="0"/>
              </a:rPr>
              <a:t>A descriptive profile of faculty development at community colleges: Looking toward the </a:t>
            </a:r>
          </a:p>
          <a:p>
            <a:pPr marL="0" indent="0">
              <a:spcBef>
                <a:spcPts val="0"/>
              </a:spcBef>
              <a:buNone/>
            </a:pPr>
            <a:r>
              <a:rPr lang="en-US" sz="1700" i="1" dirty="0">
                <a:solidFill>
                  <a:schemeClr val="bg1"/>
                </a:solidFill>
                <a:latin typeface="Times New Roman" panose="02020603050405020304" pitchFamily="18" charset="0"/>
                <a:cs typeface="Times New Roman" panose="02020603050405020304" pitchFamily="18" charset="0"/>
              </a:rPr>
              <a:t>      future.</a:t>
            </a:r>
            <a:r>
              <a:rPr lang="en-US" sz="1700" dirty="0">
                <a:solidFill>
                  <a:schemeClr val="bg1"/>
                </a:solidFill>
                <a:latin typeface="Times New Roman" panose="02020603050405020304" pitchFamily="18" charset="0"/>
                <a:cs typeface="Times New Roman" panose="02020603050405020304" pitchFamily="18" charset="0"/>
              </a:rPr>
              <a:t> Retrieved from                 </a:t>
            </a:r>
          </a:p>
          <a:p>
            <a:pPr marL="0" indent="0">
              <a:spcBef>
                <a:spcPts val="0"/>
              </a:spcBef>
              <a:buNone/>
            </a:pPr>
            <a:r>
              <a:rPr lang="en-US" sz="1700" dirty="0">
                <a:solidFill>
                  <a:schemeClr val="bg1"/>
                </a:solidFill>
                <a:latin typeface="Times New Roman" panose="02020603050405020304" pitchFamily="18" charset="0"/>
                <a:cs typeface="Times New Roman" panose="02020603050405020304" pitchFamily="18" charset="0"/>
              </a:rPr>
              <a:t>     https://login.proxy.olivet.edu/login?url=http://search.proquest.com.proxy.olivet.edu/docview/902917943?</a:t>
            </a:r>
          </a:p>
          <a:p>
            <a:pPr marL="0" indent="0">
              <a:spcBef>
                <a:spcPts val="0"/>
              </a:spcBef>
              <a:buNone/>
            </a:pPr>
            <a:r>
              <a:rPr lang="en-US" sz="1600" dirty="0" err="1">
                <a:solidFill>
                  <a:schemeClr val="bg1"/>
                </a:solidFill>
                <a:latin typeface="Times New Roman" panose="02020603050405020304" pitchFamily="18" charset="0"/>
                <a:cs typeface="Times New Roman" panose="02020603050405020304" pitchFamily="18" charset="0"/>
              </a:rPr>
              <a:t>Rosensitto</a:t>
            </a:r>
            <a:r>
              <a:rPr lang="en-US" sz="1600" dirty="0">
                <a:solidFill>
                  <a:schemeClr val="bg1"/>
                </a:solidFill>
                <a:latin typeface="Times New Roman" panose="02020603050405020304" pitchFamily="18" charset="0"/>
                <a:cs typeface="Times New Roman" panose="02020603050405020304" pitchFamily="18" charset="0"/>
              </a:rPr>
              <a:t>, A. M. (1999). </a:t>
            </a:r>
            <a:r>
              <a:rPr lang="en-US" sz="1600" i="1" dirty="0">
                <a:solidFill>
                  <a:schemeClr val="bg1"/>
                </a:solidFill>
                <a:latin typeface="Times New Roman" panose="02020603050405020304" pitchFamily="18" charset="0"/>
                <a:cs typeface="Times New Roman" panose="02020603050405020304" pitchFamily="18" charset="0"/>
              </a:rPr>
              <a:t>Faculty perceptions of the need for graduate programs to include formal curricula </a:t>
            </a:r>
          </a:p>
          <a:p>
            <a:pPr marL="0" indent="0">
              <a:spcBef>
                <a:spcPts val="0"/>
              </a:spcBef>
              <a:buNone/>
            </a:pPr>
            <a:r>
              <a:rPr lang="en-US" sz="1600" i="1" dirty="0">
                <a:solidFill>
                  <a:schemeClr val="bg1"/>
                </a:solidFill>
                <a:latin typeface="Times New Roman" panose="02020603050405020304" pitchFamily="18" charset="0"/>
                <a:cs typeface="Times New Roman" panose="02020603050405020304" pitchFamily="18" charset="0"/>
              </a:rPr>
              <a:t>      designed to prepare candidates to teach in college and university settings. </a:t>
            </a:r>
            <a:r>
              <a:rPr lang="en-US" sz="1600" dirty="0">
                <a:solidFill>
                  <a:schemeClr val="bg1"/>
                </a:solidFill>
                <a:latin typeface="Times New Roman" panose="02020603050405020304" pitchFamily="18" charset="0"/>
                <a:cs typeface="Times New Roman" panose="02020603050405020304" pitchFamily="18" charset="0"/>
              </a:rPr>
              <a:t>Retrieved from </a:t>
            </a:r>
          </a:p>
          <a:p>
            <a:pPr marL="0" indent="0">
              <a:spcBef>
                <a:spcPts val="0"/>
              </a:spcBef>
              <a:buNone/>
            </a:pPr>
            <a:r>
              <a:rPr lang="en-US" sz="1600" dirty="0">
                <a:solidFill>
                  <a:schemeClr val="bg1"/>
                </a:solidFill>
                <a:latin typeface="Times New Roman" panose="02020603050405020304" pitchFamily="18" charset="0"/>
                <a:cs typeface="Times New Roman" panose="02020603050405020304" pitchFamily="18" charset="0"/>
              </a:rPr>
              <a:t>      https://login.proxy.olivet.edu/login?url=https://search-proquest-</a:t>
            </a:r>
          </a:p>
          <a:p>
            <a:pPr marL="0" indent="0">
              <a:spcBef>
                <a:spcPts val="0"/>
              </a:spcBef>
              <a:buNone/>
            </a:pPr>
            <a:r>
              <a:rPr lang="en-US" sz="1600" dirty="0">
                <a:solidFill>
                  <a:schemeClr val="bg1"/>
                </a:solidFill>
                <a:latin typeface="Times New Roman" panose="02020603050405020304" pitchFamily="18" charset="0"/>
                <a:cs typeface="Times New Roman" panose="02020603050405020304" pitchFamily="18" charset="0"/>
              </a:rPr>
              <a:t>      com.proxy.olivet.edu/</a:t>
            </a:r>
            <a:r>
              <a:rPr lang="en-US" sz="1600" dirty="0" err="1">
                <a:solidFill>
                  <a:schemeClr val="bg1"/>
                </a:solidFill>
                <a:latin typeface="Times New Roman" panose="02020603050405020304" pitchFamily="18" charset="0"/>
                <a:cs typeface="Times New Roman" panose="02020603050405020304" pitchFamily="18" charset="0"/>
              </a:rPr>
              <a:t>docview</a:t>
            </a:r>
            <a:r>
              <a:rPr lang="en-US" sz="1600" dirty="0">
                <a:solidFill>
                  <a:schemeClr val="bg1"/>
                </a:solidFill>
                <a:latin typeface="Times New Roman" panose="02020603050405020304" pitchFamily="18" charset="0"/>
                <a:cs typeface="Times New Roman" panose="02020603050405020304" pitchFamily="18" charset="0"/>
              </a:rPr>
              <a:t>/304582356?accountid=12974</a:t>
            </a:r>
          </a:p>
          <a:p>
            <a:pPr marL="0" indent="0">
              <a:spcBef>
                <a:spcPts val="0"/>
              </a:spcBef>
              <a:buNone/>
            </a:pPr>
            <a:r>
              <a:rPr lang="en-US" sz="1600">
                <a:solidFill>
                  <a:schemeClr val="bg1"/>
                </a:solidFill>
                <a:latin typeface="Times New Roman" panose="02020603050405020304" pitchFamily="18" charset="0"/>
                <a:cs typeface="Times New Roman" panose="02020603050405020304" pitchFamily="18" charset="0"/>
              </a:rPr>
              <a:t>Woolfolk</a:t>
            </a:r>
            <a:r>
              <a:rPr lang="en-US" sz="1600" dirty="0">
                <a:solidFill>
                  <a:schemeClr val="bg1"/>
                </a:solidFill>
                <a:latin typeface="Times New Roman" panose="02020603050405020304" pitchFamily="18" charset="0"/>
                <a:cs typeface="Times New Roman" panose="02020603050405020304" pitchFamily="18" charset="0"/>
              </a:rPr>
              <a:t>, A., &amp; Hoy, W. (1990). Prospective teachers' sense of efficacy and beliefs about control. </a:t>
            </a:r>
            <a:r>
              <a:rPr lang="en-US" sz="1600" i="1" dirty="0">
                <a:solidFill>
                  <a:schemeClr val="bg1"/>
                </a:solidFill>
                <a:latin typeface="Times New Roman" panose="02020603050405020304" pitchFamily="18" charset="0"/>
                <a:cs typeface="Times New Roman" panose="02020603050405020304" pitchFamily="18" charset="0"/>
              </a:rPr>
              <a:t>Journal of </a:t>
            </a:r>
          </a:p>
          <a:p>
            <a:pPr marL="0" indent="0">
              <a:spcBef>
                <a:spcPts val="0"/>
              </a:spcBef>
              <a:buNone/>
            </a:pPr>
            <a:r>
              <a:rPr lang="en-US" sz="1600" i="1" dirty="0">
                <a:solidFill>
                  <a:schemeClr val="bg1"/>
                </a:solidFill>
                <a:latin typeface="Times New Roman" panose="02020603050405020304" pitchFamily="18" charset="0"/>
                <a:cs typeface="Times New Roman" panose="02020603050405020304" pitchFamily="18" charset="0"/>
              </a:rPr>
              <a:t>       Educational Psychology</a:t>
            </a:r>
            <a:r>
              <a:rPr lang="en-US" sz="1600" dirty="0">
                <a:solidFill>
                  <a:schemeClr val="bg1"/>
                </a:solidFill>
                <a:latin typeface="Times New Roman" panose="02020603050405020304" pitchFamily="18" charset="0"/>
                <a:cs typeface="Times New Roman" panose="02020603050405020304" pitchFamily="18" charset="0"/>
              </a:rPr>
              <a:t>, 82, 81-91. </a:t>
            </a:r>
          </a:p>
          <a:p>
            <a:pPr marL="0" indent="0">
              <a:spcBef>
                <a:spcPts val="0"/>
              </a:spcBef>
              <a:buNone/>
            </a:pPr>
            <a:endParaRPr lang="en-US" sz="1700" dirty="0">
              <a:solidFill>
                <a:schemeClr val="bg1"/>
              </a:solidFill>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78005EC7-095C-446F-B706-56DCFD5832F3}"/>
              </a:ext>
            </a:extLst>
          </p:cNvPr>
          <p:cNvSpPr>
            <a:spLocks noGrp="1"/>
          </p:cNvSpPr>
          <p:nvPr>
            <p:ph type="title"/>
          </p:nvPr>
        </p:nvSpPr>
        <p:spPr>
          <a:xfrm>
            <a:off x="456490" y="357076"/>
            <a:ext cx="11288470" cy="1156413"/>
          </a:xfrm>
        </p:spPr>
        <p:txBody>
          <a:bodyPr/>
          <a:lstStyle/>
          <a:p>
            <a:pPr algn="ctr"/>
            <a:r>
              <a:rPr lang="en-US" dirty="0">
                <a:solidFill>
                  <a:schemeClr val="bg1"/>
                </a:solidFill>
                <a:latin typeface="Segoe Print" panose="02000600000000000000" pitchFamily="2" charset="0"/>
                <a:cs typeface="Arial" pitchFamily="34" charset="0"/>
              </a:rPr>
              <a:t>References</a:t>
            </a:r>
          </a:p>
        </p:txBody>
      </p:sp>
    </p:spTree>
    <p:extLst>
      <p:ext uri="{BB962C8B-B14F-4D97-AF65-F5344CB8AC3E}">
        <p14:creationId xmlns:p14="http://schemas.microsoft.com/office/powerpoint/2010/main" val="816368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1B1A7A5-8F47-4D12-BB23-69783854F52E}"/>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A96E5931-CE78-4243-B141-C9034EB5D4F7}"/>
              </a:ext>
            </a:extLst>
          </p:cNvPr>
          <p:cNvSpPr>
            <a:spLocks noGrp="1"/>
          </p:cNvSpPr>
          <p:nvPr>
            <p:ph type="title"/>
          </p:nvPr>
        </p:nvSpPr>
        <p:spPr/>
        <p:txBody>
          <a:bodyPr/>
          <a:lstStyle/>
          <a:p>
            <a:r>
              <a:rPr lang="en-US" dirty="0">
                <a:solidFill>
                  <a:schemeClr val="bg1"/>
                </a:solidFill>
                <a:latin typeface="Segoe Print" panose="02000600000000000000" pitchFamily="2" charset="0"/>
              </a:rPr>
              <a:t>Problem</a:t>
            </a:r>
          </a:p>
        </p:txBody>
      </p:sp>
      <p:sp>
        <p:nvSpPr>
          <p:cNvPr id="5" name="TextBox 4">
            <a:extLst>
              <a:ext uri="{FF2B5EF4-FFF2-40B4-BE49-F238E27FC236}">
                <a16:creationId xmlns:a16="http://schemas.microsoft.com/office/drawing/2014/main" id="{622F3AAA-6D1B-4F41-9C0E-F4AA72F397D9}"/>
              </a:ext>
            </a:extLst>
          </p:cNvPr>
          <p:cNvSpPr txBox="1"/>
          <p:nvPr/>
        </p:nvSpPr>
        <p:spPr>
          <a:xfrm>
            <a:off x="700861" y="2150179"/>
            <a:ext cx="6028185" cy="1508105"/>
          </a:xfrm>
          <a:prstGeom prst="rect">
            <a:avLst/>
          </a:prstGeom>
          <a:noFill/>
          <a:ln w="76200">
            <a:gradFill>
              <a:gsLst>
                <a:gs pos="60200">
                  <a:srgbClr val="84D7B9"/>
                </a:gs>
                <a:gs pos="20000">
                  <a:srgbClr val="00B050"/>
                </a:gs>
                <a:gs pos="100000">
                  <a:schemeClr val="accent4">
                    <a:lumMod val="20000"/>
                    <a:lumOff val="80000"/>
                  </a:schemeClr>
                </a:gs>
              </a:gsLst>
              <a:lin ang="5400000" scaled="0"/>
            </a:gradFill>
          </a:ln>
        </p:spPr>
        <p:txBody>
          <a:bodyPr wrap="square" rtlCol="0">
            <a:spAutoFit/>
          </a:bodyPr>
          <a:lstStyle/>
          <a:p>
            <a:pPr algn="ctr"/>
            <a:r>
              <a:rPr lang="en-US" sz="3600" dirty="0">
                <a:solidFill>
                  <a:schemeClr val="bg1"/>
                </a:solidFill>
              </a:rPr>
              <a:t>"Faculty are prepared as scholars, not teachers" </a:t>
            </a:r>
          </a:p>
          <a:p>
            <a:pPr algn="ctr"/>
            <a:r>
              <a:rPr lang="en-US" sz="2000" dirty="0">
                <a:solidFill>
                  <a:schemeClr val="bg1"/>
                </a:solidFill>
              </a:rPr>
              <a:t>(</a:t>
            </a:r>
            <a:r>
              <a:rPr lang="en-US" sz="2000" dirty="0" err="1">
                <a:solidFill>
                  <a:schemeClr val="bg1"/>
                </a:solidFill>
              </a:rPr>
              <a:t>Lowenthal</a:t>
            </a:r>
            <a:r>
              <a:rPr lang="en-US" sz="2000" dirty="0">
                <a:solidFill>
                  <a:schemeClr val="bg1"/>
                </a:solidFill>
              </a:rPr>
              <a:t> et al., 2012, p.150).</a:t>
            </a:r>
          </a:p>
        </p:txBody>
      </p:sp>
      <p:graphicFrame>
        <p:nvGraphicFramePr>
          <p:cNvPr id="8" name="Diagram 7">
            <a:extLst>
              <a:ext uri="{FF2B5EF4-FFF2-40B4-BE49-F238E27FC236}">
                <a16:creationId xmlns:a16="http://schemas.microsoft.com/office/drawing/2014/main" id="{71BF23B3-9F45-4E10-973C-4E98CB960792}"/>
              </a:ext>
            </a:extLst>
          </p:cNvPr>
          <p:cNvGraphicFramePr/>
          <p:nvPr>
            <p:extLst>
              <p:ext uri="{D42A27DB-BD31-4B8C-83A1-F6EECF244321}">
                <p14:modId xmlns:p14="http://schemas.microsoft.com/office/powerpoint/2010/main" val="1930374365"/>
              </p:ext>
            </p:extLst>
          </p:nvPr>
        </p:nvGraphicFramePr>
        <p:xfrm>
          <a:off x="6228522" y="451147"/>
          <a:ext cx="5791200" cy="40912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09C959C3-C01B-4E08-9FAC-A8C5B7654A0A}"/>
              </a:ext>
            </a:extLst>
          </p:cNvPr>
          <p:cNvGraphicFramePr/>
          <p:nvPr>
            <p:extLst>
              <p:ext uri="{D42A27DB-BD31-4B8C-83A1-F6EECF244321}">
                <p14:modId xmlns:p14="http://schemas.microsoft.com/office/powerpoint/2010/main" val="2712759982"/>
              </p:ext>
            </p:extLst>
          </p:nvPr>
        </p:nvGraphicFramePr>
        <p:xfrm>
          <a:off x="700861" y="3883942"/>
          <a:ext cx="8578905" cy="28150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358830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A78FE0A-16BD-4932-B41A-AC6AAA69059A}"/>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2C98AD47-F71E-4595-B995-7A5BE6CF03FA}"/>
              </a:ext>
            </a:extLst>
          </p:cNvPr>
          <p:cNvSpPr>
            <a:spLocks noGrp="1"/>
          </p:cNvSpPr>
          <p:nvPr>
            <p:ph type="title"/>
          </p:nvPr>
        </p:nvSpPr>
        <p:spPr>
          <a:xfrm>
            <a:off x="914399" y="400327"/>
            <a:ext cx="9654209" cy="1371600"/>
          </a:xfrm>
        </p:spPr>
        <p:txBody>
          <a:bodyPr/>
          <a:lstStyle/>
          <a:p>
            <a:r>
              <a:rPr lang="en-US" dirty="0">
                <a:solidFill>
                  <a:schemeClr val="bg1"/>
                </a:solidFill>
                <a:latin typeface="Segoe Print" panose="02000600000000000000" pitchFamily="2" charset="0"/>
              </a:rPr>
              <a:t>Purpose</a:t>
            </a:r>
          </a:p>
        </p:txBody>
      </p:sp>
      <p:sp>
        <p:nvSpPr>
          <p:cNvPr id="3" name="Content Placeholder 2">
            <a:extLst>
              <a:ext uri="{FF2B5EF4-FFF2-40B4-BE49-F238E27FC236}">
                <a16:creationId xmlns:a16="http://schemas.microsoft.com/office/drawing/2014/main" id="{6134E954-D608-4C76-A4B8-658EAEF4955B}"/>
              </a:ext>
            </a:extLst>
          </p:cNvPr>
          <p:cNvSpPr>
            <a:spLocks noGrp="1"/>
          </p:cNvSpPr>
          <p:nvPr>
            <p:ph idx="1"/>
          </p:nvPr>
        </p:nvSpPr>
        <p:spPr>
          <a:xfrm>
            <a:off x="619539" y="1687414"/>
            <a:ext cx="10952922" cy="4595854"/>
          </a:xfrm>
        </p:spPr>
        <p:txBody>
          <a:bodyPr>
            <a:normAutofit fontScale="85000" lnSpcReduction="10000"/>
          </a:bodyPr>
          <a:lstStyle/>
          <a:p>
            <a:pPr marL="0" indent="0">
              <a:buNone/>
            </a:pPr>
            <a:r>
              <a:rPr lang="en-US" sz="2400" dirty="0">
                <a:solidFill>
                  <a:schemeClr val="bg1">
                    <a:lumMod val="85000"/>
                  </a:schemeClr>
                </a:solidFill>
              </a:rPr>
              <a:t>The purpose of the current study was to </a:t>
            </a:r>
            <a:r>
              <a:rPr lang="en-US" sz="3200" b="1" dirty="0">
                <a:solidFill>
                  <a:schemeClr val="bg1"/>
                </a:solidFill>
                <a:latin typeface="Segoe Print" panose="02000600000000000000" pitchFamily="2" charset="0"/>
              </a:rPr>
              <a:t>explore the relationship </a:t>
            </a:r>
            <a:r>
              <a:rPr lang="en-US" sz="2400" dirty="0">
                <a:solidFill>
                  <a:schemeClr val="bg1">
                    <a:lumMod val="85000"/>
                  </a:schemeClr>
                </a:solidFill>
              </a:rPr>
              <a:t>between </a:t>
            </a:r>
          </a:p>
          <a:p>
            <a:pPr marL="0" indent="0">
              <a:buNone/>
            </a:pPr>
            <a:r>
              <a:rPr lang="en-US" sz="2400" dirty="0">
                <a:solidFill>
                  <a:schemeClr val="bg1">
                    <a:lumMod val="85000"/>
                  </a:schemeClr>
                </a:solidFill>
              </a:rPr>
              <a:t>the</a:t>
            </a:r>
            <a:r>
              <a:rPr lang="en-US" sz="2400" dirty="0"/>
              <a:t> </a:t>
            </a:r>
            <a:r>
              <a:rPr lang="en-US" sz="3200" b="1" dirty="0">
                <a:solidFill>
                  <a:schemeClr val="bg1"/>
                </a:solidFill>
                <a:latin typeface="Segoe Print" panose="02000600000000000000" pitchFamily="2" charset="0"/>
              </a:rPr>
              <a:t>level of teacher methodology training</a:t>
            </a:r>
            <a:r>
              <a:rPr lang="en-US" sz="3200" dirty="0">
                <a:solidFill>
                  <a:schemeClr val="bg1"/>
                </a:solidFill>
                <a:latin typeface="Segoe Print" panose="02000600000000000000" pitchFamily="2" charset="0"/>
              </a:rPr>
              <a:t> </a:t>
            </a:r>
            <a:r>
              <a:rPr lang="en-US" sz="2400" dirty="0">
                <a:solidFill>
                  <a:schemeClr val="bg1">
                    <a:lumMod val="85000"/>
                  </a:schemeClr>
                </a:solidFill>
              </a:rPr>
              <a:t>a faculty member received </a:t>
            </a:r>
            <a:r>
              <a:rPr lang="en-US" sz="3600" b="1" u="sng" dirty="0">
                <a:solidFill>
                  <a:schemeClr val="bg1"/>
                </a:solidFill>
                <a:latin typeface="Segoe Print" panose="02000600000000000000" pitchFamily="2" charset="0"/>
              </a:rPr>
              <a:t>AND</a:t>
            </a:r>
            <a:r>
              <a:rPr lang="en-US" sz="2400" dirty="0"/>
              <a:t> </a:t>
            </a:r>
            <a:r>
              <a:rPr lang="en-US" sz="2400" dirty="0">
                <a:solidFill>
                  <a:schemeClr val="bg1">
                    <a:lumMod val="85000"/>
                  </a:schemeClr>
                </a:solidFill>
              </a:rPr>
              <a:t>the level of </a:t>
            </a:r>
          </a:p>
          <a:p>
            <a:pPr marL="0" indent="0">
              <a:buNone/>
            </a:pPr>
            <a:r>
              <a:rPr lang="en-US" sz="3600" b="1" dirty="0">
                <a:solidFill>
                  <a:srgbClr val="00B0F0"/>
                </a:solidFill>
              </a:rPr>
              <a:t>                                       </a:t>
            </a:r>
            <a:r>
              <a:rPr lang="en-US" sz="4600" b="1" dirty="0">
                <a:solidFill>
                  <a:schemeClr val="bg1"/>
                </a:solidFill>
                <a:latin typeface="Segoe Print" panose="02000600000000000000" pitchFamily="2" charset="0"/>
              </a:rPr>
              <a:t>student satisfaction</a:t>
            </a:r>
            <a:r>
              <a:rPr lang="en-US" sz="2400" dirty="0"/>
              <a:t>, </a:t>
            </a:r>
          </a:p>
          <a:p>
            <a:pPr marL="0" indent="0">
              <a:buNone/>
            </a:pPr>
            <a:r>
              <a:rPr lang="en-US" sz="2400" dirty="0"/>
              <a:t>                                                </a:t>
            </a:r>
            <a:r>
              <a:rPr lang="en-US" sz="2400" dirty="0">
                <a:solidFill>
                  <a:schemeClr val="bg1">
                    <a:lumMod val="85000"/>
                  </a:schemeClr>
                </a:solidFill>
              </a:rPr>
              <a:t>current</a:t>
            </a:r>
            <a:r>
              <a:rPr lang="en-US" sz="2400" dirty="0"/>
              <a:t> </a:t>
            </a:r>
            <a:r>
              <a:rPr lang="en-US" sz="4600" b="1" dirty="0">
                <a:solidFill>
                  <a:schemeClr val="bg1"/>
                </a:solidFill>
                <a:latin typeface="Segoe Print" panose="02000600000000000000" pitchFamily="2" charset="0"/>
              </a:rPr>
              <a:t>course performance</a:t>
            </a:r>
            <a:r>
              <a:rPr lang="en-US" sz="2400" dirty="0"/>
              <a:t>, </a:t>
            </a:r>
          </a:p>
          <a:p>
            <a:pPr marL="0" indent="0">
              <a:buNone/>
            </a:pPr>
            <a:r>
              <a:rPr lang="en-US" sz="2400" dirty="0"/>
              <a:t>                                                       </a:t>
            </a:r>
            <a:r>
              <a:rPr lang="en-US" sz="2400" dirty="0">
                <a:solidFill>
                  <a:schemeClr val="bg1">
                    <a:lumMod val="85000"/>
                  </a:schemeClr>
                </a:solidFill>
              </a:rPr>
              <a:t>student</a:t>
            </a:r>
            <a:r>
              <a:rPr lang="en-US" sz="2400" dirty="0"/>
              <a:t> </a:t>
            </a:r>
            <a:r>
              <a:rPr lang="en-US" sz="5100" b="1" dirty="0">
                <a:solidFill>
                  <a:schemeClr val="bg1"/>
                </a:solidFill>
                <a:latin typeface="Segoe Print" panose="02000600000000000000" pitchFamily="2" charset="0"/>
              </a:rPr>
              <a:t>attendance</a:t>
            </a:r>
            <a:r>
              <a:rPr lang="en-US" sz="2400" dirty="0"/>
              <a:t>, </a:t>
            </a:r>
          </a:p>
          <a:p>
            <a:pPr marL="0" indent="0">
              <a:buNone/>
            </a:pPr>
            <a:r>
              <a:rPr lang="en-US" sz="2400" dirty="0"/>
              <a:t>                                      </a:t>
            </a:r>
            <a:r>
              <a:rPr lang="en-US" sz="2400" dirty="0">
                <a:solidFill>
                  <a:schemeClr val="bg1">
                    <a:lumMod val="85000"/>
                  </a:schemeClr>
                </a:solidFill>
              </a:rPr>
              <a:t>and faculty sense of </a:t>
            </a:r>
            <a:r>
              <a:rPr lang="en-US" sz="5100" b="1" dirty="0">
                <a:solidFill>
                  <a:schemeClr val="bg1"/>
                </a:solidFill>
                <a:latin typeface="Segoe Print" panose="02000600000000000000" pitchFamily="2" charset="0"/>
              </a:rPr>
              <a:t>efficacy</a:t>
            </a:r>
            <a:r>
              <a:rPr lang="en-US" sz="2400" dirty="0"/>
              <a:t> </a:t>
            </a:r>
            <a:r>
              <a:rPr lang="en-US" sz="2400" dirty="0">
                <a:solidFill>
                  <a:schemeClr val="bg1">
                    <a:lumMod val="85000"/>
                  </a:schemeClr>
                </a:solidFill>
              </a:rPr>
              <a:t>in teaching</a:t>
            </a:r>
          </a:p>
          <a:p>
            <a:pPr marL="0" indent="0" algn="ctr">
              <a:buNone/>
            </a:pPr>
            <a:r>
              <a:rPr lang="en-US" sz="2400" dirty="0">
                <a:solidFill>
                  <a:schemeClr val="bg1">
                    <a:lumMod val="85000"/>
                  </a:schemeClr>
                </a:solidFill>
              </a:rPr>
              <a:t> in order to </a:t>
            </a:r>
            <a:r>
              <a:rPr lang="en-US" sz="3300" b="1" dirty="0">
                <a:solidFill>
                  <a:schemeClr val="bg1"/>
                </a:solidFill>
                <a:latin typeface="Segoe Print" panose="02000600000000000000" pitchFamily="2" charset="0"/>
              </a:rPr>
              <a:t>explore the impact </a:t>
            </a:r>
            <a:r>
              <a:rPr lang="en-US" sz="2400" dirty="0">
                <a:solidFill>
                  <a:schemeClr val="bg1">
                    <a:lumMod val="85000"/>
                  </a:schemeClr>
                </a:solidFill>
              </a:rPr>
              <a:t>the methodology training had on these areas. </a:t>
            </a:r>
          </a:p>
        </p:txBody>
      </p:sp>
    </p:spTree>
    <p:extLst>
      <p:ext uri="{BB962C8B-B14F-4D97-AF65-F5344CB8AC3E}">
        <p14:creationId xmlns:p14="http://schemas.microsoft.com/office/powerpoint/2010/main" val="2783461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50812E-3F5F-4F1E-B999-7CEF355F6FFF}"/>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BCD24E64-BB46-43EF-88E0-2D8A004B7AFD}"/>
              </a:ext>
            </a:extLst>
          </p:cNvPr>
          <p:cNvSpPr>
            <a:spLocks noGrp="1"/>
          </p:cNvSpPr>
          <p:nvPr>
            <p:ph type="title"/>
          </p:nvPr>
        </p:nvSpPr>
        <p:spPr>
          <a:xfrm>
            <a:off x="1066799" y="400327"/>
            <a:ext cx="10058400" cy="1371600"/>
          </a:xfrm>
        </p:spPr>
        <p:txBody>
          <a:bodyPr/>
          <a:lstStyle/>
          <a:p>
            <a:pPr algn="ctr"/>
            <a:r>
              <a:rPr lang="en-US" dirty="0">
                <a:solidFill>
                  <a:schemeClr val="bg1"/>
                </a:solidFill>
                <a:latin typeface="Segoe Print" panose="02000600000000000000" pitchFamily="2" charset="0"/>
              </a:rPr>
              <a:t>Review of the Literature</a:t>
            </a:r>
          </a:p>
        </p:txBody>
      </p:sp>
      <p:sp>
        <p:nvSpPr>
          <p:cNvPr id="3" name="Content Placeholder 2">
            <a:extLst>
              <a:ext uri="{FF2B5EF4-FFF2-40B4-BE49-F238E27FC236}">
                <a16:creationId xmlns:a16="http://schemas.microsoft.com/office/drawing/2014/main" id="{79BD13B6-2280-466D-A04F-6A8F4B0B9F05}"/>
              </a:ext>
            </a:extLst>
          </p:cNvPr>
          <p:cNvSpPr>
            <a:spLocks noGrp="1"/>
          </p:cNvSpPr>
          <p:nvPr>
            <p:ph idx="1"/>
          </p:nvPr>
        </p:nvSpPr>
        <p:spPr>
          <a:xfrm>
            <a:off x="791306" y="2184309"/>
            <a:ext cx="10609387" cy="4595854"/>
          </a:xfrm>
        </p:spPr>
        <p:txBody>
          <a:bodyPr>
            <a:normAutofit/>
          </a:bodyPr>
          <a:lstStyle/>
          <a:p>
            <a:pPr marL="0" indent="0">
              <a:buNone/>
            </a:pPr>
            <a:r>
              <a:rPr lang="en-US" sz="3200" dirty="0">
                <a:solidFill>
                  <a:schemeClr val="bg1"/>
                </a:solidFill>
              </a:rPr>
              <a:t>Defining the Role of a Faculty Member</a:t>
            </a:r>
          </a:p>
          <a:p>
            <a:pPr marL="0" indent="0">
              <a:buNone/>
            </a:pPr>
            <a:r>
              <a:rPr lang="en-US" sz="3200" dirty="0">
                <a:solidFill>
                  <a:schemeClr val="bg1"/>
                </a:solidFill>
              </a:rPr>
              <a:t>Defining Faculty Development</a:t>
            </a:r>
          </a:p>
          <a:p>
            <a:pPr marL="0" indent="0">
              <a:buNone/>
            </a:pPr>
            <a:r>
              <a:rPr lang="en-US" sz="3200" dirty="0">
                <a:solidFill>
                  <a:schemeClr val="bg1"/>
                </a:solidFill>
              </a:rPr>
              <a:t>History of Faculty Development</a:t>
            </a:r>
          </a:p>
          <a:p>
            <a:pPr marL="0" indent="0">
              <a:buNone/>
            </a:pPr>
            <a:r>
              <a:rPr lang="en-US" sz="3200" dirty="0">
                <a:solidFill>
                  <a:schemeClr val="bg1"/>
                </a:solidFill>
              </a:rPr>
              <a:t>Attitudes Towards Faculty Development</a:t>
            </a:r>
          </a:p>
          <a:p>
            <a:pPr marL="0" indent="0">
              <a:buNone/>
            </a:pPr>
            <a:r>
              <a:rPr lang="en-US" sz="3200" dirty="0">
                <a:solidFill>
                  <a:schemeClr val="bg1"/>
                </a:solidFill>
              </a:rPr>
              <a:t>Absenteeism and Faculty Development</a:t>
            </a: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1100" dirty="0">
              <a:solidFill>
                <a:schemeClr val="bg1"/>
              </a:solidFill>
            </a:endParaRPr>
          </a:p>
        </p:txBody>
      </p:sp>
    </p:spTree>
    <p:extLst>
      <p:ext uri="{BB962C8B-B14F-4D97-AF65-F5344CB8AC3E}">
        <p14:creationId xmlns:p14="http://schemas.microsoft.com/office/powerpoint/2010/main" val="3007765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98C7507-7886-41AB-AA01-5642D6182378}"/>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3" name="Content Placeholder 2">
            <a:extLst>
              <a:ext uri="{FF2B5EF4-FFF2-40B4-BE49-F238E27FC236}">
                <a16:creationId xmlns:a16="http://schemas.microsoft.com/office/drawing/2014/main" id="{E1DD0CB9-5E88-4F36-8AA4-34FA06D790F8}"/>
              </a:ext>
            </a:extLst>
          </p:cNvPr>
          <p:cNvSpPr>
            <a:spLocks noGrp="1"/>
          </p:cNvSpPr>
          <p:nvPr>
            <p:ph idx="1"/>
          </p:nvPr>
        </p:nvSpPr>
        <p:spPr>
          <a:xfrm>
            <a:off x="752167" y="2013227"/>
            <a:ext cx="10869562" cy="4444445"/>
          </a:xfrm>
        </p:spPr>
        <p:txBody>
          <a:bodyPr>
            <a:normAutofit/>
          </a:bodyPr>
          <a:lstStyle/>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buNone/>
            </a:pPr>
            <a:endParaRPr lang="en-US" b="1" dirty="0">
              <a:solidFill>
                <a:schemeClr val="bg1"/>
              </a:solidFill>
            </a:endParaRPr>
          </a:p>
          <a:p>
            <a:pPr marL="0" indent="0" algn="r">
              <a:buNone/>
            </a:pPr>
            <a:endParaRPr lang="en-US" dirty="0">
              <a:solidFill>
                <a:schemeClr val="bg1"/>
              </a:solidFill>
            </a:endParaRPr>
          </a:p>
          <a:p>
            <a:pPr marL="0" indent="0">
              <a:buNone/>
            </a:pPr>
            <a:r>
              <a:rPr lang="en-US" dirty="0">
                <a:solidFill>
                  <a:schemeClr val="bg1"/>
                </a:solidFill>
              </a:rPr>
              <a:t>(Kurt, 2017)                                                                                                                        (Knowles, 1984)</a:t>
            </a:r>
          </a:p>
        </p:txBody>
      </p:sp>
      <p:sp>
        <p:nvSpPr>
          <p:cNvPr id="4" name="Title 1">
            <a:extLst>
              <a:ext uri="{FF2B5EF4-FFF2-40B4-BE49-F238E27FC236}">
                <a16:creationId xmlns:a16="http://schemas.microsoft.com/office/drawing/2014/main" id="{F4E896AA-8E7C-485C-A157-ED17947A1899}"/>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Review of the Literature</a:t>
            </a:r>
          </a:p>
        </p:txBody>
      </p:sp>
      <p:graphicFrame>
        <p:nvGraphicFramePr>
          <p:cNvPr id="2" name="Diagram 1">
            <a:extLst>
              <a:ext uri="{FF2B5EF4-FFF2-40B4-BE49-F238E27FC236}">
                <a16:creationId xmlns:a16="http://schemas.microsoft.com/office/drawing/2014/main" id="{E53CCF1D-D7A8-4D50-8FAD-4617DE01CD63}"/>
              </a:ext>
            </a:extLst>
          </p:cNvPr>
          <p:cNvGraphicFramePr/>
          <p:nvPr>
            <p:extLst>
              <p:ext uri="{D42A27DB-BD31-4B8C-83A1-F6EECF244321}">
                <p14:modId xmlns:p14="http://schemas.microsoft.com/office/powerpoint/2010/main" val="934008365"/>
              </p:ext>
            </p:extLst>
          </p:nvPr>
        </p:nvGraphicFramePr>
        <p:xfrm>
          <a:off x="-353356" y="1460090"/>
          <a:ext cx="7548111" cy="4766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588C7F24-1FE0-4DA8-84B9-58CE74B8A7A1}"/>
              </a:ext>
            </a:extLst>
          </p:cNvPr>
          <p:cNvGraphicFramePr/>
          <p:nvPr>
            <p:extLst>
              <p:ext uri="{D42A27DB-BD31-4B8C-83A1-F6EECF244321}">
                <p14:modId xmlns:p14="http://schemas.microsoft.com/office/powerpoint/2010/main" val="1097400122"/>
              </p:ext>
            </p:extLst>
          </p:nvPr>
        </p:nvGraphicFramePr>
        <p:xfrm>
          <a:off x="5051500" y="1420801"/>
          <a:ext cx="7548111" cy="476673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196364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6A842A-41D6-4863-B562-0F57FC74EEE8}"/>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53ADA86A-D462-4573-9D11-0883097FAC09}"/>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Research Questions</a:t>
            </a:r>
          </a:p>
        </p:txBody>
      </p:sp>
      <p:sp>
        <p:nvSpPr>
          <p:cNvPr id="3" name="Content Placeholder 2">
            <a:extLst>
              <a:ext uri="{FF2B5EF4-FFF2-40B4-BE49-F238E27FC236}">
                <a16:creationId xmlns:a16="http://schemas.microsoft.com/office/drawing/2014/main" id="{0CF78137-9067-4DDF-839A-63DFB0186746}"/>
              </a:ext>
            </a:extLst>
          </p:cNvPr>
          <p:cNvSpPr>
            <a:spLocks noGrp="1"/>
          </p:cNvSpPr>
          <p:nvPr>
            <p:ph idx="1"/>
          </p:nvPr>
        </p:nvSpPr>
        <p:spPr>
          <a:xfrm>
            <a:off x="735418" y="1761767"/>
            <a:ext cx="10721163" cy="4595854"/>
          </a:xfrm>
        </p:spPr>
        <p:txBody>
          <a:bodyPr>
            <a:normAutofit fontScale="92500" lnSpcReduction="10000"/>
          </a:bodyPr>
          <a:lstStyle/>
          <a:p>
            <a:pPr marL="0" indent="0">
              <a:buNone/>
            </a:pPr>
            <a:r>
              <a:rPr lang="en-US" sz="3500" b="1" dirty="0">
                <a:solidFill>
                  <a:schemeClr val="bg1"/>
                </a:solidFill>
              </a:rPr>
              <a:t>To what extent is there a relationship between the amount of teaching methodology training a faculty member has had and…</a:t>
            </a:r>
          </a:p>
          <a:p>
            <a:pPr marL="2452688" indent="-512763">
              <a:buNone/>
            </a:pPr>
            <a:endParaRPr lang="en-US" sz="2800" dirty="0">
              <a:solidFill>
                <a:schemeClr val="bg1"/>
              </a:solidFill>
            </a:endParaRPr>
          </a:p>
          <a:p>
            <a:pPr marL="1085850" indent="-512763">
              <a:buAutoNum type="arabicPeriod"/>
            </a:pPr>
            <a:r>
              <a:rPr lang="en-US" sz="2800" dirty="0">
                <a:solidFill>
                  <a:schemeClr val="bg1"/>
                </a:solidFill>
              </a:rPr>
              <a:t>student satisfaction of the faculty member?</a:t>
            </a:r>
          </a:p>
          <a:p>
            <a:pPr marL="1085850" indent="-512763">
              <a:buAutoNum type="arabicPeriod"/>
            </a:pPr>
            <a:r>
              <a:rPr lang="en-US" sz="2800" dirty="0">
                <a:solidFill>
                  <a:schemeClr val="bg1"/>
                </a:solidFill>
              </a:rPr>
              <a:t>student current course performance?</a:t>
            </a:r>
          </a:p>
          <a:p>
            <a:pPr marL="1085850" indent="-512763">
              <a:buAutoNum type="arabicPeriod"/>
            </a:pPr>
            <a:r>
              <a:rPr lang="en-US" sz="2800" dirty="0">
                <a:solidFill>
                  <a:schemeClr val="bg1"/>
                </a:solidFill>
              </a:rPr>
              <a:t>student attendance? </a:t>
            </a:r>
          </a:p>
          <a:p>
            <a:pPr marL="1085850" indent="-512763">
              <a:buAutoNum type="arabicPeriod"/>
            </a:pPr>
            <a:r>
              <a:rPr lang="en-US" sz="2800" dirty="0">
                <a:solidFill>
                  <a:schemeClr val="bg1"/>
                </a:solidFill>
              </a:rPr>
              <a:t>the belief that teaching methodology training is needed?</a:t>
            </a:r>
          </a:p>
          <a:p>
            <a:pPr marL="1085850" indent="-512763">
              <a:buAutoNum type="arabicPeriod"/>
            </a:pPr>
            <a:r>
              <a:rPr lang="en-US" sz="2800" dirty="0">
                <a:solidFill>
                  <a:schemeClr val="bg1"/>
                </a:solidFill>
              </a:rPr>
              <a:t>faculty sense of efficacy?</a:t>
            </a:r>
          </a:p>
        </p:txBody>
      </p:sp>
    </p:spTree>
    <p:extLst>
      <p:ext uri="{BB962C8B-B14F-4D97-AF65-F5344CB8AC3E}">
        <p14:creationId xmlns:p14="http://schemas.microsoft.com/office/powerpoint/2010/main" val="4121478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52F2C0-2EFB-48DD-9B53-82E576EAF893}"/>
              </a:ext>
            </a:extLst>
          </p:cNvPr>
          <p:cNvSpPr>
            <a:spLocks noGrp="1"/>
          </p:cNvSpPr>
          <p:nvPr>
            <p:ph idx="1"/>
          </p:nvPr>
        </p:nvSpPr>
        <p:spPr>
          <a:xfrm>
            <a:off x="679938" y="1771927"/>
            <a:ext cx="11035812" cy="4417857"/>
          </a:xfrm>
        </p:spPr>
        <p:txBody>
          <a:bodyPr>
            <a:normAutofit/>
          </a:bodyPr>
          <a:lstStyle/>
          <a:p>
            <a:r>
              <a:rPr lang="en-US" sz="2500" dirty="0">
                <a:solidFill>
                  <a:schemeClr val="bg1"/>
                </a:solidFill>
              </a:rPr>
              <a:t>Impact on </a:t>
            </a:r>
            <a:r>
              <a:rPr lang="en-US" sz="2500" dirty="0">
                <a:solidFill>
                  <a:srgbClr val="FFFF00"/>
                </a:solidFill>
                <a:latin typeface="Segoe Print" panose="02000600000000000000" pitchFamily="2" charset="0"/>
              </a:rPr>
              <a:t>institutional effectiveness </a:t>
            </a:r>
            <a:r>
              <a:rPr lang="en-US" sz="2500" dirty="0">
                <a:solidFill>
                  <a:schemeClr val="bg1"/>
                </a:solidFill>
              </a:rPr>
              <a:t>and </a:t>
            </a:r>
            <a:r>
              <a:rPr lang="en-US" sz="2500" dirty="0">
                <a:solidFill>
                  <a:srgbClr val="FFFF00"/>
                </a:solidFill>
                <a:latin typeface="Segoe Print" panose="02000600000000000000" pitchFamily="2" charset="0"/>
              </a:rPr>
              <a:t>student satisfaction</a:t>
            </a:r>
            <a:endParaRPr lang="en-US" sz="2500" dirty="0">
              <a:solidFill>
                <a:schemeClr val="bg1"/>
              </a:solidFill>
            </a:endParaRPr>
          </a:p>
          <a:p>
            <a:r>
              <a:rPr lang="en-US" sz="2500" dirty="0">
                <a:solidFill>
                  <a:schemeClr val="bg1"/>
                </a:solidFill>
              </a:rPr>
              <a:t>Students who enter college </a:t>
            </a:r>
            <a:r>
              <a:rPr lang="en-US" sz="2500" dirty="0">
                <a:solidFill>
                  <a:srgbClr val="FFFF00"/>
                </a:solidFill>
                <a:latin typeface="Segoe Print" panose="02000600000000000000" pitchFamily="2" charset="0"/>
              </a:rPr>
              <a:t>unprepared</a:t>
            </a:r>
            <a:endParaRPr lang="en-US" sz="2500" dirty="0">
              <a:solidFill>
                <a:schemeClr val="bg1"/>
              </a:solidFill>
            </a:endParaRPr>
          </a:p>
          <a:p>
            <a:r>
              <a:rPr lang="en-US" sz="2500" dirty="0">
                <a:solidFill>
                  <a:srgbClr val="FFFF00"/>
                </a:solidFill>
                <a:latin typeface="Segoe Print" panose="02000600000000000000" pitchFamily="2" charset="0"/>
              </a:rPr>
              <a:t>Diverse students</a:t>
            </a:r>
            <a:endParaRPr lang="en-US" sz="2500" dirty="0">
              <a:solidFill>
                <a:schemeClr val="bg1"/>
              </a:solidFill>
            </a:endParaRPr>
          </a:p>
          <a:p>
            <a:r>
              <a:rPr lang="en-US" sz="2500" dirty="0">
                <a:solidFill>
                  <a:schemeClr val="bg1"/>
                </a:solidFill>
              </a:rPr>
              <a:t>Changes in </a:t>
            </a:r>
            <a:r>
              <a:rPr lang="en-US" sz="2500" dirty="0">
                <a:solidFill>
                  <a:srgbClr val="FFFF00"/>
                </a:solidFill>
                <a:latin typeface="Segoe Print" panose="02000600000000000000" pitchFamily="2" charset="0"/>
              </a:rPr>
              <a:t>assessment</a:t>
            </a:r>
            <a:r>
              <a:rPr lang="en-US" sz="2500" dirty="0">
                <a:solidFill>
                  <a:schemeClr val="bg1"/>
                </a:solidFill>
              </a:rPr>
              <a:t> and </a:t>
            </a:r>
            <a:r>
              <a:rPr lang="en-US" sz="2500" dirty="0">
                <a:solidFill>
                  <a:srgbClr val="FFFF00"/>
                </a:solidFill>
                <a:latin typeface="Segoe Print" panose="02000600000000000000" pitchFamily="2" charset="0"/>
              </a:rPr>
              <a:t>accountability</a:t>
            </a:r>
            <a:endParaRPr lang="en-US" sz="2500" dirty="0">
              <a:solidFill>
                <a:schemeClr val="bg1"/>
              </a:solidFill>
            </a:endParaRPr>
          </a:p>
          <a:p>
            <a:r>
              <a:rPr lang="en-US" sz="2500" dirty="0">
                <a:solidFill>
                  <a:schemeClr val="bg1"/>
                </a:solidFill>
              </a:rPr>
              <a:t>Impact if there is </a:t>
            </a:r>
            <a:r>
              <a:rPr lang="en-US" sz="2500" dirty="0">
                <a:solidFill>
                  <a:srgbClr val="FFFF00"/>
                </a:solidFill>
                <a:latin typeface="Segoe Print" panose="02000600000000000000" pitchFamily="2" charset="0"/>
              </a:rPr>
              <a:t>free college</a:t>
            </a:r>
            <a:endParaRPr lang="en-US" sz="2500" dirty="0">
              <a:solidFill>
                <a:schemeClr val="bg1"/>
              </a:solidFill>
            </a:endParaRPr>
          </a:p>
          <a:p>
            <a:r>
              <a:rPr lang="en-US" sz="2500" dirty="0">
                <a:solidFill>
                  <a:srgbClr val="FFFF00"/>
                </a:solidFill>
                <a:latin typeface="Segoe Print" panose="02000600000000000000" pitchFamily="2" charset="0"/>
              </a:rPr>
              <a:t>Ability to deliver high-quality, engaging, and relevant instruction</a:t>
            </a:r>
          </a:p>
        </p:txBody>
      </p:sp>
      <p:sp>
        <p:nvSpPr>
          <p:cNvPr id="4" name="Title 1">
            <a:extLst>
              <a:ext uri="{FF2B5EF4-FFF2-40B4-BE49-F238E27FC236}">
                <a16:creationId xmlns:a16="http://schemas.microsoft.com/office/drawing/2014/main" id="{1CB041BC-A4EA-468C-B142-9A5FAEC7251D}"/>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Study Significance</a:t>
            </a:r>
          </a:p>
        </p:txBody>
      </p:sp>
    </p:spTree>
    <p:extLst>
      <p:ext uri="{BB962C8B-B14F-4D97-AF65-F5344CB8AC3E}">
        <p14:creationId xmlns:p14="http://schemas.microsoft.com/office/powerpoint/2010/main" val="1549977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6963CF7-E99F-464F-A08D-4E5636EC99B6}"/>
              </a:ext>
            </a:extLst>
          </p:cNvPr>
          <p:cNvSpPr/>
          <p:nvPr/>
        </p:nvSpPr>
        <p:spPr>
          <a:xfrm>
            <a:off x="172278" y="159026"/>
            <a:ext cx="11847444" cy="1854202"/>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 name="Title 1">
            <a:extLst>
              <a:ext uri="{FF2B5EF4-FFF2-40B4-BE49-F238E27FC236}">
                <a16:creationId xmlns:a16="http://schemas.microsoft.com/office/drawing/2014/main" id="{A689C908-7AA3-4732-8EDB-1C4AB40B8B2D}"/>
              </a:ext>
            </a:extLst>
          </p:cNvPr>
          <p:cNvSpPr>
            <a:spLocks noGrp="1"/>
          </p:cNvSpPr>
          <p:nvPr>
            <p:ph type="title"/>
          </p:nvPr>
        </p:nvSpPr>
        <p:spPr>
          <a:xfrm>
            <a:off x="1066800" y="400327"/>
            <a:ext cx="10058400" cy="1371600"/>
          </a:xfrm>
        </p:spPr>
        <p:txBody>
          <a:bodyPr/>
          <a:lstStyle/>
          <a:p>
            <a:pPr algn="ctr"/>
            <a:r>
              <a:rPr lang="en-US" dirty="0">
                <a:solidFill>
                  <a:schemeClr val="bg1"/>
                </a:solidFill>
                <a:latin typeface="Segoe Print" panose="02000600000000000000" pitchFamily="2" charset="0"/>
              </a:rPr>
              <a:t>Research Design</a:t>
            </a:r>
          </a:p>
        </p:txBody>
      </p:sp>
      <p:sp>
        <p:nvSpPr>
          <p:cNvPr id="3" name="Content Placeholder 2">
            <a:extLst>
              <a:ext uri="{FF2B5EF4-FFF2-40B4-BE49-F238E27FC236}">
                <a16:creationId xmlns:a16="http://schemas.microsoft.com/office/drawing/2014/main" id="{CAD4D29E-8B88-42E9-AD9C-B6C9DB171A15}"/>
              </a:ext>
            </a:extLst>
          </p:cNvPr>
          <p:cNvSpPr>
            <a:spLocks noGrp="1"/>
          </p:cNvSpPr>
          <p:nvPr>
            <p:ph sz="half" idx="1"/>
          </p:nvPr>
        </p:nvSpPr>
        <p:spPr>
          <a:xfrm>
            <a:off x="756698" y="1851004"/>
            <a:ext cx="5189034" cy="3749040"/>
          </a:xfrm>
        </p:spPr>
        <p:txBody>
          <a:bodyPr>
            <a:normAutofit fontScale="85000" lnSpcReduction="20000"/>
          </a:bodyPr>
          <a:lstStyle/>
          <a:p>
            <a:pPr marL="0" indent="0" algn="ctr">
              <a:buNone/>
            </a:pPr>
            <a:r>
              <a:rPr lang="en-US" sz="3200" dirty="0">
                <a:solidFill>
                  <a:schemeClr val="bg1"/>
                </a:solidFill>
              </a:rPr>
              <a:t>        Faculty Survey</a:t>
            </a:r>
            <a:r>
              <a:rPr lang="en-US" dirty="0">
                <a:solidFill>
                  <a:schemeClr val="bg1"/>
                </a:solidFill>
              </a:rPr>
              <a:t>						</a:t>
            </a:r>
          </a:p>
          <a:p>
            <a:pPr marL="0" indent="0">
              <a:buNone/>
            </a:pPr>
            <a:r>
              <a:rPr lang="en-US" sz="2600" u="sng" dirty="0">
                <a:solidFill>
                  <a:schemeClr val="bg1"/>
                </a:solidFill>
              </a:rPr>
              <a:t>Survey instrument adapted from:</a:t>
            </a:r>
          </a:p>
          <a:p>
            <a:pPr marL="0" indent="0">
              <a:buNone/>
            </a:pPr>
            <a:r>
              <a:rPr lang="en-US" sz="2600" dirty="0" err="1">
                <a:solidFill>
                  <a:schemeClr val="bg1"/>
                </a:solidFill>
              </a:rPr>
              <a:t>Rosensitto</a:t>
            </a:r>
            <a:r>
              <a:rPr lang="en-US" sz="2600" dirty="0">
                <a:solidFill>
                  <a:schemeClr val="bg1"/>
                </a:solidFill>
              </a:rPr>
              <a:t> - .87 to .89 for reliability and .93 to .94 for internal consistency</a:t>
            </a:r>
          </a:p>
          <a:p>
            <a:pPr marL="0" indent="0">
              <a:buNone/>
            </a:pPr>
            <a:endParaRPr lang="en-US" sz="2600" dirty="0">
              <a:solidFill>
                <a:schemeClr val="bg1"/>
              </a:solidFill>
            </a:endParaRPr>
          </a:p>
          <a:p>
            <a:pPr marL="0" indent="0">
              <a:buNone/>
            </a:pPr>
            <a:r>
              <a:rPr lang="en-US" sz="2600" dirty="0" err="1">
                <a:solidFill>
                  <a:schemeClr val="bg1"/>
                </a:solidFill>
              </a:rPr>
              <a:t>Woollfolk</a:t>
            </a:r>
            <a:r>
              <a:rPr lang="en-US" sz="2600" dirty="0">
                <a:solidFill>
                  <a:schemeClr val="bg1"/>
                </a:solidFill>
              </a:rPr>
              <a:t> &amp; Hoy - reliability of the scales was 0.94 and 0.90</a:t>
            </a:r>
          </a:p>
          <a:p>
            <a:pPr marL="0" indent="0">
              <a:buNone/>
            </a:pPr>
            <a:endParaRPr lang="en-US" dirty="0">
              <a:solidFill>
                <a:schemeClr val="bg1"/>
              </a:solidFill>
            </a:endParaRPr>
          </a:p>
        </p:txBody>
      </p:sp>
      <p:sp>
        <p:nvSpPr>
          <p:cNvPr id="4" name="Content Placeholder 3">
            <a:extLst>
              <a:ext uri="{FF2B5EF4-FFF2-40B4-BE49-F238E27FC236}">
                <a16:creationId xmlns:a16="http://schemas.microsoft.com/office/drawing/2014/main" id="{2C15B77B-6C45-480F-BCA2-C826A08B5A5C}"/>
              </a:ext>
            </a:extLst>
          </p:cNvPr>
          <p:cNvSpPr>
            <a:spLocks noGrp="1"/>
          </p:cNvSpPr>
          <p:nvPr>
            <p:ph sz="half" idx="2"/>
          </p:nvPr>
        </p:nvSpPr>
        <p:spPr>
          <a:xfrm>
            <a:off x="6530152" y="1771927"/>
            <a:ext cx="5189034" cy="3749040"/>
          </a:xfrm>
        </p:spPr>
        <p:txBody>
          <a:bodyPr>
            <a:normAutofit fontScale="85000" lnSpcReduction="20000"/>
          </a:bodyPr>
          <a:lstStyle/>
          <a:p>
            <a:pPr marL="0" indent="0" algn="ctr">
              <a:buNone/>
            </a:pPr>
            <a:r>
              <a:rPr lang="en-US" sz="3200" dirty="0">
                <a:solidFill>
                  <a:schemeClr val="bg1"/>
                </a:solidFill>
              </a:rPr>
              <a:t>Student Survey</a:t>
            </a:r>
          </a:p>
          <a:p>
            <a:pPr marL="0" indent="0">
              <a:buNone/>
            </a:pPr>
            <a:endParaRPr lang="en-US" dirty="0">
              <a:solidFill>
                <a:schemeClr val="bg1"/>
              </a:solidFill>
            </a:endParaRPr>
          </a:p>
          <a:p>
            <a:pPr marL="0" indent="0">
              <a:buNone/>
            </a:pPr>
            <a:r>
              <a:rPr lang="en-US" sz="2600" u="sng" dirty="0">
                <a:solidFill>
                  <a:schemeClr val="bg1"/>
                </a:solidFill>
              </a:rPr>
              <a:t>Survey instrument adapted from:</a:t>
            </a:r>
          </a:p>
          <a:p>
            <a:pPr marL="0" indent="0">
              <a:buNone/>
            </a:pPr>
            <a:r>
              <a:rPr lang="en-US" sz="2600" dirty="0" err="1">
                <a:solidFill>
                  <a:schemeClr val="bg1"/>
                </a:solidFill>
              </a:rPr>
              <a:t>Pintrich</a:t>
            </a:r>
            <a:r>
              <a:rPr lang="en-US" sz="2600" dirty="0">
                <a:solidFill>
                  <a:schemeClr val="bg1"/>
                </a:solidFill>
              </a:rPr>
              <a:t>, </a:t>
            </a:r>
            <a:r>
              <a:rPr lang="en-US" sz="2800" dirty="0">
                <a:solidFill>
                  <a:schemeClr val="bg1"/>
                </a:solidFill>
                <a:cs typeface="Times New Roman" panose="02020603050405020304" pitchFamily="18" charset="0"/>
              </a:rPr>
              <a:t>Smith, Garcia, </a:t>
            </a:r>
            <a:r>
              <a:rPr lang="en-US" sz="2800" dirty="0" err="1">
                <a:solidFill>
                  <a:schemeClr val="bg1"/>
                </a:solidFill>
                <a:cs typeface="Times New Roman" panose="02020603050405020304" pitchFamily="18" charset="0"/>
              </a:rPr>
              <a:t>McKeachie</a:t>
            </a:r>
            <a:r>
              <a:rPr lang="en-US" sz="2600" dirty="0">
                <a:solidFill>
                  <a:schemeClr val="bg1"/>
                </a:solidFill>
              </a:rPr>
              <a:t> (1991) – reliable by alpha score of 0.74</a:t>
            </a:r>
          </a:p>
          <a:p>
            <a:pPr marL="0" indent="0">
              <a:buNone/>
            </a:pPr>
            <a:endParaRPr lang="en-US" sz="2600" dirty="0">
              <a:solidFill>
                <a:schemeClr val="bg1"/>
              </a:solidFill>
            </a:endParaRPr>
          </a:p>
          <a:p>
            <a:pPr marL="0" indent="0">
              <a:buNone/>
            </a:pPr>
            <a:r>
              <a:rPr lang="en-US" sz="2600" dirty="0">
                <a:solidFill>
                  <a:schemeClr val="bg1"/>
                </a:solidFill>
              </a:rPr>
              <a:t>PICES (Purdue Instructor Course Evaluation Service) item catalog (2011) – Purdue team found to be reliable </a:t>
            </a:r>
          </a:p>
          <a:p>
            <a:pPr marL="0" indent="0">
              <a:buNone/>
            </a:pPr>
            <a:endParaRPr lang="en-US" dirty="0">
              <a:solidFill>
                <a:schemeClr val="bg1"/>
              </a:solidFill>
            </a:endParaRPr>
          </a:p>
        </p:txBody>
      </p:sp>
    </p:spTree>
    <p:extLst>
      <p:ext uri="{BB962C8B-B14F-4D97-AF65-F5344CB8AC3E}">
        <p14:creationId xmlns:p14="http://schemas.microsoft.com/office/powerpoint/2010/main" val="290731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30474</TotalTime>
  <Words>1902</Words>
  <Application>Microsoft Office PowerPoint</Application>
  <PresentationFormat>Widescreen</PresentationFormat>
  <Paragraphs>317</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Century Gothic</vt:lpstr>
      <vt:lpstr>Garamond</vt:lpstr>
      <vt:lpstr>MV Boli</vt:lpstr>
      <vt:lpstr>Segoe Print</vt:lpstr>
      <vt:lpstr>Times New Roman</vt:lpstr>
      <vt:lpstr>Savon</vt:lpstr>
      <vt:lpstr>THE IMPACT OF TEACHER METHODOLOGY TRAINING FOR HIGHER EDUCATION FACULTY MEMBERS</vt:lpstr>
      <vt:lpstr>Context and Background</vt:lpstr>
      <vt:lpstr>Problem</vt:lpstr>
      <vt:lpstr>Purpose</vt:lpstr>
      <vt:lpstr>Review of the Literature</vt:lpstr>
      <vt:lpstr>Review of the Literature</vt:lpstr>
      <vt:lpstr>Research Questions</vt:lpstr>
      <vt:lpstr>Study Significance</vt:lpstr>
      <vt:lpstr>Research Design</vt:lpstr>
      <vt:lpstr>Data Collection</vt:lpstr>
      <vt:lpstr>Participants</vt:lpstr>
      <vt:lpstr>Between Subjects ANCOVA</vt:lpstr>
      <vt:lpstr>Level of Training All RQs needed the level of training of the faculty member. </vt:lpstr>
      <vt:lpstr>RQ1 Results: Student Satisfaction and Level of Training </vt:lpstr>
      <vt:lpstr>RQ2 Results: Current Course Performance </vt:lpstr>
      <vt:lpstr>RQ3 Results: Student Attendance </vt:lpstr>
      <vt:lpstr>RQ4 Results: Perceived Need </vt:lpstr>
      <vt:lpstr>RQ4 Results: Perceived Need </vt:lpstr>
      <vt:lpstr>RQ5 Results: Faculty Efficacy </vt:lpstr>
      <vt:lpstr>Limitations</vt:lpstr>
      <vt:lpstr>Recommendations</vt:lpstr>
      <vt:lpstr>Implications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dc:creator>
  <cp:lastModifiedBy>Kelly Brown</cp:lastModifiedBy>
  <cp:revision>136</cp:revision>
  <cp:lastPrinted>2020-02-26T16:22:55Z</cp:lastPrinted>
  <dcterms:created xsi:type="dcterms:W3CDTF">2019-02-16T21:12:23Z</dcterms:created>
  <dcterms:modified xsi:type="dcterms:W3CDTF">2020-02-26T16:27:29Z</dcterms:modified>
</cp:coreProperties>
</file>