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23" r:id="rId1"/>
  </p:sldMasterIdLst>
  <p:notesMasterIdLst>
    <p:notesMasterId r:id="rId26"/>
  </p:notesMasterIdLst>
  <p:handoutMasterIdLst>
    <p:handoutMasterId r:id="rId27"/>
  </p:handoutMasterIdLst>
  <p:sldIdLst>
    <p:sldId id="256" r:id="rId2"/>
    <p:sldId id="298" r:id="rId3"/>
    <p:sldId id="299" r:id="rId4"/>
    <p:sldId id="309" r:id="rId5"/>
    <p:sldId id="315" r:id="rId6"/>
    <p:sldId id="300" r:id="rId7"/>
    <p:sldId id="308" r:id="rId8"/>
    <p:sldId id="323" r:id="rId9"/>
    <p:sldId id="302" r:id="rId10"/>
    <p:sldId id="301" r:id="rId11"/>
    <p:sldId id="324" r:id="rId12"/>
    <p:sldId id="325" r:id="rId13"/>
    <p:sldId id="263" r:id="rId14"/>
    <p:sldId id="326" r:id="rId15"/>
    <p:sldId id="285" r:id="rId16"/>
    <p:sldId id="329" r:id="rId17"/>
    <p:sldId id="264" r:id="rId18"/>
    <p:sldId id="330" r:id="rId19"/>
    <p:sldId id="331" r:id="rId20"/>
    <p:sldId id="335" r:id="rId21"/>
    <p:sldId id="333" r:id="rId22"/>
    <p:sldId id="334" r:id="rId23"/>
    <p:sldId id="336" r:id="rId24"/>
    <p:sldId id="338" r:id="rId25"/>
  </p:sldIdLst>
  <p:sldSz cx="12192000" cy="6858000"/>
  <p:notesSz cx="7023100"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591" autoAdjust="0"/>
  </p:normalViewPr>
  <p:slideViewPr>
    <p:cSldViewPr snapToGrid="0">
      <p:cViewPr varScale="1">
        <p:scale>
          <a:sx n="63" d="100"/>
          <a:sy n="63" d="100"/>
        </p:scale>
        <p:origin x="96" y="936"/>
      </p:cViewPr>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0"/>
    </p:cViewPr>
  </p:sorterViewPr>
  <p:notesViewPr>
    <p:cSldViewPr snapToGrid="0">
      <p:cViewPr varScale="1">
        <p:scale>
          <a:sx n="81" d="100"/>
          <a:sy n="81" d="100"/>
        </p:scale>
        <p:origin x="2022" y="6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43979" cy="467363"/>
          </a:xfrm>
          <a:prstGeom prst="rect">
            <a:avLst/>
          </a:prstGeom>
        </p:spPr>
        <p:txBody>
          <a:bodyPr vert="horz" lIns="91577" tIns="45789" rIns="91577" bIns="45789" rtlCol="0"/>
          <a:lstStyle>
            <a:lvl1pPr algn="l">
              <a:defRPr sz="1200"/>
            </a:lvl1pPr>
          </a:lstStyle>
          <a:p>
            <a:endParaRPr lang="en-US"/>
          </a:p>
        </p:txBody>
      </p:sp>
      <p:sp>
        <p:nvSpPr>
          <p:cNvPr id="3" name="Date Placeholder 2"/>
          <p:cNvSpPr>
            <a:spLocks noGrp="1"/>
          </p:cNvSpPr>
          <p:nvPr>
            <p:ph type="dt" sz="quarter" idx="1"/>
          </p:nvPr>
        </p:nvSpPr>
        <p:spPr>
          <a:xfrm>
            <a:off x="3977531" y="0"/>
            <a:ext cx="3043979" cy="467363"/>
          </a:xfrm>
          <a:prstGeom prst="rect">
            <a:avLst/>
          </a:prstGeom>
        </p:spPr>
        <p:txBody>
          <a:bodyPr vert="horz" lIns="91577" tIns="45789" rIns="91577" bIns="45789" rtlCol="0"/>
          <a:lstStyle>
            <a:lvl1pPr algn="r">
              <a:defRPr sz="1200"/>
            </a:lvl1pPr>
          </a:lstStyle>
          <a:p>
            <a:r>
              <a:rPr lang="en-US" dirty="0" smtClean="0"/>
              <a:t>Myrtle     #12</a:t>
            </a:r>
            <a:endParaRPr lang="en-US" dirty="0"/>
          </a:p>
        </p:txBody>
      </p:sp>
      <p:sp>
        <p:nvSpPr>
          <p:cNvPr id="5" name="Slide Number Placeholder 4"/>
          <p:cNvSpPr>
            <a:spLocks noGrp="1"/>
          </p:cNvSpPr>
          <p:nvPr>
            <p:ph type="sldNum" sz="quarter" idx="3"/>
          </p:nvPr>
        </p:nvSpPr>
        <p:spPr>
          <a:xfrm>
            <a:off x="933552" y="8841738"/>
            <a:ext cx="3043979" cy="467363"/>
          </a:xfrm>
          <a:prstGeom prst="rect">
            <a:avLst/>
          </a:prstGeom>
        </p:spPr>
        <p:txBody>
          <a:bodyPr vert="horz" lIns="91577" tIns="45789" rIns="91577" bIns="45789" rtlCol="0" anchor="b"/>
          <a:lstStyle>
            <a:lvl1pPr algn="r">
              <a:defRPr sz="1200"/>
            </a:lvl1pPr>
          </a:lstStyle>
          <a:p>
            <a:fld id="{0B241C6C-7C48-4679-AE88-AC8FE963348B}" type="slidenum">
              <a:rPr lang="en-US" smtClean="0"/>
              <a:t>‹#›</a:t>
            </a:fld>
            <a:endParaRPr lang="en-US"/>
          </a:p>
        </p:txBody>
      </p:sp>
    </p:spTree>
    <p:extLst>
      <p:ext uri="{BB962C8B-B14F-4D97-AF65-F5344CB8AC3E}">
        <p14:creationId xmlns:p14="http://schemas.microsoft.com/office/powerpoint/2010/main" val="20910929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1"/>
          </a:xfrm>
          <a:prstGeom prst="rect">
            <a:avLst/>
          </a:prstGeom>
        </p:spPr>
        <p:txBody>
          <a:bodyPr vert="horz" lIns="93317" tIns="46659" rIns="93317" bIns="46659" rtlCol="0"/>
          <a:lstStyle>
            <a:lvl1pPr algn="l">
              <a:defRPr sz="1200"/>
            </a:lvl1pPr>
          </a:lstStyle>
          <a:p>
            <a:endParaRPr lang="en-US"/>
          </a:p>
        </p:txBody>
      </p:sp>
      <p:sp>
        <p:nvSpPr>
          <p:cNvPr id="3" name="Date Placeholder 2"/>
          <p:cNvSpPr>
            <a:spLocks noGrp="1"/>
          </p:cNvSpPr>
          <p:nvPr>
            <p:ph type="dt" idx="1"/>
          </p:nvPr>
        </p:nvSpPr>
        <p:spPr>
          <a:xfrm>
            <a:off x="3978132" y="0"/>
            <a:ext cx="3043343" cy="467071"/>
          </a:xfrm>
          <a:prstGeom prst="rect">
            <a:avLst/>
          </a:prstGeom>
        </p:spPr>
        <p:txBody>
          <a:bodyPr vert="horz" lIns="93317" tIns="46659" rIns="93317" bIns="46659" rtlCol="0"/>
          <a:lstStyle>
            <a:lvl1pPr algn="r">
              <a:defRPr sz="1200"/>
            </a:lvl1pPr>
          </a:lstStyle>
          <a:p>
            <a:fld id="{B4153FA1-62DD-41EF-B5DE-CD4DE3FB98C2}" type="datetimeFigureOut">
              <a:rPr lang="en-US" smtClean="0"/>
              <a:t>4/2/2020</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17" tIns="46659" rIns="93317" bIns="46659" rtlCol="0" anchor="ctr"/>
          <a:lstStyle/>
          <a:p>
            <a:endParaRPr lang="en-US"/>
          </a:p>
        </p:txBody>
      </p:sp>
      <p:sp>
        <p:nvSpPr>
          <p:cNvPr id="5" name="Notes Placeholder 4"/>
          <p:cNvSpPr>
            <a:spLocks noGrp="1"/>
          </p:cNvSpPr>
          <p:nvPr>
            <p:ph type="body" sz="quarter" idx="3"/>
          </p:nvPr>
        </p:nvSpPr>
        <p:spPr>
          <a:xfrm>
            <a:off x="702310" y="4480004"/>
            <a:ext cx="5618480" cy="3665459"/>
          </a:xfrm>
          <a:prstGeom prst="rect">
            <a:avLst/>
          </a:prstGeom>
        </p:spPr>
        <p:txBody>
          <a:bodyPr vert="horz" lIns="93317" tIns="46659" rIns="93317" bIns="4665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3" cy="467070"/>
          </a:xfrm>
          <a:prstGeom prst="rect">
            <a:avLst/>
          </a:prstGeom>
        </p:spPr>
        <p:txBody>
          <a:bodyPr vert="horz" lIns="93317" tIns="46659" rIns="93317" bIns="46659"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30"/>
            <a:ext cx="3043343" cy="467070"/>
          </a:xfrm>
          <a:prstGeom prst="rect">
            <a:avLst/>
          </a:prstGeom>
        </p:spPr>
        <p:txBody>
          <a:bodyPr vert="horz" lIns="93317" tIns="46659" rIns="93317" bIns="46659" rtlCol="0" anchor="b"/>
          <a:lstStyle>
            <a:lvl1pPr algn="r">
              <a:defRPr sz="1200"/>
            </a:lvl1pPr>
          </a:lstStyle>
          <a:p>
            <a:fld id="{131B3255-A3B8-4D6D-BCB6-7DDA7DA42462}" type="slidenum">
              <a:rPr lang="en-US" smtClean="0"/>
              <a:t>‹#›</a:t>
            </a:fld>
            <a:endParaRPr lang="en-US"/>
          </a:p>
        </p:txBody>
      </p:sp>
    </p:spTree>
    <p:extLst>
      <p:ext uri="{BB962C8B-B14F-4D97-AF65-F5344CB8AC3E}">
        <p14:creationId xmlns:p14="http://schemas.microsoft.com/office/powerpoint/2010/main" val="14381187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0725" y="857250"/>
            <a:ext cx="5581650" cy="3140075"/>
          </a:xfrm>
        </p:spPr>
      </p:sp>
      <p:sp>
        <p:nvSpPr>
          <p:cNvPr id="3" name="Notes Placeholder 2"/>
          <p:cNvSpPr>
            <a:spLocks noGrp="1"/>
          </p:cNvSpPr>
          <p:nvPr>
            <p:ph type="body" idx="1"/>
          </p:nvPr>
        </p:nvSpPr>
        <p:spPr>
          <a:xfrm>
            <a:off x="702946" y="4465358"/>
            <a:ext cx="5585400" cy="4376672"/>
          </a:xfrm>
        </p:spPr>
        <p:txBody>
          <a:bodyPr/>
          <a:lstStyle/>
          <a:p>
            <a:endParaRPr lang="en-US" dirty="0"/>
          </a:p>
        </p:txBody>
      </p:sp>
      <p:sp>
        <p:nvSpPr>
          <p:cNvPr id="4" name="Slide Number Placeholder 3"/>
          <p:cNvSpPr>
            <a:spLocks noGrp="1"/>
          </p:cNvSpPr>
          <p:nvPr>
            <p:ph type="sldNum" sz="quarter" idx="10"/>
          </p:nvPr>
        </p:nvSpPr>
        <p:spPr/>
        <p:txBody>
          <a:bodyPr/>
          <a:lstStyle/>
          <a:p>
            <a:fld id="{131B3255-A3B8-4D6D-BCB6-7DDA7DA42462}" type="slidenum">
              <a:rPr lang="en-US" smtClean="0"/>
              <a:t>1</a:t>
            </a:fld>
            <a:endParaRPr lang="en-US"/>
          </a:p>
        </p:txBody>
      </p:sp>
    </p:spTree>
    <p:extLst>
      <p:ext uri="{BB962C8B-B14F-4D97-AF65-F5344CB8AC3E}">
        <p14:creationId xmlns:p14="http://schemas.microsoft.com/office/powerpoint/2010/main" val="35156521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1B3255-A3B8-4D6D-BCB6-7DDA7DA42462}" type="slidenum">
              <a:rPr lang="en-US" smtClean="0"/>
              <a:t>10</a:t>
            </a:fld>
            <a:endParaRPr lang="en-US"/>
          </a:p>
        </p:txBody>
      </p:sp>
    </p:spTree>
    <p:extLst>
      <p:ext uri="{BB962C8B-B14F-4D97-AF65-F5344CB8AC3E}">
        <p14:creationId xmlns:p14="http://schemas.microsoft.com/office/powerpoint/2010/main" val="5393332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31B3255-A3B8-4D6D-BCB6-7DDA7DA42462}" type="slidenum">
              <a:rPr lang="en-US" smtClean="0"/>
              <a:t>11</a:t>
            </a:fld>
            <a:endParaRPr lang="en-US"/>
          </a:p>
        </p:txBody>
      </p:sp>
    </p:spTree>
    <p:extLst>
      <p:ext uri="{BB962C8B-B14F-4D97-AF65-F5344CB8AC3E}">
        <p14:creationId xmlns:p14="http://schemas.microsoft.com/office/powerpoint/2010/main" val="32625199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31B3255-A3B8-4D6D-BCB6-7DDA7DA42462}" type="slidenum">
              <a:rPr lang="en-US" smtClean="0"/>
              <a:t>12</a:t>
            </a:fld>
            <a:endParaRPr lang="en-US"/>
          </a:p>
        </p:txBody>
      </p:sp>
    </p:spTree>
    <p:extLst>
      <p:ext uri="{BB962C8B-B14F-4D97-AF65-F5344CB8AC3E}">
        <p14:creationId xmlns:p14="http://schemas.microsoft.com/office/powerpoint/2010/main" val="33379080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17917" y="4554670"/>
            <a:ext cx="5887594" cy="4200916"/>
          </a:xfrm>
        </p:spPr>
        <p:txBody>
          <a:bodyPr/>
          <a:lstStyle/>
          <a:p>
            <a:endParaRPr lang="en-US" dirty="0"/>
          </a:p>
        </p:txBody>
      </p:sp>
      <p:sp>
        <p:nvSpPr>
          <p:cNvPr id="4" name="Slide Number Placeholder 3"/>
          <p:cNvSpPr>
            <a:spLocks noGrp="1"/>
          </p:cNvSpPr>
          <p:nvPr>
            <p:ph type="sldNum" sz="quarter" idx="10"/>
          </p:nvPr>
        </p:nvSpPr>
        <p:spPr/>
        <p:txBody>
          <a:bodyPr/>
          <a:lstStyle/>
          <a:p>
            <a:fld id="{90EF22E8-62C2-40CC-9D05-CAF530DDAEEA}" type="slidenum">
              <a:rPr lang="en-US" smtClean="0"/>
              <a:t>13</a:t>
            </a:fld>
            <a:endParaRPr lang="en-US"/>
          </a:p>
        </p:txBody>
      </p:sp>
    </p:spTree>
    <p:extLst>
      <p:ext uri="{BB962C8B-B14F-4D97-AF65-F5344CB8AC3E}">
        <p14:creationId xmlns:p14="http://schemas.microsoft.com/office/powerpoint/2010/main" val="34108978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31B3255-A3B8-4D6D-BCB6-7DDA7DA42462}" type="slidenum">
              <a:rPr lang="en-US" smtClean="0"/>
              <a:t>14</a:t>
            </a:fld>
            <a:endParaRPr lang="en-US"/>
          </a:p>
        </p:txBody>
      </p:sp>
    </p:spTree>
    <p:extLst>
      <p:ext uri="{BB962C8B-B14F-4D97-AF65-F5344CB8AC3E}">
        <p14:creationId xmlns:p14="http://schemas.microsoft.com/office/powerpoint/2010/main" val="16565927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4825" y="4609782"/>
            <a:ext cx="5887594" cy="4200916"/>
          </a:xfrm>
        </p:spPr>
        <p:txBody>
          <a:bodyPr/>
          <a:lstStyle/>
          <a:p>
            <a:endParaRPr lang="en-US" dirty="0"/>
          </a:p>
        </p:txBody>
      </p:sp>
      <p:sp>
        <p:nvSpPr>
          <p:cNvPr id="4" name="Slide Number Placeholder 3"/>
          <p:cNvSpPr>
            <a:spLocks noGrp="1"/>
          </p:cNvSpPr>
          <p:nvPr>
            <p:ph type="sldNum" sz="quarter" idx="10"/>
          </p:nvPr>
        </p:nvSpPr>
        <p:spPr/>
        <p:txBody>
          <a:bodyPr/>
          <a:lstStyle/>
          <a:p>
            <a:fld id="{90EF22E8-62C2-40CC-9D05-CAF530DDAEEA}" type="slidenum">
              <a:rPr lang="en-US" smtClean="0"/>
              <a:t>15</a:t>
            </a:fld>
            <a:endParaRPr lang="en-US"/>
          </a:p>
        </p:txBody>
      </p:sp>
    </p:spTree>
    <p:extLst>
      <p:ext uri="{BB962C8B-B14F-4D97-AF65-F5344CB8AC3E}">
        <p14:creationId xmlns:p14="http://schemas.microsoft.com/office/powerpoint/2010/main" val="35993759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31B3255-A3B8-4D6D-BCB6-7DDA7DA42462}" type="slidenum">
              <a:rPr lang="en-US" smtClean="0"/>
              <a:t>16</a:t>
            </a:fld>
            <a:endParaRPr lang="en-US"/>
          </a:p>
        </p:txBody>
      </p:sp>
    </p:spTree>
    <p:extLst>
      <p:ext uri="{BB962C8B-B14F-4D97-AF65-F5344CB8AC3E}">
        <p14:creationId xmlns:p14="http://schemas.microsoft.com/office/powerpoint/2010/main" val="28966502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endParaRPr lang="en-US" sz="1800" dirty="0"/>
          </a:p>
        </p:txBody>
      </p:sp>
      <p:sp>
        <p:nvSpPr>
          <p:cNvPr id="4" name="Slide Number Placeholder 3"/>
          <p:cNvSpPr>
            <a:spLocks noGrp="1"/>
          </p:cNvSpPr>
          <p:nvPr>
            <p:ph type="sldNum" sz="quarter" idx="10"/>
          </p:nvPr>
        </p:nvSpPr>
        <p:spPr/>
        <p:txBody>
          <a:bodyPr/>
          <a:lstStyle/>
          <a:p>
            <a:fld id="{90EF22E8-62C2-40CC-9D05-CAF530DDAEEA}" type="slidenum">
              <a:rPr lang="en-US" smtClean="0"/>
              <a:t>17</a:t>
            </a:fld>
            <a:endParaRPr lang="en-US"/>
          </a:p>
        </p:txBody>
      </p:sp>
    </p:spTree>
    <p:extLst>
      <p:ext uri="{BB962C8B-B14F-4D97-AF65-F5344CB8AC3E}">
        <p14:creationId xmlns:p14="http://schemas.microsoft.com/office/powerpoint/2010/main" val="29116511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31B3255-A3B8-4D6D-BCB6-7DDA7DA42462}" type="slidenum">
              <a:rPr lang="en-US" smtClean="0"/>
              <a:t>18</a:t>
            </a:fld>
            <a:endParaRPr lang="en-US"/>
          </a:p>
        </p:txBody>
      </p:sp>
    </p:spTree>
    <p:extLst>
      <p:ext uri="{BB962C8B-B14F-4D97-AF65-F5344CB8AC3E}">
        <p14:creationId xmlns:p14="http://schemas.microsoft.com/office/powerpoint/2010/main" val="22387050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707" indent="-171707">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131B3255-A3B8-4D6D-BCB6-7DDA7DA42462}" type="slidenum">
              <a:rPr lang="en-US" smtClean="0"/>
              <a:t>19</a:t>
            </a:fld>
            <a:endParaRPr lang="en-US"/>
          </a:p>
        </p:txBody>
      </p:sp>
    </p:spTree>
    <p:extLst>
      <p:ext uri="{BB962C8B-B14F-4D97-AF65-F5344CB8AC3E}">
        <p14:creationId xmlns:p14="http://schemas.microsoft.com/office/powerpoint/2010/main" val="9501001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31B3255-A3B8-4D6D-BCB6-7DDA7DA42462}" type="slidenum">
              <a:rPr lang="en-US" smtClean="0"/>
              <a:t>2</a:t>
            </a:fld>
            <a:endParaRPr lang="en-US"/>
          </a:p>
        </p:txBody>
      </p:sp>
    </p:spTree>
    <p:extLst>
      <p:ext uri="{BB962C8B-B14F-4D97-AF65-F5344CB8AC3E}">
        <p14:creationId xmlns:p14="http://schemas.microsoft.com/office/powerpoint/2010/main" val="341423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0725" y="850900"/>
            <a:ext cx="5581650" cy="3140075"/>
          </a:xfrm>
        </p:spPr>
      </p:sp>
      <p:sp>
        <p:nvSpPr>
          <p:cNvPr id="3" name="Notes Placeholder 2"/>
          <p:cNvSpPr>
            <a:spLocks noGrp="1"/>
          </p:cNvSpPr>
          <p:nvPr>
            <p:ph type="body" idx="1"/>
          </p:nvPr>
        </p:nvSpPr>
        <p:spPr>
          <a:xfrm>
            <a:off x="644103" y="4452815"/>
            <a:ext cx="5660147" cy="4389214"/>
          </a:xfrm>
        </p:spPr>
        <p:txBody>
          <a:bodyPr/>
          <a:lstStyle/>
          <a:p>
            <a:endParaRPr lang="en-US" dirty="0"/>
          </a:p>
        </p:txBody>
      </p:sp>
      <p:sp>
        <p:nvSpPr>
          <p:cNvPr id="4" name="Slide Number Placeholder 3"/>
          <p:cNvSpPr>
            <a:spLocks noGrp="1"/>
          </p:cNvSpPr>
          <p:nvPr>
            <p:ph type="sldNum" sz="quarter" idx="10"/>
          </p:nvPr>
        </p:nvSpPr>
        <p:spPr/>
        <p:txBody>
          <a:bodyPr/>
          <a:lstStyle/>
          <a:p>
            <a:fld id="{131B3255-A3B8-4D6D-BCB6-7DDA7DA42462}" type="slidenum">
              <a:rPr lang="en-US" smtClean="0"/>
              <a:t>20</a:t>
            </a:fld>
            <a:endParaRPr lang="en-US"/>
          </a:p>
        </p:txBody>
      </p:sp>
    </p:spTree>
    <p:extLst>
      <p:ext uri="{BB962C8B-B14F-4D97-AF65-F5344CB8AC3E}">
        <p14:creationId xmlns:p14="http://schemas.microsoft.com/office/powerpoint/2010/main" val="7747889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1B3255-A3B8-4D6D-BCB6-7DDA7DA42462}" type="slidenum">
              <a:rPr lang="en-US" smtClean="0"/>
              <a:t>21</a:t>
            </a:fld>
            <a:endParaRPr lang="en-US"/>
          </a:p>
        </p:txBody>
      </p:sp>
    </p:spTree>
    <p:extLst>
      <p:ext uri="{BB962C8B-B14F-4D97-AF65-F5344CB8AC3E}">
        <p14:creationId xmlns:p14="http://schemas.microsoft.com/office/powerpoint/2010/main" val="12516461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a:r>
          </a:p>
        </p:txBody>
      </p:sp>
      <p:sp>
        <p:nvSpPr>
          <p:cNvPr id="4" name="Slide Number Placeholder 3"/>
          <p:cNvSpPr>
            <a:spLocks noGrp="1"/>
          </p:cNvSpPr>
          <p:nvPr>
            <p:ph type="sldNum" sz="quarter" idx="10"/>
          </p:nvPr>
        </p:nvSpPr>
        <p:spPr/>
        <p:txBody>
          <a:bodyPr/>
          <a:lstStyle/>
          <a:p>
            <a:fld id="{131B3255-A3B8-4D6D-BCB6-7DDA7DA42462}" type="slidenum">
              <a:rPr lang="en-US" smtClean="0"/>
              <a:t>22</a:t>
            </a:fld>
            <a:endParaRPr lang="en-US"/>
          </a:p>
        </p:txBody>
      </p:sp>
    </p:spTree>
    <p:extLst>
      <p:ext uri="{BB962C8B-B14F-4D97-AF65-F5344CB8AC3E}">
        <p14:creationId xmlns:p14="http://schemas.microsoft.com/office/powerpoint/2010/main" val="4058104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1B3255-A3B8-4D6D-BCB6-7DDA7DA42462}" type="slidenum">
              <a:rPr lang="en-US" smtClean="0"/>
              <a:t>23</a:t>
            </a:fld>
            <a:endParaRPr lang="en-US"/>
          </a:p>
        </p:txBody>
      </p:sp>
    </p:spTree>
    <p:extLst>
      <p:ext uri="{BB962C8B-B14F-4D97-AF65-F5344CB8AC3E}">
        <p14:creationId xmlns:p14="http://schemas.microsoft.com/office/powerpoint/2010/main" val="9127554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31B3255-A3B8-4D6D-BCB6-7DDA7DA42462}" type="slidenum">
              <a:rPr lang="en-US" smtClean="0"/>
              <a:t>24</a:t>
            </a:fld>
            <a:endParaRPr lang="en-US"/>
          </a:p>
        </p:txBody>
      </p:sp>
    </p:spTree>
    <p:extLst>
      <p:ext uri="{BB962C8B-B14F-4D97-AF65-F5344CB8AC3E}">
        <p14:creationId xmlns:p14="http://schemas.microsoft.com/office/powerpoint/2010/main" val="6913647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1B3255-A3B8-4D6D-BCB6-7DDA7DA42462}" type="slidenum">
              <a:rPr lang="en-US" smtClean="0"/>
              <a:t>3</a:t>
            </a:fld>
            <a:endParaRPr lang="en-US"/>
          </a:p>
        </p:txBody>
      </p:sp>
    </p:spTree>
    <p:extLst>
      <p:ext uri="{BB962C8B-B14F-4D97-AF65-F5344CB8AC3E}">
        <p14:creationId xmlns:p14="http://schemas.microsoft.com/office/powerpoint/2010/main" val="40449043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41375" y="725488"/>
            <a:ext cx="5581650" cy="3140075"/>
          </a:xfrm>
        </p:spPr>
      </p:sp>
      <p:sp>
        <p:nvSpPr>
          <p:cNvPr id="3" name="Notes Placeholder 2"/>
          <p:cNvSpPr>
            <a:spLocks noGrp="1"/>
          </p:cNvSpPr>
          <p:nvPr>
            <p:ph type="body" idx="1"/>
          </p:nvPr>
        </p:nvSpPr>
        <p:spPr>
          <a:xfrm>
            <a:off x="839543" y="4402643"/>
            <a:ext cx="5585400" cy="4439386"/>
          </a:xfrm>
        </p:spPr>
        <p:txBody>
          <a:bodyPr/>
          <a:lstStyle/>
          <a:p>
            <a:pPr lvl="0"/>
            <a:endParaRPr lang="en-US" baseline="0" dirty="0"/>
          </a:p>
        </p:txBody>
      </p:sp>
      <p:sp>
        <p:nvSpPr>
          <p:cNvPr id="4" name="Slide Number Placeholder 3"/>
          <p:cNvSpPr>
            <a:spLocks noGrp="1"/>
          </p:cNvSpPr>
          <p:nvPr>
            <p:ph type="sldNum" sz="quarter" idx="5"/>
          </p:nvPr>
        </p:nvSpPr>
        <p:spPr/>
        <p:txBody>
          <a:bodyPr/>
          <a:lstStyle/>
          <a:p>
            <a:fld id="{131B3255-A3B8-4D6D-BCB6-7DDA7DA42462}" type="slidenum">
              <a:rPr lang="en-US" smtClean="0"/>
              <a:t>4</a:t>
            </a:fld>
            <a:endParaRPr lang="en-US"/>
          </a:p>
        </p:txBody>
      </p:sp>
    </p:spTree>
    <p:extLst>
      <p:ext uri="{BB962C8B-B14F-4D97-AF65-F5344CB8AC3E}">
        <p14:creationId xmlns:p14="http://schemas.microsoft.com/office/powerpoint/2010/main" val="5753471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131B3255-A3B8-4D6D-BCB6-7DDA7DA42462}" type="slidenum">
              <a:rPr lang="en-US" smtClean="0"/>
              <a:t>5</a:t>
            </a:fld>
            <a:endParaRPr lang="en-US"/>
          </a:p>
        </p:txBody>
      </p:sp>
    </p:spTree>
    <p:extLst>
      <p:ext uri="{BB962C8B-B14F-4D97-AF65-F5344CB8AC3E}">
        <p14:creationId xmlns:p14="http://schemas.microsoft.com/office/powerpoint/2010/main" val="29419894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31B3255-A3B8-4D6D-BCB6-7DDA7DA42462}" type="slidenum">
              <a:rPr lang="en-US" smtClean="0"/>
              <a:t>6</a:t>
            </a:fld>
            <a:endParaRPr lang="en-US"/>
          </a:p>
        </p:txBody>
      </p:sp>
    </p:spTree>
    <p:extLst>
      <p:ext uri="{BB962C8B-B14F-4D97-AF65-F5344CB8AC3E}">
        <p14:creationId xmlns:p14="http://schemas.microsoft.com/office/powerpoint/2010/main" val="39107010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1B3255-A3B8-4D6D-BCB6-7DDA7DA42462}" type="slidenum">
              <a:rPr lang="en-US" smtClean="0"/>
              <a:t>7</a:t>
            </a:fld>
            <a:endParaRPr lang="en-US"/>
          </a:p>
        </p:txBody>
      </p:sp>
    </p:spTree>
    <p:extLst>
      <p:ext uri="{BB962C8B-B14F-4D97-AF65-F5344CB8AC3E}">
        <p14:creationId xmlns:p14="http://schemas.microsoft.com/office/powerpoint/2010/main" val="8091071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1B3255-A3B8-4D6D-BCB6-7DDA7DA42462}" type="slidenum">
              <a:rPr lang="en-US" smtClean="0"/>
              <a:t>8</a:t>
            </a:fld>
            <a:endParaRPr lang="en-US"/>
          </a:p>
        </p:txBody>
      </p:sp>
    </p:spTree>
    <p:extLst>
      <p:ext uri="{BB962C8B-B14F-4D97-AF65-F5344CB8AC3E}">
        <p14:creationId xmlns:p14="http://schemas.microsoft.com/office/powerpoint/2010/main" val="29609489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1B3255-A3B8-4D6D-BCB6-7DDA7DA42462}" type="slidenum">
              <a:rPr lang="en-US" smtClean="0"/>
              <a:t>9</a:t>
            </a:fld>
            <a:endParaRPr lang="en-US"/>
          </a:p>
        </p:txBody>
      </p:sp>
    </p:spTree>
    <p:extLst>
      <p:ext uri="{BB962C8B-B14F-4D97-AF65-F5344CB8AC3E}">
        <p14:creationId xmlns:p14="http://schemas.microsoft.com/office/powerpoint/2010/main" val="186649223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97E0307-B85C-446A-8EF0-0407D435D787}" type="datetimeFigureOut">
              <a:rPr lang="en-US" smtClean="0"/>
              <a:t>4/2/2020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2730067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BD862E7-95FA-4FC4-9EC5-DDBFA8DC7417}" type="datetimeFigureOut">
              <a:rPr lang="en-US" smtClean="0"/>
              <a:t>4/2/2020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8446444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DB987F2-A784-4F72-BB57-0E9EACDE722E}" type="datetimeFigureOut">
              <a:rPr lang="en-US" smtClean="0"/>
              <a:t>4/2/2020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7616263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0BBD51E-4B19-444E-85C0-DBD7EB6263F4}" type="datetimeFigureOut">
              <a:rPr lang="en-US" smtClean="0"/>
              <a:t>4/2/2020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smtClean="0"/>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3670817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0D7255A-4AD5-4D3E-9A0A-689DA3BA976C}" type="datetimeFigureOut">
              <a:rPr lang="en-US" smtClean="0"/>
              <a:t>4/2/2020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089969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3EE0AD15-87AC-45B2-9EE5-8D165AF83CD7}" type="datetimeFigureOut">
              <a:rPr lang="en-US" smtClean="0"/>
              <a:t>4/2/2020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9520911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FCC40CCD-F0D6-4CC2-A4C8-2D7D0D875F02}" type="datetimeFigureOut">
              <a:rPr lang="en-US" smtClean="0"/>
              <a:t>4/2/2020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6482482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CFE2CC-454D-4466-AC55-B86DA0A87BAE}" type="datetimeFigureOut">
              <a:rPr lang="en-US" smtClean="0"/>
              <a:t>4/2/2020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7798742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bwMode="ltGray">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B647B1BF-4039-460D-A637-65428CBD720E}" type="datetimeFigureOut">
              <a:rPr lang="en-US" smtClean="0"/>
              <a:t>4/2/2020</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0637387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B02C3B-546A-4CA7-B4F3-254B6E887F4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CFEA882-5F40-499D-919C-5419AADDD7A9}"/>
              </a:ext>
            </a:extLst>
          </p:cNvPr>
          <p:cNvSpPr>
            <a:spLocks noGrp="1"/>
          </p:cNvSpPr>
          <p:nvPr>
            <p:ph type="dt" sz="half" idx="10"/>
          </p:nvPr>
        </p:nvSpPr>
        <p:spPr/>
        <p:txBody>
          <a:bodyPr/>
          <a:lstStyle/>
          <a:p>
            <a:fld id="{70035C7F-51B5-42A6-A706-262DFBDCBC80}" type="datetimeFigureOut">
              <a:rPr lang="en-US" smtClean="0"/>
              <a:t>4/2/2020</a:t>
            </a:fld>
            <a:endParaRPr lang="en-US"/>
          </a:p>
        </p:txBody>
      </p:sp>
      <p:sp>
        <p:nvSpPr>
          <p:cNvPr id="4" name="Footer Placeholder 3">
            <a:extLst>
              <a:ext uri="{FF2B5EF4-FFF2-40B4-BE49-F238E27FC236}">
                <a16:creationId xmlns:a16="http://schemas.microsoft.com/office/drawing/2014/main" id="{8E409C7C-38C3-4451-9B04-86B67DA0494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3222810-CE36-4B88-BEA5-6F1D49BF2607}"/>
              </a:ext>
            </a:extLst>
          </p:cNvPr>
          <p:cNvSpPr>
            <a:spLocks noGrp="1"/>
          </p:cNvSpPr>
          <p:nvPr>
            <p:ph type="sldNum" sz="quarter" idx="12"/>
          </p:nvPr>
        </p:nvSpPr>
        <p:spPr/>
        <p:txBody>
          <a:bodyPr/>
          <a:lstStyle/>
          <a:p>
            <a:fld id="{15369A9C-5D13-4649-B740-F1B8A67DF61C}" type="slidenum">
              <a:rPr lang="en-US" smtClean="0"/>
              <a:t>‹#›</a:t>
            </a:fld>
            <a:endParaRPr lang="en-US"/>
          </a:p>
        </p:txBody>
      </p:sp>
    </p:spTree>
    <p:extLst>
      <p:ext uri="{BB962C8B-B14F-4D97-AF65-F5344CB8AC3E}">
        <p14:creationId xmlns:p14="http://schemas.microsoft.com/office/powerpoint/2010/main" val="10021878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A39ACE-9343-4EBE-B5CA-AEA240A1DC53}" type="datetimeFigureOut">
              <a:rPr lang="en-US" smtClean="0"/>
              <a:t>4/2/2020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928979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bwMode="ltGray">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9A00F7B-89C5-4DF7-A309-6263220147D4}" type="datetimeFigureOut">
              <a:rPr lang="en-US" smtClean="0"/>
              <a:t>4/2/2020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5816391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49C95DE-FD64-4606-AE61-EC1136867CC6}" type="datetimeFigureOut">
              <a:rPr lang="en-US" smtClean="0"/>
              <a:t>4/2/2020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1970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DEB0BBD-30FE-4CF1-900A-0C45149F8AF8}" type="datetimeFigureOut">
              <a:rPr lang="en-US" smtClean="0"/>
              <a:t>4/2/2020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9567895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1">
        <a:schemeClr val="bg2"/>
      </p:bgRef>
    </p:bg>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B91A5F7F-3E81-4C65-A4D1-CB62D5B9DB91}" type="datetimeFigureOut">
              <a:rPr lang="en-US" smtClean="0"/>
              <a:t>4/2/2020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576164974"/>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77ECC86-1672-4627-AEFE-EC5485C73905}" type="datetimeFigureOut">
              <a:rPr lang="en-US" smtClean="0"/>
              <a:t>4/2/2020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7861260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CDCB01F-D966-4C62-B900-0BE008A90C98}" type="datetimeFigureOut">
              <a:rPr lang="en-US" smtClean="0"/>
              <a:t>4/2/2020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9299613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E73A0EA-7DC7-4964-BB97-B173EF3B859A}" type="datetimeFigureOut">
              <a:rPr lang="en-US" smtClean="0"/>
              <a:t>4/2/2020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6044822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20">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30EF52CC-F3D9-41D4-BCE4-C208E61A3F31}" type="datetimeFigureOut">
              <a:rPr lang="en-US" smtClean="0"/>
              <a:t>4/2/2020</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696632530"/>
      </p:ext>
    </p:extLst>
  </p:cSld>
  <p:clrMap bg1="dk1" tx1="lt1" bg2="dk2" tx2="lt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 id="2147483736" r:id="rId13"/>
    <p:sldLayoutId id="2147483737" r:id="rId14"/>
    <p:sldLayoutId id="2147483738" r:id="rId15"/>
    <p:sldLayoutId id="2147483739" r:id="rId16"/>
    <p:sldLayoutId id="2147483740" r:id="rId17"/>
    <p:sldLayoutId id="2147483741" r:id="rId18"/>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92000"/>
                <a:satMod val="200000"/>
                <a:lumMod val="128000"/>
              </a:schemeClr>
            </a:gs>
            <a:gs pos="27000">
              <a:schemeClr val="bg2">
                <a:shade val="78000"/>
                <a:hueMod val="118000"/>
                <a:satMod val="120000"/>
                <a:lumMod val="69000"/>
              </a:schemeClr>
            </a:gs>
          </a:gsLst>
          <a:lin ang="2520000" scaled="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879A3E-CE87-4F37-A684-41969B70E406}"/>
              </a:ext>
            </a:extLst>
          </p:cNvPr>
          <p:cNvSpPr>
            <a:spLocks noGrp="1"/>
          </p:cNvSpPr>
          <p:nvPr>
            <p:ph type="ctrTitle"/>
          </p:nvPr>
        </p:nvSpPr>
        <p:spPr>
          <a:xfrm>
            <a:off x="680322" y="2308860"/>
            <a:ext cx="8144134" cy="1797919"/>
          </a:xfrm>
        </p:spPr>
        <p:txBody>
          <a:bodyPr>
            <a:normAutofit/>
          </a:bodyPr>
          <a:lstStyle/>
          <a:p>
            <a:pPr algn="l"/>
            <a:r>
              <a:rPr lang="en-US" sz="3600" dirty="0"/>
              <a:t>The Impact of Wellness Training on Resilience, Depression, and Anxiety in College Students</a:t>
            </a:r>
          </a:p>
        </p:txBody>
      </p:sp>
      <p:sp>
        <p:nvSpPr>
          <p:cNvPr id="4" name="TextBox 3">
            <a:extLst>
              <a:ext uri="{FF2B5EF4-FFF2-40B4-BE49-F238E27FC236}">
                <a16:creationId xmlns:a16="http://schemas.microsoft.com/office/drawing/2014/main" id="{78B21AA5-61F4-48B8-96D1-B86C99DA76F8}"/>
              </a:ext>
            </a:extLst>
          </p:cNvPr>
          <p:cNvSpPr txBox="1"/>
          <p:nvPr/>
        </p:nvSpPr>
        <p:spPr>
          <a:xfrm>
            <a:off x="1139268" y="5243005"/>
            <a:ext cx="3788229" cy="923330"/>
          </a:xfrm>
          <a:prstGeom prst="rect">
            <a:avLst/>
          </a:prstGeom>
          <a:noFill/>
        </p:spPr>
        <p:txBody>
          <a:bodyPr wrap="square" rtlCol="0">
            <a:spAutoFit/>
          </a:bodyPr>
          <a:lstStyle/>
          <a:p>
            <a:r>
              <a:rPr lang="en-US" dirty="0"/>
              <a:t>Prepared by:</a:t>
            </a:r>
          </a:p>
          <a:p>
            <a:r>
              <a:rPr lang="en-US" dirty="0"/>
              <a:t>Jamie Myrtle, Doctoral Candidate</a:t>
            </a:r>
          </a:p>
          <a:p>
            <a:r>
              <a:rPr lang="en-US" dirty="0"/>
              <a:t>Ed.D. in Ethical Leadership</a:t>
            </a:r>
          </a:p>
        </p:txBody>
      </p:sp>
      <p:sp>
        <p:nvSpPr>
          <p:cNvPr id="5" name="TextBox 4">
            <a:extLst>
              <a:ext uri="{FF2B5EF4-FFF2-40B4-BE49-F238E27FC236}">
                <a16:creationId xmlns:a16="http://schemas.microsoft.com/office/drawing/2014/main" id="{590FABC0-AFC4-444C-B19C-2C5EE48EF699}"/>
              </a:ext>
            </a:extLst>
          </p:cNvPr>
          <p:cNvSpPr txBox="1"/>
          <p:nvPr/>
        </p:nvSpPr>
        <p:spPr>
          <a:xfrm>
            <a:off x="6501182" y="5243005"/>
            <a:ext cx="3788229" cy="923330"/>
          </a:xfrm>
          <a:prstGeom prst="rect">
            <a:avLst/>
          </a:prstGeom>
          <a:noFill/>
        </p:spPr>
        <p:txBody>
          <a:bodyPr wrap="square" rtlCol="0">
            <a:spAutoFit/>
          </a:bodyPr>
          <a:lstStyle/>
          <a:p>
            <a:r>
              <a:rPr lang="en-US" dirty="0"/>
              <a:t>Prepared for:</a:t>
            </a:r>
          </a:p>
          <a:p>
            <a:r>
              <a:rPr lang="en-US" dirty="0"/>
              <a:t>Research Colloquium</a:t>
            </a:r>
          </a:p>
          <a:p>
            <a:r>
              <a:rPr lang="en-US" dirty="0"/>
              <a:t>April 18, 2020</a:t>
            </a:r>
          </a:p>
        </p:txBody>
      </p:sp>
    </p:spTree>
    <p:extLst>
      <p:ext uri="{BB962C8B-B14F-4D97-AF65-F5344CB8AC3E}">
        <p14:creationId xmlns:p14="http://schemas.microsoft.com/office/powerpoint/2010/main" val="39360582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92000"/>
                <a:satMod val="200000"/>
                <a:lumMod val="128000"/>
              </a:schemeClr>
            </a:gs>
            <a:gs pos="6000">
              <a:schemeClr val="bg2">
                <a:shade val="100000"/>
                <a:hueMod val="100000"/>
                <a:satMod val="110000"/>
                <a:lumMod val="130000"/>
              </a:schemeClr>
            </a:gs>
            <a:gs pos="100000">
              <a:schemeClr val="bg2">
                <a:shade val="78000"/>
                <a:hueMod val="118000"/>
                <a:satMod val="120000"/>
                <a:lumMod val="69000"/>
              </a:schemeClr>
            </a:gs>
          </a:gsLst>
          <a:lin ang="2520000" scaled="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6371C8-F3DE-411E-96BF-FBF1473162C4}"/>
              </a:ext>
            </a:extLst>
          </p:cNvPr>
          <p:cNvSpPr>
            <a:spLocks noGrp="1"/>
          </p:cNvSpPr>
          <p:nvPr>
            <p:ph type="title"/>
          </p:nvPr>
        </p:nvSpPr>
        <p:spPr/>
        <p:txBody>
          <a:bodyPr/>
          <a:lstStyle/>
          <a:p>
            <a:r>
              <a:rPr lang="en-US" dirty="0"/>
              <a:t>Instruments</a:t>
            </a:r>
          </a:p>
        </p:txBody>
      </p:sp>
      <p:sp>
        <p:nvSpPr>
          <p:cNvPr id="3" name="Content Placeholder 2">
            <a:extLst>
              <a:ext uri="{FF2B5EF4-FFF2-40B4-BE49-F238E27FC236}">
                <a16:creationId xmlns:a16="http://schemas.microsoft.com/office/drawing/2014/main" id="{171057F1-6C21-4CF0-953E-C5715AB7B44E}"/>
              </a:ext>
            </a:extLst>
          </p:cNvPr>
          <p:cNvSpPr>
            <a:spLocks noGrp="1"/>
          </p:cNvSpPr>
          <p:nvPr>
            <p:ph idx="1"/>
          </p:nvPr>
        </p:nvSpPr>
        <p:spPr/>
        <p:txBody>
          <a:bodyPr>
            <a:normAutofit lnSpcReduction="10000"/>
          </a:bodyPr>
          <a:lstStyle/>
          <a:p>
            <a:r>
              <a:rPr lang="en-US" dirty="0"/>
              <a:t>Resilience – Connor Davidson Resilience Scale (CD-RISC)</a:t>
            </a:r>
          </a:p>
          <a:p>
            <a:pPr lvl="1"/>
            <a:r>
              <a:rPr lang="en-US" dirty="0"/>
              <a:t>Brief, self-rated measure of resilience with sound psychometric properties </a:t>
            </a:r>
            <a:r>
              <a:rPr lang="en-US" sz="1400" dirty="0"/>
              <a:t>(Connor &amp; Davidson, 2003)</a:t>
            </a:r>
          </a:p>
          <a:p>
            <a:pPr lvl="1"/>
            <a:r>
              <a:rPr lang="en-US" dirty="0"/>
              <a:t>25 items with five point range of responses</a:t>
            </a:r>
          </a:p>
          <a:p>
            <a:pPr lvl="1"/>
            <a:r>
              <a:rPr lang="en-US" dirty="0"/>
              <a:t>Higher scores reflect greater resilience</a:t>
            </a:r>
          </a:p>
          <a:p>
            <a:endParaRPr lang="en-US" dirty="0"/>
          </a:p>
          <a:p>
            <a:r>
              <a:rPr lang="en-US" dirty="0"/>
              <a:t>Depression &amp; Anxiety – Depression Anxiety Stress Scale (DASS-21)</a:t>
            </a:r>
          </a:p>
          <a:p>
            <a:pPr lvl="1"/>
            <a:r>
              <a:rPr lang="en-US" dirty="0"/>
              <a:t>Self-administered questionnaire to measure the magnitude of negative emotional states </a:t>
            </a:r>
            <a:r>
              <a:rPr lang="en-US" sz="1400" dirty="0"/>
              <a:t>(Parkitny &amp; McAuley, 2010)</a:t>
            </a:r>
          </a:p>
          <a:p>
            <a:pPr lvl="1"/>
            <a:r>
              <a:rPr lang="en-US" dirty="0"/>
              <a:t>21 items with four point range of responses</a:t>
            </a:r>
          </a:p>
          <a:p>
            <a:pPr lvl="1"/>
            <a:r>
              <a:rPr lang="en-US" dirty="0"/>
              <a:t>Higher scores on subscales indicate increasing severity</a:t>
            </a:r>
          </a:p>
          <a:p>
            <a:endParaRPr lang="en-US" dirty="0"/>
          </a:p>
        </p:txBody>
      </p:sp>
    </p:spTree>
    <p:extLst>
      <p:ext uri="{BB962C8B-B14F-4D97-AF65-F5344CB8AC3E}">
        <p14:creationId xmlns:p14="http://schemas.microsoft.com/office/powerpoint/2010/main" val="17618363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92000"/>
                <a:satMod val="200000"/>
                <a:lumMod val="128000"/>
              </a:schemeClr>
            </a:gs>
            <a:gs pos="4000">
              <a:schemeClr val="bg2">
                <a:shade val="100000"/>
                <a:hueMod val="100000"/>
                <a:satMod val="110000"/>
                <a:lumMod val="130000"/>
              </a:schemeClr>
            </a:gs>
            <a:gs pos="100000">
              <a:schemeClr val="bg2">
                <a:shade val="78000"/>
                <a:hueMod val="118000"/>
                <a:satMod val="120000"/>
                <a:lumMod val="69000"/>
              </a:schemeClr>
            </a:gs>
          </a:gsLst>
          <a:lin ang="2520000" scaled="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19CF4A-ACD5-46A2-AAE0-E34E4265C5B8}"/>
              </a:ext>
            </a:extLst>
          </p:cNvPr>
          <p:cNvSpPr>
            <a:spLocks noGrp="1"/>
          </p:cNvSpPr>
          <p:nvPr>
            <p:ph type="title"/>
          </p:nvPr>
        </p:nvSpPr>
        <p:spPr/>
        <p:txBody>
          <a:bodyPr/>
          <a:lstStyle/>
          <a:p>
            <a:r>
              <a:rPr lang="en-US" dirty="0"/>
              <a:t>Current Study Survey Instrument</a:t>
            </a:r>
          </a:p>
        </p:txBody>
      </p:sp>
      <p:sp>
        <p:nvSpPr>
          <p:cNvPr id="3" name="Content Placeholder 2">
            <a:extLst>
              <a:ext uri="{FF2B5EF4-FFF2-40B4-BE49-F238E27FC236}">
                <a16:creationId xmlns:a16="http://schemas.microsoft.com/office/drawing/2014/main" id="{8F034BC2-E3E3-47C3-83B4-C9AD613F5024}"/>
              </a:ext>
            </a:extLst>
          </p:cNvPr>
          <p:cNvSpPr>
            <a:spLocks noGrp="1"/>
          </p:cNvSpPr>
          <p:nvPr>
            <p:ph idx="1"/>
          </p:nvPr>
        </p:nvSpPr>
        <p:spPr/>
        <p:txBody>
          <a:bodyPr/>
          <a:lstStyle/>
          <a:p>
            <a:r>
              <a:rPr lang="en-US" dirty="0"/>
              <a:t>Pretest – 3 Sections</a:t>
            </a:r>
          </a:p>
          <a:p>
            <a:pPr lvl="1"/>
            <a:r>
              <a:rPr lang="en-US" dirty="0"/>
              <a:t>CD-RISC - 25 items</a:t>
            </a:r>
          </a:p>
          <a:p>
            <a:pPr lvl="1"/>
            <a:r>
              <a:rPr lang="en-US" dirty="0"/>
              <a:t>DASS 21 – 21 items</a:t>
            </a:r>
          </a:p>
          <a:p>
            <a:pPr lvl="1"/>
            <a:r>
              <a:rPr lang="en-US" dirty="0"/>
              <a:t>Demographics – 5 questions</a:t>
            </a:r>
          </a:p>
          <a:p>
            <a:pPr lvl="1"/>
            <a:endParaRPr lang="en-US" dirty="0"/>
          </a:p>
          <a:p>
            <a:r>
              <a:rPr lang="en-US" dirty="0"/>
              <a:t>Posttest – 4 Sections</a:t>
            </a:r>
          </a:p>
          <a:p>
            <a:pPr lvl="1"/>
            <a:r>
              <a:rPr lang="en-US" dirty="0"/>
              <a:t>CD-RISC – 25 items</a:t>
            </a:r>
          </a:p>
          <a:p>
            <a:pPr lvl="1"/>
            <a:r>
              <a:rPr lang="en-US" dirty="0"/>
              <a:t>DASS 21 – 21 items</a:t>
            </a:r>
          </a:p>
          <a:p>
            <a:pPr lvl="1"/>
            <a:r>
              <a:rPr lang="en-US" dirty="0"/>
              <a:t>Open ended questions – 3 questions (Control) – 6 questions (Treatment)</a:t>
            </a:r>
          </a:p>
          <a:p>
            <a:pPr lvl="1"/>
            <a:r>
              <a:rPr lang="en-US" dirty="0"/>
              <a:t>Demographic – 5 questions</a:t>
            </a:r>
          </a:p>
          <a:p>
            <a:endParaRPr lang="en-US" dirty="0"/>
          </a:p>
        </p:txBody>
      </p:sp>
    </p:spTree>
    <p:extLst>
      <p:ext uri="{BB962C8B-B14F-4D97-AF65-F5344CB8AC3E}">
        <p14:creationId xmlns:p14="http://schemas.microsoft.com/office/powerpoint/2010/main" val="17705732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92000"/>
                <a:satMod val="200000"/>
                <a:lumMod val="128000"/>
              </a:schemeClr>
            </a:gs>
            <a:gs pos="4000">
              <a:schemeClr val="bg2">
                <a:shade val="100000"/>
                <a:hueMod val="100000"/>
                <a:satMod val="110000"/>
                <a:lumMod val="130000"/>
              </a:schemeClr>
            </a:gs>
            <a:gs pos="100000">
              <a:schemeClr val="bg2">
                <a:shade val="78000"/>
                <a:hueMod val="118000"/>
                <a:satMod val="120000"/>
                <a:lumMod val="69000"/>
              </a:schemeClr>
            </a:gs>
          </a:gsLst>
          <a:lin ang="2520000" scaled="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3A3F4D-1AA6-4BA8-A5FE-943B0459819A}"/>
              </a:ext>
            </a:extLst>
          </p:cNvPr>
          <p:cNvSpPr>
            <a:spLocks noGrp="1"/>
          </p:cNvSpPr>
          <p:nvPr>
            <p:ph type="title"/>
          </p:nvPr>
        </p:nvSpPr>
        <p:spPr/>
        <p:txBody>
          <a:bodyPr/>
          <a:lstStyle/>
          <a:p>
            <a:r>
              <a:rPr lang="en-US" dirty="0"/>
              <a:t>Statistical Analysis</a:t>
            </a:r>
          </a:p>
        </p:txBody>
      </p:sp>
      <p:sp>
        <p:nvSpPr>
          <p:cNvPr id="4" name="Content Placeholder 2">
            <a:extLst>
              <a:ext uri="{FF2B5EF4-FFF2-40B4-BE49-F238E27FC236}">
                <a16:creationId xmlns:a16="http://schemas.microsoft.com/office/drawing/2014/main" id="{998E87DE-B5A9-4366-98CE-8B5A504BDD64}"/>
              </a:ext>
            </a:extLst>
          </p:cNvPr>
          <p:cNvSpPr>
            <a:spLocks noGrp="1"/>
          </p:cNvSpPr>
          <p:nvPr>
            <p:ph idx="1"/>
          </p:nvPr>
        </p:nvSpPr>
        <p:spPr>
          <a:xfrm>
            <a:off x="681038" y="2336800"/>
            <a:ext cx="9613900" cy="3598863"/>
          </a:xfrm>
        </p:spPr>
        <p:txBody>
          <a:bodyPr>
            <a:normAutofit fontScale="92500" lnSpcReduction="10000"/>
          </a:bodyPr>
          <a:lstStyle/>
          <a:p>
            <a:r>
              <a:rPr lang="en-US" dirty="0"/>
              <a:t>Study design allowed for same analysis performed to answer each research question</a:t>
            </a:r>
          </a:p>
          <a:p>
            <a:pPr lvl="1"/>
            <a:endParaRPr lang="en-US" dirty="0"/>
          </a:p>
          <a:p>
            <a:r>
              <a:rPr lang="en-US" dirty="0"/>
              <a:t>Descriptive Statistics</a:t>
            </a:r>
          </a:p>
          <a:p>
            <a:pPr lvl="2"/>
            <a:endParaRPr lang="en-US" dirty="0"/>
          </a:p>
          <a:p>
            <a:r>
              <a:rPr lang="en-US" dirty="0"/>
              <a:t>Mixed (Factorial) ANOVA</a:t>
            </a:r>
          </a:p>
          <a:p>
            <a:pPr lvl="1"/>
            <a:endParaRPr lang="en-US" dirty="0"/>
          </a:p>
          <a:p>
            <a:r>
              <a:rPr lang="en-US" dirty="0"/>
              <a:t>For each Research Question</a:t>
            </a:r>
          </a:p>
          <a:p>
            <a:pPr lvl="1"/>
            <a:r>
              <a:rPr lang="en-US" dirty="0"/>
              <a:t>Within subject result - Time (pretest vs. posttest)</a:t>
            </a:r>
          </a:p>
          <a:p>
            <a:pPr lvl="1"/>
            <a:r>
              <a:rPr lang="en-US" dirty="0"/>
              <a:t>Between subjects results – Wellness training (treatment vs. control)</a:t>
            </a:r>
          </a:p>
          <a:p>
            <a:pPr lvl="1"/>
            <a:r>
              <a:rPr lang="en-US" dirty="0"/>
              <a:t>Interaction effect between time and treatment</a:t>
            </a:r>
          </a:p>
        </p:txBody>
      </p:sp>
    </p:spTree>
    <p:extLst>
      <p:ext uri="{BB962C8B-B14F-4D97-AF65-F5344CB8AC3E}">
        <p14:creationId xmlns:p14="http://schemas.microsoft.com/office/powerpoint/2010/main" val="1015431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92000"/>
                <a:satMod val="200000"/>
                <a:lumMod val="128000"/>
              </a:schemeClr>
            </a:gs>
            <a:gs pos="6000">
              <a:schemeClr val="bg2">
                <a:shade val="100000"/>
                <a:hueMod val="100000"/>
                <a:satMod val="110000"/>
                <a:lumMod val="130000"/>
              </a:schemeClr>
            </a:gs>
            <a:gs pos="100000">
              <a:schemeClr val="bg2">
                <a:shade val="78000"/>
                <a:hueMod val="118000"/>
                <a:satMod val="120000"/>
                <a:lumMod val="69000"/>
              </a:schemeClr>
            </a:gs>
          </a:gsLst>
          <a:lin ang="2520000" scaled="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46C98C-182A-4B14-BF95-F686B2F117D2}"/>
              </a:ext>
            </a:extLst>
          </p:cNvPr>
          <p:cNvSpPr>
            <a:spLocks noGrp="1"/>
          </p:cNvSpPr>
          <p:nvPr>
            <p:ph type="title"/>
          </p:nvPr>
        </p:nvSpPr>
        <p:spPr>
          <a:xfrm>
            <a:off x="680321" y="753228"/>
            <a:ext cx="9613861" cy="1080938"/>
          </a:xfrm>
        </p:spPr>
        <p:txBody>
          <a:bodyPr>
            <a:normAutofit fontScale="90000"/>
          </a:bodyPr>
          <a:lstStyle/>
          <a:p>
            <a:r>
              <a:rPr lang="en-US" sz="3200" dirty="0"/>
              <a:t>Research Question 1: What is the impact of wellness training on the overall resilience level in college age students?</a:t>
            </a:r>
          </a:p>
        </p:txBody>
      </p:sp>
      <p:sp>
        <p:nvSpPr>
          <p:cNvPr id="3" name="Content Placeholder 2">
            <a:extLst>
              <a:ext uri="{FF2B5EF4-FFF2-40B4-BE49-F238E27FC236}">
                <a16:creationId xmlns:a16="http://schemas.microsoft.com/office/drawing/2014/main" id="{B2AE91E5-2FF2-426F-820E-7E5D43CE42B9}"/>
              </a:ext>
            </a:extLst>
          </p:cNvPr>
          <p:cNvSpPr>
            <a:spLocks noGrp="1"/>
          </p:cNvSpPr>
          <p:nvPr>
            <p:ph idx="1"/>
          </p:nvPr>
        </p:nvSpPr>
        <p:spPr>
          <a:xfrm>
            <a:off x="680321" y="2336872"/>
            <a:ext cx="10509649" cy="4109647"/>
          </a:xfrm>
        </p:spPr>
        <p:txBody>
          <a:bodyPr>
            <a:normAutofit lnSpcReduction="10000"/>
          </a:bodyPr>
          <a:lstStyle/>
          <a:p>
            <a:r>
              <a:rPr lang="en-US" dirty="0"/>
              <a:t>Pretest vs Posttest Results</a:t>
            </a:r>
          </a:p>
          <a:p>
            <a:pPr lvl="1"/>
            <a:r>
              <a:rPr lang="en-US" i="1" dirty="0"/>
              <a:t>F</a:t>
            </a:r>
            <a:r>
              <a:rPr lang="en-US" dirty="0"/>
              <a:t>(1, 70) = 9.213, </a:t>
            </a:r>
            <a:r>
              <a:rPr lang="en-US" i="1" dirty="0"/>
              <a:t>p</a:t>
            </a:r>
            <a:r>
              <a:rPr lang="en-US" dirty="0"/>
              <a:t>=.003, partial η</a:t>
            </a:r>
            <a:r>
              <a:rPr lang="en-US" baseline="30000" dirty="0"/>
              <a:t>2 </a:t>
            </a:r>
            <a:r>
              <a:rPr lang="en-US" dirty="0"/>
              <a:t>=.116</a:t>
            </a:r>
          </a:p>
          <a:p>
            <a:pPr lvl="1"/>
            <a:r>
              <a:rPr lang="en-US" dirty="0"/>
              <a:t>Significant difference between pretest and posttest </a:t>
            </a:r>
          </a:p>
          <a:p>
            <a:endParaRPr lang="en-US" dirty="0"/>
          </a:p>
          <a:p>
            <a:r>
              <a:rPr lang="en-US" dirty="0"/>
              <a:t>Treatment vs Control</a:t>
            </a:r>
          </a:p>
          <a:p>
            <a:pPr lvl="1"/>
            <a:r>
              <a:rPr lang="en-US" i="1" dirty="0"/>
              <a:t>F</a:t>
            </a:r>
            <a:r>
              <a:rPr lang="en-US" dirty="0"/>
              <a:t>(1, 70) = 9.14, </a:t>
            </a:r>
            <a:r>
              <a:rPr lang="en-US" i="1" dirty="0"/>
              <a:t>p</a:t>
            </a:r>
            <a:r>
              <a:rPr lang="en-US" dirty="0"/>
              <a:t>=.342, partial η</a:t>
            </a:r>
            <a:r>
              <a:rPr lang="en-US" baseline="30000" dirty="0"/>
              <a:t>2 </a:t>
            </a:r>
            <a:r>
              <a:rPr lang="en-US" dirty="0"/>
              <a:t>=.013</a:t>
            </a:r>
          </a:p>
          <a:p>
            <a:pPr lvl="1"/>
            <a:r>
              <a:rPr lang="en-US" dirty="0"/>
              <a:t>No significant difference</a:t>
            </a:r>
          </a:p>
          <a:p>
            <a:endParaRPr lang="en-US" dirty="0"/>
          </a:p>
          <a:p>
            <a:r>
              <a:rPr lang="en-US" dirty="0"/>
              <a:t>Interaction Effect</a:t>
            </a:r>
          </a:p>
          <a:p>
            <a:pPr lvl="1"/>
            <a:r>
              <a:rPr lang="en-US" i="1" dirty="0"/>
              <a:t>F</a:t>
            </a:r>
            <a:r>
              <a:rPr lang="en-US" dirty="0"/>
              <a:t>(1, 70) = 1.345, </a:t>
            </a:r>
            <a:r>
              <a:rPr lang="en-US" i="1" dirty="0"/>
              <a:t>p</a:t>
            </a:r>
            <a:r>
              <a:rPr lang="en-US" dirty="0"/>
              <a:t>=.250, partial η</a:t>
            </a:r>
            <a:r>
              <a:rPr lang="en-US" baseline="30000" dirty="0"/>
              <a:t>2 </a:t>
            </a:r>
            <a:r>
              <a:rPr lang="en-US" dirty="0"/>
              <a:t>=.019</a:t>
            </a:r>
          </a:p>
          <a:p>
            <a:pPr lvl="1"/>
            <a:r>
              <a:rPr lang="en-US" dirty="0"/>
              <a:t>No significant difference</a:t>
            </a:r>
          </a:p>
          <a:p>
            <a:pPr lvl="1"/>
            <a:endParaRPr lang="en-US" dirty="0"/>
          </a:p>
          <a:p>
            <a:pPr marL="201168" lvl="1" indent="0">
              <a:buNone/>
            </a:pPr>
            <a:endParaRPr lang="en-US" dirty="0"/>
          </a:p>
          <a:p>
            <a:pPr lvl="1"/>
            <a:endParaRPr lang="en-US" dirty="0"/>
          </a:p>
        </p:txBody>
      </p:sp>
    </p:spTree>
    <p:extLst>
      <p:ext uri="{BB962C8B-B14F-4D97-AF65-F5344CB8AC3E}">
        <p14:creationId xmlns:p14="http://schemas.microsoft.com/office/powerpoint/2010/main" val="25109546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92000"/>
                <a:satMod val="200000"/>
                <a:lumMod val="128000"/>
              </a:schemeClr>
            </a:gs>
            <a:gs pos="6000">
              <a:schemeClr val="bg2">
                <a:shade val="100000"/>
                <a:hueMod val="100000"/>
                <a:satMod val="110000"/>
                <a:lumMod val="130000"/>
              </a:schemeClr>
            </a:gs>
            <a:gs pos="100000">
              <a:schemeClr val="bg2">
                <a:shade val="78000"/>
                <a:hueMod val="118000"/>
                <a:satMod val="120000"/>
                <a:lumMod val="69000"/>
              </a:schemeClr>
            </a:gs>
          </a:gsLst>
          <a:lin ang="2520000" scaled="0"/>
        </a:gradFill>
        <a:effectLst/>
      </p:bgPr>
    </p:bg>
    <p:spTree>
      <p:nvGrpSpPr>
        <p:cNvPr id="1" name=""/>
        <p:cNvGrpSpPr/>
        <p:nvPr/>
      </p:nvGrpSpPr>
      <p:grpSpPr>
        <a:xfrm>
          <a:off x="0" y="0"/>
          <a:ext cx="0" cy="0"/>
          <a:chOff x="0" y="0"/>
          <a:chExt cx="0" cy="0"/>
        </a:xfrm>
      </p:grpSpPr>
      <p:graphicFrame>
        <p:nvGraphicFramePr>
          <p:cNvPr id="6" name="Content Placeholder 5">
            <a:extLst>
              <a:ext uri="{FF2B5EF4-FFF2-40B4-BE49-F238E27FC236}">
                <a16:creationId xmlns:a16="http://schemas.microsoft.com/office/drawing/2014/main" id="{4372921E-1C35-4EEB-9547-0AF33347F411}"/>
              </a:ext>
            </a:extLst>
          </p:cNvPr>
          <p:cNvGraphicFramePr>
            <a:graphicFrameLocks noGrp="1"/>
          </p:cNvGraphicFramePr>
          <p:nvPr>
            <p:ph idx="1"/>
            <p:extLst>
              <p:ext uri="{D42A27DB-BD31-4B8C-83A1-F6EECF244321}">
                <p14:modId xmlns:p14="http://schemas.microsoft.com/office/powerpoint/2010/main" val="6532509"/>
              </p:ext>
            </p:extLst>
          </p:nvPr>
        </p:nvGraphicFramePr>
        <p:xfrm>
          <a:off x="1107091" y="2687320"/>
          <a:ext cx="8761794" cy="1483360"/>
        </p:xfrm>
        <a:graphic>
          <a:graphicData uri="http://schemas.openxmlformats.org/drawingml/2006/table">
            <a:tbl>
              <a:tblPr firstRow="1" bandRow="1">
                <a:tableStyleId>{5C22544A-7EE6-4342-B048-85BDC9FD1C3A}</a:tableStyleId>
              </a:tblPr>
              <a:tblGrid>
                <a:gridCol w="1070674">
                  <a:extLst>
                    <a:ext uri="{9D8B030D-6E8A-4147-A177-3AD203B41FA5}">
                      <a16:colId xmlns:a16="http://schemas.microsoft.com/office/drawing/2014/main" val="42197046"/>
                    </a:ext>
                  </a:extLst>
                </a:gridCol>
                <a:gridCol w="1922780">
                  <a:extLst>
                    <a:ext uri="{9D8B030D-6E8A-4147-A177-3AD203B41FA5}">
                      <a16:colId xmlns:a16="http://schemas.microsoft.com/office/drawing/2014/main" val="990891027"/>
                    </a:ext>
                  </a:extLst>
                </a:gridCol>
                <a:gridCol w="1922780">
                  <a:extLst>
                    <a:ext uri="{9D8B030D-6E8A-4147-A177-3AD203B41FA5}">
                      <a16:colId xmlns:a16="http://schemas.microsoft.com/office/drawing/2014/main" val="2990060371"/>
                    </a:ext>
                  </a:extLst>
                </a:gridCol>
                <a:gridCol w="1922780">
                  <a:extLst>
                    <a:ext uri="{9D8B030D-6E8A-4147-A177-3AD203B41FA5}">
                      <a16:colId xmlns:a16="http://schemas.microsoft.com/office/drawing/2014/main" val="3638380496"/>
                    </a:ext>
                  </a:extLst>
                </a:gridCol>
                <a:gridCol w="1922780">
                  <a:extLst>
                    <a:ext uri="{9D8B030D-6E8A-4147-A177-3AD203B41FA5}">
                      <a16:colId xmlns:a16="http://schemas.microsoft.com/office/drawing/2014/main" val="3159572943"/>
                    </a:ext>
                  </a:extLst>
                </a:gridCol>
              </a:tblGrid>
              <a:tr h="370840">
                <a:tc>
                  <a:txBody>
                    <a:bodyPr/>
                    <a:lstStyle/>
                    <a:p>
                      <a:endParaRPr lang="en-US" dirty="0"/>
                    </a:p>
                  </a:txBody>
                  <a:tcPr/>
                </a:tc>
                <a:tc>
                  <a:txBody>
                    <a:bodyPr/>
                    <a:lstStyle/>
                    <a:p>
                      <a:pPr algn="r"/>
                      <a:r>
                        <a:rPr lang="en-US" dirty="0"/>
                        <a:t>Wellness </a:t>
                      </a:r>
                    </a:p>
                  </a:txBody>
                  <a:tcPr/>
                </a:tc>
                <a:tc>
                  <a:txBody>
                    <a:bodyPr/>
                    <a:lstStyle/>
                    <a:p>
                      <a:r>
                        <a:rPr lang="en-US" dirty="0"/>
                        <a:t>Training</a:t>
                      </a:r>
                    </a:p>
                  </a:txBody>
                  <a:tcPr/>
                </a:tc>
                <a:tc>
                  <a:txBody>
                    <a:bodyPr/>
                    <a:lstStyle/>
                    <a:p>
                      <a:pPr algn="r"/>
                      <a:r>
                        <a:rPr lang="en-US" dirty="0"/>
                        <a:t>No Wellness</a:t>
                      </a:r>
                    </a:p>
                  </a:txBody>
                  <a:tcPr/>
                </a:tc>
                <a:tc>
                  <a:txBody>
                    <a:bodyPr/>
                    <a:lstStyle/>
                    <a:p>
                      <a:r>
                        <a:rPr lang="en-US" dirty="0"/>
                        <a:t>Training</a:t>
                      </a:r>
                    </a:p>
                  </a:txBody>
                  <a:tcPr/>
                </a:tc>
                <a:extLst>
                  <a:ext uri="{0D108BD9-81ED-4DB2-BD59-A6C34878D82A}">
                    <a16:rowId xmlns:a16="http://schemas.microsoft.com/office/drawing/2014/main" val="273552267"/>
                  </a:ext>
                </a:extLst>
              </a:tr>
              <a:tr h="370840">
                <a:tc>
                  <a:txBody>
                    <a:bodyPr/>
                    <a:lstStyle/>
                    <a:p>
                      <a:r>
                        <a:rPr lang="en-US" dirty="0"/>
                        <a:t>Time</a:t>
                      </a:r>
                    </a:p>
                  </a:txBody>
                  <a:tcPr/>
                </a:tc>
                <a:tc>
                  <a:txBody>
                    <a:bodyPr/>
                    <a:lstStyle/>
                    <a:p>
                      <a:pPr algn="ctr"/>
                      <a:r>
                        <a:rPr lang="en-US" i="1" dirty="0"/>
                        <a:t>M</a:t>
                      </a:r>
                    </a:p>
                  </a:txBody>
                  <a:tcPr/>
                </a:tc>
                <a:tc>
                  <a:txBody>
                    <a:bodyPr/>
                    <a:lstStyle/>
                    <a:p>
                      <a:pPr algn="ctr"/>
                      <a:r>
                        <a:rPr lang="en-US" i="1" dirty="0"/>
                        <a:t>SD</a:t>
                      </a:r>
                    </a:p>
                  </a:txBody>
                  <a:tcPr/>
                </a:tc>
                <a:tc>
                  <a:txBody>
                    <a:bodyPr/>
                    <a:lstStyle/>
                    <a:p>
                      <a:pPr algn="ctr"/>
                      <a:r>
                        <a:rPr lang="en-US" i="1" dirty="0"/>
                        <a:t>M</a:t>
                      </a:r>
                    </a:p>
                  </a:txBody>
                  <a:tcPr/>
                </a:tc>
                <a:tc>
                  <a:txBody>
                    <a:bodyPr/>
                    <a:lstStyle/>
                    <a:p>
                      <a:pPr algn="ctr"/>
                      <a:r>
                        <a:rPr lang="en-US" i="1" dirty="0"/>
                        <a:t>SD</a:t>
                      </a:r>
                    </a:p>
                  </a:txBody>
                  <a:tcPr/>
                </a:tc>
                <a:extLst>
                  <a:ext uri="{0D108BD9-81ED-4DB2-BD59-A6C34878D82A}">
                    <a16:rowId xmlns:a16="http://schemas.microsoft.com/office/drawing/2014/main" val="95473096"/>
                  </a:ext>
                </a:extLst>
              </a:tr>
              <a:tr h="370840">
                <a:tc>
                  <a:txBody>
                    <a:bodyPr/>
                    <a:lstStyle/>
                    <a:p>
                      <a:r>
                        <a:rPr lang="en-US" dirty="0"/>
                        <a:t>Pretest</a:t>
                      </a:r>
                    </a:p>
                  </a:txBody>
                  <a:tcPr/>
                </a:tc>
                <a:tc>
                  <a:txBody>
                    <a:bodyPr/>
                    <a:lstStyle/>
                    <a:p>
                      <a:pPr algn="ctr"/>
                      <a:r>
                        <a:rPr lang="en-US" dirty="0"/>
                        <a:t>72.82</a:t>
                      </a:r>
                    </a:p>
                  </a:txBody>
                  <a:tcPr/>
                </a:tc>
                <a:tc>
                  <a:txBody>
                    <a:bodyPr/>
                    <a:lstStyle/>
                    <a:p>
                      <a:pPr algn="ctr"/>
                      <a:r>
                        <a:rPr lang="en-US" dirty="0"/>
                        <a:t>13.86</a:t>
                      </a:r>
                    </a:p>
                  </a:txBody>
                  <a:tcPr/>
                </a:tc>
                <a:tc>
                  <a:txBody>
                    <a:bodyPr/>
                    <a:lstStyle/>
                    <a:p>
                      <a:pPr algn="ctr"/>
                      <a:r>
                        <a:rPr lang="en-US" dirty="0"/>
                        <a:t>74.59</a:t>
                      </a:r>
                    </a:p>
                  </a:txBody>
                  <a:tcPr/>
                </a:tc>
                <a:tc>
                  <a:txBody>
                    <a:bodyPr/>
                    <a:lstStyle/>
                    <a:p>
                      <a:pPr algn="ctr"/>
                      <a:r>
                        <a:rPr lang="en-US" dirty="0"/>
                        <a:t>12.61</a:t>
                      </a:r>
                    </a:p>
                  </a:txBody>
                  <a:tcPr/>
                </a:tc>
                <a:extLst>
                  <a:ext uri="{0D108BD9-81ED-4DB2-BD59-A6C34878D82A}">
                    <a16:rowId xmlns:a16="http://schemas.microsoft.com/office/drawing/2014/main" val="2446324172"/>
                  </a:ext>
                </a:extLst>
              </a:tr>
              <a:tr h="370840">
                <a:tc>
                  <a:txBody>
                    <a:bodyPr/>
                    <a:lstStyle/>
                    <a:p>
                      <a:r>
                        <a:rPr lang="en-US" dirty="0"/>
                        <a:t>Posttest</a:t>
                      </a:r>
                    </a:p>
                  </a:txBody>
                  <a:tcPr/>
                </a:tc>
                <a:tc>
                  <a:txBody>
                    <a:bodyPr/>
                    <a:lstStyle/>
                    <a:p>
                      <a:pPr algn="ctr"/>
                      <a:r>
                        <a:rPr lang="en-US" dirty="0"/>
                        <a:t>68.47</a:t>
                      </a:r>
                    </a:p>
                  </a:txBody>
                  <a:tcPr/>
                </a:tc>
                <a:tc>
                  <a:txBody>
                    <a:bodyPr/>
                    <a:lstStyle/>
                    <a:p>
                      <a:pPr algn="ctr"/>
                      <a:r>
                        <a:rPr lang="en-US" dirty="0"/>
                        <a:t>14.32</a:t>
                      </a:r>
                    </a:p>
                  </a:txBody>
                  <a:tcPr/>
                </a:tc>
                <a:tc>
                  <a:txBody>
                    <a:bodyPr/>
                    <a:lstStyle/>
                    <a:p>
                      <a:pPr algn="ctr"/>
                      <a:r>
                        <a:rPr lang="en-US" dirty="0"/>
                        <a:t>72.64</a:t>
                      </a:r>
                    </a:p>
                  </a:txBody>
                  <a:tcPr/>
                </a:tc>
                <a:tc>
                  <a:txBody>
                    <a:bodyPr/>
                    <a:lstStyle/>
                    <a:p>
                      <a:pPr algn="ctr"/>
                      <a:r>
                        <a:rPr lang="en-US" dirty="0"/>
                        <a:t>14.61</a:t>
                      </a:r>
                    </a:p>
                  </a:txBody>
                  <a:tcPr/>
                </a:tc>
                <a:extLst>
                  <a:ext uri="{0D108BD9-81ED-4DB2-BD59-A6C34878D82A}">
                    <a16:rowId xmlns:a16="http://schemas.microsoft.com/office/drawing/2014/main" val="3638194980"/>
                  </a:ext>
                </a:extLst>
              </a:tr>
            </a:tbl>
          </a:graphicData>
        </a:graphic>
      </p:graphicFrame>
      <p:sp>
        <p:nvSpPr>
          <p:cNvPr id="5" name="Title 1">
            <a:extLst>
              <a:ext uri="{FF2B5EF4-FFF2-40B4-BE49-F238E27FC236}">
                <a16:creationId xmlns:a16="http://schemas.microsoft.com/office/drawing/2014/main" id="{A539BB8F-EF9B-4028-A913-19B75235A345}"/>
              </a:ext>
            </a:extLst>
          </p:cNvPr>
          <p:cNvSpPr>
            <a:spLocks noGrp="1"/>
          </p:cNvSpPr>
          <p:nvPr>
            <p:ph type="title"/>
          </p:nvPr>
        </p:nvSpPr>
        <p:spPr>
          <a:xfrm>
            <a:off x="681038" y="752475"/>
            <a:ext cx="9613900" cy="1081088"/>
          </a:xfrm>
        </p:spPr>
        <p:txBody>
          <a:bodyPr>
            <a:normAutofit fontScale="90000"/>
          </a:bodyPr>
          <a:lstStyle/>
          <a:p>
            <a:r>
              <a:rPr lang="en-US" sz="3200" dirty="0"/>
              <a:t>Research Question 1: What is the impact of wellness training on the overall resilience level in college age students?</a:t>
            </a:r>
          </a:p>
        </p:txBody>
      </p:sp>
      <p:sp>
        <p:nvSpPr>
          <p:cNvPr id="7" name="TextBox 6">
            <a:extLst>
              <a:ext uri="{FF2B5EF4-FFF2-40B4-BE49-F238E27FC236}">
                <a16:creationId xmlns:a16="http://schemas.microsoft.com/office/drawing/2014/main" id="{2D4C62CF-D9E2-47D9-985D-024BCE4293F6}"/>
              </a:ext>
            </a:extLst>
          </p:cNvPr>
          <p:cNvSpPr txBox="1"/>
          <p:nvPr/>
        </p:nvSpPr>
        <p:spPr>
          <a:xfrm>
            <a:off x="857250" y="2235359"/>
            <a:ext cx="9437688" cy="369332"/>
          </a:xfrm>
          <a:prstGeom prst="rect">
            <a:avLst/>
          </a:prstGeom>
          <a:noFill/>
        </p:spPr>
        <p:txBody>
          <a:bodyPr wrap="square" rtlCol="0">
            <a:spAutoFit/>
          </a:bodyPr>
          <a:lstStyle/>
          <a:p>
            <a:pPr algn="ctr"/>
            <a:r>
              <a:rPr lang="en-US" i="1" dirty="0"/>
              <a:t>Means and Standard Deviations for Overall Resilience Scores Pretest and Posttest</a:t>
            </a:r>
          </a:p>
        </p:txBody>
      </p:sp>
      <p:sp>
        <p:nvSpPr>
          <p:cNvPr id="8" name="TextBox 7">
            <a:extLst>
              <a:ext uri="{FF2B5EF4-FFF2-40B4-BE49-F238E27FC236}">
                <a16:creationId xmlns:a16="http://schemas.microsoft.com/office/drawing/2014/main" id="{6A50BA6E-708A-4406-822D-D658B6008B5B}"/>
              </a:ext>
            </a:extLst>
          </p:cNvPr>
          <p:cNvSpPr txBox="1"/>
          <p:nvPr/>
        </p:nvSpPr>
        <p:spPr>
          <a:xfrm>
            <a:off x="1107091" y="4253309"/>
            <a:ext cx="8761794" cy="646331"/>
          </a:xfrm>
          <a:prstGeom prst="rect">
            <a:avLst/>
          </a:prstGeom>
          <a:noFill/>
        </p:spPr>
        <p:txBody>
          <a:bodyPr wrap="square" rtlCol="0">
            <a:spAutoFit/>
          </a:bodyPr>
          <a:lstStyle/>
          <a:p>
            <a:pPr algn="ctr"/>
            <a:r>
              <a:rPr lang="en-US" dirty="0"/>
              <a:t>Questions 1 – 25 of CD-RISC were used to answer the question</a:t>
            </a:r>
          </a:p>
          <a:p>
            <a:pPr algn="ctr"/>
            <a:endParaRPr lang="en-US" dirty="0"/>
          </a:p>
        </p:txBody>
      </p:sp>
      <p:sp>
        <p:nvSpPr>
          <p:cNvPr id="2" name="TextBox 1">
            <a:extLst>
              <a:ext uri="{FF2B5EF4-FFF2-40B4-BE49-F238E27FC236}">
                <a16:creationId xmlns:a16="http://schemas.microsoft.com/office/drawing/2014/main" id="{99A7EB54-F317-4CFA-92DC-092382255D10}"/>
              </a:ext>
            </a:extLst>
          </p:cNvPr>
          <p:cNvSpPr txBox="1"/>
          <p:nvPr/>
        </p:nvSpPr>
        <p:spPr>
          <a:xfrm>
            <a:off x="857250" y="5074920"/>
            <a:ext cx="9944100" cy="1569660"/>
          </a:xfrm>
          <a:prstGeom prst="rect">
            <a:avLst/>
          </a:prstGeom>
          <a:noFill/>
        </p:spPr>
        <p:txBody>
          <a:bodyPr wrap="square" rtlCol="0">
            <a:spAutoFit/>
          </a:bodyPr>
          <a:lstStyle/>
          <a:p>
            <a:r>
              <a:rPr lang="en-US" sz="2400" dirty="0"/>
              <a:t>Conclusions: </a:t>
            </a:r>
          </a:p>
          <a:p>
            <a:r>
              <a:rPr lang="en-US" sz="2400" dirty="0"/>
              <a:t>In regard to the intervention, the current study results are inconsistent with previous studies regarding the efficacy of curricular interventions on resilience </a:t>
            </a:r>
            <a:r>
              <a:rPr lang="en-US" sz="1200" dirty="0"/>
              <a:t>(Shatkin et al., 2016; Steinhardt &amp; Dolbier, 2008; Turner et al., 2017)</a:t>
            </a:r>
            <a:r>
              <a:rPr lang="en-US" dirty="0"/>
              <a:t>.</a:t>
            </a:r>
          </a:p>
        </p:txBody>
      </p:sp>
    </p:spTree>
    <p:extLst>
      <p:ext uri="{BB962C8B-B14F-4D97-AF65-F5344CB8AC3E}">
        <p14:creationId xmlns:p14="http://schemas.microsoft.com/office/powerpoint/2010/main" val="36635915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92000"/>
                <a:satMod val="200000"/>
                <a:lumMod val="128000"/>
              </a:schemeClr>
            </a:gs>
            <a:gs pos="6000">
              <a:schemeClr val="bg2">
                <a:shade val="100000"/>
                <a:hueMod val="100000"/>
                <a:satMod val="110000"/>
                <a:lumMod val="130000"/>
              </a:schemeClr>
            </a:gs>
            <a:gs pos="100000">
              <a:schemeClr val="bg2">
                <a:shade val="78000"/>
                <a:hueMod val="118000"/>
                <a:satMod val="120000"/>
                <a:lumMod val="69000"/>
              </a:schemeClr>
            </a:gs>
          </a:gsLst>
          <a:lin ang="2520000" scaled="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46C98C-182A-4B14-BF95-F686B2F117D2}"/>
              </a:ext>
            </a:extLst>
          </p:cNvPr>
          <p:cNvSpPr>
            <a:spLocks noGrp="1"/>
          </p:cNvSpPr>
          <p:nvPr>
            <p:ph type="title"/>
          </p:nvPr>
        </p:nvSpPr>
        <p:spPr>
          <a:xfrm>
            <a:off x="680321" y="753228"/>
            <a:ext cx="9613861" cy="1080938"/>
          </a:xfrm>
        </p:spPr>
        <p:txBody>
          <a:bodyPr>
            <a:normAutofit fontScale="90000"/>
          </a:bodyPr>
          <a:lstStyle/>
          <a:p>
            <a:r>
              <a:rPr lang="en-US" sz="3200" dirty="0"/>
              <a:t>Research Question 2: What is the impact of wellness training on depression levels in college age students?</a:t>
            </a:r>
          </a:p>
        </p:txBody>
      </p:sp>
      <p:sp>
        <p:nvSpPr>
          <p:cNvPr id="3" name="Content Placeholder 2">
            <a:extLst>
              <a:ext uri="{FF2B5EF4-FFF2-40B4-BE49-F238E27FC236}">
                <a16:creationId xmlns:a16="http://schemas.microsoft.com/office/drawing/2014/main" id="{B2AE91E5-2FF2-426F-820E-7E5D43CE42B9}"/>
              </a:ext>
            </a:extLst>
          </p:cNvPr>
          <p:cNvSpPr>
            <a:spLocks noGrp="1"/>
          </p:cNvSpPr>
          <p:nvPr>
            <p:ph idx="1"/>
          </p:nvPr>
        </p:nvSpPr>
        <p:spPr>
          <a:xfrm>
            <a:off x="680321" y="2336872"/>
            <a:ext cx="11023999" cy="4315387"/>
          </a:xfrm>
        </p:spPr>
        <p:txBody>
          <a:bodyPr>
            <a:normAutofit/>
          </a:bodyPr>
          <a:lstStyle/>
          <a:p>
            <a:r>
              <a:rPr lang="en-US" dirty="0"/>
              <a:t>Pretest vs Posttest Results</a:t>
            </a:r>
          </a:p>
          <a:p>
            <a:pPr lvl="1"/>
            <a:r>
              <a:rPr lang="en-US" i="1" dirty="0"/>
              <a:t>F</a:t>
            </a:r>
            <a:r>
              <a:rPr lang="en-US" dirty="0"/>
              <a:t>(1, 66) = 9.686, </a:t>
            </a:r>
            <a:r>
              <a:rPr lang="en-US" i="1" dirty="0"/>
              <a:t>p</a:t>
            </a:r>
            <a:r>
              <a:rPr lang="en-US" dirty="0"/>
              <a:t>=.003, partial η</a:t>
            </a:r>
            <a:r>
              <a:rPr lang="en-US" baseline="30000" dirty="0"/>
              <a:t>2 </a:t>
            </a:r>
            <a:r>
              <a:rPr lang="en-US" dirty="0"/>
              <a:t>=.128</a:t>
            </a:r>
          </a:p>
          <a:p>
            <a:pPr lvl="1"/>
            <a:r>
              <a:rPr lang="en-US" dirty="0"/>
              <a:t>Significant difference between pretest and posttest</a:t>
            </a:r>
          </a:p>
          <a:p>
            <a:endParaRPr lang="en-US" dirty="0"/>
          </a:p>
          <a:p>
            <a:r>
              <a:rPr lang="en-US" dirty="0"/>
              <a:t>Treatment vs Control</a:t>
            </a:r>
          </a:p>
          <a:p>
            <a:pPr lvl="1"/>
            <a:r>
              <a:rPr lang="en-US" i="1" dirty="0"/>
              <a:t>F</a:t>
            </a:r>
            <a:r>
              <a:rPr lang="en-US" dirty="0"/>
              <a:t>(1, 66) = .195, </a:t>
            </a:r>
            <a:r>
              <a:rPr lang="en-US" i="1" dirty="0"/>
              <a:t>p</a:t>
            </a:r>
            <a:r>
              <a:rPr lang="en-US" dirty="0"/>
              <a:t>=.660, partial η</a:t>
            </a:r>
            <a:r>
              <a:rPr lang="en-US" baseline="30000" dirty="0"/>
              <a:t>2 </a:t>
            </a:r>
            <a:r>
              <a:rPr lang="en-US" dirty="0"/>
              <a:t>=.003</a:t>
            </a:r>
          </a:p>
          <a:p>
            <a:pPr lvl="1"/>
            <a:r>
              <a:rPr lang="en-US" dirty="0"/>
              <a:t>No significant difference</a:t>
            </a:r>
          </a:p>
          <a:p>
            <a:endParaRPr lang="en-US" dirty="0"/>
          </a:p>
          <a:p>
            <a:r>
              <a:rPr lang="en-US" dirty="0"/>
              <a:t>Interaction Effect</a:t>
            </a:r>
          </a:p>
          <a:p>
            <a:pPr lvl="1"/>
            <a:r>
              <a:rPr lang="en-US" i="1" dirty="0"/>
              <a:t>F</a:t>
            </a:r>
            <a:r>
              <a:rPr lang="en-US" dirty="0"/>
              <a:t>(1, 66) = .003, </a:t>
            </a:r>
            <a:r>
              <a:rPr lang="en-US" i="1" dirty="0"/>
              <a:t>p</a:t>
            </a:r>
            <a:r>
              <a:rPr lang="en-US" dirty="0"/>
              <a:t>=.955, partial η</a:t>
            </a:r>
            <a:r>
              <a:rPr lang="en-US" baseline="30000" dirty="0"/>
              <a:t>2 </a:t>
            </a:r>
            <a:r>
              <a:rPr lang="en-US" dirty="0"/>
              <a:t>=.000</a:t>
            </a:r>
          </a:p>
          <a:p>
            <a:pPr lvl="1"/>
            <a:r>
              <a:rPr lang="en-US" dirty="0"/>
              <a:t>No significant difference</a:t>
            </a:r>
          </a:p>
          <a:p>
            <a:pPr marL="201168" lvl="1" indent="0">
              <a:buNone/>
            </a:pPr>
            <a:endParaRPr lang="en-US" sz="2000" dirty="0"/>
          </a:p>
        </p:txBody>
      </p:sp>
    </p:spTree>
    <p:extLst>
      <p:ext uri="{BB962C8B-B14F-4D97-AF65-F5344CB8AC3E}">
        <p14:creationId xmlns:p14="http://schemas.microsoft.com/office/powerpoint/2010/main" val="23379747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92000"/>
                <a:satMod val="200000"/>
                <a:lumMod val="128000"/>
              </a:schemeClr>
            </a:gs>
            <a:gs pos="16000">
              <a:schemeClr val="bg2">
                <a:shade val="100000"/>
                <a:hueMod val="100000"/>
                <a:satMod val="110000"/>
                <a:lumMod val="130000"/>
              </a:schemeClr>
            </a:gs>
            <a:gs pos="100000">
              <a:schemeClr val="bg2">
                <a:shade val="78000"/>
                <a:hueMod val="118000"/>
                <a:satMod val="120000"/>
                <a:lumMod val="69000"/>
              </a:schemeClr>
            </a:gs>
          </a:gsLst>
          <a:lin ang="2520000" scaled="0"/>
        </a:gradFill>
        <a:effectLst/>
      </p:bgPr>
    </p:bg>
    <p:spTree>
      <p:nvGrpSpPr>
        <p:cNvPr id="1" name=""/>
        <p:cNvGrpSpPr/>
        <p:nvPr/>
      </p:nvGrpSpPr>
      <p:grpSpPr>
        <a:xfrm>
          <a:off x="0" y="0"/>
          <a:ext cx="0" cy="0"/>
          <a:chOff x="0" y="0"/>
          <a:chExt cx="0" cy="0"/>
        </a:xfrm>
      </p:grpSpPr>
      <p:graphicFrame>
        <p:nvGraphicFramePr>
          <p:cNvPr id="6" name="Content Placeholder 5">
            <a:extLst>
              <a:ext uri="{FF2B5EF4-FFF2-40B4-BE49-F238E27FC236}">
                <a16:creationId xmlns:a16="http://schemas.microsoft.com/office/drawing/2014/main" id="{4372921E-1C35-4EEB-9547-0AF33347F411}"/>
              </a:ext>
            </a:extLst>
          </p:cNvPr>
          <p:cNvGraphicFramePr>
            <a:graphicFrameLocks noGrp="1"/>
          </p:cNvGraphicFramePr>
          <p:nvPr>
            <p:ph idx="1"/>
            <p:extLst>
              <p:ext uri="{D42A27DB-BD31-4B8C-83A1-F6EECF244321}">
                <p14:modId xmlns:p14="http://schemas.microsoft.com/office/powerpoint/2010/main" val="2689603617"/>
              </p:ext>
            </p:extLst>
          </p:nvPr>
        </p:nvGraphicFramePr>
        <p:xfrm>
          <a:off x="857885" y="2687320"/>
          <a:ext cx="9613900" cy="1483360"/>
        </p:xfrm>
        <a:graphic>
          <a:graphicData uri="http://schemas.openxmlformats.org/drawingml/2006/table">
            <a:tbl>
              <a:tblPr firstRow="1" bandRow="1">
                <a:tableStyleId>{5C22544A-7EE6-4342-B048-85BDC9FD1C3A}</a:tableStyleId>
              </a:tblPr>
              <a:tblGrid>
                <a:gridCol w="1922780">
                  <a:extLst>
                    <a:ext uri="{9D8B030D-6E8A-4147-A177-3AD203B41FA5}">
                      <a16:colId xmlns:a16="http://schemas.microsoft.com/office/drawing/2014/main" val="42197046"/>
                    </a:ext>
                  </a:extLst>
                </a:gridCol>
                <a:gridCol w="1922780">
                  <a:extLst>
                    <a:ext uri="{9D8B030D-6E8A-4147-A177-3AD203B41FA5}">
                      <a16:colId xmlns:a16="http://schemas.microsoft.com/office/drawing/2014/main" val="990891027"/>
                    </a:ext>
                  </a:extLst>
                </a:gridCol>
                <a:gridCol w="1922780">
                  <a:extLst>
                    <a:ext uri="{9D8B030D-6E8A-4147-A177-3AD203B41FA5}">
                      <a16:colId xmlns:a16="http://schemas.microsoft.com/office/drawing/2014/main" val="2990060371"/>
                    </a:ext>
                  </a:extLst>
                </a:gridCol>
                <a:gridCol w="1922780">
                  <a:extLst>
                    <a:ext uri="{9D8B030D-6E8A-4147-A177-3AD203B41FA5}">
                      <a16:colId xmlns:a16="http://schemas.microsoft.com/office/drawing/2014/main" val="3638380496"/>
                    </a:ext>
                  </a:extLst>
                </a:gridCol>
                <a:gridCol w="1922780">
                  <a:extLst>
                    <a:ext uri="{9D8B030D-6E8A-4147-A177-3AD203B41FA5}">
                      <a16:colId xmlns:a16="http://schemas.microsoft.com/office/drawing/2014/main" val="3159572943"/>
                    </a:ext>
                  </a:extLst>
                </a:gridCol>
              </a:tblGrid>
              <a:tr h="370840">
                <a:tc>
                  <a:txBody>
                    <a:bodyPr/>
                    <a:lstStyle/>
                    <a:p>
                      <a:endParaRPr lang="en-US" dirty="0"/>
                    </a:p>
                  </a:txBody>
                  <a:tcPr/>
                </a:tc>
                <a:tc>
                  <a:txBody>
                    <a:bodyPr/>
                    <a:lstStyle/>
                    <a:p>
                      <a:pPr algn="r"/>
                      <a:r>
                        <a:rPr lang="en-US" dirty="0"/>
                        <a:t>Wellness </a:t>
                      </a:r>
                    </a:p>
                  </a:txBody>
                  <a:tcPr/>
                </a:tc>
                <a:tc>
                  <a:txBody>
                    <a:bodyPr/>
                    <a:lstStyle/>
                    <a:p>
                      <a:r>
                        <a:rPr lang="en-US" dirty="0"/>
                        <a:t>Training</a:t>
                      </a:r>
                    </a:p>
                  </a:txBody>
                  <a:tcPr/>
                </a:tc>
                <a:tc>
                  <a:txBody>
                    <a:bodyPr/>
                    <a:lstStyle/>
                    <a:p>
                      <a:pPr algn="r"/>
                      <a:r>
                        <a:rPr lang="en-US" dirty="0"/>
                        <a:t>No Wellness</a:t>
                      </a:r>
                    </a:p>
                  </a:txBody>
                  <a:tcPr/>
                </a:tc>
                <a:tc>
                  <a:txBody>
                    <a:bodyPr/>
                    <a:lstStyle/>
                    <a:p>
                      <a:r>
                        <a:rPr lang="en-US" dirty="0"/>
                        <a:t>Training</a:t>
                      </a:r>
                    </a:p>
                  </a:txBody>
                  <a:tcPr/>
                </a:tc>
                <a:extLst>
                  <a:ext uri="{0D108BD9-81ED-4DB2-BD59-A6C34878D82A}">
                    <a16:rowId xmlns:a16="http://schemas.microsoft.com/office/drawing/2014/main" val="273552267"/>
                  </a:ext>
                </a:extLst>
              </a:tr>
              <a:tr h="370840">
                <a:tc>
                  <a:txBody>
                    <a:bodyPr/>
                    <a:lstStyle/>
                    <a:p>
                      <a:r>
                        <a:rPr lang="en-US" dirty="0"/>
                        <a:t>Time</a:t>
                      </a:r>
                    </a:p>
                  </a:txBody>
                  <a:tcPr/>
                </a:tc>
                <a:tc>
                  <a:txBody>
                    <a:bodyPr/>
                    <a:lstStyle/>
                    <a:p>
                      <a:pPr algn="ctr"/>
                      <a:r>
                        <a:rPr lang="en-US" i="1" dirty="0"/>
                        <a:t>M</a:t>
                      </a:r>
                    </a:p>
                  </a:txBody>
                  <a:tcPr/>
                </a:tc>
                <a:tc>
                  <a:txBody>
                    <a:bodyPr/>
                    <a:lstStyle/>
                    <a:p>
                      <a:pPr algn="ctr"/>
                      <a:r>
                        <a:rPr lang="en-US" i="1" dirty="0"/>
                        <a:t>SD</a:t>
                      </a:r>
                    </a:p>
                  </a:txBody>
                  <a:tcPr/>
                </a:tc>
                <a:tc>
                  <a:txBody>
                    <a:bodyPr/>
                    <a:lstStyle/>
                    <a:p>
                      <a:pPr algn="ctr"/>
                      <a:r>
                        <a:rPr lang="en-US" i="1" dirty="0"/>
                        <a:t>M</a:t>
                      </a:r>
                    </a:p>
                  </a:txBody>
                  <a:tcPr/>
                </a:tc>
                <a:tc>
                  <a:txBody>
                    <a:bodyPr/>
                    <a:lstStyle/>
                    <a:p>
                      <a:pPr algn="ctr"/>
                      <a:r>
                        <a:rPr lang="en-US" i="1" dirty="0"/>
                        <a:t>SD</a:t>
                      </a:r>
                    </a:p>
                  </a:txBody>
                  <a:tcPr/>
                </a:tc>
                <a:extLst>
                  <a:ext uri="{0D108BD9-81ED-4DB2-BD59-A6C34878D82A}">
                    <a16:rowId xmlns:a16="http://schemas.microsoft.com/office/drawing/2014/main" val="95473096"/>
                  </a:ext>
                </a:extLst>
              </a:tr>
              <a:tr h="370840">
                <a:tc>
                  <a:txBody>
                    <a:bodyPr/>
                    <a:lstStyle/>
                    <a:p>
                      <a:r>
                        <a:rPr lang="en-US" dirty="0"/>
                        <a:t>Pretest</a:t>
                      </a:r>
                    </a:p>
                  </a:txBody>
                  <a:tcPr/>
                </a:tc>
                <a:tc>
                  <a:txBody>
                    <a:bodyPr/>
                    <a:lstStyle/>
                    <a:p>
                      <a:pPr algn="ctr"/>
                      <a:r>
                        <a:rPr lang="en-US" dirty="0"/>
                        <a:t>4.61</a:t>
                      </a:r>
                    </a:p>
                  </a:txBody>
                  <a:tcPr/>
                </a:tc>
                <a:tc>
                  <a:txBody>
                    <a:bodyPr/>
                    <a:lstStyle/>
                    <a:p>
                      <a:pPr algn="ctr"/>
                      <a:r>
                        <a:rPr lang="en-US" dirty="0"/>
                        <a:t>6.71</a:t>
                      </a:r>
                    </a:p>
                  </a:txBody>
                  <a:tcPr/>
                </a:tc>
                <a:tc>
                  <a:txBody>
                    <a:bodyPr/>
                    <a:lstStyle/>
                    <a:p>
                      <a:pPr algn="ctr"/>
                      <a:r>
                        <a:rPr lang="en-US" dirty="0"/>
                        <a:t>3.94</a:t>
                      </a:r>
                    </a:p>
                  </a:txBody>
                  <a:tcPr/>
                </a:tc>
                <a:tc>
                  <a:txBody>
                    <a:bodyPr/>
                    <a:lstStyle/>
                    <a:p>
                      <a:pPr algn="ctr"/>
                      <a:r>
                        <a:rPr lang="en-US" dirty="0"/>
                        <a:t>5.09</a:t>
                      </a:r>
                    </a:p>
                  </a:txBody>
                  <a:tcPr/>
                </a:tc>
                <a:extLst>
                  <a:ext uri="{0D108BD9-81ED-4DB2-BD59-A6C34878D82A}">
                    <a16:rowId xmlns:a16="http://schemas.microsoft.com/office/drawing/2014/main" val="2446324172"/>
                  </a:ext>
                </a:extLst>
              </a:tr>
              <a:tr h="370840">
                <a:tc>
                  <a:txBody>
                    <a:bodyPr/>
                    <a:lstStyle/>
                    <a:p>
                      <a:r>
                        <a:rPr lang="en-US" dirty="0"/>
                        <a:t>Posttest</a:t>
                      </a:r>
                    </a:p>
                  </a:txBody>
                  <a:tcPr/>
                </a:tc>
                <a:tc>
                  <a:txBody>
                    <a:bodyPr/>
                    <a:lstStyle/>
                    <a:p>
                      <a:pPr algn="ctr"/>
                      <a:r>
                        <a:rPr lang="en-US" dirty="0"/>
                        <a:t>7.33</a:t>
                      </a:r>
                    </a:p>
                  </a:txBody>
                  <a:tcPr/>
                </a:tc>
                <a:tc>
                  <a:txBody>
                    <a:bodyPr/>
                    <a:lstStyle/>
                    <a:p>
                      <a:pPr algn="ctr"/>
                      <a:r>
                        <a:rPr lang="en-US" dirty="0"/>
                        <a:t>10.09  </a:t>
                      </a:r>
                    </a:p>
                  </a:txBody>
                  <a:tcPr/>
                </a:tc>
                <a:tc>
                  <a:txBody>
                    <a:bodyPr/>
                    <a:lstStyle/>
                    <a:p>
                      <a:pPr algn="ctr"/>
                      <a:r>
                        <a:rPr lang="en-US" dirty="0"/>
                        <a:t>6.56</a:t>
                      </a:r>
                    </a:p>
                  </a:txBody>
                  <a:tcPr/>
                </a:tc>
                <a:tc>
                  <a:txBody>
                    <a:bodyPr/>
                    <a:lstStyle/>
                    <a:p>
                      <a:pPr algn="ctr"/>
                      <a:r>
                        <a:rPr lang="en-US" dirty="0"/>
                        <a:t>7.37</a:t>
                      </a:r>
                    </a:p>
                  </a:txBody>
                  <a:tcPr/>
                </a:tc>
                <a:extLst>
                  <a:ext uri="{0D108BD9-81ED-4DB2-BD59-A6C34878D82A}">
                    <a16:rowId xmlns:a16="http://schemas.microsoft.com/office/drawing/2014/main" val="3638194980"/>
                  </a:ext>
                </a:extLst>
              </a:tr>
            </a:tbl>
          </a:graphicData>
        </a:graphic>
      </p:graphicFrame>
      <p:sp>
        <p:nvSpPr>
          <p:cNvPr id="5" name="Title 1">
            <a:extLst>
              <a:ext uri="{FF2B5EF4-FFF2-40B4-BE49-F238E27FC236}">
                <a16:creationId xmlns:a16="http://schemas.microsoft.com/office/drawing/2014/main" id="{A539BB8F-EF9B-4028-A913-19B75235A345}"/>
              </a:ext>
            </a:extLst>
          </p:cNvPr>
          <p:cNvSpPr>
            <a:spLocks noGrp="1"/>
          </p:cNvSpPr>
          <p:nvPr>
            <p:ph type="title"/>
          </p:nvPr>
        </p:nvSpPr>
        <p:spPr>
          <a:xfrm>
            <a:off x="681038" y="752475"/>
            <a:ext cx="9613900" cy="1081088"/>
          </a:xfrm>
        </p:spPr>
        <p:txBody>
          <a:bodyPr>
            <a:normAutofit fontScale="90000"/>
          </a:bodyPr>
          <a:lstStyle/>
          <a:p>
            <a:r>
              <a:rPr lang="en-US" sz="3200" dirty="0"/>
              <a:t>Research Question 2: What is the impact of wellness training on depression levels in college age students?</a:t>
            </a:r>
          </a:p>
        </p:txBody>
      </p:sp>
      <p:sp>
        <p:nvSpPr>
          <p:cNvPr id="7" name="TextBox 6">
            <a:extLst>
              <a:ext uri="{FF2B5EF4-FFF2-40B4-BE49-F238E27FC236}">
                <a16:creationId xmlns:a16="http://schemas.microsoft.com/office/drawing/2014/main" id="{2D4C62CF-D9E2-47D9-985D-024BCE4293F6}"/>
              </a:ext>
            </a:extLst>
          </p:cNvPr>
          <p:cNvSpPr txBox="1"/>
          <p:nvPr/>
        </p:nvSpPr>
        <p:spPr>
          <a:xfrm>
            <a:off x="1453198" y="2220436"/>
            <a:ext cx="8572500" cy="369332"/>
          </a:xfrm>
          <a:prstGeom prst="rect">
            <a:avLst/>
          </a:prstGeom>
          <a:noFill/>
        </p:spPr>
        <p:txBody>
          <a:bodyPr wrap="square" rtlCol="0">
            <a:spAutoFit/>
          </a:bodyPr>
          <a:lstStyle/>
          <a:p>
            <a:r>
              <a:rPr lang="en-US" i="1" dirty="0"/>
              <a:t>Means and Standard Deviations for Depression Scores Pretest and Posttest</a:t>
            </a:r>
          </a:p>
        </p:txBody>
      </p:sp>
      <p:sp>
        <p:nvSpPr>
          <p:cNvPr id="3" name="TextBox 2">
            <a:extLst>
              <a:ext uri="{FF2B5EF4-FFF2-40B4-BE49-F238E27FC236}">
                <a16:creationId xmlns:a16="http://schemas.microsoft.com/office/drawing/2014/main" id="{BE69CCBE-77F1-4780-B398-476D0C571385}"/>
              </a:ext>
            </a:extLst>
          </p:cNvPr>
          <p:cNvSpPr txBox="1"/>
          <p:nvPr/>
        </p:nvSpPr>
        <p:spPr>
          <a:xfrm>
            <a:off x="504190" y="4268232"/>
            <a:ext cx="9967595" cy="369332"/>
          </a:xfrm>
          <a:prstGeom prst="rect">
            <a:avLst/>
          </a:prstGeom>
          <a:noFill/>
        </p:spPr>
        <p:txBody>
          <a:bodyPr wrap="square" rtlCol="0">
            <a:spAutoFit/>
          </a:bodyPr>
          <a:lstStyle/>
          <a:p>
            <a:pPr lvl="1"/>
            <a:r>
              <a:rPr lang="en-US" dirty="0"/>
              <a:t>Questions 3, 5, 10, 13, 16, 17, and 21 from the DASS 21 were used to answer the question</a:t>
            </a:r>
          </a:p>
        </p:txBody>
      </p:sp>
      <p:sp>
        <p:nvSpPr>
          <p:cNvPr id="2" name="TextBox 1">
            <a:extLst>
              <a:ext uri="{FF2B5EF4-FFF2-40B4-BE49-F238E27FC236}">
                <a16:creationId xmlns:a16="http://schemas.microsoft.com/office/drawing/2014/main" id="{F31984AA-D979-408F-97B0-217A660156A4}"/>
              </a:ext>
            </a:extLst>
          </p:cNvPr>
          <p:cNvSpPr txBox="1"/>
          <p:nvPr/>
        </p:nvSpPr>
        <p:spPr>
          <a:xfrm>
            <a:off x="857885" y="5337810"/>
            <a:ext cx="9613900" cy="1200329"/>
          </a:xfrm>
          <a:prstGeom prst="rect">
            <a:avLst/>
          </a:prstGeom>
          <a:noFill/>
        </p:spPr>
        <p:txBody>
          <a:bodyPr wrap="square" rtlCol="0">
            <a:spAutoFit/>
          </a:bodyPr>
          <a:lstStyle/>
          <a:p>
            <a:r>
              <a:rPr lang="en-US" sz="2400" dirty="0"/>
              <a:t>Conclusion: In regard to the change in depression scores, the current study results are consistent with previous studies regarding first year students and depression</a:t>
            </a:r>
            <a:r>
              <a:rPr lang="en-US" dirty="0"/>
              <a:t> </a:t>
            </a:r>
            <a:r>
              <a:rPr lang="en-US" sz="1200" dirty="0"/>
              <a:t>(Eagan et al., 2017; Nordstrom et al., 2014)</a:t>
            </a:r>
            <a:r>
              <a:rPr lang="en-US" dirty="0"/>
              <a:t>.</a:t>
            </a:r>
          </a:p>
        </p:txBody>
      </p:sp>
    </p:spTree>
    <p:extLst>
      <p:ext uri="{BB962C8B-B14F-4D97-AF65-F5344CB8AC3E}">
        <p14:creationId xmlns:p14="http://schemas.microsoft.com/office/powerpoint/2010/main" val="33436885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92000"/>
                <a:satMod val="200000"/>
                <a:lumMod val="128000"/>
              </a:schemeClr>
            </a:gs>
            <a:gs pos="6000">
              <a:schemeClr val="bg2">
                <a:shade val="100000"/>
                <a:hueMod val="100000"/>
                <a:satMod val="110000"/>
                <a:lumMod val="130000"/>
              </a:schemeClr>
            </a:gs>
            <a:gs pos="100000">
              <a:schemeClr val="bg2">
                <a:shade val="78000"/>
                <a:hueMod val="118000"/>
                <a:satMod val="120000"/>
                <a:lumMod val="69000"/>
              </a:schemeClr>
            </a:gs>
          </a:gsLst>
          <a:lin ang="2520000" scaled="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46C98C-182A-4B14-BF95-F686B2F117D2}"/>
              </a:ext>
            </a:extLst>
          </p:cNvPr>
          <p:cNvSpPr>
            <a:spLocks noGrp="1"/>
          </p:cNvSpPr>
          <p:nvPr>
            <p:ph type="title"/>
          </p:nvPr>
        </p:nvSpPr>
        <p:spPr/>
        <p:txBody>
          <a:bodyPr>
            <a:normAutofit fontScale="90000"/>
          </a:bodyPr>
          <a:lstStyle/>
          <a:p>
            <a:r>
              <a:rPr lang="en-US" sz="3200" dirty="0"/>
              <a:t>Research Question 3: What is the impact of wellness training on anxiety levels in college age students?</a:t>
            </a:r>
          </a:p>
        </p:txBody>
      </p:sp>
      <p:sp>
        <p:nvSpPr>
          <p:cNvPr id="3" name="Content Placeholder 2">
            <a:extLst>
              <a:ext uri="{FF2B5EF4-FFF2-40B4-BE49-F238E27FC236}">
                <a16:creationId xmlns:a16="http://schemas.microsoft.com/office/drawing/2014/main" id="{B2AE91E5-2FF2-426F-820E-7E5D43CE42B9}"/>
              </a:ext>
            </a:extLst>
          </p:cNvPr>
          <p:cNvSpPr>
            <a:spLocks noGrp="1"/>
          </p:cNvSpPr>
          <p:nvPr>
            <p:ph idx="1"/>
          </p:nvPr>
        </p:nvSpPr>
        <p:spPr/>
        <p:txBody>
          <a:bodyPr>
            <a:normAutofit fontScale="92500" lnSpcReduction="20000"/>
          </a:bodyPr>
          <a:lstStyle/>
          <a:p>
            <a:r>
              <a:rPr lang="en-US" dirty="0"/>
              <a:t>Pretest vs Posttest Results</a:t>
            </a:r>
          </a:p>
          <a:p>
            <a:pPr lvl="1"/>
            <a:r>
              <a:rPr lang="en-US" i="1" dirty="0"/>
              <a:t>F</a:t>
            </a:r>
            <a:r>
              <a:rPr lang="en-US" dirty="0"/>
              <a:t>(1, 64) = .548, </a:t>
            </a:r>
            <a:r>
              <a:rPr lang="en-US" i="1" dirty="0"/>
              <a:t>p</a:t>
            </a:r>
            <a:r>
              <a:rPr lang="en-US" dirty="0"/>
              <a:t>=.462, partial η</a:t>
            </a:r>
            <a:r>
              <a:rPr lang="en-US" baseline="30000" dirty="0"/>
              <a:t>2 </a:t>
            </a:r>
            <a:r>
              <a:rPr lang="en-US" dirty="0"/>
              <a:t>=.008</a:t>
            </a:r>
          </a:p>
          <a:p>
            <a:pPr lvl="1"/>
            <a:r>
              <a:rPr lang="en-US" dirty="0"/>
              <a:t>No significant difference</a:t>
            </a:r>
          </a:p>
          <a:p>
            <a:endParaRPr lang="en-US" dirty="0"/>
          </a:p>
          <a:p>
            <a:r>
              <a:rPr lang="en-US" dirty="0"/>
              <a:t>Treatment vs Control </a:t>
            </a:r>
          </a:p>
          <a:p>
            <a:pPr lvl="1"/>
            <a:r>
              <a:rPr lang="en-US" i="1" dirty="0"/>
              <a:t>F</a:t>
            </a:r>
            <a:r>
              <a:rPr lang="en-US" dirty="0"/>
              <a:t>(1, 64) = .420, </a:t>
            </a:r>
            <a:r>
              <a:rPr lang="en-US" i="1" dirty="0"/>
              <a:t>p</a:t>
            </a:r>
            <a:r>
              <a:rPr lang="en-US" dirty="0"/>
              <a:t>=.519, partial η</a:t>
            </a:r>
            <a:r>
              <a:rPr lang="en-US" baseline="30000" dirty="0"/>
              <a:t>2 </a:t>
            </a:r>
            <a:r>
              <a:rPr lang="en-US" dirty="0"/>
              <a:t>=.007</a:t>
            </a:r>
          </a:p>
          <a:p>
            <a:pPr lvl="1"/>
            <a:r>
              <a:rPr lang="en-US" dirty="0"/>
              <a:t>No significant difference</a:t>
            </a:r>
          </a:p>
          <a:p>
            <a:endParaRPr lang="en-US" dirty="0"/>
          </a:p>
          <a:p>
            <a:r>
              <a:rPr lang="en-US" dirty="0"/>
              <a:t>Interaction Effect</a:t>
            </a:r>
          </a:p>
          <a:p>
            <a:pPr lvl="1"/>
            <a:r>
              <a:rPr lang="en-US" i="1" dirty="0"/>
              <a:t>F</a:t>
            </a:r>
            <a:r>
              <a:rPr lang="en-US" dirty="0"/>
              <a:t>(1, 64) = .006, </a:t>
            </a:r>
            <a:r>
              <a:rPr lang="en-US" i="1" dirty="0"/>
              <a:t>p</a:t>
            </a:r>
            <a:r>
              <a:rPr lang="en-US" dirty="0"/>
              <a:t>=.941, partial η</a:t>
            </a:r>
            <a:r>
              <a:rPr lang="en-US" baseline="30000" dirty="0"/>
              <a:t>2 </a:t>
            </a:r>
            <a:r>
              <a:rPr lang="en-US" dirty="0"/>
              <a:t>=.000</a:t>
            </a:r>
          </a:p>
          <a:p>
            <a:pPr lvl="1"/>
            <a:r>
              <a:rPr lang="en-US" dirty="0"/>
              <a:t>No significant difference</a:t>
            </a:r>
          </a:p>
          <a:p>
            <a:endParaRPr lang="en-US" dirty="0"/>
          </a:p>
        </p:txBody>
      </p:sp>
    </p:spTree>
    <p:extLst>
      <p:ext uri="{BB962C8B-B14F-4D97-AF65-F5344CB8AC3E}">
        <p14:creationId xmlns:p14="http://schemas.microsoft.com/office/powerpoint/2010/main" val="22992389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92000"/>
                <a:satMod val="200000"/>
                <a:lumMod val="128000"/>
              </a:schemeClr>
            </a:gs>
            <a:gs pos="6000">
              <a:schemeClr val="bg2">
                <a:shade val="100000"/>
                <a:hueMod val="100000"/>
                <a:satMod val="110000"/>
                <a:lumMod val="130000"/>
              </a:schemeClr>
            </a:gs>
            <a:gs pos="100000">
              <a:schemeClr val="bg2">
                <a:shade val="78000"/>
                <a:hueMod val="118000"/>
                <a:satMod val="120000"/>
                <a:lumMod val="69000"/>
              </a:schemeClr>
            </a:gs>
          </a:gsLst>
          <a:lin ang="2520000" scaled="0"/>
        </a:gradFill>
        <a:effectLst/>
      </p:bgPr>
    </p:bg>
    <p:spTree>
      <p:nvGrpSpPr>
        <p:cNvPr id="1" name=""/>
        <p:cNvGrpSpPr/>
        <p:nvPr/>
      </p:nvGrpSpPr>
      <p:grpSpPr>
        <a:xfrm>
          <a:off x="0" y="0"/>
          <a:ext cx="0" cy="0"/>
          <a:chOff x="0" y="0"/>
          <a:chExt cx="0" cy="0"/>
        </a:xfrm>
      </p:grpSpPr>
      <p:graphicFrame>
        <p:nvGraphicFramePr>
          <p:cNvPr id="6" name="Content Placeholder 5">
            <a:extLst>
              <a:ext uri="{FF2B5EF4-FFF2-40B4-BE49-F238E27FC236}">
                <a16:creationId xmlns:a16="http://schemas.microsoft.com/office/drawing/2014/main" id="{4372921E-1C35-4EEB-9547-0AF33347F411}"/>
              </a:ext>
            </a:extLst>
          </p:cNvPr>
          <p:cNvGraphicFramePr>
            <a:graphicFrameLocks noGrp="1"/>
          </p:cNvGraphicFramePr>
          <p:nvPr>
            <p:ph idx="1"/>
            <p:extLst>
              <p:ext uri="{D42A27DB-BD31-4B8C-83A1-F6EECF244321}">
                <p14:modId xmlns:p14="http://schemas.microsoft.com/office/powerpoint/2010/main" val="1353443900"/>
              </p:ext>
            </p:extLst>
          </p:nvPr>
        </p:nvGraphicFramePr>
        <p:xfrm>
          <a:off x="681038" y="2687320"/>
          <a:ext cx="9613900" cy="1483360"/>
        </p:xfrm>
        <a:graphic>
          <a:graphicData uri="http://schemas.openxmlformats.org/drawingml/2006/table">
            <a:tbl>
              <a:tblPr firstRow="1" bandRow="1">
                <a:tableStyleId>{5C22544A-7EE6-4342-B048-85BDC9FD1C3A}</a:tableStyleId>
              </a:tblPr>
              <a:tblGrid>
                <a:gridCol w="1922780">
                  <a:extLst>
                    <a:ext uri="{9D8B030D-6E8A-4147-A177-3AD203B41FA5}">
                      <a16:colId xmlns:a16="http://schemas.microsoft.com/office/drawing/2014/main" val="42197046"/>
                    </a:ext>
                  </a:extLst>
                </a:gridCol>
                <a:gridCol w="1922780">
                  <a:extLst>
                    <a:ext uri="{9D8B030D-6E8A-4147-A177-3AD203B41FA5}">
                      <a16:colId xmlns:a16="http://schemas.microsoft.com/office/drawing/2014/main" val="990891027"/>
                    </a:ext>
                  </a:extLst>
                </a:gridCol>
                <a:gridCol w="1922780">
                  <a:extLst>
                    <a:ext uri="{9D8B030D-6E8A-4147-A177-3AD203B41FA5}">
                      <a16:colId xmlns:a16="http://schemas.microsoft.com/office/drawing/2014/main" val="2990060371"/>
                    </a:ext>
                  </a:extLst>
                </a:gridCol>
                <a:gridCol w="1922780">
                  <a:extLst>
                    <a:ext uri="{9D8B030D-6E8A-4147-A177-3AD203B41FA5}">
                      <a16:colId xmlns:a16="http://schemas.microsoft.com/office/drawing/2014/main" val="3638380496"/>
                    </a:ext>
                  </a:extLst>
                </a:gridCol>
                <a:gridCol w="1922780">
                  <a:extLst>
                    <a:ext uri="{9D8B030D-6E8A-4147-A177-3AD203B41FA5}">
                      <a16:colId xmlns:a16="http://schemas.microsoft.com/office/drawing/2014/main" val="3159572943"/>
                    </a:ext>
                  </a:extLst>
                </a:gridCol>
              </a:tblGrid>
              <a:tr h="370840">
                <a:tc>
                  <a:txBody>
                    <a:bodyPr/>
                    <a:lstStyle/>
                    <a:p>
                      <a:endParaRPr lang="en-US" dirty="0"/>
                    </a:p>
                  </a:txBody>
                  <a:tcPr/>
                </a:tc>
                <a:tc>
                  <a:txBody>
                    <a:bodyPr/>
                    <a:lstStyle/>
                    <a:p>
                      <a:pPr algn="r"/>
                      <a:r>
                        <a:rPr lang="en-US" dirty="0"/>
                        <a:t>Wellness </a:t>
                      </a:r>
                    </a:p>
                  </a:txBody>
                  <a:tcPr/>
                </a:tc>
                <a:tc>
                  <a:txBody>
                    <a:bodyPr/>
                    <a:lstStyle/>
                    <a:p>
                      <a:r>
                        <a:rPr lang="en-US" dirty="0"/>
                        <a:t>Training</a:t>
                      </a:r>
                    </a:p>
                  </a:txBody>
                  <a:tcPr/>
                </a:tc>
                <a:tc>
                  <a:txBody>
                    <a:bodyPr/>
                    <a:lstStyle/>
                    <a:p>
                      <a:pPr algn="r"/>
                      <a:r>
                        <a:rPr lang="en-US" dirty="0"/>
                        <a:t>No Wellness</a:t>
                      </a:r>
                    </a:p>
                  </a:txBody>
                  <a:tcPr/>
                </a:tc>
                <a:tc>
                  <a:txBody>
                    <a:bodyPr/>
                    <a:lstStyle/>
                    <a:p>
                      <a:r>
                        <a:rPr lang="en-US" dirty="0"/>
                        <a:t>Training</a:t>
                      </a:r>
                    </a:p>
                  </a:txBody>
                  <a:tcPr/>
                </a:tc>
                <a:extLst>
                  <a:ext uri="{0D108BD9-81ED-4DB2-BD59-A6C34878D82A}">
                    <a16:rowId xmlns:a16="http://schemas.microsoft.com/office/drawing/2014/main" val="273552267"/>
                  </a:ext>
                </a:extLst>
              </a:tr>
              <a:tr h="370840">
                <a:tc>
                  <a:txBody>
                    <a:bodyPr/>
                    <a:lstStyle/>
                    <a:p>
                      <a:r>
                        <a:rPr lang="en-US" dirty="0"/>
                        <a:t>Time</a:t>
                      </a:r>
                    </a:p>
                  </a:txBody>
                  <a:tcPr/>
                </a:tc>
                <a:tc>
                  <a:txBody>
                    <a:bodyPr/>
                    <a:lstStyle/>
                    <a:p>
                      <a:pPr algn="ctr"/>
                      <a:r>
                        <a:rPr lang="en-US" i="1" dirty="0"/>
                        <a:t>M</a:t>
                      </a:r>
                    </a:p>
                  </a:txBody>
                  <a:tcPr/>
                </a:tc>
                <a:tc>
                  <a:txBody>
                    <a:bodyPr/>
                    <a:lstStyle/>
                    <a:p>
                      <a:pPr algn="ctr"/>
                      <a:r>
                        <a:rPr lang="en-US" i="1" dirty="0"/>
                        <a:t>SD</a:t>
                      </a:r>
                    </a:p>
                  </a:txBody>
                  <a:tcPr/>
                </a:tc>
                <a:tc>
                  <a:txBody>
                    <a:bodyPr/>
                    <a:lstStyle/>
                    <a:p>
                      <a:pPr algn="ctr"/>
                      <a:r>
                        <a:rPr lang="en-US" i="1" dirty="0"/>
                        <a:t>M</a:t>
                      </a:r>
                    </a:p>
                  </a:txBody>
                  <a:tcPr/>
                </a:tc>
                <a:tc>
                  <a:txBody>
                    <a:bodyPr/>
                    <a:lstStyle/>
                    <a:p>
                      <a:pPr algn="ctr"/>
                      <a:r>
                        <a:rPr lang="en-US" i="1" dirty="0"/>
                        <a:t>SD</a:t>
                      </a:r>
                    </a:p>
                  </a:txBody>
                  <a:tcPr/>
                </a:tc>
                <a:extLst>
                  <a:ext uri="{0D108BD9-81ED-4DB2-BD59-A6C34878D82A}">
                    <a16:rowId xmlns:a16="http://schemas.microsoft.com/office/drawing/2014/main" val="95473096"/>
                  </a:ext>
                </a:extLst>
              </a:tr>
              <a:tr h="370840">
                <a:tc>
                  <a:txBody>
                    <a:bodyPr/>
                    <a:lstStyle/>
                    <a:p>
                      <a:r>
                        <a:rPr lang="en-US" dirty="0"/>
                        <a:t>Pretest</a:t>
                      </a:r>
                    </a:p>
                  </a:txBody>
                  <a:tcPr/>
                </a:tc>
                <a:tc>
                  <a:txBody>
                    <a:bodyPr/>
                    <a:lstStyle/>
                    <a:p>
                      <a:pPr algn="ctr"/>
                      <a:r>
                        <a:rPr lang="en-US" dirty="0"/>
                        <a:t>8.41</a:t>
                      </a:r>
                    </a:p>
                  </a:txBody>
                  <a:tcPr/>
                </a:tc>
                <a:tc>
                  <a:txBody>
                    <a:bodyPr/>
                    <a:lstStyle/>
                    <a:p>
                      <a:pPr algn="ctr"/>
                      <a:r>
                        <a:rPr lang="en-US" dirty="0"/>
                        <a:t>10.67</a:t>
                      </a:r>
                    </a:p>
                  </a:txBody>
                  <a:tcPr/>
                </a:tc>
                <a:tc>
                  <a:txBody>
                    <a:bodyPr/>
                    <a:lstStyle/>
                    <a:p>
                      <a:pPr algn="ctr"/>
                      <a:r>
                        <a:rPr lang="en-US" dirty="0"/>
                        <a:t>7.00</a:t>
                      </a:r>
                    </a:p>
                  </a:txBody>
                  <a:tcPr/>
                </a:tc>
                <a:tc>
                  <a:txBody>
                    <a:bodyPr/>
                    <a:lstStyle/>
                    <a:p>
                      <a:pPr algn="ctr"/>
                      <a:r>
                        <a:rPr lang="en-US" dirty="0"/>
                        <a:t>6.58</a:t>
                      </a:r>
                    </a:p>
                  </a:txBody>
                  <a:tcPr/>
                </a:tc>
                <a:extLst>
                  <a:ext uri="{0D108BD9-81ED-4DB2-BD59-A6C34878D82A}">
                    <a16:rowId xmlns:a16="http://schemas.microsoft.com/office/drawing/2014/main" val="2446324172"/>
                  </a:ext>
                </a:extLst>
              </a:tr>
              <a:tr h="370840">
                <a:tc>
                  <a:txBody>
                    <a:bodyPr/>
                    <a:lstStyle/>
                    <a:p>
                      <a:r>
                        <a:rPr lang="en-US" dirty="0"/>
                        <a:t>Posttest</a:t>
                      </a:r>
                    </a:p>
                  </a:txBody>
                  <a:tcPr/>
                </a:tc>
                <a:tc>
                  <a:txBody>
                    <a:bodyPr/>
                    <a:lstStyle/>
                    <a:p>
                      <a:pPr algn="ctr"/>
                      <a:r>
                        <a:rPr lang="en-US" dirty="0"/>
                        <a:t>9.18</a:t>
                      </a:r>
                    </a:p>
                  </a:txBody>
                  <a:tcPr/>
                </a:tc>
                <a:tc>
                  <a:txBody>
                    <a:bodyPr/>
                    <a:lstStyle/>
                    <a:p>
                      <a:pPr algn="ctr"/>
                      <a:r>
                        <a:rPr lang="en-US" dirty="0"/>
                        <a:t>12.35</a:t>
                      </a:r>
                    </a:p>
                  </a:txBody>
                  <a:tcPr/>
                </a:tc>
                <a:tc>
                  <a:txBody>
                    <a:bodyPr/>
                    <a:lstStyle/>
                    <a:p>
                      <a:pPr algn="ctr"/>
                      <a:r>
                        <a:rPr lang="en-US" dirty="0"/>
                        <a:t>7.63</a:t>
                      </a:r>
                    </a:p>
                  </a:txBody>
                  <a:tcPr/>
                </a:tc>
                <a:tc>
                  <a:txBody>
                    <a:bodyPr/>
                    <a:lstStyle/>
                    <a:p>
                      <a:pPr algn="ctr"/>
                      <a:r>
                        <a:rPr lang="en-US" dirty="0"/>
                        <a:t>9.43</a:t>
                      </a:r>
                    </a:p>
                  </a:txBody>
                  <a:tcPr/>
                </a:tc>
                <a:extLst>
                  <a:ext uri="{0D108BD9-81ED-4DB2-BD59-A6C34878D82A}">
                    <a16:rowId xmlns:a16="http://schemas.microsoft.com/office/drawing/2014/main" val="3638194980"/>
                  </a:ext>
                </a:extLst>
              </a:tr>
            </a:tbl>
          </a:graphicData>
        </a:graphic>
      </p:graphicFrame>
      <p:sp>
        <p:nvSpPr>
          <p:cNvPr id="5" name="Title 1">
            <a:extLst>
              <a:ext uri="{FF2B5EF4-FFF2-40B4-BE49-F238E27FC236}">
                <a16:creationId xmlns:a16="http://schemas.microsoft.com/office/drawing/2014/main" id="{A539BB8F-EF9B-4028-A913-19B75235A345}"/>
              </a:ext>
            </a:extLst>
          </p:cNvPr>
          <p:cNvSpPr>
            <a:spLocks noGrp="1"/>
          </p:cNvSpPr>
          <p:nvPr>
            <p:ph type="title"/>
          </p:nvPr>
        </p:nvSpPr>
        <p:spPr>
          <a:xfrm>
            <a:off x="681038" y="752475"/>
            <a:ext cx="9613900" cy="1081088"/>
          </a:xfrm>
        </p:spPr>
        <p:txBody>
          <a:bodyPr>
            <a:normAutofit fontScale="90000"/>
          </a:bodyPr>
          <a:lstStyle/>
          <a:p>
            <a:r>
              <a:rPr lang="en-US" sz="3200" dirty="0"/>
              <a:t>Research Question 3: What is the impact of wellness training on anxiety levels in college age students?</a:t>
            </a:r>
          </a:p>
        </p:txBody>
      </p:sp>
      <p:sp>
        <p:nvSpPr>
          <p:cNvPr id="7" name="TextBox 6">
            <a:extLst>
              <a:ext uri="{FF2B5EF4-FFF2-40B4-BE49-F238E27FC236}">
                <a16:creationId xmlns:a16="http://schemas.microsoft.com/office/drawing/2014/main" id="{2D4C62CF-D9E2-47D9-985D-024BCE4293F6}"/>
              </a:ext>
            </a:extLst>
          </p:cNvPr>
          <p:cNvSpPr txBox="1"/>
          <p:nvPr/>
        </p:nvSpPr>
        <p:spPr>
          <a:xfrm>
            <a:off x="1544638" y="2157234"/>
            <a:ext cx="8572500" cy="369332"/>
          </a:xfrm>
          <a:prstGeom prst="rect">
            <a:avLst/>
          </a:prstGeom>
          <a:noFill/>
        </p:spPr>
        <p:txBody>
          <a:bodyPr wrap="square" rtlCol="0">
            <a:spAutoFit/>
          </a:bodyPr>
          <a:lstStyle/>
          <a:p>
            <a:r>
              <a:rPr lang="en-US" i="1" dirty="0"/>
              <a:t>Means and Standard Deviations for Anxiety Scores Pretest and Posttest</a:t>
            </a:r>
          </a:p>
        </p:txBody>
      </p:sp>
      <p:sp>
        <p:nvSpPr>
          <p:cNvPr id="2" name="TextBox 1">
            <a:extLst>
              <a:ext uri="{FF2B5EF4-FFF2-40B4-BE49-F238E27FC236}">
                <a16:creationId xmlns:a16="http://schemas.microsoft.com/office/drawing/2014/main" id="{44B0F6D9-C8F5-4035-8B87-DFB2F647DE80}"/>
              </a:ext>
            </a:extLst>
          </p:cNvPr>
          <p:cNvSpPr txBox="1"/>
          <p:nvPr/>
        </p:nvSpPr>
        <p:spPr>
          <a:xfrm>
            <a:off x="774859" y="4331434"/>
            <a:ext cx="9426258" cy="646331"/>
          </a:xfrm>
          <a:prstGeom prst="rect">
            <a:avLst/>
          </a:prstGeom>
          <a:noFill/>
        </p:spPr>
        <p:txBody>
          <a:bodyPr wrap="square" rtlCol="0">
            <a:spAutoFit/>
          </a:bodyPr>
          <a:lstStyle/>
          <a:p>
            <a:r>
              <a:rPr lang="en-US" dirty="0"/>
              <a:t>Questions 2, 4, 7, 9, 15, 19, and 20 from the DASS 21 were used to answer the question</a:t>
            </a:r>
          </a:p>
          <a:p>
            <a:endParaRPr lang="en-US" dirty="0"/>
          </a:p>
        </p:txBody>
      </p:sp>
      <p:sp>
        <p:nvSpPr>
          <p:cNvPr id="8" name="TextBox 7">
            <a:extLst>
              <a:ext uri="{FF2B5EF4-FFF2-40B4-BE49-F238E27FC236}">
                <a16:creationId xmlns:a16="http://schemas.microsoft.com/office/drawing/2014/main" id="{F31984AA-D979-408F-97B0-217A660156A4}"/>
              </a:ext>
            </a:extLst>
          </p:cNvPr>
          <p:cNvSpPr txBox="1"/>
          <p:nvPr/>
        </p:nvSpPr>
        <p:spPr>
          <a:xfrm>
            <a:off x="681039" y="5337810"/>
            <a:ext cx="9732962" cy="830997"/>
          </a:xfrm>
          <a:prstGeom prst="rect">
            <a:avLst/>
          </a:prstGeom>
          <a:noFill/>
        </p:spPr>
        <p:txBody>
          <a:bodyPr wrap="square" rtlCol="0">
            <a:spAutoFit/>
          </a:bodyPr>
          <a:lstStyle/>
          <a:p>
            <a:r>
              <a:rPr lang="en-US" sz="2400" dirty="0"/>
              <a:t>Conclusion: Neither time nor the wellness training significantly impacted a change in anxiety levels.</a:t>
            </a:r>
            <a:endParaRPr lang="en-US" dirty="0"/>
          </a:p>
        </p:txBody>
      </p:sp>
    </p:spTree>
    <p:extLst>
      <p:ext uri="{BB962C8B-B14F-4D97-AF65-F5344CB8AC3E}">
        <p14:creationId xmlns:p14="http://schemas.microsoft.com/office/powerpoint/2010/main" val="25086118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92000"/>
                <a:satMod val="200000"/>
                <a:lumMod val="128000"/>
              </a:schemeClr>
            </a:gs>
            <a:gs pos="7000">
              <a:schemeClr val="bg2">
                <a:shade val="100000"/>
                <a:hueMod val="100000"/>
                <a:satMod val="110000"/>
                <a:lumMod val="130000"/>
              </a:schemeClr>
            </a:gs>
            <a:gs pos="100000">
              <a:schemeClr val="bg2">
                <a:shade val="78000"/>
                <a:hueMod val="118000"/>
                <a:satMod val="120000"/>
                <a:lumMod val="69000"/>
              </a:schemeClr>
            </a:gs>
          </a:gsLst>
          <a:lin ang="2520000" scaled="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309FE0-EF1F-4C98-B5E7-E33FB379573F}"/>
              </a:ext>
            </a:extLst>
          </p:cNvPr>
          <p:cNvSpPr>
            <a:spLocks noGrp="1"/>
          </p:cNvSpPr>
          <p:nvPr>
            <p:ph type="title"/>
          </p:nvPr>
        </p:nvSpPr>
        <p:spPr/>
        <p:txBody>
          <a:bodyPr/>
          <a:lstStyle/>
          <a:p>
            <a:r>
              <a:rPr lang="en-US" dirty="0"/>
              <a:t>Additional Findings</a:t>
            </a:r>
          </a:p>
        </p:txBody>
      </p:sp>
      <p:sp>
        <p:nvSpPr>
          <p:cNvPr id="3" name="Content Placeholder 2">
            <a:extLst>
              <a:ext uri="{FF2B5EF4-FFF2-40B4-BE49-F238E27FC236}">
                <a16:creationId xmlns:a16="http://schemas.microsoft.com/office/drawing/2014/main" id="{7B9C4555-2B5E-4F9D-850A-A0960D1FA78C}"/>
              </a:ext>
            </a:extLst>
          </p:cNvPr>
          <p:cNvSpPr>
            <a:spLocks noGrp="1"/>
          </p:cNvSpPr>
          <p:nvPr>
            <p:ph idx="1"/>
          </p:nvPr>
        </p:nvSpPr>
        <p:spPr>
          <a:xfrm>
            <a:off x="680321" y="2336873"/>
            <a:ext cx="10143889" cy="3599316"/>
          </a:xfrm>
        </p:spPr>
        <p:txBody>
          <a:bodyPr/>
          <a:lstStyle/>
          <a:p>
            <a:r>
              <a:rPr lang="en-US" dirty="0"/>
              <a:t>From the treatment group posttest open-ended questions</a:t>
            </a:r>
          </a:p>
          <a:p>
            <a:endParaRPr lang="en-US" dirty="0"/>
          </a:p>
          <a:p>
            <a:r>
              <a:rPr lang="en-US" dirty="0"/>
              <a:t>What practices and ideas, from the training, did you find most helpful?</a:t>
            </a:r>
          </a:p>
          <a:p>
            <a:pPr lvl="1"/>
            <a:r>
              <a:rPr lang="en-US" dirty="0"/>
              <a:t>18/36 (50.00%) listed breathing exercises in response</a:t>
            </a:r>
          </a:p>
          <a:p>
            <a:pPr lvl="1"/>
            <a:endParaRPr lang="en-US" dirty="0"/>
          </a:p>
          <a:p>
            <a:r>
              <a:rPr lang="en-US" dirty="0"/>
              <a:t>Did you use any of the suggested practices in your every-day life outside of the course?</a:t>
            </a:r>
          </a:p>
          <a:p>
            <a:pPr lvl="1"/>
            <a:r>
              <a:rPr lang="en-US" dirty="0"/>
              <a:t>11/36 (30.55%) listed breathing exercises in response</a:t>
            </a:r>
          </a:p>
          <a:p>
            <a:pPr lvl="1"/>
            <a:endParaRPr lang="en-US" dirty="0"/>
          </a:p>
          <a:p>
            <a:endParaRPr lang="en-US" dirty="0"/>
          </a:p>
          <a:p>
            <a:pPr lvl="1"/>
            <a:endParaRPr lang="en-US" dirty="0"/>
          </a:p>
        </p:txBody>
      </p:sp>
    </p:spTree>
    <p:extLst>
      <p:ext uri="{BB962C8B-B14F-4D97-AF65-F5344CB8AC3E}">
        <p14:creationId xmlns:p14="http://schemas.microsoft.com/office/powerpoint/2010/main" val="29434219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92000"/>
                <a:satMod val="200000"/>
                <a:lumMod val="128000"/>
              </a:schemeClr>
            </a:gs>
            <a:gs pos="12000">
              <a:schemeClr val="bg2">
                <a:shade val="100000"/>
                <a:hueMod val="100000"/>
                <a:satMod val="110000"/>
                <a:lumMod val="130000"/>
              </a:schemeClr>
            </a:gs>
            <a:gs pos="100000">
              <a:schemeClr val="bg2">
                <a:shade val="78000"/>
                <a:hueMod val="118000"/>
                <a:satMod val="120000"/>
                <a:lumMod val="69000"/>
              </a:schemeClr>
            </a:gs>
          </a:gsLst>
          <a:lin ang="2520000" scaled="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208F4B-99BE-4206-BFD3-D043EE955626}"/>
              </a:ext>
            </a:extLst>
          </p:cNvPr>
          <p:cNvSpPr>
            <a:spLocks noGrp="1"/>
          </p:cNvSpPr>
          <p:nvPr>
            <p:ph type="title"/>
          </p:nvPr>
        </p:nvSpPr>
        <p:spPr/>
        <p:txBody>
          <a:bodyPr/>
          <a:lstStyle/>
          <a:p>
            <a:r>
              <a:rPr lang="en-US" dirty="0"/>
              <a:t>Problem Statement</a:t>
            </a:r>
          </a:p>
        </p:txBody>
      </p:sp>
      <p:sp>
        <p:nvSpPr>
          <p:cNvPr id="4" name="Content Placeholder 2">
            <a:extLst>
              <a:ext uri="{FF2B5EF4-FFF2-40B4-BE49-F238E27FC236}">
                <a16:creationId xmlns:a16="http://schemas.microsoft.com/office/drawing/2014/main" id="{8CDB4784-A6DF-4B5C-82BD-52E290688216}"/>
              </a:ext>
            </a:extLst>
          </p:cNvPr>
          <p:cNvSpPr>
            <a:spLocks noGrp="1"/>
          </p:cNvSpPr>
          <p:nvPr>
            <p:ph idx="1"/>
          </p:nvPr>
        </p:nvSpPr>
        <p:spPr/>
        <p:txBody>
          <a:bodyPr>
            <a:normAutofit fontScale="92500" lnSpcReduction="20000"/>
          </a:bodyPr>
          <a:lstStyle/>
          <a:p>
            <a:r>
              <a:rPr lang="en-US" dirty="0"/>
              <a:t>Overall 6-year graduation rate for students who began college in fall 2009 is 59.6% </a:t>
            </a:r>
            <a:r>
              <a:rPr lang="en-US" sz="1400" dirty="0"/>
              <a:t>(U.S. Department of Education, National Center for Education Statistics, 2017)</a:t>
            </a:r>
          </a:p>
          <a:p>
            <a:endParaRPr lang="en-US" dirty="0"/>
          </a:p>
          <a:p>
            <a:r>
              <a:rPr lang="en-US" dirty="0"/>
              <a:t>One explanation for the high drop-out rate is the inability to cope with transition to postsecondary learning and related stressors </a:t>
            </a:r>
            <a:r>
              <a:rPr lang="en-US" sz="1400" dirty="0"/>
              <a:t>(DeRosier et al., 2013; Turner et al., 2017)</a:t>
            </a:r>
          </a:p>
          <a:p>
            <a:endParaRPr lang="en-US" dirty="0"/>
          </a:p>
          <a:p>
            <a:r>
              <a:rPr lang="en-US" dirty="0"/>
              <a:t>Depression &amp; anxiety are high in university settings </a:t>
            </a:r>
            <a:r>
              <a:rPr lang="en-US" sz="1400" dirty="0"/>
              <a:t>(Klibert et al., 2014)</a:t>
            </a:r>
          </a:p>
          <a:p>
            <a:endParaRPr lang="en-US" dirty="0"/>
          </a:p>
          <a:p>
            <a:r>
              <a:rPr lang="en-US" dirty="0"/>
              <a:t>Low levels of resilience are associated with depression, neuroticism . . . and predictive of anxiety in college students </a:t>
            </a:r>
            <a:r>
              <a:rPr lang="en-US" sz="1300" dirty="0"/>
              <a:t>(Klibert et al.)</a:t>
            </a:r>
          </a:p>
          <a:p>
            <a:endParaRPr lang="en-US" dirty="0"/>
          </a:p>
        </p:txBody>
      </p:sp>
    </p:spTree>
    <p:extLst>
      <p:ext uri="{BB962C8B-B14F-4D97-AF65-F5344CB8AC3E}">
        <p14:creationId xmlns:p14="http://schemas.microsoft.com/office/powerpoint/2010/main" val="14693223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92000"/>
                <a:satMod val="200000"/>
                <a:lumMod val="128000"/>
              </a:schemeClr>
            </a:gs>
            <a:gs pos="7000">
              <a:schemeClr val="bg2">
                <a:shade val="100000"/>
                <a:hueMod val="100000"/>
                <a:satMod val="110000"/>
                <a:lumMod val="130000"/>
              </a:schemeClr>
            </a:gs>
            <a:gs pos="100000">
              <a:schemeClr val="bg2">
                <a:shade val="78000"/>
                <a:hueMod val="118000"/>
                <a:satMod val="120000"/>
                <a:lumMod val="69000"/>
              </a:schemeClr>
            </a:gs>
          </a:gsLst>
          <a:lin ang="2520000" scaled="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C5A862-C8E7-4B65-91E1-E53BD590E28E}"/>
              </a:ext>
            </a:extLst>
          </p:cNvPr>
          <p:cNvSpPr>
            <a:spLocks noGrp="1"/>
          </p:cNvSpPr>
          <p:nvPr>
            <p:ph type="title"/>
          </p:nvPr>
        </p:nvSpPr>
        <p:spPr/>
        <p:txBody>
          <a:bodyPr/>
          <a:lstStyle/>
          <a:p>
            <a:r>
              <a:rPr lang="en-US" dirty="0"/>
              <a:t>Limitations</a:t>
            </a:r>
          </a:p>
        </p:txBody>
      </p:sp>
      <p:sp>
        <p:nvSpPr>
          <p:cNvPr id="3" name="Content Placeholder 2">
            <a:extLst>
              <a:ext uri="{FF2B5EF4-FFF2-40B4-BE49-F238E27FC236}">
                <a16:creationId xmlns:a16="http://schemas.microsoft.com/office/drawing/2014/main" id="{05EFCD1C-020B-45F1-8E67-C102CADDD9ED}"/>
              </a:ext>
            </a:extLst>
          </p:cNvPr>
          <p:cNvSpPr>
            <a:spLocks noGrp="1"/>
          </p:cNvSpPr>
          <p:nvPr>
            <p:ph idx="1"/>
          </p:nvPr>
        </p:nvSpPr>
        <p:spPr/>
        <p:txBody>
          <a:bodyPr/>
          <a:lstStyle/>
          <a:p>
            <a:r>
              <a:rPr lang="en-US" dirty="0"/>
              <a:t>Participant maturation possible impact to internal validity</a:t>
            </a:r>
          </a:p>
          <a:p>
            <a:endParaRPr lang="en-US" dirty="0"/>
          </a:p>
          <a:p>
            <a:r>
              <a:rPr lang="en-US" dirty="0"/>
              <a:t>Wellness training delivery logistics and modality</a:t>
            </a:r>
          </a:p>
          <a:p>
            <a:endParaRPr lang="en-US" dirty="0"/>
          </a:p>
          <a:p>
            <a:r>
              <a:rPr lang="en-US" dirty="0"/>
              <a:t>Limited generalizability</a:t>
            </a:r>
          </a:p>
        </p:txBody>
      </p:sp>
    </p:spTree>
    <p:extLst>
      <p:ext uri="{BB962C8B-B14F-4D97-AF65-F5344CB8AC3E}">
        <p14:creationId xmlns:p14="http://schemas.microsoft.com/office/powerpoint/2010/main" val="2665546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92000"/>
                <a:satMod val="200000"/>
                <a:lumMod val="128000"/>
              </a:schemeClr>
            </a:gs>
            <a:gs pos="5000">
              <a:schemeClr val="bg2">
                <a:shade val="100000"/>
                <a:hueMod val="100000"/>
                <a:satMod val="110000"/>
                <a:lumMod val="130000"/>
              </a:schemeClr>
            </a:gs>
            <a:gs pos="100000">
              <a:schemeClr val="bg2">
                <a:shade val="78000"/>
                <a:hueMod val="118000"/>
                <a:satMod val="120000"/>
                <a:lumMod val="69000"/>
              </a:schemeClr>
            </a:gs>
          </a:gsLst>
          <a:lin ang="2520000" scaled="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1BCF52-2EFF-4862-95B6-CFA54358730E}"/>
              </a:ext>
            </a:extLst>
          </p:cNvPr>
          <p:cNvSpPr>
            <a:spLocks noGrp="1"/>
          </p:cNvSpPr>
          <p:nvPr>
            <p:ph type="title"/>
          </p:nvPr>
        </p:nvSpPr>
        <p:spPr/>
        <p:txBody>
          <a:bodyPr/>
          <a:lstStyle/>
          <a:p>
            <a:r>
              <a:rPr lang="en-US" dirty="0"/>
              <a:t>Implications</a:t>
            </a:r>
          </a:p>
        </p:txBody>
      </p:sp>
      <p:sp>
        <p:nvSpPr>
          <p:cNvPr id="3" name="Content Placeholder 2">
            <a:extLst>
              <a:ext uri="{FF2B5EF4-FFF2-40B4-BE49-F238E27FC236}">
                <a16:creationId xmlns:a16="http://schemas.microsoft.com/office/drawing/2014/main" id="{957792C9-2D29-4870-A6CA-7A2F7A21C181}"/>
              </a:ext>
            </a:extLst>
          </p:cNvPr>
          <p:cNvSpPr>
            <a:spLocks noGrp="1"/>
          </p:cNvSpPr>
          <p:nvPr>
            <p:ph idx="1"/>
          </p:nvPr>
        </p:nvSpPr>
        <p:spPr/>
        <p:txBody>
          <a:bodyPr>
            <a:normAutofit/>
          </a:bodyPr>
          <a:lstStyle/>
          <a:p>
            <a:r>
              <a:rPr lang="en-US" dirty="0"/>
              <a:t>For practitioners and university stakeholders</a:t>
            </a:r>
          </a:p>
          <a:p>
            <a:endParaRPr lang="en-US" dirty="0"/>
          </a:p>
          <a:p>
            <a:r>
              <a:rPr lang="en-US" dirty="0"/>
              <a:t>Develop and deploy new curricular intervention</a:t>
            </a:r>
          </a:p>
          <a:p>
            <a:pPr lvl="1"/>
            <a:r>
              <a:rPr lang="en-US" dirty="0"/>
              <a:t>Required, semester long course for all first year students</a:t>
            </a:r>
          </a:p>
          <a:p>
            <a:pPr lvl="1"/>
            <a:r>
              <a:rPr lang="en-US" dirty="0"/>
              <a:t>Taught by trained, full-time faculty </a:t>
            </a:r>
          </a:p>
          <a:p>
            <a:pPr lvl="1"/>
            <a:r>
              <a:rPr lang="en-US" dirty="0"/>
              <a:t>Grade assigned</a:t>
            </a:r>
          </a:p>
          <a:p>
            <a:pPr lvl="1"/>
            <a:r>
              <a:rPr lang="en-US" dirty="0"/>
              <a:t>Focused on theory and research-based skills to improve resilience</a:t>
            </a:r>
          </a:p>
          <a:p>
            <a:pPr lvl="1"/>
            <a:endParaRPr lang="en-US" dirty="0"/>
          </a:p>
          <a:p>
            <a:r>
              <a:rPr lang="en-US" dirty="0"/>
              <a:t>Shared experiences reinforces skills and creates student culture </a:t>
            </a:r>
          </a:p>
          <a:p>
            <a:pPr lvl="1"/>
            <a:endParaRPr lang="en-US" dirty="0"/>
          </a:p>
        </p:txBody>
      </p:sp>
    </p:spTree>
    <p:extLst>
      <p:ext uri="{BB962C8B-B14F-4D97-AF65-F5344CB8AC3E}">
        <p14:creationId xmlns:p14="http://schemas.microsoft.com/office/powerpoint/2010/main" val="9769150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92000"/>
                <a:satMod val="200000"/>
                <a:lumMod val="128000"/>
              </a:schemeClr>
            </a:gs>
            <a:gs pos="4000">
              <a:schemeClr val="bg2">
                <a:shade val="100000"/>
                <a:hueMod val="100000"/>
                <a:satMod val="110000"/>
                <a:lumMod val="130000"/>
              </a:schemeClr>
            </a:gs>
            <a:gs pos="100000">
              <a:schemeClr val="bg2">
                <a:shade val="78000"/>
                <a:hueMod val="118000"/>
                <a:satMod val="120000"/>
                <a:lumMod val="69000"/>
              </a:schemeClr>
            </a:gs>
          </a:gsLst>
          <a:lin ang="2520000" scaled="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79A145-06E1-4BFD-A969-EDFD3BF3FE9D}"/>
              </a:ext>
            </a:extLst>
          </p:cNvPr>
          <p:cNvSpPr>
            <a:spLocks noGrp="1"/>
          </p:cNvSpPr>
          <p:nvPr>
            <p:ph type="title"/>
          </p:nvPr>
        </p:nvSpPr>
        <p:spPr/>
        <p:txBody>
          <a:bodyPr/>
          <a:lstStyle/>
          <a:p>
            <a:r>
              <a:rPr lang="en-US" dirty="0"/>
              <a:t>Recommendations</a:t>
            </a:r>
          </a:p>
        </p:txBody>
      </p:sp>
      <p:sp>
        <p:nvSpPr>
          <p:cNvPr id="3" name="Content Placeholder 2">
            <a:extLst>
              <a:ext uri="{FF2B5EF4-FFF2-40B4-BE49-F238E27FC236}">
                <a16:creationId xmlns:a16="http://schemas.microsoft.com/office/drawing/2014/main" id="{1E1FA798-11DE-4C04-B35F-7B75EF79865B}"/>
              </a:ext>
            </a:extLst>
          </p:cNvPr>
          <p:cNvSpPr>
            <a:spLocks noGrp="1"/>
          </p:cNvSpPr>
          <p:nvPr>
            <p:ph idx="1"/>
          </p:nvPr>
        </p:nvSpPr>
        <p:spPr/>
        <p:txBody>
          <a:bodyPr>
            <a:normAutofit lnSpcReduction="10000"/>
          </a:bodyPr>
          <a:lstStyle/>
          <a:p>
            <a:r>
              <a:rPr lang="en-US" dirty="0"/>
              <a:t>New study using modified curricular intervention </a:t>
            </a:r>
          </a:p>
          <a:p>
            <a:pPr lvl="1"/>
            <a:r>
              <a:rPr lang="en-US" dirty="0"/>
              <a:t>Required, semester long course</a:t>
            </a:r>
          </a:p>
          <a:p>
            <a:pPr lvl="1"/>
            <a:r>
              <a:rPr lang="en-US" dirty="0"/>
              <a:t>Taught by full-time faculty </a:t>
            </a:r>
          </a:p>
          <a:p>
            <a:pPr lvl="1"/>
            <a:r>
              <a:rPr lang="en-US" dirty="0"/>
              <a:t>Homework and grades assigned</a:t>
            </a:r>
          </a:p>
          <a:p>
            <a:pPr lvl="1"/>
            <a:endParaRPr lang="en-US" dirty="0"/>
          </a:p>
          <a:p>
            <a:r>
              <a:rPr lang="en-US" dirty="0"/>
              <a:t>Semester long intervention may also increase internal validity as students have longer to adapt to university life</a:t>
            </a:r>
          </a:p>
          <a:p>
            <a:endParaRPr lang="en-US" dirty="0"/>
          </a:p>
          <a:p>
            <a:r>
              <a:rPr lang="en-US" dirty="0"/>
              <a:t>Incorporate larger private and public universities into studies to enhance generalizability</a:t>
            </a:r>
          </a:p>
          <a:p>
            <a:pPr lvl="1"/>
            <a:endParaRPr lang="en-US" dirty="0"/>
          </a:p>
          <a:p>
            <a:pPr marL="457200" lvl="1" indent="0">
              <a:buNone/>
            </a:pPr>
            <a:endParaRPr lang="en-US" dirty="0"/>
          </a:p>
        </p:txBody>
      </p:sp>
    </p:spTree>
    <p:extLst>
      <p:ext uri="{BB962C8B-B14F-4D97-AF65-F5344CB8AC3E}">
        <p14:creationId xmlns:p14="http://schemas.microsoft.com/office/powerpoint/2010/main" val="41614001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92000"/>
                <a:satMod val="200000"/>
                <a:lumMod val="128000"/>
              </a:schemeClr>
            </a:gs>
            <a:gs pos="1000">
              <a:schemeClr val="bg2">
                <a:shade val="100000"/>
                <a:hueMod val="100000"/>
                <a:satMod val="110000"/>
                <a:lumMod val="130000"/>
              </a:schemeClr>
            </a:gs>
            <a:gs pos="46000">
              <a:schemeClr val="bg2">
                <a:shade val="78000"/>
                <a:hueMod val="118000"/>
                <a:satMod val="120000"/>
                <a:lumMod val="69000"/>
              </a:schemeClr>
            </a:gs>
          </a:gsLst>
          <a:lin ang="2520000" scaled="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CFE497-ED78-4DF1-8B48-00225549B0AB}"/>
              </a:ext>
            </a:extLst>
          </p:cNvPr>
          <p:cNvSpPr>
            <a:spLocks noGrp="1"/>
          </p:cNvSpPr>
          <p:nvPr>
            <p:ph type="title" idx="4294967295"/>
          </p:nvPr>
        </p:nvSpPr>
        <p:spPr>
          <a:xfrm>
            <a:off x="168165" y="332061"/>
            <a:ext cx="9613900" cy="1081088"/>
          </a:xfrm>
          <a:solidFill>
            <a:schemeClr val="bg1"/>
          </a:solidFill>
          <a:ln>
            <a:solidFill>
              <a:schemeClr val="bg1"/>
            </a:solidFill>
          </a:ln>
        </p:spPr>
        <p:txBody>
          <a:bodyPr/>
          <a:lstStyle/>
          <a:p>
            <a:r>
              <a:rPr lang="en-US" dirty="0"/>
              <a:t>References</a:t>
            </a:r>
          </a:p>
        </p:txBody>
      </p:sp>
      <p:sp>
        <p:nvSpPr>
          <p:cNvPr id="4" name="TextBox 3">
            <a:extLst>
              <a:ext uri="{FF2B5EF4-FFF2-40B4-BE49-F238E27FC236}">
                <a16:creationId xmlns:a16="http://schemas.microsoft.com/office/drawing/2014/main" id="{FF4A621F-88AF-42D5-A2B6-1C5DA4B36DED}"/>
              </a:ext>
            </a:extLst>
          </p:cNvPr>
          <p:cNvSpPr txBox="1"/>
          <p:nvPr/>
        </p:nvSpPr>
        <p:spPr>
          <a:xfrm>
            <a:off x="249341" y="1240962"/>
            <a:ext cx="11206936" cy="5447645"/>
          </a:xfrm>
          <a:prstGeom prst="rect">
            <a:avLst/>
          </a:prstGeom>
          <a:noFill/>
        </p:spPr>
        <p:txBody>
          <a:bodyPr wrap="square" rtlCol="0">
            <a:spAutoFit/>
          </a:bodyPr>
          <a:lstStyle/>
          <a:p>
            <a:pPr>
              <a:buClr>
                <a:schemeClr val="bg1"/>
              </a:buClr>
              <a:buSzPct val="70000"/>
            </a:pPr>
            <a:endParaRPr lang="en-US" sz="1200" dirty="0">
              <a:solidFill>
                <a:schemeClr val="tx2"/>
              </a:solidFill>
            </a:endParaRPr>
          </a:p>
          <a:p>
            <a:pPr>
              <a:buClr>
                <a:schemeClr val="bg1"/>
              </a:buClr>
              <a:buSzPct val="70000"/>
            </a:pPr>
            <a:r>
              <a:rPr lang="en-US" sz="1200" dirty="0">
                <a:solidFill>
                  <a:schemeClr val="tx2"/>
                </a:solidFill>
              </a:rPr>
              <a:t>Auerbach, R. P., Alonso, J., Axinn, W.G. Cuijpers, P., Ebert, D. D., . . . Bruffaerts, R. (2016). Mental disorders among college students in the World</a:t>
            </a:r>
          </a:p>
          <a:p>
            <a:pPr>
              <a:buClr>
                <a:schemeClr val="bg1"/>
              </a:buClr>
              <a:buSzPct val="70000"/>
            </a:pPr>
            <a:r>
              <a:rPr lang="en-US" sz="1200" dirty="0">
                <a:solidFill>
                  <a:schemeClr val="tx2"/>
                </a:solidFill>
              </a:rPr>
              <a:t>	Health Organization mental health surveys. </a:t>
            </a:r>
            <a:r>
              <a:rPr lang="en-US" sz="1200" i="1" dirty="0">
                <a:solidFill>
                  <a:schemeClr val="tx2"/>
                </a:solidFill>
              </a:rPr>
              <a:t>Psychological Medicine, 46, </a:t>
            </a:r>
            <a:r>
              <a:rPr lang="en-US" sz="1200" dirty="0">
                <a:solidFill>
                  <a:schemeClr val="tx2"/>
                </a:solidFill>
              </a:rPr>
              <a:t>2955-2970. https://doi.org/10.1017/S0033291716001665</a:t>
            </a:r>
          </a:p>
          <a:p>
            <a:pPr>
              <a:buClr>
                <a:schemeClr val="bg1"/>
              </a:buClr>
              <a:buSzPct val="70000"/>
            </a:pPr>
            <a:endParaRPr lang="en-US" sz="1200" dirty="0">
              <a:solidFill>
                <a:schemeClr val="tx2"/>
              </a:solidFill>
            </a:endParaRPr>
          </a:p>
          <a:p>
            <a:pPr>
              <a:buClr>
                <a:schemeClr val="bg1"/>
              </a:buClr>
              <a:buSzPct val="70000"/>
            </a:pPr>
            <a:r>
              <a:rPr lang="en-US" sz="1200" dirty="0">
                <a:solidFill>
                  <a:schemeClr val="tx2"/>
                </a:solidFill>
              </a:rPr>
              <a:t>Auerbach, R. P., Mortier, P., Bruffaerts, R., Alonso, J., Benjet, C., Cuijpers, P., . . . Kessler, R. C. (in press). The WHO World Mental Health Surveys</a:t>
            </a:r>
          </a:p>
          <a:p>
            <a:pPr>
              <a:buClr>
                <a:schemeClr val="bg1"/>
              </a:buClr>
              <a:buSzPct val="70000"/>
            </a:pPr>
            <a:r>
              <a:rPr lang="en-US" sz="1200" dirty="0">
                <a:solidFill>
                  <a:schemeClr val="tx2"/>
                </a:solidFill>
              </a:rPr>
              <a:t>	International College Student Project: Prevalence and distribution of mental disorders. </a:t>
            </a:r>
            <a:r>
              <a:rPr lang="en-US" sz="1200" i="1" dirty="0">
                <a:solidFill>
                  <a:schemeClr val="tx2"/>
                </a:solidFill>
              </a:rPr>
              <a:t>Journal of Abnormal Psychology.</a:t>
            </a:r>
            <a:endParaRPr lang="en-US" sz="1200" dirty="0">
              <a:solidFill>
                <a:schemeClr val="tx2"/>
              </a:solidFill>
            </a:endParaRPr>
          </a:p>
          <a:p>
            <a:pPr>
              <a:buClr>
                <a:schemeClr val="bg1"/>
              </a:buClr>
              <a:buSzPct val="70000"/>
            </a:pPr>
            <a:endParaRPr lang="en-US" sz="1200" dirty="0">
              <a:solidFill>
                <a:schemeClr val="tx2"/>
              </a:solidFill>
            </a:endParaRPr>
          </a:p>
          <a:p>
            <a:pPr>
              <a:buClr>
                <a:schemeClr val="bg1"/>
              </a:buClr>
              <a:buSzPct val="70000"/>
            </a:pPr>
            <a:r>
              <a:rPr lang="en-US" sz="1200" dirty="0">
                <a:solidFill>
                  <a:schemeClr val="tx2"/>
                </a:solidFill>
              </a:rPr>
              <a:t>Conley, C. S., Travers, L. V., &amp; Bryant, F. B. (2013). Promoting psychosocial adjustment and stress management in first-year college students:</a:t>
            </a:r>
          </a:p>
          <a:p>
            <a:pPr>
              <a:buClr>
                <a:schemeClr val="bg1"/>
              </a:buClr>
              <a:buSzPct val="70000"/>
            </a:pPr>
            <a:r>
              <a:rPr lang="en-US" sz="1200" dirty="0">
                <a:solidFill>
                  <a:schemeClr val="tx2"/>
                </a:solidFill>
              </a:rPr>
              <a:t>	The benefits of engagement in a psychosocial wellness seminar. </a:t>
            </a:r>
            <a:r>
              <a:rPr lang="en-US" sz="1200" i="1" dirty="0">
                <a:solidFill>
                  <a:schemeClr val="tx2"/>
                </a:solidFill>
              </a:rPr>
              <a:t>Journal of American College Health, 61</a:t>
            </a:r>
            <a:r>
              <a:rPr lang="en-US" sz="1200" dirty="0">
                <a:solidFill>
                  <a:schemeClr val="tx2"/>
                </a:solidFill>
              </a:rPr>
              <a:t>(2), 75-86.</a:t>
            </a:r>
          </a:p>
          <a:p>
            <a:pPr>
              <a:buClr>
                <a:schemeClr val="bg1"/>
              </a:buClr>
              <a:buSzPct val="70000"/>
            </a:pPr>
            <a:r>
              <a:rPr lang="en-US" sz="1200" dirty="0">
                <a:solidFill>
                  <a:schemeClr val="tx2"/>
                </a:solidFill>
              </a:rPr>
              <a:t>	https://doi.org/10.1080/07448481.2012.754757</a:t>
            </a:r>
          </a:p>
          <a:p>
            <a:pPr>
              <a:buClr>
                <a:schemeClr val="bg1"/>
              </a:buClr>
              <a:buSzPct val="70000"/>
            </a:pPr>
            <a:endParaRPr lang="en-US" sz="1200" dirty="0">
              <a:solidFill>
                <a:schemeClr val="tx2"/>
              </a:solidFill>
            </a:endParaRPr>
          </a:p>
          <a:p>
            <a:pPr>
              <a:buClr>
                <a:schemeClr val="bg1"/>
              </a:buClr>
              <a:buSzPct val="70000"/>
            </a:pPr>
            <a:r>
              <a:rPr lang="en-US" sz="1200" dirty="0">
                <a:solidFill>
                  <a:schemeClr val="tx2"/>
                </a:solidFill>
              </a:rPr>
              <a:t>Connor, K. M., &amp; Davidson, J. R. T. (2003). Development of a new resilience scale: The Connor-Davidson Resilience Scale (CD-RISC). </a:t>
            </a:r>
          </a:p>
          <a:p>
            <a:pPr>
              <a:buClr>
                <a:schemeClr val="bg1"/>
              </a:buClr>
              <a:buSzPct val="70000"/>
            </a:pPr>
            <a:r>
              <a:rPr lang="en-US" sz="1200" i="1" dirty="0">
                <a:solidFill>
                  <a:schemeClr val="tx2"/>
                </a:solidFill>
              </a:rPr>
              <a:t>		Depression and Anxiety, 18, 76-82. </a:t>
            </a:r>
            <a:r>
              <a:rPr lang="en-US" sz="1200" dirty="0">
                <a:solidFill>
                  <a:schemeClr val="tx2"/>
                </a:solidFill>
              </a:rPr>
              <a:t>https://doi.org/10.1002/da.10113</a:t>
            </a:r>
          </a:p>
          <a:p>
            <a:pPr>
              <a:buClr>
                <a:schemeClr val="bg1"/>
              </a:buClr>
              <a:buSzPct val="70000"/>
            </a:pPr>
            <a:endParaRPr lang="en-US" sz="1200" dirty="0">
              <a:solidFill>
                <a:schemeClr val="tx2"/>
              </a:solidFill>
            </a:endParaRPr>
          </a:p>
          <a:p>
            <a:pPr marL="228600" indent="-228600"/>
            <a:r>
              <a:rPr lang="en-US" sz="1200" dirty="0">
                <a:solidFill>
                  <a:schemeClr val="tx2"/>
                </a:solidFill>
              </a:rPr>
              <a:t>DeRosier, M., Frank, E., Schwartz, V., &amp; Leary, K. (2013). The potential role of resilience education for preventing mental health problems for</a:t>
            </a:r>
          </a:p>
          <a:p>
            <a:pPr marL="228600" indent="-228600"/>
            <a:r>
              <a:rPr lang="en-US" sz="1200" dirty="0">
                <a:solidFill>
                  <a:schemeClr val="tx2"/>
                </a:solidFill>
              </a:rPr>
              <a:t>		college students. </a:t>
            </a:r>
            <a:r>
              <a:rPr lang="en-US" sz="1200" i="1" dirty="0">
                <a:solidFill>
                  <a:schemeClr val="tx2"/>
                </a:solidFill>
              </a:rPr>
              <a:t>Psychiatric Annals, 43</a:t>
            </a:r>
            <a:r>
              <a:rPr lang="en-US" sz="1200" dirty="0">
                <a:solidFill>
                  <a:schemeClr val="tx2"/>
                </a:solidFill>
              </a:rPr>
              <a:t>(12), 538-544. http://dx.doi.org/10.3928/00485713-20131206-05</a:t>
            </a:r>
          </a:p>
          <a:p>
            <a:pPr marL="228600" indent="-228600"/>
            <a:endParaRPr lang="en-US" sz="1200" dirty="0">
              <a:solidFill>
                <a:schemeClr val="tx2"/>
              </a:solidFill>
            </a:endParaRPr>
          </a:p>
          <a:p>
            <a:pPr marL="228600" indent="-228600"/>
            <a:r>
              <a:rPr lang="en-US" sz="1200" dirty="0">
                <a:solidFill>
                  <a:schemeClr val="tx2"/>
                </a:solidFill>
              </a:rPr>
              <a:t>Eagan, M. K., Stolzenberg, E. B., Zimmerman, H. B., Aragon, M. C., Whang Sayson, H., &amp; Rios-Aguilar, C. (2017). </a:t>
            </a:r>
            <a:r>
              <a:rPr lang="en-US" sz="1200" i="1" dirty="0">
                <a:solidFill>
                  <a:schemeClr val="tx2"/>
                </a:solidFill>
              </a:rPr>
              <a:t>The American freshman:</a:t>
            </a:r>
          </a:p>
          <a:p>
            <a:pPr marL="228600" indent="-228600"/>
            <a:r>
              <a:rPr lang="en-US" sz="1200" i="1" dirty="0">
                <a:solidFill>
                  <a:schemeClr val="tx2"/>
                </a:solidFill>
              </a:rPr>
              <a:t>		National norms fall 2016. </a:t>
            </a:r>
            <a:r>
              <a:rPr lang="en-US" sz="1200" dirty="0">
                <a:solidFill>
                  <a:schemeClr val="tx2"/>
                </a:solidFill>
              </a:rPr>
              <a:t>Los Angeles: Higher Education Research Institute, UCLA.</a:t>
            </a:r>
          </a:p>
          <a:p>
            <a:pPr marL="228600" indent="-228600"/>
            <a:endParaRPr lang="en-US" sz="1200" dirty="0">
              <a:solidFill>
                <a:schemeClr val="tx2"/>
              </a:solidFill>
            </a:endParaRPr>
          </a:p>
          <a:p>
            <a:pPr marL="228600" indent="-228600"/>
            <a:r>
              <a:rPr lang="en-US" sz="1200" dirty="0">
                <a:solidFill>
                  <a:schemeClr val="tx2"/>
                </a:solidFill>
              </a:rPr>
              <a:t>Eisenberg, D., Ketchen Lipson, S., &amp; Posselt, J. (2016). Promoting resilience, retention, and mental health. </a:t>
            </a:r>
            <a:r>
              <a:rPr lang="en-US" sz="1200" i="1" dirty="0">
                <a:solidFill>
                  <a:schemeClr val="tx2"/>
                </a:solidFill>
              </a:rPr>
              <a:t>New Directions for Student </a:t>
            </a:r>
          </a:p>
          <a:p>
            <a:pPr marL="228600" indent="-228600"/>
            <a:r>
              <a:rPr lang="en-US" sz="1200" i="1" dirty="0">
                <a:solidFill>
                  <a:schemeClr val="tx2"/>
                </a:solidFill>
              </a:rPr>
              <a:t>		Services, 156,</a:t>
            </a:r>
            <a:r>
              <a:rPr lang="en-US" sz="1200" dirty="0">
                <a:solidFill>
                  <a:schemeClr val="tx2"/>
                </a:solidFill>
              </a:rPr>
              <a:t> 87-95. https://doi.org/10.1002/ss.20194</a:t>
            </a:r>
          </a:p>
          <a:p>
            <a:pPr marL="228600" indent="-228600"/>
            <a:endParaRPr lang="en-US" sz="1200" dirty="0">
              <a:solidFill>
                <a:schemeClr val="tx2"/>
              </a:solidFill>
            </a:endParaRPr>
          </a:p>
          <a:p>
            <a:pPr marL="228600" indent="-228600"/>
            <a:r>
              <a:rPr lang="en-US" sz="1200" dirty="0">
                <a:solidFill>
                  <a:schemeClr val="tx2"/>
                </a:solidFill>
              </a:rPr>
              <a:t>Hartley, M. T. (2011). Examining the relationships between resilience, mental health, and academic persistence in undergraduate college </a:t>
            </a:r>
          </a:p>
          <a:p>
            <a:pPr marL="228600" indent="-228600"/>
            <a:r>
              <a:rPr lang="en-US" sz="1200" dirty="0">
                <a:solidFill>
                  <a:schemeClr val="tx2"/>
                </a:solidFill>
              </a:rPr>
              <a:t>		students. </a:t>
            </a:r>
            <a:r>
              <a:rPr lang="en-US" sz="1200" i="1" dirty="0">
                <a:solidFill>
                  <a:schemeClr val="tx2"/>
                </a:solidFill>
              </a:rPr>
              <a:t>Journal of American College Health, 59</a:t>
            </a:r>
            <a:r>
              <a:rPr lang="en-US" sz="1200" dirty="0">
                <a:solidFill>
                  <a:schemeClr val="tx2"/>
                </a:solidFill>
              </a:rPr>
              <a:t>(7), 596-604.</a:t>
            </a:r>
          </a:p>
          <a:p>
            <a:pPr>
              <a:buClr>
                <a:schemeClr val="bg1"/>
              </a:buClr>
              <a:buSzPct val="70000"/>
            </a:pPr>
            <a:endParaRPr lang="en-US" sz="1200" dirty="0">
              <a:solidFill>
                <a:schemeClr val="tx2"/>
              </a:solidFill>
            </a:endParaRPr>
          </a:p>
          <a:p>
            <a:pPr marL="228600" indent="-228600"/>
            <a:r>
              <a:rPr lang="en-US" sz="1200" dirty="0">
                <a:solidFill>
                  <a:schemeClr val="tx2"/>
                </a:solidFill>
              </a:rPr>
              <a:t>Jayalakshmi, V., &amp; Magdalin, S. (2015). Emotional intelligence, resilience, and mental health of women college students. </a:t>
            </a:r>
            <a:r>
              <a:rPr lang="en-US" sz="1200" i="1" dirty="0">
                <a:solidFill>
                  <a:schemeClr val="tx2"/>
                </a:solidFill>
              </a:rPr>
              <a:t>Journal of Psychosocial</a:t>
            </a:r>
          </a:p>
          <a:p>
            <a:pPr marL="228600" indent="-228600"/>
            <a:r>
              <a:rPr lang="en-US" sz="1200" i="1" dirty="0">
                <a:solidFill>
                  <a:schemeClr val="tx2"/>
                </a:solidFill>
              </a:rPr>
              <a:t>		Research, 10</a:t>
            </a:r>
            <a:r>
              <a:rPr lang="en-US" sz="1200" dirty="0">
                <a:solidFill>
                  <a:schemeClr val="tx2"/>
                </a:solidFill>
              </a:rPr>
              <a:t>(2), 401-408.</a:t>
            </a:r>
          </a:p>
          <a:p>
            <a:pPr marL="228600" indent="-228600"/>
            <a:endParaRPr lang="en-US" sz="1200" dirty="0">
              <a:solidFill>
                <a:schemeClr val="tx2"/>
              </a:solidFill>
            </a:endParaRPr>
          </a:p>
        </p:txBody>
      </p:sp>
    </p:spTree>
    <p:extLst>
      <p:ext uri="{BB962C8B-B14F-4D97-AF65-F5344CB8AC3E}">
        <p14:creationId xmlns:p14="http://schemas.microsoft.com/office/powerpoint/2010/main" val="15940093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92000"/>
                <a:satMod val="200000"/>
                <a:lumMod val="128000"/>
              </a:schemeClr>
            </a:gs>
            <a:gs pos="0">
              <a:schemeClr val="bg2">
                <a:shade val="100000"/>
                <a:hueMod val="100000"/>
                <a:satMod val="110000"/>
                <a:lumMod val="130000"/>
              </a:schemeClr>
            </a:gs>
            <a:gs pos="32000">
              <a:schemeClr val="bg2">
                <a:shade val="78000"/>
                <a:hueMod val="118000"/>
                <a:satMod val="120000"/>
                <a:lumMod val="69000"/>
              </a:schemeClr>
            </a:gs>
          </a:gsLst>
          <a:lin ang="2520000" scaled="0"/>
        </a:gradFill>
        <a:effectLst/>
      </p:bgPr>
    </p:bg>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20717" y="289557"/>
            <a:ext cx="9613900" cy="1081088"/>
          </a:xfrm>
          <a:solidFill>
            <a:schemeClr val="bg1"/>
          </a:solidFill>
          <a:ln>
            <a:solidFill>
              <a:schemeClr val="bg1"/>
            </a:solidFill>
          </a:ln>
        </p:spPr>
        <p:txBody>
          <a:bodyPr/>
          <a:lstStyle/>
          <a:p>
            <a:r>
              <a:rPr lang="en-US" dirty="0"/>
              <a:t>References</a:t>
            </a:r>
          </a:p>
        </p:txBody>
      </p:sp>
      <p:sp>
        <p:nvSpPr>
          <p:cNvPr id="4" name="Rectangle 3"/>
          <p:cNvSpPr/>
          <p:nvPr/>
        </p:nvSpPr>
        <p:spPr>
          <a:xfrm>
            <a:off x="299374" y="1163305"/>
            <a:ext cx="11430509" cy="5632311"/>
          </a:xfrm>
          <a:prstGeom prst="rect">
            <a:avLst/>
          </a:prstGeom>
        </p:spPr>
        <p:txBody>
          <a:bodyPr wrap="square">
            <a:spAutoFit/>
          </a:bodyPr>
          <a:lstStyle/>
          <a:p>
            <a:pPr marL="228600" indent="-228600"/>
            <a:endParaRPr lang="en-US" sz="1200" dirty="0">
              <a:solidFill>
                <a:schemeClr val="tx2"/>
              </a:solidFill>
            </a:endParaRPr>
          </a:p>
          <a:p>
            <a:pPr marL="228600" indent="-228600"/>
            <a:endParaRPr lang="en-US" sz="1200" dirty="0">
              <a:solidFill>
                <a:schemeClr val="tx2"/>
              </a:solidFill>
            </a:endParaRPr>
          </a:p>
          <a:p>
            <a:pPr marL="228600" indent="-228600"/>
            <a:r>
              <a:rPr lang="en-US" sz="1200" dirty="0">
                <a:solidFill>
                  <a:schemeClr val="tx2"/>
                </a:solidFill>
              </a:rPr>
              <a:t>Klibert, J., Lamis, D. A., Collins, W., Smalley, K. B., Warren, J. C., Yancey, C. T., &amp; Winterowd, C. (2014). Resilience mediates the relations between 	perfectionism and college student distress. </a:t>
            </a:r>
            <a:r>
              <a:rPr lang="en-US" sz="1200" i="1" dirty="0">
                <a:solidFill>
                  <a:schemeClr val="tx2"/>
                </a:solidFill>
              </a:rPr>
              <a:t>Journal of Counseling &amp; Development, 92,</a:t>
            </a:r>
            <a:r>
              <a:rPr lang="en-US" sz="1200" dirty="0">
                <a:solidFill>
                  <a:schemeClr val="tx2"/>
                </a:solidFill>
              </a:rPr>
              <a:t> 75-82. </a:t>
            </a:r>
          </a:p>
          <a:p>
            <a:pPr marL="228600" indent="-228600"/>
            <a:r>
              <a:rPr lang="en-US" sz="1200" dirty="0">
                <a:solidFill>
                  <a:schemeClr val="tx2"/>
                </a:solidFill>
              </a:rPr>
              <a:t>		https://doi.org/10.1002/j.1556-6676.2014.00132.x</a:t>
            </a:r>
          </a:p>
          <a:p>
            <a:pPr marL="228600" indent="-228600"/>
            <a:endParaRPr lang="en-US" sz="1200" dirty="0">
              <a:solidFill>
                <a:schemeClr val="tx2"/>
              </a:solidFill>
            </a:endParaRPr>
          </a:p>
          <a:p>
            <a:pPr marL="228600" indent="-228600"/>
            <a:r>
              <a:rPr lang="en-US" sz="1200" dirty="0">
                <a:solidFill>
                  <a:schemeClr val="tx2"/>
                </a:solidFill>
              </a:rPr>
              <a:t>Nordstrom, A. H., Swenson Goguen, L. M., &amp; Hiester, M. (2014). The effect of social anxiety, and self-esteem on college adjustment, academics,</a:t>
            </a:r>
          </a:p>
          <a:p>
            <a:pPr marL="228600" indent="-228600"/>
            <a:r>
              <a:rPr lang="en-US" sz="1200" dirty="0">
                <a:solidFill>
                  <a:schemeClr val="tx2"/>
                </a:solidFill>
              </a:rPr>
              <a:t>		and retention. </a:t>
            </a:r>
            <a:r>
              <a:rPr lang="en-US" sz="1200" i="1" dirty="0">
                <a:solidFill>
                  <a:schemeClr val="tx2"/>
                </a:solidFill>
              </a:rPr>
              <a:t>Journal of College Counseling, 17</a:t>
            </a:r>
            <a:r>
              <a:rPr lang="en-US" sz="1200" dirty="0">
                <a:solidFill>
                  <a:schemeClr val="tx2"/>
                </a:solidFill>
              </a:rPr>
              <a:t>, 48-63. https://doi.org/10.1002/j.2161-1882.2014.00047.x</a:t>
            </a:r>
          </a:p>
          <a:p>
            <a:pPr marL="228600" indent="-228600"/>
            <a:endParaRPr lang="en-US" sz="1200" dirty="0"/>
          </a:p>
          <a:p>
            <a:pPr marL="228600" indent="-228600"/>
            <a:r>
              <a:rPr lang="en-US" sz="1200" dirty="0"/>
              <a:t>Parkitny, L., &amp; McAuley, J. (2010). The Depression Anxiety Stress Scale (DASS). </a:t>
            </a:r>
            <a:r>
              <a:rPr lang="en-US" sz="1200" i="1" dirty="0"/>
              <a:t>Journal of Physiotherapy, 56</a:t>
            </a:r>
            <a:r>
              <a:rPr lang="en-US" sz="1200" dirty="0"/>
              <a:t>(3), 204.</a:t>
            </a:r>
          </a:p>
          <a:p>
            <a:pPr marL="228600" indent="-228600"/>
            <a:r>
              <a:rPr lang="en-US" sz="1200" dirty="0"/>
              <a:t>		https://doi.org/10.1016/s1836-9553(10)70030-8</a:t>
            </a:r>
          </a:p>
          <a:p>
            <a:pPr marL="228600" indent="-228600"/>
            <a:endParaRPr lang="en-US" sz="1200" dirty="0">
              <a:solidFill>
                <a:schemeClr val="tx2"/>
              </a:solidFill>
            </a:endParaRPr>
          </a:p>
          <a:p>
            <a:r>
              <a:rPr lang="en-US" sz="1200" dirty="0">
                <a:solidFill>
                  <a:schemeClr val="tx2"/>
                </a:solidFill>
              </a:rPr>
              <a:t>Seemiller, C. &amp; Grace, M. (2017, July-August). Generation Z: Educating and engaging the next generation of students. </a:t>
            </a:r>
            <a:r>
              <a:rPr lang="en-US" sz="1200" i="1" dirty="0">
                <a:solidFill>
                  <a:schemeClr val="tx2"/>
                </a:solidFill>
              </a:rPr>
              <a:t>In Practice, 22</a:t>
            </a:r>
            <a:r>
              <a:rPr lang="en-US" sz="1200" dirty="0">
                <a:solidFill>
                  <a:schemeClr val="tx2"/>
                </a:solidFill>
              </a:rPr>
              <a:t>(3), </a:t>
            </a:r>
          </a:p>
          <a:p>
            <a:r>
              <a:rPr lang="en-US" sz="1200" dirty="0">
                <a:solidFill>
                  <a:schemeClr val="tx2"/>
                </a:solidFill>
              </a:rPr>
              <a:t>	21-26. https://doi.org/10.1002/abc.21293</a:t>
            </a:r>
          </a:p>
          <a:p>
            <a:endParaRPr lang="en-US" sz="1200" dirty="0">
              <a:solidFill>
                <a:schemeClr val="tx2"/>
              </a:solidFill>
            </a:endParaRPr>
          </a:p>
          <a:p>
            <a:r>
              <a:rPr lang="en-US" sz="1200" dirty="0">
                <a:solidFill>
                  <a:schemeClr val="tx2"/>
                </a:solidFill>
              </a:rPr>
              <a:t>Shatkin, J. P., Diamond, U., Zhao, Y., DiMeglio, J., Chodaczek, M., &amp; Bruzzese, J-M. (2016). Effects of a risk and resilience course on stress, </a:t>
            </a:r>
          </a:p>
          <a:p>
            <a:r>
              <a:rPr lang="en-US" sz="1200" dirty="0">
                <a:solidFill>
                  <a:schemeClr val="tx2"/>
                </a:solidFill>
              </a:rPr>
              <a:t>	coping skills, and cognitive strategies in college students. </a:t>
            </a:r>
            <a:r>
              <a:rPr lang="en-US" sz="1200" i="1" dirty="0">
                <a:solidFill>
                  <a:schemeClr val="tx2"/>
                </a:solidFill>
              </a:rPr>
              <a:t>Teaching of Psychology, 43</a:t>
            </a:r>
            <a:r>
              <a:rPr lang="en-US" sz="1200" dirty="0">
                <a:solidFill>
                  <a:schemeClr val="tx2"/>
                </a:solidFill>
              </a:rPr>
              <a:t>(3), 204-210.</a:t>
            </a:r>
          </a:p>
          <a:p>
            <a:r>
              <a:rPr lang="en-US" sz="1200" dirty="0">
                <a:solidFill>
                  <a:schemeClr val="tx2"/>
                </a:solidFill>
              </a:rPr>
              <a:t>	https://doi.org/10.1177.0098628616649457</a:t>
            </a:r>
          </a:p>
          <a:p>
            <a:endParaRPr lang="en-US" sz="1200" dirty="0">
              <a:solidFill>
                <a:schemeClr val="tx2"/>
              </a:solidFill>
            </a:endParaRPr>
          </a:p>
          <a:p>
            <a:r>
              <a:rPr lang="en-US" sz="1200" dirty="0">
                <a:solidFill>
                  <a:schemeClr val="tx2"/>
                </a:solidFill>
              </a:rPr>
              <a:t>Steinhardt, M., &amp; Dolbier, C. (2008). Evaluation of a resilience intervention to enhance coping strategies and protective factors and decrease symptomatology. </a:t>
            </a:r>
          </a:p>
          <a:p>
            <a:r>
              <a:rPr lang="en-US" sz="1200" dirty="0">
                <a:solidFill>
                  <a:schemeClr val="tx2"/>
                </a:solidFill>
              </a:rPr>
              <a:t>	</a:t>
            </a:r>
            <a:r>
              <a:rPr lang="en-US" sz="1200" i="1" dirty="0">
                <a:solidFill>
                  <a:schemeClr val="tx2"/>
                </a:solidFill>
              </a:rPr>
              <a:t>Journal of American College Health, 56</a:t>
            </a:r>
            <a:r>
              <a:rPr lang="en-US" sz="1200" dirty="0">
                <a:solidFill>
                  <a:schemeClr val="tx2"/>
                </a:solidFill>
              </a:rPr>
              <a:t>(4), 445-453. https://doi.org/10.3200/JACH.56.44.445-454.</a:t>
            </a:r>
          </a:p>
          <a:p>
            <a:endParaRPr lang="en-US" sz="1200" dirty="0">
              <a:solidFill>
                <a:schemeClr val="tx2"/>
              </a:solidFill>
            </a:endParaRPr>
          </a:p>
          <a:p>
            <a:r>
              <a:rPr lang="en-US" sz="1200" dirty="0">
                <a:solidFill>
                  <a:schemeClr val="tx2"/>
                </a:solidFill>
              </a:rPr>
              <a:t>Turner, M., Holdsworth, S., Scott-Young, C. M. (2017). Resilience at university: The development and testing of a new measure.</a:t>
            </a:r>
          </a:p>
          <a:p>
            <a:r>
              <a:rPr lang="en-US" sz="1200" dirty="0">
                <a:solidFill>
                  <a:schemeClr val="tx2"/>
                </a:solidFill>
              </a:rPr>
              <a:t>	 </a:t>
            </a:r>
            <a:r>
              <a:rPr lang="en-US" sz="1200" i="1" dirty="0">
                <a:solidFill>
                  <a:schemeClr val="tx2"/>
                </a:solidFill>
              </a:rPr>
              <a:t>Higher Education Research &amp; Development, 36</a:t>
            </a:r>
            <a:r>
              <a:rPr lang="en-US" sz="1200" dirty="0">
                <a:solidFill>
                  <a:schemeClr val="tx2"/>
                </a:solidFill>
              </a:rPr>
              <a:t>(2), 386-400. http://dx.doi.org/10.1080/07294360.2016.1185398</a:t>
            </a:r>
          </a:p>
          <a:p>
            <a:endParaRPr lang="en-US" sz="1200" dirty="0">
              <a:solidFill>
                <a:schemeClr val="tx2"/>
              </a:solidFill>
            </a:endParaRPr>
          </a:p>
          <a:p>
            <a:r>
              <a:rPr lang="en-US" sz="1200" dirty="0">
                <a:solidFill>
                  <a:schemeClr val="tx2"/>
                </a:solidFill>
              </a:rPr>
              <a:t>U.S. Department of Education, National Center for Education Statistics. (2017). Digest of Education Statistics (Table 326.10). Retrieved  from https://nces.ed.gov/programs/digest/d16/tables/dt_326.10.asp</a:t>
            </a:r>
          </a:p>
          <a:p>
            <a:endParaRPr lang="en-US" sz="1200" dirty="0">
              <a:solidFill>
                <a:schemeClr val="tx2"/>
              </a:solidFill>
            </a:endParaRPr>
          </a:p>
          <a:p>
            <a:pPr marL="228600" indent="-228600"/>
            <a:endParaRPr lang="en-US" sz="1200" dirty="0">
              <a:solidFill>
                <a:schemeClr val="tx2"/>
              </a:solidFill>
            </a:endParaRPr>
          </a:p>
          <a:p>
            <a:pPr marL="228600" indent="-228600"/>
            <a:endParaRPr lang="en-US" sz="1200" dirty="0">
              <a:solidFill>
                <a:schemeClr val="tx2"/>
              </a:solidFill>
            </a:endParaRPr>
          </a:p>
        </p:txBody>
      </p:sp>
    </p:spTree>
    <p:extLst>
      <p:ext uri="{BB962C8B-B14F-4D97-AF65-F5344CB8AC3E}">
        <p14:creationId xmlns:p14="http://schemas.microsoft.com/office/powerpoint/2010/main" val="36577374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4500E-5473-41F1-9922-EEB45E77E5E0}"/>
              </a:ext>
            </a:extLst>
          </p:cNvPr>
          <p:cNvSpPr>
            <a:spLocks noGrp="1"/>
          </p:cNvSpPr>
          <p:nvPr>
            <p:ph type="title"/>
          </p:nvPr>
        </p:nvSpPr>
        <p:spPr/>
        <p:txBody>
          <a:bodyPr/>
          <a:lstStyle/>
          <a:p>
            <a:r>
              <a:rPr lang="en-US" dirty="0"/>
              <a:t>Purpose Statement</a:t>
            </a:r>
          </a:p>
        </p:txBody>
      </p:sp>
      <p:sp>
        <p:nvSpPr>
          <p:cNvPr id="3" name="TextBox 2">
            <a:extLst>
              <a:ext uri="{FF2B5EF4-FFF2-40B4-BE49-F238E27FC236}">
                <a16:creationId xmlns:a16="http://schemas.microsoft.com/office/drawing/2014/main" id="{95A58940-6A28-4AF8-BBA9-AAB6AC071736}"/>
              </a:ext>
            </a:extLst>
          </p:cNvPr>
          <p:cNvSpPr txBox="1"/>
          <p:nvPr/>
        </p:nvSpPr>
        <p:spPr>
          <a:xfrm>
            <a:off x="1171925" y="2522477"/>
            <a:ext cx="9419303" cy="2954655"/>
          </a:xfrm>
          <a:prstGeom prst="rect">
            <a:avLst/>
          </a:prstGeom>
          <a:noFill/>
        </p:spPr>
        <p:txBody>
          <a:bodyPr wrap="square" rtlCol="0">
            <a:spAutoFit/>
          </a:bodyPr>
          <a:lstStyle/>
          <a:p>
            <a:r>
              <a:rPr lang="en-US" sz="2800" dirty="0"/>
              <a:t>The purpose of the current study was to explore the impact of wellness training on resilience, depression, and anxiety in college age students in order to determine the effectiveness of the intervention in improving resilience and reducing the level of depression and anxiety thereby increasing student wellbeing.</a:t>
            </a:r>
          </a:p>
          <a:p>
            <a:endParaRPr lang="en-US" dirty="0"/>
          </a:p>
        </p:txBody>
      </p:sp>
    </p:spTree>
    <p:extLst>
      <p:ext uri="{BB962C8B-B14F-4D97-AF65-F5344CB8AC3E}">
        <p14:creationId xmlns:p14="http://schemas.microsoft.com/office/powerpoint/2010/main" val="33454081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92000"/>
                <a:satMod val="200000"/>
                <a:lumMod val="128000"/>
              </a:schemeClr>
            </a:gs>
            <a:gs pos="12000">
              <a:schemeClr val="bg2">
                <a:shade val="100000"/>
                <a:hueMod val="100000"/>
                <a:satMod val="110000"/>
                <a:lumMod val="130000"/>
              </a:schemeClr>
            </a:gs>
            <a:gs pos="100000">
              <a:schemeClr val="bg2">
                <a:shade val="78000"/>
                <a:hueMod val="118000"/>
                <a:satMod val="120000"/>
                <a:lumMod val="69000"/>
              </a:schemeClr>
            </a:gs>
          </a:gsLst>
          <a:lin ang="2520000" scaled="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4AB0CF-9FDE-4542-AA39-38296E4DA17F}"/>
              </a:ext>
            </a:extLst>
          </p:cNvPr>
          <p:cNvSpPr>
            <a:spLocks noGrp="1"/>
          </p:cNvSpPr>
          <p:nvPr>
            <p:ph type="title"/>
          </p:nvPr>
        </p:nvSpPr>
        <p:spPr/>
        <p:txBody>
          <a:bodyPr/>
          <a:lstStyle/>
          <a:p>
            <a:r>
              <a:rPr lang="en-US" dirty="0"/>
              <a:t>Literature Review </a:t>
            </a:r>
          </a:p>
        </p:txBody>
      </p:sp>
      <p:sp>
        <p:nvSpPr>
          <p:cNvPr id="3" name="Content Placeholder 2">
            <a:extLst>
              <a:ext uri="{FF2B5EF4-FFF2-40B4-BE49-F238E27FC236}">
                <a16:creationId xmlns:a16="http://schemas.microsoft.com/office/drawing/2014/main" id="{5904DD5E-F35B-4A4E-971B-D62985021AB7}"/>
              </a:ext>
            </a:extLst>
          </p:cNvPr>
          <p:cNvSpPr>
            <a:spLocks noGrp="1"/>
          </p:cNvSpPr>
          <p:nvPr>
            <p:ph idx="1"/>
          </p:nvPr>
        </p:nvSpPr>
        <p:spPr>
          <a:xfrm>
            <a:off x="680321" y="2336872"/>
            <a:ext cx="10978279" cy="4052497"/>
          </a:xfrm>
        </p:spPr>
        <p:txBody>
          <a:bodyPr>
            <a:normAutofit/>
          </a:bodyPr>
          <a:lstStyle/>
          <a:p>
            <a:r>
              <a:rPr lang="en-US" dirty="0"/>
              <a:t>Universities are experiencing reduced revenue and increased expenses</a:t>
            </a:r>
          </a:p>
          <a:p>
            <a:pPr marL="0" indent="0">
              <a:buNone/>
            </a:pPr>
            <a:endParaRPr lang="en-US" dirty="0"/>
          </a:p>
          <a:p>
            <a:r>
              <a:rPr lang="en-US" dirty="0"/>
              <a:t>Gen Z - world and cultural events have instilled fear and worry </a:t>
            </a:r>
            <a:r>
              <a:rPr lang="en-US" sz="1200" dirty="0"/>
              <a:t>(Seemiller &amp; Grace, 2017)</a:t>
            </a:r>
          </a:p>
          <a:p>
            <a:endParaRPr lang="en-US" sz="1200" dirty="0"/>
          </a:p>
          <a:p>
            <a:r>
              <a:rPr lang="en-US" dirty="0"/>
              <a:t>National &amp; International surveys show college student mental health issues</a:t>
            </a:r>
          </a:p>
          <a:p>
            <a:pPr lvl="1"/>
            <a:r>
              <a:rPr lang="en-US" dirty="0"/>
              <a:t>WHO International College Student, 13,984 participants, 4,935 (35.3%) DSM-IV mental disorder </a:t>
            </a:r>
            <a:r>
              <a:rPr lang="en-US" sz="1200" dirty="0"/>
              <a:t>(Auerbach et al., in press)</a:t>
            </a:r>
          </a:p>
          <a:p>
            <a:pPr lvl="1"/>
            <a:r>
              <a:rPr lang="en-US" dirty="0"/>
              <a:t>WHO College Entry &amp; Attrition, 5,570 participants, 1,212 (21.8%) DSM-IV mental disorder </a:t>
            </a:r>
            <a:r>
              <a:rPr lang="en-US" sz="1200" dirty="0"/>
              <a:t>(Auerbach et al., 2016)</a:t>
            </a:r>
          </a:p>
          <a:p>
            <a:pPr lvl="1"/>
            <a:r>
              <a:rPr lang="en-US" dirty="0"/>
              <a:t>American Freshmen, 137,458 participants, 30,102 (21.9%) at least one mental health disorder </a:t>
            </a:r>
            <a:r>
              <a:rPr lang="en-US" sz="1200" dirty="0"/>
              <a:t>(Eagan et al., 2017)</a:t>
            </a:r>
          </a:p>
          <a:p>
            <a:pPr marL="457200" lvl="1" indent="0">
              <a:buNone/>
            </a:pPr>
            <a:endParaRPr lang="en-US" dirty="0"/>
          </a:p>
          <a:p>
            <a:pPr marL="457200" lvl="1" indent="0">
              <a:buNone/>
            </a:pPr>
            <a:endParaRPr lang="en-US" dirty="0"/>
          </a:p>
        </p:txBody>
      </p:sp>
    </p:spTree>
    <p:extLst>
      <p:ext uri="{BB962C8B-B14F-4D97-AF65-F5344CB8AC3E}">
        <p14:creationId xmlns:p14="http://schemas.microsoft.com/office/powerpoint/2010/main" val="1154419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92000"/>
                <a:satMod val="200000"/>
                <a:lumMod val="128000"/>
              </a:schemeClr>
            </a:gs>
            <a:gs pos="13000">
              <a:schemeClr val="bg2">
                <a:shade val="100000"/>
                <a:hueMod val="100000"/>
                <a:satMod val="110000"/>
                <a:lumMod val="130000"/>
              </a:schemeClr>
            </a:gs>
            <a:gs pos="100000">
              <a:schemeClr val="bg2">
                <a:shade val="78000"/>
                <a:hueMod val="118000"/>
                <a:satMod val="120000"/>
                <a:lumMod val="69000"/>
              </a:schemeClr>
            </a:gs>
          </a:gsLst>
          <a:lin ang="2520000" scaled="0"/>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76EE5D6-53C2-4680-9222-6A6B2F4E1457}"/>
              </a:ext>
            </a:extLst>
          </p:cNvPr>
          <p:cNvSpPr>
            <a:spLocks noGrp="1"/>
          </p:cNvSpPr>
          <p:nvPr>
            <p:ph idx="1"/>
          </p:nvPr>
        </p:nvSpPr>
        <p:spPr>
          <a:xfrm>
            <a:off x="681038" y="2293330"/>
            <a:ext cx="10098239" cy="4248984"/>
          </a:xfrm>
        </p:spPr>
        <p:txBody>
          <a:bodyPr>
            <a:normAutofit/>
          </a:bodyPr>
          <a:lstStyle/>
          <a:p>
            <a:endParaRPr lang="en-US" dirty="0"/>
          </a:p>
          <a:p>
            <a:r>
              <a:rPr lang="en-US" dirty="0"/>
              <a:t>Significant relationship between resilience and mental health </a:t>
            </a:r>
            <a:r>
              <a:rPr lang="en-US" sz="1200" dirty="0"/>
              <a:t>(Jayalakshmi &amp; Magdalin, 2015)</a:t>
            </a:r>
          </a:p>
          <a:p>
            <a:endParaRPr lang="en-US" dirty="0"/>
          </a:p>
          <a:p>
            <a:r>
              <a:rPr lang="en-US" dirty="0"/>
              <a:t>Resilience can mediate the impact of mental health issues</a:t>
            </a:r>
            <a:r>
              <a:rPr lang="en-US" sz="1600" dirty="0"/>
              <a:t> </a:t>
            </a:r>
            <a:r>
              <a:rPr lang="en-US" sz="1000" dirty="0"/>
              <a:t>(Eisenberg, Ketchen Lipson, &amp; Posselt, 2016; Hartley, 2011)</a:t>
            </a:r>
          </a:p>
          <a:p>
            <a:endParaRPr lang="en-US" sz="1000" dirty="0"/>
          </a:p>
          <a:p>
            <a:r>
              <a:rPr lang="en-US" dirty="0"/>
              <a:t>Curriculum based interventions show promise for teaching theory &amp; skills of resilience</a:t>
            </a:r>
            <a:r>
              <a:rPr lang="en-US" sz="1600" dirty="0"/>
              <a:t> </a:t>
            </a:r>
            <a:r>
              <a:rPr lang="en-US" sz="1000" dirty="0"/>
              <a:t>(Conley, Travers, &amp; Bryant, 2013)</a:t>
            </a:r>
          </a:p>
          <a:p>
            <a:endParaRPr lang="en-US" sz="1600" dirty="0"/>
          </a:p>
        </p:txBody>
      </p:sp>
      <p:sp>
        <p:nvSpPr>
          <p:cNvPr id="4" name="Title 1">
            <a:extLst>
              <a:ext uri="{FF2B5EF4-FFF2-40B4-BE49-F238E27FC236}">
                <a16:creationId xmlns:a16="http://schemas.microsoft.com/office/drawing/2014/main" id="{E4990A21-C4FA-4B23-931C-0E474ECF4D79}"/>
              </a:ext>
            </a:extLst>
          </p:cNvPr>
          <p:cNvSpPr>
            <a:spLocks noGrp="1"/>
          </p:cNvSpPr>
          <p:nvPr>
            <p:ph type="title"/>
          </p:nvPr>
        </p:nvSpPr>
        <p:spPr>
          <a:xfrm>
            <a:off x="681038" y="752475"/>
            <a:ext cx="9613900" cy="1081088"/>
          </a:xfrm>
        </p:spPr>
        <p:txBody>
          <a:bodyPr>
            <a:normAutofit/>
          </a:bodyPr>
          <a:lstStyle/>
          <a:p>
            <a:r>
              <a:rPr lang="en-US" dirty="0"/>
              <a:t>Literature Review</a:t>
            </a:r>
          </a:p>
        </p:txBody>
      </p:sp>
    </p:spTree>
    <p:extLst>
      <p:ext uri="{BB962C8B-B14F-4D97-AF65-F5344CB8AC3E}">
        <p14:creationId xmlns:p14="http://schemas.microsoft.com/office/powerpoint/2010/main" val="29972067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92000"/>
                <a:satMod val="200000"/>
                <a:lumMod val="128000"/>
              </a:schemeClr>
            </a:gs>
            <a:gs pos="18000">
              <a:schemeClr val="bg2">
                <a:shade val="100000"/>
                <a:hueMod val="100000"/>
                <a:satMod val="110000"/>
                <a:lumMod val="130000"/>
              </a:schemeClr>
            </a:gs>
            <a:gs pos="100000">
              <a:schemeClr val="bg2">
                <a:shade val="78000"/>
                <a:hueMod val="118000"/>
                <a:satMod val="120000"/>
                <a:lumMod val="69000"/>
              </a:schemeClr>
            </a:gs>
          </a:gsLst>
          <a:lin ang="2520000" scaled="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17981-09CA-4119-8457-469792CCDC1C}"/>
              </a:ext>
            </a:extLst>
          </p:cNvPr>
          <p:cNvSpPr>
            <a:spLocks noGrp="1"/>
          </p:cNvSpPr>
          <p:nvPr>
            <p:ph type="title"/>
          </p:nvPr>
        </p:nvSpPr>
        <p:spPr/>
        <p:txBody>
          <a:bodyPr/>
          <a:lstStyle/>
          <a:p>
            <a:r>
              <a:rPr lang="en-US" dirty="0"/>
              <a:t>Research Questions:</a:t>
            </a:r>
          </a:p>
        </p:txBody>
      </p:sp>
      <p:sp>
        <p:nvSpPr>
          <p:cNvPr id="3" name="Content Placeholder 2">
            <a:extLst>
              <a:ext uri="{FF2B5EF4-FFF2-40B4-BE49-F238E27FC236}">
                <a16:creationId xmlns:a16="http://schemas.microsoft.com/office/drawing/2014/main" id="{D34FEC33-BEB2-45D5-8645-1A92F4D0C36F}"/>
              </a:ext>
            </a:extLst>
          </p:cNvPr>
          <p:cNvSpPr>
            <a:spLocks noGrp="1"/>
          </p:cNvSpPr>
          <p:nvPr>
            <p:ph idx="1"/>
          </p:nvPr>
        </p:nvSpPr>
        <p:spPr>
          <a:xfrm>
            <a:off x="680321" y="2336872"/>
            <a:ext cx="10980968" cy="4246807"/>
          </a:xfrm>
        </p:spPr>
        <p:txBody>
          <a:bodyPr>
            <a:normAutofit/>
          </a:bodyPr>
          <a:lstStyle/>
          <a:p>
            <a:pPr marL="514350" indent="-514350">
              <a:buFont typeface="+mj-lt"/>
              <a:buAutoNum type="arabicPeriod"/>
            </a:pPr>
            <a:r>
              <a:rPr lang="en-US" sz="3200" dirty="0"/>
              <a:t>What is the impact of wellness training on the overall resilience level in college age students?</a:t>
            </a:r>
          </a:p>
          <a:p>
            <a:pPr marL="514350" indent="-514350">
              <a:buFont typeface="+mj-lt"/>
              <a:buAutoNum type="arabicPeriod"/>
            </a:pPr>
            <a:endParaRPr lang="en-US" sz="3200" dirty="0"/>
          </a:p>
          <a:p>
            <a:pPr marL="514350" indent="-514350">
              <a:buFont typeface="+mj-lt"/>
              <a:buAutoNum type="arabicPeriod"/>
            </a:pPr>
            <a:r>
              <a:rPr lang="en-US" sz="3200" dirty="0"/>
              <a:t>What is the impact of wellness training on the depression level in college age students?</a:t>
            </a:r>
          </a:p>
          <a:p>
            <a:pPr marL="514350" indent="-514350">
              <a:buFont typeface="+mj-lt"/>
              <a:buAutoNum type="arabicPeriod"/>
            </a:pPr>
            <a:endParaRPr lang="en-US" sz="3200" dirty="0"/>
          </a:p>
          <a:p>
            <a:pPr marL="514350" indent="-514350">
              <a:buFont typeface="+mj-lt"/>
              <a:buAutoNum type="arabicPeriod"/>
            </a:pPr>
            <a:r>
              <a:rPr lang="en-US" sz="3200" dirty="0"/>
              <a:t>What is the impact of wellness training on the anxiety levels in college age students?</a:t>
            </a:r>
          </a:p>
        </p:txBody>
      </p:sp>
    </p:spTree>
    <p:extLst>
      <p:ext uri="{BB962C8B-B14F-4D97-AF65-F5344CB8AC3E}">
        <p14:creationId xmlns:p14="http://schemas.microsoft.com/office/powerpoint/2010/main" val="2263759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92000"/>
                <a:satMod val="200000"/>
                <a:lumMod val="128000"/>
              </a:schemeClr>
            </a:gs>
            <a:gs pos="10000">
              <a:schemeClr val="bg2">
                <a:shade val="100000"/>
                <a:hueMod val="100000"/>
                <a:satMod val="110000"/>
                <a:lumMod val="130000"/>
              </a:schemeClr>
            </a:gs>
            <a:gs pos="100000">
              <a:schemeClr val="bg2">
                <a:shade val="78000"/>
                <a:hueMod val="118000"/>
                <a:satMod val="120000"/>
                <a:lumMod val="69000"/>
              </a:schemeClr>
            </a:gs>
          </a:gsLst>
          <a:lin ang="2520000" scaled="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756937-3A84-405F-94EA-9BFCF0AD4CDE}"/>
              </a:ext>
            </a:extLst>
          </p:cNvPr>
          <p:cNvSpPr>
            <a:spLocks noGrp="1"/>
          </p:cNvSpPr>
          <p:nvPr>
            <p:ph type="title"/>
          </p:nvPr>
        </p:nvSpPr>
        <p:spPr/>
        <p:txBody>
          <a:bodyPr/>
          <a:lstStyle/>
          <a:p>
            <a:r>
              <a:rPr lang="en-US" dirty="0"/>
              <a:t>Research Design</a:t>
            </a:r>
          </a:p>
        </p:txBody>
      </p:sp>
      <p:sp>
        <p:nvSpPr>
          <p:cNvPr id="3" name="Content Placeholder 2">
            <a:extLst>
              <a:ext uri="{FF2B5EF4-FFF2-40B4-BE49-F238E27FC236}">
                <a16:creationId xmlns:a16="http://schemas.microsoft.com/office/drawing/2014/main" id="{2B6F8B0A-B5F4-4CF3-B508-80C5BF2D8AB2}"/>
              </a:ext>
            </a:extLst>
          </p:cNvPr>
          <p:cNvSpPr>
            <a:spLocks noGrp="1"/>
          </p:cNvSpPr>
          <p:nvPr>
            <p:ph idx="1"/>
          </p:nvPr>
        </p:nvSpPr>
        <p:spPr>
          <a:xfrm>
            <a:off x="680320" y="2201791"/>
            <a:ext cx="10375607" cy="4531518"/>
          </a:xfrm>
        </p:spPr>
        <p:txBody>
          <a:bodyPr/>
          <a:lstStyle/>
          <a:p>
            <a:r>
              <a:rPr lang="en-US" dirty="0"/>
              <a:t>Nonrandomized control-group pretest-posttest design</a:t>
            </a:r>
          </a:p>
          <a:p>
            <a:endParaRPr lang="en-US" dirty="0"/>
          </a:p>
          <a:p>
            <a:r>
              <a:rPr lang="en-US" dirty="0"/>
              <a:t>Conducted during required, 8-week freshmen seminar course</a:t>
            </a:r>
          </a:p>
          <a:p>
            <a:pPr lvl="1"/>
            <a:r>
              <a:rPr lang="en-US" dirty="0"/>
              <a:t>Course met for one hour, twice a week</a:t>
            </a:r>
          </a:p>
          <a:p>
            <a:endParaRPr lang="en-US" dirty="0"/>
          </a:p>
          <a:p>
            <a:r>
              <a:rPr lang="en-US" dirty="0"/>
              <a:t>Control group participated in customary freshmen seminar curriculum – Mondays &amp; Wednesdays</a:t>
            </a:r>
          </a:p>
          <a:p>
            <a:endParaRPr lang="en-US" dirty="0"/>
          </a:p>
          <a:p>
            <a:r>
              <a:rPr lang="en-US" dirty="0"/>
              <a:t>Treatment group participated in customary curriculum on Mondays and Wellness training on Wednesdays</a:t>
            </a:r>
          </a:p>
        </p:txBody>
      </p:sp>
    </p:spTree>
    <p:extLst>
      <p:ext uri="{BB962C8B-B14F-4D97-AF65-F5344CB8AC3E}">
        <p14:creationId xmlns:p14="http://schemas.microsoft.com/office/powerpoint/2010/main" val="14062005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92000"/>
                <a:satMod val="200000"/>
                <a:lumMod val="128000"/>
              </a:schemeClr>
            </a:gs>
            <a:gs pos="17000">
              <a:schemeClr val="bg2">
                <a:shade val="100000"/>
                <a:hueMod val="100000"/>
                <a:satMod val="110000"/>
                <a:lumMod val="130000"/>
              </a:schemeClr>
            </a:gs>
            <a:gs pos="100000">
              <a:schemeClr val="bg2">
                <a:shade val="78000"/>
                <a:hueMod val="118000"/>
                <a:satMod val="120000"/>
                <a:lumMod val="69000"/>
              </a:schemeClr>
            </a:gs>
          </a:gsLst>
          <a:lin ang="2520000" scaled="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76BDED-4CEF-4968-89DA-BBBD8238C84B}"/>
              </a:ext>
            </a:extLst>
          </p:cNvPr>
          <p:cNvSpPr>
            <a:spLocks noGrp="1"/>
          </p:cNvSpPr>
          <p:nvPr>
            <p:ph type="title"/>
          </p:nvPr>
        </p:nvSpPr>
        <p:spPr/>
        <p:txBody>
          <a:bodyPr/>
          <a:lstStyle/>
          <a:p>
            <a:r>
              <a:rPr lang="en-US" dirty="0"/>
              <a:t>Participants</a:t>
            </a:r>
          </a:p>
        </p:txBody>
      </p:sp>
      <p:sp>
        <p:nvSpPr>
          <p:cNvPr id="3" name="Content Placeholder 2">
            <a:extLst>
              <a:ext uri="{FF2B5EF4-FFF2-40B4-BE49-F238E27FC236}">
                <a16:creationId xmlns:a16="http://schemas.microsoft.com/office/drawing/2014/main" id="{31444F5C-C6BE-4A5E-BAE7-59871C4F2A28}"/>
              </a:ext>
            </a:extLst>
          </p:cNvPr>
          <p:cNvSpPr>
            <a:spLocks noGrp="1"/>
          </p:cNvSpPr>
          <p:nvPr>
            <p:ph idx="1"/>
          </p:nvPr>
        </p:nvSpPr>
        <p:spPr/>
        <p:txBody>
          <a:bodyPr/>
          <a:lstStyle/>
          <a:p>
            <a:r>
              <a:rPr lang="en-US" dirty="0"/>
              <a:t>Sample included 88 first-year students</a:t>
            </a:r>
          </a:p>
          <a:p>
            <a:pPr lvl="1"/>
            <a:r>
              <a:rPr lang="en-US" dirty="0"/>
              <a:t>Only 73 completed both pretest &amp; posttest</a:t>
            </a:r>
          </a:p>
          <a:p>
            <a:pPr lvl="1"/>
            <a:r>
              <a:rPr lang="en-US" dirty="0"/>
              <a:t>Control group – 35 students</a:t>
            </a:r>
          </a:p>
          <a:p>
            <a:pPr lvl="1"/>
            <a:r>
              <a:rPr lang="en-US" dirty="0"/>
              <a:t>Treatment group – 38 students</a:t>
            </a:r>
          </a:p>
          <a:p>
            <a:pPr lvl="1"/>
            <a:endParaRPr lang="en-US" dirty="0"/>
          </a:p>
          <a:p>
            <a:r>
              <a:rPr lang="en-US" dirty="0"/>
              <a:t>Participants included 19 different declared majors</a:t>
            </a:r>
          </a:p>
          <a:p>
            <a:endParaRPr lang="en-US" dirty="0"/>
          </a:p>
        </p:txBody>
      </p:sp>
    </p:spTree>
    <p:extLst>
      <p:ext uri="{BB962C8B-B14F-4D97-AF65-F5344CB8AC3E}">
        <p14:creationId xmlns:p14="http://schemas.microsoft.com/office/powerpoint/2010/main" val="30652237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92000"/>
                <a:satMod val="200000"/>
                <a:lumMod val="128000"/>
              </a:schemeClr>
            </a:gs>
            <a:gs pos="6000">
              <a:schemeClr val="bg2">
                <a:shade val="100000"/>
                <a:hueMod val="100000"/>
                <a:satMod val="110000"/>
                <a:lumMod val="130000"/>
              </a:schemeClr>
            </a:gs>
            <a:gs pos="100000">
              <a:schemeClr val="bg2">
                <a:shade val="78000"/>
                <a:hueMod val="118000"/>
                <a:satMod val="120000"/>
                <a:lumMod val="69000"/>
              </a:schemeClr>
            </a:gs>
          </a:gsLst>
          <a:lin ang="2520000" scaled="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1EC582-A2B6-4A9C-B280-1AA9F17B4FA3}"/>
              </a:ext>
            </a:extLst>
          </p:cNvPr>
          <p:cNvSpPr>
            <a:spLocks noGrp="1"/>
          </p:cNvSpPr>
          <p:nvPr>
            <p:ph type="title"/>
          </p:nvPr>
        </p:nvSpPr>
        <p:spPr/>
        <p:txBody>
          <a:bodyPr/>
          <a:lstStyle/>
          <a:p>
            <a:r>
              <a:rPr lang="en-US" dirty="0"/>
              <a:t>Data Collection</a:t>
            </a:r>
          </a:p>
        </p:txBody>
      </p:sp>
      <p:sp>
        <p:nvSpPr>
          <p:cNvPr id="4" name="Content Placeholder 2">
            <a:extLst>
              <a:ext uri="{FF2B5EF4-FFF2-40B4-BE49-F238E27FC236}">
                <a16:creationId xmlns:a16="http://schemas.microsoft.com/office/drawing/2014/main" id="{537E8368-4F46-4502-B404-E266FE12A7AC}"/>
              </a:ext>
            </a:extLst>
          </p:cNvPr>
          <p:cNvSpPr>
            <a:spLocks noGrp="1"/>
          </p:cNvSpPr>
          <p:nvPr>
            <p:ph idx="1"/>
          </p:nvPr>
        </p:nvSpPr>
        <p:spPr>
          <a:xfrm>
            <a:off x="680321" y="2336872"/>
            <a:ext cx="10669669" cy="4178227"/>
          </a:xfrm>
        </p:spPr>
        <p:txBody>
          <a:bodyPr>
            <a:normAutofit fontScale="92500" lnSpcReduction="10000"/>
          </a:bodyPr>
          <a:lstStyle/>
          <a:p>
            <a:r>
              <a:rPr lang="en-US" dirty="0"/>
              <a:t>Study conducted as part of a required freshmen level course</a:t>
            </a:r>
          </a:p>
          <a:p>
            <a:pPr lvl="1"/>
            <a:r>
              <a:rPr lang="en-US" dirty="0"/>
              <a:t>Six sections of 14 - 15 students each (88 students) included in study</a:t>
            </a:r>
          </a:p>
          <a:p>
            <a:pPr lvl="2"/>
            <a:endParaRPr lang="en-US" dirty="0"/>
          </a:p>
          <a:p>
            <a:r>
              <a:rPr lang="en-US" dirty="0"/>
              <a:t>Professors distributed survey on assigned course day</a:t>
            </a:r>
          </a:p>
          <a:p>
            <a:pPr lvl="1"/>
            <a:r>
              <a:rPr lang="en-US" dirty="0"/>
              <a:t>Detailed script and instructions</a:t>
            </a:r>
          </a:p>
          <a:p>
            <a:pPr lvl="1"/>
            <a:r>
              <a:rPr lang="en-US" dirty="0"/>
              <a:t>20 minutes to complete survey</a:t>
            </a:r>
          </a:p>
          <a:p>
            <a:pPr lvl="1"/>
            <a:endParaRPr lang="en-US" dirty="0"/>
          </a:p>
          <a:p>
            <a:r>
              <a:rPr lang="en-US" dirty="0"/>
              <a:t>Process identical for pretest and posttest</a:t>
            </a:r>
          </a:p>
          <a:p>
            <a:pPr lvl="1"/>
            <a:r>
              <a:rPr lang="en-US" dirty="0"/>
              <a:t>Surveys identical except for open-ended questions on posttest</a:t>
            </a:r>
          </a:p>
          <a:p>
            <a:pPr lvl="1"/>
            <a:endParaRPr lang="en-US" dirty="0"/>
          </a:p>
          <a:p>
            <a:r>
              <a:rPr lang="en-US" dirty="0"/>
              <a:t>Three of six course sections completed wellness training (intervention) between pretest and posttest</a:t>
            </a:r>
          </a:p>
        </p:txBody>
      </p:sp>
    </p:spTree>
    <p:extLst>
      <p:ext uri="{BB962C8B-B14F-4D97-AF65-F5344CB8AC3E}">
        <p14:creationId xmlns:p14="http://schemas.microsoft.com/office/powerpoint/2010/main" val="987467401"/>
      </p:ext>
    </p:extLst>
  </p:cSld>
  <p:clrMapOvr>
    <a:masterClrMapping/>
  </p:clrMapOvr>
</p:sld>
</file>

<file path=ppt/theme/theme1.xml><?xml version="1.0" encoding="utf-8"?>
<a:theme xmlns:a="http://schemas.openxmlformats.org/drawingml/2006/main" name="Berlin">
  <a:themeElements>
    <a:clrScheme name="Berlin">
      <a:dk1>
        <a:sysClr val="windowText" lastClr="000000"/>
      </a:dk1>
      <a:lt1>
        <a:sysClr val="window" lastClr="FFFFFF"/>
      </a:lt1>
      <a:dk2>
        <a:srgbClr val="1F8094"/>
      </a:dk2>
      <a:lt2>
        <a:srgbClr val="E7E6E6"/>
      </a:lt2>
      <a:accent1>
        <a:srgbClr val="39CDE7"/>
      </a:accent1>
      <a:accent2>
        <a:srgbClr val="60DE72"/>
      </a:accent2>
      <a:accent3>
        <a:srgbClr val="DDCC64"/>
      </a:accent3>
      <a:accent4>
        <a:srgbClr val="F49D50"/>
      </a:accent4>
      <a:accent5>
        <a:srgbClr val="E44951"/>
      </a:accent5>
      <a:accent6>
        <a:srgbClr val="D666F9"/>
      </a:accent6>
      <a:hlink>
        <a:srgbClr val="4BF7ED"/>
      </a:hlink>
      <a:folHlink>
        <a:srgbClr val="95E9F4"/>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92000"/>
                <a:satMod val="200000"/>
                <a:lumMod val="128000"/>
              </a:schemeClr>
            </a:gs>
            <a:gs pos="50000">
              <a:schemeClr val="phClr">
                <a:shade val="100000"/>
                <a:hueMod val="100000"/>
                <a:satMod val="110000"/>
                <a:lumMod val="130000"/>
              </a:schemeClr>
            </a:gs>
            <a:gs pos="100000">
              <a:schemeClr val="phClr">
                <a:shade val="78000"/>
                <a:hueMod val="118000"/>
                <a:satMod val="12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7DC10E3-4FF5-456B-A359-A0F378C1E5F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Berlin</Template>
  <TotalTime>2499</TotalTime>
  <Words>1609</Words>
  <Application>Microsoft Office PowerPoint</Application>
  <PresentationFormat>Widescreen</PresentationFormat>
  <Paragraphs>321</Paragraphs>
  <Slides>24</Slides>
  <Notes>24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Arial</vt:lpstr>
      <vt:lpstr>Calibri</vt:lpstr>
      <vt:lpstr>Trebuchet MS</vt:lpstr>
      <vt:lpstr>Berlin</vt:lpstr>
      <vt:lpstr>The Impact of Wellness Training on Resilience, Depression, and Anxiety in College Students</vt:lpstr>
      <vt:lpstr>Problem Statement</vt:lpstr>
      <vt:lpstr>Purpose Statement</vt:lpstr>
      <vt:lpstr>Literature Review </vt:lpstr>
      <vt:lpstr>Literature Review</vt:lpstr>
      <vt:lpstr>Research Questions:</vt:lpstr>
      <vt:lpstr>Research Design</vt:lpstr>
      <vt:lpstr>Participants</vt:lpstr>
      <vt:lpstr>Data Collection</vt:lpstr>
      <vt:lpstr>Instruments</vt:lpstr>
      <vt:lpstr>Current Study Survey Instrument</vt:lpstr>
      <vt:lpstr>Statistical Analysis</vt:lpstr>
      <vt:lpstr>Research Question 1: What is the impact of wellness training on the overall resilience level in college age students?</vt:lpstr>
      <vt:lpstr>Research Question 1: What is the impact of wellness training on the overall resilience level in college age students?</vt:lpstr>
      <vt:lpstr>Research Question 2: What is the impact of wellness training on depression levels in college age students?</vt:lpstr>
      <vt:lpstr>Research Question 2: What is the impact of wellness training on depression levels in college age students?</vt:lpstr>
      <vt:lpstr>Research Question 3: What is the impact of wellness training on anxiety levels in college age students?</vt:lpstr>
      <vt:lpstr>Research Question 3: What is the impact of wellness training on anxiety levels in college age students?</vt:lpstr>
      <vt:lpstr>Additional Findings</vt:lpstr>
      <vt:lpstr>Limitations</vt:lpstr>
      <vt:lpstr>Implications</vt:lpstr>
      <vt:lpstr>Recommendations</vt:lpstr>
      <vt:lpstr>References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Jamie Myrtle</dc:creator>
  <cp:lastModifiedBy>Kelly Brown</cp:lastModifiedBy>
  <cp:revision>165</cp:revision>
  <cp:lastPrinted>2020-04-02T17:32:27Z</cp:lastPrinted>
  <dcterms:created xsi:type="dcterms:W3CDTF">2019-11-03T19:36:04Z</dcterms:created>
  <dcterms:modified xsi:type="dcterms:W3CDTF">2020-04-02T17:32:56Z</dcterms:modified>
</cp:coreProperties>
</file>