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80842-1B25-F949-93EF-FF45E69BF4F1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418FC-33C8-1648-BB69-8600BF0503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5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Blick</a:t>
            </a:r>
            <a:r>
              <a:rPr lang="en-US" dirty="0"/>
              <a:t>, </a:t>
            </a:r>
            <a:r>
              <a:rPr lang="en-US" dirty="0" err="1"/>
              <a:t>Litz</a:t>
            </a:r>
            <a:r>
              <a:rPr lang="en-US" dirty="0"/>
              <a:t>, </a:t>
            </a:r>
            <a:r>
              <a:rPr lang="en-US" dirty="0" err="1"/>
              <a:t>Thornhill</a:t>
            </a:r>
            <a:r>
              <a:rPr lang="en-US" dirty="0"/>
              <a:t>, </a:t>
            </a:r>
            <a:r>
              <a:rPr lang="en-US" dirty="0" err="1"/>
              <a:t>Goreczny</a:t>
            </a:r>
            <a:r>
              <a:rPr lang="en-US" dirty="0"/>
              <a:t> — sheltered offers tasks designed for skill building for exclusively individuals with disabilities</a:t>
            </a:r>
          </a:p>
          <a:p>
            <a:r>
              <a:rPr lang="en-US" dirty="0" err="1"/>
              <a:t>Dague</a:t>
            </a:r>
            <a:r>
              <a:rPr lang="en-US" dirty="0"/>
              <a:t> – supported allows part of competitive job market, relationships with people without disability, gain experience in various industries</a:t>
            </a:r>
          </a:p>
          <a:p>
            <a:r>
              <a:rPr lang="en-US" dirty="0"/>
              <a:t>Kober &amp; Eggleton — empowerment, independence, social belonging, community integration, increased quality of life</a:t>
            </a:r>
          </a:p>
          <a:p>
            <a:r>
              <a:rPr lang="en-US" dirty="0" err="1"/>
              <a:t>Burge</a:t>
            </a:r>
            <a:r>
              <a:rPr lang="en-US" dirty="0"/>
              <a:t>, </a:t>
            </a:r>
            <a:r>
              <a:rPr lang="en-US" dirty="0" err="1"/>
              <a:t>Ouellette-Kuntz</a:t>
            </a:r>
            <a:r>
              <a:rPr lang="en-US" dirty="0"/>
              <a:t>, and </a:t>
            </a:r>
            <a:r>
              <a:rPr lang="en-US" dirty="0" err="1"/>
              <a:t>Lysaght</a:t>
            </a:r>
            <a:r>
              <a:rPr lang="en-US" dirty="0"/>
              <a:t> – negative attitudes of capability and perception of disability </a:t>
            </a:r>
          </a:p>
          <a:p>
            <a:r>
              <a:rPr lang="en-US" dirty="0" err="1"/>
              <a:t>Ouellette-Kuntz</a:t>
            </a:r>
            <a:r>
              <a:rPr lang="en-US" dirty="0"/>
              <a:t>, </a:t>
            </a:r>
            <a:r>
              <a:rPr lang="en-US" dirty="0" err="1"/>
              <a:t>Burge</a:t>
            </a:r>
            <a:r>
              <a:rPr lang="en-US" dirty="0"/>
              <a:t>, Brown, Arsenault – older, less educated, less previous contact desire more social distance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0418FC-33C8-1648-BB69-8600BF0503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10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7/00343552070500030401" TargetMode="External"/><Relationship Id="rId2" Type="http://schemas.openxmlformats.org/officeDocument/2006/relationships/hyperlink" Target="https://doi.org/10.1016/j.ridd.2016.02.01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11/jir.12207" TargetMode="External"/><Relationship Id="rId5" Type="http://schemas.openxmlformats.org/officeDocument/2006/relationships/hyperlink" Target="https://doi.org/10.1111/j.1468-3148.2009.00514.x" TargetMode="External"/><Relationship Id="rId4" Type="http://schemas.openxmlformats.org/officeDocument/2006/relationships/hyperlink" Target="https://doi.org/10.1111/j.1365-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7D77E-2371-D646-83CD-B86EE495AA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ATTITUDES TOWARD PERSONS WITH INTELLECTUAL DISABILITIES IN THE PUBLIC WORKPLACE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84BDEE-661A-3047-B1E5-CCCFAE09C8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BROOKLYN SHAW</a:t>
            </a:r>
          </a:p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ADVISED BY DR. KRISTIAN M. VEIT</a:t>
            </a:r>
          </a:p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OLIVET NAZARENE UNIVERSITY</a:t>
            </a:r>
          </a:p>
        </p:txBody>
      </p:sp>
    </p:spTree>
    <p:extLst>
      <p:ext uri="{BB962C8B-B14F-4D97-AF65-F5344CB8AC3E}">
        <p14:creationId xmlns:p14="http://schemas.microsoft.com/office/powerpoint/2010/main" val="3834820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1DB2A-A62D-854F-AB55-42F5242B6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61DEB-D118-9D48-8FCD-818CE53A4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19303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Sheltered vs Inclusive workplaces</a:t>
            </a:r>
          </a:p>
          <a:p>
            <a:pPr lvl="1"/>
            <a:r>
              <a:rPr lang="en-US" sz="1800" dirty="0" err="1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Blick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Litz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Thornhill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 and </a:t>
            </a:r>
            <a:r>
              <a:rPr lang="en-US" sz="1800" dirty="0" err="1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Goreczny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(2016)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Dague (2012)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Benefits of inclusive work</a:t>
            </a:r>
          </a:p>
          <a:p>
            <a:pPr lvl="2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Kober and Eggleton (2005)</a:t>
            </a:r>
          </a:p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Public attitudes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Burge, Ouellette-Kuntz, and Lysaght (2007)</a:t>
            </a:r>
          </a:p>
        </p:txBody>
      </p:sp>
    </p:spTree>
    <p:extLst>
      <p:ext uri="{BB962C8B-B14F-4D97-AF65-F5344CB8AC3E}">
        <p14:creationId xmlns:p14="http://schemas.microsoft.com/office/powerpoint/2010/main" val="96394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1AF12-5DC9-AC45-AA36-83CBF8423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hypotheses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15F07-EAD0-4B4C-A73F-47192E37BC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Hypothesis 1: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There will be differences in attitudes towards individuals with intellectual disabilities (ID) working in the public workplace between those who read a vignette about an individual with ID as a new co-worker and those who read a vignette about an individual with ID as an employee providing services to a consumer.</a:t>
            </a:r>
          </a:p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Hypothesis 2: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Attitudes towards individuals with intellectual disabilities working in the public workplace will be negatively related to social distance preference.</a:t>
            </a:r>
          </a:p>
        </p:txBody>
      </p:sp>
    </p:spTree>
    <p:extLst>
      <p:ext uri="{BB962C8B-B14F-4D97-AF65-F5344CB8AC3E}">
        <p14:creationId xmlns:p14="http://schemas.microsoft.com/office/powerpoint/2010/main" val="351563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FBCAF-660F-084C-B7A8-70B0FFD71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9F57F-54A9-CA4F-A7E8-7F1F32CD6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74813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Participants</a:t>
            </a:r>
          </a:p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Procedure</a:t>
            </a:r>
          </a:p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Materials</a:t>
            </a:r>
          </a:p>
          <a:p>
            <a:pPr lvl="1"/>
            <a:r>
              <a:rPr lang="en-US" sz="21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Attitudes</a:t>
            </a:r>
          </a:p>
          <a:p>
            <a:pPr lvl="2"/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Multidimensional Attitudes Scale Toward Persons With Disabilities (Findler, Vilchinsky, &amp; Werner, 2007; </a:t>
            </a:r>
            <a:r>
              <a:rPr lang="el-GR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α</a:t>
            </a:r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.89)</a:t>
            </a:r>
          </a:p>
          <a:p>
            <a:pPr lvl="2"/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Indirect questioning </a:t>
            </a:r>
          </a:p>
          <a:p>
            <a:pPr lvl="3"/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(Werner, 2015)</a:t>
            </a:r>
          </a:p>
          <a:p>
            <a:pPr lvl="1"/>
            <a:r>
              <a:rPr lang="en-US" sz="21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Social Distance preference</a:t>
            </a:r>
          </a:p>
          <a:p>
            <a:pPr lvl="2"/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Social Distance sub-scale of the Multidimensional Attitude Survey on Mental Retardation (Oullette-Kuntz, Burge, Brown, &amp; Arsenault, 2010; </a:t>
            </a:r>
            <a:r>
              <a:rPr lang="el-GR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α</a:t>
            </a:r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.75)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F332584-1674-974A-B4E6-DD04D03EF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4358" y="2789135"/>
            <a:ext cx="1943191" cy="2552335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FAA11532-4B86-BD4F-AC0A-1C72105E2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40361">
            <a:off x="9881618" y="3152119"/>
            <a:ext cx="1943191" cy="2533359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8E9A045B-2486-FB4B-8A92-680B5510A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34402">
            <a:off x="482027" y="4071588"/>
            <a:ext cx="1808954" cy="233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71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541C6-A0E4-9B4F-936A-0CB5B3448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9AAC0-3A28-0344-BA1C-4C646DA13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550908"/>
            <a:ext cx="7729728" cy="407756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Hypothesis 1: Co-worker vs customer attitudes </a:t>
            </a:r>
          </a:p>
          <a:p>
            <a:pPr lvl="1"/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t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(129) = 1.61,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&gt; .05,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d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.28</a:t>
            </a:r>
          </a:p>
          <a:p>
            <a:pPr lvl="1"/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M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2.46,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SD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.47, Max = 3.91</a:t>
            </a:r>
          </a:p>
          <a:p>
            <a:r>
              <a:rPr lang="en-US" sz="20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Hypothesis 2: Social distance preference</a:t>
            </a:r>
          </a:p>
          <a:p>
            <a:pPr lvl="1"/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r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(129) = -.35,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&lt; .001</a:t>
            </a:r>
          </a:p>
          <a:p>
            <a:pPr lvl="1"/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M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3.72,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SD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.31</a:t>
            </a:r>
          </a:p>
          <a:p>
            <a:r>
              <a:rPr lang="en-US" sz="20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MAS factors as predictors of social distance preference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Affect: </a:t>
            </a:r>
            <a:r>
              <a:rPr lang="en-US" sz="1800" i="1" dirty="0">
                <a:latin typeface="Symbol" pitchFamily="2" charset="2"/>
                <a:ea typeface="Yu Gothic UI Semilight" panose="020B0400000000000000" pitchFamily="34" charset="-128"/>
                <a:cs typeface="Times New Roman" panose="02020603050405020304" pitchFamily="18" charset="0"/>
              </a:rPr>
              <a:t>b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-.13,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t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(127) = -1.41,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&gt; .05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Behavior: </a:t>
            </a:r>
            <a:r>
              <a:rPr lang="en-US" sz="1800" i="1" dirty="0">
                <a:latin typeface="Symbol" pitchFamily="2" charset="2"/>
                <a:ea typeface="Yu Gothic UI Semilight" panose="020B0400000000000000" pitchFamily="34" charset="-128"/>
                <a:cs typeface="Times New Roman" panose="02020603050405020304" pitchFamily="18" charset="0"/>
              </a:rPr>
              <a:t>b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-.11,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t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(127) = -1.09,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&gt; .05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Cognition: </a:t>
            </a:r>
            <a:r>
              <a:rPr lang="en-US" sz="1800" i="1" dirty="0">
                <a:latin typeface="Symbol" pitchFamily="2" charset="2"/>
                <a:ea typeface="Yu Gothic UI Semilight" panose="020B0400000000000000" pitchFamily="34" charset="-128"/>
                <a:cs typeface="Times New Roman" panose="02020603050405020304" pitchFamily="18" charset="0"/>
              </a:rPr>
              <a:t>b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= -.24,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t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(127) = -2.57, </a:t>
            </a:r>
            <a:r>
              <a:rPr lang="en-US" sz="1800" i="1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</a:t>
            </a:r>
            <a:r>
              <a:rPr lang="en-US" sz="18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&lt; .05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E5179A-61EF-2C4F-BF0F-ECFD3C10A17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055" y="2312877"/>
            <a:ext cx="2337809" cy="22768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862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76B69-C470-DF44-BCBF-38A067201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A5AB5-F51F-B44D-A2B3-B49BA39EA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Conclusions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Overall attitudes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Social distance preference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Cognitions</a:t>
            </a:r>
          </a:p>
          <a:p>
            <a:pPr lvl="2"/>
            <a:r>
              <a:rPr lang="en-US" sz="19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Burge et al. (2007)</a:t>
            </a:r>
          </a:p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Limitations</a:t>
            </a:r>
          </a:p>
          <a:p>
            <a:r>
              <a:rPr lang="en-US" sz="2200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Future Research</a:t>
            </a:r>
          </a:p>
          <a:p>
            <a:pPr lvl="2"/>
            <a:endParaRPr lang="en-US" sz="19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87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73F3D-1BEF-524C-B51A-091E8C3F5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196D8-7D73-8C45-A415-DFE25489B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81350"/>
          </a:xfrm>
        </p:spPr>
        <p:txBody>
          <a:bodyPr>
            <a:normAutofit fontScale="70000" lnSpcReduction="20000"/>
          </a:bodyPr>
          <a:lstStyle/>
          <a:p>
            <a:r>
              <a:rPr lang="en-US" sz="1800" dirty="0" err="1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Blick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 R. N.,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Litz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 K. S.,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Thornhill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 M. G., &amp;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Goreczny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 A. J. (2016). Do inclusive work environments matter? Effects of community-integrated employment on quality of life for individuals with intellectual disabilities.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Research in Developmental Disabilities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53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–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54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 358–366. 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1800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2"/>
              </a:rPr>
              <a:t>doi.org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2"/>
              </a:rPr>
              <a:t>/10.1016/</a:t>
            </a:r>
            <a:r>
              <a:rPr lang="en-US" sz="1800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2"/>
              </a:rPr>
              <a:t>j.ridd.2016.02.015</a:t>
            </a:r>
            <a:endParaRPr lang="en-US" sz="1800" dirty="0">
              <a:effectLst/>
              <a:latin typeface="Times New Roman" panose="02020603050405020304" pitchFamily="18" charset="0"/>
              <a:ea typeface="Yu Gothic UI Semilight" panose="020B0400000000000000" pitchFamily="34" charset="-128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Burge, P., Ouellette-Kuntz, H., Lysaght, R. (2007). Public Views on Employment of People with Intellectual Disabilities.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Journal of Vocational Rehabilitation, 26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(1), 29-37.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Dague, B. (2012). Sheltered employment, sheltered lives: Family perspectives of conversion to</a:t>
            </a:r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community-based employment.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Journal of Vocational Rehabilitation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37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(1), 1–11.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Findler, L., Vilchinsky, N., &amp; Werner, S. (2007). The Multidimensional Attitudes Scale Toward</a:t>
            </a:r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Persons With Disabilities (MAS): Construction and validation.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Rehabilitation Counseling Bulletin, 50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(3), 166–176. 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1800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3"/>
              </a:rPr>
              <a:t>doi.org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3"/>
              </a:rPr>
              <a:t>/10.1177/00343552070500030401</a:t>
            </a:r>
            <a:endParaRPr lang="en-US" sz="1800" dirty="0">
              <a:effectLst/>
              <a:latin typeface="Times New Roman" panose="02020603050405020304" pitchFamily="18" charset="0"/>
              <a:ea typeface="Yu Gothic UI Semilight" panose="020B0400000000000000" pitchFamily="34" charset="-128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Kober, R., &amp; Eggleton, I. R. C. (2005). The effect of different types of employment on quality of life.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Journal of Intellectual Disability Research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49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(10), 756–760. 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4"/>
              </a:rPr>
              <a:t>doi.org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4"/>
              </a:rPr>
              <a:t>/10.1111/j.1365-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2788.2005.00746.x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Ouellette-Kuntz, H., Burge, P., Brown, H. K., &amp; Arsenault, E. (2010). Public attitudes towards</a:t>
            </a:r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individuals with intellectual disabilities as measured by the concept of social distance.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Journal of Applied Research in Intellectual Disabilities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23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(2), 132–142. 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sz="1800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5"/>
              </a:rPr>
              <a:t>doi.org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5"/>
              </a:rPr>
              <a:t>/10.1111/j.1468-3148.2009.00514.x</a:t>
            </a:r>
            <a:endParaRPr lang="en-US" sz="1800" dirty="0">
              <a:effectLst/>
              <a:latin typeface="Times New Roman" panose="02020603050405020304" pitchFamily="18" charset="0"/>
              <a:ea typeface="Yu Gothic UI Semilight" panose="020B0400000000000000" pitchFamily="34" charset="-128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Werner, S. (2015). Public stigma in intellectual disability: Do direct versus indirect questions</a:t>
            </a:r>
            <a:r>
              <a:rPr lang="en-US" dirty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make a difference?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Journal of Intellectual Disability Research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, 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59</a:t>
            </a:r>
            <a:r>
              <a:rPr lang="en-US" sz="1800" dirty="0"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(10), 958–969.  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sz="1800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6"/>
              </a:rPr>
              <a:t>doi.org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6"/>
              </a:rPr>
              <a:t>/10.1111/</a:t>
            </a:r>
            <a:r>
              <a:rPr lang="en-US" sz="1800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  <a:hlinkClick r:id="rId6"/>
              </a:rPr>
              <a:t>jir.12207</a:t>
            </a:r>
            <a:endParaRPr lang="en-US" sz="1800" dirty="0">
              <a:effectLst/>
              <a:latin typeface="Times New Roman" panose="02020603050405020304" pitchFamily="18" charset="0"/>
              <a:ea typeface="Yu Gothic UI Semilight" panose="020B0400000000000000" pitchFamily="34" charset="-128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679918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1FCE2C095C7B45A49F65B3FBC774F7" ma:contentTypeVersion="12" ma:contentTypeDescription="Create a new document." ma:contentTypeScope="" ma:versionID="06b5c8fc73e919b38c1c86b63c906ade">
  <xsd:schema xmlns:xsd="http://www.w3.org/2001/XMLSchema" xmlns:xs="http://www.w3.org/2001/XMLSchema" xmlns:p="http://schemas.microsoft.com/office/2006/metadata/properties" xmlns:ns3="fc40fff2-3ba6-4cea-ad5c-51a2a491d406" xmlns:ns4="7fee7957-6303-4e0f-b451-dd4876e55be9" targetNamespace="http://schemas.microsoft.com/office/2006/metadata/properties" ma:root="true" ma:fieldsID="935f197e0b03ad905ca0d155c2dde422" ns3:_="" ns4:_="">
    <xsd:import namespace="fc40fff2-3ba6-4cea-ad5c-51a2a491d406"/>
    <xsd:import namespace="7fee7957-6303-4e0f-b451-dd4876e55be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40fff2-3ba6-4cea-ad5c-51a2a491d4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ee7957-6303-4e0f-b451-dd4876e55be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798F2D-F29C-4173-9AF6-474FF26412E4}">
  <ds:schemaRefs>
    <ds:schemaRef ds:uri="7fee7957-6303-4e0f-b451-dd4876e55be9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fc40fff2-3ba6-4cea-ad5c-51a2a491d406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8F288BB-77E1-4DCD-A80E-2ABE61B3A49C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fc40fff2-3ba6-4cea-ad5c-51a2a491d406"/>
    <ds:schemaRef ds:uri="7fee7957-6303-4e0f-b451-dd4876e55be9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A3D56F3-0818-41F3-AEC0-21DD646B9F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788</Words>
  <Application>Microsoft Office PowerPoint</Application>
  <PresentationFormat>Widescreen</PresentationFormat>
  <Paragraphs>61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Symbol</vt:lpstr>
      <vt:lpstr>Times New Roman</vt:lpstr>
      <vt:lpstr>Parcel</vt:lpstr>
      <vt:lpstr>ATTITUDES TOWARD PERSONS WITH INTELLECTUAL DISABILITIES IN THE PUBLIC WORKPLACE</vt:lpstr>
      <vt:lpstr>introduction</vt:lpstr>
      <vt:lpstr>hypotheses</vt:lpstr>
      <vt:lpstr>Method</vt:lpstr>
      <vt:lpstr>Results</vt:lpstr>
      <vt:lpstr>Discussion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ATTITUDES TOWARD PERSONS WITH INTELLECTUAL DISABILITIES IN THE PUBLIC WORKPLACE</dc:title>
  <dc:creator>Brooklyn Shaw</dc:creator>
  <cp:lastModifiedBy>Lisa McGrady</cp:lastModifiedBy>
  <cp:revision>10</cp:revision>
  <dcterms:created xsi:type="dcterms:W3CDTF">2021-04-12T00:10:17Z</dcterms:created>
  <dcterms:modified xsi:type="dcterms:W3CDTF">2021-04-21T15:47:59Z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0x010100531FCE2C095C7B45A49F65B3FBC774F7</vt:lpwstr>
  </property>
</Properties>
</file>