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81" r:id="rId2"/>
  </p:sldIdLst>
  <p:sldSz cx="38404800" cy="32918400"/>
  <p:notesSz cx="6858000" cy="9144000"/>
  <p:defaultTextStyle>
    <a:defPPr>
      <a:defRPr lang="en-US"/>
    </a:defPPr>
    <a:lvl1pPr marL="0" algn="l" defTabSz="4075572" rtl="0" eaLnBrk="1" latinLnBrk="0" hangingPunct="1">
      <a:defRPr sz="8000" kern="1200">
        <a:solidFill>
          <a:schemeClr val="tx1"/>
        </a:solidFill>
        <a:latin typeface="+mn-lt"/>
        <a:ea typeface="+mn-ea"/>
        <a:cs typeface="+mn-cs"/>
      </a:defRPr>
    </a:lvl1pPr>
    <a:lvl2pPr marL="2037786" algn="l" defTabSz="4075572" rtl="0" eaLnBrk="1" latinLnBrk="0" hangingPunct="1">
      <a:defRPr sz="8000" kern="1200">
        <a:solidFill>
          <a:schemeClr val="tx1"/>
        </a:solidFill>
        <a:latin typeface="+mn-lt"/>
        <a:ea typeface="+mn-ea"/>
        <a:cs typeface="+mn-cs"/>
      </a:defRPr>
    </a:lvl2pPr>
    <a:lvl3pPr marL="4075572" algn="l" defTabSz="4075572" rtl="0" eaLnBrk="1" latinLnBrk="0" hangingPunct="1">
      <a:defRPr sz="8000" kern="1200">
        <a:solidFill>
          <a:schemeClr val="tx1"/>
        </a:solidFill>
        <a:latin typeface="+mn-lt"/>
        <a:ea typeface="+mn-ea"/>
        <a:cs typeface="+mn-cs"/>
      </a:defRPr>
    </a:lvl3pPr>
    <a:lvl4pPr marL="6113358" algn="l" defTabSz="4075572" rtl="0" eaLnBrk="1" latinLnBrk="0" hangingPunct="1">
      <a:defRPr sz="8000" kern="1200">
        <a:solidFill>
          <a:schemeClr val="tx1"/>
        </a:solidFill>
        <a:latin typeface="+mn-lt"/>
        <a:ea typeface="+mn-ea"/>
        <a:cs typeface="+mn-cs"/>
      </a:defRPr>
    </a:lvl4pPr>
    <a:lvl5pPr marL="8151144" algn="l" defTabSz="4075572" rtl="0" eaLnBrk="1" latinLnBrk="0" hangingPunct="1">
      <a:defRPr sz="8000" kern="1200">
        <a:solidFill>
          <a:schemeClr val="tx1"/>
        </a:solidFill>
        <a:latin typeface="+mn-lt"/>
        <a:ea typeface="+mn-ea"/>
        <a:cs typeface="+mn-cs"/>
      </a:defRPr>
    </a:lvl5pPr>
    <a:lvl6pPr marL="10188931" algn="l" defTabSz="4075572" rtl="0" eaLnBrk="1" latinLnBrk="0" hangingPunct="1">
      <a:defRPr sz="8000" kern="1200">
        <a:solidFill>
          <a:schemeClr val="tx1"/>
        </a:solidFill>
        <a:latin typeface="+mn-lt"/>
        <a:ea typeface="+mn-ea"/>
        <a:cs typeface="+mn-cs"/>
      </a:defRPr>
    </a:lvl6pPr>
    <a:lvl7pPr marL="12226717" algn="l" defTabSz="4075572" rtl="0" eaLnBrk="1" latinLnBrk="0" hangingPunct="1">
      <a:defRPr sz="8000" kern="1200">
        <a:solidFill>
          <a:schemeClr val="tx1"/>
        </a:solidFill>
        <a:latin typeface="+mn-lt"/>
        <a:ea typeface="+mn-ea"/>
        <a:cs typeface="+mn-cs"/>
      </a:defRPr>
    </a:lvl7pPr>
    <a:lvl8pPr marL="14264503" algn="l" defTabSz="4075572" rtl="0" eaLnBrk="1" latinLnBrk="0" hangingPunct="1">
      <a:defRPr sz="8000" kern="1200">
        <a:solidFill>
          <a:schemeClr val="tx1"/>
        </a:solidFill>
        <a:latin typeface="+mn-lt"/>
        <a:ea typeface="+mn-ea"/>
        <a:cs typeface="+mn-cs"/>
      </a:defRPr>
    </a:lvl8pPr>
    <a:lvl9pPr marL="16302289" algn="l" defTabSz="4075572" rtl="0" eaLnBrk="1" latinLnBrk="0" hangingPunct="1">
      <a:defRPr sz="8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20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rek Rosenberger" initials="DW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FA8A"/>
    <a:srgbClr val="7FF96B"/>
    <a:srgbClr val="F66E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588" autoAdjust="0"/>
    <p:restoredTop sz="82925" autoAdjust="0"/>
  </p:normalViewPr>
  <p:slideViewPr>
    <p:cSldViewPr>
      <p:cViewPr>
        <p:scale>
          <a:sx n="33" d="100"/>
          <a:sy n="33" d="100"/>
        </p:scale>
        <p:origin x="904" y="-968"/>
      </p:cViewPr>
      <p:guideLst>
        <p:guide orient="horz" pos="10368"/>
        <p:guide pos="12096"/>
      </p:guideLst>
    </p:cSldViewPr>
  </p:slideViewPr>
  <p:notesTextViewPr>
    <p:cViewPr>
      <p:scale>
        <a:sx n="1" d="1"/>
        <a:sy n="1" d="1"/>
      </p:scale>
      <p:origin x="0" y="0"/>
    </p:cViewPr>
  </p:notesTextViewPr>
  <p:gridSpacing cx="1828800" cy="18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zebra_s/Desktop/Everything%20in%20my%20Life/Fall%202018/Research%20in%20Bio/Photo%20Infor%20Shee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zebra_s/Desktop/Everything%20in%20my%20Life/Fall%202018/Research%20in%20Bio/Photo%20Infor%20Shee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zebra_s/Desktop/Everything%20in%20my%20Life/Fall%202018/Research%20in%20Bio/Photo%20Infor%20Sheet.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64928960777323"/>
          <c:y val="7.1389267626060141E-2"/>
          <c:w val="0.85940651921746825"/>
          <c:h val="0.64977224666073952"/>
        </c:manualLayout>
      </c:layout>
      <c:barChart>
        <c:barDir val="col"/>
        <c:grouping val="clustered"/>
        <c:varyColors val="0"/>
        <c:ser>
          <c:idx val="0"/>
          <c:order val="0"/>
          <c:spPr>
            <a:solidFill>
              <a:schemeClr val="accent5"/>
            </a:solidFill>
            <a:ln>
              <a:noFill/>
            </a:ln>
            <a:effectLst/>
          </c:spPr>
          <c:invertIfNegative val="0"/>
          <c:dPt>
            <c:idx val="14"/>
            <c:invertIfNegative val="0"/>
            <c:bubble3D val="0"/>
            <c:spPr>
              <a:solidFill>
                <a:schemeClr val="accent4"/>
              </a:solidFill>
              <a:ln>
                <a:noFill/>
              </a:ln>
              <a:effectLst/>
            </c:spPr>
            <c:extLst>
              <c:ext xmlns:c16="http://schemas.microsoft.com/office/drawing/2014/chart" uri="{C3380CC4-5D6E-409C-BE32-E72D297353CC}">
                <c16:uniqueId val="{00000001-B8CC-FF47-9CE9-55DD9C58AF33}"/>
              </c:ext>
            </c:extLst>
          </c:dPt>
          <c:dPt>
            <c:idx val="15"/>
            <c:invertIfNegative val="0"/>
            <c:bubble3D val="0"/>
            <c:spPr>
              <a:solidFill>
                <a:schemeClr val="accent2"/>
              </a:solidFill>
              <a:ln>
                <a:noFill/>
              </a:ln>
              <a:effectLst/>
            </c:spPr>
            <c:extLst>
              <c:ext xmlns:c16="http://schemas.microsoft.com/office/drawing/2014/chart" uri="{C3380CC4-5D6E-409C-BE32-E72D297353CC}">
                <c16:uniqueId val="{00000003-B8CC-FF47-9CE9-55DD9C58AF33}"/>
              </c:ext>
            </c:extLst>
          </c:dPt>
          <c:dPt>
            <c:idx val="16"/>
            <c:invertIfNegative val="0"/>
            <c:bubble3D val="0"/>
            <c:spPr>
              <a:solidFill>
                <a:schemeClr val="accent6"/>
              </a:solidFill>
              <a:ln>
                <a:noFill/>
              </a:ln>
              <a:effectLst/>
            </c:spPr>
            <c:extLst>
              <c:ext xmlns:c16="http://schemas.microsoft.com/office/drawing/2014/chart" uri="{C3380CC4-5D6E-409C-BE32-E72D297353CC}">
                <c16:uniqueId val="{00000005-B8CC-FF47-9CE9-55DD9C58AF33}"/>
              </c:ext>
            </c:extLst>
          </c:dPt>
          <c:dPt>
            <c:idx val="17"/>
            <c:invertIfNegative val="0"/>
            <c:bubble3D val="0"/>
            <c:spPr>
              <a:solidFill>
                <a:schemeClr val="accent6"/>
              </a:solidFill>
              <a:ln>
                <a:noFill/>
              </a:ln>
              <a:effectLst/>
            </c:spPr>
            <c:extLst>
              <c:ext xmlns:c16="http://schemas.microsoft.com/office/drawing/2014/chart" uri="{C3380CC4-5D6E-409C-BE32-E72D297353CC}">
                <c16:uniqueId val="{00000007-B8CC-FF47-9CE9-55DD9C58AF33}"/>
              </c:ext>
            </c:extLst>
          </c:dPt>
          <c:dLbls>
            <c:spPr>
              <a:noFill/>
              <a:ln>
                <a:noFill/>
              </a:ln>
              <a:effectLst/>
            </c:spPr>
            <c:txPr>
              <a:bodyPr rot="0" spcFirstLastPara="1" vertOverflow="ellipsis" vert="horz" wrap="square" anchor="ctr" anchorCtr="1"/>
              <a:lstStyle/>
              <a:p>
                <a:pPr>
                  <a:defRPr sz="17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Graphs!$A$44:$R$44</c:f>
              <c:strCache>
                <c:ptCount val="18"/>
                <c:pt idx="0">
                  <c:v>Hemiptera</c:v>
                </c:pt>
                <c:pt idx="1">
                  <c:v>Orthoptera</c:v>
                </c:pt>
                <c:pt idx="2">
                  <c:v>Caterpilar</c:v>
                </c:pt>
                <c:pt idx="3">
                  <c:v>Hymenoptera</c:v>
                </c:pt>
                <c:pt idx="4">
                  <c:v>Lepidoptera</c:v>
                </c:pt>
                <c:pt idx="5">
                  <c:v>Odonata</c:v>
                </c:pt>
                <c:pt idx="6">
                  <c:v>Coleoptera</c:v>
                </c:pt>
                <c:pt idx="7">
                  <c:v>Blattodea</c:v>
                </c:pt>
                <c:pt idx="8">
                  <c:v>Diptera</c:v>
                </c:pt>
                <c:pt idx="9">
                  <c:v>Phasmatodea</c:v>
                </c:pt>
                <c:pt idx="10">
                  <c:v>Dermaptera</c:v>
                </c:pt>
                <c:pt idx="11">
                  <c:v>Neuroptera</c:v>
                </c:pt>
                <c:pt idx="12">
                  <c:v>Coleoptera Larvae</c:v>
                </c:pt>
                <c:pt idx="13">
                  <c:v>Oak Gall</c:v>
                </c:pt>
                <c:pt idx="14">
                  <c:v>Arachnida</c:v>
                </c:pt>
                <c:pt idx="15">
                  <c:v>Annelida</c:v>
                </c:pt>
                <c:pt idx="16">
                  <c:v>Isopoda</c:v>
                </c:pt>
                <c:pt idx="17">
                  <c:v>Decapoda</c:v>
                </c:pt>
              </c:strCache>
            </c:strRef>
          </c:cat>
          <c:val>
            <c:numRef>
              <c:f>Graphs!$A$45:$R$45</c:f>
              <c:numCache>
                <c:formatCode>0.00%</c:formatCode>
                <c:ptCount val="18"/>
                <c:pt idx="0">
                  <c:v>8.0291970802919707E-2</c:v>
                </c:pt>
                <c:pt idx="1">
                  <c:v>6.569343065693431E-2</c:v>
                </c:pt>
                <c:pt idx="2">
                  <c:v>5.1094890510948905E-2</c:v>
                </c:pt>
                <c:pt idx="3">
                  <c:v>4.7445255474452552E-2</c:v>
                </c:pt>
                <c:pt idx="4">
                  <c:v>3.6496350364963501E-2</c:v>
                </c:pt>
                <c:pt idx="5">
                  <c:v>2.9197080291970802E-2</c:v>
                </c:pt>
                <c:pt idx="6">
                  <c:v>2.1897810218978103E-2</c:v>
                </c:pt>
                <c:pt idx="7">
                  <c:v>1.0948905109489052E-2</c:v>
                </c:pt>
                <c:pt idx="8">
                  <c:v>7.2992700729927005E-3</c:v>
                </c:pt>
                <c:pt idx="9">
                  <c:v>7.2992700729927005E-3</c:v>
                </c:pt>
                <c:pt idx="10">
                  <c:v>3.6496350364963502E-3</c:v>
                </c:pt>
                <c:pt idx="11">
                  <c:v>3.6496350364963502E-3</c:v>
                </c:pt>
                <c:pt idx="12">
                  <c:v>3.6496350364963502E-3</c:v>
                </c:pt>
                <c:pt idx="13">
                  <c:v>3.6496350364963502E-3</c:v>
                </c:pt>
                <c:pt idx="14">
                  <c:v>2.1897810218978103E-2</c:v>
                </c:pt>
                <c:pt idx="15">
                  <c:v>1.0948905109489052E-2</c:v>
                </c:pt>
                <c:pt idx="16">
                  <c:v>7.2992700729927005E-3</c:v>
                </c:pt>
                <c:pt idx="17">
                  <c:v>3.6496350364963502E-3</c:v>
                </c:pt>
              </c:numCache>
            </c:numRef>
          </c:val>
          <c:extLst>
            <c:ext xmlns:c16="http://schemas.microsoft.com/office/drawing/2014/chart" uri="{C3380CC4-5D6E-409C-BE32-E72D297353CC}">
              <c16:uniqueId val="{00000008-B8CC-FF47-9CE9-55DD9C58AF33}"/>
            </c:ext>
          </c:extLst>
        </c:ser>
        <c:dLbls>
          <c:dLblPos val="outEnd"/>
          <c:showLegendKey val="0"/>
          <c:showVal val="1"/>
          <c:showCatName val="0"/>
          <c:showSerName val="0"/>
          <c:showPercent val="0"/>
          <c:showBubbleSize val="0"/>
        </c:dLbls>
        <c:gapWidth val="150"/>
        <c:overlap val="-39"/>
        <c:axId val="1187841967"/>
        <c:axId val="1187843647"/>
      </c:barChart>
      <c:catAx>
        <c:axId val="1187841967"/>
        <c:scaling>
          <c:orientation val="minMax"/>
        </c:scaling>
        <c:delete val="0"/>
        <c:axPos val="b"/>
        <c:title>
          <c:tx>
            <c:rich>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r>
                  <a:rPr lang="en-US" sz="2800" b="1" dirty="0">
                    <a:solidFill>
                      <a:schemeClr val="tx1"/>
                    </a:solidFill>
                  </a:rPr>
                  <a:t>Food Item Classification</a:t>
                </a:r>
              </a:p>
            </c:rich>
          </c:tx>
          <c:layout>
            <c:manualLayout>
              <c:xMode val="edge"/>
              <c:yMode val="edge"/>
              <c:x val="0.44839772716465226"/>
              <c:y val="0.93726074113347058"/>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87843647"/>
        <c:crosses val="autoZero"/>
        <c:auto val="1"/>
        <c:lblAlgn val="ctr"/>
        <c:lblOffset val="100"/>
        <c:noMultiLvlLbl val="0"/>
      </c:catAx>
      <c:valAx>
        <c:axId val="1187843647"/>
        <c:scaling>
          <c:orientation val="minMax"/>
        </c:scaling>
        <c:delete val="0"/>
        <c:axPos val="l"/>
        <c:title>
          <c:tx>
            <c:rich>
              <a:bodyPr rot="-5400000" spcFirstLastPara="1" vertOverflow="ellipsis" vert="horz" wrap="square" anchor="ctr" anchorCtr="1"/>
              <a:lstStyle/>
              <a:p>
                <a:pPr>
                  <a:defRPr sz="2800" b="1" i="0" u="none" strike="noStrike" kern="1200" baseline="0">
                    <a:solidFill>
                      <a:schemeClr val="tx1"/>
                    </a:solidFill>
                    <a:latin typeface="+mn-lt"/>
                    <a:ea typeface="+mn-ea"/>
                    <a:cs typeface="+mn-cs"/>
                  </a:defRPr>
                </a:pPr>
                <a:r>
                  <a:rPr lang="en-US" sz="2800" b="1">
                    <a:solidFill>
                      <a:schemeClr val="tx1"/>
                    </a:solidFill>
                  </a:rPr>
                  <a:t>Presence in Photos (Percent)</a:t>
                </a:r>
              </a:p>
            </c:rich>
          </c:tx>
          <c:layout>
            <c:manualLayout>
              <c:xMode val="edge"/>
              <c:yMode val="edge"/>
              <c:x val="0"/>
              <c:y val="0.21731183989870162"/>
            </c:manualLayout>
          </c:layout>
          <c:overlay val="0"/>
          <c:spPr>
            <a:noFill/>
            <a:ln>
              <a:noFill/>
            </a:ln>
            <a:effectLst/>
          </c:spPr>
          <c:txPr>
            <a:bodyPr rot="-540000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en-US"/>
            </a:p>
          </c:txPr>
        </c:title>
        <c:numFmt formatCode="0.0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187841967"/>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542720203452829"/>
          <c:y val="2.1778475330334529E-2"/>
          <c:w val="0.87464677784842115"/>
          <c:h val="0.7535112291666437"/>
        </c:manualLayout>
      </c:layout>
      <c:barChart>
        <c:barDir val="col"/>
        <c:grouping val="percentStacked"/>
        <c:varyColors val="0"/>
        <c:ser>
          <c:idx val="0"/>
          <c:order val="0"/>
          <c:tx>
            <c:strRef>
              <c:f>Sheet2!$U$3</c:f>
              <c:strCache>
                <c:ptCount val="1"/>
                <c:pt idx="0">
                  <c:v>plant</c:v>
                </c:pt>
              </c:strCache>
            </c:strRef>
          </c:tx>
          <c:spPr>
            <a:solidFill>
              <a:schemeClr val="accent3"/>
            </a:solidFill>
            <a:ln>
              <a:noFill/>
            </a:ln>
            <a:effectLst/>
          </c:spPr>
          <c:invertIfNegative val="0"/>
          <c:cat>
            <c:strRef>
              <c:f>Sheet2!$T$4:$T$15</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Sheet2!$U$4:$U$15</c:f>
              <c:numCache>
                <c:formatCode>General</c:formatCode>
                <c:ptCount val="12"/>
                <c:pt idx="0">
                  <c:v>35</c:v>
                </c:pt>
                <c:pt idx="1">
                  <c:v>16</c:v>
                </c:pt>
                <c:pt idx="2">
                  <c:v>13</c:v>
                </c:pt>
                <c:pt idx="3">
                  <c:v>12</c:v>
                </c:pt>
                <c:pt idx="4">
                  <c:v>14</c:v>
                </c:pt>
                <c:pt idx="5">
                  <c:v>13</c:v>
                </c:pt>
                <c:pt idx="6">
                  <c:v>23</c:v>
                </c:pt>
                <c:pt idx="7">
                  <c:v>13</c:v>
                </c:pt>
                <c:pt idx="8">
                  <c:v>22</c:v>
                </c:pt>
                <c:pt idx="9">
                  <c:v>68</c:v>
                </c:pt>
                <c:pt idx="10">
                  <c:v>67</c:v>
                </c:pt>
                <c:pt idx="11">
                  <c:v>25</c:v>
                </c:pt>
              </c:numCache>
            </c:numRef>
          </c:val>
          <c:extLst>
            <c:ext xmlns:c16="http://schemas.microsoft.com/office/drawing/2014/chart" uri="{C3380CC4-5D6E-409C-BE32-E72D297353CC}">
              <c16:uniqueId val="{00000000-4D7E-B44F-8FA1-9CBF5CEEEDEF}"/>
            </c:ext>
          </c:extLst>
        </c:ser>
        <c:ser>
          <c:idx val="1"/>
          <c:order val="1"/>
          <c:tx>
            <c:strRef>
              <c:f>Sheet2!$V$3</c:f>
              <c:strCache>
                <c:ptCount val="1"/>
                <c:pt idx="0">
                  <c:v>animal</c:v>
                </c:pt>
              </c:strCache>
            </c:strRef>
          </c:tx>
          <c:spPr>
            <a:solidFill>
              <a:schemeClr val="accent5"/>
            </a:solidFill>
            <a:ln>
              <a:noFill/>
            </a:ln>
            <a:effectLst/>
          </c:spPr>
          <c:invertIfNegative val="0"/>
          <c:cat>
            <c:strRef>
              <c:f>Sheet2!$T$4:$T$15</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Sheet2!$V$4:$V$15</c:f>
              <c:numCache>
                <c:formatCode>General</c:formatCode>
                <c:ptCount val="12"/>
                <c:pt idx="0">
                  <c:v>0</c:v>
                </c:pt>
                <c:pt idx="1">
                  <c:v>3</c:v>
                </c:pt>
                <c:pt idx="2">
                  <c:v>5</c:v>
                </c:pt>
                <c:pt idx="3">
                  <c:v>6</c:v>
                </c:pt>
                <c:pt idx="4">
                  <c:v>10</c:v>
                </c:pt>
                <c:pt idx="5">
                  <c:v>24</c:v>
                </c:pt>
                <c:pt idx="6">
                  <c:v>27</c:v>
                </c:pt>
                <c:pt idx="7">
                  <c:v>22</c:v>
                </c:pt>
                <c:pt idx="8">
                  <c:v>5</c:v>
                </c:pt>
                <c:pt idx="9">
                  <c:v>7</c:v>
                </c:pt>
                <c:pt idx="10">
                  <c:v>3</c:v>
                </c:pt>
                <c:pt idx="11">
                  <c:v>2</c:v>
                </c:pt>
              </c:numCache>
            </c:numRef>
          </c:val>
          <c:extLst>
            <c:ext xmlns:c16="http://schemas.microsoft.com/office/drawing/2014/chart" uri="{C3380CC4-5D6E-409C-BE32-E72D297353CC}">
              <c16:uniqueId val="{00000001-4D7E-B44F-8FA1-9CBF5CEEEDEF}"/>
            </c:ext>
          </c:extLst>
        </c:ser>
        <c:dLbls>
          <c:showLegendKey val="0"/>
          <c:showVal val="0"/>
          <c:showCatName val="0"/>
          <c:showSerName val="0"/>
          <c:showPercent val="0"/>
          <c:showBubbleSize val="0"/>
        </c:dLbls>
        <c:gapWidth val="150"/>
        <c:overlap val="100"/>
        <c:axId val="383329456"/>
        <c:axId val="383736864"/>
      </c:barChart>
      <c:catAx>
        <c:axId val="3833294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3200" b="1" dirty="0">
                    <a:solidFill>
                      <a:schemeClr val="tx1"/>
                    </a:solidFill>
                  </a:rPr>
                  <a:t>Month</a:t>
                </a:r>
              </a:p>
            </c:rich>
          </c:tx>
          <c:layout>
            <c:manualLayout>
              <c:xMode val="edge"/>
              <c:yMode val="edge"/>
              <c:x val="0.45330535293808361"/>
              <c:y val="0.9017211607732520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383736864"/>
        <c:crosses val="autoZero"/>
        <c:auto val="1"/>
        <c:lblAlgn val="ctr"/>
        <c:lblOffset val="100"/>
        <c:noMultiLvlLbl val="0"/>
      </c:catAx>
      <c:valAx>
        <c:axId val="383736864"/>
        <c:scaling>
          <c:orientation val="minMax"/>
        </c:scaling>
        <c:delete val="0"/>
        <c:axPos val="l"/>
        <c:title>
          <c:tx>
            <c:rich>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r>
                  <a:rPr lang="en-US" sz="3200" b="1">
                    <a:solidFill>
                      <a:schemeClr val="tx1"/>
                    </a:solidFill>
                  </a:rPr>
                  <a:t>Percent</a:t>
                </a:r>
                <a:r>
                  <a:rPr lang="en-US" sz="3200" b="1" baseline="0">
                    <a:solidFill>
                      <a:schemeClr val="tx1"/>
                    </a:solidFill>
                  </a:rPr>
                  <a:t> of Diet</a:t>
                </a:r>
                <a:endParaRPr lang="en-US" sz="3200" b="1">
                  <a:solidFill>
                    <a:schemeClr val="tx1"/>
                  </a:solidFill>
                </a:endParaRPr>
              </a:p>
            </c:rich>
          </c:tx>
          <c:overlay val="0"/>
          <c:spPr>
            <a:noFill/>
            <a:ln>
              <a:noFill/>
            </a:ln>
            <a:effectLst/>
          </c:spPr>
          <c:txPr>
            <a:bodyPr rot="-5400000" spcFirstLastPara="1" vertOverflow="ellipsis" vert="horz" wrap="square" anchor="ctr" anchorCtr="1"/>
            <a:lstStyle/>
            <a:p>
              <a:pPr>
                <a:defRPr sz="32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3833294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6"/>
              </a:solidFill>
              <a:ln w="19050">
                <a:solidFill>
                  <a:schemeClr val="lt1"/>
                </a:solidFill>
              </a:ln>
              <a:effectLst/>
            </c:spPr>
            <c:extLst>
              <c:ext xmlns:c16="http://schemas.microsoft.com/office/drawing/2014/chart" uri="{C3380CC4-5D6E-409C-BE32-E72D297353CC}">
                <c16:uniqueId val="{00000001-BBC4-2D48-9479-411A1DDCFCF8}"/>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BBC4-2D48-9479-411A1DDCFCF8}"/>
              </c:ext>
            </c:extLst>
          </c:dPt>
          <c:dPt>
            <c:idx val="2"/>
            <c:bubble3D val="0"/>
            <c:spPr>
              <a:solidFill>
                <a:schemeClr val="accent5"/>
              </a:solidFill>
              <a:ln w="19050">
                <a:solidFill>
                  <a:schemeClr val="lt1"/>
                </a:solidFill>
              </a:ln>
              <a:effectLst/>
            </c:spPr>
            <c:extLst>
              <c:ext xmlns:c16="http://schemas.microsoft.com/office/drawing/2014/chart" uri="{C3380CC4-5D6E-409C-BE32-E72D297353CC}">
                <c16:uniqueId val="{00000005-BBC4-2D48-9479-411A1DDCFCF8}"/>
              </c:ext>
            </c:extLst>
          </c:dPt>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Graphs!$V$14:$X$14</c:f>
              <c:strCache>
                <c:ptCount val="3"/>
                <c:pt idx="0">
                  <c:v>Nut</c:v>
                </c:pt>
                <c:pt idx="1">
                  <c:v>Vegetable</c:v>
                </c:pt>
                <c:pt idx="2">
                  <c:v>Animal</c:v>
                </c:pt>
              </c:strCache>
            </c:strRef>
          </c:cat>
          <c:val>
            <c:numRef>
              <c:f>Graphs!$V$15:$X$15</c:f>
              <c:numCache>
                <c:formatCode>0.00</c:formatCode>
                <c:ptCount val="3"/>
                <c:pt idx="0">
                  <c:v>47.651006711409394</c:v>
                </c:pt>
                <c:pt idx="1">
                  <c:v>6.2080536912751683</c:v>
                </c:pt>
                <c:pt idx="2">
                  <c:v>19.1275167785235</c:v>
                </c:pt>
              </c:numCache>
            </c:numRef>
          </c:val>
          <c:extLst>
            <c:ext xmlns:c16="http://schemas.microsoft.com/office/drawing/2014/chart" uri="{C3380CC4-5D6E-409C-BE32-E72D297353CC}">
              <c16:uniqueId val="{00000006-BBC4-2D48-9479-411A1DDCFCF8}"/>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7BC816-6E96-4A03-867C-08FA466BAD5D}" type="datetimeFigureOut">
              <a:rPr lang="en-US" smtClean="0"/>
              <a:t>4/10/19</a:t>
            </a:fld>
            <a:endParaRPr lang="en-US" dirty="0"/>
          </a:p>
        </p:txBody>
      </p:sp>
      <p:sp>
        <p:nvSpPr>
          <p:cNvPr id="4" name="Slide Image Placeholder 3"/>
          <p:cNvSpPr>
            <a:spLocks noGrp="1" noRot="1" noChangeAspect="1"/>
          </p:cNvSpPr>
          <p:nvPr>
            <p:ph type="sldImg" idx="2"/>
          </p:nvPr>
        </p:nvSpPr>
        <p:spPr>
          <a:xfrm>
            <a:off x="1428750" y="685800"/>
            <a:ext cx="40005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76268-3C0E-47FE-BB1D-954FBEE81161}" type="slidenum">
              <a:rPr lang="en-US" smtClean="0"/>
              <a:t>‹#›</a:t>
            </a:fld>
            <a:endParaRPr lang="en-US" dirty="0"/>
          </a:p>
        </p:txBody>
      </p:sp>
    </p:spTree>
    <p:extLst>
      <p:ext uri="{BB962C8B-B14F-4D97-AF65-F5344CB8AC3E}">
        <p14:creationId xmlns:p14="http://schemas.microsoft.com/office/powerpoint/2010/main" val="1464749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Choose</a:t>
            </a:r>
            <a:r>
              <a:rPr lang="en-US" baseline="0" dirty="0"/>
              <a:t> one template and delete the other. </a:t>
            </a:r>
            <a:r>
              <a:rPr lang="en-US" dirty="0"/>
              <a:t>Template 2. This template</a:t>
            </a:r>
            <a:r>
              <a:rPr lang="en-US" baseline="0" dirty="0"/>
              <a:t> focuses more on figures and results and keeps methods and introduction very brief. </a:t>
            </a:r>
            <a:endParaRPr lang="en-US" dirty="0"/>
          </a:p>
        </p:txBody>
      </p:sp>
      <p:sp>
        <p:nvSpPr>
          <p:cNvPr id="4" name="Slide Number Placeholder 3"/>
          <p:cNvSpPr>
            <a:spLocks noGrp="1"/>
          </p:cNvSpPr>
          <p:nvPr>
            <p:ph type="sldNum" sz="quarter" idx="10"/>
          </p:nvPr>
        </p:nvSpPr>
        <p:spPr/>
        <p:txBody>
          <a:bodyPr/>
          <a:lstStyle/>
          <a:p>
            <a:fld id="{2E776268-3C0E-47FE-BB1D-954FBEE81161}" type="slidenum">
              <a:rPr lang="en-US" smtClean="0"/>
              <a:t>1</a:t>
            </a:fld>
            <a:endParaRPr lang="en-US" dirty="0"/>
          </a:p>
        </p:txBody>
      </p:sp>
    </p:spTree>
    <p:extLst>
      <p:ext uri="{BB962C8B-B14F-4D97-AF65-F5344CB8AC3E}">
        <p14:creationId xmlns:p14="http://schemas.microsoft.com/office/powerpoint/2010/main" val="372239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0226042"/>
            <a:ext cx="32644080" cy="7056120"/>
          </a:xfrm>
        </p:spPr>
        <p:txBody>
          <a:bodyPr/>
          <a:lstStyle/>
          <a:p>
            <a:r>
              <a:rPr lang="en-US"/>
              <a:t>Click to edit Master title style</a:t>
            </a:r>
          </a:p>
        </p:txBody>
      </p:sp>
      <p:sp>
        <p:nvSpPr>
          <p:cNvPr id="3" name="Subtitle 2"/>
          <p:cNvSpPr>
            <a:spLocks noGrp="1"/>
          </p:cNvSpPr>
          <p:nvPr>
            <p:ph type="subTitle" idx="1"/>
          </p:nvPr>
        </p:nvSpPr>
        <p:spPr>
          <a:xfrm>
            <a:off x="5760720" y="18653760"/>
            <a:ext cx="26883360" cy="8412480"/>
          </a:xfrm>
        </p:spPr>
        <p:txBody>
          <a:bodyPr/>
          <a:lstStyle>
            <a:lvl1pPr marL="0" indent="0" algn="ctr">
              <a:buNone/>
              <a:defRPr>
                <a:solidFill>
                  <a:schemeClr val="tx1">
                    <a:tint val="75000"/>
                  </a:schemeClr>
                </a:solidFill>
              </a:defRPr>
            </a:lvl1pPr>
            <a:lvl2pPr marL="2037786" indent="0" algn="ctr">
              <a:buNone/>
              <a:defRPr>
                <a:solidFill>
                  <a:schemeClr val="tx1">
                    <a:tint val="75000"/>
                  </a:schemeClr>
                </a:solidFill>
              </a:defRPr>
            </a:lvl2pPr>
            <a:lvl3pPr marL="4075572" indent="0" algn="ctr">
              <a:buNone/>
              <a:defRPr>
                <a:solidFill>
                  <a:schemeClr val="tx1">
                    <a:tint val="75000"/>
                  </a:schemeClr>
                </a:solidFill>
              </a:defRPr>
            </a:lvl3pPr>
            <a:lvl4pPr marL="6113358" indent="0" algn="ctr">
              <a:buNone/>
              <a:defRPr>
                <a:solidFill>
                  <a:schemeClr val="tx1">
                    <a:tint val="75000"/>
                  </a:schemeClr>
                </a:solidFill>
              </a:defRPr>
            </a:lvl4pPr>
            <a:lvl5pPr marL="8151144" indent="0" algn="ctr">
              <a:buNone/>
              <a:defRPr>
                <a:solidFill>
                  <a:schemeClr val="tx1">
                    <a:tint val="75000"/>
                  </a:schemeClr>
                </a:solidFill>
              </a:defRPr>
            </a:lvl5pPr>
            <a:lvl6pPr marL="10188931" indent="0" algn="ctr">
              <a:buNone/>
              <a:defRPr>
                <a:solidFill>
                  <a:schemeClr val="tx1">
                    <a:tint val="75000"/>
                  </a:schemeClr>
                </a:solidFill>
              </a:defRPr>
            </a:lvl6pPr>
            <a:lvl7pPr marL="12226717" indent="0" algn="ctr">
              <a:buNone/>
              <a:defRPr>
                <a:solidFill>
                  <a:schemeClr val="tx1">
                    <a:tint val="75000"/>
                  </a:schemeClr>
                </a:solidFill>
              </a:defRPr>
            </a:lvl7pPr>
            <a:lvl8pPr marL="14264503" indent="0" algn="ctr">
              <a:buNone/>
              <a:defRPr>
                <a:solidFill>
                  <a:schemeClr val="tx1">
                    <a:tint val="75000"/>
                  </a:schemeClr>
                </a:solidFill>
              </a:defRPr>
            </a:lvl8pPr>
            <a:lvl9pPr marL="1630228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72F82B-ACAB-4666-8040-AF0C28B54558}" type="datetimeFigureOut">
              <a:rPr lang="en-US" smtClean="0"/>
              <a:t>4/10/19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2859696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2F82B-ACAB-4666-8040-AF0C28B54558}" type="datetimeFigureOut">
              <a:rPr lang="en-US" smtClean="0"/>
              <a:t>4/10/19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689267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3480" y="1318265"/>
            <a:ext cx="8641080" cy="280873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240" y="1318265"/>
            <a:ext cx="25283160" cy="280873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2F82B-ACAB-4666-8040-AF0C28B54558}" type="datetimeFigureOut">
              <a:rPr lang="en-US" smtClean="0"/>
              <a:t>4/10/19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2046497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2F82B-ACAB-4666-8040-AF0C28B54558}" type="datetimeFigureOut">
              <a:rPr lang="en-US" smtClean="0"/>
              <a:t>4/10/19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15250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122"/>
            <a:ext cx="32644080" cy="6537960"/>
          </a:xfrm>
        </p:spPr>
        <p:txBody>
          <a:bodyPr anchor="t"/>
          <a:lstStyle>
            <a:lvl1pPr algn="l">
              <a:defRPr sz="17800" b="1" cap="all"/>
            </a:lvl1pPr>
          </a:lstStyle>
          <a:p>
            <a:r>
              <a:rPr lang="en-US"/>
              <a:t>Click to edit Master title style</a:t>
            </a:r>
          </a:p>
        </p:txBody>
      </p:sp>
      <p:sp>
        <p:nvSpPr>
          <p:cNvPr id="3" name="Text Placeholder 2"/>
          <p:cNvSpPr>
            <a:spLocks noGrp="1"/>
          </p:cNvSpPr>
          <p:nvPr>
            <p:ph type="body" idx="1"/>
          </p:nvPr>
        </p:nvSpPr>
        <p:spPr>
          <a:xfrm>
            <a:off x="3033715" y="13952225"/>
            <a:ext cx="32644080" cy="7200898"/>
          </a:xfrm>
        </p:spPr>
        <p:txBody>
          <a:bodyPr anchor="b"/>
          <a:lstStyle>
            <a:lvl1pPr marL="0" indent="0">
              <a:buNone/>
              <a:defRPr sz="8900">
                <a:solidFill>
                  <a:schemeClr val="tx1">
                    <a:tint val="75000"/>
                  </a:schemeClr>
                </a:solidFill>
              </a:defRPr>
            </a:lvl1pPr>
            <a:lvl2pPr marL="2037786" indent="0">
              <a:buNone/>
              <a:defRPr sz="8000">
                <a:solidFill>
                  <a:schemeClr val="tx1">
                    <a:tint val="75000"/>
                  </a:schemeClr>
                </a:solidFill>
              </a:defRPr>
            </a:lvl2pPr>
            <a:lvl3pPr marL="4075572" indent="0">
              <a:buNone/>
              <a:defRPr sz="7100">
                <a:solidFill>
                  <a:schemeClr val="tx1">
                    <a:tint val="75000"/>
                  </a:schemeClr>
                </a:solidFill>
              </a:defRPr>
            </a:lvl3pPr>
            <a:lvl4pPr marL="6113358" indent="0">
              <a:buNone/>
              <a:defRPr sz="6200">
                <a:solidFill>
                  <a:schemeClr val="tx1">
                    <a:tint val="75000"/>
                  </a:schemeClr>
                </a:solidFill>
              </a:defRPr>
            </a:lvl4pPr>
            <a:lvl5pPr marL="8151144" indent="0">
              <a:buNone/>
              <a:defRPr sz="6200">
                <a:solidFill>
                  <a:schemeClr val="tx1">
                    <a:tint val="75000"/>
                  </a:schemeClr>
                </a:solidFill>
              </a:defRPr>
            </a:lvl5pPr>
            <a:lvl6pPr marL="10188931" indent="0">
              <a:buNone/>
              <a:defRPr sz="6200">
                <a:solidFill>
                  <a:schemeClr val="tx1">
                    <a:tint val="75000"/>
                  </a:schemeClr>
                </a:solidFill>
              </a:defRPr>
            </a:lvl6pPr>
            <a:lvl7pPr marL="12226717" indent="0">
              <a:buNone/>
              <a:defRPr sz="6200">
                <a:solidFill>
                  <a:schemeClr val="tx1">
                    <a:tint val="75000"/>
                  </a:schemeClr>
                </a:solidFill>
              </a:defRPr>
            </a:lvl7pPr>
            <a:lvl8pPr marL="14264503" indent="0">
              <a:buNone/>
              <a:defRPr sz="6200">
                <a:solidFill>
                  <a:schemeClr val="tx1">
                    <a:tint val="75000"/>
                  </a:schemeClr>
                </a:solidFill>
              </a:defRPr>
            </a:lvl8pPr>
            <a:lvl9pPr marL="16302289" indent="0">
              <a:buNone/>
              <a:defRPr sz="6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72F82B-ACAB-4666-8040-AF0C28B54558}" type="datetimeFigureOut">
              <a:rPr lang="en-US" smtClean="0"/>
              <a:t>4/10/19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37627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0240" y="7680963"/>
            <a:ext cx="16962120" cy="21724622"/>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522440" y="7680963"/>
            <a:ext cx="16962120" cy="21724622"/>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72F82B-ACAB-4666-8040-AF0C28B54558}" type="datetimeFigureOut">
              <a:rPr lang="en-US" smtClean="0"/>
              <a:t>4/10/19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3522107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240" y="7368542"/>
            <a:ext cx="16968790" cy="3070858"/>
          </a:xfrm>
        </p:spPr>
        <p:txBody>
          <a:bodyPr anchor="b"/>
          <a:lstStyle>
            <a:lvl1pPr marL="0" indent="0">
              <a:buNone/>
              <a:defRPr sz="10700" b="1"/>
            </a:lvl1pPr>
            <a:lvl2pPr marL="2037786" indent="0">
              <a:buNone/>
              <a:defRPr sz="8900" b="1"/>
            </a:lvl2pPr>
            <a:lvl3pPr marL="4075572" indent="0">
              <a:buNone/>
              <a:defRPr sz="8000" b="1"/>
            </a:lvl3pPr>
            <a:lvl4pPr marL="6113358" indent="0">
              <a:buNone/>
              <a:defRPr sz="7100" b="1"/>
            </a:lvl4pPr>
            <a:lvl5pPr marL="8151144" indent="0">
              <a:buNone/>
              <a:defRPr sz="7100" b="1"/>
            </a:lvl5pPr>
            <a:lvl6pPr marL="10188931" indent="0">
              <a:buNone/>
              <a:defRPr sz="7100" b="1"/>
            </a:lvl6pPr>
            <a:lvl7pPr marL="12226717" indent="0">
              <a:buNone/>
              <a:defRPr sz="7100" b="1"/>
            </a:lvl7pPr>
            <a:lvl8pPr marL="14264503" indent="0">
              <a:buNone/>
              <a:defRPr sz="7100" b="1"/>
            </a:lvl8pPr>
            <a:lvl9pPr marL="16302289" indent="0">
              <a:buNone/>
              <a:defRPr sz="7100" b="1"/>
            </a:lvl9pPr>
          </a:lstStyle>
          <a:p>
            <a:pPr lvl="0"/>
            <a:r>
              <a:rPr lang="en-US"/>
              <a:t>Click to edit Master text styles</a:t>
            </a:r>
          </a:p>
        </p:txBody>
      </p:sp>
      <p:sp>
        <p:nvSpPr>
          <p:cNvPr id="4" name="Content Placeholder 3"/>
          <p:cNvSpPr>
            <a:spLocks noGrp="1"/>
          </p:cNvSpPr>
          <p:nvPr>
            <p:ph sz="half" idx="2"/>
          </p:nvPr>
        </p:nvSpPr>
        <p:spPr>
          <a:xfrm>
            <a:off x="1920240" y="10439400"/>
            <a:ext cx="16968790" cy="18966182"/>
          </a:xfrm>
        </p:spPr>
        <p:txBody>
          <a:bodyPr/>
          <a:lstStyle>
            <a:lvl1pPr>
              <a:defRPr sz="10700"/>
            </a:lvl1pPr>
            <a:lvl2pPr>
              <a:defRPr sz="8900"/>
            </a:lvl2pPr>
            <a:lvl3pPr>
              <a:defRPr sz="8000"/>
            </a:lvl3pPr>
            <a:lvl4pPr>
              <a:defRPr sz="7100"/>
            </a:lvl4pPr>
            <a:lvl5pPr>
              <a:defRPr sz="7100"/>
            </a:lvl5pPr>
            <a:lvl6pPr>
              <a:defRPr sz="7100"/>
            </a:lvl6pPr>
            <a:lvl7pPr>
              <a:defRPr sz="7100"/>
            </a:lvl7pPr>
            <a:lvl8pPr>
              <a:defRPr sz="7100"/>
            </a:lvl8pPr>
            <a:lvl9pPr>
              <a:defRPr sz="7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107" y="7368542"/>
            <a:ext cx="16975455" cy="3070858"/>
          </a:xfrm>
        </p:spPr>
        <p:txBody>
          <a:bodyPr anchor="b"/>
          <a:lstStyle>
            <a:lvl1pPr marL="0" indent="0">
              <a:buNone/>
              <a:defRPr sz="10700" b="1"/>
            </a:lvl1pPr>
            <a:lvl2pPr marL="2037786" indent="0">
              <a:buNone/>
              <a:defRPr sz="8900" b="1"/>
            </a:lvl2pPr>
            <a:lvl3pPr marL="4075572" indent="0">
              <a:buNone/>
              <a:defRPr sz="8000" b="1"/>
            </a:lvl3pPr>
            <a:lvl4pPr marL="6113358" indent="0">
              <a:buNone/>
              <a:defRPr sz="7100" b="1"/>
            </a:lvl4pPr>
            <a:lvl5pPr marL="8151144" indent="0">
              <a:buNone/>
              <a:defRPr sz="7100" b="1"/>
            </a:lvl5pPr>
            <a:lvl6pPr marL="10188931" indent="0">
              <a:buNone/>
              <a:defRPr sz="7100" b="1"/>
            </a:lvl6pPr>
            <a:lvl7pPr marL="12226717" indent="0">
              <a:buNone/>
              <a:defRPr sz="7100" b="1"/>
            </a:lvl7pPr>
            <a:lvl8pPr marL="14264503" indent="0">
              <a:buNone/>
              <a:defRPr sz="7100" b="1"/>
            </a:lvl8pPr>
            <a:lvl9pPr marL="16302289" indent="0">
              <a:buNone/>
              <a:defRPr sz="7100" b="1"/>
            </a:lvl9pPr>
          </a:lstStyle>
          <a:p>
            <a:pPr lvl="0"/>
            <a:r>
              <a:rPr lang="en-US"/>
              <a:t>Click to edit Master text styles</a:t>
            </a:r>
          </a:p>
        </p:txBody>
      </p:sp>
      <p:sp>
        <p:nvSpPr>
          <p:cNvPr id="6" name="Content Placeholder 5"/>
          <p:cNvSpPr>
            <a:spLocks noGrp="1"/>
          </p:cNvSpPr>
          <p:nvPr>
            <p:ph sz="quarter" idx="4"/>
          </p:nvPr>
        </p:nvSpPr>
        <p:spPr>
          <a:xfrm>
            <a:off x="19509107" y="10439400"/>
            <a:ext cx="16975455" cy="18966182"/>
          </a:xfrm>
        </p:spPr>
        <p:txBody>
          <a:bodyPr/>
          <a:lstStyle>
            <a:lvl1pPr>
              <a:defRPr sz="10700"/>
            </a:lvl1pPr>
            <a:lvl2pPr>
              <a:defRPr sz="8900"/>
            </a:lvl2pPr>
            <a:lvl3pPr>
              <a:defRPr sz="8000"/>
            </a:lvl3pPr>
            <a:lvl4pPr>
              <a:defRPr sz="7100"/>
            </a:lvl4pPr>
            <a:lvl5pPr>
              <a:defRPr sz="7100"/>
            </a:lvl5pPr>
            <a:lvl6pPr>
              <a:defRPr sz="7100"/>
            </a:lvl6pPr>
            <a:lvl7pPr>
              <a:defRPr sz="7100"/>
            </a:lvl7pPr>
            <a:lvl8pPr>
              <a:defRPr sz="7100"/>
            </a:lvl8pPr>
            <a:lvl9pPr>
              <a:defRPr sz="7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72F82B-ACAB-4666-8040-AF0C28B54558}" type="datetimeFigureOut">
              <a:rPr lang="en-US" smtClean="0"/>
              <a:t>4/10/19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1053887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72F82B-ACAB-4666-8040-AF0C28B54558}" type="datetimeFigureOut">
              <a:rPr lang="en-US" smtClean="0"/>
              <a:t>4/10/19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456740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2F82B-ACAB-4666-8040-AF0C28B54558}" type="datetimeFigureOut">
              <a:rPr lang="en-US" smtClean="0"/>
              <a:t>4/10/19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1779821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2" y="1310640"/>
            <a:ext cx="12634915" cy="5577840"/>
          </a:xfrm>
        </p:spPr>
        <p:txBody>
          <a:bodyPr anchor="b"/>
          <a:lstStyle>
            <a:lvl1pPr algn="l">
              <a:defRPr sz="8900" b="1"/>
            </a:lvl1pPr>
          </a:lstStyle>
          <a:p>
            <a:r>
              <a:rPr lang="en-US"/>
              <a:t>Click to edit Master title style</a:t>
            </a:r>
          </a:p>
        </p:txBody>
      </p:sp>
      <p:sp>
        <p:nvSpPr>
          <p:cNvPr id="3" name="Content Placeholder 2"/>
          <p:cNvSpPr>
            <a:spLocks noGrp="1"/>
          </p:cNvSpPr>
          <p:nvPr>
            <p:ph idx="1"/>
          </p:nvPr>
        </p:nvSpPr>
        <p:spPr>
          <a:xfrm>
            <a:off x="15015210" y="1310643"/>
            <a:ext cx="21469350" cy="28094942"/>
          </a:xfrm>
        </p:spPr>
        <p:txBody>
          <a:bodyPr/>
          <a:lstStyle>
            <a:lvl1pPr>
              <a:defRPr sz="14300"/>
            </a:lvl1pPr>
            <a:lvl2pPr>
              <a:defRPr sz="12500"/>
            </a:lvl2pPr>
            <a:lvl3pPr>
              <a:defRPr sz="10700"/>
            </a:lvl3pPr>
            <a:lvl4pPr>
              <a:defRPr sz="8900"/>
            </a:lvl4pPr>
            <a:lvl5pPr>
              <a:defRPr sz="8900"/>
            </a:lvl5pPr>
            <a:lvl6pPr>
              <a:defRPr sz="8900"/>
            </a:lvl6pPr>
            <a:lvl7pPr>
              <a:defRPr sz="8900"/>
            </a:lvl7pPr>
            <a:lvl8pPr>
              <a:defRPr sz="8900"/>
            </a:lvl8pPr>
            <a:lvl9pPr>
              <a:defRPr sz="8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242" y="6888483"/>
            <a:ext cx="12634915" cy="22517102"/>
          </a:xfrm>
        </p:spPr>
        <p:txBody>
          <a:bodyPr/>
          <a:lstStyle>
            <a:lvl1pPr marL="0" indent="0">
              <a:buNone/>
              <a:defRPr sz="6200"/>
            </a:lvl1pPr>
            <a:lvl2pPr marL="2037786" indent="0">
              <a:buNone/>
              <a:defRPr sz="5300"/>
            </a:lvl2pPr>
            <a:lvl3pPr marL="4075572" indent="0">
              <a:buNone/>
              <a:defRPr sz="4500"/>
            </a:lvl3pPr>
            <a:lvl4pPr marL="6113358" indent="0">
              <a:buNone/>
              <a:defRPr sz="4000"/>
            </a:lvl4pPr>
            <a:lvl5pPr marL="8151144" indent="0">
              <a:buNone/>
              <a:defRPr sz="4000"/>
            </a:lvl5pPr>
            <a:lvl6pPr marL="10188931" indent="0">
              <a:buNone/>
              <a:defRPr sz="4000"/>
            </a:lvl6pPr>
            <a:lvl7pPr marL="12226717" indent="0">
              <a:buNone/>
              <a:defRPr sz="4000"/>
            </a:lvl7pPr>
            <a:lvl8pPr marL="14264503" indent="0">
              <a:buNone/>
              <a:defRPr sz="4000"/>
            </a:lvl8pPr>
            <a:lvl9pPr marL="16302289"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A672F82B-ACAB-4666-8040-AF0C28B54558}" type="datetimeFigureOut">
              <a:rPr lang="en-US" smtClean="0"/>
              <a:t>4/10/19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1543921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3042880"/>
            <a:ext cx="23042880" cy="2720342"/>
          </a:xfrm>
        </p:spPr>
        <p:txBody>
          <a:bodyPr anchor="b"/>
          <a:lstStyle>
            <a:lvl1pPr algn="l">
              <a:defRPr sz="8900" b="1"/>
            </a:lvl1pPr>
          </a:lstStyle>
          <a:p>
            <a:r>
              <a:rPr lang="en-US"/>
              <a:t>Click to edit Master title style</a:t>
            </a:r>
          </a:p>
        </p:txBody>
      </p:sp>
      <p:sp>
        <p:nvSpPr>
          <p:cNvPr id="3" name="Picture Placeholder 2"/>
          <p:cNvSpPr>
            <a:spLocks noGrp="1"/>
          </p:cNvSpPr>
          <p:nvPr>
            <p:ph type="pic" idx="1"/>
          </p:nvPr>
        </p:nvSpPr>
        <p:spPr>
          <a:xfrm>
            <a:off x="7527610" y="2941320"/>
            <a:ext cx="23042880" cy="19751040"/>
          </a:xfrm>
        </p:spPr>
        <p:txBody>
          <a:bodyPr/>
          <a:lstStyle>
            <a:lvl1pPr marL="0" indent="0">
              <a:buNone/>
              <a:defRPr sz="14300"/>
            </a:lvl1pPr>
            <a:lvl2pPr marL="2037786" indent="0">
              <a:buNone/>
              <a:defRPr sz="12500"/>
            </a:lvl2pPr>
            <a:lvl3pPr marL="4075572" indent="0">
              <a:buNone/>
              <a:defRPr sz="10700"/>
            </a:lvl3pPr>
            <a:lvl4pPr marL="6113358" indent="0">
              <a:buNone/>
              <a:defRPr sz="8900"/>
            </a:lvl4pPr>
            <a:lvl5pPr marL="8151144" indent="0">
              <a:buNone/>
              <a:defRPr sz="8900"/>
            </a:lvl5pPr>
            <a:lvl6pPr marL="10188931" indent="0">
              <a:buNone/>
              <a:defRPr sz="8900"/>
            </a:lvl6pPr>
            <a:lvl7pPr marL="12226717" indent="0">
              <a:buNone/>
              <a:defRPr sz="8900"/>
            </a:lvl7pPr>
            <a:lvl8pPr marL="14264503" indent="0">
              <a:buNone/>
              <a:defRPr sz="8900"/>
            </a:lvl8pPr>
            <a:lvl9pPr marL="16302289" indent="0">
              <a:buNone/>
              <a:defRPr sz="8900"/>
            </a:lvl9pPr>
          </a:lstStyle>
          <a:p>
            <a:endParaRPr lang="en-US" dirty="0"/>
          </a:p>
        </p:txBody>
      </p:sp>
      <p:sp>
        <p:nvSpPr>
          <p:cNvPr id="4" name="Text Placeholder 3"/>
          <p:cNvSpPr>
            <a:spLocks noGrp="1"/>
          </p:cNvSpPr>
          <p:nvPr>
            <p:ph type="body" sz="half" idx="2"/>
          </p:nvPr>
        </p:nvSpPr>
        <p:spPr>
          <a:xfrm>
            <a:off x="7527610" y="25763222"/>
            <a:ext cx="23042880" cy="3863338"/>
          </a:xfrm>
        </p:spPr>
        <p:txBody>
          <a:bodyPr/>
          <a:lstStyle>
            <a:lvl1pPr marL="0" indent="0">
              <a:buNone/>
              <a:defRPr sz="6200"/>
            </a:lvl1pPr>
            <a:lvl2pPr marL="2037786" indent="0">
              <a:buNone/>
              <a:defRPr sz="5300"/>
            </a:lvl2pPr>
            <a:lvl3pPr marL="4075572" indent="0">
              <a:buNone/>
              <a:defRPr sz="4500"/>
            </a:lvl3pPr>
            <a:lvl4pPr marL="6113358" indent="0">
              <a:buNone/>
              <a:defRPr sz="4000"/>
            </a:lvl4pPr>
            <a:lvl5pPr marL="8151144" indent="0">
              <a:buNone/>
              <a:defRPr sz="4000"/>
            </a:lvl5pPr>
            <a:lvl6pPr marL="10188931" indent="0">
              <a:buNone/>
              <a:defRPr sz="4000"/>
            </a:lvl6pPr>
            <a:lvl7pPr marL="12226717" indent="0">
              <a:buNone/>
              <a:defRPr sz="4000"/>
            </a:lvl7pPr>
            <a:lvl8pPr marL="14264503" indent="0">
              <a:buNone/>
              <a:defRPr sz="4000"/>
            </a:lvl8pPr>
            <a:lvl9pPr marL="16302289"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A672F82B-ACAB-4666-8040-AF0C28B54558}" type="datetimeFigureOut">
              <a:rPr lang="en-US" smtClean="0"/>
              <a:t>4/10/19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B3BA77B-9411-4925-AC64-E9E4A66C27EE}" type="slidenum">
              <a:rPr lang="en-US" smtClean="0"/>
              <a:t>‹#›</a:t>
            </a:fld>
            <a:endParaRPr lang="en-US" dirty="0"/>
          </a:p>
        </p:txBody>
      </p:sp>
    </p:spTree>
    <p:extLst>
      <p:ext uri="{BB962C8B-B14F-4D97-AF65-F5344CB8AC3E}">
        <p14:creationId xmlns:p14="http://schemas.microsoft.com/office/powerpoint/2010/main" val="243137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318262"/>
            <a:ext cx="34564320" cy="5486400"/>
          </a:xfrm>
          <a:prstGeom prst="rect">
            <a:avLst/>
          </a:prstGeom>
        </p:spPr>
        <p:txBody>
          <a:bodyPr vert="horz" lIns="407557" tIns="203779" rIns="407557" bIns="203779" rtlCol="0" anchor="ctr">
            <a:normAutofit/>
          </a:bodyPr>
          <a:lstStyle/>
          <a:p>
            <a:r>
              <a:rPr lang="en-US"/>
              <a:t>Click to edit Master title style</a:t>
            </a:r>
          </a:p>
        </p:txBody>
      </p:sp>
      <p:sp>
        <p:nvSpPr>
          <p:cNvPr id="3" name="Text Placeholder 2"/>
          <p:cNvSpPr>
            <a:spLocks noGrp="1"/>
          </p:cNvSpPr>
          <p:nvPr>
            <p:ph type="body" idx="1"/>
          </p:nvPr>
        </p:nvSpPr>
        <p:spPr>
          <a:xfrm>
            <a:off x="1920240" y="7680963"/>
            <a:ext cx="34564320" cy="21724622"/>
          </a:xfrm>
          <a:prstGeom prst="rect">
            <a:avLst/>
          </a:prstGeom>
        </p:spPr>
        <p:txBody>
          <a:bodyPr vert="horz" lIns="407557" tIns="203779" rIns="407557" bIns="20377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20240" y="30510482"/>
            <a:ext cx="8961120" cy="1752600"/>
          </a:xfrm>
          <a:prstGeom prst="rect">
            <a:avLst/>
          </a:prstGeom>
        </p:spPr>
        <p:txBody>
          <a:bodyPr vert="horz" lIns="407557" tIns="203779" rIns="407557" bIns="203779" rtlCol="0" anchor="ctr"/>
          <a:lstStyle>
            <a:lvl1pPr algn="l">
              <a:defRPr sz="5300">
                <a:solidFill>
                  <a:schemeClr val="tx1">
                    <a:tint val="75000"/>
                  </a:schemeClr>
                </a:solidFill>
              </a:defRPr>
            </a:lvl1pPr>
          </a:lstStyle>
          <a:p>
            <a:fld id="{A672F82B-ACAB-4666-8040-AF0C28B54558}" type="datetimeFigureOut">
              <a:rPr lang="en-US" smtClean="0"/>
              <a:t>4/10/19</a:t>
            </a:fld>
            <a:endParaRPr lang="en-US" dirty="0"/>
          </a:p>
        </p:txBody>
      </p:sp>
      <p:sp>
        <p:nvSpPr>
          <p:cNvPr id="5" name="Footer Placeholder 4"/>
          <p:cNvSpPr>
            <a:spLocks noGrp="1"/>
          </p:cNvSpPr>
          <p:nvPr>
            <p:ph type="ftr" sz="quarter" idx="3"/>
          </p:nvPr>
        </p:nvSpPr>
        <p:spPr>
          <a:xfrm>
            <a:off x="13121640" y="30510482"/>
            <a:ext cx="12161520" cy="1752600"/>
          </a:xfrm>
          <a:prstGeom prst="rect">
            <a:avLst/>
          </a:prstGeom>
        </p:spPr>
        <p:txBody>
          <a:bodyPr vert="horz" lIns="407557" tIns="203779" rIns="407557" bIns="203779" rtlCol="0" anchor="ctr"/>
          <a:lstStyle>
            <a:lvl1pPr algn="ctr">
              <a:defRPr sz="53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523440" y="30510482"/>
            <a:ext cx="8961120" cy="1752600"/>
          </a:xfrm>
          <a:prstGeom prst="rect">
            <a:avLst/>
          </a:prstGeom>
        </p:spPr>
        <p:txBody>
          <a:bodyPr vert="horz" lIns="407557" tIns="203779" rIns="407557" bIns="203779" rtlCol="0" anchor="ctr"/>
          <a:lstStyle>
            <a:lvl1pPr algn="r">
              <a:defRPr sz="5300">
                <a:solidFill>
                  <a:schemeClr val="tx1">
                    <a:tint val="75000"/>
                  </a:schemeClr>
                </a:solidFill>
              </a:defRPr>
            </a:lvl1pPr>
          </a:lstStyle>
          <a:p>
            <a:fld id="{4B3BA77B-9411-4925-AC64-E9E4A66C27EE}" type="slidenum">
              <a:rPr lang="en-US" smtClean="0"/>
              <a:t>‹#›</a:t>
            </a:fld>
            <a:endParaRPr lang="en-US" dirty="0"/>
          </a:p>
        </p:txBody>
      </p:sp>
    </p:spTree>
    <p:extLst>
      <p:ext uri="{BB962C8B-B14F-4D97-AF65-F5344CB8AC3E}">
        <p14:creationId xmlns:p14="http://schemas.microsoft.com/office/powerpoint/2010/main" val="1321631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572" rtl="0" eaLnBrk="1" latinLnBrk="0" hangingPunct="1">
        <a:spcBef>
          <a:spcPct val="0"/>
        </a:spcBef>
        <a:buNone/>
        <a:defRPr sz="19600" kern="1200">
          <a:solidFill>
            <a:schemeClr val="tx1"/>
          </a:solidFill>
          <a:latin typeface="+mj-lt"/>
          <a:ea typeface="+mj-ea"/>
          <a:cs typeface="+mj-cs"/>
        </a:defRPr>
      </a:lvl1pPr>
    </p:titleStyle>
    <p:bodyStyle>
      <a:lvl1pPr marL="1528340" indent="-1528340" algn="l" defTabSz="4075572" rtl="0" eaLnBrk="1" latinLnBrk="0" hangingPunct="1">
        <a:spcBef>
          <a:spcPct val="20000"/>
        </a:spcBef>
        <a:buFont typeface="Arial" panose="020B0604020202020204" pitchFamily="34" charset="0"/>
        <a:buChar char="•"/>
        <a:defRPr sz="14300" kern="1200">
          <a:solidFill>
            <a:schemeClr val="tx1"/>
          </a:solidFill>
          <a:latin typeface="+mn-lt"/>
          <a:ea typeface="+mn-ea"/>
          <a:cs typeface="+mn-cs"/>
        </a:defRPr>
      </a:lvl1pPr>
      <a:lvl2pPr marL="3311402" indent="-1273616" algn="l" defTabSz="4075572" rtl="0" eaLnBrk="1" latinLnBrk="0" hangingPunct="1">
        <a:spcBef>
          <a:spcPct val="20000"/>
        </a:spcBef>
        <a:buFont typeface="Arial" panose="020B0604020202020204" pitchFamily="34" charset="0"/>
        <a:buChar char="–"/>
        <a:defRPr sz="12500" kern="1200">
          <a:solidFill>
            <a:schemeClr val="tx1"/>
          </a:solidFill>
          <a:latin typeface="+mn-lt"/>
          <a:ea typeface="+mn-ea"/>
          <a:cs typeface="+mn-cs"/>
        </a:defRPr>
      </a:lvl2pPr>
      <a:lvl3pPr marL="5094465" indent="-1018893" algn="l" defTabSz="4075572" rtl="0" eaLnBrk="1" latinLnBrk="0" hangingPunct="1">
        <a:spcBef>
          <a:spcPct val="20000"/>
        </a:spcBef>
        <a:buFont typeface="Arial" panose="020B0604020202020204" pitchFamily="34" charset="0"/>
        <a:buChar char="•"/>
        <a:defRPr sz="10700" kern="1200">
          <a:solidFill>
            <a:schemeClr val="tx1"/>
          </a:solidFill>
          <a:latin typeface="+mn-lt"/>
          <a:ea typeface="+mn-ea"/>
          <a:cs typeface="+mn-cs"/>
        </a:defRPr>
      </a:lvl3pPr>
      <a:lvl4pPr marL="7132251" indent="-1018893" algn="l" defTabSz="4075572"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4pPr>
      <a:lvl5pPr marL="9170038" indent="-1018893" algn="l" defTabSz="4075572"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5pPr>
      <a:lvl6pPr marL="11207824" indent="-1018893" algn="l" defTabSz="4075572"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6pPr>
      <a:lvl7pPr marL="13245610" indent="-1018893" algn="l" defTabSz="4075572"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7pPr>
      <a:lvl8pPr marL="15283396" indent="-1018893" algn="l" defTabSz="4075572"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8pPr>
      <a:lvl9pPr marL="17321182" indent="-1018893" algn="l" defTabSz="4075572" rtl="0" eaLnBrk="1" latinLnBrk="0" hangingPunct="1">
        <a:spcBef>
          <a:spcPct val="20000"/>
        </a:spcBef>
        <a:buFont typeface="Arial" panose="020B0604020202020204" pitchFamily="34" charset="0"/>
        <a:buChar char="•"/>
        <a:defRPr sz="8900" kern="1200">
          <a:solidFill>
            <a:schemeClr val="tx1"/>
          </a:solidFill>
          <a:latin typeface="+mn-lt"/>
          <a:ea typeface="+mn-ea"/>
          <a:cs typeface="+mn-cs"/>
        </a:defRPr>
      </a:lvl9pPr>
    </p:bodyStyle>
    <p:otherStyle>
      <a:defPPr>
        <a:defRPr lang="en-US"/>
      </a:defPPr>
      <a:lvl1pPr marL="0" algn="l" defTabSz="4075572" rtl="0" eaLnBrk="1" latinLnBrk="0" hangingPunct="1">
        <a:defRPr sz="8000" kern="1200">
          <a:solidFill>
            <a:schemeClr val="tx1"/>
          </a:solidFill>
          <a:latin typeface="+mn-lt"/>
          <a:ea typeface="+mn-ea"/>
          <a:cs typeface="+mn-cs"/>
        </a:defRPr>
      </a:lvl1pPr>
      <a:lvl2pPr marL="2037786" algn="l" defTabSz="4075572" rtl="0" eaLnBrk="1" latinLnBrk="0" hangingPunct="1">
        <a:defRPr sz="8000" kern="1200">
          <a:solidFill>
            <a:schemeClr val="tx1"/>
          </a:solidFill>
          <a:latin typeface="+mn-lt"/>
          <a:ea typeface="+mn-ea"/>
          <a:cs typeface="+mn-cs"/>
        </a:defRPr>
      </a:lvl2pPr>
      <a:lvl3pPr marL="4075572" algn="l" defTabSz="4075572" rtl="0" eaLnBrk="1" latinLnBrk="0" hangingPunct="1">
        <a:defRPr sz="8000" kern="1200">
          <a:solidFill>
            <a:schemeClr val="tx1"/>
          </a:solidFill>
          <a:latin typeface="+mn-lt"/>
          <a:ea typeface="+mn-ea"/>
          <a:cs typeface="+mn-cs"/>
        </a:defRPr>
      </a:lvl3pPr>
      <a:lvl4pPr marL="6113358" algn="l" defTabSz="4075572" rtl="0" eaLnBrk="1" latinLnBrk="0" hangingPunct="1">
        <a:defRPr sz="8000" kern="1200">
          <a:solidFill>
            <a:schemeClr val="tx1"/>
          </a:solidFill>
          <a:latin typeface="+mn-lt"/>
          <a:ea typeface="+mn-ea"/>
          <a:cs typeface="+mn-cs"/>
        </a:defRPr>
      </a:lvl4pPr>
      <a:lvl5pPr marL="8151144" algn="l" defTabSz="4075572" rtl="0" eaLnBrk="1" latinLnBrk="0" hangingPunct="1">
        <a:defRPr sz="8000" kern="1200">
          <a:solidFill>
            <a:schemeClr val="tx1"/>
          </a:solidFill>
          <a:latin typeface="+mn-lt"/>
          <a:ea typeface="+mn-ea"/>
          <a:cs typeface="+mn-cs"/>
        </a:defRPr>
      </a:lvl5pPr>
      <a:lvl6pPr marL="10188931" algn="l" defTabSz="4075572" rtl="0" eaLnBrk="1" latinLnBrk="0" hangingPunct="1">
        <a:defRPr sz="8000" kern="1200">
          <a:solidFill>
            <a:schemeClr val="tx1"/>
          </a:solidFill>
          <a:latin typeface="+mn-lt"/>
          <a:ea typeface="+mn-ea"/>
          <a:cs typeface="+mn-cs"/>
        </a:defRPr>
      </a:lvl6pPr>
      <a:lvl7pPr marL="12226717" algn="l" defTabSz="4075572" rtl="0" eaLnBrk="1" latinLnBrk="0" hangingPunct="1">
        <a:defRPr sz="8000" kern="1200">
          <a:solidFill>
            <a:schemeClr val="tx1"/>
          </a:solidFill>
          <a:latin typeface="+mn-lt"/>
          <a:ea typeface="+mn-ea"/>
          <a:cs typeface="+mn-cs"/>
        </a:defRPr>
      </a:lvl7pPr>
      <a:lvl8pPr marL="14264503" algn="l" defTabSz="4075572" rtl="0" eaLnBrk="1" latinLnBrk="0" hangingPunct="1">
        <a:defRPr sz="8000" kern="1200">
          <a:solidFill>
            <a:schemeClr val="tx1"/>
          </a:solidFill>
          <a:latin typeface="+mn-lt"/>
          <a:ea typeface="+mn-ea"/>
          <a:cs typeface="+mn-cs"/>
        </a:defRPr>
      </a:lvl8pPr>
      <a:lvl9pPr marL="16302289" algn="l" defTabSz="4075572"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chart" Target="../charts/chart3.xml"/><Relationship Id="rId3" Type="http://schemas.openxmlformats.org/officeDocument/2006/relationships/hyperlink" Target="mailto:crsauder@olivet.edu" TargetMode="External"/><Relationship Id="rId7" Type="http://schemas.openxmlformats.org/officeDocument/2006/relationships/chart" Target="../charts/chart2.xml"/><Relationship Id="rId12"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image" Target="../media/image3.png"/><Relationship Id="rId5" Type="http://schemas.openxmlformats.org/officeDocument/2006/relationships/hyperlink" Target="mailto:glong@olivet.edu" TargetMode="External"/><Relationship Id="rId10" Type="http://schemas.openxmlformats.org/officeDocument/2006/relationships/image" Target="../media/image2.png"/><Relationship Id="rId4" Type="http://schemas.openxmlformats.org/officeDocument/2006/relationships/hyperlink" Target="mailto:dwrosenberger@olivet.edu" TargetMode="External"/><Relationship Id="rId9" Type="http://schemas.openxmlformats.org/officeDocument/2006/relationships/hyperlink" Target="https://www.inaturalist.org/observations?place_id=any&amp;taxon_id=1820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 Box 16"/>
          <p:cNvSpPr txBox="1">
            <a:spLocks noChangeArrowheads="1"/>
          </p:cNvSpPr>
          <p:nvPr/>
        </p:nvSpPr>
        <p:spPr bwMode="auto">
          <a:xfrm>
            <a:off x="30845760" y="28483560"/>
            <a:ext cx="7162800" cy="1409562"/>
          </a:xfrm>
          <a:prstGeom prst="rect">
            <a:avLst/>
          </a:prstGeom>
          <a:solidFill>
            <a:srgbClr val="FFFFFF">
              <a:lumMod val="85000"/>
            </a:srgbClr>
          </a:solidFill>
          <a:ln>
            <a:noFill/>
          </a:ln>
          <a:extLst/>
        </p:spPr>
        <p:txBody>
          <a:bodyPr lIns="274320" tIns="91440" rIns="274320" bIns="91440"/>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sz="3200" b="1" i="0" u="none" strike="noStrike" kern="0" cap="none" spc="0" normalizeH="0" baseline="0" noProof="0" dirty="0">
                <a:ln>
                  <a:noFill/>
                </a:ln>
                <a:solidFill>
                  <a:srgbClr val="000000"/>
                </a:solidFill>
                <a:effectLst/>
                <a:uLnTx/>
                <a:uFillTx/>
                <a:latin typeface="Helvetica" charset="0"/>
                <a:ea typeface="ＭＳ Ｐゴシック" charset="0"/>
              </a:rPr>
              <a:t>Contact Information</a:t>
            </a:r>
          </a:p>
          <a:p>
            <a:pPr marL="0" marR="0" lvl="0" indent="0" defTabSz="914400" eaLnBrk="1" fontAlgn="base" latinLnBrk="0" hangingPunct="1">
              <a:lnSpc>
                <a:spcPct val="100000"/>
              </a:lnSpc>
              <a:spcBef>
                <a:spcPct val="10000"/>
              </a:spcBef>
              <a:spcAft>
                <a:spcPct val="0"/>
              </a:spcAft>
              <a:buClrTx/>
              <a:buSzTx/>
              <a:buFontTx/>
              <a:buNone/>
              <a:tabLst/>
              <a:defRPr/>
            </a:pPr>
            <a:r>
              <a:rPr kumimoji="0" lang="en-US" sz="1600" b="0" i="0" u="none" strike="noStrike" kern="0" cap="none" spc="0" normalizeH="0" baseline="0" noProof="0" dirty="0">
                <a:ln>
                  <a:noFill/>
                </a:ln>
                <a:solidFill>
                  <a:srgbClr val="000000"/>
                </a:solidFill>
                <a:effectLst/>
                <a:uLnTx/>
                <a:uFillTx/>
                <a:latin typeface="Helvetica" pitchFamily="34" charset="0"/>
                <a:ea typeface="ＭＳ Ｐゴシック" charset="0"/>
                <a:cs typeface="Helvetica" pitchFamily="34" charset="0"/>
              </a:rPr>
              <a:t>Crystal Sauder: </a:t>
            </a:r>
            <a:r>
              <a:rPr kumimoji="0" lang="en-US" sz="1600" b="0" i="0" u="none" strike="noStrike" kern="0" cap="none" spc="0" normalizeH="0" baseline="0" noProof="0" dirty="0">
                <a:ln>
                  <a:noFill/>
                </a:ln>
                <a:solidFill>
                  <a:srgbClr val="000000"/>
                </a:solidFill>
                <a:effectLst/>
                <a:uLnTx/>
                <a:uFillTx/>
                <a:latin typeface="Helvetica" pitchFamily="34" charset="0"/>
                <a:ea typeface="ＭＳ Ｐゴシック" charset="0"/>
                <a:cs typeface="Helvetica" pitchFamily="34" charset="0"/>
                <a:hlinkClick r:id="rId3"/>
              </a:rPr>
              <a:t>crsauder@olivet.edu</a:t>
            </a:r>
            <a:endParaRPr kumimoji="0" lang="en-US" sz="1600" b="0" i="0" u="none" strike="noStrike" kern="0" cap="none" spc="0" normalizeH="0" baseline="0" noProof="0" dirty="0">
              <a:ln>
                <a:noFill/>
              </a:ln>
              <a:solidFill>
                <a:srgbClr val="000000"/>
              </a:solidFill>
              <a:effectLst/>
              <a:uLnTx/>
              <a:uFillTx/>
              <a:latin typeface="Helvetica" pitchFamily="34" charset="0"/>
              <a:ea typeface="ＭＳ Ｐゴシック" charset="0"/>
              <a:cs typeface="Helvetica" pitchFamily="34" charset="0"/>
            </a:endParaRPr>
          </a:p>
          <a:p>
            <a:pPr marL="0" marR="0" lvl="0" indent="0" defTabSz="914400" eaLnBrk="1" fontAlgn="base" latinLnBrk="0" hangingPunct="1">
              <a:lnSpc>
                <a:spcPct val="100000"/>
              </a:lnSpc>
              <a:spcBef>
                <a:spcPct val="10000"/>
              </a:spcBef>
              <a:spcAft>
                <a:spcPct val="0"/>
              </a:spcAft>
              <a:buClrTx/>
              <a:buSzTx/>
              <a:buFontTx/>
              <a:buNone/>
              <a:tabLst/>
              <a:defRPr/>
            </a:pPr>
            <a:r>
              <a:rPr lang="en-US" sz="1600" kern="0" dirty="0">
                <a:solidFill>
                  <a:srgbClr val="000000"/>
                </a:solidFill>
                <a:latin typeface="Helvetica" pitchFamily="34" charset="0"/>
                <a:cs typeface="Helvetica" pitchFamily="34" charset="0"/>
              </a:rPr>
              <a:t>Dr. Derek Rosenberger: </a:t>
            </a:r>
            <a:r>
              <a:rPr lang="en-US" sz="1600" kern="0" dirty="0">
                <a:solidFill>
                  <a:srgbClr val="000000"/>
                </a:solidFill>
                <a:latin typeface="Helvetica" pitchFamily="34" charset="0"/>
                <a:cs typeface="Helvetica" pitchFamily="34" charset="0"/>
                <a:hlinkClick r:id="rId4"/>
              </a:rPr>
              <a:t>dwrosenberger@olivet.edu</a:t>
            </a:r>
            <a:endParaRPr lang="en-US" sz="1600" kern="0" dirty="0">
              <a:solidFill>
                <a:srgbClr val="000000"/>
              </a:solidFill>
              <a:latin typeface="Helvetica" pitchFamily="34" charset="0"/>
              <a:cs typeface="Helvetica" pitchFamily="34" charset="0"/>
            </a:endParaRPr>
          </a:p>
          <a:p>
            <a:pPr marL="0" marR="0" lvl="0" indent="0" defTabSz="914400" eaLnBrk="1" fontAlgn="base" latinLnBrk="0" hangingPunct="1">
              <a:lnSpc>
                <a:spcPct val="100000"/>
              </a:lnSpc>
              <a:spcBef>
                <a:spcPct val="10000"/>
              </a:spcBef>
              <a:spcAft>
                <a:spcPct val="0"/>
              </a:spcAft>
              <a:buClrTx/>
              <a:buSzTx/>
              <a:buFontTx/>
              <a:buNone/>
              <a:tabLst/>
              <a:defRPr/>
            </a:pPr>
            <a:r>
              <a:rPr lang="en-US" sz="1600" kern="0" dirty="0">
                <a:solidFill>
                  <a:srgbClr val="000000"/>
                </a:solidFill>
                <a:latin typeface="Helvetica" pitchFamily="34" charset="0"/>
                <a:cs typeface="Helvetica" pitchFamily="34" charset="0"/>
              </a:rPr>
              <a:t>Dr. Greg Long: </a:t>
            </a:r>
            <a:r>
              <a:rPr lang="en-US" sz="1600" kern="0" dirty="0">
                <a:solidFill>
                  <a:srgbClr val="000000"/>
                </a:solidFill>
                <a:latin typeface="Helvetica" pitchFamily="34" charset="0"/>
                <a:cs typeface="Helvetica" pitchFamily="34" charset="0"/>
                <a:hlinkClick r:id="rId5"/>
              </a:rPr>
              <a:t>glong@olivet.edu</a:t>
            </a:r>
            <a:r>
              <a:rPr lang="en-US" sz="1600" kern="0" dirty="0">
                <a:solidFill>
                  <a:srgbClr val="000000"/>
                </a:solidFill>
                <a:latin typeface="Helvetica" pitchFamily="34" charset="0"/>
                <a:cs typeface="Helvetica" pitchFamily="34" charset="0"/>
              </a:rPr>
              <a:t> </a:t>
            </a:r>
            <a:endParaRPr kumimoji="0" lang="en-US" sz="1600" b="0" i="0" u="none" strike="noStrike" kern="0" cap="none" spc="0" normalizeH="0" baseline="0" noProof="0" dirty="0">
              <a:ln>
                <a:noFill/>
              </a:ln>
              <a:solidFill>
                <a:srgbClr val="000000"/>
              </a:solidFill>
              <a:effectLst/>
              <a:uLnTx/>
              <a:uFillTx/>
              <a:latin typeface="Helvetica" pitchFamily="34" charset="0"/>
              <a:ea typeface="ＭＳ Ｐゴシック" charset="0"/>
              <a:cs typeface="Helvetica" pitchFamily="34" charset="0"/>
            </a:endParaRPr>
          </a:p>
          <a:p>
            <a:pPr marL="0" marR="0" lvl="0" indent="0" algn="ctr" defTabSz="914400" eaLnBrk="1" fontAlgn="base" latinLnBrk="0" hangingPunct="1">
              <a:lnSpc>
                <a:spcPct val="100000"/>
              </a:lnSpc>
              <a:spcBef>
                <a:spcPct val="10000"/>
              </a:spcBef>
              <a:spcAft>
                <a:spcPct val="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Helvetica" pitchFamily="34" charset="0"/>
              <a:ea typeface="ＭＳ Ｐゴシック" charset="0"/>
              <a:cs typeface="Helvetica" pitchFamily="34" charset="0"/>
            </a:endParaRPr>
          </a:p>
        </p:txBody>
      </p:sp>
      <p:sp>
        <p:nvSpPr>
          <p:cNvPr id="58" name="Text Box 11"/>
          <p:cNvSpPr txBox="1">
            <a:spLocks noChangeAspect="1" noChangeArrowheads="1"/>
          </p:cNvSpPr>
          <p:nvPr/>
        </p:nvSpPr>
        <p:spPr bwMode="auto">
          <a:xfrm>
            <a:off x="381000" y="21107400"/>
            <a:ext cx="8782050" cy="11430000"/>
          </a:xfrm>
          <a:prstGeom prst="rect">
            <a:avLst/>
          </a:prstGeom>
          <a:solidFill>
            <a:schemeClr val="bg2"/>
          </a:solidFill>
          <a:ln w="25400" cap="flat" cmpd="sng" algn="ctr">
            <a:solidFill>
              <a:srgbClr val="FFFFFF"/>
            </a:solidFill>
            <a:prstDash val="solid"/>
          </a:ln>
          <a:effectLst/>
        </p:spPr>
        <p:txBody>
          <a:bodyPr lIns="182880" tIns="403113" rIns="182880" bIns="402336"/>
          <a:lstStyle>
            <a:lvl1pPr eaLnBrk="0" hangingPunct="0">
              <a:tabLst>
                <a:tab pos="508000" algn="l"/>
              </a:tabLst>
              <a:defRPr sz="3200">
                <a:solidFill>
                  <a:schemeClr val="tx1"/>
                </a:solidFill>
                <a:latin typeface="Helvetica" charset="0"/>
                <a:ea typeface="ＭＳ Ｐゴシック" charset="0"/>
                <a:cs typeface="ＭＳ Ｐゴシック" charset="0"/>
              </a:defRPr>
            </a:lvl1pPr>
            <a:lvl2pPr marL="742950" indent="-285750" eaLnBrk="0" hangingPunct="0">
              <a:tabLst>
                <a:tab pos="508000" algn="l"/>
              </a:tabLst>
              <a:defRPr sz="3200">
                <a:solidFill>
                  <a:schemeClr val="tx1"/>
                </a:solidFill>
                <a:latin typeface="Helvetica" charset="0"/>
                <a:ea typeface="ＭＳ Ｐゴシック" charset="0"/>
              </a:defRPr>
            </a:lvl2pPr>
            <a:lvl3pPr marL="1143000" indent="-228600" eaLnBrk="0" hangingPunct="0">
              <a:tabLst>
                <a:tab pos="508000" algn="l"/>
              </a:tabLst>
              <a:defRPr sz="3200">
                <a:solidFill>
                  <a:schemeClr val="tx1"/>
                </a:solidFill>
                <a:latin typeface="Helvetica" charset="0"/>
                <a:ea typeface="ＭＳ Ｐゴシック" charset="0"/>
              </a:defRPr>
            </a:lvl3pPr>
            <a:lvl4pPr marL="1600200" indent="-228600" eaLnBrk="0" hangingPunct="0">
              <a:tabLst>
                <a:tab pos="508000" algn="l"/>
              </a:tabLst>
              <a:defRPr sz="3200">
                <a:solidFill>
                  <a:schemeClr val="tx1"/>
                </a:solidFill>
                <a:latin typeface="Helvetica" charset="0"/>
                <a:ea typeface="ＭＳ Ｐゴシック" charset="0"/>
              </a:defRPr>
            </a:lvl4pPr>
            <a:lvl5pPr marL="2057400" indent="-228600" eaLnBrk="0" hangingPunct="0">
              <a:tabLst>
                <a:tab pos="508000" algn="l"/>
              </a:tabLst>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9pPr>
          </a:lstStyle>
          <a:p>
            <a:pPr marL="0" marR="0" lvl="0" indent="0" defTabSz="914400" eaLnBrk="0" fontAlgn="base" latinLnBrk="0" hangingPunct="0">
              <a:lnSpc>
                <a:spcPct val="100000"/>
              </a:lnSpc>
              <a:spcBef>
                <a:spcPct val="0"/>
              </a:spcBef>
              <a:spcAft>
                <a:spcPct val="0"/>
              </a:spcAft>
              <a:buClrTx/>
              <a:buSzTx/>
              <a:buFontTx/>
              <a:buNone/>
              <a:tabLst>
                <a:tab pos="508000" algn="l"/>
              </a:tabLst>
              <a:defRPr/>
            </a:pPr>
            <a:endParaRPr lang="en-US" sz="2500" kern="0" dirty="0">
              <a:solidFill>
                <a:srgbClr val="000000"/>
              </a:solidFill>
              <a:latin typeface="Helvetica" panose="020B0604020202020204" pitchFamily="34" charset="0"/>
              <a:cs typeface="Helvetica"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tab pos="508000" algn="l"/>
              </a:tabLst>
              <a:defRPr/>
            </a:pPr>
            <a:endParaRPr lang="en-US" sz="2500" kern="0" dirty="0">
              <a:solidFill>
                <a:srgbClr val="000000"/>
              </a:solidFill>
              <a:latin typeface="Helvetica" panose="020B0604020202020204" pitchFamily="34" charset="0"/>
              <a:cs typeface="Helvetica"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tab pos="508000" algn="l"/>
              </a:tabLst>
              <a:defRPr/>
            </a:pPr>
            <a:r>
              <a:rPr lang="en-US" sz="2800" kern="0" noProof="0" dirty="0" err="1">
                <a:solidFill>
                  <a:srgbClr val="000000"/>
                </a:solidFill>
                <a:latin typeface="Helvetica" panose="020B0604020202020204" pitchFamily="34" charset="0"/>
                <a:cs typeface="Helvetica" panose="020B0604020202020204" pitchFamily="34" charset="0"/>
              </a:rPr>
              <a:t>Macaulay.org</a:t>
            </a:r>
            <a:r>
              <a:rPr lang="en-US" sz="2800" kern="0" noProof="0" dirty="0">
                <a:solidFill>
                  <a:srgbClr val="000000"/>
                </a:solidFill>
                <a:latin typeface="Helvetica" panose="020B0604020202020204" pitchFamily="34" charset="0"/>
                <a:cs typeface="Helvetica" panose="020B0604020202020204" pitchFamily="34" charset="0"/>
              </a:rPr>
              <a:t>, a birding website ran by the Cornell Lab of Ornithology, was used to gather photos of red-headed woodpeckers across North America.</a:t>
            </a:r>
            <a:endParaRPr kumimoji="0" lang="en-US" sz="2800" b="0" i="0" u="none" strike="noStrike" kern="0" cap="none" spc="0" normalizeH="0" baseline="0" noProof="0" dirty="0">
              <a:ln>
                <a:noFill/>
              </a:ln>
              <a:solidFill>
                <a:srgbClr val="000000"/>
              </a:solidFill>
              <a:effectLst/>
              <a:uLnTx/>
              <a:uFillTx/>
              <a:latin typeface="Helvetica" panose="020B0604020202020204" pitchFamily="34" charset="0"/>
              <a:cs typeface="Helvetica"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tab pos="508000" algn="l"/>
              </a:tabLst>
              <a:defRPr/>
            </a:pPr>
            <a:endParaRPr kumimoji="0" lang="en-US" sz="2800" b="0" i="0" u="none" strike="noStrike" kern="0" cap="none" spc="0" normalizeH="0" baseline="0" noProof="0" dirty="0">
              <a:ln>
                <a:noFill/>
              </a:ln>
              <a:solidFill>
                <a:srgbClr val="000000"/>
              </a:solidFill>
              <a:effectLst/>
              <a:uLnTx/>
              <a:uFillTx/>
              <a:latin typeface="Helvetica" panose="020B0604020202020204" pitchFamily="34" charset="0"/>
              <a:cs typeface="Helvetica" panose="020B0604020202020204" pitchFamily="34" charset="0"/>
            </a:endParaRPr>
          </a:p>
          <a:p>
            <a:pPr lvl="0" defTabSz="914400" fontAlgn="base">
              <a:spcBef>
                <a:spcPct val="0"/>
              </a:spcBef>
              <a:spcAft>
                <a:spcPct val="0"/>
              </a:spcAft>
              <a:defRPr/>
            </a:pPr>
            <a:r>
              <a:rPr lang="en-US" sz="2800" kern="0" dirty="0">
                <a:solidFill>
                  <a:srgbClr val="000000"/>
                </a:solidFill>
                <a:latin typeface="Helvetica" panose="020B0604020202020204" pitchFamily="34" charset="0"/>
                <a:cs typeface="Helvetica" panose="020B0604020202020204" pitchFamily="34" charset="0"/>
              </a:rPr>
              <a:t>There were over 18,000 photos of red-headed woodpeckers uploaded onto the website at the time of the study. Audio recordings and birds eating at bird feeders were excluded from the study. </a:t>
            </a:r>
          </a:p>
          <a:p>
            <a:pPr lvl="0" defTabSz="914400" fontAlgn="base">
              <a:spcBef>
                <a:spcPct val="0"/>
              </a:spcBef>
              <a:spcAft>
                <a:spcPct val="0"/>
              </a:spcAft>
              <a:defRPr/>
            </a:pPr>
            <a:endParaRPr lang="en-US" sz="2800" kern="0" dirty="0">
              <a:solidFill>
                <a:srgbClr val="000000"/>
              </a:solidFill>
              <a:latin typeface="Helvetica" panose="020B0604020202020204" pitchFamily="34" charset="0"/>
            </a:endParaRPr>
          </a:p>
          <a:p>
            <a:pPr lvl="0" defTabSz="914400" fontAlgn="base">
              <a:spcBef>
                <a:spcPct val="0"/>
              </a:spcBef>
              <a:spcAft>
                <a:spcPct val="0"/>
              </a:spcAft>
              <a:defRPr/>
            </a:pPr>
            <a:r>
              <a:rPr lang="en-US" sz="2800" kern="0" dirty="0">
                <a:solidFill>
                  <a:srgbClr val="000000"/>
                </a:solidFill>
                <a:latin typeface="Helvetica" panose="020B0604020202020204" pitchFamily="34" charset="0"/>
              </a:rPr>
              <a:t>A screenshot was taken of the photo containing a red-headed woodpecker eating something. Each screenshot included the photographer’s name, the location, and the date observed. </a:t>
            </a:r>
          </a:p>
          <a:p>
            <a:pPr lvl="0" defTabSz="914400" fontAlgn="base">
              <a:spcBef>
                <a:spcPct val="0"/>
              </a:spcBef>
              <a:spcAft>
                <a:spcPct val="0"/>
              </a:spcAft>
              <a:defRPr/>
            </a:pPr>
            <a:endParaRPr lang="en-US" sz="2800" kern="0" dirty="0">
              <a:solidFill>
                <a:srgbClr val="000000"/>
              </a:solidFill>
              <a:latin typeface="Helvetica" panose="020B0604020202020204" pitchFamily="34" charset="0"/>
            </a:endParaRPr>
          </a:p>
          <a:p>
            <a:pPr lvl="0" defTabSz="914400" fontAlgn="base">
              <a:spcBef>
                <a:spcPct val="0"/>
              </a:spcBef>
              <a:spcAft>
                <a:spcPct val="0"/>
              </a:spcAft>
              <a:defRPr/>
            </a:pPr>
            <a:r>
              <a:rPr lang="en-US" sz="2800" kern="0" dirty="0">
                <a:solidFill>
                  <a:srgbClr val="000000"/>
                </a:solidFill>
                <a:latin typeface="Helvetica" panose="020B0604020202020204" pitchFamily="34" charset="0"/>
              </a:rPr>
              <a:t>All images were sorted into different groups of food items found. A presence-absence spreadsheet was created to analyze the data collected. </a:t>
            </a:r>
            <a:endParaRPr lang="en-US" sz="2800" kern="0" dirty="0">
              <a:solidFill>
                <a:srgbClr val="000000"/>
              </a:solidFill>
            </a:endParaRPr>
          </a:p>
        </p:txBody>
      </p:sp>
      <p:sp>
        <p:nvSpPr>
          <p:cNvPr id="59" name="Rectangle 58"/>
          <p:cNvSpPr/>
          <p:nvPr/>
        </p:nvSpPr>
        <p:spPr>
          <a:xfrm>
            <a:off x="381000" y="200025"/>
            <a:ext cx="37642800" cy="4889793"/>
          </a:xfrm>
          <a:prstGeom prst="rect">
            <a:avLst/>
          </a:prstGeom>
          <a:solidFill>
            <a:schemeClr val="bg2"/>
          </a:solidFill>
          <a:ln w="76200" cap="flat" cmpd="sng" algn="ctr">
            <a:solidFill>
              <a:schemeClr val="accent2">
                <a:lumMod val="75000"/>
              </a:schemeClr>
            </a:solidFill>
            <a:prstDash val="solid"/>
          </a:ln>
          <a:effectLst/>
        </p:spPr>
        <p:txBody>
          <a:bodyPr lIns="80623" tIns="40311" rIns="80623" bIns="40311"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800" b="0" i="0" u="none" strike="noStrike" kern="0" cap="none" spc="0" normalizeH="0" baseline="0" noProof="0">
              <a:ln>
                <a:noFill/>
              </a:ln>
              <a:solidFill>
                <a:srgbClr val="FFFFFF"/>
              </a:solidFill>
              <a:effectLst/>
              <a:uLnTx/>
              <a:uFillTx/>
              <a:latin typeface="Times New Roman"/>
              <a:ea typeface="+mn-ea"/>
              <a:cs typeface="+mn-cs"/>
            </a:endParaRPr>
          </a:p>
        </p:txBody>
      </p:sp>
      <p:sp>
        <p:nvSpPr>
          <p:cNvPr id="61" name="Text Box 14"/>
          <p:cNvSpPr txBox="1">
            <a:spLocks noChangeArrowheads="1"/>
          </p:cNvSpPr>
          <p:nvPr/>
        </p:nvSpPr>
        <p:spPr bwMode="auto">
          <a:xfrm>
            <a:off x="1411705" y="2996138"/>
            <a:ext cx="35775900" cy="178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41868" tIns="241868" rIns="241868" bIns="241868">
            <a:spAutoFit/>
          </a:bodyPr>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lvl="0" algn="ctr" defTabSz="914400" eaLnBrk="1" fontAlgn="base" hangingPunct="1">
              <a:spcBef>
                <a:spcPct val="50000"/>
              </a:spcBef>
              <a:spcAft>
                <a:spcPct val="0"/>
              </a:spcAft>
              <a:defRPr/>
            </a:pPr>
            <a:r>
              <a:rPr lang="en-US" sz="4800" b="1" kern="0" dirty="0">
                <a:solidFill>
                  <a:srgbClr val="000000"/>
                </a:solidFill>
                <a:latin typeface="Helvetica" pitchFamily="2" charset="0"/>
              </a:rPr>
              <a:t>Crystal Saud</a:t>
            </a:r>
            <a:r>
              <a:rPr kumimoji="0" lang="en-US" sz="4800" b="1" i="0" u="none" strike="noStrike" kern="0" cap="none" spc="0" normalizeH="0" baseline="0" noProof="0" dirty="0">
                <a:ln>
                  <a:noFill/>
                </a:ln>
                <a:solidFill>
                  <a:srgbClr val="000000"/>
                </a:solidFill>
                <a:effectLst/>
                <a:uLnTx/>
                <a:uFillTx/>
                <a:latin typeface="Helvetica" pitchFamily="2" charset="0"/>
              </a:rPr>
              <a:t>er</a:t>
            </a:r>
            <a:r>
              <a:rPr kumimoji="0" lang="en-US" sz="4800" b="1" i="0" u="none" strike="noStrike" kern="0" cap="none" spc="0" normalizeH="0" baseline="30000" noProof="0" dirty="0">
                <a:ln>
                  <a:noFill/>
                </a:ln>
                <a:solidFill>
                  <a:srgbClr val="000000"/>
                </a:solidFill>
                <a:effectLst/>
                <a:uLnTx/>
                <a:uFillTx/>
                <a:latin typeface="Helvetica" pitchFamily="2" charset="0"/>
              </a:rPr>
              <a:t>1</a:t>
            </a:r>
            <a:br>
              <a:rPr kumimoji="0" lang="en-US" sz="5300" b="1" i="0" u="none" strike="noStrike" kern="0" cap="none" spc="0" normalizeH="0" baseline="0" noProof="0" dirty="0">
                <a:ln>
                  <a:noFill/>
                </a:ln>
                <a:solidFill>
                  <a:srgbClr val="000000"/>
                </a:solidFill>
                <a:effectLst/>
                <a:uLnTx/>
                <a:uFillTx/>
                <a:latin typeface="Helvetica" pitchFamily="2" charset="0"/>
              </a:rPr>
            </a:br>
            <a:r>
              <a:rPr lang="en-US" sz="3600" kern="0" baseline="30000" dirty="0">
                <a:latin typeface="Helvetica" pitchFamily="2" charset="0"/>
              </a:rPr>
              <a:t>1</a:t>
            </a:r>
            <a:r>
              <a:rPr lang="en-US" sz="3600" kern="0" dirty="0">
                <a:latin typeface="Helvetica" pitchFamily="2" charset="0"/>
              </a:rPr>
              <a:t> Student, Dept. Biological Sciences, Olivet Nazarene University, Bourbonnais, IL</a:t>
            </a:r>
            <a:endParaRPr kumimoji="0" lang="en-US" sz="3600" b="0" i="0" u="none" strike="noStrike" kern="0" cap="none" spc="0" normalizeH="0" baseline="0" noProof="0" dirty="0">
              <a:ln>
                <a:noFill/>
              </a:ln>
              <a:solidFill>
                <a:srgbClr val="000000"/>
              </a:solidFill>
              <a:effectLst/>
              <a:uLnTx/>
              <a:uFillTx/>
              <a:latin typeface="Helvetica" pitchFamily="2" charset="0"/>
            </a:endParaRPr>
          </a:p>
        </p:txBody>
      </p:sp>
      <p:sp>
        <p:nvSpPr>
          <p:cNvPr id="62" name="Rectangle 180"/>
          <p:cNvSpPr>
            <a:spLocks noChangeArrowheads="1"/>
          </p:cNvSpPr>
          <p:nvPr/>
        </p:nvSpPr>
        <p:spPr bwMode="auto">
          <a:xfrm>
            <a:off x="4374755" y="540477"/>
            <a:ext cx="29907758" cy="2543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623" tIns="40311" rIns="80623" bIns="40311">
            <a:spAutoFit/>
          </a:bodyPr>
          <a:lstStyle/>
          <a:p>
            <a:pPr algn="ctr" defTabSz="914400" fontAlgn="base">
              <a:spcBef>
                <a:spcPct val="0"/>
              </a:spcBef>
              <a:spcAft>
                <a:spcPct val="0"/>
              </a:spcAft>
            </a:pPr>
            <a:r>
              <a:rPr lang="en-US" b="1" dirty="0">
                <a:latin typeface="Helvetica" pitchFamily="2" charset="0"/>
                <a:cs typeface="Arial" panose="020B0604020202020204" pitchFamily="34" charset="0"/>
              </a:rPr>
              <a:t>Food Preferences of Red-Headed Woodpeckers (</a:t>
            </a:r>
            <a:r>
              <a:rPr lang="en-US" b="1" i="1" dirty="0" err="1">
                <a:latin typeface="Helvetica" pitchFamily="2" charset="0"/>
                <a:cs typeface="Arial" panose="020B0604020202020204" pitchFamily="34" charset="0"/>
              </a:rPr>
              <a:t>Melanerpies</a:t>
            </a:r>
            <a:endParaRPr lang="en-US" b="1" i="1" dirty="0">
              <a:latin typeface="Helvetica" pitchFamily="2" charset="0"/>
              <a:cs typeface="Arial" panose="020B0604020202020204" pitchFamily="34" charset="0"/>
            </a:endParaRPr>
          </a:p>
          <a:p>
            <a:pPr algn="ctr" defTabSz="914400" fontAlgn="base">
              <a:spcBef>
                <a:spcPct val="0"/>
              </a:spcBef>
              <a:spcAft>
                <a:spcPct val="0"/>
              </a:spcAft>
            </a:pPr>
            <a:r>
              <a:rPr lang="en-US" b="1" i="1" dirty="0">
                <a:latin typeface="Helvetica" pitchFamily="2" charset="0"/>
                <a:cs typeface="Arial" panose="020B0604020202020204" pitchFamily="34" charset="0"/>
              </a:rPr>
              <a:t>erythrocephalus</a:t>
            </a:r>
            <a:r>
              <a:rPr lang="en-US" b="1" dirty="0">
                <a:latin typeface="Helvetica" pitchFamily="2" charset="0"/>
                <a:cs typeface="Arial" panose="020B0604020202020204" pitchFamily="34" charset="0"/>
              </a:rPr>
              <a:t>) and the Relationship with Season Change</a:t>
            </a:r>
            <a:endParaRPr lang="en-US" b="1" dirty="0">
              <a:solidFill>
                <a:schemeClr val="accent2">
                  <a:lumMod val="75000"/>
                </a:schemeClr>
              </a:solidFill>
              <a:latin typeface="Helvetica" pitchFamily="2" charset="0"/>
              <a:ea typeface="ＭＳ Ｐゴシック" charset="0"/>
            </a:endParaRPr>
          </a:p>
        </p:txBody>
      </p:sp>
      <p:sp>
        <p:nvSpPr>
          <p:cNvPr id="63" name="Text Box 7"/>
          <p:cNvSpPr txBox="1">
            <a:spLocks noChangeArrowheads="1"/>
          </p:cNvSpPr>
          <p:nvPr/>
        </p:nvSpPr>
        <p:spPr bwMode="auto">
          <a:xfrm>
            <a:off x="381000" y="5791200"/>
            <a:ext cx="8818882" cy="11201400"/>
          </a:xfrm>
          <a:prstGeom prst="rect">
            <a:avLst/>
          </a:prstGeom>
          <a:solidFill>
            <a:schemeClr val="bg2"/>
          </a:solidFill>
          <a:ln>
            <a:noFill/>
          </a:ln>
          <a:effectLst/>
          <a:extLst/>
        </p:spPr>
        <p:txBody>
          <a:bodyPr lIns="228600" tIns="402336" rIns="228600" bIns="402336"/>
          <a:lstStyle>
            <a:lvl1pPr eaLnBrk="0" hangingPunct="0">
              <a:tabLst>
                <a:tab pos="500063" algn="l"/>
              </a:tabLst>
              <a:defRPr sz="3200">
                <a:solidFill>
                  <a:schemeClr val="tx1"/>
                </a:solidFill>
                <a:latin typeface="Helvetica" charset="0"/>
                <a:ea typeface="ＭＳ Ｐゴシック" charset="0"/>
                <a:cs typeface="ＭＳ Ｐゴシック" charset="0"/>
              </a:defRPr>
            </a:lvl1pPr>
            <a:lvl2pPr marL="37931725" indent="-37474525" eaLnBrk="0" hangingPunct="0">
              <a:tabLst>
                <a:tab pos="500063" algn="l"/>
              </a:tabLst>
              <a:defRPr sz="3200">
                <a:solidFill>
                  <a:schemeClr val="tx1"/>
                </a:solidFill>
                <a:latin typeface="Helvetica" charset="0"/>
                <a:ea typeface="ＭＳ Ｐゴシック" charset="0"/>
              </a:defRPr>
            </a:lvl2pPr>
            <a:lvl3pPr eaLnBrk="0" hangingPunct="0">
              <a:tabLst>
                <a:tab pos="500063" algn="l"/>
              </a:tabLst>
              <a:defRPr sz="3200">
                <a:solidFill>
                  <a:schemeClr val="tx1"/>
                </a:solidFill>
                <a:latin typeface="Helvetica" charset="0"/>
                <a:ea typeface="ＭＳ Ｐゴシック" charset="0"/>
              </a:defRPr>
            </a:lvl3pPr>
            <a:lvl4pPr eaLnBrk="0" hangingPunct="0">
              <a:tabLst>
                <a:tab pos="500063" algn="l"/>
              </a:tabLst>
              <a:defRPr sz="3200">
                <a:solidFill>
                  <a:schemeClr val="tx1"/>
                </a:solidFill>
                <a:latin typeface="Helvetica" charset="0"/>
                <a:ea typeface="ＭＳ Ｐゴシック" charset="0"/>
              </a:defRPr>
            </a:lvl4pPr>
            <a:lvl5pPr eaLnBrk="0" hangingPunct="0">
              <a:tabLst>
                <a:tab pos="500063" algn="l"/>
              </a:tabLst>
              <a:defRPr sz="3200">
                <a:solidFill>
                  <a:schemeClr val="tx1"/>
                </a:solidFill>
                <a:latin typeface="Helvetica" charset="0"/>
                <a:ea typeface="ＭＳ Ｐゴシック" charset="0"/>
              </a:defRPr>
            </a:lvl5pPr>
            <a:lvl6pPr marL="457200" eaLnBrk="0" fontAlgn="base" hangingPunct="0">
              <a:spcBef>
                <a:spcPct val="0"/>
              </a:spcBef>
              <a:spcAft>
                <a:spcPct val="0"/>
              </a:spcAft>
              <a:tabLst>
                <a:tab pos="500063" algn="l"/>
              </a:tabLst>
              <a:defRPr sz="3200">
                <a:solidFill>
                  <a:schemeClr val="tx1"/>
                </a:solidFill>
                <a:latin typeface="Helvetica" charset="0"/>
                <a:ea typeface="ＭＳ Ｐゴシック" charset="0"/>
              </a:defRPr>
            </a:lvl6pPr>
            <a:lvl7pPr marL="914400" eaLnBrk="0" fontAlgn="base" hangingPunct="0">
              <a:spcBef>
                <a:spcPct val="0"/>
              </a:spcBef>
              <a:spcAft>
                <a:spcPct val="0"/>
              </a:spcAft>
              <a:tabLst>
                <a:tab pos="500063" algn="l"/>
              </a:tabLst>
              <a:defRPr sz="3200">
                <a:solidFill>
                  <a:schemeClr val="tx1"/>
                </a:solidFill>
                <a:latin typeface="Helvetica" charset="0"/>
                <a:ea typeface="ＭＳ Ｐゴシック" charset="0"/>
              </a:defRPr>
            </a:lvl7pPr>
            <a:lvl8pPr marL="1371600" eaLnBrk="0" fontAlgn="base" hangingPunct="0">
              <a:spcBef>
                <a:spcPct val="0"/>
              </a:spcBef>
              <a:spcAft>
                <a:spcPct val="0"/>
              </a:spcAft>
              <a:tabLst>
                <a:tab pos="500063" algn="l"/>
              </a:tabLst>
              <a:defRPr sz="3200">
                <a:solidFill>
                  <a:schemeClr val="tx1"/>
                </a:solidFill>
                <a:latin typeface="Helvetica" charset="0"/>
                <a:ea typeface="ＭＳ Ｐゴシック" charset="0"/>
              </a:defRPr>
            </a:lvl8pPr>
            <a:lvl9pPr marL="1828800" eaLnBrk="0" fontAlgn="base" hangingPunct="0">
              <a:spcBef>
                <a:spcPct val="0"/>
              </a:spcBef>
              <a:spcAft>
                <a:spcPct val="0"/>
              </a:spcAft>
              <a:tabLst>
                <a:tab pos="500063" algn="l"/>
              </a:tabLst>
              <a:defRPr sz="3200">
                <a:solidFill>
                  <a:schemeClr val="tx1"/>
                </a:solidFill>
                <a:latin typeface="Helvetica" charset="0"/>
                <a:ea typeface="ＭＳ Ｐゴシック" charset="0"/>
              </a:defRPr>
            </a:lvl9pPr>
          </a:lstStyle>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a:p>
            <a:pPr marL="0" marR="0" lvl="0" indent="0" defTabSz="914400" eaLnBrk="0" fontAlgn="base" latinLnBrk="0" hangingPunct="0">
              <a:lnSpc>
                <a:spcPct val="100000"/>
              </a:lnSpc>
              <a:spcBef>
                <a:spcPct val="0"/>
              </a:spcBef>
              <a:spcAft>
                <a:spcPct val="0"/>
              </a:spcAft>
              <a:buClrTx/>
              <a:buSzTx/>
              <a:buFontTx/>
              <a:buNone/>
              <a:tabLst>
                <a:tab pos="500063" algn="l"/>
              </a:tabLst>
              <a:defRPr/>
            </a:pPr>
            <a:endParaRPr kumimoji="0" lang="en-US" sz="2500" b="0" i="0" u="none" strike="noStrike" kern="0" cap="none" spc="0" normalizeH="0" baseline="0" noProof="0" dirty="0">
              <a:ln>
                <a:noFill/>
              </a:ln>
              <a:solidFill>
                <a:srgbClr val="000000"/>
              </a:solidFill>
              <a:effectLst/>
              <a:uLnTx/>
              <a:uFillTx/>
              <a:latin typeface="Helvetica" charset="0"/>
              <a:ea typeface="ＭＳ Ｐゴシック" charset="0"/>
            </a:endParaRPr>
          </a:p>
        </p:txBody>
      </p:sp>
      <p:sp>
        <p:nvSpPr>
          <p:cNvPr id="64" name="Text Box 16"/>
          <p:cNvSpPr txBox="1">
            <a:spLocks noChangeArrowheads="1"/>
          </p:cNvSpPr>
          <p:nvPr/>
        </p:nvSpPr>
        <p:spPr bwMode="auto">
          <a:xfrm>
            <a:off x="30861000" y="26593800"/>
            <a:ext cx="7162800" cy="1676399"/>
          </a:xfrm>
          <a:prstGeom prst="rect">
            <a:avLst/>
          </a:prstGeom>
          <a:solidFill>
            <a:srgbClr val="FFFFFF">
              <a:lumMod val="85000"/>
            </a:srgbClr>
          </a:solidFill>
          <a:ln>
            <a:noFill/>
          </a:ln>
          <a:extLst/>
        </p:spPr>
        <p:txBody>
          <a:bodyPr lIns="228600" tIns="91440" rIns="228600" bIns="91440"/>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marL="0" marR="0" lvl="0" indent="0" defTabSz="914400" eaLnBrk="1" fontAlgn="base" latinLnBrk="0" hangingPunct="1">
              <a:lnSpc>
                <a:spcPct val="100000"/>
              </a:lnSpc>
              <a:spcBef>
                <a:spcPct val="50000"/>
              </a:spcBef>
              <a:spcAft>
                <a:spcPct val="0"/>
              </a:spcAft>
              <a:buClrTx/>
              <a:buSzTx/>
              <a:buFontTx/>
              <a:buNone/>
              <a:tabLst/>
              <a:defRPr/>
            </a:pPr>
            <a:r>
              <a:rPr kumimoji="0" lang="en-US" sz="2800" b="1" i="0" u="none" strike="noStrike" kern="0" cap="none" spc="0" normalizeH="0" baseline="0" noProof="0" dirty="0">
                <a:ln>
                  <a:noFill/>
                </a:ln>
                <a:solidFill>
                  <a:srgbClr val="000000"/>
                </a:solidFill>
                <a:effectLst/>
                <a:uLnTx/>
                <a:uFillTx/>
                <a:latin typeface="Helvetica" panose="020B0604020202020204" pitchFamily="34" charset="0"/>
                <a:ea typeface="ＭＳ Ｐゴシック" charset="0"/>
                <a:cs typeface="Helvetica" panose="020B0604020202020204" pitchFamily="34" charset="0"/>
              </a:rPr>
              <a:t>Acknowledgments</a:t>
            </a:r>
          </a:p>
          <a:p>
            <a:pPr marL="0" marR="0" lvl="0" indent="0" defTabSz="914400" eaLnBrk="1" fontAlgn="base" latinLnBrk="0" hangingPunct="1">
              <a:lnSpc>
                <a:spcPct val="100000"/>
              </a:lnSpc>
              <a:spcBef>
                <a:spcPct val="10000"/>
              </a:spcBef>
              <a:spcAft>
                <a:spcPct val="0"/>
              </a:spcAft>
              <a:buClrTx/>
              <a:buSzTx/>
              <a:buFontTx/>
              <a:buNone/>
              <a:tabLst/>
              <a:defRPr/>
            </a:pPr>
            <a:r>
              <a:rPr kumimoji="0" lang="en-US" sz="1500" b="0" i="0" u="none" strike="noStrike" kern="0" cap="none" spc="0" normalizeH="0" baseline="0" noProof="0" dirty="0">
                <a:ln>
                  <a:noFill/>
                </a:ln>
                <a:solidFill>
                  <a:srgbClr val="000000"/>
                </a:solidFill>
                <a:effectLst/>
                <a:uLnTx/>
                <a:uFillTx/>
                <a:latin typeface="Helvetica" panose="020B0604020202020204" pitchFamily="34" charset="0"/>
                <a:ea typeface="ＭＳ Ｐゴシック" charset="0"/>
                <a:cs typeface="Helvetica" panose="020B0604020202020204" pitchFamily="34" charset="0"/>
              </a:rPr>
              <a:t>Thank you to Dr. Rosenberger for his expertise when it came to identifying some of the photographs in this study. Thank you to Dr. Long for his guidance and help throughout the semester. This project would not have as successful as it was without the guidance and intuition from Dr. Rosenberger and Dr. Long</a:t>
            </a:r>
          </a:p>
        </p:txBody>
      </p:sp>
      <p:sp>
        <p:nvSpPr>
          <p:cNvPr id="68" name="Text Box 11"/>
          <p:cNvSpPr txBox="1">
            <a:spLocks noChangeAspect="1" noChangeArrowheads="1"/>
          </p:cNvSpPr>
          <p:nvPr/>
        </p:nvSpPr>
        <p:spPr bwMode="auto">
          <a:xfrm>
            <a:off x="381000" y="17526000"/>
            <a:ext cx="8763000" cy="3048000"/>
          </a:xfrm>
          <a:prstGeom prst="rect">
            <a:avLst/>
          </a:prstGeom>
          <a:solidFill>
            <a:schemeClr val="bg2"/>
          </a:solidFill>
          <a:ln w="25400" cap="flat" cmpd="sng" algn="ctr">
            <a:noFill/>
            <a:prstDash val="solid"/>
          </a:ln>
          <a:effectLst/>
        </p:spPr>
        <p:txBody>
          <a:bodyPr lIns="228600" tIns="403113" rIns="228600" bIns="402336"/>
          <a:lstStyle>
            <a:lvl1pPr eaLnBrk="0" hangingPunct="0">
              <a:tabLst>
                <a:tab pos="508000" algn="l"/>
              </a:tabLst>
              <a:defRPr sz="3200">
                <a:solidFill>
                  <a:schemeClr val="tx1"/>
                </a:solidFill>
                <a:latin typeface="Helvetica" charset="0"/>
                <a:ea typeface="ＭＳ Ｐゴシック" charset="0"/>
                <a:cs typeface="ＭＳ Ｐゴシック" charset="0"/>
              </a:defRPr>
            </a:lvl1pPr>
            <a:lvl2pPr marL="742950" indent="-285750" eaLnBrk="0" hangingPunct="0">
              <a:tabLst>
                <a:tab pos="508000" algn="l"/>
              </a:tabLst>
              <a:defRPr sz="3200">
                <a:solidFill>
                  <a:schemeClr val="tx1"/>
                </a:solidFill>
                <a:latin typeface="Helvetica" charset="0"/>
                <a:ea typeface="ＭＳ Ｐゴシック" charset="0"/>
              </a:defRPr>
            </a:lvl2pPr>
            <a:lvl3pPr marL="1143000" indent="-228600" eaLnBrk="0" hangingPunct="0">
              <a:tabLst>
                <a:tab pos="508000" algn="l"/>
              </a:tabLst>
              <a:defRPr sz="3200">
                <a:solidFill>
                  <a:schemeClr val="tx1"/>
                </a:solidFill>
                <a:latin typeface="Helvetica" charset="0"/>
                <a:ea typeface="ＭＳ Ｐゴシック" charset="0"/>
              </a:defRPr>
            </a:lvl3pPr>
            <a:lvl4pPr marL="1600200" indent="-228600" eaLnBrk="0" hangingPunct="0">
              <a:tabLst>
                <a:tab pos="508000" algn="l"/>
              </a:tabLst>
              <a:defRPr sz="3200">
                <a:solidFill>
                  <a:schemeClr val="tx1"/>
                </a:solidFill>
                <a:latin typeface="Helvetica" charset="0"/>
                <a:ea typeface="ＭＳ Ｐゴシック" charset="0"/>
              </a:defRPr>
            </a:lvl4pPr>
            <a:lvl5pPr marL="2057400" indent="-228600" eaLnBrk="0" hangingPunct="0">
              <a:tabLst>
                <a:tab pos="508000" algn="l"/>
              </a:tabLst>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tabLst>
                <a:tab pos="508000" algn="l"/>
              </a:tabLst>
              <a:defRPr sz="3200">
                <a:solidFill>
                  <a:schemeClr val="tx1"/>
                </a:solidFill>
                <a:latin typeface="Helvetica" charset="0"/>
                <a:ea typeface="ＭＳ Ｐゴシック" charset="0"/>
              </a:defRPr>
            </a:lvl9pPr>
          </a:lstStyle>
          <a:p>
            <a:pPr lvl="0" defTabSz="914400" fontAlgn="base">
              <a:spcBef>
                <a:spcPct val="0"/>
              </a:spcBef>
              <a:spcAft>
                <a:spcPct val="0"/>
              </a:spcAft>
              <a:defRPr/>
            </a:pPr>
            <a:br>
              <a:rPr kumimoji="0" lang="en-US" sz="2500" b="0" i="0" u="none" strike="noStrike" kern="0" cap="none" spc="0" normalizeH="0" baseline="0" noProof="0" dirty="0">
                <a:ln>
                  <a:noFill/>
                </a:ln>
                <a:solidFill>
                  <a:srgbClr val="000000"/>
                </a:solidFill>
                <a:effectLst/>
                <a:uLnTx/>
                <a:uFillTx/>
                <a:latin typeface="Times New Roman"/>
                <a:ea typeface="ＭＳ Ｐゴシック" charset="0"/>
              </a:rPr>
            </a:br>
            <a:r>
              <a:rPr kumimoji="0" lang="en-US" sz="2500" b="0" i="0" u="none" strike="noStrike" kern="0" cap="none" spc="0" normalizeH="0" baseline="0" noProof="0" dirty="0">
                <a:ln>
                  <a:noFill/>
                </a:ln>
                <a:solidFill>
                  <a:srgbClr val="000000"/>
                </a:solidFill>
                <a:effectLst/>
                <a:uLnTx/>
                <a:uFillTx/>
                <a:latin typeface="Times New Roman"/>
                <a:ea typeface="ＭＳ Ｐゴシック" charset="0"/>
              </a:rPr>
              <a:t>   </a:t>
            </a:r>
            <a:endParaRPr kumimoji="0" lang="en-US" sz="2500" b="0" i="0" u="none" strike="noStrike" kern="0" cap="none" spc="0" normalizeH="0" baseline="0" noProof="0" dirty="0">
              <a:ln>
                <a:noFill/>
              </a:ln>
              <a:solidFill>
                <a:srgbClr val="000000"/>
              </a:solidFill>
              <a:effectLst/>
              <a:uLnTx/>
              <a:uFillTx/>
              <a:latin typeface="Helvetica" panose="020B0604020202020204" pitchFamily="34" charset="0"/>
              <a:ea typeface="ＭＳ Ｐゴシック" charset="0"/>
              <a:cs typeface="Helvetica" panose="020B0604020202020204" pitchFamily="34"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3300" b="1" u="none" strike="noStrike" kern="0" cap="none" spc="0" normalizeH="0" noProof="0" dirty="0">
                <a:ln>
                  <a:noFill/>
                </a:ln>
                <a:effectLst/>
                <a:uLnTx/>
                <a:uFillTx/>
                <a:latin typeface="Helvetica" panose="020B0604020202020204" pitchFamily="34" charset="0"/>
                <a:cs typeface="Helvetica" panose="020B0604020202020204" pitchFamily="34" charset="0"/>
              </a:rPr>
              <a:t>The food preferences of red-headed woodpeckers will</a:t>
            </a:r>
            <a:r>
              <a:rPr lang="en-US" sz="3300" b="1" kern="0" dirty="0">
                <a:latin typeface="Helvetica" panose="020B0604020202020204" pitchFamily="34" charset="0"/>
                <a:cs typeface="Helvetica" panose="020B0604020202020204" pitchFamily="34" charset="0"/>
              </a:rPr>
              <a:t> go from animal matter to plant matter as the seasons change.</a:t>
            </a: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3300" b="1" u="none" strike="noStrike" kern="0" cap="none" spc="0" normalizeH="0" baseline="0" noProof="0" dirty="0">
              <a:ln>
                <a:noFill/>
              </a:ln>
              <a:solidFill>
                <a:schemeClr val="accent2">
                  <a:lumMod val="75000"/>
                </a:schemeClr>
              </a:solidFill>
              <a:effectLst/>
              <a:uLnTx/>
              <a:uFillTx/>
              <a:latin typeface="Helvetica" panose="020B0604020202020204" pitchFamily="34" charset="0"/>
              <a:cs typeface="Helvetica" panose="020B0604020202020204" pitchFamily="34" charset="0"/>
            </a:endParaRPr>
          </a:p>
        </p:txBody>
      </p:sp>
      <p:sp>
        <p:nvSpPr>
          <p:cNvPr id="106" name="TextBox 105"/>
          <p:cNvSpPr txBox="1"/>
          <p:nvPr/>
        </p:nvSpPr>
        <p:spPr>
          <a:xfrm>
            <a:off x="603174" y="7033260"/>
            <a:ext cx="8233642" cy="4555093"/>
          </a:xfrm>
          <a:prstGeom prst="rect">
            <a:avLst/>
          </a:prstGeom>
          <a:noFill/>
        </p:spPr>
        <p:txBody>
          <a:bodyPr wrap="square" rtlCol="0">
            <a:spAutoFit/>
          </a:bodyPr>
          <a:lstStyle/>
          <a:p>
            <a:pPr defTabSz="914400" fontAlgn="base">
              <a:spcBef>
                <a:spcPct val="0"/>
              </a:spcBef>
              <a:spcAft>
                <a:spcPct val="0"/>
              </a:spcAft>
              <a:defRPr/>
            </a:pPr>
            <a:r>
              <a:rPr lang="en-US" sz="2900" dirty="0"/>
              <a:t>Red-headed woodpeckers (</a:t>
            </a:r>
            <a:r>
              <a:rPr lang="en-US" sz="2900" i="1" dirty="0"/>
              <a:t>Melanerpes erythrocephalus</a:t>
            </a:r>
            <a:r>
              <a:rPr lang="en-US" sz="2900" dirty="0"/>
              <a:t>) have a wide habitat range in North America, from southern Canada down to the Gulf of Mexico and from Montana to Delaware</a:t>
            </a:r>
            <a:r>
              <a:rPr lang="en-US" sz="2900" baseline="30000" dirty="0"/>
              <a:t>1</a:t>
            </a:r>
            <a:r>
              <a:rPr lang="en-US" sz="2900" dirty="0"/>
              <a:t>. They prefer to live in open woodlands with a wide variety of dead, or dying, trees to nest and cache food in</a:t>
            </a:r>
            <a:r>
              <a:rPr lang="en-US" sz="2900" baseline="30000" dirty="0"/>
              <a:t>2-3</a:t>
            </a:r>
            <a:r>
              <a:rPr lang="en-US" sz="2900" dirty="0"/>
              <a:t>. Red-headed woodpeckers were once common and easy to find, but now their populations are declining due to habitat loss. A mixture of animal mater and plant matter make up their diets.</a:t>
            </a:r>
            <a:endParaRPr lang="en-US" sz="2900" dirty="0">
              <a:solidFill>
                <a:srgbClr val="000000"/>
              </a:solidFill>
              <a:latin typeface="Helvetica" charset="0"/>
              <a:ea typeface="ＭＳ Ｐゴシック" charset="0"/>
            </a:endParaRPr>
          </a:p>
        </p:txBody>
      </p:sp>
      <p:graphicFrame>
        <p:nvGraphicFramePr>
          <p:cNvPr id="51" name="Chart 50">
            <a:extLst>
              <a:ext uri="{FF2B5EF4-FFF2-40B4-BE49-F238E27FC236}">
                <a16:creationId xmlns:a16="http://schemas.microsoft.com/office/drawing/2014/main" id="{9227444B-EBD4-214A-85DE-2E8D9DBBC7DF}"/>
              </a:ext>
            </a:extLst>
          </p:cNvPr>
          <p:cNvGraphicFramePr>
            <a:graphicFrameLocks/>
          </p:cNvGraphicFramePr>
          <p:nvPr>
            <p:extLst>
              <p:ext uri="{D42A27DB-BD31-4B8C-83A1-F6EECF244321}">
                <p14:modId xmlns:p14="http://schemas.microsoft.com/office/powerpoint/2010/main" val="4232287620"/>
              </p:ext>
            </p:extLst>
          </p:nvPr>
        </p:nvGraphicFramePr>
        <p:xfrm>
          <a:off x="18469922" y="9064172"/>
          <a:ext cx="12196924" cy="10603839"/>
        </p:xfrm>
        <a:graphic>
          <a:graphicData uri="http://schemas.openxmlformats.org/drawingml/2006/chart">
            <c:chart xmlns:c="http://schemas.openxmlformats.org/drawingml/2006/chart" xmlns:r="http://schemas.openxmlformats.org/officeDocument/2006/relationships" r:id="rId6"/>
          </a:graphicData>
        </a:graphic>
      </p:graphicFrame>
      <p:sp>
        <p:nvSpPr>
          <p:cNvPr id="9" name="Rectangle 12"/>
          <p:cNvSpPr>
            <a:spLocks noChangeArrowheads="1"/>
          </p:cNvSpPr>
          <p:nvPr/>
        </p:nvSpPr>
        <p:spPr bwMode="auto">
          <a:xfrm>
            <a:off x="0" y="-2286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10918268" y="19697978"/>
            <a:ext cx="5745480" cy="477054"/>
          </a:xfrm>
          <a:prstGeom prst="rect">
            <a:avLst/>
          </a:prstGeom>
          <a:noFill/>
        </p:spPr>
        <p:txBody>
          <a:bodyPr wrap="square" rtlCol="0">
            <a:spAutoFit/>
          </a:bodyPr>
          <a:lstStyle/>
          <a:p>
            <a:pPr algn="ctr"/>
            <a:r>
              <a:rPr lang="en-US" sz="2500" b="1" dirty="0">
                <a:latin typeface="Helvetica" panose="020B0604020202020204" pitchFamily="34" charset="0"/>
                <a:cs typeface="Helvetica" panose="020B0604020202020204" pitchFamily="34" charset="0"/>
              </a:rPr>
              <a:t>Figure 1. Overall food preference</a:t>
            </a:r>
            <a:endParaRPr lang="en-US" sz="2500" dirty="0">
              <a:solidFill>
                <a:srgbClr val="FF0000"/>
              </a:solidFill>
              <a:latin typeface="Helvetica" panose="020B0604020202020204" pitchFamily="34" charset="0"/>
              <a:cs typeface="Helvetica" panose="020B0604020202020204" pitchFamily="34" charset="0"/>
            </a:endParaRPr>
          </a:p>
        </p:txBody>
      </p:sp>
      <p:sp>
        <p:nvSpPr>
          <p:cNvPr id="65" name="Text Box 13"/>
          <p:cNvSpPr txBox="1">
            <a:spLocks noChangeArrowheads="1"/>
          </p:cNvSpPr>
          <p:nvPr/>
        </p:nvSpPr>
        <p:spPr bwMode="auto">
          <a:xfrm>
            <a:off x="30861000" y="5715000"/>
            <a:ext cx="7162802" cy="20574000"/>
          </a:xfrm>
          <a:prstGeom prst="rect">
            <a:avLst/>
          </a:prstGeom>
          <a:solidFill>
            <a:schemeClr val="bg2"/>
          </a:solidFill>
          <a:ln>
            <a:noFill/>
          </a:ln>
        </p:spPr>
        <p:txBody>
          <a:bodyPr lIns="403113" tIns="182880" rIns="403113" bIns="806226"/>
          <a:lstStyle>
            <a:lvl1pPr eaLnBrk="0" hangingPunct="0">
              <a:tabLst>
                <a:tab pos="635000" algn="l"/>
              </a:tabLst>
              <a:defRPr sz="3200">
                <a:solidFill>
                  <a:schemeClr val="tx1"/>
                </a:solidFill>
                <a:latin typeface="Helvetica" charset="0"/>
                <a:ea typeface="ＭＳ Ｐゴシック" charset="0"/>
                <a:cs typeface="ＭＳ Ｐゴシック" charset="0"/>
              </a:defRPr>
            </a:lvl1pPr>
            <a:lvl2pPr marL="742950" indent="-285750" eaLnBrk="0" hangingPunct="0">
              <a:tabLst>
                <a:tab pos="635000" algn="l"/>
              </a:tabLst>
              <a:defRPr sz="3200">
                <a:solidFill>
                  <a:schemeClr val="tx1"/>
                </a:solidFill>
                <a:latin typeface="Helvetica" charset="0"/>
                <a:ea typeface="ＭＳ Ｐゴシック" charset="0"/>
              </a:defRPr>
            </a:lvl2pPr>
            <a:lvl3pPr marL="1143000" indent="-228600" eaLnBrk="0" hangingPunct="0">
              <a:tabLst>
                <a:tab pos="635000" algn="l"/>
              </a:tabLst>
              <a:defRPr sz="3200">
                <a:solidFill>
                  <a:schemeClr val="tx1"/>
                </a:solidFill>
                <a:latin typeface="Helvetica" charset="0"/>
                <a:ea typeface="ＭＳ Ｐゴシック" charset="0"/>
              </a:defRPr>
            </a:lvl3pPr>
            <a:lvl4pPr marL="1600200" indent="-228600" eaLnBrk="0" hangingPunct="0">
              <a:tabLst>
                <a:tab pos="635000" algn="l"/>
              </a:tabLst>
              <a:defRPr sz="3200">
                <a:solidFill>
                  <a:schemeClr val="tx1"/>
                </a:solidFill>
                <a:latin typeface="Helvetica" charset="0"/>
                <a:ea typeface="ＭＳ Ｐゴシック" charset="0"/>
              </a:defRPr>
            </a:lvl4pPr>
            <a:lvl5pPr marL="2057400" indent="-228600" eaLnBrk="0" hangingPunct="0">
              <a:tabLst>
                <a:tab pos="635000" algn="l"/>
              </a:tabLst>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tabLst>
                <a:tab pos="635000" algn="l"/>
              </a:tabLst>
              <a:defRPr sz="3200">
                <a:solidFill>
                  <a:schemeClr val="tx1"/>
                </a:solidFill>
                <a:latin typeface="Helvetica" charset="0"/>
                <a:ea typeface="ＭＳ Ｐゴシック" charset="0"/>
              </a:defRPr>
            </a:lvl9pPr>
          </a:lstStyle>
          <a:p>
            <a:pPr marL="0" marR="0" lvl="0" indent="0" algn="ctr" defTabSz="914400" eaLnBrk="1" fontAlgn="base" latinLnBrk="0" hangingPunct="1">
              <a:lnSpc>
                <a:spcPct val="100000"/>
              </a:lnSpc>
              <a:spcBef>
                <a:spcPct val="50000"/>
              </a:spcBef>
              <a:spcAft>
                <a:spcPct val="0"/>
              </a:spcAft>
              <a:buClrTx/>
              <a:buSzTx/>
              <a:buFontTx/>
              <a:buNone/>
              <a:tabLst>
                <a:tab pos="635000" algn="l"/>
              </a:tabLst>
              <a:defRPr/>
            </a:pPr>
            <a:endParaRPr lang="en-US" b="1" kern="0" dirty="0">
              <a:solidFill>
                <a:srgbClr val="000000"/>
              </a:solidFill>
            </a:endParaRPr>
          </a:p>
          <a:p>
            <a:pPr marL="0" marR="0" lvl="0" indent="0" algn="ctr" defTabSz="914400" eaLnBrk="1" fontAlgn="base" latinLnBrk="0" hangingPunct="1">
              <a:lnSpc>
                <a:spcPct val="100000"/>
              </a:lnSpc>
              <a:spcBef>
                <a:spcPct val="50000"/>
              </a:spcBef>
              <a:spcAft>
                <a:spcPct val="0"/>
              </a:spcAft>
              <a:buClrTx/>
              <a:buSzTx/>
              <a:buFontTx/>
              <a:buNone/>
              <a:tabLst>
                <a:tab pos="635000" algn="l"/>
              </a:tabLst>
              <a:defRPr/>
            </a:pPr>
            <a:endParaRPr lang="en-US" b="1" kern="0" noProof="0" dirty="0">
              <a:solidFill>
                <a:schemeClr val="accent2">
                  <a:lumMod val="75000"/>
                </a:schemeClr>
              </a:solidFill>
            </a:endParaRPr>
          </a:p>
          <a:p>
            <a:pPr marL="571500" marR="0" lvl="0" indent="-571500" defTabSz="914400" eaLnBrk="1" fontAlgn="base" latinLnBrk="0" hangingPunct="1">
              <a:lnSpc>
                <a:spcPct val="100000"/>
              </a:lnSpc>
              <a:spcBef>
                <a:spcPct val="50000"/>
              </a:spcBef>
              <a:spcAft>
                <a:spcPct val="0"/>
              </a:spcAft>
              <a:buClrTx/>
              <a:buSzTx/>
              <a:buFont typeface="Arial" panose="020B0604020202020204" pitchFamily="34" charset="0"/>
              <a:buChar char="•"/>
              <a:tabLst>
                <a:tab pos="635000" algn="l"/>
              </a:tabLst>
              <a:defRPr/>
            </a:pPr>
            <a:r>
              <a:rPr lang="en-US" kern="0" dirty="0">
                <a:solidFill>
                  <a:srgbClr val="000000"/>
                </a:solidFill>
                <a:latin typeface="Helvetica" panose="020B0604020202020204" pitchFamily="34" charset="0"/>
                <a:cs typeface="Helvetica" panose="020B0604020202020204" pitchFamily="34" charset="0"/>
              </a:rPr>
              <a:t>Of the 18,000 red-headed woodpecker photos on Macaulay, there were 596 photos of birds with something in their beaks, and 435 (72.99%) of those were identified.</a:t>
            </a:r>
          </a:p>
          <a:p>
            <a:pPr marL="571500" marR="0" lvl="0" indent="-571500" defTabSz="914400" eaLnBrk="1" fontAlgn="base" latinLnBrk="0" hangingPunct="1">
              <a:lnSpc>
                <a:spcPct val="100000"/>
              </a:lnSpc>
              <a:spcBef>
                <a:spcPct val="50000"/>
              </a:spcBef>
              <a:spcAft>
                <a:spcPct val="0"/>
              </a:spcAft>
              <a:buClrTx/>
              <a:buSzTx/>
              <a:buFont typeface="Arial" panose="020B0604020202020204" pitchFamily="34" charset="0"/>
              <a:buChar char="•"/>
              <a:tabLst>
                <a:tab pos="635000" algn="l"/>
              </a:tabLst>
              <a:defRPr/>
            </a:pPr>
            <a:r>
              <a:rPr lang="en-US" kern="0" dirty="0">
                <a:solidFill>
                  <a:srgbClr val="000000"/>
                </a:solidFill>
                <a:latin typeface="Helvetica" panose="020B0604020202020204" pitchFamily="34" charset="0"/>
                <a:cs typeface="Helvetica" panose="020B0604020202020204" pitchFamily="34" charset="0"/>
              </a:rPr>
              <a:t>Plant material made up a variety of a red-headed woodpeckers diet, around 53% total. There were 18 different types of animal matter observed being eaten (Fig. 1 &amp; 2). </a:t>
            </a:r>
          </a:p>
          <a:p>
            <a:pPr marL="571500" marR="0" lvl="0" indent="-571500" defTabSz="914400" eaLnBrk="1" fontAlgn="base" latinLnBrk="0" hangingPunct="1">
              <a:lnSpc>
                <a:spcPct val="100000"/>
              </a:lnSpc>
              <a:spcBef>
                <a:spcPct val="50000"/>
              </a:spcBef>
              <a:spcAft>
                <a:spcPct val="0"/>
              </a:spcAft>
              <a:buClrTx/>
              <a:buSzTx/>
              <a:buFont typeface="Arial" panose="020B0604020202020204" pitchFamily="34" charset="0"/>
              <a:buChar char="•"/>
              <a:tabLst>
                <a:tab pos="635000" algn="l"/>
              </a:tabLst>
              <a:defRPr/>
            </a:pPr>
            <a:r>
              <a:rPr lang="en-US" kern="0" dirty="0">
                <a:solidFill>
                  <a:srgbClr val="000000"/>
                </a:solidFill>
                <a:latin typeface="Helvetica" panose="020B0604020202020204" pitchFamily="34" charset="0"/>
                <a:cs typeface="Helvetica" panose="020B0604020202020204" pitchFamily="34" charset="0"/>
              </a:rPr>
              <a:t>There is a decrease in plant matter being eaten during the warmer months, with an increase in animal matter (Fig. 3). </a:t>
            </a:r>
          </a:p>
          <a:p>
            <a:pPr marL="571500" lvl="0" indent="-571500" defTabSz="914400" eaLnBrk="1" fontAlgn="base" hangingPunct="1">
              <a:spcBef>
                <a:spcPct val="50000"/>
              </a:spcBef>
              <a:spcAft>
                <a:spcPct val="0"/>
              </a:spcAft>
              <a:buFont typeface="Arial" panose="020B0604020202020204" pitchFamily="34" charset="0"/>
              <a:buChar char="•"/>
              <a:defRPr/>
            </a:pPr>
            <a:r>
              <a:rPr lang="en-US" kern="0" dirty="0">
                <a:solidFill>
                  <a:srgbClr val="000000"/>
                </a:solidFill>
                <a:latin typeface="Helvetica" panose="020B0604020202020204" pitchFamily="34" charset="0"/>
                <a:cs typeface="Helvetica" panose="020B0604020202020204" pitchFamily="34" charset="0"/>
              </a:rPr>
              <a:t>By knowing about how their food preferences change, and the importance of both plant and animal matter in their diet at different times of the year, scientists are able to use the data to inform decisions about habitat protection.</a:t>
            </a:r>
          </a:p>
          <a:p>
            <a:pPr marL="571500" lvl="0" indent="-571500" defTabSz="914400" eaLnBrk="1" fontAlgn="base" hangingPunct="1">
              <a:spcBef>
                <a:spcPct val="50000"/>
              </a:spcBef>
              <a:spcAft>
                <a:spcPct val="0"/>
              </a:spcAft>
              <a:buFont typeface="Arial" panose="020B0604020202020204" pitchFamily="34" charset="0"/>
              <a:buChar char="•"/>
              <a:defRPr/>
            </a:pPr>
            <a:r>
              <a:rPr lang="en-US" kern="0" dirty="0">
                <a:solidFill>
                  <a:srgbClr val="000000"/>
                </a:solidFill>
                <a:latin typeface="Helvetica" panose="020B0604020202020204" pitchFamily="34" charset="0"/>
                <a:cs typeface="Helvetica" panose="020B0604020202020204" pitchFamily="34" charset="0"/>
              </a:rPr>
              <a:t>The collection of data from 42 states/provinces across North America provides an overall view of red-headed woodpeckers diets. Because of this large geographical range, conservationists around North America will be able to adopt it in their conservation efforts. </a:t>
            </a:r>
          </a:p>
        </p:txBody>
      </p:sp>
      <p:sp>
        <p:nvSpPr>
          <p:cNvPr id="3" name="TextBox 2"/>
          <p:cNvSpPr txBox="1"/>
          <p:nvPr/>
        </p:nvSpPr>
        <p:spPr>
          <a:xfrm>
            <a:off x="381000" y="5766881"/>
            <a:ext cx="882015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Introduction</a:t>
            </a:r>
          </a:p>
        </p:txBody>
      </p:sp>
      <p:sp>
        <p:nvSpPr>
          <p:cNvPr id="33" name="TextBox 32"/>
          <p:cNvSpPr txBox="1"/>
          <p:nvPr/>
        </p:nvSpPr>
        <p:spPr>
          <a:xfrm>
            <a:off x="381000" y="17425481"/>
            <a:ext cx="87630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Research Hypothesis</a:t>
            </a:r>
          </a:p>
        </p:txBody>
      </p:sp>
      <p:sp>
        <p:nvSpPr>
          <p:cNvPr id="34" name="TextBox 33"/>
          <p:cNvSpPr txBox="1"/>
          <p:nvPr/>
        </p:nvSpPr>
        <p:spPr>
          <a:xfrm>
            <a:off x="381000" y="21083081"/>
            <a:ext cx="87630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Methods</a:t>
            </a:r>
            <a:endParaRPr lang="en-US" sz="5500" dirty="0">
              <a:solidFill>
                <a:schemeClr val="bg1"/>
              </a:solidFill>
            </a:endParaRPr>
          </a:p>
        </p:txBody>
      </p:sp>
      <p:sp>
        <p:nvSpPr>
          <p:cNvPr id="37" name="TextBox 36"/>
          <p:cNvSpPr txBox="1"/>
          <p:nvPr/>
        </p:nvSpPr>
        <p:spPr>
          <a:xfrm>
            <a:off x="30861000" y="5715000"/>
            <a:ext cx="71628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Discussion</a:t>
            </a:r>
          </a:p>
        </p:txBody>
      </p:sp>
      <p:sp>
        <p:nvSpPr>
          <p:cNvPr id="38" name="TextBox 37"/>
          <p:cNvSpPr txBox="1"/>
          <p:nvPr/>
        </p:nvSpPr>
        <p:spPr>
          <a:xfrm>
            <a:off x="9829800" y="6477000"/>
            <a:ext cx="204978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Results:</a:t>
            </a:r>
            <a:r>
              <a:rPr lang="en-US" sz="5500" dirty="0">
                <a:solidFill>
                  <a:schemeClr val="bg1"/>
                </a:solidFill>
              </a:rPr>
              <a:t> Food preference</a:t>
            </a:r>
          </a:p>
        </p:txBody>
      </p:sp>
      <p:sp>
        <p:nvSpPr>
          <p:cNvPr id="39" name="TextBox 38"/>
          <p:cNvSpPr txBox="1"/>
          <p:nvPr/>
        </p:nvSpPr>
        <p:spPr>
          <a:xfrm>
            <a:off x="9829800" y="20625881"/>
            <a:ext cx="20497800" cy="938719"/>
          </a:xfrm>
          <a:prstGeom prst="rect">
            <a:avLst/>
          </a:prstGeom>
          <a:solidFill>
            <a:schemeClr val="accent2">
              <a:lumMod val="75000"/>
            </a:schemeClr>
          </a:solidFill>
          <a:ln w="3175">
            <a:solidFill>
              <a:schemeClr val="tx1"/>
            </a:solidFill>
          </a:ln>
        </p:spPr>
        <p:txBody>
          <a:bodyPr wrap="square" rtlCol="0">
            <a:spAutoFit/>
          </a:bodyPr>
          <a:lstStyle/>
          <a:p>
            <a:pPr algn="ctr"/>
            <a:r>
              <a:rPr lang="en-US" sz="5500" b="1" dirty="0">
                <a:solidFill>
                  <a:schemeClr val="bg1"/>
                </a:solidFill>
              </a:rPr>
              <a:t>Results:</a:t>
            </a:r>
            <a:r>
              <a:rPr lang="en-US" sz="5500" dirty="0">
                <a:solidFill>
                  <a:schemeClr val="bg1"/>
                </a:solidFill>
              </a:rPr>
              <a:t> Diet change throughout the year</a:t>
            </a:r>
          </a:p>
        </p:txBody>
      </p:sp>
      <p:sp>
        <p:nvSpPr>
          <p:cNvPr id="80" name="TextBox 79"/>
          <p:cNvSpPr txBox="1"/>
          <p:nvPr/>
        </p:nvSpPr>
        <p:spPr>
          <a:xfrm>
            <a:off x="9370216" y="8131076"/>
            <a:ext cx="8841585" cy="2308324"/>
          </a:xfrm>
          <a:prstGeom prst="rect">
            <a:avLst/>
          </a:prstGeom>
          <a:solidFill>
            <a:schemeClr val="bg1"/>
          </a:solidFill>
          <a:ln>
            <a:noFill/>
          </a:ln>
        </p:spPr>
        <p:txBody>
          <a:bodyPr wrap="square" rtlCol="0" anchor="ctr">
            <a:spAutoFit/>
          </a:bodyPr>
          <a:lstStyle/>
          <a:p>
            <a:pPr algn="ctr" defTabSz="914400" fontAlgn="base">
              <a:spcBef>
                <a:spcPct val="0"/>
              </a:spcBef>
              <a:spcAft>
                <a:spcPct val="0"/>
              </a:spcAft>
            </a:pPr>
            <a:r>
              <a:rPr lang="en-US" sz="3600" b="1" dirty="0">
                <a:solidFill>
                  <a:schemeClr val="accent2">
                    <a:lumMod val="75000"/>
                  </a:schemeClr>
                </a:solidFill>
                <a:latin typeface="Helvetica" charset="0"/>
                <a:ea typeface="ＭＳ Ｐゴシック" charset="0"/>
              </a:rPr>
              <a:t>Plant matter makes up a majority of red-headed woodpecker diets. There were 20 different categories of food that were recorded. </a:t>
            </a:r>
          </a:p>
        </p:txBody>
      </p:sp>
      <p:sp>
        <p:nvSpPr>
          <p:cNvPr id="43" name="TextBox 42"/>
          <p:cNvSpPr txBox="1"/>
          <p:nvPr/>
        </p:nvSpPr>
        <p:spPr>
          <a:xfrm>
            <a:off x="22860000" y="8153512"/>
            <a:ext cx="6324600" cy="2369880"/>
          </a:xfrm>
          <a:prstGeom prst="rect">
            <a:avLst/>
          </a:prstGeom>
          <a:solidFill>
            <a:schemeClr val="bg1"/>
          </a:solidFill>
          <a:ln>
            <a:noFill/>
          </a:ln>
        </p:spPr>
        <p:txBody>
          <a:bodyPr wrap="square" rtlCol="0">
            <a:spAutoFit/>
          </a:bodyPr>
          <a:lstStyle/>
          <a:p>
            <a:pPr algn="ctr" defTabSz="914400" fontAlgn="base">
              <a:spcBef>
                <a:spcPct val="0"/>
              </a:spcBef>
              <a:spcAft>
                <a:spcPct val="0"/>
              </a:spcAft>
            </a:pPr>
            <a:r>
              <a:rPr lang="en-US" sz="4000" b="1" dirty="0">
                <a:solidFill>
                  <a:schemeClr val="accent2">
                    <a:lumMod val="75000"/>
                  </a:schemeClr>
                </a:solidFill>
                <a:latin typeface="Helvetica" charset="0"/>
                <a:ea typeface="ＭＳ Ｐゴシック" charset="0"/>
              </a:rPr>
              <a:t>H</a:t>
            </a:r>
            <a:r>
              <a:rPr lang="en-US" sz="3600" b="1" dirty="0">
                <a:solidFill>
                  <a:schemeClr val="accent2">
                    <a:lumMod val="75000"/>
                  </a:schemeClr>
                </a:solidFill>
                <a:latin typeface="Helvetica" charset="0"/>
                <a:ea typeface="ＭＳ Ｐゴシック" charset="0"/>
              </a:rPr>
              <a:t>emiptera was the favorite animal matter consumed. Animal matter makes up 19.13% of data collected. </a:t>
            </a:r>
          </a:p>
        </p:txBody>
      </p:sp>
      <p:sp>
        <p:nvSpPr>
          <p:cNvPr id="46" name="TextBox 45"/>
          <p:cNvSpPr txBox="1"/>
          <p:nvPr/>
        </p:nvSpPr>
        <p:spPr>
          <a:xfrm>
            <a:off x="22501860" y="19739963"/>
            <a:ext cx="5745480" cy="477054"/>
          </a:xfrm>
          <a:prstGeom prst="rect">
            <a:avLst/>
          </a:prstGeom>
          <a:noFill/>
        </p:spPr>
        <p:txBody>
          <a:bodyPr wrap="square" rtlCol="0">
            <a:spAutoFit/>
          </a:bodyPr>
          <a:lstStyle/>
          <a:p>
            <a:pPr algn="ctr"/>
            <a:r>
              <a:rPr lang="en-US" sz="2500" b="1" dirty="0">
                <a:latin typeface="Helvetica" panose="020B0604020202020204" pitchFamily="34" charset="0"/>
                <a:cs typeface="Helvetica" panose="020B0604020202020204" pitchFamily="34" charset="0"/>
              </a:rPr>
              <a:t>Figure 2. Animal food preference</a:t>
            </a:r>
            <a:endParaRPr lang="en-US" sz="2500" dirty="0">
              <a:solidFill>
                <a:srgbClr val="FF0000"/>
              </a:solidFill>
              <a:latin typeface="Helvetica" panose="020B0604020202020204" pitchFamily="34" charset="0"/>
              <a:cs typeface="Helvetica" panose="020B0604020202020204" pitchFamily="34" charset="0"/>
            </a:endParaRPr>
          </a:p>
        </p:txBody>
      </p:sp>
      <p:graphicFrame>
        <p:nvGraphicFramePr>
          <p:cNvPr id="55" name="Chart 54">
            <a:extLst>
              <a:ext uri="{FF2B5EF4-FFF2-40B4-BE49-F238E27FC236}">
                <a16:creationId xmlns:a16="http://schemas.microsoft.com/office/drawing/2014/main" id="{C19FF9DE-F377-F846-9727-F88EFC5EF862}"/>
              </a:ext>
            </a:extLst>
          </p:cNvPr>
          <p:cNvGraphicFramePr>
            <a:graphicFrameLocks/>
          </p:cNvGraphicFramePr>
          <p:nvPr>
            <p:extLst>
              <p:ext uri="{D42A27DB-BD31-4B8C-83A1-F6EECF244321}">
                <p14:modId xmlns:p14="http://schemas.microsoft.com/office/powerpoint/2010/main" val="2407790602"/>
              </p:ext>
            </p:extLst>
          </p:nvPr>
        </p:nvGraphicFramePr>
        <p:xfrm>
          <a:off x="9677400" y="22015449"/>
          <a:ext cx="15697200" cy="10122047"/>
        </p:xfrm>
        <a:graphic>
          <a:graphicData uri="http://schemas.openxmlformats.org/drawingml/2006/chart">
            <c:chart xmlns:c="http://schemas.openxmlformats.org/drawingml/2006/chart" xmlns:r="http://schemas.openxmlformats.org/officeDocument/2006/relationships" r:id="rId7"/>
          </a:graphicData>
        </a:graphic>
      </p:graphicFrame>
      <p:sp>
        <p:nvSpPr>
          <p:cNvPr id="81" name="TextBox 80"/>
          <p:cNvSpPr txBox="1"/>
          <p:nvPr/>
        </p:nvSpPr>
        <p:spPr>
          <a:xfrm>
            <a:off x="25325824" y="23852309"/>
            <a:ext cx="4953000" cy="3785652"/>
          </a:xfrm>
          <a:prstGeom prst="rect">
            <a:avLst/>
          </a:prstGeom>
          <a:solidFill>
            <a:schemeClr val="bg1"/>
          </a:solidFill>
          <a:ln>
            <a:noFill/>
          </a:ln>
        </p:spPr>
        <p:txBody>
          <a:bodyPr wrap="square" rtlCol="0">
            <a:spAutoFit/>
          </a:bodyPr>
          <a:lstStyle/>
          <a:p>
            <a:pPr algn="ctr" defTabSz="914400" fontAlgn="base">
              <a:spcBef>
                <a:spcPct val="0"/>
              </a:spcBef>
              <a:spcAft>
                <a:spcPct val="0"/>
              </a:spcAft>
            </a:pPr>
            <a:r>
              <a:rPr lang="en-US" sz="4000" b="1" dirty="0">
                <a:solidFill>
                  <a:schemeClr val="accent2">
                    <a:lumMod val="75000"/>
                  </a:schemeClr>
                </a:solidFill>
                <a:latin typeface="Helvetica" charset="0"/>
                <a:ea typeface="ＭＳ Ｐゴシック" charset="0"/>
              </a:rPr>
              <a:t>There is a significant decrease in plant matter during the spring/summer months </a:t>
            </a:r>
          </a:p>
        </p:txBody>
      </p:sp>
      <p:sp>
        <p:nvSpPr>
          <p:cNvPr id="13" name="TextBox 12">
            <a:extLst>
              <a:ext uri="{FF2B5EF4-FFF2-40B4-BE49-F238E27FC236}">
                <a16:creationId xmlns:a16="http://schemas.microsoft.com/office/drawing/2014/main" id="{B9825403-3F30-054C-A998-52DBF8AFDE90}"/>
              </a:ext>
            </a:extLst>
          </p:cNvPr>
          <p:cNvSpPr txBox="1"/>
          <p:nvPr/>
        </p:nvSpPr>
        <p:spPr>
          <a:xfrm>
            <a:off x="719491" y="15544800"/>
            <a:ext cx="8233642" cy="1431161"/>
          </a:xfrm>
          <a:prstGeom prst="rect">
            <a:avLst/>
          </a:prstGeom>
          <a:noFill/>
        </p:spPr>
        <p:txBody>
          <a:bodyPr wrap="square" rtlCol="0">
            <a:spAutoFit/>
          </a:bodyPr>
          <a:lstStyle/>
          <a:p>
            <a:r>
              <a:rPr lang="en-US" sz="2900" dirty="0"/>
              <a:t>Here, we explore if red-headed woodpeckers have a preference when it comes to a food source, and how that changes due to the seasons changing. </a:t>
            </a:r>
          </a:p>
        </p:txBody>
      </p:sp>
      <p:pic>
        <p:nvPicPr>
          <p:cNvPr id="16" name="Picture 15">
            <a:extLst>
              <a:ext uri="{FF2B5EF4-FFF2-40B4-BE49-F238E27FC236}">
                <a16:creationId xmlns:a16="http://schemas.microsoft.com/office/drawing/2014/main" id="{42168134-2678-DC45-8354-0AACF19D91F6}"/>
              </a:ext>
            </a:extLst>
          </p:cNvPr>
          <p:cNvPicPr>
            <a:picLocks noChangeAspect="1"/>
          </p:cNvPicPr>
          <p:nvPr/>
        </p:nvPicPr>
        <p:blipFill rotWithShape="1">
          <a:blip r:embed="rId8">
            <a:extLst>
              <a:ext uri="{28A0092B-C50C-407E-A947-70E740481C1C}">
                <a14:useLocalDpi xmlns:a14="http://schemas.microsoft.com/office/drawing/2010/main" val="0"/>
              </a:ext>
            </a:extLst>
          </a:blip>
          <a:srcRect l="15261" t="17715" r="11198" b="14040"/>
          <a:stretch/>
        </p:blipFill>
        <p:spPr>
          <a:xfrm>
            <a:off x="1212877" y="11588353"/>
            <a:ext cx="6809927" cy="3880500"/>
          </a:xfrm>
          <a:prstGeom prst="rect">
            <a:avLst/>
          </a:prstGeom>
        </p:spPr>
      </p:pic>
      <p:sp>
        <p:nvSpPr>
          <p:cNvPr id="42" name="Text Box 16"/>
          <p:cNvSpPr txBox="1">
            <a:spLocks noChangeArrowheads="1"/>
          </p:cNvSpPr>
          <p:nvPr/>
        </p:nvSpPr>
        <p:spPr bwMode="auto">
          <a:xfrm>
            <a:off x="30807660" y="30205680"/>
            <a:ext cx="7162800" cy="2255520"/>
          </a:xfrm>
          <a:prstGeom prst="rect">
            <a:avLst/>
          </a:prstGeom>
          <a:solidFill>
            <a:srgbClr val="FFFFFF">
              <a:lumMod val="85000"/>
            </a:srgbClr>
          </a:solidFill>
          <a:ln>
            <a:noFill/>
          </a:ln>
          <a:extLst/>
        </p:spPr>
        <p:txBody>
          <a:bodyPr lIns="274320" tIns="91440" rIns="274320" bIns="91440"/>
          <a:lstStyle>
            <a:lvl1pPr eaLnBrk="0" hangingPunct="0">
              <a:defRPr sz="3200">
                <a:solidFill>
                  <a:schemeClr val="tx1"/>
                </a:solidFill>
                <a:latin typeface="Helvetica" charset="0"/>
                <a:ea typeface="ＭＳ Ｐゴシック" charset="0"/>
                <a:cs typeface="ＭＳ Ｐゴシック" charset="0"/>
              </a:defRPr>
            </a:lvl1pPr>
            <a:lvl2pPr marL="742950" indent="-285750" eaLnBrk="0" hangingPunct="0">
              <a:defRPr sz="3200">
                <a:solidFill>
                  <a:schemeClr val="tx1"/>
                </a:solidFill>
                <a:latin typeface="Helvetica" charset="0"/>
                <a:ea typeface="ＭＳ Ｐゴシック" charset="0"/>
              </a:defRPr>
            </a:lvl2pPr>
            <a:lvl3pPr marL="1143000" indent="-228600" eaLnBrk="0" hangingPunct="0">
              <a:defRPr sz="3200">
                <a:solidFill>
                  <a:schemeClr val="tx1"/>
                </a:solidFill>
                <a:latin typeface="Helvetica" charset="0"/>
                <a:ea typeface="ＭＳ Ｐゴシック" charset="0"/>
              </a:defRPr>
            </a:lvl3pPr>
            <a:lvl4pPr marL="1600200" indent="-228600" eaLnBrk="0" hangingPunct="0">
              <a:defRPr sz="3200">
                <a:solidFill>
                  <a:schemeClr val="tx1"/>
                </a:solidFill>
                <a:latin typeface="Helvetica" charset="0"/>
                <a:ea typeface="ＭＳ Ｐゴシック" charset="0"/>
              </a:defRPr>
            </a:lvl4pPr>
            <a:lvl5pPr marL="2057400" indent="-228600" eaLnBrk="0" hangingPunct="0">
              <a:defRPr sz="3200">
                <a:solidFill>
                  <a:schemeClr val="tx1"/>
                </a:solidFill>
                <a:latin typeface="Helvetica" charset="0"/>
                <a:ea typeface="ＭＳ Ｐゴシック" charset="0"/>
              </a:defRPr>
            </a:lvl5pPr>
            <a:lvl6pPr marL="2514600" indent="-228600" eaLnBrk="0" fontAlgn="base" hangingPunct="0">
              <a:spcBef>
                <a:spcPct val="0"/>
              </a:spcBef>
              <a:spcAft>
                <a:spcPct val="0"/>
              </a:spcAft>
              <a:defRPr sz="3200">
                <a:solidFill>
                  <a:schemeClr val="tx1"/>
                </a:solidFill>
                <a:latin typeface="Helvetica" charset="0"/>
                <a:ea typeface="ＭＳ Ｐゴシック" charset="0"/>
              </a:defRPr>
            </a:lvl6pPr>
            <a:lvl7pPr marL="2971800" indent="-228600" eaLnBrk="0" fontAlgn="base" hangingPunct="0">
              <a:spcBef>
                <a:spcPct val="0"/>
              </a:spcBef>
              <a:spcAft>
                <a:spcPct val="0"/>
              </a:spcAft>
              <a:defRPr sz="3200">
                <a:solidFill>
                  <a:schemeClr val="tx1"/>
                </a:solidFill>
                <a:latin typeface="Helvetica" charset="0"/>
                <a:ea typeface="ＭＳ Ｐゴシック" charset="0"/>
              </a:defRPr>
            </a:lvl7pPr>
            <a:lvl8pPr marL="3429000" indent="-228600" eaLnBrk="0" fontAlgn="base" hangingPunct="0">
              <a:spcBef>
                <a:spcPct val="0"/>
              </a:spcBef>
              <a:spcAft>
                <a:spcPct val="0"/>
              </a:spcAft>
              <a:defRPr sz="3200">
                <a:solidFill>
                  <a:schemeClr val="tx1"/>
                </a:solidFill>
                <a:latin typeface="Helvetica" charset="0"/>
                <a:ea typeface="ＭＳ Ｐゴシック" charset="0"/>
              </a:defRPr>
            </a:lvl8pPr>
            <a:lvl9pPr marL="3886200" indent="-228600" eaLnBrk="0" fontAlgn="base" hangingPunct="0">
              <a:spcBef>
                <a:spcPct val="0"/>
              </a:spcBef>
              <a:spcAft>
                <a:spcPct val="0"/>
              </a:spcAft>
              <a:defRPr sz="3200">
                <a:solidFill>
                  <a:schemeClr val="tx1"/>
                </a:solidFill>
                <a:latin typeface="Helvetica" charset="0"/>
                <a:ea typeface="ＭＳ Ｐゴシック" charset="0"/>
              </a:defRPr>
            </a:lvl9pPr>
          </a:lstStyle>
          <a:p>
            <a:pPr marL="0" marR="0" lvl="0" indent="0" algn="ctr" defTabSz="914400" eaLnBrk="1" fontAlgn="base" latinLnBrk="0" hangingPunct="1">
              <a:lnSpc>
                <a:spcPct val="100000"/>
              </a:lnSpc>
              <a:spcBef>
                <a:spcPct val="50000"/>
              </a:spcBef>
              <a:spcAft>
                <a:spcPct val="0"/>
              </a:spcAft>
              <a:buClrTx/>
              <a:buSzTx/>
              <a:buFontTx/>
              <a:buNone/>
              <a:tabLst/>
              <a:defRPr/>
            </a:pPr>
            <a:r>
              <a:rPr lang="en-US" b="1" kern="0" dirty="0">
                <a:solidFill>
                  <a:srgbClr val="000000"/>
                </a:solidFill>
              </a:rPr>
              <a:t>References</a:t>
            </a:r>
          </a:p>
          <a:p>
            <a:pPr lvl="0" defTabSz="914400" eaLnBrk="1" fontAlgn="base" hangingPunct="1">
              <a:spcBef>
                <a:spcPct val="10000"/>
              </a:spcBef>
              <a:spcAft>
                <a:spcPct val="0"/>
              </a:spcAft>
              <a:defRPr/>
            </a:pPr>
            <a:r>
              <a:rPr lang="en-US" sz="1500" baseline="30000" dirty="0"/>
              <a:t>1</a:t>
            </a:r>
            <a:r>
              <a:rPr lang="en-US" sz="1500" dirty="0"/>
              <a:t>Henshaw, H.W. (1914). Birds of town and country. </a:t>
            </a:r>
            <a:r>
              <a:rPr lang="en-US" sz="1500" i="1" dirty="0"/>
              <a:t>National Geographic Magazine, 25</a:t>
            </a:r>
            <a:r>
              <a:rPr lang="en-US" sz="1500" dirty="0"/>
              <a:t>(5), 494-498. </a:t>
            </a:r>
          </a:p>
          <a:p>
            <a:pPr defTabSz="914400" eaLnBrk="1" fontAlgn="base" hangingPunct="1">
              <a:spcBef>
                <a:spcPct val="10000"/>
              </a:spcBef>
              <a:spcAft>
                <a:spcPct val="0"/>
              </a:spcAft>
              <a:defRPr/>
            </a:pPr>
            <a:r>
              <a:rPr kumimoji="0" lang="en-US" sz="1500" b="0" i="0" u="none" strike="noStrike" kern="0" cap="none" spc="0" normalizeH="0" baseline="30000" noProof="0" dirty="0">
                <a:ln>
                  <a:noFill/>
                </a:ln>
                <a:solidFill>
                  <a:srgbClr val="000000"/>
                </a:solidFill>
                <a:effectLst/>
                <a:uLnTx/>
                <a:uFillTx/>
                <a:latin typeface="Helvetica" pitchFamily="34" charset="0"/>
                <a:ea typeface="ＭＳ Ｐゴシック" charset="0"/>
                <a:cs typeface="Helvetica" pitchFamily="34" charset="0"/>
              </a:rPr>
              <a:t>2</a:t>
            </a:r>
            <a:r>
              <a:rPr lang="en-US" sz="1500" dirty="0"/>
              <a:t>Frei, B., Fyles, J. W., Nocera, J. J., &amp; Tregenza, T. (2013). Maladaptive habitat use of a North American woodpecker in population decline. </a:t>
            </a:r>
            <a:r>
              <a:rPr lang="en-US" sz="1500" i="1" dirty="0"/>
              <a:t>Ethology, 119</a:t>
            </a:r>
            <a:r>
              <a:rPr lang="en-US" sz="1500" dirty="0"/>
              <a:t>(5), 377-388. doi:10.1111/eth.12074</a:t>
            </a:r>
          </a:p>
          <a:p>
            <a:pPr defTabSz="914400" eaLnBrk="1" fontAlgn="base" hangingPunct="1">
              <a:spcBef>
                <a:spcPct val="10000"/>
              </a:spcBef>
              <a:spcAft>
                <a:spcPct val="0"/>
              </a:spcAft>
              <a:defRPr/>
            </a:pPr>
            <a:r>
              <a:rPr lang="en-US" sz="1600" baseline="30000" dirty="0"/>
              <a:t>3</a:t>
            </a:r>
            <a:r>
              <a:rPr lang="en-US" sz="1600" dirty="0">
                <a:hlinkClick r:id="rId9"/>
              </a:rPr>
              <a:t>https://www.inaturalist.org/observations?place_id=any&amp;taxon_id=18204</a:t>
            </a:r>
            <a:r>
              <a:rPr lang="en-US" sz="1600" dirty="0"/>
              <a:t> </a:t>
            </a:r>
            <a:endParaRPr lang="en-US" sz="1600" baseline="30000" dirty="0"/>
          </a:p>
          <a:p>
            <a:pPr lvl="0" defTabSz="914400" eaLnBrk="1" fontAlgn="base" hangingPunct="1">
              <a:spcBef>
                <a:spcPct val="10000"/>
              </a:spcBef>
              <a:spcAft>
                <a:spcPct val="0"/>
              </a:spcAft>
              <a:defRPr/>
            </a:pPr>
            <a:endParaRPr kumimoji="0" lang="en-US" sz="1600" b="0" i="0" u="none" strike="noStrike" kern="0" cap="none" spc="0" normalizeH="0" baseline="30000" noProof="0" dirty="0">
              <a:ln>
                <a:noFill/>
              </a:ln>
              <a:solidFill>
                <a:srgbClr val="000000"/>
              </a:solidFill>
              <a:effectLst/>
              <a:uLnTx/>
              <a:uFillTx/>
              <a:latin typeface="Helvetica" pitchFamily="34" charset="0"/>
              <a:ea typeface="ＭＳ Ｐゴシック" charset="0"/>
              <a:cs typeface="Helvetica" pitchFamily="34" charset="0"/>
            </a:endParaRPr>
          </a:p>
        </p:txBody>
      </p:sp>
      <p:pic>
        <p:nvPicPr>
          <p:cNvPr id="8" name="Picture 7">
            <a:extLst>
              <a:ext uri="{FF2B5EF4-FFF2-40B4-BE49-F238E27FC236}">
                <a16:creationId xmlns:a16="http://schemas.microsoft.com/office/drawing/2014/main" id="{F702BA1E-2439-6346-860F-E1D0313A6E1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20716635">
            <a:off x="34723140" y="1512387"/>
            <a:ext cx="2600012" cy="3611127"/>
          </a:xfrm>
          <a:prstGeom prst="rect">
            <a:avLst/>
          </a:prstGeom>
        </p:spPr>
      </p:pic>
      <p:pic>
        <p:nvPicPr>
          <p:cNvPr id="47" name="Picture 4" descr="A close up of a sign&#10;&#10;Description generated with very high confidence">
            <a:extLst>
              <a:ext uri="{FF2B5EF4-FFF2-40B4-BE49-F238E27FC236}">
                <a16:creationId xmlns:a16="http://schemas.microsoft.com/office/drawing/2014/main" id="{78A8F9EB-195E-1944-92F8-396D8879CAF1}"/>
              </a:ext>
            </a:extLst>
          </p:cNvPr>
          <p:cNvPicPr>
            <a:picLocks noChangeAspect="1"/>
          </p:cNvPicPr>
          <p:nvPr/>
        </p:nvPicPr>
        <p:blipFill>
          <a:blip r:embed="rId11"/>
          <a:stretch>
            <a:fillRect/>
          </a:stretch>
        </p:blipFill>
        <p:spPr>
          <a:xfrm>
            <a:off x="719491" y="2394457"/>
            <a:ext cx="3898350" cy="2543622"/>
          </a:xfrm>
          <a:prstGeom prst="rect">
            <a:avLst/>
          </a:prstGeom>
        </p:spPr>
      </p:pic>
      <p:pic>
        <p:nvPicPr>
          <p:cNvPr id="2" name="Picture 1">
            <a:extLst>
              <a:ext uri="{FF2B5EF4-FFF2-40B4-BE49-F238E27FC236}">
                <a16:creationId xmlns:a16="http://schemas.microsoft.com/office/drawing/2014/main" id="{7A93B6DF-D61B-AE4C-A3B6-5EFE3BE93E66}"/>
              </a:ext>
            </a:extLst>
          </p:cNvPr>
          <p:cNvPicPr>
            <a:picLocks noChangeAspect="1"/>
          </p:cNvPicPr>
          <p:nvPr/>
        </p:nvPicPr>
        <p:blipFill rotWithShape="1">
          <a:blip r:embed="rId12"/>
          <a:srcRect t="4518"/>
          <a:stretch/>
        </p:blipFill>
        <p:spPr>
          <a:xfrm>
            <a:off x="2668666" y="29893122"/>
            <a:ext cx="2689598" cy="2568077"/>
          </a:xfrm>
          <a:prstGeom prst="rect">
            <a:avLst/>
          </a:prstGeom>
        </p:spPr>
      </p:pic>
      <p:graphicFrame>
        <p:nvGraphicFramePr>
          <p:cNvPr id="35" name="Chart 34">
            <a:extLst>
              <a:ext uri="{FF2B5EF4-FFF2-40B4-BE49-F238E27FC236}">
                <a16:creationId xmlns:a16="http://schemas.microsoft.com/office/drawing/2014/main" id="{D2A527B8-DC10-534A-9DA0-CE50FDE12393}"/>
              </a:ext>
            </a:extLst>
          </p:cNvPr>
          <p:cNvGraphicFramePr>
            <a:graphicFrameLocks/>
          </p:cNvGraphicFramePr>
          <p:nvPr>
            <p:extLst>
              <p:ext uri="{D42A27DB-BD31-4B8C-83A1-F6EECF244321}">
                <p14:modId xmlns:p14="http://schemas.microsoft.com/office/powerpoint/2010/main" val="2376418942"/>
              </p:ext>
            </p:extLst>
          </p:nvPr>
        </p:nvGraphicFramePr>
        <p:xfrm>
          <a:off x="9901076" y="11003577"/>
          <a:ext cx="8374693" cy="7923757"/>
        </p:xfrm>
        <a:graphic>
          <a:graphicData uri="http://schemas.openxmlformats.org/drawingml/2006/chart">
            <c:chart xmlns:c="http://schemas.openxmlformats.org/drawingml/2006/chart" xmlns:r="http://schemas.openxmlformats.org/officeDocument/2006/relationships" r:id="rId13"/>
          </a:graphicData>
        </a:graphic>
      </p:graphicFrame>
      <p:sp>
        <p:nvSpPr>
          <p:cNvPr id="4" name="Rectangle 3">
            <a:extLst>
              <a:ext uri="{FF2B5EF4-FFF2-40B4-BE49-F238E27FC236}">
                <a16:creationId xmlns:a16="http://schemas.microsoft.com/office/drawing/2014/main" id="{FFE2A90D-3908-C444-8CDA-7882893BCAC0}"/>
              </a:ext>
            </a:extLst>
          </p:cNvPr>
          <p:cNvSpPr/>
          <p:nvPr/>
        </p:nvSpPr>
        <p:spPr>
          <a:xfrm>
            <a:off x="25739100" y="31177160"/>
            <a:ext cx="4126451" cy="861774"/>
          </a:xfrm>
          <a:prstGeom prst="rect">
            <a:avLst/>
          </a:prstGeom>
        </p:spPr>
        <p:txBody>
          <a:bodyPr wrap="none">
            <a:spAutoFit/>
          </a:bodyPr>
          <a:lstStyle/>
          <a:p>
            <a:pPr algn="ctr"/>
            <a:r>
              <a:rPr lang="en-US" sz="2500" b="1" dirty="0">
                <a:latin typeface="Helvetica" panose="020B0604020202020204" pitchFamily="34" charset="0"/>
                <a:cs typeface="Helvetica" panose="020B0604020202020204" pitchFamily="34" charset="0"/>
              </a:rPr>
              <a:t>Figure 3. Plant vs. animal </a:t>
            </a:r>
          </a:p>
          <a:p>
            <a:pPr algn="ctr"/>
            <a:r>
              <a:rPr lang="en-US" sz="2500" b="1" dirty="0">
                <a:latin typeface="Helvetica" panose="020B0604020202020204" pitchFamily="34" charset="0"/>
                <a:cs typeface="Helvetica" panose="020B0604020202020204" pitchFamily="34" charset="0"/>
              </a:rPr>
              <a:t>matter throughout year</a:t>
            </a:r>
            <a:endParaRPr lang="en-US" sz="2500" dirty="0">
              <a:solidFill>
                <a:srgbClr val="FF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18521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6185</TotalTime>
  <Words>740</Words>
  <Application>Microsoft Macintosh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Helvetica</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UMN</dc:creator>
  <cp:lastModifiedBy>Crystal Sauder</cp:lastModifiedBy>
  <cp:revision>238</cp:revision>
  <dcterms:created xsi:type="dcterms:W3CDTF">2015-11-12T18:19:09Z</dcterms:created>
  <dcterms:modified xsi:type="dcterms:W3CDTF">2019-04-10T16:41:17Z</dcterms:modified>
</cp:coreProperties>
</file>