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92" r:id="rId4"/>
    <p:sldId id="260" r:id="rId5"/>
    <p:sldId id="293" r:id="rId6"/>
    <p:sldId id="273" r:id="rId7"/>
    <p:sldId id="276" r:id="rId8"/>
    <p:sldId id="299" r:id="rId9"/>
    <p:sldId id="265" r:id="rId10"/>
    <p:sldId id="300" r:id="rId11"/>
    <p:sldId id="301" r:id="rId12"/>
    <p:sldId id="302" r:id="rId13"/>
    <p:sldId id="284" r:id="rId14"/>
    <p:sldId id="303" r:id="rId15"/>
    <p:sldId id="308" r:id="rId16"/>
    <p:sldId id="309" r:id="rId17"/>
    <p:sldId id="310" r:id="rId18"/>
    <p:sldId id="311" r:id="rId19"/>
    <p:sldId id="312" r:id="rId20"/>
    <p:sldId id="313" r:id="rId21"/>
    <p:sldId id="290" r:id="rId22"/>
    <p:sldId id="315" r:id="rId23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lliam Akin" initials="WA" lastIdx="9" clrIdx="0">
    <p:extLst>
      <p:ext uri="{19B8F6BF-5375-455C-9EA6-DF929625EA0E}">
        <p15:presenceInfo xmlns:p15="http://schemas.microsoft.com/office/powerpoint/2012/main" userId="S-1-5-21-1214182911-2736988249-3182332213-1001" providerId="AD"/>
      </p:ext>
    </p:extLst>
  </p:cmAuthor>
  <p:cmAuthor id="2" name="Catherine Anstrom" initials="" lastIdx="1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F33BC0-C534-40BE-9A6E-9DBC4CE2F5D2}" v="379" dt="2020-03-07T05:16:52.8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202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" userId="3a2f3c7833bb5d67" providerId="LiveId" clId="{25F33BC0-C534-40BE-9A6E-9DBC4CE2F5D2}"/>
    <pc:docChg chg="undo redo custSel delSld modSld">
      <pc:chgData name="Will" userId="3a2f3c7833bb5d67" providerId="LiveId" clId="{25F33BC0-C534-40BE-9A6E-9DBC4CE2F5D2}" dt="2020-03-07T05:16:52.885" v="1059" actId="20577"/>
      <pc:docMkLst>
        <pc:docMk/>
      </pc:docMkLst>
      <pc:sldChg chg="modSp mod">
        <pc:chgData name="Will" userId="3a2f3c7833bb5d67" providerId="LiveId" clId="{25F33BC0-C534-40BE-9A6E-9DBC4CE2F5D2}" dt="2020-03-07T04:17:19.186" v="370" actId="20577"/>
        <pc:sldMkLst>
          <pc:docMk/>
          <pc:sldMk cId="3735435830" sldId="276"/>
        </pc:sldMkLst>
        <pc:spChg chg="mod">
          <ac:chgData name="Will" userId="3a2f3c7833bb5d67" providerId="LiveId" clId="{25F33BC0-C534-40BE-9A6E-9DBC4CE2F5D2}" dt="2020-03-07T04:17:19.186" v="370" actId="20577"/>
          <ac:spMkLst>
            <pc:docMk/>
            <pc:sldMk cId="3735435830" sldId="276"/>
            <ac:spMk id="3" creationId="{952606C3-1050-49E9-BCBA-D5C13E7872B7}"/>
          </ac:spMkLst>
        </pc:spChg>
      </pc:sldChg>
      <pc:sldChg chg="modSp mod">
        <pc:chgData name="Will" userId="3a2f3c7833bb5d67" providerId="LiveId" clId="{25F33BC0-C534-40BE-9A6E-9DBC4CE2F5D2}" dt="2020-03-07T05:05:28.514" v="822" actId="20577"/>
        <pc:sldMkLst>
          <pc:docMk/>
          <pc:sldMk cId="3718142544" sldId="284"/>
        </pc:sldMkLst>
        <pc:spChg chg="mod">
          <ac:chgData name="Will" userId="3a2f3c7833bb5d67" providerId="LiveId" clId="{25F33BC0-C534-40BE-9A6E-9DBC4CE2F5D2}" dt="2020-03-07T05:05:28.514" v="822" actId="20577"/>
          <ac:spMkLst>
            <pc:docMk/>
            <pc:sldMk cId="3718142544" sldId="284"/>
            <ac:spMk id="3" creationId="{8E88207F-7D47-4A70-AA49-3730EFD4D8CB}"/>
          </ac:spMkLst>
        </pc:spChg>
      </pc:sldChg>
      <pc:sldChg chg="modSp mod">
        <pc:chgData name="Will" userId="3a2f3c7833bb5d67" providerId="LiveId" clId="{25F33BC0-C534-40BE-9A6E-9DBC4CE2F5D2}" dt="2020-03-07T04:18:07.075" v="375" actId="20577"/>
        <pc:sldMkLst>
          <pc:docMk/>
          <pc:sldMk cId="900298820" sldId="290"/>
        </pc:sldMkLst>
        <pc:spChg chg="mod">
          <ac:chgData name="Will" userId="3a2f3c7833bb5d67" providerId="LiveId" clId="{25F33BC0-C534-40BE-9A6E-9DBC4CE2F5D2}" dt="2020-03-07T04:18:07.075" v="375" actId="20577"/>
          <ac:spMkLst>
            <pc:docMk/>
            <pc:sldMk cId="900298820" sldId="290"/>
            <ac:spMk id="3" creationId="{59AED8EC-1AEC-4C98-BDC2-396D92318E3E}"/>
          </ac:spMkLst>
        </pc:spChg>
      </pc:sldChg>
      <pc:sldChg chg="modSp del mod">
        <pc:chgData name="Will" userId="3a2f3c7833bb5d67" providerId="LiveId" clId="{25F33BC0-C534-40BE-9A6E-9DBC4CE2F5D2}" dt="2020-03-07T04:12:59.858" v="354" actId="2696"/>
        <pc:sldMkLst>
          <pc:docMk/>
          <pc:sldMk cId="3213477124" sldId="294"/>
        </pc:sldMkLst>
        <pc:spChg chg="mod">
          <ac:chgData name="Will" userId="3a2f3c7833bb5d67" providerId="LiveId" clId="{25F33BC0-C534-40BE-9A6E-9DBC4CE2F5D2}" dt="2020-03-07T03:38:38.845" v="84"/>
          <ac:spMkLst>
            <pc:docMk/>
            <pc:sldMk cId="3213477124" sldId="294"/>
            <ac:spMk id="3" creationId="{B39849DB-A84E-4081-9439-BBD10574D030}"/>
          </ac:spMkLst>
        </pc:spChg>
      </pc:sldChg>
      <pc:sldChg chg="modSp del mod">
        <pc:chgData name="Will" userId="3a2f3c7833bb5d67" providerId="LiveId" clId="{25F33BC0-C534-40BE-9A6E-9DBC4CE2F5D2}" dt="2020-03-07T04:12:59.858" v="354" actId="2696"/>
        <pc:sldMkLst>
          <pc:docMk/>
          <pc:sldMk cId="524987513" sldId="295"/>
        </pc:sldMkLst>
        <pc:spChg chg="mod">
          <ac:chgData name="Will" userId="3a2f3c7833bb5d67" providerId="LiveId" clId="{25F33BC0-C534-40BE-9A6E-9DBC4CE2F5D2}" dt="2020-03-07T03:52:55.473" v="265"/>
          <ac:spMkLst>
            <pc:docMk/>
            <pc:sldMk cId="524987513" sldId="295"/>
            <ac:spMk id="3" creationId="{B39849DB-A84E-4081-9439-BBD10574D030}"/>
          </ac:spMkLst>
        </pc:spChg>
      </pc:sldChg>
      <pc:sldChg chg="modSp del mod">
        <pc:chgData name="Will" userId="3a2f3c7833bb5d67" providerId="LiveId" clId="{25F33BC0-C534-40BE-9A6E-9DBC4CE2F5D2}" dt="2020-03-07T04:12:59.858" v="354" actId="2696"/>
        <pc:sldMkLst>
          <pc:docMk/>
          <pc:sldMk cId="1202154334" sldId="296"/>
        </pc:sldMkLst>
        <pc:spChg chg="mod">
          <ac:chgData name="Will" userId="3a2f3c7833bb5d67" providerId="LiveId" clId="{25F33BC0-C534-40BE-9A6E-9DBC4CE2F5D2}" dt="2020-03-07T04:00:11.134" v="293"/>
          <ac:spMkLst>
            <pc:docMk/>
            <pc:sldMk cId="1202154334" sldId="296"/>
            <ac:spMk id="3" creationId="{B39849DB-A84E-4081-9439-BBD10574D030}"/>
          </ac:spMkLst>
        </pc:spChg>
      </pc:sldChg>
      <pc:sldChg chg="modSp del mod">
        <pc:chgData name="Will" userId="3a2f3c7833bb5d67" providerId="LiveId" clId="{25F33BC0-C534-40BE-9A6E-9DBC4CE2F5D2}" dt="2020-03-07T04:12:59.858" v="354" actId="2696"/>
        <pc:sldMkLst>
          <pc:docMk/>
          <pc:sldMk cId="3204537614" sldId="297"/>
        </pc:sldMkLst>
        <pc:spChg chg="mod">
          <ac:chgData name="Will" userId="3a2f3c7833bb5d67" providerId="LiveId" clId="{25F33BC0-C534-40BE-9A6E-9DBC4CE2F5D2}" dt="2020-03-07T04:08:56.905" v="326"/>
          <ac:spMkLst>
            <pc:docMk/>
            <pc:sldMk cId="3204537614" sldId="297"/>
            <ac:spMk id="3" creationId="{B39849DB-A84E-4081-9439-BBD10574D030}"/>
          </ac:spMkLst>
        </pc:spChg>
      </pc:sldChg>
      <pc:sldChg chg="del">
        <pc:chgData name="Will" userId="3a2f3c7833bb5d67" providerId="LiveId" clId="{25F33BC0-C534-40BE-9A6E-9DBC4CE2F5D2}" dt="2020-03-07T04:12:59.858" v="354" actId="2696"/>
        <pc:sldMkLst>
          <pc:docMk/>
          <pc:sldMk cId="4504601" sldId="298"/>
        </pc:sldMkLst>
      </pc:sldChg>
      <pc:sldChg chg="modSp mod">
        <pc:chgData name="Will" userId="3a2f3c7833bb5d67" providerId="LiveId" clId="{25F33BC0-C534-40BE-9A6E-9DBC4CE2F5D2}" dt="2020-03-07T04:34:01.869" v="446" actId="20577"/>
        <pc:sldMkLst>
          <pc:docMk/>
          <pc:sldMk cId="2581398041" sldId="300"/>
        </pc:sldMkLst>
        <pc:graphicFrameChg chg="mod">
          <ac:chgData name="Will" userId="3a2f3c7833bb5d67" providerId="LiveId" clId="{25F33BC0-C534-40BE-9A6E-9DBC4CE2F5D2}" dt="2020-03-07T04:34:01.869" v="446" actId="20577"/>
          <ac:graphicFrameMkLst>
            <pc:docMk/>
            <pc:sldMk cId="2581398041" sldId="300"/>
            <ac:graphicFrameMk id="7" creationId="{389F9B48-4E90-4242-9A67-C7F22B964E54}"/>
          </ac:graphicFrameMkLst>
        </pc:graphicFrameChg>
      </pc:sldChg>
      <pc:sldChg chg="modSp mod">
        <pc:chgData name="Will" userId="3a2f3c7833bb5d67" providerId="LiveId" clId="{25F33BC0-C534-40BE-9A6E-9DBC4CE2F5D2}" dt="2020-03-07T05:16:52.885" v="1059" actId="20577"/>
        <pc:sldMkLst>
          <pc:docMk/>
          <pc:sldMk cId="696813519" sldId="301"/>
        </pc:sldMkLst>
        <pc:spChg chg="mod">
          <ac:chgData name="Will" userId="3a2f3c7833bb5d67" providerId="LiveId" clId="{25F33BC0-C534-40BE-9A6E-9DBC4CE2F5D2}" dt="2020-03-07T05:00:59.844" v="715" actId="20577"/>
          <ac:spMkLst>
            <pc:docMk/>
            <pc:sldMk cId="696813519" sldId="301"/>
            <ac:spMk id="3" creationId="{952606C3-1050-49E9-BCBA-D5C13E7872B7}"/>
          </ac:spMkLst>
        </pc:spChg>
        <pc:graphicFrameChg chg="mod">
          <ac:chgData name="Will" userId="3a2f3c7833bb5d67" providerId="LiveId" clId="{25F33BC0-C534-40BE-9A6E-9DBC4CE2F5D2}" dt="2020-03-07T05:16:52.885" v="1059" actId="20577"/>
          <ac:graphicFrameMkLst>
            <pc:docMk/>
            <pc:sldMk cId="696813519" sldId="301"/>
            <ac:graphicFrameMk id="7" creationId="{1EC9C381-1956-41D7-885E-E694850F6EE2}"/>
          </ac:graphicFrameMkLst>
        </pc:graphicFrameChg>
      </pc:sldChg>
      <pc:sldChg chg="modSp mod">
        <pc:chgData name="Will" userId="3a2f3c7833bb5d67" providerId="LiveId" clId="{25F33BC0-C534-40BE-9A6E-9DBC4CE2F5D2}" dt="2020-03-07T05:01:41.834" v="729" actId="20577"/>
        <pc:sldMkLst>
          <pc:docMk/>
          <pc:sldMk cId="2562755241" sldId="302"/>
        </pc:sldMkLst>
        <pc:spChg chg="mod">
          <ac:chgData name="Will" userId="3a2f3c7833bb5d67" providerId="LiveId" clId="{25F33BC0-C534-40BE-9A6E-9DBC4CE2F5D2}" dt="2020-03-07T05:01:41.834" v="729" actId="20577"/>
          <ac:spMkLst>
            <pc:docMk/>
            <pc:sldMk cId="2562755241" sldId="302"/>
            <ac:spMk id="3" creationId="{952606C3-1050-49E9-BCBA-D5C13E7872B7}"/>
          </ac:spMkLst>
        </pc:spChg>
      </pc:sldChg>
      <pc:sldChg chg="modSp mod">
        <pc:chgData name="Will" userId="3a2f3c7833bb5d67" providerId="LiveId" clId="{25F33BC0-C534-40BE-9A6E-9DBC4CE2F5D2}" dt="2020-03-07T04:00:51.568" v="299" actId="14100"/>
        <pc:sldMkLst>
          <pc:docMk/>
          <pc:sldMk cId="2026800651" sldId="303"/>
        </pc:sldMkLst>
        <pc:spChg chg="mod">
          <ac:chgData name="Will" userId="3a2f3c7833bb5d67" providerId="LiveId" clId="{25F33BC0-C534-40BE-9A6E-9DBC4CE2F5D2}" dt="2020-03-07T03:51:06.936" v="260" actId="14100"/>
          <ac:spMkLst>
            <pc:docMk/>
            <pc:sldMk cId="2026800651" sldId="303"/>
            <ac:spMk id="3" creationId="{8E88207F-7D47-4A70-AA49-3730EFD4D8CB}"/>
          </ac:spMkLst>
        </pc:spChg>
        <pc:spChg chg="mod">
          <ac:chgData name="Will" userId="3a2f3c7833bb5d67" providerId="LiveId" clId="{25F33BC0-C534-40BE-9A6E-9DBC4CE2F5D2}" dt="2020-03-07T04:00:51.568" v="299" actId="14100"/>
          <ac:spMkLst>
            <pc:docMk/>
            <pc:sldMk cId="2026800651" sldId="303"/>
            <ac:spMk id="7" creationId="{BCBB89B1-86C9-4730-B40B-EB7914CD3AAA}"/>
          </ac:spMkLst>
        </pc:spChg>
      </pc:sldChg>
      <pc:sldChg chg="modSp mod">
        <pc:chgData name="Will" userId="3a2f3c7833bb5d67" providerId="LiveId" clId="{25F33BC0-C534-40BE-9A6E-9DBC4CE2F5D2}" dt="2020-03-07T03:57:06.595" v="291" actId="255"/>
        <pc:sldMkLst>
          <pc:docMk/>
          <pc:sldMk cId="108915439" sldId="308"/>
        </pc:sldMkLst>
        <pc:spChg chg="mod">
          <ac:chgData name="Will" userId="3a2f3c7833bb5d67" providerId="LiveId" clId="{25F33BC0-C534-40BE-9A6E-9DBC4CE2F5D2}" dt="2020-03-07T03:57:06.595" v="291" actId="255"/>
          <ac:spMkLst>
            <pc:docMk/>
            <pc:sldMk cId="108915439" sldId="308"/>
            <ac:spMk id="3" creationId="{8E88207F-7D47-4A70-AA49-3730EFD4D8CB}"/>
          </ac:spMkLst>
        </pc:spChg>
        <pc:spChg chg="mod">
          <ac:chgData name="Will" userId="3a2f3c7833bb5d67" providerId="LiveId" clId="{25F33BC0-C534-40BE-9A6E-9DBC4CE2F5D2}" dt="2020-03-07T03:56:18.049" v="289"/>
          <ac:spMkLst>
            <pc:docMk/>
            <pc:sldMk cId="108915439" sldId="308"/>
            <ac:spMk id="7" creationId="{BCBB89B1-86C9-4730-B40B-EB7914CD3AAA}"/>
          </ac:spMkLst>
        </pc:spChg>
      </pc:sldChg>
      <pc:sldChg chg="modSp mod">
        <pc:chgData name="Will" userId="3a2f3c7833bb5d67" providerId="LiveId" clId="{25F33BC0-C534-40BE-9A6E-9DBC4CE2F5D2}" dt="2020-03-07T04:00:37.752" v="298" actId="14100"/>
        <pc:sldMkLst>
          <pc:docMk/>
          <pc:sldMk cId="1137828871" sldId="309"/>
        </pc:sldMkLst>
        <pc:spChg chg="mod">
          <ac:chgData name="Will" userId="3a2f3c7833bb5d67" providerId="LiveId" clId="{25F33BC0-C534-40BE-9A6E-9DBC4CE2F5D2}" dt="2020-03-07T04:00:37.752" v="298" actId="14100"/>
          <ac:spMkLst>
            <pc:docMk/>
            <pc:sldMk cId="1137828871" sldId="309"/>
            <ac:spMk id="7" creationId="{BCBB89B1-86C9-4730-B40B-EB7914CD3AAA}"/>
          </ac:spMkLst>
        </pc:spChg>
      </pc:sldChg>
      <pc:sldChg chg="modSp mod">
        <pc:chgData name="Will" userId="3a2f3c7833bb5d67" providerId="LiveId" clId="{25F33BC0-C534-40BE-9A6E-9DBC4CE2F5D2}" dt="2020-03-07T04:11:24.814" v="353" actId="20577"/>
        <pc:sldMkLst>
          <pc:docMk/>
          <pc:sldMk cId="3812163271" sldId="311"/>
        </pc:sldMkLst>
        <pc:spChg chg="mod">
          <ac:chgData name="Will" userId="3a2f3c7833bb5d67" providerId="LiveId" clId="{25F33BC0-C534-40BE-9A6E-9DBC4CE2F5D2}" dt="2020-03-07T04:11:24.814" v="353" actId="20577"/>
          <ac:spMkLst>
            <pc:docMk/>
            <pc:sldMk cId="3812163271" sldId="311"/>
            <ac:spMk id="3" creationId="{8E88207F-7D47-4A70-AA49-3730EFD4D8CB}"/>
          </ac:spMkLst>
        </pc:spChg>
      </pc:sldChg>
      <pc:sldChg chg="modSp mod">
        <pc:chgData name="Will" userId="3a2f3c7833bb5d67" providerId="LiveId" clId="{25F33BC0-C534-40BE-9A6E-9DBC4CE2F5D2}" dt="2020-03-07T05:12:18.669" v="1033" actId="20577"/>
        <pc:sldMkLst>
          <pc:docMk/>
          <pc:sldMk cId="1944390886" sldId="312"/>
        </pc:sldMkLst>
        <pc:graphicFrameChg chg="mod">
          <ac:chgData name="Will" userId="3a2f3c7833bb5d67" providerId="LiveId" clId="{25F33BC0-C534-40BE-9A6E-9DBC4CE2F5D2}" dt="2020-03-07T05:12:18.669" v="1033" actId="20577"/>
          <ac:graphicFrameMkLst>
            <pc:docMk/>
            <pc:sldMk cId="1944390886" sldId="312"/>
            <ac:graphicFrameMk id="7" creationId="{0F35D6FA-9108-4F34-B4A6-EF5CCF76C83B}"/>
          </ac:graphicFrameMkLst>
        </pc:graphicFrameChg>
      </pc:sldChg>
      <pc:sldChg chg="modSp mod">
        <pc:chgData name="Will" userId="3a2f3c7833bb5d67" providerId="LiveId" clId="{25F33BC0-C534-40BE-9A6E-9DBC4CE2F5D2}" dt="2020-03-07T04:18:20.454" v="376" actId="14100"/>
        <pc:sldMkLst>
          <pc:docMk/>
          <pc:sldMk cId="251035413" sldId="315"/>
        </pc:sldMkLst>
        <pc:spChg chg="mod">
          <ac:chgData name="Will" userId="3a2f3c7833bb5d67" providerId="LiveId" clId="{25F33BC0-C534-40BE-9A6E-9DBC4CE2F5D2}" dt="2020-03-07T04:18:20.454" v="376" actId="14100"/>
          <ac:spMkLst>
            <pc:docMk/>
            <pc:sldMk cId="251035413" sldId="315"/>
            <ac:spMk id="3" creationId="{59AED8EC-1AEC-4C98-BDC2-396D92318E3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/>
              <a:t>522 Total Surveys</a:t>
            </a:r>
          </a:p>
          <a:p>
            <a:pPr>
              <a:defRPr/>
            </a:pPr>
            <a:r>
              <a:rPr lang="en-US" dirty="0"/>
              <a:t>21 to 76 years </a:t>
            </a:r>
          </a:p>
        </c:rich>
      </c:tx>
      <c:layout>
        <c:manualLayout>
          <c:xMode val="edge"/>
          <c:yMode val="edge"/>
          <c:x val="0.35830658208041327"/>
          <c:y val="4.99542999928577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Silent                              1928-1946</c:v>
                </c:pt>
                <c:pt idx="1">
                  <c:v>Baby Boomer                         1947-1964</c:v>
                </c:pt>
                <c:pt idx="2">
                  <c:v>Generation X                     1965-1980</c:v>
                </c:pt>
                <c:pt idx="3">
                  <c:v>Millennial                          1981-1996</c:v>
                </c:pt>
                <c:pt idx="4">
                  <c:v>Post-Millennial                1997-2010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</c:v>
                </c:pt>
                <c:pt idx="1">
                  <c:v>79</c:v>
                </c:pt>
                <c:pt idx="2">
                  <c:v>251</c:v>
                </c:pt>
                <c:pt idx="3">
                  <c:v>111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D4-4236-BD5B-90F81731442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90145864"/>
        <c:axId val="590150456"/>
      </c:barChart>
      <c:catAx>
        <c:axId val="5901458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Generations</a:t>
                </a:r>
                <a:r>
                  <a:rPr lang="en-US" baseline="0" dirty="0"/>
                  <a:t> and Year span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0150456"/>
        <c:crosses val="autoZero"/>
        <c:auto val="1"/>
        <c:lblAlgn val="ctr"/>
        <c:lblOffset val="100"/>
        <c:noMultiLvlLbl val="0"/>
      </c:catAx>
      <c:valAx>
        <c:axId val="590150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Participants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0145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/>
              <a:t>BREAKDOWN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Female (50)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Baby Boomer (79)</c:v>
                </c:pt>
                <c:pt idx="1">
                  <c:v>Generation X (251)</c:v>
                </c:pt>
                <c:pt idx="2">
                  <c:v>Millennial (111)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23</c:v>
                </c:pt>
                <c:pt idx="2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64-49B9-9817-FC12E5D33F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Male (391)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2000"/>
                  </a:schemeClr>
                </a:gs>
                <a:gs pos="100000">
                  <a:schemeClr val="accent2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Baby Boomer (79)</c:v>
                </c:pt>
                <c:pt idx="1">
                  <c:v>Generation X (251)</c:v>
                </c:pt>
                <c:pt idx="2">
                  <c:v>Millennial (111)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74</c:v>
                </c:pt>
                <c:pt idx="1">
                  <c:v>228</c:v>
                </c:pt>
                <c:pt idx="2">
                  <c:v>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64-49B9-9817-FC12E5D33F9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11539752"/>
        <c:axId val="411540736"/>
      </c:barChart>
      <c:catAx>
        <c:axId val="4115397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Generations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1540736"/>
        <c:crosses val="autoZero"/>
        <c:auto val="1"/>
        <c:lblAlgn val="ctr"/>
        <c:lblOffset val="100"/>
        <c:noMultiLvlLbl val="0"/>
      </c:catAx>
      <c:valAx>
        <c:axId val="411540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participants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1539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249772799131898"/>
          <c:y val="0.92693380592407282"/>
          <c:w val="0.43845347900889264"/>
          <c:h val="5.07475288375509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/>
              <a:t>Top 5 U.S. Locations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Column3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Noncontiguous, Rocky Mountains, Southwest, Pacific, Southeast</c:v>
                </c:pt>
                <c:pt idx="1">
                  <c:v>Northeast</c:v>
                </c:pt>
                <c:pt idx="2">
                  <c:v>Midwest</c:v>
                </c:pt>
                <c:pt idx="3">
                  <c:v>Kansas</c:v>
                </c:pt>
                <c:pt idx="4">
                  <c:v>Missouri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57</c:v>
                </c:pt>
                <c:pt idx="1">
                  <c:v>41</c:v>
                </c:pt>
                <c:pt idx="2">
                  <c:v>53</c:v>
                </c:pt>
                <c:pt idx="3">
                  <c:v>63</c:v>
                </c:pt>
                <c:pt idx="4">
                  <c:v>227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CA-44C1-93FF-BDE398463D1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44561984"/>
        <c:axId val="407510144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:tx>
                <c:spPr>
                  <a:gradFill rotWithShape="1">
                    <a:gsLst>
                      <a:gs pos="0">
                        <a:schemeClr val="accent2">
                          <a:tint val="96000"/>
                          <a:lumMod val="102000"/>
                        </a:schemeClr>
                      </a:gs>
                      <a:gs pos="100000">
                        <a:schemeClr val="accent2">
                          <a:shade val="88000"/>
                          <a:lumMod val="94000"/>
                        </a:schemeClr>
                      </a:gs>
                    </a:gsLst>
                    <a:path path="circle">
                      <a:fillToRect l="50000" t="100000" r="100000" b="50000"/>
                    </a:path>
                  </a:gradFill>
                  <a:ln>
                    <a:noFill/>
                  </a:ln>
                  <a:effectLst>
                    <a:outerShdw blurRad="38100" dist="25400" dir="5400000" rotWithShape="0">
                      <a:srgbClr val="000000">
                        <a:alpha val="64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l">
                      <a:rot lat="0" lon="0" rev="1200000"/>
                    </a:lightRig>
                  </a:scene3d>
                  <a:sp3d>
                    <a:bevelT w="25400" h="127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lt1">
                              <a:lumMod val="8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in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lt1">
                                <a:lumMod val="95000"/>
                                <a:alpha val="54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Noncontiguous, Rocky Mountains, Southwest, Pacific, Southeast</c:v>
                      </c:pt>
                      <c:pt idx="1">
                        <c:v>Northeast</c:v>
                      </c:pt>
                      <c:pt idx="2">
                        <c:v>Midwest</c:v>
                      </c:pt>
                      <c:pt idx="3">
                        <c:v>Kansas</c:v>
                      </c:pt>
                      <c:pt idx="4">
                        <c:v>Missouri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Sheet1!$C$2:$C$6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3ECA-44C1-93FF-BDE398463D1A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:tx>
                <c:spPr>
                  <a:gradFill rotWithShape="1">
                    <a:gsLst>
                      <a:gs pos="0">
                        <a:schemeClr val="accent3">
                          <a:tint val="96000"/>
                          <a:lumMod val="102000"/>
                        </a:schemeClr>
                      </a:gs>
                      <a:gs pos="100000">
                        <a:schemeClr val="accent3">
                          <a:shade val="88000"/>
                          <a:lumMod val="94000"/>
                        </a:schemeClr>
                      </a:gs>
                    </a:gsLst>
                    <a:path path="circle">
                      <a:fillToRect l="50000" t="100000" r="100000" b="50000"/>
                    </a:path>
                  </a:gradFill>
                  <a:ln>
                    <a:noFill/>
                  </a:ln>
                  <a:effectLst>
                    <a:outerShdw blurRad="38100" dist="25400" dir="5400000" rotWithShape="0">
                      <a:srgbClr val="000000">
                        <a:alpha val="64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l">
                      <a:rot lat="0" lon="0" rev="1200000"/>
                    </a:lightRig>
                  </a:scene3d>
                  <a:sp3d>
                    <a:bevelT w="25400" h="127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lt1">
                              <a:lumMod val="8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in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lt1">
                                <a:lumMod val="95000"/>
                                <a:alpha val="54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Noncontiguous, Rocky Mountains, Southwest, Pacific, Southeast</c:v>
                      </c:pt>
                      <c:pt idx="1">
                        <c:v>Northeast</c:v>
                      </c:pt>
                      <c:pt idx="2">
                        <c:v>Midwest</c:v>
                      </c:pt>
                      <c:pt idx="3">
                        <c:v>Kansas</c:v>
                      </c:pt>
                      <c:pt idx="4">
                        <c:v>Missouri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Sheet1!$D$2:$D$6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3ECA-44C1-93FF-BDE398463D1A}"/>
                  </c:ext>
                </c:extLst>
              </c15:ser>
            </c15:filteredBarSeries>
          </c:ext>
        </c:extLst>
      </c:barChart>
      <c:catAx>
        <c:axId val="6445619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regional</a:t>
                </a:r>
                <a:r>
                  <a:rPr lang="en-US" baseline="0" dirty="0"/>
                  <a:t> breakdown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7510144"/>
        <c:crosses val="autoZero"/>
        <c:auto val="1"/>
        <c:lblAlgn val="ctr"/>
        <c:lblOffset val="100"/>
        <c:noMultiLvlLbl val="0"/>
      </c:catAx>
      <c:valAx>
        <c:axId val="407510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Participants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4561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C5FF754-A23D-4927-8C16-A959AE15AC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343" cy="467071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9F90F0-9774-4FAC-99E6-88118EECAC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1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r>
              <a:rPr lang="en-US" dirty="0" smtClean="0"/>
              <a:t>Akin     #2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6C399E-1690-49CC-9B5A-BCB4EC6C1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934789" y="8842030"/>
            <a:ext cx="3043343" cy="467070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65A74390-F9D7-4DEF-AAD3-B758F9E71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16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343" cy="467071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1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fld id="{399710A9-79CD-41FB-9929-4C37DD7794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5" tIns="46657" rIns="93315" bIns="466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5"/>
            <a:ext cx="5618480" cy="3665458"/>
          </a:xfrm>
          <a:prstGeom prst="rect">
            <a:avLst/>
          </a:prstGeom>
        </p:spPr>
        <p:txBody>
          <a:bodyPr vert="horz" lIns="93315" tIns="46657" rIns="93315" bIns="4665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43343" cy="467070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0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FC68F657-8EBD-49C4-9627-0F6BABF8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92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039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17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52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12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6552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326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752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8054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397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654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206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700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785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059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872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066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74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522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55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96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028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68F657-8EBD-49C4-9627-0F6BABF8BDD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63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3891-5933-40AD-ACBD-4EC87E8BD7E5}" type="datetime1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01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2D54-B388-407A-866F-3ACD139C2D48}" type="datetime1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63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44BD4-16AA-4583-ABEB-CAA141075887}" type="datetime1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67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F60-1686-498B-9930-A64238D49C14}" type="datetime1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854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0229D-7AE5-4F7F-AC16-156D6CCB906C}" type="datetime1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18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4F07F-F3CB-4664-B1EF-1CE643B5A16A}" type="datetime1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47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EEE3F-69EB-4ED5-AA06-464EA1304B44}" type="datetime1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35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96B3-5FCF-47B0-ADE1-0A4CCFFF4757}" type="datetime1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080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28192-FB5D-4253-AAC6-7F52D642432D}" type="datetime1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848F6-66F8-466D-B549-E63F6B5EA001}" type="datetime1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6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B78BF-31CA-4408-94A9-CDBBBA4E9889}" type="datetime1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13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A07E-B8D2-4D8B-8E6F-0941E9A53BEA}" type="datetime1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19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2E45-8CBF-48FB-A175-6DCEC48A1031}" type="datetime1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5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10C4-DAA7-47DB-91C8-539CD2405345}" type="datetime1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3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5F9B-2F10-41C5-8E28-21CF19A85C76}" type="datetime1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4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B1700-400F-4FFF-A510-1A4BE50BE30F}" type="datetime1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73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8108-D488-4D51-9E9B-4FEB3ABFE440}" type="datetime1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51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CF572F-FCE3-4A5A-8650-F89844D0F1E5}" type="datetime1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50AC63E-B304-4FD6-B63A-F7D336839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3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A0CDA-34C1-4602-9E7E-2173E32528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MULTIGENERATIONAL PERCEPTIONS OF THE LAW ENFORCEMENT WORK ENVIRONMENT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D8229B-69AC-496B-B751-4DE917978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2136678"/>
          </a:xfrm>
        </p:spPr>
        <p:txBody>
          <a:bodyPr>
            <a:normAutofit fontScale="92500" lnSpcReduction="20000"/>
          </a:bodyPr>
          <a:lstStyle/>
          <a:p>
            <a:endParaRPr lang="en-US" sz="2400" dirty="0"/>
          </a:p>
          <a:p>
            <a:r>
              <a:rPr lang="en-US" sz="2400" dirty="0"/>
              <a:t>Will Akin</a:t>
            </a:r>
          </a:p>
          <a:p>
            <a:r>
              <a:rPr lang="en-US" sz="2400" dirty="0"/>
              <a:t>Colloquium</a:t>
            </a:r>
          </a:p>
          <a:p>
            <a:r>
              <a:rPr lang="en-US" sz="2400" dirty="0"/>
              <a:t>Olivet Nazarene University</a:t>
            </a:r>
          </a:p>
          <a:p>
            <a:r>
              <a:rPr lang="en-US" sz="2400" dirty="0"/>
              <a:t>April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254410-C855-4F7C-AB5E-018239D51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56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102B7-9A8E-49A3-B1F9-9DA03ACD7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158620"/>
            <a:ext cx="10018713" cy="1439271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PARTICIPANTS</a:t>
            </a:r>
            <a:br>
              <a:rPr lang="en-US" dirty="0"/>
            </a:b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BAC62-6B8A-427E-8342-51533AED6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89F9B48-4E90-4242-9A67-C7F22B964E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5602698"/>
              </p:ext>
            </p:extLst>
          </p:nvPr>
        </p:nvGraphicFramePr>
        <p:xfrm>
          <a:off x="2043830" y="1107625"/>
          <a:ext cx="8663859" cy="4642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81398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102B7-9A8E-49A3-B1F9-9DA03ACD7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12091"/>
          </a:xfrm>
        </p:spPr>
        <p:txBody>
          <a:bodyPr/>
          <a:lstStyle/>
          <a:p>
            <a:pPr algn="l"/>
            <a:r>
              <a:rPr lang="en-US" dirty="0"/>
              <a:t>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606C3-1050-49E9-BCBA-D5C13E787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399"/>
          </a:xfrm>
        </p:spPr>
        <p:txBody>
          <a:bodyPr>
            <a:normAutofit/>
          </a:bodyPr>
          <a:lstStyle/>
          <a:p>
            <a:r>
              <a:rPr lang="en-US" dirty="0"/>
              <a:t>441 surveys</a:t>
            </a:r>
          </a:p>
          <a:p>
            <a:pPr lvl="1"/>
            <a:r>
              <a:rPr lang="en-US" dirty="0"/>
              <a:t>81 Part-time/Retired</a:t>
            </a:r>
            <a:endParaRPr lang="en-US" sz="1000" dirty="0"/>
          </a:p>
          <a:p>
            <a:r>
              <a:rPr lang="en-US" dirty="0"/>
              <a:t>Baby Boomers (18%)</a:t>
            </a:r>
            <a:endParaRPr lang="en-US" sz="1000" dirty="0"/>
          </a:p>
          <a:p>
            <a:r>
              <a:rPr lang="en-US" dirty="0"/>
              <a:t>Generation X (57%)</a:t>
            </a:r>
            <a:endParaRPr lang="en-US" sz="1000" dirty="0"/>
          </a:p>
          <a:p>
            <a:r>
              <a:rPr lang="en-US" dirty="0"/>
              <a:t>Millennials (25%)</a:t>
            </a:r>
          </a:p>
          <a:p>
            <a:endParaRPr lang="en-US" sz="1000" dirty="0"/>
          </a:p>
          <a:p>
            <a:r>
              <a:rPr lang="en-US" dirty="0"/>
              <a:t>Female </a:t>
            </a:r>
          </a:p>
          <a:p>
            <a:pPr lvl="1"/>
            <a:r>
              <a:rPr lang="en-US" dirty="0"/>
              <a:t>Study 11.3%</a:t>
            </a:r>
          </a:p>
          <a:p>
            <a:pPr lvl="1"/>
            <a:r>
              <a:rPr lang="en-US" dirty="0"/>
              <a:t>National 13.3%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BAC62-6B8A-427E-8342-51533AED6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EC9C381-1956-41D7-885E-E694850F6E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400249"/>
              </p:ext>
            </p:extLst>
          </p:nvPr>
        </p:nvGraphicFramePr>
        <p:xfrm>
          <a:off x="5111102" y="868363"/>
          <a:ext cx="6391921" cy="5121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96813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102B7-9A8E-49A3-B1F9-9DA03ACD7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12091"/>
          </a:xfrm>
        </p:spPr>
        <p:txBody>
          <a:bodyPr/>
          <a:lstStyle/>
          <a:p>
            <a:pPr algn="l"/>
            <a:r>
              <a:rPr lang="en-US" dirty="0"/>
              <a:t>INSTRUMENTATION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606C3-1050-49E9-BCBA-D5C13E787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399"/>
          </a:xfrm>
        </p:spPr>
        <p:txBody>
          <a:bodyPr>
            <a:normAutofit/>
          </a:bodyPr>
          <a:lstStyle/>
          <a:p>
            <a:r>
              <a:rPr lang="fr-FR" dirty="0"/>
              <a:t>Copenhagen Psychosocial Questionnaire II (COPSOQ-II) </a:t>
            </a:r>
            <a:r>
              <a:rPr lang="fr-FR" sz="2000" dirty="0"/>
              <a:t>(Pejtersen, Kristensen, Borg, &amp; Bjorner, 2010)</a:t>
            </a:r>
          </a:p>
          <a:p>
            <a:endParaRPr lang="fr-FR" sz="1000" dirty="0"/>
          </a:p>
          <a:p>
            <a:r>
              <a:rPr lang="en-US" dirty="0"/>
              <a:t>Internal Consistency </a:t>
            </a:r>
            <a:r>
              <a:rPr lang="en-US" sz="2000" dirty="0"/>
              <a:t>(Thorsen &amp; Bjorner, 2010)</a:t>
            </a:r>
          </a:p>
          <a:p>
            <a:endParaRPr lang="en-US" sz="1000" dirty="0"/>
          </a:p>
          <a:p>
            <a:r>
              <a:rPr lang="en-US" dirty="0"/>
              <a:t>Spanish COPSOQ-II Validity and Reliability </a:t>
            </a:r>
            <a:r>
              <a:rPr lang="en-US" sz="2000" dirty="0"/>
              <a:t>(Moncada et al., 2014)</a:t>
            </a:r>
          </a:p>
          <a:p>
            <a:endParaRPr lang="en-US" sz="1000" dirty="0"/>
          </a:p>
          <a:p>
            <a:r>
              <a:rPr lang="en-US" dirty="0"/>
              <a:t>Portuguese COPSOQ-II Reliable and Valid </a:t>
            </a:r>
            <a:r>
              <a:rPr lang="en-US" sz="2000" dirty="0"/>
              <a:t>(Rosario et al., 2017)</a:t>
            </a:r>
          </a:p>
          <a:p>
            <a:endParaRPr lang="en-US" sz="1000" dirty="0"/>
          </a:p>
          <a:p>
            <a:r>
              <a:rPr lang="en-US" dirty="0"/>
              <a:t>31 Likert-type questions measuring 16 variables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BAC62-6B8A-427E-8342-51533AED6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755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EF8AA-DCDF-4BE5-B145-B6E47ED48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21327"/>
          </a:xfrm>
        </p:spPr>
        <p:txBody>
          <a:bodyPr/>
          <a:lstStyle/>
          <a:p>
            <a:pPr algn="l"/>
            <a:r>
              <a:rPr lang="en-US" dirty="0"/>
              <a:t>DATA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8207F-7D47-4A70-AA49-3730EFD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399"/>
          </a:xfrm>
        </p:spPr>
        <p:txBody>
          <a:bodyPr>
            <a:normAutofit/>
          </a:bodyPr>
          <a:lstStyle/>
          <a:p>
            <a:r>
              <a:rPr lang="en-US" dirty="0"/>
              <a:t>Statistical Package for the Social Sciences (SPSS) software</a:t>
            </a:r>
          </a:p>
          <a:p>
            <a:endParaRPr lang="en-US" sz="1000" dirty="0"/>
          </a:p>
          <a:p>
            <a:r>
              <a:rPr lang="en-US" dirty="0"/>
              <a:t>Welch’s ANOVA</a:t>
            </a:r>
          </a:p>
          <a:p>
            <a:pPr lvl="1"/>
            <a:r>
              <a:rPr lang="en-US" dirty="0"/>
              <a:t>Homogeneity</a:t>
            </a:r>
          </a:p>
          <a:p>
            <a:endParaRPr lang="en-US" sz="1000" dirty="0"/>
          </a:p>
          <a:p>
            <a:r>
              <a:rPr lang="en-US" dirty="0"/>
              <a:t>1 variable from each RQ reached statistically significant difference</a:t>
            </a:r>
          </a:p>
          <a:p>
            <a:endParaRPr lang="en-US" sz="1000" dirty="0"/>
          </a:p>
          <a:p>
            <a:r>
              <a:rPr lang="en-US" dirty="0"/>
              <a:t>Tukey HSD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BEC97-CBC2-4F0A-92E1-4588812D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142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EF8AA-DCDF-4BE5-B145-B6E47ED48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799"/>
            <a:ext cx="10018713" cy="1198985"/>
          </a:xfrm>
        </p:spPr>
        <p:txBody>
          <a:bodyPr>
            <a:noAutofit/>
          </a:bodyPr>
          <a:lstStyle/>
          <a:p>
            <a:pPr algn="l"/>
            <a:r>
              <a:rPr lang="en-US" dirty="0"/>
              <a:t>FINDINGS: RESEARCH QUESTION 1</a:t>
            </a:r>
            <a:br>
              <a:rPr lang="en-US" dirty="0"/>
            </a:br>
            <a:r>
              <a:rPr lang="en-US" sz="2000" dirty="0"/>
              <a:t>How do perceptions of the work environment differ between generational cohorts?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8207F-7D47-4A70-AA49-3730EFD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9" y="2163572"/>
            <a:ext cx="10018713" cy="1265428"/>
          </a:xfrm>
        </p:spPr>
        <p:txBody>
          <a:bodyPr numCol="3">
            <a:noAutofit/>
          </a:bodyPr>
          <a:lstStyle/>
          <a:p>
            <a:r>
              <a:rPr lang="en-US" sz="2000" dirty="0"/>
              <a:t>Quantitative Demands </a:t>
            </a:r>
          </a:p>
          <a:p>
            <a:r>
              <a:rPr lang="en-US" sz="2000" dirty="0"/>
              <a:t>Work Pace </a:t>
            </a:r>
          </a:p>
          <a:p>
            <a:r>
              <a:rPr lang="en-US" sz="2000" dirty="0"/>
              <a:t>Development Possibility </a:t>
            </a:r>
          </a:p>
          <a:p>
            <a:r>
              <a:rPr lang="en-US" sz="2000" dirty="0"/>
              <a:t>Work Meeting </a:t>
            </a:r>
          </a:p>
          <a:p>
            <a:r>
              <a:rPr lang="en-US" sz="2000" dirty="0"/>
              <a:t>Workplace Commitment </a:t>
            </a:r>
          </a:p>
          <a:p>
            <a:r>
              <a:rPr lang="en-US" sz="2000" dirty="0"/>
              <a:t>Role Clarity </a:t>
            </a:r>
          </a:p>
          <a:p>
            <a:r>
              <a:rPr lang="en-US" sz="2000" dirty="0"/>
              <a:t>Job Satisfaction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BEC97-CBC2-4F0A-92E1-4588812D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14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CBB89B1-86C9-4730-B40B-EB7914CD3AAA}"/>
              </a:ext>
            </a:extLst>
          </p:cNvPr>
          <p:cNvSpPr txBox="1">
            <a:spLocks/>
          </p:cNvSpPr>
          <p:nvPr/>
        </p:nvSpPr>
        <p:spPr>
          <a:xfrm>
            <a:off x="1484309" y="3707788"/>
            <a:ext cx="10018713" cy="2355387"/>
          </a:xfrm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Emotional Demands:	</a:t>
            </a:r>
            <a:r>
              <a:rPr lang="en-US" i="1" dirty="0"/>
              <a:t>F(</a:t>
            </a:r>
            <a:r>
              <a:rPr lang="en-US" dirty="0"/>
              <a:t>2, 438) = 7.627, </a:t>
            </a:r>
            <a:r>
              <a:rPr lang="en-US" i="1" dirty="0"/>
              <a:t>p</a:t>
            </a:r>
            <a:r>
              <a:rPr lang="en-US" dirty="0"/>
              <a:t> = .001, </a:t>
            </a:r>
            <a:r>
              <a:rPr lang="en-US" dirty="0">
                <a:sym typeface="Symbol" panose="05050102010706020507" pitchFamily="18" charset="2"/>
              </a:rPr>
              <a:t></a:t>
            </a:r>
            <a:r>
              <a:rPr lang="en-US" baseline="30000" dirty="0"/>
              <a:t>2</a:t>
            </a:r>
            <a:r>
              <a:rPr lang="en-US" dirty="0"/>
              <a:t> = .034</a:t>
            </a:r>
          </a:p>
          <a:p>
            <a:pPr lvl="1"/>
            <a:r>
              <a:rPr lang="en-US" dirty="0"/>
              <a:t>9/11, Iraq, Afghanistan, school shootings, and social media</a:t>
            </a:r>
          </a:p>
          <a:p>
            <a:pPr lvl="1"/>
            <a:r>
              <a:rPr lang="en-US" dirty="0"/>
              <a:t>Officers worry about their safety and feel the public does not understand the risks they assume while performing their duties </a:t>
            </a:r>
            <a:r>
              <a:rPr lang="en-US" sz="1600" dirty="0"/>
              <a:t>(Morin, Parker, Stepler, &amp; Mercer, 2017)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800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EF8AA-DCDF-4BE5-B145-B6E47ED48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799"/>
            <a:ext cx="10018713" cy="1198985"/>
          </a:xfrm>
        </p:spPr>
        <p:txBody>
          <a:bodyPr>
            <a:noAutofit/>
          </a:bodyPr>
          <a:lstStyle/>
          <a:p>
            <a:pPr algn="l"/>
            <a:r>
              <a:rPr lang="en-US" dirty="0"/>
              <a:t>FINDINGS: RESEARCH QUESTION 2</a:t>
            </a:r>
            <a:br>
              <a:rPr lang="en-US" dirty="0"/>
            </a:br>
            <a:r>
              <a:rPr lang="en-US" sz="2000" dirty="0"/>
              <a:t>How do perceptions of organizational leadership differ between generational cohorts?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8207F-7D47-4A70-AA49-3730EFD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9" y="2163571"/>
            <a:ext cx="10018713" cy="654273"/>
          </a:xfrm>
        </p:spPr>
        <p:txBody>
          <a:bodyPr numCol="2">
            <a:noAutofit/>
          </a:bodyPr>
          <a:lstStyle/>
          <a:p>
            <a:r>
              <a:rPr lang="en-US" sz="2000" dirty="0"/>
              <a:t>Work-Family Conflict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BEC97-CBC2-4F0A-92E1-4588812D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15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CBB89B1-86C9-4730-B40B-EB7914CD3AAA}"/>
              </a:ext>
            </a:extLst>
          </p:cNvPr>
          <p:cNvSpPr txBox="1">
            <a:spLocks/>
          </p:cNvSpPr>
          <p:nvPr/>
        </p:nvSpPr>
        <p:spPr>
          <a:xfrm>
            <a:off x="1484309" y="3879711"/>
            <a:ext cx="10018713" cy="1987420"/>
          </a:xfrm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Influence:	</a:t>
            </a:r>
            <a:r>
              <a:rPr lang="en-US" i="1" dirty="0"/>
              <a:t>F</a:t>
            </a:r>
            <a:r>
              <a:rPr lang="en-US" dirty="0"/>
              <a:t>(2, 438) = 9.985, </a:t>
            </a:r>
            <a:r>
              <a:rPr lang="en-US" i="1" dirty="0"/>
              <a:t>p</a:t>
            </a:r>
            <a:r>
              <a:rPr lang="en-US" dirty="0"/>
              <a:t> &lt; .001, </a:t>
            </a:r>
            <a:r>
              <a:rPr lang="en-US" dirty="0">
                <a:sym typeface="Symbol" panose="05050102010706020507" pitchFamily="18" charset="2"/>
              </a:rPr>
              <a:t></a:t>
            </a:r>
            <a:r>
              <a:rPr lang="en-US" baseline="30000" dirty="0"/>
              <a:t>2</a:t>
            </a:r>
            <a:r>
              <a:rPr lang="en-US" dirty="0"/>
              <a:t> = .044</a:t>
            </a:r>
          </a:p>
          <a:p>
            <a:pPr lvl="1"/>
            <a:r>
              <a:rPr lang="en-US" dirty="0"/>
              <a:t>Work assignment, technology, instant access</a:t>
            </a:r>
          </a:p>
          <a:p>
            <a:pPr lvl="1"/>
            <a:r>
              <a:rPr lang="en-US" dirty="0"/>
              <a:t>Over time, intolerance of faults and mistakes made by others escalates and could lead to the loss of purpose </a:t>
            </a:r>
            <a:r>
              <a:rPr lang="en-US" sz="1800" dirty="0"/>
              <a:t>(Richardsen, Burke, &amp; Martinussen, 2006)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15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EF8AA-DCDF-4BE5-B145-B6E47ED48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798"/>
            <a:ext cx="10018713" cy="1477773"/>
          </a:xfrm>
        </p:spPr>
        <p:txBody>
          <a:bodyPr>
            <a:noAutofit/>
          </a:bodyPr>
          <a:lstStyle/>
          <a:p>
            <a:pPr algn="l"/>
            <a:r>
              <a:rPr lang="en-US" dirty="0"/>
              <a:t>FINDINGS: RESEARCH QUESTION 3</a:t>
            </a:r>
            <a:br>
              <a:rPr lang="en-US" dirty="0"/>
            </a:br>
            <a:r>
              <a:rPr lang="en-US" sz="2000" dirty="0"/>
              <a:t>What is the relationship between the perceptions of organizational leadership and the work environment between generational cohorts?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8207F-7D47-4A70-AA49-3730EFD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9" y="2163571"/>
            <a:ext cx="10018713" cy="1987420"/>
          </a:xfrm>
        </p:spPr>
        <p:txBody>
          <a:bodyPr numCol="2">
            <a:noAutofit/>
          </a:bodyPr>
          <a:lstStyle/>
          <a:p>
            <a:r>
              <a:rPr lang="en-US" sz="2000" dirty="0"/>
              <a:t>Rewards </a:t>
            </a:r>
          </a:p>
          <a:p>
            <a:r>
              <a:rPr lang="en-US" sz="2000" dirty="0"/>
              <a:t>Leadership Quality </a:t>
            </a:r>
          </a:p>
          <a:p>
            <a:r>
              <a:rPr lang="en-US" sz="2000" dirty="0"/>
              <a:t>Social Support from Supervisor</a:t>
            </a:r>
          </a:p>
          <a:p>
            <a:endParaRPr lang="en-US" sz="2000" dirty="0"/>
          </a:p>
          <a:p>
            <a:r>
              <a:rPr lang="en-US" sz="2000" dirty="0"/>
              <a:t>Trust Regarding Management </a:t>
            </a:r>
          </a:p>
          <a:p>
            <a:r>
              <a:rPr lang="en-US" sz="2000" dirty="0"/>
              <a:t>Justice and Respect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BEC97-CBC2-4F0A-92E1-4588812D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16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CBB89B1-86C9-4730-B40B-EB7914CD3AAA}"/>
              </a:ext>
            </a:extLst>
          </p:cNvPr>
          <p:cNvSpPr txBox="1">
            <a:spLocks/>
          </p:cNvSpPr>
          <p:nvPr/>
        </p:nvSpPr>
        <p:spPr>
          <a:xfrm>
            <a:off x="1484309" y="3429000"/>
            <a:ext cx="10018713" cy="2438131"/>
          </a:xfrm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Predictability:	</a:t>
            </a:r>
            <a:r>
              <a:rPr lang="en-US" i="1" dirty="0"/>
              <a:t>F(</a:t>
            </a:r>
            <a:r>
              <a:rPr lang="en-US" dirty="0"/>
              <a:t>2, 438) = 3.035, </a:t>
            </a:r>
            <a:r>
              <a:rPr lang="en-US" i="1" dirty="0"/>
              <a:t>p</a:t>
            </a:r>
            <a:r>
              <a:rPr lang="en-US" dirty="0"/>
              <a:t> = .049, </a:t>
            </a:r>
            <a:r>
              <a:rPr lang="en-US" dirty="0">
                <a:sym typeface="Symbol" panose="05050102010706020507" pitchFamily="18" charset="2"/>
              </a:rPr>
              <a:t></a:t>
            </a:r>
            <a:r>
              <a:rPr lang="en-US" baseline="30000" dirty="0"/>
              <a:t>2</a:t>
            </a:r>
            <a:r>
              <a:rPr lang="en-US" dirty="0"/>
              <a:t> = .013</a:t>
            </a:r>
          </a:p>
          <a:p>
            <a:pPr lvl="1"/>
            <a:r>
              <a:rPr lang="en-US" dirty="0"/>
              <a:t>Less informed, not included in major decisions, lack of information</a:t>
            </a:r>
          </a:p>
          <a:p>
            <a:pPr lvl="1"/>
            <a:r>
              <a:rPr lang="en-US" dirty="0"/>
              <a:t>Senior officers who have adopted a cynical mindset can act as contagions to junior officers </a:t>
            </a:r>
            <a:r>
              <a:rPr lang="en-US" sz="1800" dirty="0"/>
              <a:t>(Thurman &amp; Zhao, 2004)</a:t>
            </a:r>
          </a:p>
        </p:txBody>
      </p:sp>
    </p:spTree>
    <p:extLst>
      <p:ext uri="{BB962C8B-B14F-4D97-AF65-F5344CB8AC3E}">
        <p14:creationId xmlns:p14="http://schemas.microsoft.com/office/powerpoint/2010/main" val="1137828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EF8AA-DCDF-4BE5-B145-B6E47ED48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21327"/>
          </a:xfrm>
        </p:spPr>
        <p:txBody>
          <a:bodyPr/>
          <a:lstStyle/>
          <a:p>
            <a:pPr algn="l"/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8207F-7D47-4A70-AA49-3730EFD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399"/>
          </a:xfrm>
        </p:spPr>
        <p:txBody>
          <a:bodyPr>
            <a:normAutofit/>
          </a:bodyPr>
          <a:lstStyle/>
          <a:p>
            <a:r>
              <a:rPr lang="en-US" dirty="0"/>
              <a:t>Perceptions of work environment, leadership, and relationship</a:t>
            </a:r>
          </a:p>
          <a:p>
            <a:endParaRPr lang="en-US" sz="1000" dirty="0"/>
          </a:p>
          <a:p>
            <a:r>
              <a:rPr lang="en-US" dirty="0"/>
              <a:t>Life-stage cycle</a:t>
            </a:r>
          </a:p>
          <a:p>
            <a:endParaRPr lang="en-US" sz="1000" dirty="0"/>
          </a:p>
          <a:p>
            <a:r>
              <a:rPr lang="en-US" dirty="0"/>
              <a:t>Human development occur in stages </a:t>
            </a:r>
            <a:r>
              <a:rPr lang="en-US" sz="2000" dirty="0"/>
              <a:t>(Erikson, 1963)</a:t>
            </a:r>
          </a:p>
          <a:p>
            <a:endParaRPr lang="en-US" sz="1000" dirty="0"/>
          </a:p>
          <a:p>
            <a:r>
              <a:rPr lang="en-US" dirty="0"/>
              <a:t>As people progress through adulthood, they are faced with new challenges and seemingly adopt different social roles </a:t>
            </a:r>
            <a:r>
              <a:rPr lang="en-US" sz="2000" dirty="0"/>
              <a:t>(Cogin, 2012)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BEC97-CBC2-4F0A-92E1-4588812D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40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EF8AA-DCDF-4BE5-B145-B6E47ED48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21327"/>
          </a:xfrm>
        </p:spPr>
        <p:txBody>
          <a:bodyPr/>
          <a:lstStyle/>
          <a:p>
            <a:pPr algn="l"/>
            <a:r>
              <a:rPr lang="en-US" dirty="0"/>
              <a:t>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8207F-7D47-4A70-AA49-3730EFD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607128"/>
            <a:ext cx="10018713" cy="4565072"/>
          </a:xfrm>
        </p:spPr>
        <p:txBody>
          <a:bodyPr>
            <a:normAutofit/>
          </a:bodyPr>
          <a:lstStyle/>
          <a:p>
            <a:r>
              <a:rPr lang="en-US" dirty="0"/>
              <a:t>Changes in policy, procedures, or human resource practices, including recruitment, hiring, training, and retention</a:t>
            </a:r>
          </a:p>
          <a:p>
            <a:pPr lvl="1"/>
            <a:r>
              <a:rPr lang="en-US" dirty="0"/>
              <a:t>Regardless of generational differences, cohorts will stand side by side when facing an adversary or other threat (Crank, 1998)</a:t>
            </a:r>
            <a:endParaRPr lang="en-US" sz="1000" dirty="0"/>
          </a:p>
          <a:p>
            <a:r>
              <a:rPr lang="en-US" dirty="0"/>
              <a:t>Organizations should embrace and encourage change</a:t>
            </a:r>
          </a:p>
          <a:p>
            <a:pPr lvl="1"/>
            <a:r>
              <a:rPr lang="en-US" dirty="0"/>
              <a:t>Gen X questions organizations resistant to change and push for changes </a:t>
            </a:r>
            <a:r>
              <a:rPr lang="en-US" sz="1600" dirty="0"/>
              <a:t>(Delattre, 2002)</a:t>
            </a:r>
          </a:p>
          <a:p>
            <a:r>
              <a:rPr lang="en-US" dirty="0"/>
              <a:t>Additional studies needed in generational research in law enforcement</a:t>
            </a:r>
          </a:p>
          <a:p>
            <a:pPr lvl="1"/>
            <a:r>
              <a:rPr lang="en-US" dirty="0"/>
              <a:t>There is a level of loyalty and reliance upon each other that is experienced in few occupations but mirrors that of members in the military </a:t>
            </a:r>
            <a:r>
              <a:rPr lang="en-US" sz="1800" dirty="0"/>
              <a:t>(Miller, 2004)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BEC97-CBC2-4F0A-92E1-4588812D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63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EF8AA-DCDF-4BE5-B145-B6E47ED48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21327"/>
          </a:xfrm>
        </p:spPr>
        <p:txBody>
          <a:bodyPr/>
          <a:lstStyle/>
          <a:p>
            <a:pPr algn="l"/>
            <a:r>
              <a:rPr lang="en-US" dirty="0"/>
              <a:t>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8207F-7D47-4A70-AA49-3730EFD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399"/>
          </a:xfrm>
        </p:spPr>
        <p:txBody>
          <a:bodyPr>
            <a:normAutofit/>
          </a:bodyPr>
          <a:lstStyle/>
          <a:p>
            <a:r>
              <a:rPr lang="en-US" dirty="0"/>
              <a:t>Geographical location</a:t>
            </a:r>
          </a:p>
          <a:p>
            <a:endParaRPr lang="en-US" sz="1000" dirty="0"/>
          </a:p>
          <a:p>
            <a:r>
              <a:rPr lang="en-US" dirty="0"/>
              <a:t>Participant selection</a:t>
            </a:r>
          </a:p>
          <a:p>
            <a:endParaRPr lang="en-US" sz="1000" dirty="0"/>
          </a:p>
          <a:p>
            <a:r>
              <a:rPr lang="en-US" dirty="0"/>
              <a:t>Participant’s setting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BEC97-CBC2-4F0A-92E1-4588812D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F35D6FA-9108-4F34-B4A6-EF5CCF76C8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3213197"/>
              </p:ext>
            </p:extLst>
          </p:nvPr>
        </p:nvGraphicFramePr>
        <p:xfrm>
          <a:off x="4793861" y="1082736"/>
          <a:ext cx="6709161" cy="4692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4439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AFF95-3C23-4CB8-8159-0C15924D1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21327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2048E-E71E-4839-BF3E-801B6600B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08" y="2149916"/>
            <a:ext cx="10018713" cy="921327"/>
          </a:xfrm>
        </p:spPr>
        <p:txBody>
          <a:bodyPr>
            <a:normAutofit/>
          </a:bodyPr>
          <a:lstStyle/>
          <a:p>
            <a:r>
              <a:rPr lang="en-US" dirty="0"/>
              <a:t>750,000 sworn in 18,000 agencies </a:t>
            </a:r>
            <a:r>
              <a:rPr lang="en-US" sz="2000" dirty="0"/>
              <a:t>(Banks, Hendrix, Hickman, &amp; Kyckelhahn, 2016)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B17B3-095C-4C6F-897D-7695E2A83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2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63D0A02-2352-4CEF-9CB9-F2781B908998}"/>
              </a:ext>
            </a:extLst>
          </p:cNvPr>
          <p:cNvSpPr txBox="1">
            <a:spLocks/>
          </p:cNvSpPr>
          <p:nvPr/>
        </p:nvSpPr>
        <p:spPr>
          <a:xfrm>
            <a:off x="1484308" y="2610579"/>
            <a:ext cx="10018713" cy="2994588"/>
          </a:xfrm>
          <a:prstGeom prst="rect">
            <a:avLst/>
          </a:prstGeom>
        </p:spPr>
        <p:txBody>
          <a:bodyPr vert="horz" lIns="91440" tIns="45720" rIns="91440" bIns="45720" numCol="2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Descriptive synonymy</a:t>
            </a:r>
          </a:p>
          <a:p>
            <a:pPr lvl="1"/>
            <a:r>
              <a:rPr lang="en-US" dirty="0"/>
              <a:t>Police</a:t>
            </a:r>
          </a:p>
          <a:p>
            <a:pPr lvl="1"/>
            <a:r>
              <a:rPr lang="en-US" dirty="0"/>
              <a:t>Deputies</a:t>
            </a:r>
          </a:p>
          <a:p>
            <a:pPr lvl="1"/>
            <a:r>
              <a:rPr lang="en-US" dirty="0"/>
              <a:t>Troopers</a:t>
            </a:r>
          </a:p>
          <a:p>
            <a:r>
              <a:rPr lang="en-US" dirty="0"/>
              <a:t>Generational</a:t>
            </a:r>
          </a:p>
          <a:p>
            <a:pPr lvl="1"/>
            <a:r>
              <a:rPr lang="en-US" dirty="0"/>
              <a:t>Birth Date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Marshals</a:t>
            </a:r>
          </a:p>
          <a:p>
            <a:pPr lvl="1"/>
            <a:r>
              <a:rPr lang="en-US" dirty="0"/>
              <a:t>Agents</a:t>
            </a:r>
          </a:p>
          <a:p>
            <a:pPr lvl="1"/>
            <a:r>
              <a:rPr lang="en-US" dirty="0"/>
              <a:t>Officers</a:t>
            </a:r>
          </a:p>
        </p:txBody>
      </p:sp>
    </p:spTree>
    <p:extLst>
      <p:ext uri="{BB962C8B-B14F-4D97-AF65-F5344CB8AC3E}">
        <p14:creationId xmlns:p14="http://schemas.microsoft.com/office/powerpoint/2010/main" val="4289702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EF8AA-DCDF-4BE5-B145-B6E47ED48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21327"/>
          </a:xfrm>
        </p:spPr>
        <p:txBody>
          <a:bodyPr/>
          <a:lstStyle/>
          <a:p>
            <a:pPr algn="l"/>
            <a:r>
              <a:rPr lang="en-US" dirty="0"/>
              <a:t>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8207F-7D47-4A70-AA49-3730EFD4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399"/>
          </a:xfrm>
        </p:spPr>
        <p:txBody>
          <a:bodyPr>
            <a:noAutofit/>
          </a:bodyPr>
          <a:lstStyle/>
          <a:p>
            <a:r>
              <a:rPr lang="en-US" dirty="0"/>
              <a:t>Establish parameters to capture regional data without diluting that information with data collected from the other regions</a:t>
            </a:r>
          </a:p>
          <a:p>
            <a:endParaRPr lang="en-US" sz="1000" dirty="0"/>
          </a:p>
          <a:p>
            <a:r>
              <a:rPr lang="en-US" dirty="0"/>
              <a:t>Coordinate with multiple professional law enforcement organizations like the International Association of Chiefs of Police, National Sheriff’s Association, and the Federal Law Enforcement Officers Association</a:t>
            </a:r>
          </a:p>
          <a:p>
            <a:endParaRPr lang="en-US" sz="1000" dirty="0"/>
          </a:p>
          <a:p>
            <a:r>
              <a:rPr lang="en-US" dirty="0"/>
              <a:t>Accompany the survey with a brief description allowing the participant to complete the survey where they choose to minimize external influences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BEC97-CBC2-4F0A-92E1-4588812D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15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B3029-E930-4881-99D1-2DE5B1652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951721"/>
          </a:xfrm>
        </p:spPr>
        <p:txBody>
          <a:bodyPr>
            <a:normAutofit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ED8EC-1AEC-4C98-BDC2-396D92318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737119"/>
            <a:ext cx="10624563" cy="543508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Alwin, D. F., &amp; McCammon, R. J. (2007). Rethinking generations. </a:t>
            </a:r>
            <a:r>
              <a:rPr lang="en-US" sz="1200" i="1" dirty="0"/>
              <a:t>Research in Human</a:t>
            </a:r>
            <a:r>
              <a:rPr lang="en-US" sz="1200" dirty="0"/>
              <a:t> </a:t>
            </a:r>
            <a:r>
              <a:rPr lang="en-US" sz="1200" i="1" dirty="0"/>
              <a:t>Development, 4</a:t>
            </a:r>
            <a:r>
              <a:rPr lang="en-US" sz="1200" dirty="0"/>
              <a:t>(3), 219-237. https://doi.org/10.1080/15427600701663072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Banks, D., Hendrix, J., Hickman, M., &amp; Kyckelhahn, T. (2016). National sources of law enforcement employment data. </a:t>
            </a:r>
            <a:r>
              <a:rPr lang="en-US" sz="1200" i="1" dirty="0"/>
              <a:t>United States Bureau of Justice Statistics</a:t>
            </a:r>
            <a:r>
              <a:rPr lang="en-US" sz="1200" dirty="0"/>
              <a:t>, 1-16. 	Retrieved from http://www.bjs.gov/index.cfm?ty=pbdetail&amp;iid=5600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Becton, J. B., Walker, H. J., &amp; Jones-Farmer, A. (2014). Generational differences in workplace behavior. </a:t>
            </a:r>
            <a:r>
              <a:rPr lang="en-US" sz="1200" i="1" dirty="0"/>
              <a:t>Journal of Applied Social Psychology, 44</a:t>
            </a:r>
            <a:r>
              <a:rPr lang="en-US" sz="1200" dirty="0"/>
              <a:t>(3), 175-189. 	https://doi.org/10.1111/jasp.12208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Cogin, J. (2012). Are generational differences in work values fact or fiction? Multi-country evidence and implications. </a:t>
            </a:r>
            <a:r>
              <a:rPr lang="en-US" sz="1200" i="1" dirty="0"/>
              <a:t>The International Journal of Human Resource 	Management, 23</a:t>
            </a:r>
            <a:r>
              <a:rPr lang="en-US" sz="1200" dirty="0"/>
              <a:t>(11), 2268-2294. https://doi.org/10.1080/09585192.2011.610967</a:t>
            </a:r>
          </a:p>
          <a:p>
            <a:pPr marL="0" indent="0">
              <a:buNone/>
            </a:pPr>
            <a:r>
              <a:rPr lang="en-US" sz="1200" dirty="0"/>
              <a:t>Crank, J. P. (1998). </a:t>
            </a:r>
            <a:r>
              <a:rPr lang="en-US" sz="1200" i="1" dirty="0"/>
              <a:t>Understanding police culture.</a:t>
            </a:r>
            <a:r>
              <a:rPr lang="en-US" sz="1200" dirty="0"/>
              <a:t> Cincinnati, OH: Anderson Publishing Company.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Delattre, E. J. (2002). </a:t>
            </a:r>
            <a:r>
              <a:rPr lang="en-US" sz="1200" i="1" dirty="0"/>
              <a:t>Character and cops: Ethics in policing</a:t>
            </a:r>
            <a:r>
              <a:rPr lang="en-US" sz="1200" dirty="0"/>
              <a:t>. American Enterprise Institute.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Erikson, E. H. (1963). </a:t>
            </a:r>
            <a:r>
              <a:rPr lang="en-US" sz="1200" i="1" dirty="0"/>
              <a:t>Childhood and society. </a:t>
            </a:r>
            <a:r>
              <a:rPr lang="en-US" sz="1200" dirty="0"/>
              <a:t>New York, NY: W. W. Norton &amp; Company, Inc.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Meister, J. C., &amp; Willyerd, K. (2010). Mentoring millennials. </a:t>
            </a:r>
            <a:r>
              <a:rPr lang="en-US" sz="1200" i="1" dirty="0"/>
              <a:t>Harvard business review</a:t>
            </a:r>
            <a:r>
              <a:rPr lang="en-US" sz="1200" dirty="0"/>
              <a:t>, </a:t>
            </a:r>
            <a:r>
              <a:rPr lang="en-US" sz="1200" i="1" dirty="0"/>
              <a:t>88</a:t>
            </a:r>
            <a:r>
              <a:rPr lang="en-US" sz="1200" dirty="0"/>
              <a:t>(5), 68-72. Retrieved from 	https://login.proxy.olivet.edu/login?url=http://search.ebscohost.com/login.aspx?direct=true&amp;db=bsh&amp;AN=49370255&amp;site=ehost-live&amp;scope=site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Miller, L. (2004). Good cop-bad cop: Problem officers, law enforcement culture, and strategies for success. </a:t>
            </a:r>
            <a:r>
              <a:rPr lang="en-US" sz="1200" i="1" dirty="0"/>
              <a:t>Journal of Police and Criminal Psychology, 19</a:t>
            </a:r>
            <a:r>
              <a:rPr lang="en-US" sz="1200" dirty="0"/>
              <a:t>(2), 30-48. 	https://doi.org/10.1007/BF02813871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15CB4-64CD-41F2-8969-7D116FBEE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98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ED8EC-1AEC-4C98-BDC2-396D92318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492368"/>
            <a:ext cx="10624563" cy="5908431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Moncada, S., Utzet, M., Molinero, E., Llorens, C., Moreno, N., Galtés, A., &amp; Navarro, A. (2014). The Copenhagen Psychosocial 	Questionnaire II (COPSOQ-II) in Spain – A 	tool for psychosocial risk assessment at the workplace. </a:t>
            </a:r>
            <a:r>
              <a:rPr lang="en-US" sz="1200" i="1" dirty="0"/>
              <a:t>American journal of industrial medicine</a:t>
            </a:r>
            <a:r>
              <a:rPr lang="en-US" sz="1200" dirty="0"/>
              <a:t>, </a:t>
            </a:r>
            <a:r>
              <a:rPr lang="en-US" sz="1200" i="1" dirty="0"/>
              <a:t>57</a:t>
            </a:r>
            <a:r>
              <a:rPr lang="en-US" sz="1200" dirty="0"/>
              <a:t>(1), 97-107. https://doi.org/10.1002/ajim.22238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Morin, R., Parker, K., Stepler, R., &amp; Mercer, A. (2017). Behind the badge. Retrieved from http://www.pewsocialtrends.org/2017/01/11/police-culture/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Pejtersen, J. H., Kristensen, T. S., Borg, V., &amp; Bjorner, J. B. (2010). The second version of the Copenhagen Psychosocial Questionnaire. </a:t>
            </a:r>
            <a:r>
              <a:rPr lang="en-US" sz="1200" i="1" dirty="0"/>
              <a:t>Scandinavian Journal of Public 	Health, 38</a:t>
            </a:r>
            <a:r>
              <a:rPr lang="en-US" sz="1200" dirty="0"/>
              <a:t>(3), 8-24. https://doi.org/10.1177%2F1403494809349858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Richardsen, A. M., Burke, R. J., &amp; Martinussen, M. (2006). Work and health outcomes among police officers: The mediating role of police cynicism and engagement. 	</a:t>
            </a:r>
            <a:r>
              <a:rPr lang="en-US" sz="1200" i="1" dirty="0"/>
              <a:t>International Journal of Stress Management</a:t>
            </a:r>
            <a:r>
              <a:rPr lang="en-US" sz="1200" dirty="0"/>
              <a:t>, </a:t>
            </a:r>
            <a:r>
              <a:rPr lang="en-US" sz="1200" i="1" dirty="0"/>
              <a:t>13</a:t>
            </a:r>
            <a:r>
              <a:rPr lang="en-US" sz="1200" dirty="0"/>
              <a:t>(4), 555. https://doi.org/10.1037/1072-5245.13.4.555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Rosario, S., Azevedo, L. F., Fonseca, J. A., Nienhaus, A., Nübling, M., &amp; da Costa, J. T. (2017). The Portuguese long version of the Copenhagen Psychosocial 	Questionnaire II (COPSOQ II) – a validation study. </a:t>
            </a:r>
            <a:r>
              <a:rPr lang="en-US" sz="1200" i="1" dirty="0"/>
              <a:t>Journal of Occupational Medicine and  Toxicology</a:t>
            </a:r>
            <a:r>
              <a:rPr lang="en-US" sz="1200" dirty="0"/>
              <a:t>, </a:t>
            </a:r>
            <a:r>
              <a:rPr lang="en-US" sz="1200" i="1" dirty="0"/>
              <a:t>12</a:t>
            </a:r>
            <a:r>
              <a:rPr lang="en-US" sz="1200" dirty="0"/>
              <a:t>(1), 24-41. https://doi.org/10.1186/s12995-017-0170-9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Schafer, J. A. (2009). Developing effective leadership in policing: Perils, pitfalls, and paths forward. </a:t>
            </a:r>
            <a:r>
              <a:rPr lang="en-US" sz="1200" i="1" dirty="0"/>
              <a:t>Policing: An International Journal</a:t>
            </a:r>
            <a:r>
              <a:rPr lang="en-US" sz="1200" dirty="0"/>
              <a:t>, </a:t>
            </a:r>
            <a:r>
              <a:rPr lang="en-US" sz="1200" i="1" dirty="0"/>
              <a:t>32</a:t>
            </a:r>
            <a:r>
              <a:rPr lang="en-US" sz="1200" dirty="0"/>
              <a:t>(2), 238-260. 	https://doi.org/10.1108/13639510910958163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Thorsen, S. V., &amp; Bjorner, J. B. (2010). Reliability of the Copenhagen Psychosocial Questionnaire. </a:t>
            </a:r>
            <a:r>
              <a:rPr lang="en-US" sz="1200" i="1" dirty="0"/>
              <a:t>Scandinavian Journal of Public Health, 38</a:t>
            </a:r>
            <a:r>
              <a:rPr lang="en-US" sz="1200" dirty="0"/>
              <a:t>(3_suppl), 25-32. 	https://doi.org/10.1177%2F1403494809349859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/>
              <a:t>Thurman, Q. C., &amp; Zhao, J. (2004). Contemporary policing: Controversies, challenges, and solutions. Los Angeles, CA: Roxbury Publishing Company.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15CB4-64CD-41F2-8969-7D116FBEE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5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AFF95-3C23-4CB8-8159-0C15924D1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2132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MULTIGENERATIONAL PERCEPTIONS OF THE LAW ENFORCEMENT WORK ENVIRONMENT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2048E-E71E-4839-BF3E-801B6600B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400"/>
          </a:xfrm>
        </p:spPr>
        <p:txBody>
          <a:bodyPr>
            <a:normAutofit/>
          </a:bodyPr>
          <a:lstStyle/>
          <a:p>
            <a:r>
              <a:rPr lang="en-US" dirty="0"/>
              <a:t>Para-militaristic Quasi-militaristic</a:t>
            </a:r>
          </a:p>
          <a:p>
            <a:endParaRPr lang="en-US" sz="1000" dirty="0"/>
          </a:p>
          <a:p>
            <a:r>
              <a:rPr lang="en-US" dirty="0"/>
              <a:t>Chain-of-Command and Rank Structure</a:t>
            </a:r>
          </a:p>
          <a:p>
            <a:endParaRPr lang="en-US" sz="1000" dirty="0"/>
          </a:p>
          <a:p>
            <a:r>
              <a:rPr lang="en-US" dirty="0"/>
              <a:t>Resistant to change and slow to adjust to new practices</a:t>
            </a:r>
          </a:p>
          <a:p>
            <a:endParaRPr lang="en-US" sz="1000" dirty="0"/>
          </a:p>
          <a:p>
            <a:r>
              <a:rPr lang="en-US" dirty="0"/>
              <a:t>Recognize different cohorts and characteristics within the ranks</a:t>
            </a:r>
          </a:p>
          <a:p>
            <a:endParaRPr lang="en-US" sz="1000" dirty="0"/>
          </a:p>
          <a:p>
            <a:r>
              <a:rPr lang="en-US" dirty="0"/>
              <a:t>Leaders must encompass each cohort in their leadership approach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B17B3-095C-4C6F-897D-7695E2A83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62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5B407-AE63-48EC-8530-2626A1111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21327"/>
          </a:xfrm>
        </p:spPr>
        <p:txBody>
          <a:bodyPr/>
          <a:lstStyle/>
          <a:p>
            <a:pPr algn="l"/>
            <a:r>
              <a:rPr lang="en-US" dirty="0"/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849DB-A84E-4081-9439-BBD10574D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399"/>
          </a:xfrm>
        </p:spPr>
        <p:txBody>
          <a:bodyPr>
            <a:normAutofit/>
          </a:bodyPr>
          <a:lstStyle/>
          <a:p>
            <a:r>
              <a:rPr lang="en-US" dirty="0"/>
              <a:t>Leaders struggle to address shifting characteristics between cohorts</a:t>
            </a:r>
          </a:p>
          <a:p>
            <a:r>
              <a:rPr lang="en-US" dirty="0"/>
              <a:t>Law enforcement culture supports an antiquated approach to leadership which maintains the status quo, single process mentality </a:t>
            </a:r>
            <a:r>
              <a:rPr lang="en-US" sz="2000" dirty="0"/>
              <a:t>(Schafer, 2009)</a:t>
            </a:r>
          </a:p>
          <a:p>
            <a:r>
              <a:rPr lang="en-US" dirty="0"/>
              <a:t>Change perception of popular generational stereotypes which are not always consistent with workplace behavior </a:t>
            </a:r>
            <a:r>
              <a:rPr lang="en-US" sz="2000" dirty="0"/>
              <a:t>(Becton, Walker, &amp; Jones-Farmer, 2014)</a:t>
            </a:r>
          </a:p>
          <a:p>
            <a:r>
              <a:rPr lang="en-US" dirty="0"/>
              <a:t>Integrate findings into law enforcement culture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7B3D3-DF2F-47D9-9646-44E4D145D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62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5B407-AE63-48EC-8530-2626A1111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21327"/>
          </a:xfrm>
        </p:spPr>
        <p:txBody>
          <a:bodyPr/>
          <a:lstStyle/>
          <a:p>
            <a:pPr algn="l"/>
            <a:r>
              <a:rPr lang="en-US" dirty="0"/>
              <a:t>PURPOSE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849DB-A84E-4081-9439-BBD10574D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399"/>
          </a:xfrm>
        </p:spPr>
        <p:txBody>
          <a:bodyPr>
            <a:normAutofit/>
          </a:bodyPr>
          <a:lstStyle/>
          <a:p>
            <a:r>
              <a:rPr lang="en-US" dirty="0"/>
              <a:t>The purpose of this study is to examine how law enforcement officers perceive their psychosocial work environments in order to improve agency effectiveness when approaching their multigenerational workforce.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7B3D3-DF2F-47D9-9646-44E4D145D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11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4AC40-7364-4ED1-901A-307723892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12091"/>
          </a:xfrm>
        </p:spPr>
        <p:txBody>
          <a:bodyPr/>
          <a:lstStyle/>
          <a:p>
            <a:pPr algn="l"/>
            <a:r>
              <a:rPr lang="en-US" dirty="0"/>
              <a:t>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B6611-0F6E-4729-B16C-080D4897D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290923" cy="434339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600" dirty="0"/>
              <a:t>How do perceptions of the work environment differ between generational cohorts?</a:t>
            </a:r>
          </a:p>
          <a:p>
            <a:pPr marL="514350" indent="-514350">
              <a:buFont typeface="+mj-lt"/>
              <a:buAutoNum type="arabicPeriod"/>
            </a:pPr>
            <a:endParaRPr lang="en-US" sz="1000" dirty="0"/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How do perceptions of organizational leadership differ between generational cohorts?</a:t>
            </a:r>
          </a:p>
          <a:p>
            <a:pPr marL="514350" indent="-514350">
              <a:buFont typeface="+mj-lt"/>
              <a:buAutoNum type="arabicPeriod"/>
            </a:pPr>
            <a:endParaRPr lang="en-US" sz="1000" dirty="0"/>
          </a:p>
          <a:p>
            <a:pPr marL="514350" indent="-514350">
              <a:buFont typeface="+mj-lt"/>
              <a:buAutoNum type="arabicPeriod"/>
            </a:pPr>
            <a:r>
              <a:rPr lang="en-US" sz="2600" dirty="0"/>
              <a:t>What is the relationship between the perceptions of organizational leadership and the work environment between generational cohorts?</a:t>
            </a:r>
          </a:p>
          <a:p>
            <a:pPr marL="514350" indent="-514350">
              <a:buFont typeface="+mj-lt"/>
              <a:buAutoNum type="arabicPeriod"/>
            </a:pPr>
            <a:endParaRPr lang="en-US" sz="2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1124F-039A-4210-B2D3-F4D8C7CA4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5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102B7-9A8E-49A3-B1F9-9DA03ACD7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12091"/>
          </a:xfrm>
        </p:spPr>
        <p:txBody>
          <a:bodyPr/>
          <a:lstStyle/>
          <a:p>
            <a:pPr algn="l"/>
            <a:r>
              <a:rPr lang="en-US" dirty="0"/>
              <a:t>SIGNIFICANCE OF THE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606C3-1050-49E9-BCBA-D5C13E787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399"/>
          </a:xfrm>
        </p:spPr>
        <p:txBody>
          <a:bodyPr>
            <a:normAutofit/>
          </a:bodyPr>
          <a:lstStyle/>
          <a:p>
            <a:r>
              <a:rPr lang="en-US" dirty="0"/>
              <a:t>Understanding generational values, beliefs, and work ethics</a:t>
            </a:r>
          </a:p>
          <a:p>
            <a:pPr lvl="1"/>
            <a:r>
              <a:rPr lang="en-US" dirty="0"/>
              <a:t>Generations have been a topic of interest for over 50 years </a:t>
            </a:r>
            <a:r>
              <a:rPr lang="en-US" sz="1800" dirty="0"/>
              <a:t>(Alwin &amp; McCammon, 2007)</a:t>
            </a:r>
            <a:endParaRPr lang="en-US" sz="1000" dirty="0"/>
          </a:p>
          <a:p>
            <a:r>
              <a:rPr lang="en-US" dirty="0"/>
              <a:t>Stereotyping generational cohorts</a:t>
            </a:r>
          </a:p>
          <a:p>
            <a:pPr lvl="1"/>
            <a:r>
              <a:rPr lang="en-US" dirty="0"/>
              <a:t>Negative connotations are due to a lack of understanding </a:t>
            </a:r>
            <a:r>
              <a:rPr lang="en-US" sz="1800" dirty="0"/>
              <a:t>(Meister &amp; Willyerd, 2010)</a:t>
            </a:r>
            <a:endParaRPr lang="en-US" sz="1000" dirty="0"/>
          </a:p>
          <a:p>
            <a:r>
              <a:rPr lang="en-US" dirty="0"/>
              <a:t>Policy changes and hiring practices</a:t>
            </a:r>
          </a:p>
          <a:p>
            <a:r>
              <a:rPr lang="en-US" dirty="0"/>
              <a:t>Improved community engagement</a:t>
            </a:r>
          </a:p>
          <a:p>
            <a:r>
              <a:rPr lang="en-US" dirty="0"/>
              <a:t>Employee shortages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A6957-9928-48DD-B888-736420EF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35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102B7-9A8E-49A3-B1F9-9DA03ACD7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12091"/>
          </a:xfrm>
        </p:spPr>
        <p:txBody>
          <a:bodyPr/>
          <a:lstStyle/>
          <a:p>
            <a:pPr algn="l"/>
            <a:r>
              <a:rPr lang="en-US" dirty="0"/>
              <a:t>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606C3-1050-49E9-BCBA-D5C13E787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399"/>
          </a:xfrm>
        </p:spPr>
        <p:txBody>
          <a:bodyPr>
            <a:normAutofit/>
          </a:bodyPr>
          <a:lstStyle/>
          <a:p>
            <a:r>
              <a:rPr lang="en-US" dirty="0"/>
              <a:t>Law enforcement population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dirty="0"/>
              <a:t>SurveyMonkey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dirty="0"/>
              <a:t>Anonymous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dirty="0"/>
              <a:t>Federal Bureau of Investigation National Academy Associates (FBINAA)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dirty="0"/>
              <a:t>Metropolitan Chiefs and Sheriff’s Association (MCSA)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A6957-9928-48DD-B888-736420EF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48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102B7-9A8E-49A3-B1F9-9DA03ACD7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12091"/>
          </a:xfrm>
        </p:spPr>
        <p:txBody>
          <a:bodyPr/>
          <a:lstStyle/>
          <a:p>
            <a:pPr algn="l"/>
            <a:r>
              <a:rPr lang="en-US" dirty="0"/>
              <a:t>SAMPLE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606C3-1050-49E9-BCBA-D5C13E787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4343399"/>
          </a:xfrm>
        </p:spPr>
        <p:txBody>
          <a:bodyPr>
            <a:normAutofit/>
          </a:bodyPr>
          <a:lstStyle/>
          <a:p>
            <a:r>
              <a:rPr lang="en-US" dirty="0"/>
              <a:t>Graduates of the FBINAA (7092)</a:t>
            </a:r>
          </a:p>
          <a:p>
            <a:pPr lvl="1"/>
            <a:r>
              <a:rPr lang="en-US" dirty="0"/>
              <a:t>Snowball sampling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dirty="0"/>
              <a:t>MCSA members (107)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dirty="0"/>
              <a:t>Municipal, county, state, and federal level law enforcement officers</a:t>
            </a:r>
          </a:p>
          <a:p>
            <a:pPr lvl="1"/>
            <a:r>
              <a:rPr lang="en-US" dirty="0"/>
              <a:t>United States Only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BAC62-6B8A-427E-8342-51533AED6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C63E-B304-4FD6-B63A-F7D33683919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94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5046</TotalTime>
  <Words>895</Words>
  <Application>Microsoft Office PowerPoint</Application>
  <PresentationFormat>Widescreen</PresentationFormat>
  <Paragraphs>225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Corbel</vt:lpstr>
      <vt:lpstr>Symbol</vt:lpstr>
      <vt:lpstr>Parallax</vt:lpstr>
      <vt:lpstr>MULTIGENERATIONAL PERCEPTIONS OF THE LAW ENFORCEMENT WORK ENVIRONMENT</vt:lpstr>
      <vt:lpstr>CONTEXT</vt:lpstr>
      <vt:lpstr>MULTIGENERATIONAL PERCEPTIONS OF THE LAW ENFORCEMENT WORK ENVIRONMENT</vt:lpstr>
      <vt:lpstr>PROBLEM STATEMENT</vt:lpstr>
      <vt:lpstr>PURPOSE STATEMENT</vt:lpstr>
      <vt:lpstr>RESEARCH QUESTIONS</vt:lpstr>
      <vt:lpstr>SIGNIFICANCE OF THE STUDY</vt:lpstr>
      <vt:lpstr>DESIGN</vt:lpstr>
      <vt:lpstr>SAMPLE SELECTION</vt:lpstr>
      <vt:lpstr>PARTICIPANTS </vt:lpstr>
      <vt:lpstr>PARTICIPANTS</vt:lpstr>
      <vt:lpstr>INSTRUMENTATION</vt:lpstr>
      <vt:lpstr>DATA ANALYSIS</vt:lpstr>
      <vt:lpstr>FINDINGS: RESEARCH QUESTION 1 How do perceptions of the work environment differ between generational cohorts?</vt:lpstr>
      <vt:lpstr>FINDINGS: RESEARCH QUESTION 2 How do perceptions of organizational leadership differ between generational cohorts?</vt:lpstr>
      <vt:lpstr>FINDINGS: RESEARCH QUESTION 3 What is the relationship between the perceptions of organizational leadership and the work environment between generational cohorts?</vt:lpstr>
      <vt:lpstr>CONCLUSION</vt:lpstr>
      <vt:lpstr>IMPLICATIONS</vt:lpstr>
      <vt:lpstr>LIMITATIONS</vt:lpstr>
      <vt:lpstr>RECOMMENDATIONS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GENERATIONAL EFFECTS ON LAW ENFORCEMENT LEADERS</dc:title>
  <dc:creator>William Akin</dc:creator>
  <cp:lastModifiedBy>Kelly Brown</cp:lastModifiedBy>
  <cp:revision>289</cp:revision>
  <cp:lastPrinted>2019-10-17T18:31:37Z</cp:lastPrinted>
  <dcterms:created xsi:type="dcterms:W3CDTF">2017-09-03T16:52:52Z</dcterms:created>
  <dcterms:modified xsi:type="dcterms:W3CDTF">2020-04-02T16:32:38Z</dcterms:modified>
</cp:coreProperties>
</file>