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0"/>
  </p:notesMasterIdLst>
  <p:handoutMasterIdLst>
    <p:handoutMasterId r:id="rId31"/>
  </p:handoutMasterIdLst>
  <p:sldIdLst>
    <p:sldId id="257" r:id="rId5"/>
    <p:sldId id="287" r:id="rId6"/>
    <p:sldId id="268" r:id="rId7"/>
    <p:sldId id="267" r:id="rId8"/>
    <p:sldId id="269" r:id="rId9"/>
    <p:sldId id="270" r:id="rId10"/>
    <p:sldId id="271" r:id="rId11"/>
    <p:sldId id="272" r:id="rId12"/>
    <p:sldId id="273" r:id="rId13"/>
    <p:sldId id="274" r:id="rId14"/>
    <p:sldId id="275" r:id="rId15"/>
    <p:sldId id="288" r:id="rId16"/>
    <p:sldId id="289" r:id="rId17"/>
    <p:sldId id="277" r:id="rId18"/>
    <p:sldId id="276" r:id="rId19"/>
    <p:sldId id="281" r:id="rId20"/>
    <p:sldId id="278" r:id="rId21"/>
    <p:sldId id="282" r:id="rId22"/>
    <p:sldId id="279" r:id="rId23"/>
    <p:sldId id="283" r:id="rId24"/>
    <p:sldId id="280" r:id="rId25"/>
    <p:sldId id="284" r:id="rId26"/>
    <p:sldId id="286" r:id="rId27"/>
    <p:sldId id="285" r:id="rId28"/>
    <p:sldId id="290" r:id="rId29"/>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874534F-6F04-1D02-F395-B5CC5B1A6FA8}" name="Cory Enfield" initials="CE" userId="Cory Enfield"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amilo Giraldo" initials="CG" lastIdx="8" clrIdx="0">
    <p:extLst>
      <p:ext uri="{19B8F6BF-5375-455C-9EA6-DF929625EA0E}">
        <p15:presenceInfo xmlns:p15="http://schemas.microsoft.com/office/powerpoint/2012/main" userId="S-1-5-21-3002888236-2590675151-463901157-78856" providerId="AD"/>
      </p:ext>
    </p:extLst>
  </p:cmAuthor>
  <p:cmAuthor id="2" name="Cory Enfield" initials="CE" lastIdx="2" clrIdx="1">
    <p:extLst>
      <p:ext uri="{19B8F6BF-5375-455C-9EA6-DF929625EA0E}">
        <p15:presenceInfo xmlns:p15="http://schemas.microsoft.com/office/powerpoint/2012/main" userId="Cory Enfiel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394404"/>
    <a:srgbClr val="5F6F0F"/>
    <a:srgbClr val="718412"/>
    <a:srgbClr val="65741A"/>
    <a:srgbClr val="70811D"/>
    <a:srgbClr val="7B8D1F"/>
    <a:srgbClr val="839721"/>
    <a:srgbClr val="95AB25"/>
    <a:srgbClr val="BC5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450" autoAdjust="0"/>
  </p:normalViewPr>
  <p:slideViewPr>
    <p:cSldViewPr>
      <p:cViewPr varScale="1">
        <p:scale>
          <a:sx n="103" d="100"/>
          <a:sy n="103" d="100"/>
        </p:scale>
        <p:origin x="912" y="114"/>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E5B4EDC-59C0-49C7-8ADA-5A781B329E02}" type="datetimeFigureOut">
              <a:rPr lang="en-US"/>
              <a:t>4/7/2022</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429053-DC2A-4342-ADD4-2FD729D91E2C}" type="slidenum">
              <a:rPr/>
              <a:t>‹#›</a:t>
            </a:fld>
            <a:endParaRPr/>
          </a:p>
        </p:txBody>
      </p:sp>
    </p:spTree>
    <p:extLst>
      <p:ext uri="{BB962C8B-B14F-4D97-AF65-F5344CB8AC3E}">
        <p14:creationId xmlns:p14="http://schemas.microsoft.com/office/powerpoint/2010/main" val="423204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D8D46A-B586-417D-BFBD-8C8FE0AAF762}" type="datetimeFigureOut">
              <a:rPr lang="en-US"/>
              <a:t>4/7/2022</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BA5BD7-F043-4D1B-AA17-CD412FC534DE}" type="slidenum">
              <a:rPr/>
              <a:t>‹#›</a:t>
            </a:fld>
            <a:endParaRPr/>
          </a:p>
        </p:txBody>
      </p:sp>
    </p:spTree>
    <p:extLst>
      <p:ext uri="{BB962C8B-B14F-4D97-AF65-F5344CB8AC3E}">
        <p14:creationId xmlns:p14="http://schemas.microsoft.com/office/powerpoint/2010/main" val="27670578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PCMs work by absorbing thermal energy and storing it </a:t>
            </a:r>
          </a:p>
          <a:p>
            <a:r>
              <a:rPr lang="en-US" sz="1600" dirty="0"/>
              <a:t>The stored thermal energy is then released back into the environment</a:t>
            </a:r>
          </a:p>
        </p:txBody>
      </p:sp>
      <p:sp>
        <p:nvSpPr>
          <p:cNvPr id="4" name="Slide Number Placeholder 3"/>
          <p:cNvSpPr>
            <a:spLocks noGrp="1"/>
          </p:cNvSpPr>
          <p:nvPr>
            <p:ph type="sldNum" sz="quarter" idx="5"/>
          </p:nvPr>
        </p:nvSpPr>
        <p:spPr/>
        <p:txBody>
          <a:bodyPr/>
          <a:lstStyle/>
          <a:p>
            <a:fld id="{3EBA5BD7-F043-4D1B-AA17-CD412FC534DE}" type="slidenum">
              <a:rPr lang="en-US" smtClean="0"/>
              <a:t>6</a:t>
            </a:fld>
            <a:endParaRPr lang="en-US"/>
          </a:p>
        </p:txBody>
      </p:sp>
    </p:spTree>
    <p:extLst>
      <p:ext uri="{BB962C8B-B14F-4D97-AF65-F5344CB8AC3E}">
        <p14:creationId xmlns:p14="http://schemas.microsoft.com/office/powerpoint/2010/main" val="257001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1600" dirty="0"/>
              <a:t>Typical North American residential construction methods: </a:t>
            </a:r>
            <a:r>
              <a:rPr lang="en-US" sz="1800" dirty="0">
                <a:effectLst/>
                <a:latin typeface="Times New Roman" panose="02020603050405020304" pitchFamily="18" charset="0"/>
                <a:ea typeface="Calibri" panose="020F0502020204030204" pitchFamily="34" charset="0"/>
              </a:rPr>
              <a:t>The houses were both outfitted with a south-facing window, chilled water cooler, asphalt shingles, and insulated with a fiberglass and cellulose mixture.  Sensors: Type T thermocouples, relative humidity transducers, and Thermal Flux Meters</a:t>
            </a:r>
            <a:endParaRPr lang="en-US" sz="1600" dirty="0"/>
          </a:p>
          <a:p>
            <a:endParaRPr lang="en-US" dirty="0"/>
          </a:p>
        </p:txBody>
      </p:sp>
      <p:sp>
        <p:nvSpPr>
          <p:cNvPr id="4" name="Slide Number Placeholder 3"/>
          <p:cNvSpPr>
            <a:spLocks noGrp="1"/>
          </p:cNvSpPr>
          <p:nvPr>
            <p:ph type="sldNum" sz="quarter" idx="5"/>
          </p:nvPr>
        </p:nvSpPr>
        <p:spPr/>
        <p:txBody>
          <a:bodyPr/>
          <a:lstStyle/>
          <a:p>
            <a:fld id="{3EBA5BD7-F043-4D1B-AA17-CD412FC534DE}" type="slidenum">
              <a:rPr lang="en-US" smtClean="0"/>
              <a:t>10</a:t>
            </a:fld>
            <a:endParaRPr lang="en-US"/>
          </a:p>
        </p:txBody>
      </p:sp>
    </p:spTree>
    <p:extLst>
      <p:ext uri="{BB962C8B-B14F-4D97-AF65-F5344CB8AC3E}">
        <p14:creationId xmlns:p14="http://schemas.microsoft.com/office/powerpoint/2010/main" val="1677533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Max: The peak amount of heat entering the house </a:t>
            </a:r>
          </a:p>
          <a:p>
            <a:r>
              <a:rPr lang="en-US" dirty="0"/>
              <a:t>Total: The integral of the positive heat entering the house</a:t>
            </a:r>
          </a:p>
          <a:p>
            <a:r>
              <a:rPr lang="en-US" dirty="0"/>
              <a:t>Time Delays: measured from the point of heat entering (first positive value) to the point where no more heat enters. Delays could be at the start, peak, or end of the positive values</a:t>
            </a:r>
          </a:p>
          <a:p>
            <a:r>
              <a:rPr lang="en-US" dirty="0"/>
              <a:t>Average: average values for heat flux</a:t>
            </a:r>
          </a:p>
          <a:p>
            <a:r>
              <a:rPr lang="en-US" dirty="0"/>
              <a:t>Standard deviation: how dispersed or different the data is</a:t>
            </a:r>
          </a:p>
        </p:txBody>
      </p:sp>
      <p:sp>
        <p:nvSpPr>
          <p:cNvPr id="4" name="Slide Number Placeholder 3"/>
          <p:cNvSpPr>
            <a:spLocks noGrp="1"/>
          </p:cNvSpPr>
          <p:nvPr>
            <p:ph type="sldNum" sz="quarter" idx="5"/>
          </p:nvPr>
        </p:nvSpPr>
        <p:spPr/>
        <p:txBody>
          <a:bodyPr/>
          <a:lstStyle/>
          <a:p>
            <a:fld id="{3EBA5BD7-F043-4D1B-AA17-CD412FC534DE}" type="slidenum">
              <a:rPr lang="en-US" smtClean="0"/>
              <a:t>12</a:t>
            </a:fld>
            <a:endParaRPr lang="en-US"/>
          </a:p>
        </p:txBody>
      </p:sp>
    </p:spTree>
    <p:extLst>
      <p:ext uri="{BB962C8B-B14F-4D97-AF65-F5344CB8AC3E}">
        <p14:creationId xmlns:p14="http://schemas.microsoft.com/office/powerpoint/2010/main" val="3638802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Max Heat: As more PCM is added, the graph trends down</a:t>
            </a:r>
          </a:p>
          <a:p>
            <a:r>
              <a:rPr lang="en-US" dirty="0"/>
              <a:t>Sim. 13 (1101) had results comparable to the Full PCM house</a:t>
            </a:r>
          </a:p>
          <a:p>
            <a:r>
              <a:rPr lang="en-US" dirty="0"/>
              <a:t>As seen later, different wall combinations present better results  for different measures</a:t>
            </a:r>
          </a:p>
          <a:p>
            <a:endParaRPr lang="en-US" dirty="0"/>
          </a:p>
          <a:p>
            <a:r>
              <a:rPr lang="en-US" dirty="0"/>
              <a:t>Max Delay: Time delays seen only in the first day</a:t>
            </a:r>
          </a:p>
          <a:p>
            <a:r>
              <a:rPr lang="en-US" dirty="0"/>
              <a:t>Simulated houses with 2 or more PCM walls were most likely to see a delay</a:t>
            </a:r>
          </a:p>
          <a:p>
            <a:endParaRPr lang="en-US" dirty="0"/>
          </a:p>
          <a:p>
            <a:r>
              <a:rPr lang="en-US" dirty="0"/>
              <a:t>Start Delay: Day 1: Sims. 6, 7, &amp; 14 had comparable time delays to the full house, and each had the east wall</a:t>
            </a:r>
          </a:p>
          <a:p>
            <a:r>
              <a:rPr lang="en-US" dirty="0"/>
              <a:t>Day 2: Sims 2-7 and 10-15 comparable time delays</a:t>
            </a:r>
          </a:p>
          <a:p>
            <a:r>
              <a:rPr lang="en-US" dirty="0"/>
              <a:t>Each of the day 2 sims. Had either the east wall or a combination of west and south walls</a:t>
            </a:r>
          </a:p>
          <a:p>
            <a:endParaRPr lang="en-US" dirty="0"/>
          </a:p>
          <a:p>
            <a:r>
              <a:rPr lang="en-US" dirty="0"/>
              <a:t>End Delay: Day 1: sim 7, 13, and 14 had similar end </a:t>
            </a:r>
            <a:r>
              <a:rPr lang="en-US" dirty="0" err="1"/>
              <a:t>delaysMore</a:t>
            </a:r>
            <a:r>
              <a:rPr lang="en-US" dirty="0"/>
              <a:t> PCM equated to larger end delays</a:t>
            </a:r>
          </a:p>
          <a:p>
            <a:r>
              <a:rPr lang="en-US" dirty="0"/>
              <a:t>Simulations with 3 PCMs showed the highest time delays outside of the Full house</a:t>
            </a:r>
          </a:p>
          <a:p>
            <a:endParaRPr lang="en-US" dirty="0"/>
          </a:p>
          <a:p>
            <a:r>
              <a:rPr lang="en-US" dirty="0"/>
              <a:t>Heat: 3 PCM sims had most comparable results</a:t>
            </a:r>
          </a:p>
          <a:p>
            <a:r>
              <a:rPr lang="en-US" dirty="0"/>
              <a:t>WS or WE had the best 2 PCM combination for reducing heat</a:t>
            </a:r>
          </a:p>
          <a:p>
            <a:endParaRPr lang="en-US" dirty="0"/>
          </a:p>
          <a:p>
            <a:r>
              <a:rPr lang="en-US" dirty="0"/>
              <a:t>Average Heat: Lower average = less heat passing through the house</a:t>
            </a:r>
          </a:p>
          <a:p>
            <a:r>
              <a:rPr lang="en-US" dirty="0"/>
              <a:t>East wall bring the average down and the WS combination had a similar effect</a:t>
            </a:r>
          </a:p>
          <a:p>
            <a:r>
              <a:rPr lang="en-US" dirty="0"/>
              <a:t>Sim 7 had comparable results to full</a:t>
            </a:r>
          </a:p>
          <a:p>
            <a:endParaRPr lang="en-US" dirty="0"/>
          </a:p>
          <a:p>
            <a:r>
              <a:rPr lang="en-US" dirty="0" err="1"/>
              <a:t>Stdv</a:t>
            </a:r>
            <a:r>
              <a:rPr lang="en-US" dirty="0"/>
              <a:t>: 2 or more PCM walls had lower deviations</a:t>
            </a:r>
          </a:p>
          <a:p>
            <a:r>
              <a:rPr lang="en-US" dirty="0"/>
              <a:t>Less deviation = more consistent indoor temperature</a:t>
            </a:r>
          </a:p>
          <a:p>
            <a:r>
              <a:rPr lang="en-US" dirty="0"/>
              <a:t>Sim 11 and 13 had comparable Standard Deviations to the full house. Had W and S walls</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EBA5BD7-F043-4D1B-AA17-CD412FC534DE}" type="slidenum">
              <a:rPr lang="en-US" smtClean="0"/>
              <a:t>16</a:t>
            </a:fld>
            <a:endParaRPr lang="en-US"/>
          </a:p>
        </p:txBody>
      </p:sp>
    </p:spTree>
    <p:extLst>
      <p:ext uri="{BB962C8B-B14F-4D97-AF65-F5344CB8AC3E}">
        <p14:creationId xmlns:p14="http://schemas.microsoft.com/office/powerpoint/2010/main" val="2353776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BA5BD7-F043-4D1B-AA17-CD412FC534DE}" type="slidenum">
              <a:rPr lang="en-US" smtClean="0"/>
              <a:t>17</a:t>
            </a:fld>
            <a:endParaRPr lang="en-US"/>
          </a:p>
        </p:txBody>
      </p:sp>
    </p:spTree>
    <p:extLst>
      <p:ext uri="{BB962C8B-B14F-4D97-AF65-F5344CB8AC3E}">
        <p14:creationId xmlns:p14="http://schemas.microsoft.com/office/powerpoint/2010/main" val="1149029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dirty="0"/>
              <a:t>1</a:t>
            </a:r>
            <a:r>
              <a:rPr lang="en-US" baseline="30000" dirty="0"/>
              <a:t>st</a:t>
            </a:r>
            <a:r>
              <a:rPr lang="en-US" dirty="0"/>
              <a:t> point: </a:t>
            </a:r>
            <a:r>
              <a:rPr lang="en-US" sz="1600" dirty="0"/>
              <a:t>Each of these simulations did not have the east wall</a:t>
            </a:r>
          </a:p>
          <a:p>
            <a:pPr marL="0" marR="0" lvl="0" indent="0" algn="l" defTabSz="1218987" rtl="0" eaLnBrk="1" fontAlgn="auto" latinLnBrk="0" hangingPunct="1">
              <a:lnSpc>
                <a:spcPct val="100000"/>
              </a:lnSpc>
              <a:spcBef>
                <a:spcPts val="0"/>
              </a:spcBef>
              <a:spcAft>
                <a:spcPts val="0"/>
              </a:spcAft>
              <a:buClrTx/>
              <a:buSzTx/>
              <a:buFontTx/>
              <a:buNone/>
              <a:tabLst/>
              <a:defRPr/>
            </a:pPr>
            <a:r>
              <a:rPr lang="en-US" sz="1600" dirty="0"/>
              <a:t>5</a:t>
            </a:r>
            <a:r>
              <a:rPr lang="en-US" baseline="30000" dirty="0"/>
              <a:t>th</a:t>
            </a:r>
            <a:r>
              <a:rPr lang="en-US" dirty="0"/>
              <a:t> point: </a:t>
            </a:r>
            <a:r>
              <a:rPr lang="en-US" sz="1600" dirty="0"/>
              <a:t>It would stay in cooler and warmer temperatures longer</a:t>
            </a:r>
          </a:p>
          <a:p>
            <a:pPr lvl="1"/>
            <a:r>
              <a:rPr lang="en-US" sz="1600" dirty="0"/>
              <a:t>This means it helped keep temperature more consistent</a:t>
            </a:r>
          </a:p>
          <a:p>
            <a:pPr lvl="1"/>
            <a:endParaRPr lang="en-US" sz="1600" dirty="0"/>
          </a:p>
          <a:p>
            <a:endParaRPr lang="en-US" dirty="0"/>
          </a:p>
        </p:txBody>
      </p:sp>
      <p:sp>
        <p:nvSpPr>
          <p:cNvPr id="4" name="Slide Number Placeholder 3"/>
          <p:cNvSpPr>
            <a:spLocks noGrp="1"/>
          </p:cNvSpPr>
          <p:nvPr>
            <p:ph type="sldNum" sz="quarter" idx="5"/>
          </p:nvPr>
        </p:nvSpPr>
        <p:spPr/>
        <p:txBody>
          <a:bodyPr/>
          <a:lstStyle/>
          <a:p>
            <a:fld id="{3EBA5BD7-F043-4D1B-AA17-CD412FC534DE}" type="slidenum">
              <a:rPr lang="en-US" smtClean="0"/>
              <a:t>18</a:t>
            </a:fld>
            <a:endParaRPr lang="en-US"/>
          </a:p>
        </p:txBody>
      </p:sp>
    </p:spTree>
    <p:extLst>
      <p:ext uri="{BB962C8B-B14F-4D97-AF65-F5344CB8AC3E}">
        <p14:creationId xmlns:p14="http://schemas.microsoft.com/office/powerpoint/2010/main" val="553465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South delayed both the start and the end the most</a:t>
            </a:r>
          </a:p>
        </p:txBody>
      </p:sp>
      <p:sp>
        <p:nvSpPr>
          <p:cNvPr id="4" name="Slide Number Placeholder 3"/>
          <p:cNvSpPr>
            <a:spLocks noGrp="1"/>
          </p:cNvSpPr>
          <p:nvPr>
            <p:ph type="sldNum" sz="quarter" idx="5"/>
          </p:nvPr>
        </p:nvSpPr>
        <p:spPr/>
        <p:txBody>
          <a:bodyPr/>
          <a:lstStyle/>
          <a:p>
            <a:fld id="{3EBA5BD7-F043-4D1B-AA17-CD412FC534DE}" type="slidenum">
              <a:rPr lang="en-US" smtClean="0"/>
              <a:t>22</a:t>
            </a:fld>
            <a:endParaRPr lang="en-US"/>
          </a:p>
        </p:txBody>
      </p:sp>
    </p:spTree>
    <p:extLst>
      <p:ext uri="{BB962C8B-B14F-4D97-AF65-F5344CB8AC3E}">
        <p14:creationId xmlns:p14="http://schemas.microsoft.com/office/powerpoint/2010/main" val="348550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21" name="diagonals"/>
          <p:cNvGrpSpPr/>
          <p:nvPr/>
        </p:nvGrpSpPr>
        <p:grpSpPr>
          <a:xfrm>
            <a:off x="7516443" y="4145281"/>
            <a:ext cx="4686117" cy="2731407"/>
            <a:chOff x="5638800" y="3108960"/>
            <a:chExt cx="3515503" cy="2048555"/>
          </a:xfrm>
        </p:grpSpPr>
        <p:cxnSp>
          <p:nvCxnSpPr>
            <p:cNvPr id="14" name="Straight Connector 13"/>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7" name="Straight Connector 16"/>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9" name="Straight Connector 18"/>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 name="bottom lines"/>
          <p:cNvGrpSpPr/>
          <p:nvPr/>
        </p:nvGrpSpPr>
        <p:grpSpPr>
          <a:xfrm>
            <a:off x="-8916" y="6057149"/>
            <a:ext cx="5498726" cy="820207"/>
            <a:chOff x="-6689" y="4553748"/>
            <a:chExt cx="4125119" cy="615155"/>
          </a:xfrm>
        </p:grpSpPr>
        <p:sp>
          <p:nvSpPr>
            <p:cNvPr id="9" name="Freeform 8"/>
            <p:cNvSpPr/>
            <p:nvPr/>
          </p:nvSpPr>
          <p:spPr>
            <a:xfrm rot="16200000">
              <a:off x="1754302" y="2802395"/>
              <a:ext cx="612775" cy="411548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4115481 h 4115481"/>
                <a:gd name="connsiteX1" fmla="*/ 612775 w 612775"/>
                <a:gd name="connsiteY1" fmla="*/ 3180443 h 4115481"/>
                <a:gd name="connsiteX2" fmla="*/ 612775 w 612775"/>
                <a:gd name="connsiteY2" fmla="*/ 0 h 4115481"/>
              </a:gdLst>
              <a:ahLst/>
              <a:cxnLst>
                <a:cxn ang="0">
                  <a:pos x="connsiteX0" y="connsiteY0"/>
                </a:cxn>
                <a:cxn ang="0">
                  <a:pos x="connsiteX1" y="connsiteY1"/>
                </a:cxn>
                <a:cxn ang="0">
                  <a:pos x="connsiteX2" y="connsiteY2"/>
                </a:cxn>
              </a:cxnLst>
              <a:rect l="l" t="t" r="r" b="b"/>
              <a:pathLst>
                <a:path w="612775" h="4115481">
                  <a:moveTo>
                    <a:pt x="0" y="4115481"/>
                  </a:moveTo>
                  <a:lnTo>
                    <a:pt x="612775" y="3180443"/>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10" name="Freeform 9"/>
            <p:cNvSpPr/>
            <p:nvPr/>
          </p:nvSpPr>
          <p:spPr>
            <a:xfrm rot="16200000">
              <a:off x="1604659" y="3152814"/>
              <a:ext cx="410751" cy="3621427"/>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 name="connsiteX0" fmla="*/ 0 w 410751"/>
                <a:gd name="connsiteY0" fmla="*/ 3614170 h 3614170"/>
                <a:gd name="connsiteX1" fmla="*/ 410751 w 410751"/>
                <a:gd name="connsiteY1" fmla="*/ 2990994 h 3614170"/>
                <a:gd name="connsiteX2" fmla="*/ 405947 w 410751"/>
                <a:gd name="connsiteY2" fmla="*/ 0 h 3614170"/>
                <a:gd name="connsiteX0" fmla="*/ 0 w 410751"/>
                <a:gd name="connsiteY0" fmla="*/ 3621427 h 3621427"/>
                <a:gd name="connsiteX1" fmla="*/ 410751 w 410751"/>
                <a:gd name="connsiteY1" fmla="*/ 2998251 h 3621427"/>
                <a:gd name="connsiteX2" fmla="*/ 405947 w 410751"/>
                <a:gd name="connsiteY2" fmla="*/ 0 h 3621427"/>
              </a:gdLst>
              <a:ahLst/>
              <a:cxnLst>
                <a:cxn ang="0">
                  <a:pos x="connsiteX0" y="connsiteY0"/>
                </a:cxn>
                <a:cxn ang="0">
                  <a:pos x="connsiteX1" y="connsiteY1"/>
                </a:cxn>
                <a:cxn ang="0">
                  <a:pos x="connsiteX2" y="connsiteY2"/>
                </a:cxn>
              </a:cxnLst>
              <a:rect l="l" t="t" r="r" b="b"/>
              <a:pathLst>
                <a:path w="410751" h="3621427">
                  <a:moveTo>
                    <a:pt x="0" y="3621427"/>
                  </a:moveTo>
                  <a:lnTo>
                    <a:pt x="410751" y="2998251"/>
                  </a:lnTo>
                  <a:cubicBezTo>
                    <a:pt x="410359" y="2065358"/>
                    <a:pt x="406339" y="932893"/>
                    <a:pt x="405947" y="0"/>
                  </a:cubicBez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11" name="Freeform 10"/>
            <p:cNvSpPr/>
            <p:nvPr/>
          </p:nvSpPr>
          <p:spPr>
            <a:xfrm rot="16200000">
              <a:off x="1462308" y="3453376"/>
              <a:ext cx="241768" cy="31797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 name="connsiteX0" fmla="*/ 0 w 241768"/>
                <a:gd name="connsiteY0" fmla="*/ 3179761 h 3179761"/>
                <a:gd name="connsiteX1" fmla="*/ 238919 w 241768"/>
                <a:gd name="connsiteY1" fmla="*/ 2819370 h 3179761"/>
                <a:gd name="connsiteX2" fmla="*/ 241754 w 241768"/>
                <a:gd name="connsiteY2" fmla="*/ 0 h 3179761"/>
              </a:gdLst>
              <a:ahLst/>
              <a:cxnLst>
                <a:cxn ang="0">
                  <a:pos x="connsiteX0" y="connsiteY0"/>
                </a:cxn>
                <a:cxn ang="0">
                  <a:pos x="connsiteX1" y="connsiteY1"/>
                </a:cxn>
                <a:cxn ang="0">
                  <a:pos x="connsiteX2" y="connsiteY2"/>
                </a:cxn>
              </a:cxnLst>
              <a:rect l="l" t="t" r="r" b="b"/>
              <a:pathLst>
                <a:path w="241768" h="3179761">
                  <a:moveTo>
                    <a:pt x="0" y="3179761"/>
                  </a:moveTo>
                  <a:lnTo>
                    <a:pt x="238919" y="2819370"/>
                  </a:lnTo>
                  <a:cubicBezTo>
                    <a:pt x="238654" y="1947313"/>
                    <a:pt x="242019" y="872057"/>
                    <a:pt x="241754"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ctrTitle"/>
          </p:nvPr>
        </p:nvSpPr>
        <p:spPr>
          <a:xfrm>
            <a:off x="1625176" y="584200"/>
            <a:ext cx="8735325" cy="2000251"/>
          </a:xfrm>
        </p:spPr>
        <p:txBody>
          <a:bodyPr>
            <a:norm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625176" y="2616200"/>
            <a:ext cx="8735325" cy="1752600"/>
          </a:xfrm>
        </p:spPr>
        <p:txBody>
          <a:bodyPr>
            <a:normAutofit/>
          </a:bodyPr>
          <a:lstStyle>
            <a:lvl1pPr marL="0" indent="0" algn="l">
              <a:spcBef>
                <a:spcPts val="0"/>
              </a:spcBef>
              <a:buNone/>
              <a:defRPr sz="2800" cap="all" spc="200" baseline="0">
                <a:solidFill>
                  <a:schemeClr val="accent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a:p>
        </p:txBody>
      </p:sp>
      <p:sp>
        <p:nvSpPr>
          <p:cNvPr id="22" name="Date Placeholder 21"/>
          <p:cNvSpPr>
            <a:spLocks noGrp="1"/>
          </p:cNvSpPr>
          <p:nvPr>
            <p:ph type="dt" sz="half" idx="10"/>
          </p:nvPr>
        </p:nvSpPr>
        <p:spPr/>
        <p:txBody>
          <a:bodyPr/>
          <a:lstStyle/>
          <a:p>
            <a:fld id="{F0DFD029-FB74-4578-B929-F66AA97659CA}" type="datetimeFigureOut">
              <a:rPr lang="en-US"/>
              <a:t>4/7/2022</a:t>
            </a:fld>
            <a:endParaRPr/>
          </a:p>
        </p:txBody>
      </p:sp>
      <p:sp>
        <p:nvSpPr>
          <p:cNvPr id="23" name="Footer Placeholder 22"/>
          <p:cNvSpPr>
            <a:spLocks noGrp="1"/>
          </p:cNvSpPr>
          <p:nvPr>
            <p:ph type="ftr" sz="quarter" idx="11"/>
          </p:nvPr>
        </p:nvSpPr>
        <p:spPr/>
        <p:txBody>
          <a:bodyPr/>
          <a:lstStyle/>
          <a:p>
            <a:endParaRPr/>
          </a:p>
        </p:txBody>
      </p:sp>
      <p:sp>
        <p:nvSpPr>
          <p:cNvPr id="24" name="Slide Number Placeholder 23"/>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84748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F0DFD029-FB74-4578-B929-F66AA97659CA}" type="datetimeFigureOut">
              <a:rPr lang="en-US"/>
              <a:t>4/7/2022</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99667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584200"/>
            <a:ext cx="2742486" cy="55880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8882" y="584200"/>
            <a:ext cx="7414869" cy="55880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F0DFD029-FB74-4578-B929-F66AA97659CA}" type="datetimeFigureOut">
              <a:rPr lang="en-US"/>
              <a:t>4/7/2022</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59588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F0DFD029-FB74-4578-B929-F66AA97659CA}" type="datetimeFigureOut">
              <a:rPr lang="en-US"/>
              <a:t>4/7/2022</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406769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1" name="diagonals"/>
          <p:cNvGrpSpPr/>
          <p:nvPr/>
        </p:nvGrpSpPr>
        <p:grpSpPr>
          <a:xfrm>
            <a:off x="7516443" y="4145281"/>
            <a:ext cx="4686117" cy="2731407"/>
            <a:chOff x="5638800" y="3108960"/>
            <a:chExt cx="3515503" cy="2048555"/>
          </a:xfrm>
        </p:grpSpPr>
        <p:cxnSp>
          <p:nvCxnSpPr>
            <p:cNvPr id="12" name="Straight Connector 11"/>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4" name="Straight Connector 13"/>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a:xfrm>
            <a:off x="1625177" y="2209801"/>
            <a:ext cx="8938472" cy="2764335"/>
          </a:xfrm>
        </p:spPr>
        <p:txBody>
          <a:bodyPr anchor="b">
            <a:normAutofit/>
          </a:bodyPr>
          <a:lstStyle>
            <a:lvl1pPr algn="l">
              <a:defRPr sz="5400" b="0" cap="none" baseline="0"/>
            </a:lvl1pPr>
          </a:lstStyle>
          <a:p>
            <a:r>
              <a:rPr lang="en-US"/>
              <a:t>Click to edit Master title style</a:t>
            </a:r>
            <a:endParaRPr/>
          </a:p>
        </p:txBody>
      </p:sp>
      <p:sp>
        <p:nvSpPr>
          <p:cNvPr id="3" name="Text Placeholder 2"/>
          <p:cNvSpPr>
            <a:spLocks noGrp="1"/>
          </p:cNvSpPr>
          <p:nvPr>
            <p:ph type="body" idx="1"/>
          </p:nvPr>
        </p:nvSpPr>
        <p:spPr>
          <a:xfrm>
            <a:off x="1625176" y="4951266"/>
            <a:ext cx="7069519" cy="1220933"/>
          </a:xfrm>
        </p:spPr>
        <p:txBody>
          <a:bodyPr anchor="t">
            <a:normAutofit/>
          </a:bodyPr>
          <a:lstStyle>
            <a:lvl1pPr marL="0" indent="0">
              <a:spcBef>
                <a:spcPts val="0"/>
              </a:spcBef>
              <a:buNone/>
              <a:defRPr sz="2800" cap="all" spc="200" baseline="0">
                <a:solidFill>
                  <a:schemeClr val="accent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DFD029-FB74-4578-B929-F66AA97659CA}" type="datetimeFigureOut">
              <a:rPr lang="en-US"/>
              <a:t>4/7/2022</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3616330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18883" y="1706880"/>
            <a:ext cx="5078677" cy="446532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500707" y="1706880"/>
            <a:ext cx="5078677" cy="446532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F0DFD029-FB74-4578-B929-F66AA97659CA}" type="datetimeFigureOut">
              <a:rPr lang="en-US"/>
              <a:t>4/7/2022</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3557647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8883" y="1701800"/>
            <a:ext cx="5082740" cy="914400"/>
          </a:xfrm>
        </p:spPr>
        <p:txBody>
          <a:bodyPr anchor="b">
            <a:normAutofit/>
          </a:bodyPr>
          <a:lstStyle>
            <a:lvl1pPr marL="0" indent="0">
              <a:spcBef>
                <a:spcPts val="0"/>
              </a:spcBef>
              <a:buNone/>
              <a:defRPr sz="2800" b="0" cap="all" spc="200" baseline="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1218883" y="2717800"/>
            <a:ext cx="5078677" cy="3454400"/>
          </a:xfrm>
        </p:spPr>
        <p:txBody>
          <a:bodyPr>
            <a:noAutofit/>
          </a:bodyPr>
          <a:lstStyle>
            <a:lvl1pPr>
              <a:defRPr sz="2800"/>
            </a:lvl1pPr>
            <a:lvl2pPr>
              <a:defRPr sz="2400"/>
            </a:lvl2pPr>
            <a:lvl3pPr>
              <a:defRPr sz="2000"/>
            </a:lvl3pPr>
            <a:lvl4pPr>
              <a:defRPr sz="2000"/>
            </a:lvl4pPr>
            <a:lvl5pPr>
              <a:defRPr sz="2000"/>
            </a:lvl5pPr>
            <a:lvl6pPr>
              <a:defRPr sz="2000"/>
            </a:lvl6pPr>
            <a:lvl7pPr>
              <a:defRPr sz="2000" baseline="0"/>
            </a:lvl7pPr>
            <a:lvl8pPr>
              <a:defRPr sz="2000" baseline="0"/>
            </a:lvl8pPr>
            <a:lvl9pPr>
              <a:defRPr sz="20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496644" y="1701800"/>
            <a:ext cx="5082740" cy="914400"/>
          </a:xfrm>
        </p:spPr>
        <p:txBody>
          <a:bodyPr anchor="b">
            <a:normAutofit/>
          </a:bodyPr>
          <a:lstStyle>
            <a:lvl1pPr marL="0" indent="0">
              <a:spcBef>
                <a:spcPts val="0"/>
              </a:spcBef>
              <a:buNone/>
              <a:defRPr sz="2800" b="0" cap="all" spc="200" baseline="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500707" y="2717800"/>
            <a:ext cx="5078677" cy="3454400"/>
          </a:xfrm>
        </p:spPr>
        <p:txBody>
          <a:bodyPr>
            <a:noAutofit/>
          </a:bodyPr>
          <a:lstStyle>
            <a:lvl1pPr>
              <a:defRPr sz="2800"/>
            </a:lvl1pPr>
            <a:lvl2pPr>
              <a:defRPr sz="2400"/>
            </a:lvl2pPr>
            <a:lvl3pPr>
              <a:defRPr sz="2000"/>
            </a:lvl3pPr>
            <a:lvl4pPr>
              <a:defRPr sz="2000"/>
            </a:lvl4pPr>
            <a:lvl5pPr>
              <a:defRPr sz="2000"/>
            </a:lvl5pPr>
            <a:lvl6pPr>
              <a:defRPr sz="2000" baseline="0"/>
            </a:lvl6pPr>
            <a:lvl7pPr>
              <a:defRPr sz="2000" baseline="0"/>
            </a:lvl7pPr>
            <a:lvl8pPr>
              <a:defRPr sz="2000" baseline="0"/>
            </a:lvl8pPr>
            <a:lvl9pPr>
              <a:defRPr sz="20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F0DFD029-FB74-4578-B929-F66AA97659CA}" type="datetimeFigureOut">
              <a:rPr lang="en-US"/>
              <a:t>4/7/2022</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59538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F0DFD029-FB74-4578-B929-F66AA97659CA}" type="datetimeFigureOut">
              <a:rPr lang="en-US"/>
              <a:t>4/7/2022</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51522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DFD029-FB74-4578-B929-F66AA97659CA}" type="datetimeFigureOut">
              <a:rPr lang="en-US"/>
              <a:t>4/7/2022</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217247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8882" y="1701800"/>
            <a:ext cx="4062942" cy="2438400"/>
          </a:xfrm>
        </p:spPr>
        <p:txBody>
          <a:bodyPr anchor="b">
            <a:normAutofit/>
          </a:bodyPr>
          <a:lstStyle>
            <a:lvl1pPr algn="l">
              <a:defRPr sz="2800" b="0" cap="all" spc="200" baseline="0">
                <a:solidFill>
                  <a:schemeClr val="accent1"/>
                </a:solidFill>
              </a:defRPr>
            </a:lvl1pPr>
          </a:lstStyle>
          <a:p>
            <a:r>
              <a:rPr lang="en-US"/>
              <a:t>Click to edit Master title style</a:t>
            </a:r>
            <a:endParaRPr/>
          </a:p>
        </p:txBody>
      </p:sp>
      <p:sp>
        <p:nvSpPr>
          <p:cNvPr id="4" name="Text Placeholder 3"/>
          <p:cNvSpPr>
            <a:spLocks noGrp="1"/>
          </p:cNvSpPr>
          <p:nvPr>
            <p:ph type="body" sz="half" idx="2"/>
          </p:nvPr>
        </p:nvSpPr>
        <p:spPr>
          <a:xfrm>
            <a:off x="1218882" y="4241800"/>
            <a:ext cx="4062942" cy="1930400"/>
          </a:xfrm>
        </p:spPr>
        <p:txBody>
          <a:bodyPr>
            <a:normAutofit/>
          </a:bodyPr>
          <a:lstStyle>
            <a:lvl1pPr marL="0" indent="0">
              <a:buNone/>
              <a:defRPr sz="20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3" name="Content Placeholder 2"/>
          <p:cNvSpPr>
            <a:spLocks noGrp="1"/>
          </p:cNvSpPr>
          <p:nvPr>
            <p:ph idx="1"/>
          </p:nvPr>
        </p:nvSpPr>
        <p:spPr>
          <a:xfrm>
            <a:off x="5484971" y="584200"/>
            <a:ext cx="6094413" cy="5588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F0DFD029-FB74-4578-B929-F66AA97659CA}" type="datetimeFigureOut">
              <a:rPr lang="en-US"/>
              <a:t>4/7/2022</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61813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8882" y="1701800"/>
            <a:ext cx="4062942" cy="2438400"/>
          </a:xfrm>
        </p:spPr>
        <p:txBody>
          <a:bodyPr anchor="b">
            <a:normAutofit/>
          </a:bodyPr>
          <a:lstStyle>
            <a:lvl1pPr algn="l">
              <a:defRPr sz="2800" b="0" cap="all" spc="200" baseline="0">
                <a:solidFill>
                  <a:schemeClr val="accent1"/>
                </a:solidFill>
              </a:defRPr>
            </a:lvl1pPr>
          </a:lstStyle>
          <a:p>
            <a:r>
              <a:rPr lang="en-US"/>
              <a:t>Click to edit Master title style</a:t>
            </a:r>
            <a:endParaRPr/>
          </a:p>
        </p:txBody>
      </p:sp>
      <p:sp>
        <p:nvSpPr>
          <p:cNvPr id="4" name="Text Placeholder 3"/>
          <p:cNvSpPr>
            <a:spLocks noGrp="1"/>
          </p:cNvSpPr>
          <p:nvPr>
            <p:ph type="body" sz="half" idx="2"/>
          </p:nvPr>
        </p:nvSpPr>
        <p:spPr>
          <a:xfrm>
            <a:off x="1218882" y="4241800"/>
            <a:ext cx="4062942" cy="1930400"/>
          </a:xfrm>
        </p:spPr>
        <p:txBody>
          <a:bodyPr>
            <a:normAutofit/>
          </a:bodyPr>
          <a:lstStyle>
            <a:lvl1pPr marL="0" indent="0">
              <a:buNone/>
              <a:defRPr sz="20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5484971" y="584200"/>
            <a:ext cx="6094413" cy="5588000"/>
          </a:xfrm>
          <a:ln w="12700">
            <a:solidFill>
              <a:schemeClr val="bg1">
                <a:lumMod val="75000"/>
                <a:lumOff val="25000"/>
              </a:schemeClr>
            </a:solidFill>
            <a:miter lim="800000"/>
          </a:ln>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5" name="Date Placeholder 4"/>
          <p:cNvSpPr>
            <a:spLocks noGrp="1"/>
          </p:cNvSpPr>
          <p:nvPr>
            <p:ph type="dt" sz="half" idx="10"/>
          </p:nvPr>
        </p:nvSpPr>
        <p:spPr/>
        <p:txBody>
          <a:bodyPr/>
          <a:lstStyle/>
          <a:p>
            <a:fld id="{F0DFD029-FB74-4578-B929-F66AA97659CA}" type="datetimeFigureOut">
              <a:rPr lang="en-US"/>
              <a:t>4/7/2022</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422343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100000"/>
                <a:shade val="0"/>
                <a:satMod val="100000"/>
              </a:schemeClr>
            </a:gs>
            <a:gs pos="85000">
              <a:schemeClr val="bg2">
                <a:tint val="100000"/>
                <a:shade val="30000"/>
                <a:satMod val="100000"/>
              </a:schemeClr>
            </a:gs>
            <a:gs pos="100000">
              <a:schemeClr val="bg2">
                <a:shade val="60000"/>
                <a:satMod val="100000"/>
              </a:schemeClr>
            </a:gs>
          </a:gsLst>
          <a:lin ang="3600000" scaled="0"/>
          <a:tileRect/>
        </a:gradFill>
        <a:effectLst/>
      </p:bgPr>
    </p:bg>
    <p:spTree>
      <p:nvGrpSpPr>
        <p:cNvPr id="1" name=""/>
        <p:cNvGrpSpPr/>
        <p:nvPr/>
      </p:nvGrpSpPr>
      <p:grpSpPr>
        <a:xfrm>
          <a:off x="0" y="0"/>
          <a:ext cx="0" cy="0"/>
          <a:chOff x="0" y="0"/>
          <a:chExt cx="0" cy="0"/>
        </a:xfrm>
      </p:grpSpPr>
      <p:grpSp>
        <p:nvGrpSpPr>
          <p:cNvPr id="15" name="left lines"/>
          <p:cNvGrpSpPr/>
          <p:nvPr/>
        </p:nvGrpSpPr>
        <p:grpSpPr>
          <a:xfrm>
            <a:off x="-15870" y="-3174"/>
            <a:ext cx="819993" cy="5229225"/>
            <a:chOff x="-11906" y="-2381"/>
            <a:chExt cx="615155" cy="3921919"/>
          </a:xfrm>
        </p:grpSpPr>
        <p:sp>
          <p:nvSpPr>
            <p:cNvPr id="10" name="Freeform 9"/>
            <p:cNvSpPr/>
            <p:nvPr/>
          </p:nvSpPr>
          <p:spPr>
            <a:xfrm>
              <a:off x="-9526" y="0"/>
              <a:ext cx="612775" cy="3919538"/>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Lst>
              <a:ahLst/>
              <a:cxnLst>
                <a:cxn ang="0">
                  <a:pos x="connsiteX0" y="connsiteY0"/>
                </a:cxn>
                <a:cxn ang="0">
                  <a:pos x="connsiteX1" y="connsiteY1"/>
                </a:cxn>
                <a:cxn ang="0">
                  <a:pos x="connsiteX2" y="connsiteY2"/>
                </a:cxn>
              </a:cxnLst>
              <a:rect l="l" t="t" r="r" b="b"/>
              <a:pathLst>
                <a:path w="612775" h="3919538">
                  <a:moveTo>
                    <a:pt x="0" y="3919538"/>
                  </a:moveTo>
                  <a:lnTo>
                    <a:pt x="612775" y="2984500"/>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Freeform 10"/>
            <p:cNvSpPr/>
            <p:nvPr/>
          </p:nvSpPr>
          <p:spPr>
            <a:xfrm>
              <a:off x="-11906" y="0"/>
              <a:ext cx="410751" cy="3421856"/>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Lst>
              <a:ahLst/>
              <a:cxnLst>
                <a:cxn ang="0">
                  <a:pos x="connsiteX0" y="connsiteY0"/>
                </a:cxn>
                <a:cxn ang="0">
                  <a:pos x="connsiteX1" y="connsiteY1"/>
                </a:cxn>
                <a:cxn ang="0">
                  <a:pos x="connsiteX2" y="connsiteY2"/>
                </a:cxn>
              </a:cxnLst>
              <a:rect l="l" t="t" r="r" b="b"/>
              <a:pathLst>
                <a:path w="410751" h="3421856">
                  <a:moveTo>
                    <a:pt x="0" y="3421856"/>
                  </a:moveTo>
                  <a:lnTo>
                    <a:pt x="410751" y="2798680"/>
                  </a:lnTo>
                  <a:lnTo>
                    <a:pt x="409575" y="0"/>
                  </a:ln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Freeform 13"/>
            <p:cNvSpPr/>
            <p:nvPr/>
          </p:nvSpPr>
          <p:spPr>
            <a:xfrm>
              <a:off x="-7144" y="-2381"/>
              <a:ext cx="238919" cy="29765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Lst>
              <a:ahLst/>
              <a:cxnLst>
                <a:cxn ang="0">
                  <a:pos x="connsiteX0" y="connsiteY0"/>
                </a:cxn>
                <a:cxn ang="0">
                  <a:pos x="connsiteX1" y="connsiteY1"/>
                </a:cxn>
                <a:cxn ang="0">
                  <a:pos x="connsiteX2" y="connsiteY2"/>
                </a:cxn>
              </a:cxnLst>
              <a:rect l="l" t="t" r="r" b="b"/>
              <a:pathLst>
                <a:path w="238919" h="2976561">
                  <a:moveTo>
                    <a:pt x="0" y="2976561"/>
                  </a:moveTo>
                  <a:lnTo>
                    <a:pt x="238919" y="2616170"/>
                  </a:lnTo>
                  <a:cubicBezTo>
                    <a:pt x="238654" y="1744113"/>
                    <a:pt x="238390" y="872057"/>
                    <a:pt x="238125"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274637"/>
            <a:ext cx="10360501" cy="1223963"/>
          </a:xfrm>
          <a:prstGeom prst="rect">
            <a:avLst/>
          </a:prstGeom>
        </p:spPr>
        <p:txBody>
          <a:bodyPr vert="horz" lIns="121899" tIns="60949" rIns="121899" bIns="60949" rtlCol="0" anchor="b">
            <a:normAutofit/>
          </a:bodyPr>
          <a:lstStyle/>
          <a:p>
            <a:r>
              <a:rPr lang="en-US"/>
              <a:t>Click to edit Master title style</a:t>
            </a:r>
            <a:endParaRPr/>
          </a:p>
        </p:txBody>
      </p:sp>
      <p:sp>
        <p:nvSpPr>
          <p:cNvPr id="3" name="Text Placeholder 2"/>
          <p:cNvSpPr>
            <a:spLocks noGrp="1"/>
          </p:cNvSpPr>
          <p:nvPr>
            <p:ph type="body" idx="1"/>
          </p:nvPr>
        </p:nvSpPr>
        <p:spPr>
          <a:xfrm>
            <a:off x="1218883" y="1701797"/>
            <a:ext cx="10360501" cy="4462272"/>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218882" y="6356352"/>
            <a:ext cx="2234618" cy="365125"/>
          </a:xfrm>
          <a:prstGeom prst="rect">
            <a:avLst/>
          </a:prstGeom>
        </p:spPr>
        <p:txBody>
          <a:bodyPr vert="horz" lIns="121899" tIns="60949" rIns="121899" bIns="60949" rtlCol="0" anchor="ctr"/>
          <a:lstStyle>
            <a:lvl1pPr algn="l">
              <a:defRPr sz="1200">
                <a:solidFill>
                  <a:schemeClr val="tx1">
                    <a:tint val="75000"/>
                  </a:schemeClr>
                </a:solidFill>
              </a:defRPr>
            </a:lvl1pPr>
          </a:lstStyle>
          <a:p>
            <a:fld id="{F0DFD029-FB74-4578-B929-F66AA97659CA}" type="datetimeFigureOut">
              <a:rPr lang="en-US"/>
              <a:pPr/>
              <a:t>4/7/2022</a:t>
            </a:fld>
            <a:endParaRPr/>
          </a:p>
        </p:txBody>
      </p:sp>
      <p:sp>
        <p:nvSpPr>
          <p:cNvPr id="5" name="Footer Placeholder 4"/>
          <p:cNvSpPr>
            <a:spLocks noGrp="1"/>
          </p:cNvSpPr>
          <p:nvPr>
            <p:ph type="ftr" sz="quarter" idx="3"/>
          </p:nvPr>
        </p:nvSpPr>
        <p:spPr>
          <a:xfrm>
            <a:off x="3453501" y="6356352"/>
            <a:ext cx="5281824" cy="365125"/>
          </a:xfrm>
          <a:prstGeom prst="rect">
            <a:avLst/>
          </a:prstGeom>
        </p:spPr>
        <p:txBody>
          <a:bodyPr vert="horz" lIns="121899" tIns="60949" rIns="121899" bIns="60949" rtlCol="0" anchor="ctr"/>
          <a:lstStyle>
            <a:lvl1pPr algn="ctr">
              <a:defRPr sz="12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10563649" y="6356352"/>
            <a:ext cx="1015735" cy="365125"/>
          </a:xfrm>
          <a:prstGeom prst="rect">
            <a:avLst/>
          </a:prstGeom>
        </p:spPr>
        <p:txBody>
          <a:bodyPr vert="horz" lIns="121899" tIns="60949" rIns="121899" bIns="60949" rtlCol="0" anchor="ctr"/>
          <a:lstStyle>
            <a:lvl1pPr algn="r">
              <a:defRPr sz="1200">
                <a:solidFill>
                  <a:schemeClr val="tx1">
                    <a:tint val="75000"/>
                  </a:schemeClr>
                </a:solidFill>
              </a:defRPr>
            </a:lvl1pPr>
          </a:lstStyle>
          <a:p>
            <a:fld id="{C014DD1E-5D91-48A3-AD6D-45FBA980D106}" type="slidenum">
              <a:rPr/>
              <a:pPr/>
              <a:t>‹#›</a:t>
            </a:fld>
            <a:endParaRPr/>
          </a:p>
        </p:txBody>
      </p:sp>
    </p:spTree>
    <p:extLst>
      <p:ext uri="{BB962C8B-B14F-4D97-AF65-F5344CB8AC3E}">
        <p14:creationId xmlns:p14="http://schemas.microsoft.com/office/powerpoint/2010/main" val="13952758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olivet.edu/engineering"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5176" y="1295400"/>
            <a:ext cx="8735325" cy="2362200"/>
          </a:xfrm>
        </p:spPr>
        <p:txBody>
          <a:bodyPr>
            <a:noAutofit/>
          </a:bodyPr>
          <a:lstStyle/>
          <a:p>
            <a:pPr algn="ctr">
              <a:lnSpc>
                <a:spcPct val="150000"/>
              </a:lnSpc>
            </a:pPr>
            <a:r>
              <a:rPr kumimoji="0" lang="en-US" sz="2400" b="1" i="0" u="none" strike="noStrike" kern="1400" cap="all" spc="-5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Assessment of Walls with Phase Change Materials through Synergistic and Performance Measures using Experimental  and Simulated Test Houses</a:t>
            </a:r>
            <a:endParaRPr lang="en-US" sz="6000" dirty="0"/>
          </a:p>
        </p:txBody>
      </p:sp>
      <p:sp>
        <p:nvSpPr>
          <p:cNvPr id="5" name="Subtitle 4"/>
          <p:cNvSpPr>
            <a:spLocks noGrp="1"/>
          </p:cNvSpPr>
          <p:nvPr>
            <p:ph type="subTitle" idx="1"/>
          </p:nvPr>
        </p:nvSpPr>
        <p:spPr>
          <a:xfrm>
            <a:off x="1625176" y="3886200"/>
            <a:ext cx="8735325" cy="838200"/>
          </a:xfrm>
        </p:spPr>
        <p:txBody>
          <a:bodyPr>
            <a:normAutofit/>
          </a:bodyPr>
          <a:lstStyle/>
          <a:p>
            <a:pPr algn="ctr"/>
            <a:r>
              <a:rPr lang="en-US" sz="2000" dirty="0"/>
              <a:t>Presented by Cory Enfield</a:t>
            </a:r>
          </a:p>
          <a:p>
            <a:pPr algn="ctr"/>
            <a:r>
              <a:rPr lang="en-US" sz="2000" dirty="0"/>
              <a:t>April 7, 2022</a:t>
            </a:r>
          </a:p>
        </p:txBody>
      </p:sp>
      <p:pic>
        <p:nvPicPr>
          <p:cNvPr id="1026" name="Picture 2" descr="Scholar Week 2016 - present">
            <a:extLst>
              <a:ext uri="{FF2B5EF4-FFF2-40B4-BE49-F238E27FC236}">
                <a16:creationId xmlns:a16="http://schemas.microsoft.com/office/drawing/2014/main" id="{BA79E2C3-808A-4F23-8F14-5A675569A5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5764" y="4753057"/>
            <a:ext cx="3281363" cy="176051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0D84A64F-18C9-45E7-B2E5-63E6F1D7D862}"/>
              </a:ext>
            </a:extLst>
          </p:cNvPr>
          <p:cNvSpPr/>
          <p:nvPr/>
        </p:nvSpPr>
        <p:spPr>
          <a:xfrm>
            <a:off x="381698" y="5334000"/>
            <a:ext cx="5355336" cy="117957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pic>
        <p:nvPicPr>
          <p:cNvPr id="6" name="Picture 5" descr="Engineering (002)">
            <a:hlinkClick r:id="rId3"/>
            <a:extLst>
              <a:ext uri="{FF2B5EF4-FFF2-40B4-BE49-F238E27FC236}">
                <a16:creationId xmlns:a16="http://schemas.microsoft.com/office/drawing/2014/main" id="{3533498F-8A35-47A4-9119-00509D88623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9041" y="5334000"/>
            <a:ext cx="5200650" cy="1181100"/>
          </a:xfrm>
          <a:prstGeom prst="rect">
            <a:avLst/>
          </a:prstGeom>
          <a:noFill/>
          <a:ln>
            <a:noFill/>
          </a:ln>
        </p:spPr>
      </p:pic>
    </p:spTree>
    <p:extLst>
      <p:ext uri="{BB962C8B-B14F-4D97-AF65-F5344CB8AC3E}">
        <p14:creationId xmlns:p14="http://schemas.microsoft.com/office/powerpoint/2010/main" val="13322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02942-A00D-4B36-821F-7C97F5530F8D}"/>
              </a:ext>
            </a:extLst>
          </p:cNvPr>
          <p:cNvSpPr>
            <a:spLocks noGrp="1"/>
          </p:cNvSpPr>
          <p:nvPr>
            <p:ph type="title"/>
          </p:nvPr>
        </p:nvSpPr>
        <p:spPr>
          <a:xfrm>
            <a:off x="6094411" y="274637"/>
            <a:ext cx="5694145" cy="1096963"/>
          </a:xfrm>
        </p:spPr>
        <p:txBody>
          <a:bodyPr anchor="b">
            <a:normAutofit fontScale="90000"/>
          </a:bodyPr>
          <a:lstStyle/>
          <a:p>
            <a:pPr algn="ctr"/>
            <a:r>
              <a:rPr lang="en-US" dirty="0"/>
              <a:t>Methodology: Data Acquisition</a:t>
            </a:r>
          </a:p>
        </p:txBody>
      </p:sp>
      <p:sp>
        <p:nvSpPr>
          <p:cNvPr id="3" name="Content Placeholder 2">
            <a:extLst>
              <a:ext uri="{FF2B5EF4-FFF2-40B4-BE49-F238E27FC236}">
                <a16:creationId xmlns:a16="http://schemas.microsoft.com/office/drawing/2014/main" id="{E8B2C49B-486B-4A76-B11C-C997B60A3F46}"/>
              </a:ext>
            </a:extLst>
          </p:cNvPr>
          <p:cNvSpPr>
            <a:spLocks noGrp="1"/>
          </p:cNvSpPr>
          <p:nvPr>
            <p:ph sz="half" idx="1"/>
          </p:nvPr>
        </p:nvSpPr>
        <p:spPr>
          <a:xfrm>
            <a:off x="912812" y="274637"/>
            <a:ext cx="5078677" cy="6278563"/>
          </a:xfrm>
        </p:spPr>
        <p:txBody>
          <a:bodyPr>
            <a:normAutofit/>
          </a:bodyPr>
          <a:lstStyle/>
          <a:p>
            <a:r>
              <a:rPr lang="en-US" dirty="0"/>
              <a:t>Data collected at The University of Kansas [25]</a:t>
            </a:r>
          </a:p>
          <a:p>
            <a:pPr lvl="1"/>
            <a:r>
              <a:rPr lang="en-US" sz="2800" dirty="0"/>
              <a:t>Tested Paraffin (n-Octadecane) PCM</a:t>
            </a:r>
          </a:p>
          <a:p>
            <a:pPr lvl="1"/>
            <a:r>
              <a:rPr lang="en-US" sz="2800" dirty="0"/>
              <a:t>PCM pouch (reflective foil)</a:t>
            </a:r>
          </a:p>
          <a:p>
            <a:r>
              <a:rPr lang="en-US" dirty="0"/>
              <a:t>Two test houses were tested</a:t>
            </a:r>
          </a:p>
          <a:p>
            <a:pPr lvl="1"/>
            <a:r>
              <a:rPr lang="en-US" sz="2800" dirty="0"/>
              <a:t>Control and PCM enhanced house</a:t>
            </a:r>
            <a:endParaRPr lang="en-US" dirty="0"/>
          </a:p>
          <a:p>
            <a:r>
              <a:rPr lang="en-US" sz="3200" dirty="0"/>
              <a:t>Sensors attached to both sides of walls</a:t>
            </a:r>
          </a:p>
          <a:p>
            <a:r>
              <a:rPr lang="en-US" sz="3200" dirty="0"/>
              <a:t>Test Duration: 2 Days </a:t>
            </a:r>
          </a:p>
          <a:p>
            <a:endParaRPr lang="en-US" dirty="0"/>
          </a:p>
        </p:txBody>
      </p:sp>
      <p:pic>
        <p:nvPicPr>
          <p:cNvPr id="4" name="Picture 3">
            <a:extLst>
              <a:ext uri="{FF2B5EF4-FFF2-40B4-BE49-F238E27FC236}">
                <a16:creationId xmlns:a16="http://schemas.microsoft.com/office/drawing/2014/main" id="{52B59E06-FC3B-4203-8E41-1DACFF85838E}"/>
              </a:ext>
            </a:extLst>
          </p:cNvPr>
          <p:cNvPicPr>
            <a:picLocks noChangeAspect="1"/>
          </p:cNvPicPr>
          <p:nvPr/>
        </p:nvPicPr>
        <p:blipFill rotWithShape="1">
          <a:blip r:embed="rId3"/>
          <a:srcRect r="3042" b="2"/>
          <a:stretch/>
        </p:blipFill>
        <p:spPr>
          <a:xfrm>
            <a:off x="6094412" y="1611153"/>
            <a:ext cx="5694145" cy="5006457"/>
          </a:xfrm>
          <a:prstGeom prst="rect">
            <a:avLst/>
          </a:prstGeom>
          <a:noFill/>
        </p:spPr>
      </p:pic>
    </p:spTree>
    <p:extLst>
      <p:ext uri="{BB962C8B-B14F-4D97-AF65-F5344CB8AC3E}">
        <p14:creationId xmlns:p14="http://schemas.microsoft.com/office/powerpoint/2010/main" val="1759961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EBAB46-6176-4999-A717-890CF4191146}"/>
              </a:ext>
            </a:extLst>
          </p:cNvPr>
          <p:cNvSpPr>
            <a:spLocks noGrp="1"/>
          </p:cNvSpPr>
          <p:nvPr>
            <p:ph idx="1"/>
          </p:nvPr>
        </p:nvSpPr>
        <p:spPr>
          <a:xfrm>
            <a:off x="662928" y="1746580"/>
            <a:ext cx="4726224" cy="4844720"/>
          </a:xfrm>
        </p:spPr>
        <p:txBody>
          <a:bodyPr numCol="1">
            <a:normAutofit/>
          </a:bodyPr>
          <a:lstStyle/>
          <a:p>
            <a:pPr marL="342900" marR="0" lvl="0" indent="-3429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Houses were simulated based on the data from the KU experiment</a:t>
            </a:r>
          </a:p>
          <a:p>
            <a:pPr marL="800100" marR="0" lvl="1" indent="-3429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white"/>
                </a:solidFill>
                <a:effectLst/>
                <a:uLnTx/>
                <a:uFillTx/>
                <a:latin typeface="Calibri"/>
                <a:ea typeface="+mn-ea"/>
                <a:cs typeface="+mn-cs"/>
              </a:rPr>
              <a:t>16 simulated houses were created by use of binary numbers (0-15)</a:t>
            </a:r>
          </a:p>
          <a:p>
            <a:pPr marL="1257300" lvl="2" indent="-342900" defTabSz="914400">
              <a:lnSpc>
                <a:spcPct val="120000"/>
              </a:lnSpc>
              <a:spcBef>
                <a:spcPts val="0"/>
              </a:spcBef>
              <a:buClrTx/>
              <a:buSzTx/>
              <a:defRPr/>
            </a:pPr>
            <a:r>
              <a:rPr lang="en-US" sz="2400" dirty="0">
                <a:solidFill>
                  <a:prstClr val="white"/>
                </a:solidFill>
              </a:rPr>
              <a:t>1 = 0001</a:t>
            </a:r>
          </a:p>
          <a:p>
            <a:pPr marL="1257300" lvl="2" indent="-342900" defTabSz="914400">
              <a:lnSpc>
                <a:spcPct val="120000"/>
              </a:lnSpc>
              <a:spcBef>
                <a:spcPts val="0"/>
              </a:spcBef>
              <a:buClrTx/>
              <a:buSzTx/>
              <a:defRPr/>
            </a:pPr>
            <a:r>
              <a:rPr lang="en-US" sz="2400" dirty="0">
                <a:solidFill>
                  <a:prstClr val="white"/>
                </a:solidFill>
              </a:rPr>
              <a:t>2 = 0010</a:t>
            </a:r>
            <a:endParaRPr kumimoji="0" lang="en-US" b="0" i="0" u="none" strike="noStrike" kern="1200" cap="none" spc="0" normalizeH="0" baseline="0" noProof="0" dirty="0">
              <a:ln>
                <a:noFill/>
              </a:ln>
              <a:solidFill>
                <a:prstClr val="white"/>
              </a:solidFill>
              <a:effectLst/>
              <a:uLnTx/>
              <a:uFillTx/>
              <a:latin typeface="Calibri"/>
              <a:ea typeface="+mn-ea"/>
              <a:cs typeface="+mn-cs"/>
            </a:endParaRPr>
          </a:p>
          <a:p>
            <a:pPr marL="1257300" marR="0" lvl="2" indent="-3429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Control wall = 0 </a:t>
            </a:r>
          </a:p>
          <a:p>
            <a:pPr marL="1257300" marR="0" lvl="2" indent="-3429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PCM wall = 1</a:t>
            </a:r>
            <a:endParaRPr lang="en-US" noProof="0" dirty="0"/>
          </a:p>
        </p:txBody>
      </p:sp>
      <p:sp>
        <p:nvSpPr>
          <p:cNvPr id="5" name="TextBox 4">
            <a:extLst>
              <a:ext uri="{FF2B5EF4-FFF2-40B4-BE49-F238E27FC236}">
                <a16:creationId xmlns:a16="http://schemas.microsoft.com/office/drawing/2014/main" id="{E722E634-821F-4BEE-8564-76E5CDDF6C6E}"/>
              </a:ext>
            </a:extLst>
          </p:cNvPr>
          <p:cNvSpPr txBox="1"/>
          <p:nvPr/>
        </p:nvSpPr>
        <p:spPr>
          <a:xfrm>
            <a:off x="3875678" y="1251851"/>
            <a:ext cx="472622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rPr>
              <a:t>All data manipulation was done in MATLAB 2021a (MathWorks, MA)</a:t>
            </a:r>
          </a:p>
        </p:txBody>
      </p:sp>
      <p:sp>
        <p:nvSpPr>
          <p:cNvPr id="6" name="TextBox 5">
            <a:extLst>
              <a:ext uri="{FF2B5EF4-FFF2-40B4-BE49-F238E27FC236}">
                <a16:creationId xmlns:a16="http://schemas.microsoft.com/office/drawing/2014/main" id="{06FE0AD0-775A-4F9F-8BB0-89FF6BA45AE5}"/>
              </a:ext>
            </a:extLst>
          </p:cNvPr>
          <p:cNvSpPr txBox="1"/>
          <p:nvPr/>
        </p:nvSpPr>
        <p:spPr>
          <a:xfrm>
            <a:off x="762098" y="691325"/>
            <a:ext cx="10953385"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a:ln>
                  <a:noFill/>
                </a:ln>
                <a:solidFill>
                  <a:prstClr val="white"/>
                </a:solidFill>
                <a:effectLst/>
                <a:uLnTx/>
                <a:uFillTx/>
              </a:rPr>
              <a:t>Data Analysis</a:t>
            </a:r>
          </a:p>
        </p:txBody>
      </p:sp>
      <p:sp>
        <p:nvSpPr>
          <p:cNvPr id="7" name="Title 7">
            <a:extLst>
              <a:ext uri="{FF2B5EF4-FFF2-40B4-BE49-F238E27FC236}">
                <a16:creationId xmlns:a16="http://schemas.microsoft.com/office/drawing/2014/main" id="{90DD6C89-0FCB-42A6-A063-0C59E1CC65AF}"/>
              </a:ext>
            </a:extLst>
          </p:cNvPr>
          <p:cNvSpPr txBox="1">
            <a:spLocks/>
          </p:cNvSpPr>
          <p:nvPr/>
        </p:nvSpPr>
        <p:spPr>
          <a:xfrm>
            <a:off x="738675" y="0"/>
            <a:ext cx="11000232" cy="96252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b="1" kern="1200" cap="all" baseline="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1" i="0" u="none" strike="noStrike" kern="1200" cap="all" spc="0" normalizeH="0" baseline="0" noProof="0" dirty="0">
                <a:ln>
                  <a:noFill/>
                </a:ln>
                <a:solidFill>
                  <a:sysClr val="window" lastClr="FFFFFF"/>
                </a:solidFill>
                <a:effectLst/>
                <a:uLnTx/>
                <a:uFillTx/>
                <a:latin typeface="Calibri"/>
                <a:ea typeface="+mj-ea"/>
                <a:cs typeface="+mj-cs"/>
              </a:rPr>
              <a:t>Methodology</a:t>
            </a:r>
          </a:p>
        </p:txBody>
      </p:sp>
      <p:pic>
        <p:nvPicPr>
          <p:cNvPr id="15" name="Picture 14" descr="Application&#10;&#10;Description automatically generated with medium confidence">
            <a:extLst>
              <a:ext uri="{FF2B5EF4-FFF2-40B4-BE49-F238E27FC236}">
                <a16:creationId xmlns:a16="http://schemas.microsoft.com/office/drawing/2014/main" id="{4B9CBABE-FCA3-4153-81C3-0B485FA9F4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6411" y="1549565"/>
            <a:ext cx="4882495" cy="5238750"/>
          </a:xfrm>
          <a:prstGeom prst="rect">
            <a:avLst/>
          </a:prstGeom>
        </p:spPr>
      </p:pic>
    </p:spTree>
    <p:extLst>
      <p:ext uri="{BB962C8B-B14F-4D97-AF65-F5344CB8AC3E}">
        <p14:creationId xmlns:p14="http://schemas.microsoft.com/office/powerpoint/2010/main" val="1783778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87368-0B43-40AD-9B0B-AB07B5D7C9E6}"/>
              </a:ext>
            </a:extLst>
          </p:cNvPr>
          <p:cNvSpPr>
            <a:spLocks noGrp="1"/>
          </p:cNvSpPr>
          <p:nvPr>
            <p:ph type="title"/>
          </p:nvPr>
        </p:nvSpPr>
        <p:spPr>
          <a:xfrm>
            <a:off x="1218883" y="274637"/>
            <a:ext cx="10360501" cy="1223963"/>
          </a:xfrm>
        </p:spPr>
        <p:txBody>
          <a:bodyPr anchor="b">
            <a:normAutofit/>
          </a:bodyPr>
          <a:lstStyle/>
          <a:p>
            <a:r>
              <a:rPr lang="en-US" dirty="0"/>
              <a:t>Measures Collected</a:t>
            </a:r>
          </a:p>
        </p:txBody>
      </p:sp>
      <p:sp>
        <p:nvSpPr>
          <p:cNvPr id="3" name="Content Placeholder 2">
            <a:extLst>
              <a:ext uri="{FF2B5EF4-FFF2-40B4-BE49-F238E27FC236}">
                <a16:creationId xmlns:a16="http://schemas.microsoft.com/office/drawing/2014/main" id="{A93F451A-362C-49AC-A354-2B2F706CB314}"/>
              </a:ext>
            </a:extLst>
          </p:cNvPr>
          <p:cNvSpPr>
            <a:spLocks noGrp="1"/>
          </p:cNvSpPr>
          <p:nvPr>
            <p:ph sz="half" idx="1"/>
          </p:nvPr>
        </p:nvSpPr>
        <p:spPr>
          <a:xfrm>
            <a:off x="608012" y="1519274"/>
            <a:ext cx="5078677" cy="4521200"/>
          </a:xfrm>
        </p:spPr>
        <p:txBody>
          <a:bodyPr numCol="1">
            <a:normAutofit/>
          </a:bodyPr>
          <a:lstStyle/>
          <a:p>
            <a:pPr marL="342900" marR="0" lvl="0" indent="-342900" defTabSz="914400" rtl="0" eaLnBrk="1" fontAlgn="auto" latinLnBrk="0" hangingPunct="1">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rPr>
              <a:t>Metrics used per day per house/simulation</a:t>
            </a:r>
          </a:p>
          <a:p>
            <a:pPr marL="342900" indent="-342900" defTabSz="914400">
              <a:spcBef>
                <a:spcPts val="0"/>
              </a:spcBef>
              <a:buClrTx/>
              <a:buSzTx/>
              <a:defRPr/>
            </a:pPr>
            <a:r>
              <a:rPr lang="en-US" sz="2400" dirty="0"/>
              <a:t>Heat flux for simulated houses added together</a:t>
            </a:r>
            <a:endParaRPr kumimoji="0" lang="en-US" sz="2400" b="0" i="0" u="none" strike="noStrike" kern="1200" cap="none" spc="0" normalizeH="0" baseline="0" noProof="0" dirty="0">
              <a:ln>
                <a:noFill/>
              </a:ln>
              <a:effectLst/>
              <a:uLnTx/>
              <a:uFillTx/>
            </a:endParaRPr>
          </a:p>
          <a:p>
            <a:pPr marL="800100" marR="0" lvl="1" indent="-342900" defTabSz="914400" rtl="0" eaLnBrk="1" fontAlgn="auto" latinLnBrk="0" hangingPunct="1">
              <a:spcBef>
                <a:spcPts val="0"/>
              </a:spcBef>
              <a:spcAft>
                <a:spcPts val="0"/>
              </a:spcAft>
              <a:buClrTx/>
              <a:buSzTx/>
              <a:buFont typeface="Arial" panose="020B0604020202020204" pitchFamily="34" charset="0"/>
              <a:buChar char="•"/>
              <a:tabLst/>
              <a:defRPr/>
            </a:pPr>
            <a:r>
              <a:rPr kumimoji="0" lang="en-US" b="0" i="0" u="none" strike="noStrike" kern="1200" cap="none" spc="0" normalizeH="0" baseline="0" noProof="0" dirty="0">
                <a:ln>
                  <a:noFill/>
                </a:ln>
                <a:effectLst/>
                <a:uLnTx/>
                <a:uFillTx/>
              </a:rPr>
              <a:t>Maximum heat flux</a:t>
            </a:r>
          </a:p>
          <a:p>
            <a:pPr marL="800100" marR="0" lvl="1" indent="-342900" defTabSz="914400" rtl="0" eaLnBrk="1" fontAlgn="auto" latinLnBrk="0" hangingPunct="1">
              <a:spcBef>
                <a:spcPts val="0"/>
              </a:spcBef>
              <a:spcAft>
                <a:spcPts val="0"/>
              </a:spcAft>
              <a:buClrTx/>
              <a:buSzTx/>
              <a:buFont typeface="Arial" panose="020B0604020202020204" pitchFamily="34" charset="0"/>
              <a:buChar char="•"/>
              <a:tabLst/>
              <a:defRPr/>
            </a:pPr>
            <a:r>
              <a:rPr kumimoji="0" lang="en-US" b="0" i="0" u="none" strike="noStrike" kern="1200" cap="none" spc="0" normalizeH="0" baseline="0" noProof="0" dirty="0">
                <a:ln>
                  <a:noFill/>
                </a:ln>
                <a:effectLst/>
                <a:uLnTx/>
                <a:uFillTx/>
              </a:rPr>
              <a:t>Total heat </a:t>
            </a:r>
          </a:p>
          <a:p>
            <a:pPr marL="800100" marR="0" lvl="1" indent="-342900" defTabSz="914400" rtl="0" eaLnBrk="1" fontAlgn="auto" latinLnBrk="0" hangingPunct="1">
              <a:spcBef>
                <a:spcPts val="0"/>
              </a:spcBef>
              <a:spcAft>
                <a:spcPts val="0"/>
              </a:spcAft>
              <a:buClrTx/>
              <a:buSzTx/>
              <a:buFont typeface="Arial" panose="020B0604020202020204" pitchFamily="34" charset="0"/>
              <a:buChar char="•"/>
              <a:tabLst/>
              <a:defRPr/>
            </a:pPr>
            <a:r>
              <a:rPr kumimoji="0" lang="en-US" b="0" i="0" u="none" strike="noStrike" kern="1200" cap="none" spc="0" normalizeH="0" baseline="0" noProof="0" dirty="0">
                <a:ln>
                  <a:noFill/>
                </a:ln>
                <a:effectLst/>
                <a:uLnTx/>
                <a:uFillTx/>
              </a:rPr>
              <a:t>Time delays (beginning of positive heat flux, peaks, and end)</a:t>
            </a:r>
          </a:p>
          <a:p>
            <a:pPr marL="800100" marR="0" lvl="1" indent="-342900" defTabSz="914400" rtl="0" eaLnBrk="1" fontAlgn="auto" latinLnBrk="0" hangingPunct="1">
              <a:spcBef>
                <a:spcPts val="0"/>
              </a:spcBef>
              <a:spcAft>
                <a:spcPts val="0"/>
              </a:spcAft>
              <a:buClrTx/>
              <a:buSzTx/>
              <a:buFont typeface="Arial" panose="020B0604020202020204" pitchFamily="34" charset="0"/>
              <a:buChar char="•"/>
              <a:tabLst/>
              <a:defRPr/>
            </a:pPr>
            <a:r>
              <a:rPr kumimoji="0" lang="en-US" b="0" i="0" u="none" strike="noStrike" kern="1200" cap="none" spc="0" normalizeH="0" baseline="0" noProof="0" dirty="0">
                <a:ln>
                  <a:noFill/>
                </a:ln>
                <a:effectLst/>
                <a:uLnTx/>
                <a:uFillTx/>
              </a:rPr>
              <a:t>Average heat flux</a:t>
            </a:r>
          </a:p>
          <a:p>
            <a:pPr marL="800100" marR="0" lvl="1" indent="-342900" defTabSz="914400" rtl="0" eaLnBrk="1" fontAlgn="auto" latinLnBrk="0" hangingPunct="1">
              <a:spcBef>
                <a:spcPts val="0"/>
              </a:spcBef>
              <a:spcAft>
                <a:spcPts val="0"/>
              </a:spcAft>
              <a:buClrTx/>
              <a:buSzTx/>
              <a:buFont typeface="Arial" panose="020B0604020202020204" pitchFamily="34" charset="0"/>
              <a:buChar char="•"/>
              <a:tabLst/>
              <a:defRPr/>
            </a:pPr>
            <a:r>
              <a:rPr kumimoji="0" lang="en-US" b="0" i="0" u="none" strike="noStrike" kern="1200" cap="none" spc="0" normalizeH="0" baseline="0" noProof="0" dirty="0">
                <a:ln>
                  <a:noFill/>
                </a:ln>
                <a:effectLst/>
                <a:uLnTx/>
                <a:uFillTx/>
              </a:rPr>
              <a:t>Standard Deviation</a:t>
            </a:r>
          </a:p>
          <a:p>
            <a:pPr marL="0" indent="0">
              <a:buNone/>
            </a:pPr>
            <a:endParaRPr lang="en-US" sz="2400" dirty="0"/>
          </a:p>
        </p:txBody>
      </p:sp>
      <p:pic>
        <p:nvPicPr>
          <p:cNvPr id="4" name="Picture 3" descr="Chart, histogram&#10;&#10;Description automatically generated">
            <a:extLst>
              <a:ext uri="{FF2B5EF4-FFF2-40B4-BE49-F238E27FC236}">
                <a16:creationId xmlns:a16="http://schemas.microsoft.com/office/drawing/2014/main" id="{3C605B5A-1C55-44D1-B1F1-593A50ECD894}"/>
              </a:ext>
            </a:extLst>
          </p:cNvPr>
          <p:cNvPicPr>
            <a:picLocks noChangeAspect="1"/>
          </p:cNvPicPr>
          <p:nvPr/>
        </p:nvPicPr>
        <p:blipFill>
          <a:blip r:embed="rId3"/>
          <a:stretch>
            <a:fillRect/>
          </a:stretch>
        </p:blipFill>
        <p:spPr>
          <a:xfrm>
            <a:off x="5580505" y="1371600"/>
            <a:ext cx="6476999" cy="3886200"/>
          </a:xfrm>
          <a:prstGeom prst="rect">
            <a:avLst/>
          </a:prstGeom>
          <a:solidFill>
            <a:srgbClr val="F0F0F0"/>
          </a:solidFill>
        </p:spPr>
      </p:pic>
      <p:cxnSp>
        <p:nvCxnSpPr>
          <p:cNvPr id="6" name="Straight Arrow Connector 5">
            <a:extLst>
              <a:ext uri="{FF2B5EF4-FFF2-40B4-BE49-F238E27FC236}">
                <a16:creationId xmlns:a16="http://schemas.microsoft.com/office/drawing/2014/main" id="{413DCC31-B37F-4804-883B-328D5FAD390C}"/>
              </a:ext>
            </a:extLst>
          </p:cNvPr>
          <p:cNvCxnSpPr/>
          <p:nvPr/>
        </p:nvCxnSpPr>
        <p:spPr>
          <a:xfrm>
            <a:off x="7466012" y="2154274"/>
            <a:ext cx="609600" cy="5552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B581FC1-4ED8-467C-8431-5255D4B77AD8}"/>
              </a:ext>
            </a:extLst>
          </p:cNvPr>
          <p:cNvCxnSpPr/>
          <p:nvPr/>
        </p:nvCxnSpPr>
        <p:spPr>
          <a:xfrm flipH="1">
            <a:off x="8151812" y="2154274"/>
            <a:ext cx="533400" cy="38100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51C0CD8-6466-49F6-B5CB-53C474F2CD56}"/>
              </a:ext>
            </a:extLst>
          </p:cNvPr>
          <p:cNvCxnSpPr/>
          <p:nvPr/>
        </p:nvCxnSpPr>
        <p:spPr>
          <a:xfrm flipH="1">
            <a:off x="9996887" y="1963774"/>
            <a:ext cx="533400" cy="38100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F7EE6BB-850C-4F55-BD8A-64D53E1EB80D}"/>
              </a:ext>
            </a:extLst>
          </p:cNvPr>
          <p:cNvCxnSpPr/>
          <p:nvPr/>
        </p:nvCxnSpPr>
        <p:spPr>
          <a:xfrm>
            <a:off x="9447212" y="2438400"/>
            <a:ext cx="457200" cy="15716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4B0CE914-E34F-4517-B3D7-9656E1C11665}"/>
              </a:ext>
            </a:extLst>
          </p:cNvPr>
          <p:cNvSpPr/>
          <p:nvPr/>
        </p:nvSpPr>
        <p:spPr>
          <a:xfrm>
            <a:off x="7743160" y="2124148"/>
            <a:ext cx="609600" cy="1849474"/>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4" name="Oval 13">
            <a:extLst>
              <a:ext uri="{FF2B5EF4-FFF2-40B4-BE49-F238E27FC236}">
                <a16:creationId xmlns:a16="http://schemas.microsoft.com/office/drawing/2014/main" id="{A6B81EC9-D3F7-4F5F-B345-8FB8B50ADB44}"/>
              </a:ext>
            </a:extLst>
          </p:cNvPr>
          <p:cNvSpPr/>
          <p:nvPr/>
        </p:nvSpPr>
        <p:spPr>
          <a:xfrm>
            <a:off x="9588235" y="2209800"/>
            <a:ext cx="533400" cy="1849474"/>
          </a:xfrm>
          <a:prstGeom prst="ellipse">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5" name="Rectangle 14">
            <a:extLst>
              <a:ext uri="{FF2B5EF4-FFF2-40B4-BE49-F238E27FC236}">
                <a16:creationId xmlns:a16="http://schemas.microsoft.com/office/drawing/2014/main" id="{FE48ED4E-9B44-40FF-BFA8-2902879725DC}"/>
              </a:ext>
            </a:extLst>
          </p:cNvPr>
          <p:cNvSpPr/>
          <p:nvPr/>
        </p:nvSpPr>
        <p:spPr>
          <a:xfrm>
            <a:off x="9397735" y="3647557"/>
            <a:ext cx="914400" cy="498548"/>
          </a:xfrm>
          <a:prstGeom prst="rect">
            <a:avLst/>
          </a:prstGeom>
          <a:noFill/>
          <a:ln w="38100" cap="flat" cmpd="sng" algn="ctr">
            <a:solidFill>
              <a:schemeClr val="accent4">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6" name="Rectangle 15">
            <a:extLst>
              <a:ext uri="{FF2B5EF4-FFF2-40B4-BE49-F238E27FC236}">
                <a16:creationId xmlns:a16="http://schemas.microsoft.com/office/drawing/2014/main" id="{83329141-C949-4FB0-9292-51277B881F7B}"/>
              </a:ext>
            </a:extLst>
          </p:cNvPr>
          <p:cNvSpPr/>
          <p:nvPr/>
        </p:nvSpPr>
        <p:spPr>
          <a:xfrm>
            <a:off x="7618412" y="3560726"/>
            <a:ext cx="914400" cy="498548"/>
          </a:xfrm>
          <a:prstGeom prst="rect">
            <a:avLst/>
          </a:prstGeom>
          <a:noFill/>
          <a:ln w="38100" cap="flat" cmpd="sng" algn="ctr">
            <a:solidFill>
              <a:schemeClr val="accent4">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Tree>
    <p:extLst>
      <p:ext uri="{BB962C8B-B14F-4D97-AF65-F5344CB8AC3E}">
        <p14:creationId xmlns:p14="http://schemas.microsoft.com/office/powerpoint/2010/main" val="3752514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9"/>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6"/>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2"/>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0"/>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childTnLst>
                                </p:cTn>
                              </p:par>
                              <p:par>
                                <p:cTn id="43" presetID="1" presetClass="exit"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4"/>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childTnLst>
                                </p:cTn>
                              </p:par>
                              <p:par>
                                <p:cTn id="55" presetID="1" presetClass="exit" presetSubtype="0" fill="hold" grpId="1" nodeType="withEffect">
                                  <p:stCondLst>
                                    <p:cond delay="0"/>
                                  </p:stCondLst>
                                  <p:childTnLst>
                                    <p:set>
                                      <p:cBhvr>
                                        <p:cTn id="56" dur="1" fill="hold">
                                          <p:stCondLst>
                                            <p:cond delay="0"/>
                                          </p:stCondLst>
                                        </p:cTn>
                                        <p:tgtEl>
                                          <p:spTgt spid="15"/>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6"/>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8FC47-ABDB-4AEA-9293-15CA1E206EC4}"/>
              </a:ext>
            </a:extLst>
          </p:cNvPr>
          <p:cNvSpPr>
            <a:spLocks noGrp="1"/>
          </p:cNvSpPr>
          <p:nvPr>
            <p:ph type="title"/>
          </p:nvPr>
        </p:nvSpPr>
        <p:spPr/>
        <p:txBody>
          <a:bodyPr/>
          <a:lstStyle/>
          <a:p>
            <a:r>
              <a:rPr lang="en-US" dirty="0"/>
              <a:t>Wall Contributions</a:t>
            </a:r>
          </a:p>
        </p:txBody>
      </p:sp>
      <p:sp>
        <p:nvSpPr>
          <p:cNvPr id="3" name="Content Placeholder 2">
            <a:extLst>
              <a:ext uri="{FF2B5EF4-FFF2-40B4-BE49-F238E27FC236}">
                <a16:creationId xmlns:a16="http://schemas.microsoft.com/office/drawing/2014/main" id="{CE00A530-3479-41CB-8546-2D723C1FDE4B}"/>
              </a:ext>
            </a:extLst>
          </p:cNvPr>
          <p:cNvSpPr>
            <a:spLocks noGrp="1"/>
          </p:cNvSpPr>
          <p:nvPr>
            <p:ph idx="1"/>
          </p:nvPr>
        </p:nvSpPr>
        <p:spPr>
          <a:xfrm>
            <a:off x="1218883" y="1701797"/>
            <a:ext cx="4494529" cy="4462272"/>
          </a:xfrm>
        </p:spPr>
        <p:txBody>
          <a:bodyPr/>
          <a:lstStyle/>
          <a:p>
            <a:r>
              <a:rPr lang="en-US" dirty="0">
                <a:solidFill>
                  <a:prstClr val="white"/>
                </a:solidFill>
                <a:latin typeface="Calibri"/>
              </a:rPr>
              <a:t>One wall is held constant to determine contribution</a:t>
            </a:r>
          </a:p>
          <a:p>
            <a:pPr lvl="1"/>
            <a:r>
              <a:rPr kumimoji="0" lang="en-US" b="0" i="0" u="none" strike="noStrike" kern="1200" cap="none" spc="0" normalizeH="0" baseline="0" noProof="0" dirty="0">
                <a:ln>
                  <a:noFill/>
                </a:ln>
                <a:solidFill>
                  <a:prstClr val="white"/>
                </a:solidFill>
                <a:effectLst/>
                <a:uLnTx/>
                <a:uFillTx/>
                <a:latin typeface="Calibri"/>
                <a:ea typeface="+mn-ea"/>
                <a:cs typeface="+mn-cs"/>
              </a:rPr>
              <a:t>In the example it’s </a:t>
            </a:r>
            <a:r>
              <a:rPr lang="en-US" dirty="0">
                <a:solidFill>
                  <a:prstClr val="white"/>
                </a:solidFill>
                <a:latin typeface="Calibri"/>
              </a:rPr>
              <a:t>the North wall</a:t>
            </a:r>
            <a:endParaRPr kumimoji="0" lang="en-US" b="0" i="0" u="none" strike="noStrike" kern="1200" cap="none" spc="0" normalizeH="0" baseline="0" noProof="0" dirty="0">
              <a:ln>
                <a:noFill/>
              </a:ln>
              <a:solidFill>
                <a:prstClr val="white"/>
              </a:solidFill>
              <a:effectLst/>
              <a:uLnTx/>
              <a:uFillTx/>
              <a:latin typeface="Calibri"/>
              <a:ea typeface="+mn-ea"/>
              <a:cs typeface="+mn-cs"/>
            </a:endParaRPr>
          </a:p>
        </p:txBody>
      </p:sp>
      <p:pic>
        <p:nvPicPr>
          <p:cNvPr id="5" name="Picture 4" descr="A picture containing diagram&#10;&#10;Description automatically generated">
            <a:extLst>
              <a:ext uri="{FF2B5EF4-FFF2-40B4-BE49-F238E27FC236}">
                <a16:creationId xmlns:a16="http://schemas.microsoft.com/office/drawing/2014/main" id="{A4211B20-AEC3-4E6F-B343-4928B50710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8812" y="0"/>
            <a:ext cx="4667250" cy="6858000"/>
          </a:xfrm>
          <a:prstGeom prst="rect">
            <a:avLst/>
          </a:prstGeom>
        </p:spPr>
      </p:pic>
    </p:spTree>
    <p:extLst>
      <p:ext uri="{BB962C8B-B14F-4D97-AF65-F5344CB8AC3E}">
        <p14:creationId xmlns:p14="http://schemas.microsoft.com/office/powerpoint/2010/main" val="2445555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43405-3261-4434-93EC-DDCE7B93EF81}"/>
              </a:ext>
            </a:extLst>
          </p:cNvPr>
          <p:cNvSpPr>
            <a:spLocks noGrp="1"/>
          </p:cNvSpPr>
          <p:nvPr>
            <p:ph type="ctrTitle"/>
          </p:nvPr>
        </p:nvSpPr>
        <p:spPr>
          <a:xfrm>
            <a:off x="1726749" y="1428749"/>
            <a:ext cx="8735325" cy="2000251"/>
          </a:xfrm>
        </p:spPr>
        <p:txBody>
          <a:bodyPr/>
          <a:lstStyle/>
          <a:p>
            <a:pPr algn="ctr"/>
            <a:r>
              <a:rPr lang="en-US" dirty="0"/>
              <a:t>Results</a:t>
            </a:r>
          </a:p>
        </p:txBody>
      </p:sp>
    </p:spTree>
    <p:extLst>
      <p:ext uri="{BB962C8B-B14F-4D97-AF65-F5344CB8AC3E}">
        <p14:creationId xmlns:p14="http://schemas.microsoft.com/office/powerpoint/2010/main" val="902016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pic>
        <p:nvPicPr>
          <p:cNvPr id="5" name="Content Placeholder 4" descr="Graphical user interface, chart&#10;&#10;Description automatically generated">
            <a:extLst>
              <a:ext uri="{FF2B5EF4-FFF2-40B4-BE49-F238E27FC236}">
                <a16:creationId xmlns:a16="http://schemas.microsoft.com/office/drawing/2014/main" id="{39DDD597-82F3-49F3-9EB6-DA62B55F2413}"/>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0" y="0"/>
            <a:ext cx="12188825" cy="6858000"/>
          </a:xfrm>
          <a:noFill/>
        </p:spPr>
      </p:pic>
    </p:spTree>
    <p:extLst>
      <p:ext uri="{BB962C8B-B14F-4D97-AF65-F5344CB8AC3E}">
        <p14:creationId xmlns:p14="http://schemas.microsoft.com/office/powerpoint/2010/main" val="3157042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DC23B5C3-2177-46E5-D2C2-A3940FEAEA3D}"/>
              </a:ext>
            </a:extLst>
          </p:cNvPr>
          <p:cNvSpPr>
            <a:spLocks noGrp="1"/>
          </p:cNvSpPr>
          <p:nvPr>
            <p:ph sz="half" idx="1"/>
          </p:nvPr>
        </p:nvSpPr>
        <p:spPr>
          <a:xfrm>
            <a:off x="609441" y="4739958"/>
            <a:ext cx="11428571" cy="2118042"/>
          </a:xfrm>
        </p:spPr>
        <p:txBody>
          <a:bodyPr numCol="2">
            <a:normAutofit/>
          </a:bodyPr>
          <a:lstStyle/>
          <a:p>
            <a:pPr>
              <a:lnSpc>
                <a:spcPct val="110000"/>
              </a:lnSpc>
            </a:pPr>
            <a:r>
              <a:rPr lang="en-US" sz="2000" dirty="0"/>
              <a:t>Max Heat Flux</a:t>
            </a:r>
            <a:endParaRPr lang="en-US" sz="1200" dirty="0"/>
          </a:p>
          <a:p>
            <a:pPr>
              <a:lnSpc>
                <a:spcPct val="110000"/>
              </a:lnSpc>
            </a:pPr>
            <a:r>
              <a:rPr lang="en-US" sz="2000" dirty="0"/>
              <a:t>Time Delay Max</a:t>
            </a:r>
          </a:p>
          <a:p>
            <a:pPr>
              <a:lnSpc>
                <a:spcPct val="110000"/>
              </a:lnSpc>
            </a:pPr>
            <a:r>
              <a:rPr lang="en-US" sz="2000" dirty="0"/>
              <a:t>Time Delay Start</a:t>
            </a:r>
          </a:p>
          <a:p>
            <a:pPr>
              <a:lnSpc>
                <a:spcPct val="110000"/>
              </a:lnSpc>
            </a:pPr>
            <a:r>
              <a:rPr lang="en-US" sz="2000" dirty="0"/>
              <a:t>Time Delay End</a:t>
            </a:r>
          </a:p>
          <a:p>
            <a:pPr>
              <a:lnSpc>
                <a:spcPct val="110000"/>
              </a:lnSpc>
            </a:pPr>
            <a:r>
              <a:rPr lang="en-US" sz="2000" dirty="0"/>
              <a:t>Heat</a:t>
            </a:r>
          </a:p>
          <a:p>
            <a:pPr>
              <a:lnSpc>
                <a:spcPct val="110000"/>
              </a:lnSpc>
            </a:pPr>
            <a:r>
              <a:rPr lang="en-US" sz="2000" dirty="0"/>
              <a:t>Heat Flux Average</a:t>
            </a:r>
          </a:p>
          <a:p>
            <a:pPr>
              <a:lnSpc>
                <a:spcPct val="110000"/>
              </a:lnSpc>
            </a:pPr>
            <a:r>
              <a:rPr lang="en-US" sz="2000" dirty="0"/>
              <a:t>Heat Flux Standard Deviation</a:t>
            </a:r>
          </a:p>
          <a:p>
            <a:pPr lvl="1"/>
            <a:endParaRPr lang="en-US" sz="1100" dirty="0"/>
          </a:p>
        </p:txBody>
      </p:sp>
      <p:pic>
        <p:nvPicPr>
          <p:cNvPr id="5" name="Content Placeholder 4" descr="Graphical user interface, chart&#10;&#10;Description automatically generated">
            <a:extLst>
              <a:ext uri="{FF2B5EF4-FFF2-40B4-BE49-F238E27FC236}">
                <a16:creationId xmlns:a16="http://schemas.microsoft.com/office/drawing/2014/main" id="{F586F7F2-1775-4C02-BAE8-E38DCDD29A11}"/>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370012" y="53829"/>
            <a:ext cx="9601200" cy="4687901"/>
          </a:xfrm>
        </p:spPr>
      </p:pic>
      <p:cxnSp>
        <p:nvCxnSpPr>
          <p:cNvPr id="7" name="Straight Arrow Connector 6">
            <a:extLst>
              <a:ext uri="{FF2B5EF4-FFF2-40B4-BE49-F238E27FC236}">
                <a16:creationId xmlns:a16="http://schemas.microsoft.com/office/drawing/2014/main" id="{3F799258-0F00-426B-AB03-A7314D6AE258}"/>
              </a:ext>
            </a:extLst>
          </p:cNvPr>
          <p:cNvCxnSpPr/>
          <p:nvPr/>
        </p:nvCxnSpPr>
        <p:spPr>
          <a:xfrm>
            <a:off x="2970212" y="685800"/>
            <a:ext cx="838200" cy="4572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2D8652A-2C42-48B9-ABF0-06CBEE07A338}"/>
              </a:ext>
            </a:extLst>
          </p:cNvPr>
          <p:cNvCxnSpPr/>
          <p:nvPr/>
        </p:nvCxnSpPr>
        <p:spPr>
          <a:xfrm flipV="1">
            <a:off x="3884612" y="2057400"/>
            <a:ext cx="0" cy="5334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407B7875-E424-4B7F-893A-120D5BA4BE7A}"/>
              </a:ext>
            </a:extLst>
          </p:cNvPr>
          <p:cNvSpPr/>
          <p:nvPr/>
        </p:nvSpPr>
        <p:spPr>
          <a:xfrm>
            <a:off x="2132012" y="152400"/>
            <a:ext cx="2285991" cy="2286000"/>
          </a:xfrm>
          <a:prstGeom prst="rect">
            <a:avLst/>
          </a:prstGeom>
          <a:noFill/>
          <a:ln w="3810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4" name="Rectangle 13">
            <a:extLst>
              <a:ext uri="{FF2B5EF4-FFF2-40B4-BE49-F238E27FC236}">
                <a16:creationId xmlns:a16="http://schemas.microsoft.com/office/drawing/2014/main" id="{A8756719-4FA8-4E58-A8E8-D949A197E879}"/>
              </a:ext>
            </a:extLst>
          </p:cNvPr>
          <p:cNvSpPr/>
          <p:nvPr/>
        </p:nvSpPr>
        <p:spPr>
          <a:xfrm>
            <a:off x="4187978" y="152400"/>
            <a:ext cx="2285991" cy="2286000"/>
          </a:xfrm>
          <a:prstGeom prst="rect">
            <a:avLst/>
          </a:prstGeom>
          <a:noFill/>
          <a:ln w="3810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5" name="Rectangle 14">
            <a:extLst>
              <a:ext uri="{FF2B5EF4-FFF2-40B4-BE49-F238E27FC236}">
                <a16:creationId xmlns:a16="http://schemas.microsoft.com/office/drawing/2014/main" id="{FE4C2F40-BC15-4BAC-A929-8A400EC7B0C9}"/>
              </a:ext>
            </a:extLst>
          </p:cNvPr>
          <p:cNvSpPr/>
          <p:nvPr/>
        </p:nvSpPr>
        <p:spPr>
          <a:xfrm>
            <a:off x="6169353" y="148856"/>
            <a:ext cx="2285991" cy="2286000"/>
          </a:xfrm>
          <a:prstGeom prst="rect">
            <a:avLst/>
          </a:prstGeom>
          <a:noFill/>
          <a:ln w="3810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6" name="Oval 15">
            <a:extLst>
              <a:ext uri="{FF2B5EF4-FFF2-40B4-BE49-F238E27FC236}">
                <a16:creationId xmlns:a16="http://schemas.microsoft.com/office/drawing/2014/main" id="{6125EFDD-5FBD-4437-BFC9-DF61876E46EA}"/>
              </a:ext>
            </a:extLst>
          </p:cNvPr>
          <p:cNvSpPr/>
          <p:nvPr/>
        </p:nvSpPr>
        <p:spPr>
          <a:xfrm>
            <a:off x="7044040" y="682256"/>
            <a:ext cx="381000" cy="152400"/>
          </a:xfrm>
          <a:prstGeom prst="ellipse">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7" name="Oval 16">
            <a:extLst>
              <a:ext uri="{FF2B5EF4-FFF2-40B4-BE49-F238E27FC236}">
                <a16:creationId xmlns:a16="http://schemas.microsoft.com/office/drawing/2014/main" id="{FC5B1379-E01A-41D6-BACA-B3EAA3117EA8}"/>
              </a:ext>
            </a:extLst>
          </p:cNvPr>
          <p:cNvSpPr/>
          <p:nvPr/>
        </p:nvSpPr>
        <p:spPr>
          <a:xfrm>
            <a:off x="7923212" y="609600"/>
            <a:ext cx="152400" cy="76200"/>
          </a:xfrm>
          <a:prstGeom prst="ellipse">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8" name="Oval 17">
            <a:extLst>
              <a:ext uri="{FF2B5EF4-FFF2-40B4-BE49-F238E27FC236}">
                <a16:creationId xmlns:a16="http://schemas.microsoft.com/office/drawing/2014/main" id="{AB879C3A-A714-41DA-AB8D-4C505E280478}"/>
              </a:ext>
            </a:extLst>
          </p:cNvPr>
          <p:cNvSpPr/>
          <p:nvPr/>
        </p:nvSpPr>
        <p:spPr>
          <a:xfrm>
            <a:off x="6704012" y="834656"/>
            <a:ext cx="721028" cy="232144"/>
          </a:xfrm>
          <a:prstGeom prst="ellipse">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9" name="Oval 18">
            <a:extLst>
              <a:ext uri="{FF2B5EF4-FFF2-40B4-BE49-F238E27FC236}">
                <a16:creationId xmlns:a16="http://schemas.microsoft.com/office/drawing/2014/main" id="{1D447998-8028-4D71-86D1-E750BEE5768B}"/>
              </a:ext>
            </a:extLst>
          </p:cNvPr>
          <p:cNvSpPr/>
          <p:nvPr/>
        </p:nvSpPr>
        <p:spPr>
          <a:xfrm>
            <a:off x="7504292" y="682256"/>
            <a:ext cx="721027" cy="384544"/>
          </a:xfrm>
          <a:prstGeom prst="ellipse">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20" name="Rectangle 19">
            <a:extLst>
              <a:ext uri="{FF2B5EF4-FFF2-40B4-BE49-F238E27FC236}">
                <a16:creationId xmlns:a16="http://schemas.microsoft.com/office/drawing/2014/main" id="{0559ED01-055C-4B4B-8CFE-D3BF0CF51F1F}"/>
              </a:ext>
            </a:extLst>
          </p:cNvPr>
          <p:cNvSpPr/>
          <p:nvPr/>
        </p:nvSpPr>
        <p:spPr>
          <a:xfrm>
            <a:off x="8142135" y="145312"/>
            <a:ext cx="2285991" cy="2286000"/>
          </a:xfrm>
          <a:prstGeom prst="rect">
            <a:avLst/>
          </a:prstGeom>
          <a:noFill/>
          <a:ln w="3810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21" name="Rectangle 20">
            <a:extLst>
              <a:ext uri="{FF2B5EF4-FFF2-40B4-BE49-F238E27FC236}">
                <a16:creationId xmlns:a16="http://schemas.microsoft.com/office/drawing/2014/main" id="{74C3E619-A85A-4C90-959F-703BBE933E58}"/>
              </a:ext>
            </a:extLst>
          </p:cNvPr>
          <p:cNvSpPr/>
          <p:nvPr/>
        </p:nvSpPr>
        <p:spPr>
          <a:xfrm>
            <a:off x="2132011" y="2286000"/>
            <a:ext cx="2285991" cy="2286000"/>
          </a:xfrm>
          <a:prstGeom prst="rect">
            <a:avLst/>
          </a:prstGeom>
          <a:noFill/>
          <a:ln w="3810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30" name="Oval 29">
            <a:extLst>
              <a:ext uri="{FF2B5EF4-FFF2-40B4-BE49-F238E27FC236}">
                <a16:creationId xmlns:a16="http://schemas.microsoft.com/office/drawing/2014/main" id="{905F5A48-6E9B-4734-96D5-D86458F6DA4D}"/>
              </a:ext>
            </a:extLst>
          </p:cNvPr>
          <p:cNvSpPr/>
          <p:nvPr/>
        </p:nvSpPr>
        <p:spPr>
          <a:xfrm>
            <a:off x="9675812" y="1066800"/>
            <a:ext cx="408509" cy="232144"/>
          </a:xfrm>
          <a:prstGeom prst="ellipse">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31" name="Oval 30">
            <a:extLst>
              <a:ext uri="{FF2B5EF4-FFF2-40B4-BE49-F238E27FC236}">
                <a16:creationId xmlns:a16="http://schemas.microsoft.com/office/drawing/2014/main" id="{3F0E3981-4028-4916-AFE9-77E5E9825068}"/>
              </a:ext>
            </a:extLst>
          </p:cNvPr>
          <p:cNvSpPr/>
          <p:nvPr/>
        </p:nvSpPr>
        <p:spPr>
          <a:xfrm>
            <a:off x="9172439" y="1143000"/>
            <a:ext cx="198573" cy="228600"/>
          </a:xfrm>
          <a:prstGeom prst="ellipse">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32" name="Rectangle 31">
            <a:extLst>
              <a:ext uri="{FF2B5EF4-FFF2-40B4-BE49-F238E27FC236}">
                <a16:creationId xmlns:a16="http://schemas.microsoft.com/office/drawing/2014/main" id="{AEDC791E-DE7C-4434-A775-1E473CF1682D}"/>
              </a:ext>
            </a:extLst>
          </p:cNvPr>
          <p:cNvSpPr/>
          <p:nvPr/>
        </p:nvSpPr>
        <p:spPr>
          <a:xfrm>
            <a:off x="4175746" y="2270442"/>
            <a:ext cx="2285991" cy="2286000"/>
          </a:xfrm>
          <a:prstGeom prst="rect">
            <a:avLst/>
          </a:prstGeom>
          <a:noFill/>
          <a:ln w="3810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33" name="Rectangle 32">
            <a:extLst>
              <a:ext uri="{FF2B5EF4-FFF2-40B4-BE49-F238E27FC236}">
                <a16:creationId xmlns:a16="http://schemas.microsoft.com/office/drawing/2014/main" id="{36BFCD5F-14A8-4106-8024-150C0BBCD0B2}"/>
              </a:ext>
            </a:extLst>
          </p:cNvPr>
          <p:cNvSpPr/>
          <p:nvPr/>
        </p:nvSpPr>
        <p:spPr>
          <a:xfrm>
            <a:off x="6231712" y="2270442"/>
            <a:ext cx="2285991" cy="2286000"/>
          </a:xfrm>
          <a:prstGeom prst="rect">
            <a:avLst/>
          </a:prstGeom>
          <a:noFill/>
          <a:ln w="38100" cap="flat" cmpd="sng" algn="ctr">
            <a:solidFill>
              <a:srgbClr val="FFC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cxnSp>
        <p:nvCxnSpPr>
          <p:cNvPr id="35" name="Straight Arrow Connector 34">
            <a:extLst>
              <a:ext uri="{FF2B5EF4-FFF2-40B4-BE49-F238E27FC236}">
                <a16:creationId xmlns:a16="http://schemas.microsoft.com/office/drawing/2014/main" id="{7B2B2EA2-8472-4662-ACAE-F902D1F8E30A}"/>
              </a:ext>
            </a:extLst>
          </p:cNvPr>
          <p:cNvCxnSpPr/>
          <p:nvPr/>
        </p:nvCxnSpPr>
        <p:spPr>
          <a:xfrm flipV="1">
            <a:off x="7694612" y="3810000"/>
            <a:ext cx="0" cy="4572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0845162-EA58-42EE-B36A-4708528A5C6A}"/>
              </a:ext>
            </a:extLst>
          </p:cNvPr>
          <p:cNvCxnSpPr/>
          <p:nvPr/>
        </p:nvCxnSpPr>
        <p:spPr>
          <a:xfrm flipV="1">
            <a:off x="7877394" y="3886200"/>
            <a:ext cx="0" cy="5334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6C6FBB31-DD1C-4884-843D-251661561EFD}"/>
              </a:ext>
            </a:extLst>
          </p:cNvPr>
          <p:cNvCxnSpPr/>
          <p:nvPr/>
        </p:nvCxnSpPr>
        <p:spPr>
          <a:xfrm flipV="1">
            <a:off x="5310570" y="4038600"/>
            <a:ext cx="0" cy="51784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3E611AA3-9593-4BB7-9690-96B3E52D8FE9}"/>
              </a:ext>
            </a:extLst>
          </p:cNvPr>
          <p:cNvCxnSpPr/>
          <p:nvPr/>
        </p:nvCxnSpPr>
        <p:spPr>
          <a:xfrm>
            <a:off x="2970212" y="2971800"/>
            <a:ext cx="914400" cy="5334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42D71130-3451-41CE-A805-334A9C88D640}"/>
              </a:ext>
            </a:extLst>
          </p:cNvPr>
          <p:cNvCxnSpPr/>
          <p:nvPr/>
        </p:nvCxnSpPr>
        <p:spPr>
          <a:xfrm>
            <a:off x="6855148" y="2711107"/>
            <a:ext cx="914400" cy="762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0487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3"/>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1" end="1"/>
                                            </p:txEl>
                                          </p:spTgt>
                                        </p:tgtEl>
                                        <p:attrNameLst>
                                          <p:attrName>style.visibility</p:attrName>
                                        </p:attrNameLst>
                                      </p:cBhvr>
                                      <p:to>
                                        <p:strVal val="visible"/>
                                      </p:to>
                                    </p:set>
                                  </p:childTnLst>
                                </p:cTn>
                              </p:par>
                              <p:par>
                                <p:cTn id="43" presetID="1" presetClass="exit" presetSubtype="0" fill="hold" nodeType="withEffect">
                                  <p:stCondLst>
                                    <p:cond delay="0"/>
                                  </p:stCondLst>
                                  <p:childTnLst>
                                    <p:set>
                                      <p:cBhvr>
                                        <p:cTn id="44" dur="1" fill="hold">
                                          <p:stCondLst>
                                            <p:cond delay="0"/>
                                          </p:stCondLst>
                                        </p:cTn>
                                        <p:tgtEl>
                                          <p:spTgt spid="37"/>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35"/>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33"/>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1"/>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12"/>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xit" presetSubtype="0" fill="hold" nodeType="withEffect">
                                  <p:stCondLst>
                                    <p:cond delay="0"/>
                                  </p:stCondLst>
                                  <p:childTnLst>
                                    <p:set>
                                      <p:cBhvr>
                                        <p:cTn id="56" dur="1" fill="hold">
                                          <p:stCondLst>
                                            <p:cond delay="0"/>
                                          </p:stCondLst>
                                        </p:cTn>
                                        <p:tgtEl>
                                          <p:spTgt spid="10"/>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3">
                                            <p:txEl>
                                              <p:pRg st="2" end="2"/>
                                            </p:txEl>
                                          </p:spTgt>
                                        </p:tgtEl>
                                        <p:attrNameLst>
                                          <p:attrName>style.visibility</p:attrName>
                                        </p:attrNameLst>
                                      </p:cBhvr>
                                      <p:to>
                                        <p:strVal val="visible"/>
                                      </p:to>
                                    </p:set>
                                  </p:childTnLst>
                                </p:cTn>
                              </p:par>
                              <p:par>
                                <p:cTn id="63" presetID="1" presetClass="exit" presetSubtype="0" fill="hold" grpId="1" nodeType="withEffect">
                                  <p:stCondLst>
                                    <p:cond delay="0"/>
                                  </p:stCondLst>
                                  <p:childTnLst>
                                    <p:set>
                                      <p:cBhvr>
                                        <p:cTn id="64" dur="1" fill="hold">
                                          <p:stCondLst>
                                            <p:cond delay="0"/>
                                          </p:stCondLst>
                                        </p:cTn>
                                        <p:tgtEl>
                                          <p:spTgt spid="14"/>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par>
                                <p:cTn id="79" presetID="1" presetClass="exit" presetSubtype="0" fill="hold" grpId="1" nodeType="withEffect">
                                  <p:stCondLst>
                                    <p:cond delay="0"/>
                                  </p:stCondLst>
                                  <p:childTnLst>
                                    <p:set>
                                      <p:cBhvr>
                                        <p:cTn id="80" dur="1" fill="hold">
                                          <p:stCondLst>
                                            <p:cond delay="0"/>
                                          </p:stCondLst>
                                        </p:cTn>
                                        <p:tgtEl>
                                          <p:spTgt spid="16"/>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17"/>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3">
                                            <p:txEl>
                                              <p:pRg st="3" end="3"/>
                                            </p:txEl>
                                          </p:spTgt>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childTnLst>
                                </p:cTn>
                              </p:par>
                              <p:par>
                                <p:cTn id="89" presetID="1" presetClass="exit" presetSubtype="0" fill="hold" grpId="1" nodeType="withEffect">
                                  <p:stCondLst>
                                    <p:cond delay="0"/>
                                  </p:stCondLst>
                                  <p:childTnLst>
                                    <p:set>
                                      <p:cBhvr>
                                        <p:cTn id="90" dur="1" fill="hold">
                                          <p:stCondLst>
                                            <p:cond delay="0"/>
                                          </p:stCondLst>
                                        </p:cTn>
                                        <p:tgtEl>
                                          <p:spTgt spid="15"/>
                                        </p:tgtEl>
                                        <p:attrNameLst>
                                          <p:attrName>style.visibility</p:attrName>
                                        </p:attrNameLst>
                                      </p:cBhvr>
                                      <p:to>
                                        <p:strVal val="hidden"/>
                                      </p:to>
                                    </p:set>
                                  </p:childTnLst>
                                </p:cTn>
                              </p:par>
                              <p:par>
                                <p:cTn id="91" presetID="1" presetClass="exit" presetSubtype="0" fill="hold" grpId="1" nodeType="withEffect">
                                  <p:stCondLst>
                                    <p:cond delay="0"/>
                                  </p:stCondLst>
                                  <p:childTnLst>
                                    <p:set>
                                      <p:cBhvr>
                                        <p:cTn id="92" dur="1" fill="hold">
                                          <p:stCondLst>
                                            <p:cond delay="0"/>
                                          </p:stCondLst>
                                        </p:cTn>
                                        <p:tgtEl>
                                          <p:spTgt spid="18"/>
                                        </p:tgtEl>
                                        <p:attrNameLst>
                                          <p:attrName>style.visibility</p:attrName>
                                        </p:attrNameLst>
                                      </p:cBhvr>
                                      <p:to>
                                        <p:strVal val="hidden"/>
                                      </p:to>
                                    </p:set>
                                  </p:childTnLst>
                                </p:cTn>
                              </p:par>
                              <p:par>
                                <p:cTn id="93" presetID="1" presetClass="exit" presetSubtype="0" fill="hold" grpId="1" nodeType="withEffect">
                                  <p:stCondLst>
                                    <p:cond delay="0"/>
                                  </p:stCondLst>
                                  <p:childTnLst>
                                    <p:set>
                                      <p:cBhvr>
                                        <p:cTn id="94" dur="1" fill="hold">
                                          <p:stCondLst>
                                            <p:cond delay="0"/>
                                          </p:stCondLst>
                                        </p:cTn>
                                        <p:tgtEl>
                                          <p:spTgt spid="19"/>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1"/>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30"/>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13">
                                            <p:txEl>
                                              <p:pRg st="5" end="5"/>
                                            </p:txEl>
                                          </p:spTgt>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childTnLst>
                                </p:cTn>
                              </p:par>
                              <p:par>
                                <p:cTn id="107" presetID="1" presetClass="exit" presetSubtype="0" fill="hold" grpId="1" nodeType="withEffect">
                                  <p:stCondLst>
                                    <p:cond delay="0"/>
                                  </p:stCondLst>
                                  <p:childTnLst>
                                    <p:set>
                                      <p:cBhvr>
                                        <p:cTn id="108" dur="1" fill="hold">
                                          <p:stCondLst>
                                            <p:cond delay="0"/>
                                          </p:stCondLst>
                                        </p:cTn>
                                        <p:tgtEl>
                                          <p:spTgt spid="20"/>
                                        </p:tgtEl>
                                        <p:attrNameLst>
                                          <p:attrName>style.visibility</p:attrName>
                                        </p:attrNameLst>
                                      </p:cBhvr>
                                      <p:to>
                                        <p:strVal val="hidden"/>
                                      </p:to>
                                    </p:set>
                                  </p:childTnLst>
                                </p:cTn>
                              </p:par>
                              <p:par>
                                <p:cTn id="109" presetID="1" presetClass="exit" presetSubtype="0" fill="hold" grpId="1" nodeType="withEffect">
                                  <p:stCondLst>
                                    <p:cond delay="0"/>
                                  </p:stCondLst>
                                  <p:childTnLst>
                                    <p:set>
                                      <p:cBhvr>
                                        <p:cTn id="110" dur="1" fill="hold">
                                          <p:stCondLst>
                                            <p:cond delay="0"/>
                                          </p:stCondLst>
                                        </p:cTn>
                                        <p:tgtEl>
                                          <p:spTgt spid="30"/>
                                        </p:tgtEl>
                                        <p:attrNameLst>
                                          <p:attrName>style.visibility</p:attrName>
                                        </p:attrNameLst>
                                      </p:cBhvr>
                                      <p:to>
                                        <p:strVal val="hidden"/>
                                      </p:to>
                                    </p:set>
                                  </p:childTnLst>
                                </p:cTn>
                              </p:par>
                              <p:par>
                                <p:cTn id="111" presetID="1" presetClass="exit" presetSubtype="0" fill="hold" grpId="1" nodeType="withEffect">
                                  <p:stCondLst>
                                    <p:cond delay="0"/>
                                  </p:stCondLst>
                                  <p:childTnLst>
                                    <p:set>
                                      <p:cBhvr>
                                        <p:cTn id="112" dur="1" fill="hold">
                                          <p:stCondLst>
                                            <p:cond delay="0"/>
                                          </p:stCondLst>
                                        </p:cTn>
                                        <p:tgtEl>
                                          <p:spTgt spid="31"/>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nodeType="clickEffect">
                                  <p:stCondLst>
                                    <p:cond delay="0"/>
                                  </p:stCondLst>
                                  <p:childTnLst>
                                    <p:set>
                                      <p:cBhvr>
                                        <p:cTn id="11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30" grpId="0" animBg="1"/>
      <p:bldP spid="30" grpId="1" animBg="1"/>
      <p:bldP spid="31" grpId="0" animBg="1"/>
      <p:bldP spid="31" grpId="1" animBg="1"/>
      <p:bldP spid="32" grpId="0" animBg="1"/>
      <p:bldP spid="33" grpId="0" animBg="1"/>
      <p:bldP spid="33"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10;&#10;Description automatically generated">
            <a:extLst>
              <a:ext uri="{FF2B5EF4-FFF2-40B4-BE49-F238E27FC236}">
                <a16:creationId xmlns:a16="http://schemas.microsoft.com/office/drawing/2014/main" id="{E7BAEAAC-FAD4-4FDE-B554-A325BDA945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spTree>
    <p:extLst>
      <p:ext uri="{BB962C8B-B14F-4D97-AF65-F5344CB8AC3E}">
        <p14:creationId xmlns:p14="http://schemas.microsoft.com/office/powerpoint/2010/main" val="1096013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5D3EB1-B05B-448D-913D-9330E9EE152F}"/>
              </a:ext>
            </a:extLst>
          </p:cNvPr>
          <p:cNvSpPr>
            <a:spLocks noGrp="1"/>
          </p:cNvSpPr>
          <p:nvPr>
            <p:ph sz="half" idx="1"/>
          </p:nvPr>
        </p:nvSpPr>
        <p:spPr>
          <a:xfrm>
            <a:off x="531812" y="4572000"/>
            <a:ext cx="11468099" cy="2209800"/>
          </a:xfrm>
        </p:spPr>
        <p:txBody>
          <a:bodyPr numCol="2">
            <a:normAutofit/>
          </a:bodyPr>
          <a:lstStyle/>
          <a:p>
            <a:r>
              <a:rPr lang="en-US" sz="2400" dirty="0"/>
              <a:t>Simulations without the East PCM wall began heating sooner</a:t>
            </a:r>
          </a:p>
          <a:p>
            <a:r>
              <a:rPr lang="en-US" sz="2400" dirty="0"/>
              <a:t> Simulated houses with 3 PCM walls had lower peaks</a:t>
            </a:r>
          </a:p>
          <a:p>
            <a:r>
              <a:rPr lang="en-US" sz="2400" dirty="0"/>
              <a:t>Addition of the south kept peaks down</a:t>
            </a:r>
          </a:p>
          <a:p>
            <a:r>
              <a:rPr lang="en-US" sz="2400" dirty="0"/>
              <a:t>West wall addition reduced the back half of the curve</a:t>
            </a:r>
          </a:p>
        </p:txBody>
      </p:sp>
      <p:pic>
        <p:nvPicPr>
          <p:cNvPr id="8" name="Content Placeholder 7" descr="Chart&#10;&#10;Description automatically generated">
            <a:extLst>
              <a:ext uri="{FF2B5EF4-FFF2-40B4-BE49-F238E27FC236}">
                <a16:creationId xmlns:a16="http://schemas.microsoft.com/office/drawing/2014/main" id="{6150D365-8F4B-4244-85DD-1BC5269631F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103313" y="252961"/>
            <a:ext cx="10248900" cy="4284444"/>
          </a:xfrm>
        </p:spPr>
      </p:pic>
      <p:sp>
        <p:nvSpPr>
          <p:cNvPr id="10" name="Rectangle 9">
            <a:extLst>
              <a:ext uri="{FF2B5EF4-FFF2-40B4-BE49-F238E27FC236}">
                <a16:creationId xmlns:a16="http://schemas.microsoft.com/office/drawing/2014/main" id="{453AB04E-6352-46BE-913B-3A971B37B558}"/>
              </a:ext>
            </a:extLst>
          </p:cNvPr>
          <p:cNvSpPr/>
          <p:nvPr/>
        </p:nvSpPr>
        <p:spPr>
          <a:xfrm>
            <a:off x="4875212" y="609600"/>
            <a:ext cx="762000" cy="268511"/>
          </a:xfrm>
          <a:prstGeom prst="rect">
            <a:avLst/>
          </a:prstGeom>
          <a:noFill/>
          <a:ln w="381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1" name="Rectangle 10">
            <a:extLst>
              <a:ext uri="{FF2B5EF4-FFF2-40B4-BE49-F238E27FC236}">
                <a16:creationId xmlns:a16="http://schemas.microsoft.com/office/drawing/2014/main" id="{9DEEF4AC-EC9D-4C5E-948F-F77E7242F17A}"/>
              </a:ext>
            </a:extLst>
          </p:cNvPr>
          <p:cNvSpPr/>
          <p:nvPr/>
        </p:nvSpPr>
        <p:spPr>
          <a:xfrm>
            <a:off x="4875212" y="912706"/>
            <a:ext cx="762000" cy="268511"/>
          </a:xfrm>
          <a:prstGeom prst="rect">
            <a:avLst/>
          </a:prstGeom>
          <a:noFill/>
          <a:ln w="381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2" name="Rectangle 11">
            <a:extLst>
              <a:ext uri="{FF2B5EF4-FFF2-40B4-BE49-F238E27FC236}">
                <a16:creationId xmlns:a16="http://schemas.microsoft.com/office/drawing/2014/main" id="{F04F2CD9-F3E3-4D65-BC23-BC695DA300CD}"/>
              </a:ext>
            </a:extLst>
          </p:cNvPr>
          <p:cNvSpPr/>
          <p:nvPr/>
        </p:nvSpPr>
        <p:spPr>
          <a:xfrm>
            <a:off x="4875212" y="1295400"/>
            <a:ext cx="762000" cy="268511"/>
          </a:xfrm>
          <a:prstGeom prst="rect">
            <a:avLst/>
          </a:prstGeom>
          <a:noFill/>
          <a:ln w="381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3" name="Rectangle 12">
            <a:extLst>
              <a:ext uri="{FF2B5EF4-FFF2-40B4-BE49-F238E27FC236}">
                <a16:creationId xmlns:a16="http://schemas.microsoft.com/office/drawing/2014/main" id="{7024033C-0126-4DB0-8C9C-1918ECD1C020}"/>
              </a:ext>
            </a:extLst>
          </p:cNvPr>
          <p:cNvSpPr/>
          <p:nvPr/>
        </p:nvSpPr>
        <p:spPr>
          <a:xfrm>
            <a:off x="4875212" y="1672432"/>
            <a:ext cx="762000" cy="268511"/>
          </a:xfrm>
          <a:prstGeom prst="rect">
            <a:avLst/>
          </a:prstGeom>
          <a:noFill/>
          <a:ln w="381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4" name="Rectangle 13">
            <a:extLst>
              <a:ext uri="{FF2B5EF4-FFF2-40B4-BE49-F238E27FC236}">
                <a16:creationId xmlns:a16="http://schemas.microsoft.com/office/drawing/2014/main" id="{AE580D43-3A17-4D1D-B96B-7E05236130CC}"/>
              </a:ext>
            </a:extLst>
          </p:cNvPr>
          <p:cNvSpPr/>
          <p:nvPr/>
        </p:nvSpPr>
        <p:spPr>
          <a:xfrm>
            <a:off x="4875212" y="2593630"/>
            <a:ext cx="762000" cy="268511"/>
          </a:xfrm>
          <a:prstGeom prst="rect">
            <a:avLst/>
          </a:prstGeom>
          <a:noFill/>
          <a:ln w="381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5" name="Rectangle 14">
            <a:extLst>
              <a:ext uri="{FF2B5EF4-FFF2-40B4-BE49-F238E27FC236}">
                <a16:creationId xmlns:a16="http://schemas.microsoft.com/office/drawing/2014/main" id="{CEC53F42-4D64-49C8-A396-83842098B4D8}"/>
              </a:ext>
            </a:extLst>
          </p:cNvPr>
          <p:cNvSpPr/>
          <p:nvPr/>
        </p:nvSpPr>
        <p:spPr>
          <a:xfrm>
            <a:off x="4875212" y="2971800"/>
            <a:ext cx="762000" cy="268511"/>
          </a:xfrm>
          <a:prstGeom prst="rect">
            <a:avLst/>
          </a:prstGeom>
          <a:noFill/>
          <a:ln w="381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6" name="Rectangle 15">
            <a:extLst>
              <a:ext uri="{FF2B5EF4-FFF2-40B4-BE49-F238E27FC236}">
                <a16:creationId xmlns:a16="http://schemas.microsoft.com/office/drawing/2014/main" id="{0E3B57F0-BB5A-4839-8151-B2EB4EA2C358}"/>
              </a:ext>
            </a:extLst>
          </p:cNvPr>
          <p:cNvSpPr/>
          <p:nvPr/>
        </p:nvSpPr>
        <p:spPr>
          <a:xfrm>
            <a:off x="4875212" y="3337699"/>
            <a:ext cx="762000" cy="268511"/>
          </a:xfrm>
          <a:prstGeom prst="rect">
            <a:avLst/>
          </a:prstGeom>
          <a:noFill/>
          <a:ln w="381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7" name="Rectangle 16">
            <a:extLst>
              <a:ext uri="{FF2B5EF4-FFF2-40B4-BE49-F238E27FC236}">
                <a16:creationId xmlns:a16="http://schemas.microsoft.com/office/drawing/2014/main" id="{39BDEE8F-0393-4DF1-B67D-E4F52C4DD9F1}"/>
              </a:ext>
            </a:extLst>
          </p:cNvPr>
          <p:cNvSpPr/>
          <p:nvPr/>
        </p:nvSpPr>
        <p:spPr>
          <a:xfrm>
            <a:off x="4875212" y="3703598"/>
            <a:ext cx="762000" cy="268511"/>
          </a:xfrm>
          <a:prstGeom prst="rect">
            <a:avLst/>
          </a:prstGeom>
          <a:noFill/>
          <a:ln w="381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8" name="Rectangle 17">
            <a:extLst>
              <a:ext uri="{FF2B5EF4-FFF2-40B4-BE49-F238E27FC236}">
                <a16:creationId xmlns:a16="http://schemas.microsoft.com/office/drawing/2014/main" id="{338F7F12-0D01-4CCA-B428-FBC3925A5689}"/>
              </a:ext>
            </a:extLst>
          </p:cNvPr>
          <p:cNvSpPr/>
          <p:nvPr/>
        </p:nvSpPr>
        <p:spPr>
          <a:xfrm>
            <a:off x="7085012" y="2631943"/>
            <a:ext cx="762000" cy="1411511"/>
          </a:xfrm>
          <a:prstGeom prst="rect">
            <a:avLst/>
          </a:prstGeom>
          <a:noFill/>
          <a:ln w="38100" cap="flat" cmpd="sng" algn="ctr">
            <a:solidFill>
              <a:schemeClr val="bg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p>
        </p:txBody>
      </p:sp>
      <p:sp>
        <p:nvSpPr>
          <p:cNvPr id="19" name="Rectangle 18">
            <a:extLst>
              <a:ext uri="{FF2B5EF4-FFF2-40B4-BE49-F238E27FC236}">
                <a16:creationId xmlns:a16="http://schemas.microsoft.com/office/drawing/2014/main" id="{EE63FCEF-0535-4D20-BA50-B632849E6D06}"/>
              </a:ext>
            </a:extLst>
          </p:cNvPr>
          <p:cNvSpPr/>
          <p:nvPr/>
        </p:nvSpPr>
        <p:spPr>
          <a:xfrm>
            <a:off x="7088740" y="617613"/>
            <a:ext cx="762000" cy="1411511"/>
          </a:xfrm>
          <a:prstGeom prst="rect">
            <a:avLst/>
          </a:prstGeom>
          <a:noFill/>
          <a:ln w="38100" cap="flat" cmpd="sng" algn="ctr">
            <a:solidFill>
              <a:schemeClr val="bg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2800">
              <a:solidFill>
                <a:schemeClr val="bg1"/>
              </a:solidFill>
            </a:endParaRPr>
          </a:p>
        </p:txBody>
      </p:sp>
      <p:cxnSp>
        <p:nvCxnSpPr>
          <p:cNvPr id="21" name="Straight Arrow Connector 20">
            <a:extLst>
              <a:ext uri="{FF2B5EF4-FFF2-40B4-BE49-F238E27FC236}">
                <a16:creationId xmlns:a16="http://schemas.microsoft.com/office/drawing/2014/main" id="{72172562-91DF-4F6F-877F-D17EEBD7E2B7}"/>
              </a:ext>
            </a:extLst>
          </p:cNvPr>
          <p:cNvCxnSpPr/>
          <p:nvPr/>
        </p:nvCxnSpPr>
        <p:spPr>
          <a:xfrm>
            <a:off x="1293812" y="1289698"/>
            <a:ext cx="7620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91F45D0-EF6E-466F-A80C-21FB011BDB5B}"/>
              </a:ext>
            </a:extLst>
          </p:cNvPr>
          <p:cNvCxnSpPr/>
          <p:nvPr/>
        </p:nvCxnSpPr>
        <p:spPr>
          <a:xfrm>
            <a:off x="1293812" y="1672432"/>
            <a:ext cx="7620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10D9B330-E206-43B6-B0CB-F48E8D14831F}"/>
              </a:ext>
            </a:extLst>
          </p:cNvPr>
          <p:cNvCxnSpPr/>
          <p:nvPr/>
        </p:nvCxnSpPr>
        <p:spPr>
          <a:xfrm>
            <a:off x="1293812" y="1940943"/>
            <a:ext cx="7620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9A6F35C-B1B1-4370-9B85-90A8D923735B}"/>
              </a:ext>
            </a:extLst>
          </p:cNvPr>
          <p:cNvCxnSpPr/>
          <p:nvPr/>
        </p:nvCxnSpPr>
        <p:spPr>
          <a:xfrm>
            <a:off x="1293812" y="1806687"/>
            <a:ext cx="7620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59E5336-F3E5-4F18-91AB-24481B86227B}"/>
              </a:ext>
            </a:extLst>
          </p:cNvPr>
          <p:cNvCxnSpPr/>
          <p:nvPr/>
        </p:nvCxnSpPr>
        <p:spPr>
          <a:xfrm>
            <a:off x="1293812" y="3323136"/>
            <a:ext cx="7620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C904BE98-6709-4C98-B21C-A745656E4890}"/>
              </a:ext>
            </a:extLst>
          </p:cNvPr>
          <p:cNvCxnSpPr/>
          <p:nvPr/>
        </p:nvCxnSpPr>
        <p:spPr>
          <a:xfrm>
            <a:off x="1293812" y="3699668"/>
            <a:ext cx="7620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9F82021-8067-4AC1-9193-5FA8F390DC10}"/>
              </a:ext>
            </a:extLst>
          </p:cNvPr>
          <p:cNvCxnSpPr/>
          <p:nvPr/>
        </p:nvCxnSpPr>
        <p:spPr>
          <a:xfrm>
            <a:off x="1293812" y="3837853"/>
            <a:ext cx="7620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2DB8184-AF81-4B4E-937D-1B0171E7F70B}"/>
              </a:ext>
            </a:extLst>
          </p:cNvPr>
          <p:cNvCxnSpPr/>
          <p:nvPr/>
        </p:nvCxnSpPr>
        <p:spPr>
          <a:xfrm>
            <a:off x="1293812" y="3957547"/>
            <a:ext cx="7620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9750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par>
                                <p:cTn id="31" presetID="1" presetClass="exit" presetSubtype="0" fill="hold" grpId="1" nodeType="withEffect">
                                  <p:stCondLst>
                                    <p:cond delay="0"/>
                                  </p:stCondLst>
                                  <p:childTnLst>
                                    <p:set>
                                      <p:cBhvr>
                                        <p:cTn id="32" dur="1" fill="hold">
                                          <p:stCondLst>
                                            <p:cond delay="0"/>
                                          </p:stCondLst>
                                        </p:cTn>
                                        <p:tgtEl>
                                          <p:spTgt spid="19"/>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8"/>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17"/>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6"/>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5"/>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4"/>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2"/>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11"/>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10"/>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2" end="2"/>
                                            </p:txEl>
                                          </p:spTgt>
                                        </p:tgtEl>
                                        <p:attrNameLst>
                                          <p:attrName>style.visibility</p:attrName>
                                        </p:attrNameLst>
                                      </p:cBhvr>
                                      <p:to>
                                        <p:strVal val="visible"/>
                                      </p:to>
                                    </p:set>
                                  </p:childTnLst>
                                </p:cTn>
                              </p:par>
                              <p:par>
                                <p:cTn id="71" presetID="1" presetClass="exit" presetSubtype="0" fill="hold" nodeType="withEffect">
                                  <p:stCondLst>
                                    <p:cond delay="0"/>
                                  </p:stCondLst>
                                  <p:childTnLst>
                                    <p:set>
                                      <p:cBhvr>
                                        <p:cTn id="72" dur="1" fill="hold">
                                          <p:stCondLst>
                                            <p:cond delay="0"/>
                                          </p:stCondLst>
                                        </p:cTn>
                                        <p:tgtEl>
                                          <p:spTgt spid="23"/>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24"/>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22"/>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21"/>
                                        </p:tgtEl>
                                        <p:attrNameLst>
                                          <p:attrName>style.visibility</p:attrName>
                                        </p:attrNameLst>
                                      </p:cBhvr>
                                      <p:to>
                                        <p:strVal val="hidden"/>
                                      </p:to>
                                    </p:set>
                                  </p:childTnLst>
                                </p:cTn>
                              </p:par>
                              <p:par>
                                <p:cTn id="79" presetID="1" presetClass="exit" presetSubtype="0" fill="hold" nodeType="withEffect">
                                  <p:stCondLst>
                                    <p:cond delay="0"/>
                                  </p:stCondLst>
                                  <p:childTnLst>
                                    <p:set>
                                      <p:cBhvr>
                                        <p:cTn id="80" dur="1" fill="hold">
                                          <p:stCondLst>
                                            <p:cond delay="0"/>
                                          </p:stCondLst>
                                        </p:cTn>
                                        <p:tgtEl>
                                          <p:spTgt spid="28"/>
                                        </p:tgtEl>
                                        <p:attrNameLst>
                                          <p:attrName>style.visibility</p:attrName>
                                        </p:attrNameLst>
                                      </p:cBhvr>
                                      <p:to>
                                        <p:strVal val="hidden"/>
                                      </p:to>
                                    </p:set>
                                  </p:childTnLst>
                                </p:cTn>
                              </p:par>
                              <p:par>
                                <p:cTn id="81" presetID="1" presetClass="exit" presetSubtype="0" fill="hold" nodeType="withEffect">
                                  <p:stCondLst>
                                    <p:cond delay="0"/>
                                  </p:stCondLst>
                                  <p:childTnLst>
                                    <p:set>
                                      <p:cBhvr>
                                        <p:cTn id="82" dur="1" fill="hold">
                                          <p:stCondLst>
                                            <p:cond delay="0"/>
                                          </p:stCondLst>
                                        </p:cTn>
                                        <p:tgtEl>
                                          <p:spTgt spid="25"/>
                                        </p:tgtEl>
                                        <p:attrNameLst>
                                          <p:attrName>style.visibility</p:attrName>
                                        </p:attrNameLst>
                                      </p:cBhvr>
                                      <p:to>
                                        <p:strVal val="hidden"/>
                                      </p:to>
                                    </p:set>
                                  </p:childTnLst>
                                </p:cTn>
                              </p:par>
                              <p:par>
                                <p:cTn id="83" presetID="1" presetClass="exit" presetSubtype="0" fill="hold" nodeType="withEffect">
                                  <p:stCondLst>
                                    <p:cond delay="0"/>
                                  </p:stCondLst>
                                  <p:childTnLst>
                                    <p:set>
                                      <p:cBhvr>
                                        <p:cTn id="84" dur="1" fill="hold">
                                          <p:stCondLst>
                                            <p:cond delay="0"/>
                                          </p:stCondLst>
                                        </p:cTn>
                                        <p:tgtEl>
                                          <p:spTgt spid="27"/>
                                        </p:tgtEl>
                                        <p:attrNameLst>
                                          <p:attrName>style.visibility</p:attrName>
                                        </p:attrNameLst>
                                      </p:cBhvr>
                                      <p:to>
                                        <p:strVal val="hidden"/>
                                      </p:to>
                                    </p:set>
                                  </p:childTnLst>
                                </p:cTn>
                              </p:par>
                              <p:par>
                                <p:cTn id="85" presetID="1" presetClass="exit" presetSubtype="0" fill="hold" nodeType="withEffect">
                                  <p:stCondLst>
                                    <p:cond delay="0"/>
                                  </p:stCondLst>
                                  <p:childTnLst>
                                    <p:set>
                                      <p:cBhvr>
                                        <p:cTn id="86" dur="1" fill="hold">
                                          <p:stCondLst>
                                            <p:cond delay="0"/>
                                          </p:stCondLst>
                                        </p:cTn>
                                        <p:tgtEl>
                                          <p:spTgt spid="26"/>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rgbClr val="F0F0F0"/>
        </a:solidFill>
        <a:effectLst/>
      </p:bgPr>
    </p:bg>
    <p:spTree>
      <p:nvGrpSpPr>
        <p:cNvPr id="1" name=""/>
        <p:cNvGrpSpPr/>
        <p:nvPr/>
      </p:nvGrpSpPr>
      <p:grpSpPr>
        <a:xfrm>
          <a:off x="0" y="0"/>
          <a:ext cx="0" cy="0"/>
          <a:chOff x="0" y="0"/>
          <a:chExt cx="0" cy="0"/>
        </a:xfrm>
      </p:grpSpPr>
      <p:pic>
        <p:nvPicPr>
          <p:cNvPr id="6" name="Content Placeholder 5" descr="Chart, waterfall chart, box and whisker chart&#10;&#10;Description automatically generated">
            <a:extLst>
              <a:ext uri="{FF2B5EF4-FFF2-40B4-BE49-F238E27FC236}">
                <a16:creationId xmlns:a16="http://schemas.microsoft.com/office/drawing/2014/main" id="{60541F78-08F9-401D-9FA9-D7943ADB662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5988" y="609600"/>
            <a:ext cx="13750377" cy="5334000"/>
          </a:xfrm>
          <a:noFill/>
        </p:spPr>
      </p:pic>
    </p:spTree>
    <p:extLst>
      <p:ext uri="{BB962C8B-B14F-4D97-AF65-F5344CB8AC3E}">
        <p14:creationId xmlns:p14="http://schemas.microsoft.com/office/powerpoint/2010/main" val="3900125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F0E62-F57F-417B-A242-C0917ADD6082}"/>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04BC7305-94CD-4347-B444-11237BCA7E4D}"/>
              </a:ext>
            </a:extLst>
          </p:cNvPr>
          <p:cNvSpPr>
            <a:spLocks noGrp="1"/>
          </p:cNvSpPr>
          <p:nvPr>
            <p:ph idx="1"/>
          </p:nvPr>
        </p:nvSpPr>
        <p:spPr/>
        <p:txBody>
          <a:bodyPr/>
          <a:lstStyle/>
          <a:p>
            <a:r>
              <a:rPr lang="en-US" dirty="0"/>
              <a:t>Honors Council</a:t>
            </a:r>
          </a:p>
          <a:p>
            <a:pPr lvl="1"/>
            <a:r>
              <a:rPr lang="en-US" dirty="0"/>
              <a:t>Dr. Steve Case</a:t>
            </a:r>
          </a:p>
          <a:p>
            <a:pPr lvl="1"/>
            <a:r>
              <a:rPr lang="en-US" dirty="0"/>
              <a:t>Dr. Dan Sharda</a:t>
            </a:r>
          </a:p>
          <a:p>
            <a:pPr lvl="1"/>
            <a:r>
              <a:rPr lang="en-US" dirty="0"/>
              <a:t>Dr. Aram </a:t>
            </a:r>
            <a:r>
              <a:rPr lang="en-US" dirty="0" err="1"/>
              <a:t>Agajanian</a:t>
            </a:r>
            <a:endParaRPr lang="en-US" dirty="0"/>
          </a:p>
          <a:p>
            <a:r>
              <a:rPr lang="en-US" dirty="0"/>
              <a:t>Research Mentor</a:t>
            </a:r>
          </a:p>
          <a:p>
            <a:pPr lvl="1"/>
            <a:r>
              <a:rPr lang="en-US" dirty="0"/>
              <a:t>Dr. Mario Medina (University of Kansas)</a:t>
            </a:r>
          </a:p>
          <a:p>
            <a:r>
              <a:rPr lang="en-US" dirty="0"/>
              <a:t>Faculty Mentor</a:t>
            </a:r>
          </a:p>
          <a:p>
            <a:pPr lvl="1"/>
            <a:r>
              <a:rPr lang="en-US" dirty="0"/>
              <a:t>Dr. Camilo Giraldo</a:t>
            </a:r>
          </a:p>
        </p:txBody>
      </p:sp>
      <p:pic>
        <p:nvPicPr>
          <p:cNvPr id="1026" name="Picture 2">
            <a:extLst>
              <a:ext uri="{FF2B5EF4-FFF2-40B4-BE49-F238E27FC236}">
                <a16:creationId xmlns:a16="http://schemas.microsoft.com/office/drawing/2014/main" id="{39E55A08-569D-4D0E-8CD6-16781C3BCFE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2412" y="434091"/>
            <a:ext cx="2247900" cy="22479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7C497175-7F77-47B7-9C68-FE1AAEF38B7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9812" y="4387998"/>
            <a:ext cx="2344737" cy="234473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39FF96CA-6B1F-4BB5-8E3B-7669D126C25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14362" y="630093"/>
            <a:ext cx="2344737" cy="234473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ario A. Medina | School of Engineering">
            <a:extLst>
              <a:ext uri="{FF2B5EF4-FFF2-40B4-BE49-F238E27FC236}">
                <a16:creationId xmlns:a16="http://schemas.microsoft.com/office/drawing/2014/main" id="{8D444FD1-2D02-480E-9FA4-2D040C4C1E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18849" y="3204607"/>
            <a:ext cx="2089945" cy="262241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719D87DE-5075-4AA9-A6F4-B241FDF6BDA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37309" y="1983580"/>
            <a:ext cx="2247901" cy="2247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529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7F437-5DBE-4BB8-84FF-D3DF9641DBED}"/>
              </a:ext>
            </a:extLst>
          </p:cNvPr>
          <p:cNvSpPr>
            <a:spLocks noGrp="1"/>
          </p:cNvSpPr>
          <p:nvPr>
            <p:ph type="title"/>
          </p:nvPr>
        </p:nvSpPr>
        <p:spPr>
          <a:xfrm>
            <a:off x="937805" y="164759"/>
            <a:ext cx="2056129" cy="660400"/>
          </a:xfrm>
        </p:spPr>
        <p:txBody>
          <a:bodyPr/>
          <a:lstStyle/>
          <a:p>
            <a:r>
              <a:rPr lang="en-US" dirty="0"/>
              <a:t>Notables</a:t>
            </a:r>
          </a:p>
        </p:txBody>
      </p:sp>
      <p:sp>
        <p:nvSpPr>
          <p:cNvPr id="3" name="Content Placeholder 2">
            <a:extLst>
              <a:ext uri="{FF2B5EF4-FFF2-40B4-BE49-F238E27FC236}">
                <a16:creationId xmlns:a16="http://schemas.microsoft.com/office/drawing/2014/main" id="{3BB0474F-9AFD-4DD2-92D4-4A4E49A6B236}"/>
              </a:ext>
            </a:extLst>
          </p:cNvPr>
          <p:cNvSpPr>
            <a:spLocks noGrp="1"/>
          </p:cNvSpPr>
          <p:nvPr>
            <p:ph sz="half" idx="1"/>
          </p:nvPr>
        </p:nvSpPr>
        <p:spPr>
          <a:xfrm>
            <a:off x="379412" y="5009753"/>
            <a:ext cx="11608874" cy="1676400"/>
          </a:xfrm>
        </p:spPr>
        <p:txBody>
          <a:bodyPr numCol="2">
            <a:normAutofit fontScale="47500" lnSpcReduction="20000"/>
          </a:bodyPr>
          <a:lstStyle/>
          <a:p>
            <a:pPr>
              <a:lnSpc>
                <a:spcPct val="120000"/>
              </a:lnSpc>
            </a:pPr>
            <a:r>
              <a:rPr lang="en-US" sz="4400" dirty="0"/>
              <a:t>For Peak reduction and standard Deviation, the west wall contributed</a:t>
            </a:r>
          </a:p>
          <a:p>
            <a:pPr>
              <a:lnSpc>
                <a:spcPct val="120000"/>
              </a:lnSpc>
            </a:pPr>
            <a:r>
              <a:rPr lang="en-US" sz="4400" dirty="0"/>
              <a:t>For the average heat flux, the east wall had the highest difference followed by the south wall</a:t>
            </a:r>
          </a:p>
          <a:p>
            <a:pPr>
              <a:lnSpc>
                <a:spcPct val="120000"/>
              </a:lnSpc>
            </a:pPr>
            <a:r>
              <a:rPr lang="en-US" sz="4400" dirty="0"/>
              <a:t>North wall contributed the least in almost </a:t>
            </a:r>
            <a:r>
              <a:rPr lang="en-US" sz="4400"/>
              <a:t>all measures</a:t>
            </a:r>
            <a:endParaRPr lang="en-US" sz="4400" dirty="0"/>
          </a:p>
        </p:txBody>
      </p:sp>
      <p:pic>
        <p:nvPicPr>
          <p:cNvPr id="8" name="Content Placeholder 7" descr="Chart, waterfall chart, box and whisker chart&#10;&#10;Description automatically generated">
            <a:extLst>
              <a:ext uri="{FF2B5EF4-FFF2-40B4-BE49-F238E27FC236}">
                <a16:creationId xmlns:a16="http://schemas.microsoft.com/office/drawing/2014/main" id="{20D722CA-0F7D-4B15-8AFD-1E5964E5931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00537" y="825159"/>
            <a:ext cx="11787749" cy="3929247"/>
          </a:xfrm>
        </p:spPr>
      </p:pic>
    </p:spTree>
    <p:extLst>
      <p:ext uri="{BB962C8B-B14F-4D97-AF65-F5344CB8AC3E}">
        <p14:creationId xmlns:p14="http://schemas.microsoft.com/office/powerpoint/2010/main" val="2288271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rgbClr val="F0F0F0"/>
        </a:solidFill>
        <a:effectLst/>
      </p:bgPr>
    </p:bg>
    <p:spTree>
      <p:nvGrpSpPr>
        <p:cNvPr id="1" name=""/>
        <p:cNvGrpSpPr/>
        <p:nvPr/>
      </p:nvGrpSpPr>
      <p:grpSpPr>
        <a:xfrm>
          <a:off x="0" y="0"/>
          <a:ext cx="0" cy="0"/>
          <a:chOff x="0" y="0"/>
          <a:chExt cx="0" cy="0"/>
        </a:xfrm>
      </p:grpSpPr>
      <p:pic>
        <p:nvPicPr>
          <p:cNvPr id="6" name="Content Placeholder 5" descr="Chart, bar chart, waterfall chart&#10;&#10;Description automatically generated">
            <a:extLst>
              <a:ext uri="{FF2B5EF4-FFF2-40B4-BE49-F238E27FC236}">
                <a16:creationId xmlns:a16="http://schemas.microsoft.com/office/drawing/2014/main" id="{4A0C77E0-054D-489D-B463-65BDD113A1F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4588" y="685800"/>
            <a:ext cx="13889622" cy="5486400"/>
          </a:xfrm>
          <a:noFill/>
        </p:spPr>
      </p:pic>
    </p:spTree>
    <p:extLst>
      <p:ext uri="{BB962C8B-B14F-4D97-AF65-F5344CB8AC3E}">
        <p14:creationId xmlns:p14="http://schemas.microsoft.com/office/powerpoint/2010/main" val="3914841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DE78A-DDC9-4C17-A2E0-0E9D4831AFB5}"/>
              </a:ext>
            </a:extLst>
          </p:cNvPr>
          <p:cNvSpPr>
            <a:spLocks noGrp="1"/>
          </p:cNvSpPr>
          <p:nvPr>
            <p:ph type="title"/>
          </p:nvPr>
        </p:nvSpPr>
        <p:spPr>
          <a:xfrm>
            <a:off x="1218883" y="101600"/>
            <a:ext cx="1979929" cy="584200"/>
          </a:xfrm>
        </p:spPr>
        <p:txBody>
          <a:bodyPr>
            <a:normAutofit fontScale="90000"/>
          </a:bodyPr>
          <a:lstStyle/>
          <a:p>
            <a:r>
              <a:rPr lang="en-US" dirty="0"/>
              <a:t>Notables</a:t>
            </a:r>
          </a:p>
        </p:txBody>
      </p:sp>
      <p:sp>
        <p:nvSpPr>
          <p:cNvPr id="3" name="Content Placeholder 2">
            <a:extLst>
              <a:ext uri="{FF2B5EF4-FFF2-40B4-BE49-F238E27FC236}">
                <a16:creationId xmlns:a16="http://schemas.microsoft.com/office/drawing/2014/main" id="{72617752-7DA7-4BD0-8057-3633FD039BA4}"/>
              </a:ext>
            </a:extLst>
          </p:cNvPr>
          <p:cNvSpPr>
            <a:spLocks noGrp="1"/>
          </p:cNvSpPr>
          <p:nvPr>
            <p:ph sz="half" idx="1"/>
          </p:nvPr>
        </p:nvSpPr>
        <p:spPr>
          <a:xfrm>
            <a:off x="303212" y="5181600"/>
            <a:ext cx="11811000" cy="1447800"/>
          </a:xfrm>
        </p:spPr>
        <p:txBody>
          <a:bodyPr numCol="2">
            <a:normAutofit/>
          </a:bodyPr>
          <a:lstStyle/>
          <a:p>
            <a:r>
              <a:rPr lang="en-US" sz="2000" dirty="0"/>
              <a:t>South &amp; East walls provided the largest start time delay</a:t>
            </a:r>
          </a:p>
          <a:p>
            <a:r>
              <a:rPr lang="en-US" sz="2000" dirty="0"/>
              <a:t>South wall contributed the most when it came to time delays</a:t>
            </a:r>
          </a:p>
          <a:p>
            <a:r>
              <a:rPr lang="en-US" sz="2000" dirty="0"/>
              <a:t>There was no one wall that helped reduce peak times</a:t>
            </a:r>
          </a:p>
        </p:txBody>
      </p:sp>
      <p:pic>
        <p:nvPicPr>
          <p:cNvPr id="8" name="Content Placeholder 7" descr="Chart, bar chart, waterfall chart&#10;&#10;Description automatically generated">
            <a:extLst>
              <a:ext uri="{FF2B5EF4-FFF2-40B4-BE49-F238E27FC236}">
                <a16:creationId xmlns:a16="http://schemas.microsoft.com/office/drawing/2014/main" id="{1A15EB3F-C272-4207-9085-5E307E562D9C}"/>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8012" y="685800"/>
            <a:ext cx="11125200" cy="4399210"/>
          </a:xfrm>
        </p:spPr>
      </p:pic>
    </p:spTree>
    <p:extLst>
      <p:ext uri="{BB962C8B-B14F-4D97-AF65-F5344CB8AC3E}">
        <p14:creationId xmlns:p14="http://schemas.microsoft.com/office/powerpoint/2010/main" val="216089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E3EFF33-4CFB-4E23-874C-C55C10E6BE2E}"/>
              </a:ext>
            </a:extLst>
          </p:cNvPr>
          <p:cNvSpPr>
            <a:spLocks noGrp="1"/>
          </p:cNvSpPr>
          <p:nvPr>
            <p:ph type="title"/>
          </p:nvPr>
        </p:nvSpPr>
        <p:spPr/>
        <p:txBody>
          <a:bodyPr/>
          <a:lstStyle/>
          <a:p>
            <a:r>
              <a:rPr lang="en-US" dirty="0"/>
              <a:t>Final Conclusions</a:t>
            </a:r>
          </a:p>
        </p:txBody>
      </p:sp>
      <p:sp>
        <p:nvSpPr>
          <p:cNvPr id="6" name="Content Placeholder 5">
            <a:extLst>
              <a:ext uri="{FF2B5EF4-FFF2-40B4-BE49-F238E27FC236}">
                <a16:creationId xmlns:a16="http://schemas.microsoft.com/office/drawing/2014/main" id="{3BE3CDEC-784F-492A-AA7D-902E2FB52990}"/>
              </a:ext>
            </a:extLst>
          </p:cNvPr>
          <p:cNvSpPr>
            <a:spLocks noGrp="1"/>
          </p:cNvSpPr>
          <p:nvPr>
            <p:ph idx="1"/>
          </p:nvPr>
        </p:nvSpPr>
        <p:spPr/>
        <p:txBody>
          <a:bodyPr/>
          <a:lstStyle/>
          <a:p>
            <a:r>
              <a:rPr lang="en-US" dirty="0"/>
              <a:t>South wall was the most consistent with benefits</a:t>
            </a:r>
          </a:p>
          <a:p>
            <a:r>
              <a:rPr lang="en-US" dirty="0"/>
              <a:t>For start time delays the East wall would be the most beneficial</a:t>
            </a:r>
          </a:p>
          <a:p>
            <a:r>
              <a:rPr lang="en-US" dirty="0"/>
              <a:t>The West wall is best for the later half of the day</a:t>
            </a:r>
          </a:p>
          <a:p>
            <a:r>
              <a:rPr lang="en-US" dirty="0"/>
              <a:t>The best simulations included Combinations of the East, West, and South walls</a:t>
            </a:r>
          </a:p>
          <a:p>
            <a:pPr lvl="1"/>
            <a:r>
              <a:rPr lang="en-US" dirty="0"/>
              <a:t>North contributed little to the main goal</a:t>
            </a:r>
          </a:p>
          <a:p>
            <a:r>
              <a:rPr lang="en-US" dirty="0"/>
              <a:t>More PCM = More reduction = More expensive to retrofit</a:t>
            </a:r>
          </a:p>
        </p:txBody>
      </p:sp>
    </p:spTree>
    <p:extLst>
      <p:ext uri="{BB962C8B-B14F-4D97-AF65-F5344CB8AC3E}">
        <p14:creationId xmlns:p14="http://schemas.microsoft.com/office/powerpoint/2010/main" val="2060899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question mark | 3d human with a red question mark | Damián Navas | Flickr">
            <a:extLst>
              <a:ext uri="{FF2B5EF4-FFF2-40B4-BE49-F238E27FC236}">
                <a16:creationId xmlns:a16="http://schemas.microsoft.com/office/drawing/2014/main" id="{8034C581-9B1B-4E98-AAA8-D9029EC02C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2212" y="1066800"/>
            <a:ext cx="4724399" cy="4724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735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510FB-8E20-4263-9B24-F42A5FC3E217}"/>
              </a:ext>
            </a:extLst>
          </p:cNvPr>
          <p:cNvSpPr>
            <a:spLocks noGrp="1"/>
          </p:cNvSpPr>
          <p:nvPr>
            <p:ph type="title"/>
          </p:nvPr>
        </p:nvSpPr>
        <p:spPr>
          <a:xfrm>
            <a:off x="1218883" y="274637"/>
            <a:ext cx="10360501" cy="487363"/>
          </a:xfrm>
        </p:spPr>
        <p:txBody>
          <a:bodyPr>
            <a:normAutofit fontScale="90000"/>
          </a:bodyPr>
          <a:lstStyle/>
          <a:p>
            <a:r>
              <a:rPr lang="en-US" dirty="0"/>
              <a:t>References</a:t>
            </a:r>
          </a:p>
        </p:txBody>
      </p:sp>
      <p:sp>
        <p:nvSpPr>
          <p:cNvPr id="3" name="Content Placeholder 2">
            <a:extLst>
              <a:ext uri="{FF2B5EF4-FFF2-40B4-BE49-F238E27FC236}">
                <a16:creationId xmlns:a16="http://schemas.microsoft.com/office/drawing/2014/main" id="{18D35FF8-A5E5-4BF1-9B66-6B3D581A7C4E}"/>
              </a:ext>
            </a:extLst>
          </p:cNvPr>
          <p:cNvSpPr>
            <a:spLocks noGrp="1"/>
          </p:cNvSpPr>
          <p:nvPr>
            <p:ph idx="1"/>
          </p:nvPr>
        </p:nvSpPr>
        <p:spPr>
          <a:xfrm>
            <a:off x="836612" y="727965"/>
            <a:ext cx="10360501" cy="5402069"/>
          </a:xfrm>
        </p:spPr>
        <p:txBody>
          <a:bodyPr numCol="3">
            <a:normAutofit fontScale="25000" lnSpcReduction="20000"/>
          </a:bodyPr>
          <a:lstStyle/>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	“Consumption &amp; Efficiency - U.S. Energy Information Administration (EIA).” https://www.eia.gov/consumption/index.php (accessed Oct. 17, 2021).</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[2]	“Department of Energy.” https://www.energy.gov/ (accessed Oct. 17, 2021).</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[3]	Y. Huang and J.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Niu</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 review of the advance of HVAC technologies as witnessed in ENB publications in the period from 1987 to 2014,”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Energy Build.</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130, pp. 33–45, Oct. 2016, doe: 10.1016/j.enbuild.2016.08.036.</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[4]	H.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Mehling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and L. F. Cabeza,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Heat and cold storage with PCM: An up to date introduction into basics and applications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Berlin, Heidelberg: Springer Berlin Heidelberg, 2008.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10.1007/978-3-540-68557-9.</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[5]	V. V. Tyagi and D. Buddhi, “PCM thermal storage in buildings: A state of art,”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Renew. Sustain. Energy Rev.</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11, no. 6, pp. 1146–1166, Aug. 2007,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10.1016/j.rser.2005.10.002.</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[6]	“Phase change materials for thermal energy storage,”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Prog. Mater. Sci.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65, pp. 67–123, Aug. 2014,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10.1016/j.pmatsci.2014.03.005.</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[7]	American Concrete Institute,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How to Integrate Phase Change Materials in Construction Materials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(Jun. 11, 2020). Accessed: Apr. 06, 2021. [Online Video]. Available: https://www.youtube.com/watch?v=i_4ip4MetLk</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[8]	OER Services, “Applications of Phase Change Materials for Sustainable Energy,” in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Sustainable Energy Systems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Online: Lumen Candela. [Online]. Available: https://courses.lumenlearning.com/suny-sustainability-a-comprehensive-foundation/chapter/applications-of-phase-change-materials-for-sustainable-energy/</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[9]	A. Evers, “Development of a Quantitative Measure of the Functionality of Frame Walls Enhanced with Phase Change Materials Using a Dynamic Wall Simulator,” PhD,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Univesity</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of Kansas, 2007. [Online]. Available: https://kuscholarworks.ku.edu/bitstream/handle/1808/4164/umi-ku-2679_1.pdf?sequence=1&amp;isAllowed=y</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[10]	L.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Shilei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Z.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Neng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and F.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Guohui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“Impact of phase change wall room on indoor thermal environment in winter,”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Energy Build.</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38, no. 1, pp. 18–24, Jan. 2006,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10.1016/j.enbuild.2005.02.007.</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[11]	F.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Kuznik</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and J.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Virgone</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“Experimental assessment of a phase change material for wall building use,”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Appl. Energy</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86, no. 10, pp. 2038–2046, Oct. 2009,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10.1016/j.apenergy.2009.01.004.</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[12]	X. Sun, M. A. Medina, and Y. Zhang, “Potential Thermal Enhancement of Lightweight Building Walls Derived From Using Phase Change Materials (PCMs),”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Front. Energy Res.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7, 2019,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10.3389/fenrg.2019.00013.</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[13]	X. Sun, M. A. Medina, K. O. Lee, and X.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Jin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“Laboratory assessment of residential building walls containing pipe-encapsulated phase change materials for thermal management,”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Energy</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163, pp. 383–391, Nov. 2018,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10.1016/j.energy.2018.08.159.</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[14]	R. Vicente and T. Silva, “Brick masonry walls with PCM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macrocapsules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An experimental approach,”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Appl. Therm. Eng.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67, no. 1, pp. 24–34, Jun. 2014,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10.1016/j.applthermaleng.2014.02.069.</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[15]	Y. Zhang, X. Sun, and M. A. Medina, “Experimental evaluation of structural insulated panels outfitted with phase change materials,”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Appl. Therm. Eng.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178, p. 115454, Sep. 2020,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10.1016/j.applthermaleng.2020.115454.</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[16]	B.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Nghana</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and F. Tariku, “Phase change material’s (PCM) impacts on the energy performance and thermal comfort of buildings in a mild climate,”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Build. Environ.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99, pp. 221–238, Apr. 2016,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10.1016/j.buildenv.2016.01.023.</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[17]	X. Shi, S. A. Memon, W. Tang, H. Cui, and F. Xing, “Experimental assessment of position of macro encapsulated phase change material in concrete walls on indoor temperatures and humidity levels,”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Energy Build.</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71, pp. 80–87, Mar. 2014,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10.1016/j.enbuild.2013.12.001.</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[18]	K. O. Lee, M. A. Medina, E.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Raith</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and X. Sun, “Assessing the integration of a thin phase change material (PCM) layer in a residential building wall for heat transfer reduction and management,”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Appl. Energy</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137, pp. 699–706, Jan. 2015,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10.1016/j.apenergy.2014.09.003.</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[19]	E. Meng, H. Yu, and B. Zhou, “Study of the thermal behavior of the composite phase change material (PCM) room in summer and winter,”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Appl. Therm. Eng.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126, pp. 212–225, Nov. 2017,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10.1016/j.applthermaleng.2017.07.110.</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[20]	J.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Kosny</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N. Shukla, and A.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Fallahi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“Cost Analysis of Simple Phase Change Material-Enhanced Building Envelopes in Southern U.S. Climates,” National Renewable Energy Lab. (NREL), Golden, CO (United States), NREL/SR-5500-55553; DOE/GO-102013-3692, Jan. 2013.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10.2172/1067934.</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[21]	X. Sun, Q. Zhang, M. A. Medina, and K. O. Lee, “Energy and economic analysis of a building enclosure outfitted with a phase change material board (PCMB),”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Energy Convers. </a:t>
            </a:r>
            <a:r>
              <a:rPr lang="en-US" sz="4000" i="1" dirty="0" err="1">
                <a:effectLst/>
                <a:latin typeface="Times New Roman" panose="02020603050405020304" pitchFamily="18" charset="0"/>
                <a:ea typeface="Calibri" panose="020F0502020204030204" pitchFamily="34" charset="0"/>
                <a:cs typeface="Times New Roman" panose="02020603050405020304" pitchFamily="18" charset="0"/>
              </a:rPr>
              <a:t>Manag</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83, pp. 73–78, Jul. 2014,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10.1016/j.enconman.2014.03.035.</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[22]	H. J.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Akeiber</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S. E. Hosseini, H. M.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Hussen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M. A. Wahid, and A. Th. Mohammad, “Thermal performance and economic evaluation of a newly developed phase change material for effective building encapsulation,”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Energy Convers. </a:t>
            </a:r>
            <a:r>
              <a:rPr lang="en-US" sz="4000" i="1" dirty="0" err="1">
                <a:effectLst/>
                <a:latin typeface="Times New Roman" panose="02020603050405020304" pitchFamily="18" charset="0"/>
                <a:ea typeface="Calibri" panose="020F0502020204030204" pitchFamily="34" charset="0"/>
                <a:cs typeface="Times New Roman" panose="02020603050405020304" pitchFamily="18" charset="0"/>
              </a:rPr>
              <a:t>Manag</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150, pp. 48–61, Oct. 2017,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10.1016/j.enconman.2017.07.043.</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[23]	W. A. Qureshi, N.-K. C. Nair, and M. M. Farid, “Impact of energy storage in buildings on electricity demand side management,”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Energy Convers. </a:t>
            </a:r>
            <a:r>
              <a:rPr lang="en-US" sz="4000" i="1" dirty="0" err="1">
                <a:effectLst/>
                <a:latin typeface="Times New Roman" panose="02020603050405020304" pitchFamily="18" charset="0"/>
                <a:ea typeface="Calibri" panose="020F0502020204030204" pitchFamily="34" charset="0"/>
                <a:cs typeface="Times New Roman" panose="02020603050405020304" pitchFamily="18" charset="0"/>
              </a:rPr>
              <a:t>Manag</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52, no. 5, pp. 2110–2120, May 2011,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10.1016/j.enconman.2010.12.008.</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[24]	A. Bland, M.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Khzouz</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Statheros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and E. I.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Gkanas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“PCMs for Residential Building Applications: A Short Review Focused on Disadvantages and Proposals for Future Development,”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Buildings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vol. 7, no. 3, Art. no. 3, Sep. 2017,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10.3390/buildings7030078.</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[25]	M. A. Medina, K. O. Lee, X.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Jin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and X. Sun, “On the Use of Phase Change Materials (PCMs) in Building Walls for Heat Transfer Control and Enhanced Thermal Performance,” presented at the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Asain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-Pacific Economic Cooperation Conference, May 2013.</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016582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ctrTitle"/>
          </p:nvPr>
        </p:nvSpPr>
        <p:spPr>
          <a:xfrm>
            <a:off x="1625176" y="584201"/>
            <a:ext cx="8735325" cy="1397000"/>
          </a:xfrm>
        </p:spPr>
        <p:txBody>
          <a:bodyPr anchor="b">
            <a:normAutofit/>
          </a:bodyPr>
          <a:lstStyle/>
          <a:p>
            <a:pPr algn="ctr"/>
            <a:r>
              <a:rPr lang="en-US" dirty="0"/>
              <a:t>Overview</a:t>
            </a:r>
          </a:p>
        </p:txBody>
      </p:sp>
      <p:sp>
        <p:nvSpPr>
          <p:cNvPr id="14" name="Content Placeholder 13"/>
          <p:cNvSpPr>
            <a:spLocks noGrp="1"/>
          </p:cNvSpPr>
          <p:nvPr>
            <p:ph type="subTitle" idx="1"/>
          </p:nvPr>
        </p:nvSpPr>
        <p:spPr>
          <a:xfrm>
            <a:off x="1625176" y="1981200"/>
            <a:ext cx="8735325" cy="2743199"/>
          </a:xfrm>
        </p:spPr>
        <p:txBody>
          <a:bodyPr>
            <a:normAutofit/>
          </a:bodyPr>
          <a:lstStyle/>
          <a:p>
            <a:pPr marL="285750" indent="-285750">
              <a:spcAft>
                <a:spcPts val="600"/>
              </a:spcAft>
              <a:buFont typeface="Arial" panose="020B0604020202020204" pitchFamily="34" charset="0"/>
              <a:buChar char="•"/>
            </a:pPr>
            <a:r>
              <a:rPr lang="en-US" dirty="0">
                <a:solidFill>
                  <a:schemeClr val="tx1"/>
                </a:solidFill>
              </a:rPr>
              <a:t>Background (Issue)</a:t>
            </a:r>
          </a:p>
          <a:p>
            <a:pPr marL="285750" indent="-285750">
              <a:spcAft>
                <a:spcPts val="600"/>
              </a:spcAft>
              <a:buFont typeface="Arial" panose="020B0604020202020204" pitchFamily="34" charset="0"/>
              <a:buChar char="•"/>
            </a:pPr>
            <a:r>
              <a:rPr lang="en-US" dirty="0">
                <a:solidFill>
                  <a:schemeClr val="tx1"/>
                </a:solidFill>
              </a:rPr>
              <a:t>Background (Phase Change Materials)</a:t>
            </a:r>
          </a:p>
          <a:p>
            <a:pPr marL="285750" indent="-285750">
              <a:spcAft>
                <a:spcPts val="600"/>
              </a:spcAft>
              <a:buFont typeface="Arial" panose="020B0604020202020204" pitchFamily="34" charset="0"/>
              <a:buChar char="•"/>
            </a:pPr>
            <a:r>
              <a:rPr lang="en-US" dirty="0">
                <a:solidFill>
                  <a:schemeClr val="tx1"/>
                </a:solidFill>
              </a:rPr>
              <a:t>Current Research</a:t>
            </a:r>
          </a:p>
          <a:p>
            <a:pPr marL="285750" indent="-285750">
              <a:spcAft>
                <a:spcPts val="600"/>
              </a:spcAft>
              <a:buFont typeface="Arial" panose="020B0604020202020204" pitchFamily="34" charset="0"/>
              <a:buChar char="•"/>
            </a:pPr>
            <a:r>
              <a:rPr lang="en-US" dirty="0">
                <a:solidFill>
                  <a:schemeClr val="tx1"/>
                </a:solidFill>
              </a:rPr>
              <a:t>Present analysis and results</a:t>
            </a:r>
          </a:p>
          <a:p>
            <a:pPr marL="285750" indent="-285750">
              <a:spcAft>
                <a:spcPts val="600"/>
              </a:spcAft>
              <a:buFont typeface="Arial" panose="020B0604020202020204" pitchFamily="34" charset="0"/>
              <a:buChar char="•"/>
            </a:pPr>
            <a:r>
              <a:rPr lang="en-US" dirty="0">
                <a:solidFill>
                  <a:schemeClr val="tx1"/>
                </a:solidFill>
              </a:rPr>
              <a:t>Recommendations</a:t>
            </a:r>
          </a:p>
        </p:txBody>
      </p:sp>
    </p:spTree>
    <p:extLst>
      <p:ext uri="{BB962C8B-B14F-4D97-AF65-F5344CB8AC3E}">
        <p14:creationId xmlns:p14="http://schemas.microsoft.com/office/powerpoint/2010/main" val="3529114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8883" y="274637"/>
            <a:ext cx="10360501" cy="715963"/>
          </a:xfrm>
        </p:spPr>
        <p:txBody>
          <a:bodyPr anchor="b">
            <a:normAutofit/>
          </a:bodyPr>
          <a:lstStyle/>
          <a:p>
            <a:r>
              <a:rPr lang="en-US" dirty="0"/>
              <a:t>Current Issue</a:t>
            </a:r>
          </a:p>
        </p:txBody>
      </p:sp>
      <p:sp>
        <p:nvSpPr>
          <p:cNvPr id="3" name="Content Placeholder 2">
            <a:extLst>
              <a:ext uri="{FF2B5EF4-FFF2-40B4-BE49-F238E27FC236}">
                <a16:creationId xmlns:a16="http://schemas.microsoft.com/office/drawing/2014/main" id="{7AFE0B51-5D75-401A-9703-84302F7611BC}"/>
              </a:ext>
            </a:extLst>
          </p:cNvPr>
          <p:cNvSpPr>
            <a:spLocks noGrp="1"/>
          </p:cNvSpPr>
          <p:nvPr>
            <p:ph sz="half" idx="1"/>
          </p:nvPr>
        </p:nvSpPr>
        <p:spPr>
          <a:xfrm>
            <a:off x="1218883" y="1143000"/>
            <a:ext cx="10360501" cy="1905000"/>
          </a:xfrm>
        </p:spPr>
        <p:txBody>
          <a:bodyPr vert="horz" lIns="121899" tIns="60949" rIns="121899" bIns="60949" numCol="2" rtlCol="0" anchor="t">
            <a:normAutofit/>
          </a:bodyPr>
          <a:lstStyle/>
          <a:p>
            <a:pPr marL="304165" indent="-304165"/>
            <a:r>
              <a:rPr lang="en-US" dirty="0"/>
              <a:t>US consumes about 17% of the world's energy</a:t>
            </a:r>
            <a:endParaRPr lang="en-US"/>
          </a:p>
          <a:p>
            <a:pPr marL="608965" lvl="1" indent="-231140"/>
            <a:r>
              <a:rPr lang="en-US" sz="2800" dirty="0"/>
              <a:t>Expected to increase by 50% by 2050 [1, 2]</a:t>
            </a:r>
            <a:endParaRPr lang="en-US" sz="2800" dirty="0">
              <a:cs typeface="Calibri"/>
            </a:endParaRPr>
          </a:p>
          <a:p>
            <a:pPr marL="304165" indent="-304165"/>
            <a:r>
              <a:rPr lang="en-US" dirty="0"/>
              <a:t>40% of energy being consumed is attributed to buildings</a:t>
            </a:r>
            <a:endParaRPr lang="en-US" dirty="0">
              <a:cs typeface="Calibri"/>
            </a:endParaRPr>
          </a:p>
          <a:p>
            <a:pPr marL="608965" lvl="1" indent="-231140"/>
            <a:r>
              <a:rPr lang="en-US" sz="2800" dirty="0"/>
              <a:t>Nearly half for heating and cooling [1, 2]</a:t>
            </a:r>
            <a:endParaRPr lang="en-US" sz="2800" dirty="0">
              <a:cs typeface="Calibri"/>
            </a:endParaRPr>
          </a:p>
        </p:txBody>
      </p:sp>
      <p:pic>
        <p:nvPicPr>
          <p:cNvPr id="4" name="Picture 3">
            <a:extLst>
              <a:ext uri="{FF2B5EF4-FFF2-40B4-BE49-F238E27FC236}">
                <a16:creationId xmlns:a16="http://schemas.microsoft.com/office/drawing/2014/main" id="{C00B1DEC-5CE0-4B9F-A5B3-35F8CA288E43}"/>
              </a:ext>
            </a:extLst>
          </p:cNvPr>
          <p:cNvPicPr>
            <a:picLocks noChangeAspect="1"/>
          </p:cNvPicPr>
          <p:nvPr/>
        </p:nvPicPr>
        <p:blipFill>
          <a:blip r:embed="rId2"/>
          <a:stretch>
            <a:fillRect/>
          </a:stretch>
        </p:blipFill>
        <p:spPr>
          <a:xfrm>
            <a:off x="2208212" y="3061699"/>
            <a:ext cx="7772400" cy="3653026"/>
          </a:xfrm>
          <a:prstGeom prst="rect">
            <a:avLst/>
          </a:prstGeom>
          <a:noFill/>
        </p:spPr>
      </p:pic>
    </p:spTree>
    <p:extLst>
      <p:ext uri="{BB962C8B-B14F-4D97-AF65-F5344CB8AC3E}">
        <p14:creationId xmlns:p14="http://schemas.microsoft.com/office/powerpoint/2010/main" val="1484811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7067B-BFC3-4768-A7CC-EE2E9980E9DA}"/>
              </a:ext>
            </a:extLst>
          </p:cNvPr>
          <p:cNvSpPr>
            <a:spLocks noGrp="1"/>
          </p:cNvSpPr>
          <p:nvPr>
            <p:ph type="ctrTitle"/>
          </p:nvPr>
        </p:nvSpPr>
        <p:spPr>
          <a:xfrm>
            <a:off x="1625176" y="584201"/>
            <a:ext cx="8735325" cy="1625600"/>
          </a:xfrm>
        </p:spPr>
        <p:txBody>
          <a:bodyPr anchor="b">
            <a:normAutofit/>
          </a:bodyPr>
          <a:lstStyle/>
          <a:p>
            <a:pPr algn="ctr"/>
            <a:r>
              <a:rPr lang="en-US" dirty="0"/>
              <a:t>Proposed Solution</a:t>
            </a:r>
          </a:p>
        </p:txBody>
      </p:sp>
      <p:sp>
        <p:nvSpPr>
          <p:cNvPr id="3" name="Content Placeholder 2">
            <a:extLst>
              <a:ext uri="{FF2B5EF4-FFF2-40B4-BE49-F238E27FC236}">
                <a16:creationId xmlns:a16="http://schemas.microsoft.com/office/drawing/2014/main" id="{878F3E52-22E3-4BFB-9B17-8A218C46AD4F}"/>
              </a:ext>
            </a:extLst>
          </p:cNvPr>
          <p:cNvSpPr>
            <a:spLocks noGrp="1"/>
          </p:cNvSpPr>
          <p:nvPr>
            <p:ph type="subTitle" idx="1"/>
          </p:nvPr>
        </p:nvSpPr>
        <p:spPr>
          <a:xfrm>
            <a:off x="1625176" y="2616200"/>
            <a:ext cx="8735325" cy="1752600"/>
          </a:xfrm>
        </p:spPr>
        <p:txBody>
          <a:bodyPr>
            <a:normAutofit/>
          </a:bodyPr>
          <a:lstStyle/>
          <a:p>
            <a:pPr marL="0" indent="0" algn="ctr">
              <a:spcAft>
                <a:spcPts val="600"/>
              </a:spcAft>
              <a:buNone/>
            </a:pPr>
            <a:r>
              <a:rPr lang="en-US" dirty="0">
                <a:solidFill>
                  <a:schemeClr val="tx1"/>
                </a:solidFill>
              </a:rPr>
              <a:t>use of Phase Change Materials (PCMs) in buildings to help reduce energy consumption</a:t>
            </a:r>
          </a:p>
        </p:txBody>
      </p:sp>
    </p:spTree>
    <p:extLst>
      <p:ext uri="{BB962C8B-B14F-4D97-AF65-F5344CB8AC3E}">
        <p14:creationId xmlns:p14="http://schemas.microsoft.com/office/powerpoint/2010/main" val="3094834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A8976-1F63-4056-B475-B41D879BF81E}"/>
              </a:ext>
            </a:extLst>
          </p:cNvPr>
          <p:cNvSpPr>
            <a:spLocks noGrp="1"/>
          </p:cNvSpPr>
          <p:nvPr>
            <p:ph type="title"/>
          </p:nvPr>
        </p:nvSpPr>
        <p:spPr>
          <a:xfrm>
            <a:off x="1218883" y="274637"/>
            <a:ext cx="10360501" cy="944563"/>
          </a:xfrm>
        </p:spPr>
        <p:txBody>
          <a:bodyPr anchor="b">
            <a:normAutofit/>
          </a:bodyPr>
          <a:lstStyle/>
          <a:p>
            <a:r>
              <a:rPr lang="en-US" dirty="0"/>
              <a:t>What is Phase Changing Material (PCM)?</a:t>
            </a:r>
          </a:p>
        </p:txBody>
      </p:sp>
      <p:pic>
        <p:nvPicPr>
          <p:cNvPr id="4" name="Picture 3" descr="Diagram&#10;&#10;Description automatically generated">
            <a:extLst>
              <a:ext uri="{FF2B5EF4-FFF2-40B4-BE49-F238E27FC236}">
                <a16:creationId xmlns:a16="http://schemas.microsoft.com/office/drawing/2014/main" id="{9FAC429A-BE6A-47DF-B4AB-904BF7698022}"/>
              </a:ext>
            </a:extLst>
          </p:cNvPr>
          <p:cNvPicPr>
            <a:picLocks noChangeAspect="1"/>
          </p:cNvPicPr>
          <p:nvPr/>
        </p:nvPicPr>
        <p:blipFill>
          <a:blip r:embed="rId3"/>
          <a:stretch>
            <a:fillRect/>
          </a:stretch>
        </p:blipFill>
        <p:spPr>
          <a:xfrm>
            <a:off x="227012" y="1672975"/>
            <a:ext cx="5689363" cy="3399394"/>
          </a:xfrm>
          <a:prstGeom prst="rect">
            <a:avLst/>
          </a:prstGeom>
          <a:noFill/>
        </p:spPr>
      </p:pic>
      <p:sp>
        <p:nvSpPr>
          <p:cNvPr id="3" name="Content Placeholder 2">
            <a:extLst>
              <a:ext uri="{FF2B5EF4-FFF2-40B4-BE49-F238E27FC236}">
                <a16:creationId xmlns:a16="http://schemas.microsoft.com/office/drawing/2014/main" id="{CFFCB818-0EC4-44C1-8735-5C3F0DAF725F}"/>
              </a:ext>
            </a:extLst>
          </p:cNvPr>
          <p:cNvSpPr>
            <a:spLocks noGrp="1"/>
          </p:cNvSpPr>
          <p:nvPr>
            <p:ph sz="half" idx="2"/>
          </p:nvPr>
        </p:nvSpPr>
        <p:spPr>
          <a:xfrm>
            <a:off x="5840175" y="1676400"/>
            <a:ext cx="5942172" cy="4465320"/>
          </a:xfrm>
        </p:spPr>
        <p:txBody>
          <a:bodyPr>
            <a:normAutofit/>
          </a:bodyPr>
          <a:lstStyle/>
          <a:p>
            <a:pPr lvl="1"/>
            <a:r>
              <a:rPr lang="en-US" sz="2800" dirty="0"/>
              <a:t>The materials undergoes a phase change (ex. Solid to liquid) </a:t>
            </a:r>
          </a:p>
          <a:p>
            <a:pPr lvl="2"/>
            <a:r>
              <a:rPr lang="en-US" sz="2800" dirty="0"/>
              <a:t>Phase change occurs during latent heat absorption</a:t>
            </a:r>
          </a:p>
          <a:p>
            <a:pPr lvl="1"/>
            <a:r>
              <a:rPr lang="en-US" sz="2800" dirty="0"/>
              <a:t>The heat is then stored until temperature drop and then the heat is released back into the space</a:t>
            </a:r>
          </a:p>
        </p:txBody>
      </p:sp>
    </p:spTree>
    <p:extLst>
      <p:ext uri="{BB962C8B-B14F-4D97-AF65-F5344CB8AC3E}">
        <p14:creationId xmlns:p14="http://schemas.microsoft.com/office/powerpoint/2010/main" val="2622178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69430-2F95-4538-9190-78BA08652ADF}"/>
              </a:ext>
            </a:extLst>
          </p:cNvPr>
          <p:cNvSpPr>
            <a:spLocks noGrp="1"/>
          </p:cNvSpPr>
          <p:nvPr>
            <p:ph type="title"/>
          </p:nvPr>
        </p:nvSpPr>
        <p:spPr>
          <a:xfrm>
            <a:off x="1218883" y="274637"/>
            <a:ext cx="10360501" cy="1223963"/>
          </a:xfrm>
        </p:spPr>
        <p:txBody>
          <a:bodyPr anchor="b">
            <a:normAutofit/>
          </a:bodyPr>
          <a:lstStyle/>
          <a:p>
            <a:r>
              <a:rPr lang="en-US" dirty="0"/>
              <a:t>Types of PCMs: Material and Storing</a:t>
            </a:r>
          </a:p>
        </p:txBody>
      </p:sp>
      <p:pic>
        <p:nvPicPr>
          <p:cNvPr id="4" name="Picture 3" descr="A collage of different objects&#10;&#10;Description automatically generated with low confidence">
            <a:extLst>
              <a:ext uri="{FF2B5EF4-FFF2-40B4-BE49-F238E27FC236}">
                <a16:creationId xmlns:a16="http://schemas.microsoft.com/office/drawing/2014/main" id="{50156672-A2F5-497E-A600-C8F2BA005810}"/>
              </a:ext>
            </a:extLst>
          </p:cNvPr>
          <p:cNvPicPr>
            <a:picLocks noChangeAspect="1"/>
          </p:cNvPicPr>
          <p:nvPr/>
        </p:nvPicPr>
        <p:blipFill>
          <a:blip r:embed="rId2"/>
          <a:stretch>
            <a:fillRect/>
          </a:stretch>
        </p:blipFill>
        <p:spPr>
          <a:xfrm>
            <a:off x="227012" y="1799840"/>
            <a:ext cx="6388860" cy="3258319"/>
          </a:xfrm>
          <a:prstGeom prst="rect">
            <a:avLst/>
          </a:prstGeom>
          <a:noFill/>
        </p:spPr>
      </p:pic>
      <p:sp>
        <p:nvSpPr>
          <p:cNvPr id="3" name="Content Placeholder 2">
            <a:extLst>
              <a:ext uri="{FF2B5EF4-FFF2-40B4-BE49-F238E27FC236}">
                <a16:creationId xmlns:a16="http://schemas.microsoft.com/office/drawing/2014/main" id="{8EB55D4D-FCCD-4293-877F-9955A3E3178A}"/>
              </a:ext>
            </a:extLst>
          </p:cNvPr>
          <p:cNvSpPr>
            <a:spLocks noGrp="1"/>
          </p:cNvSpPr>
          <p:nvPr>
            <p:ph sz="half" idx="2"/>
          </p:nvPr>
        </p:nvSpPr>
        <p:spPr>
          <a:xfrm>
            <a:off x="6780212" y="1752600"/>
            <a:ext cx="5078677" cy="4465320"/>
          </a:xfrm>
        </p:spPr>
        <p:txBody>
          <a:bodyPr>
            <a:normAutofit/>
          </a:bodyPr>
          <a:lstStyle/>
          <a:p>
            <a:r>
              <a:rPr lang="en-US" dirty="0"/>
              <a:t>Different types of PCMS</a:t>
            </a:r>
          </a:p>
          <a:p>
            <a:pPr lvl="1"/>
            <a:r>
              <a:rPr lang="en-US" sz="2800" dirty="0"/>
              <a:t>Organic, inorganic, eutectic</a:t>
            </a:r>
          </a:p>
          <a:p>
            <a:r>
              <a:rPr lang="en-US" dirty="0"/>
              <a:t>Different construction methods</a:t>
            </a:r>
          </a:p>
          <a:p>
            <a:pPr lvl="1"/>
            <a:r>
              <a:rPr lang="en-US" sz="2800" dirty="0"/>
              <a:t>Micro-encapsulation, macro-encapsulation, and porous inclusion</a:t>
            </a:r>
          </a:p>
        </p:txBody>
      </p:sp>
    </p:spTree>
    <p:extLst>
      <p:ext uri="{BB962C8B-B14F-4D97-AF65-F5344CB8AC3E}">
        <p14:creationId xmlns:p14="http://schemas.microsoft.com/office/powerpoint/2010/main" val="2508210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E0C72-4306-43E0-A5E3-1EA8AA26BCC5}"/>
              </a:ext>
            </a:extLst>
          </p:cNvPr>
          <p:cNvSpPr>
            <a:spLocks noGrp="1"/>
          </p:cNvSpPr>
          <p:nvPr>
            <p:ph type="title"/>
          </p:nvPr>
        </p:nvSpPr>
        <p:spPr/>
        <p:txBody>
          <a:bodyPr/>
          <a:lstStyle/>
          <a:p>
            <a:r>
              <a:rPr lang="en-US" dirty="0"/>
              <a:t>Latest Results on PCM in Buildings</a:t>
            </a:r>
          </a:p>
        </p:txBody>
      </p:sp>
      <p:sp>
        <p:nvSpPr>
          <p:cNvPr id="3" name="Content Placeholder 2">
            <a:extLst>
              <a:ext uri="{FF2B5EF4-FFF2-40B4-BE49-F238E27FC236}">
                <a16:creationId xmlns:a16="http://schemas.microsoft.com/office/drawing/2014/main" id="{9558814B-2598-4BE2-BEDC-D1D4EBEE2912}"/>
              </a:ext>
            </a:extLst>
          </p:cNvPr>
          <p:cNvSpPr>
            <a:spLocks noGrp="1"/>
          </p:cNvSpPr>
          <p:nvPr>
            <p:ph idx="1"/>
          </p:nvPr>
        </p:nvSpPr>
        <p:spPr/>
        <p:txBody>
          <a:bodyPr vert="horz" lIns="121899" tIns="60949" rIns="121899" bIns="60949" rtlCol="0" anchor="t">
            <a:normAutofit/>
          </a:bodyPr>
          <a:lstStyle/>
          <a:p>
            <a:pPr marL="304165" indent="-304165"/>
            <a:r>
              <a:rPr lang="en-US" sz="3200" dirty="0"/>
              <a:t>Studies found upwards of 50% reduction of heat flux (energy entering through medium) [17-19]</a:t>
            </a:r>
            <a:endParaRPr lang="en-US" dirty="0"/>
          </a:p>
          <a:p>
            <a:pPr marL="304165" indent="-304165"/>
            <a:r>
              <a:rPr lang="en-US" sz="3200" dirty="0"/>
              <a:t>Conserve upwards of 80% of energy that would have been used [23]</a:t>
            </a:r>
            <a:endParaRPr lang="en-US" sz="3200" dirty="0">
              <a:cs typeface="Calibri"/>
            </a:endParaRPr>
          </a:p>
          <a:p>
            <a:pPr marL="304165" indent="-304165"/>
            <a:r>
              <a:rPr lang="en-US" sz="3200" dirty="0"/>
              <a:t>Most metrics focus on individual wall’s effectiveness [9]</a:t>
            </a:r>
            <a:endParaRPr lang="en-US" sz="3200" dirty="0">
              <a:cs typeface="Calibri"/>
            </a:endParaRPr>
          </a:p>
          <a:p>
            <a:pPr marL="304165" indent="-304165"/>
            <a:endParaRPr lang="en-US" dirty="0">
              <a:cs typeface="Calibri"/>
            </a:endParaRPr>
          </a:p>
        </p:txBody>
      </p:sp>
    </p:spTree>
    <p:extLst>
      <p:ext uri="{BB962C8B-B14F-4D97-AF65-F5344CB8AC3E}">
        <p14:creationId xmlns:p14="http://schemas.microsoft.com/office/powerpoint/2010/main" val="3612647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E1072-5333-49BE-95B1-2F487FA9B046}"/>
              </a:ext>
            </a:extLst>
          </p:cNvPr>
          <p:cNvSpPr>
            <a:spLocks noGrp="1"/>
          </p:cNvSpPr>
          <p:nvPr>
            <p:ph type="title"/>
          </p:nvPr>
        </p:nvSpPr>
        <p:spPr>
          <a:xfrm>
            <a:off x="4050294" y="1219200"/>
            <a:ext cx="4088235" cy="914399"/>
          </a:xfrm>
        </p:spPr>
        <p:txBody>
          <a:bodyPr/>
          <a:lstStyle/>
          <a:p>
            <a:pPr algn="ctr"/>
            <a:r>
              <a:rPr lang="en-US" dirty="0"/>
              <a:t>Hypothesis</a:t>
            </a:r>
          </a:p>
        </p:txBody>
      </p:sp>
      <p:sp>
        <p:nvSpPr>
          <p:cNvPr id="3" name="Text Placeholder 2">
            <a:extLst>
              <a:ext uri="{FF2B5EF4-FFF2-40B4-BE49-F238E27FC236}">
                <a16:creationId xmlns:a16="http://schemas.microsoft.com/office/drawing/2014/main" id="{2CF4CC0F-D582-4F7B-BED3-C291AFA050BA}"/>
              </a:ext>
            </a:extLst>
          </p:cNvPr>
          <p:cNvSpPr>
            <a:spLocks noGrp="1"/>
          </p:cNvSpPr>
          <p:nvPr>
            <p:ph type="body" idx="1"/>
          </p:nvPr>
        </p:nvSpPr>
        <p:spPr>
          <a:xfrm>
            <a:off x="1522412" y="2514601"/>
            <a:ext cx="9144000" cy="2743199"/>
          </a:xfrm>
        </p:spPr>
        <p:txBody>
          <a:bodyPr>
            <a:normAutofit/>
          </a:bodyPr>
          <a:lstStyle/>
          <a:p>
            <a:pPr marL="457200" indent="-457200">
              <a:lnSpc>
                <a:spcPct val="150000"/>
              </a:lnSpc>
              <a:buFont typeface="Arial" panose="020B0604020202020204" pitchFamily="34" charset="0"/>
              <a:buChar char="•"/>
            </a:pPr>
            <a:r>
              <a:rPr lang="en-US" dirty="0">
                <a:solidFill>
                  <a:schemeClr val="tx1"/>
                </a:solidFill>
              </a:rPr>
              <a:t>Existence of a synergistic measure for PCM walls</a:t>
            </a:r>
          </a:p>
          <a:p>
            <a:pPr marL="457200" indent="-457200">
              <a:lnSpc>
                <a:spcPct val="150000"/>
              </a:lnSpc>
              <a:buFont typeface="Arial" panose="020B0604020202020204" pitchFamily="34" charset="0"/>
              <a:buChar char="•"/>
            </a:pPr>
            <a:r>
              <a:rPr lang="en-US" dirty="0">
                <a:solidFill>
                  <a:schemeClr val="tx1"/>
                </a:solidFill>
              </a:rPr>
              <a:t>Quantification of wall contributions</a:t>
            </a:r>
          </a:p>
          <a:p>
            <a:pPr marL="457200" indent="-457200">
              <a:lnSpc>
                <a:spcPct val="150000"/>
              </a:lnSpc>
              <a:buFont typeface="Arial" panose="020B0604020202020204" pitchFamily="34" charset="0"/>
              <a:buChar char="•"/>
            </a:pPr>
            <a:r>
              <a:rPr lang="en-US" dirty="0">
                <a:solidFill>
                  <a:schemeClr val="tx1"/>
                </a:solidFill>
              </a:rPr>
              <a:t>Potential for improvement of prior results</a:t>
            </a:r>
          </a:p>
        </p:txBody>
      </p:sp>
    </p:spTree>
    <p:extLst>
      <p:ext uri="{BB962C8B-B14F-4D97-AF65-F5344CB8AC3E}">
        <p14:creationId xmlns:p14="http://schemas.microsoft.com/office/powerpoint/2010/main" val="613990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 16x9">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extLst>
    <a:ext uri="{05A4C25C-085E-4340-85A3-A5531E510DB2}">
      <thm15:themeFamily xmlns:thm15="http://schemas.microsoft.com/office/thememl/2012/main" name="TF02787990.potx" id="{BDB9CD5E-36EC-45F3-B87D-6D062B8A3823}" vid="{51682E2F-7C85-4D6F-AD40-072EFC83910D}"/>
    </a:ext>
  </a:extLst>
</a:theme>
</file>

<file path=ppt/theme/theme2.xml><?xml version="1.0" encoding="utf-8"?>
<a:theme xmlns:a="http://schemas.openxmlformats.org/drawingml/2006/main" name="Office Them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ppt/theme/theme3.xml><?xml version="1.0" encoding="utf-8"?>
<a:theme xmlns:a="http://schemas.openxmlformats.org/drawingml/2006/main" name="Office Them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33084BA6C8430468C4CF6F442B6F1C3" ma:contentTypeVersion="12" ma:contentTypeDescription="Create a new document." ma:contentTypeScope="" ma:versionID="4369594972c591e463af054b8ca46cbe">
  <xsd:schema xmlns:xsd="http://www.w3.org/2001/XMLSchema" xmlns:xs="http://www.w3.org/2001/XMLSchema" xmlns:p="http://schemas.microsoft.com/office/2006/metadata/properties" xmlns:ns2="f1b631dd-1e65-4403-a12a-f78a1798b2e8" xmlns:ns3="9e6736be-c171-40f5-a4da-ed18b6a38cae" targetNamespace="http://schemas.microsoft.com/office/2006/metadata/properties" ma:root="true" ma:fieldsID="d00dc17d9a0e0f9ffe4e080e8a97617e" ns2:_="" ns3:_="">
    <xsd:import namespace="f1b631dd-1e65-4403-a12a-f78a1798b2e8"/>
    <xsd:import namespace="9e6736be-c171-40f5-a4da-ed18b6a38ca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b631dd-1e65-4403-a12a-f78a1798b2e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6736be-c171-40f5-a4da-ed18b6a38ca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0C67BEE-D13F-4BD2-98A5-34D8A0977F68}">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f1b631dd-1e65-4403-a12a-f78a1798b2e8"/>
    <ds:schemaRef ds:uri="http://purl.org/dc/dcmitype/"/>
    <ds:schemaRef ds:uri="9e6736be-c171-40f5-a4da-ed18b6a38ca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C4D201F3-1F54-4C10-A365-AFE4542616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b631dd-1e65-4403-a12a-f78a1798b2e8"/>
    <ds:schemaRef ds:uri="9e6736be-c171-40f5-a4da-ed18b6a38c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4CCD37-622E-4762-B5DA-719FBAA4E3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Triple circuit lines presentation (widescreen)</Template>
  <TotalTime>3629</TotalTime>
  <Words>2555</Words>
  <Application>Microsoft Office PowerPoint</Application>
  <PresentationFormat>Custom</PresentationFormat>
  <Paragraphs>167</Paragraphs>
  <Slides>25</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Times New Roman</vt:lpstr>
      <vt:lpstr>Tech 16x9</vt:lpstr>
      <vt:lpstr>Assessment of Walls with Phase Change Materials through Synergistic and Performance Measures using Experimental  and Simulated Test Houses</vt:lpstr>
      <vt:lpstr>Acknowledgements</vt:lpstr>
      <vt:lpstr>Overview</vt:lpstr>
      <vt:lpstr>Current Issue</vt:lpstr>
      <vt:lpstr>Proposed Solution</vt:lpstr>
      <vt:lpstr>What is Phase Changing Material (PCM)?</vt:lpstr>
      <vt:lpstr>Types of PCMs: Material and Storing</vt:lpstr>
      <vt:lpstr>Latest Results on PCM in Buildings</vt:lpstr>
      <vt:lpstr>Hypothesis</vt:lpstr>
      <vt:lpstr>Methodology: Data Acquisition</vt:lpstr>
      <vt:lpstr>PowerPoint Presentation</vt:lpstr>
      <vt:lpstr>Measures Collected</vt:lpstr>
      <vt:lpstr>Wall Contributions</vt:lpstr>
      <vt:lpstr>Results</vt:lpstr>
      <vt:lpstr>PowerPoint Presentation</vt:lpstr>
      <vt:lpstr>PowerPoint Presentation</vt:lpstr>
      <vt:lpstr>PowerPoint Presentation</vt:lpstr>
      <vt:lpstr>PowerPoint Presentation</vt:lpstr>
      <vt:lpstr>PowerPoint Presentation</vt:lpstr>
      <vt:lpstr>Notables</vt:lpstr>
      <vt:lpstr>PowerPoint Presentation</vt:lpstr>
      <vt:lpstr>Notables</vt:lpstr>
      <vt:lpstr>Final Conclusions</vt:lpstr>
      <vt:lpstr>PowerPoint Presentation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of Walls with Phase Change Materials through Synergistic and Performance Measures using Experimental  and Simulated Test Houses</dc:title>
  <dc:creator>Cory Enfield</dc:creator>
  <cp:lastModifiedBy>Cory Enfield</cp:lastModifiedBy>
  <cp:revision>45</cp:revision>
  <dcterms:created xsi:type="dcterms:W3CDTF">2022-03-29T16:49:48Z</dcterms:created>
  <dcterms:modified xsi:type="dcterms:W3CDTF">2022-04-07T23:34:22Z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0x010100733084BA6C8430468C4CF6F442B6F1C3</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