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Lst>
  <p:sldSz cx="9144000" cy="5143500" type="screen16x9"/>
  <p:notesSz cx="6858000" cy="9144000"/>
  <p:embeddedFontLst>
    <p:embeddedFont>
      <p:font typeface="Montserrat" panose="020B0604020202020204" charset="0"/>
      <p:regular r:id="rId49"/>
      <p:bold r:id="rId50"/>
      <p:italic r:id="rId51"/>
      <p:boldItalic r:id="rId52"/>
    </p:embeddedFont>
    <p:embeddedFont>
      <p:font typeface="Lato" panose="020B060402020202020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00"/>
    <p:restoredTop sz="70998" autoAdjust="0"/>
  </p:normalViewPr>
  <p:slideViewPr>
    <p:cSldViewPr snapToGrid="0" snapToObjects="1">
      <p:cViewPr varScale="1">
        <p:scale>
          <a:sx n="53" d="100"/>
          <a:sy n="53" d="100"/>
        </p:scale>
        <p:origin x="99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faithandleadership.com/teens-online-church-draws-young-people-around-world"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552c2f0314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552c2f031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Cultural Explanation - faith = cultural occurrence</a:t>
            </a:r>
            <a:endParaRPr dirty="0"/>
          </a:p>
          <a:p>
            <a:pPr marL="0" lvl="0" indent="0" algn="l" rtl="0">
              <a:spcBef>
                <a:spcPts val="0"/>
              </a:spcBef>
              <a:spcAft>
                <a:spcPts val="0"/>
              </a:spcAft>
              <a:buNone/>
            </a:pPr>
            <a:r>
              <a:rPr lang="en" dirty="0"/>
              <a:t>	-many aspects of religion do not work to further the individual, but work to further a group towards the better</a:t>
            </a:r>
            <a:endParaRPr dirty="0"/>
          </a:p>
          <a:p>
            <a:pPr marL="0" lvl="0" indent="0" algn="l" rtl="0">
              <a:spcBef>
                <a:spcPts val="0"/>
              </a:spcBef>
              <a:spcAft>
                <a:spcPts val="0"/>
              </a:spcAft>
              <a:buNone/>
            </a:pPr>
            <a:r>
              <a:rPr lang="en" dirty="0"/>
              <a:t>	-still very common in society today, religion is transferable easily with technology and accessibility</a:t>
            </a:r>
            <a:endParaRPr dirty="0"/>
          </a:p>
          <a:p>
            <a:pPr marL="0" lvl="0" indent="0" algn="l" rtl="0">
              <a:spcBef>
                <a:spcPts val="0"/>
              </a:spcBef>
              <a:spcAft>
                <a:spcPts val="0"/>
              </a:spcAft>
              <a:buNone/>
            </a:pPr>
            <a:r>
              <a:rPr lang="en" dirty="0"/>
              <a:t>		-Gen Z: frequents use of technology and has a vast array of faith opportunities to explore and be influenced by</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552c2f0314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552c2f0314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Transcendent (VERY GEN Z)</a:t>
            </a:r>
            <a:endParaRPr/>
          </a:p>
          <a:p>
            <a:pPr marL="0" lvl="0" indent="0" algn="l" rtl="0">
              <a:spcBef>
                <a:spcPts val="0"/>
              </a:spcBef>
              <a:spcAft>
                <a:spcPts val="0"/>
              </a:spcAft>
              <a:buNone/>
            </a:pPr>
            <a:r>
              <a:rPr lang="en"/>
              <a:t>	-highly spiritual generation, positive view on people and the world</a:t>
            </a:r>
            <a:endParaRPr/>
          </a:p>
          <a:p>
            <a:pPr marL="0" lvl="0" indent="0" algn="l" rtl="0">
              <a:spcBef>
                <a:spcPts val="0"/>
              </a:spcBef>
              <a:spcAft>
                <a:spcPts val="0"/>
              </a:spcAft>
              <a:buNone/>
            </a:pPr>
            <a:r>
              <a:rPr lang="en"/>
              <a:t>	-HIGH respect for cross-cultural religions</a:t>
            </a:r>
            <a:endParaRPr/>
          </a:p>
          <a:p>
            <a:pPr marL="0" lvl="0" indent="0" algn="l" rtl="0">
              <a:spcBef>
                <a:spcPts val="0"/>
              </a:spcBef>
              <a:spcAft>
                <a:spcPts val="0"/>
              </a:spcAft>
              <a:buNone/>
            </a:pPr>
            <a:r>
              <a:rPr lang="en"/>
              <a:t>	-strong focus on reconciliation</a:t>
            </a:r>
            <a:endParaRPr/>
          </a:p>
          <a:p>
            <a:pPr marL="0" lvl="0" indent="0" algn="l" rtl="0">
              <a:spcBef>
                <a:spcPts val="0"/>
              </a:spcBef>
              <a:spcAft>
                <a:spcPts val="0"/>
              </a:spcAft>
              <a:buNone/>
            </a:pPr>
            <a:r>
              <a:rPr lang="en"/>
              <a:t>	-Post-Modernist: every individual's religious experiences is valuable (even if not the same belief system)</a:t>
            </a:r>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552c2f0314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552c2f031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last three stages provide most connection with Gen Z ideology</a:t>
            </a:r>
            <a:endParaRPr/>
          </a:p>
          <a:p>
            <a:pPr marL="0" lvl="0" indent="0" algn="l" rtl="0">
              <a:spcBef>
                <a:spcPts val="0"/>
              </a:spcBef>
              <a:spcAft>
                <a:spcPts val="0"/>
              </a:spcAft>
              <a:buNone/>
            </a:pPr>
            <a:r>
              <a:rPr lang="en"/>
              <a:t>4. Questions everything: in this stage one moves away from comfort zone and realizing flaws in beliefs = CONFLICT</a:t>
            </a:r>
            <a:endParaRPr/>
          </a:p>
          <a:p>
            <a:pPr marL="0" lvl="0" indent="0" algn="l" rtl="0">
              <a:spcBef>
                <a:spcPts val="0"/>
              </a:spcBef>
              <a:spcAft>
                <a:spcPts val="0"/>
              </a:spcAft>
              <a:buNone/>
            </a:pPr>
            <a:r>
              <a:rPr lang="en"/>
              <a:t>	-many Gen Z-ers first having to form their own perception on faith that may have been established by upbringing</a:t>
            </a:r>
            <a:endParaRPr/>
          </a:p>
          <a:p>
            <a:pPr marL="0" lvl="0" indent="0" algn="l" rtl="0">
              <a:spcBef>
                <a:spcPts val="0"/>
              </a:spcBef>
              <a:spcAft>
                <a:spcPts val="0"/>
              </a:spcAft>
              <a:buNone/>
            </a:pPr>
            <a:r>
              <a:rPr lang="en"/>
              <a:t>5. Has accepted some questions just won’t be answered</a:t>
            </a:r>
            <a:endParaRPr/>
          </a:p>
          <a:p>
            <a:pPr marL="0" lvl="0" indent="0" algn="l" rtl="0">
              <a:spcBef>
                <a:spcPts val="0"/>
              </a:spcBef>
              <a:spcAft>
                <a:spcPts val="0"/>
              </a:spcAft>
              <a:buNone/>
            </a:pPr>
            <a:r>
              <a:rPr lang="en"/>
              <a:t>	-truth is multidimensional</a:t>
            </a:r>
            <a:endParaRPr/>
          </a:p>
          <a:p>
            <a:pPr marL="0" lvl="0" indent="0" algn="l" rtl="0">
              <a:spcBef>
                <a:spcPts val="0"/>
              </a:spcBef>
              <a:spcAft>
                <a:spcPts val="0"/>
              </a:spcAft>
              <a:buNone/>
            </a:pPr>
            <a:r>
              <a:rPr lang="en"/>
              <a:t>	-Gen Z-ers who have come back to faith, or moved through the faith conflict period</a:t>
            </a:r>
            <a:endParaRPr/>
          </a:p>
          <a:p>
            <a:pPr marL="0" lvl="0" indent="0" algn="l" rtl="0">
              <a:spcBef>
                <a:spcPts val="0"/>
              </a:spcBef>
              <a:spcAft>
                <a:spcPts val="0"/>
              </a:spcAft>
              <a:buNone/>
            </a:pPr>
            <a:r>
              <a:rPr lang="en"/>
              <a:t>6. The focus is no longer on questions and answers</a:t>
            </a:r>
            <a:endParaRPr/>
          </a:p>
          <a:p>
            <a:pPr marL="0" lvl="0" indent="0" algn="l" rtl="0">
              <a:spcBef>
                <a:spcPts val="0"/>
              </a:spcBef>
              <a:spcAft>
                <a:spcPts val="0"/>
              </a:spcAft>
              <a:buNone/>
            </a:pPr>
            <a:r>
              <a:rPr lang="en"/>
              <a:t>	-acceptance of faith, and valuing another person’s faith experience as equal to one’s own</a:t>
            </a:r>
            <a:endParaRPr/>
          </a:p>
          <a:p>
            <a:pPr marL="0" lvl="0" indent="0" algn="l" rtl="0">
              <a:spcBef>
                <a:spcPts val="0"/>
              </a:spcBef>
              <a:spcAft>
                <a:spcPts val="0"/>
              </a:spcAft>
              <a:buNone/>
            </a:pPr>
            <a:r>
              <a:rPr lang="en"/>
              <a:t>	-Gen Z: less seen, many Gen Z do not focus their questions on doctrine, but more on the why something is important</a:t>
            </a:r>
            <a:endParaRPr/>
          </a:p>
          <a:p>
            <a:pPr marL="0" lvl="0" indent="0" algn="l" rtl="0">
              <a:spcBef>
                <a:spcPts val="0"/>
              </a:spcBef>
              <a:spcAft>
                <a:spcPts val="0"/>
              </a:spcAft>
              <a:buNone/>
            </a:pPr>
            <a:r>
              <a:rPr lang="en"/>
              <a:t>		-valuing other and outpouring of faith once achieved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552c2f0314_0_6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552c2f0314_0_6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Touch on previous definition</a:t>
            </a:r>
            <a:endParaRPr/>
          </a:p>
          <a:p>
            <a:pPr marL="0" lvl="0" indent="0" algn="l" rtl="0">
              <a:spcBef>
                <a:spcPts val="0"/>
              </a:spcBef>
              <a:spcAft>
                <a:spcPts val="0"/>
              </a:spcAft>
              <a:buNone/>
            </a:pPr>
            <a:r>
              <a:rPr lang="en"/>
              <a:t>	-running definition of faith: something or someone that an individual believes in</a:t>
            </a:r>
            <a:endParaRPr/>
          </a:p>
          <a:p>
            <a:pPr marL="0" lvl="0" indent="0" algn="l" rtl="0">
              <a:spcBef>
                <a:spcPts val="0"/>
              </a:spcBef>
              <a:spcAft>
                <a:spcPts val="0"/>
              </a:spcAft>
              <a:buNone/>
            </a:pPr>
            <a:endParaRPr/>
          </a:p>
          <a:p>
            <a:pPr marL="0" lvl="0" indent="0" algn="l" rtl="0">
              <a:spcBef>
                <a:spcPts val="0"/>
              </a:spcBef>
              <a:spcAft>
                <a:spcPts val="0"/>
              </a:spcAft>
              <a:buNone/>
            </a:pPr>
            <a:r>
              <a:rPr lang="en"/>
              <a:t>-what is faith without action? To Gen Z = a farce and an individual without action is a hypocrite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ca02593c2_0_1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ca02593c2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the midst of what we are seeing here with how Generation Z uses or experiences religion, how is their worldviews, morals, personal values, and sense of connection to others being affected.</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547eb77911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547eb77911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Overall, Generation Z is both less spiritual and religious, and this is being shown both in their public and private lives. </a:t>
            </a:r>
            <a:endParaRPr/>
          </a:p>
          <a:p>
            <a:pPr marL="0" lvl="0" indent="0" algn="l" rtl="0">
              <a:spcBef>
                <a:spcPts val="0"/>
              </a:spcBef>
              <a:spcAft>
                <a:spcPts val="0"/>
              </a:spcAft>
              <a:buNone/>
            </a:pPr>
            <a:r>
              <a:rPr lang="en"/>
              <a:t>Religious nones: claim no religious affiliation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550cb80bd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 name="Google Shape;236;g550cb80bd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t>
            </a:r>
            <a:r>
              <a:rPr lang="en" sz="1200">
                <a:latin typeface="Times New Roman"/>
                <a:ea typeface="Times New Roman"/>
                <a:cs typeface="Times New Roman"/>
                <a:sym typeface="Times New Roman"/>
              </a:rPr>
              <a:t>Generation Z is in a post-christian environment where they do not even have a basic knowledge about the rudimentary tenants of what the christian gospel or faith is, or how even to have a faith. People of the Church having been reaching out to them incorrectly because there is an assumption that the already know about christianity, they just need to be convinced to follow God and make that choice. However, many of these teens know nothing to begin with. This is greatly affecting their ability to come to faith because they don’t even know what there is to know.</a:t>
            </a:r>
            <a:endParaRPr sz="1200">
              <a:latin typeface="Times New Roman"/>
              <a:ea typeface="Times New Roman"/>
              <a:cs typeface="Times New Roman"/>
              <a:sym typeface="Times New Roman"/>
            </a:endParaRPr>
          </a:p>
          <a:p>
            <a:pPr marL="0" lvl="0" indent="0" algn="l" rtl="0">
              <a:spcBef>
                <a:spcPts val="0"/>
              </a:spcBef>
              <a:spcAft>
                <a:spcPts val="0"/>
              </a:spcAft>
              <a:buNone/>
            </a:pPr>
            <a:r>
              <a:rPr lang="en"/>
              <a:t>-This could be because this generation lacks the Information on religion and Christianity to begin with, and people do not realize that there needs to be education before connecting.  All that is left is a spiritual connection to “something”</a:t>
            </a:r>
            <a:endParaRPr/>
          </a:p>
          <a:p>
            <a:pPr marL="0" lvl="0" indent="0" algn="l" rtl="0">
              <a:spcBef>
                <a:spcPts val="0"/>
              </a:spcBef>
              <a:spcAft>
                <a:spcPts val="0"/>
              </a:spcAft>
              <a:buNone/>
            </a:pPr>
            <a:r>
              <a:rPr lang="en"/>
              <a:t>- The presence of pluralism, or many different religions or spirituality options, causes this generation to find their “personalized” religion or spirituality. This causes an overall movement away from structured and traditional religions. In this age, truth is more relative, and having an absolute truth is not as desirable because than that keeps people from being able to accept everyone (a major characteristic of this generation)!</a:t>
            </a:r>
            <a:endParaRPr/>
          </a:p>
          <a:p>
            <a:pPr marL="0" lvl="0" indent="0" algn="l" rtl="0">
              <a:spcBef>
                <a:spcPts val="0"/>
              </a:spcBef>
              <a:spcAft>
                <a:spcPts val="0"/>
              </a:spcAft>
              <a:buNone/>
            </a:pPr>
            <a:r>
              <a:rPr lang="en"/>
              <a:t>- This society is also focused in individualism, and this generation is growing up being to that if it feels good, do it. Do what makes you happy. This message directly opposes the messages of structured and organized religions as the focus of them is giving your self away, making sacrificing, focusing on the community, etc.</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547eb77911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547eb77911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Thought there are decreases in both spirituality and religion, there has been a significant decrease in religion, and more prominence of spirituality. There are several reasons why this is happening. While people may not want to be involved in religious rituals or habits, people are inherently relational, and need connection to people or things. To add to this human characteristic, there has been an unfortunate experience that many of the Gen Zers are seeing and observing, which is the judgemental church. In these spaces, they have either personally experienced or heard about a story where taboo questions were asked (maybe about sex before marriage or homosexuality), and the response was either shame, judgement, or exclusivity. This emotions and reactions directly go against the values of this generation, which focus on open-mindedness, fluidity, acceptance, diversity, and equality. And unfortunately, the speed and force at which these stories and experiences spread is greatly impacted by technology, which this entire generation utilizes. It would make sense that teens and young adults would avoid institutions that they have seen or heard react to them in this way. So the response is for this generation to stay away from institutions and religions, but to keep or go find their own spirituality because that connection and meaning is still needed.</a:t>
            </a:r>
            <a:endParaRPr/>
          </a:p>
          <a:p>
            <a:pPr marL="457200" lvl="0" indent="-298450" algn="l" rtl="0">
              <a:spcBef>
                <a:spcPts val="0"/>
              </a:spcBef>
              <a:spcAft>
                <a:spcPts val="0"/>
              </a:spcAft>
              <a:buSzPts val="1100"/>
              <a:buChar char="-"/>
            </a:pPr>
            <a:r>
              <a:rPr lang="en"/>
              <a:t>Second, this generation very much has a “you do you” mentality, which encourages people to be unique, to be diverse, and to accept everyone without judgement. This ties into the previous point, as they see the Church as a judgemental institution, and so avoid it all. But even more so, it encourages this generation to go and define their own truth and spirituality because their is an expectation that people will accept and respect that. Because this generation is so revolved around acceptance and diversity, there is also a great fear of making declarative statements or offending others, which is why the church is avoided because these institutions are created of exclusive, declarative statements. This does not appeal to this generation, who want a modernized version of the church that focuses on acceptance, authenticity, and realism instead of doctrine.</a:t>
            </a:r>
            <a:endParaRPr/>
          </a:p>
          <a:p>
            <a:pPr marL="914400" lvl="1" indent="-298450" algn="l" rtl="0">
              <a:spcBef>
                <a:spcPts val="0"/>
              </a:spcBef>
              <a:spcAft>
                <a:spcPts val="0"/>
              </a:spcAft>
              <a:buSzPts val="1100"/>
              <a:buChar char="-"/>
            </a:pPr>
            <a:r>
              <a:rPr lang="en"/>
              <a:t>Finally, the move away from religion and into more spirituality is due to a different religious experience Generation Z is experiencing. They are in a truly post-Christian era where many people do not know about Christianity or have the basic tenants of it's doctrine. Because of this, Gen Z has had to find truth in other places and create their own definitions of religion or spirituality. In general, Gen Z try and avoid specifically defined rules, they are less ceremonial and more thoughtful, and their focus in on respecting the world around them and other people. This experience is very different from other generations that focused on structure, tradition, and rituals. It would make sense that if these traditional experiences of faith are being pushed onto a generations that wants a very different experience, they would avoid religion. The practice of going to church or doing religious activities has also seemed to decrease because Gen Z has an aversion to structured time. Why would they go somewhere when they can do everything from one location with technology? This can be seen in so many ways-work from home, socialize from home, and for those who do go to church, you can now go to church FROM HOME!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50a69ed36e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50a69ed36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t>
            </a:r>
            <a:r>
              <a:rPr lang="en" sz="1200">
                <a:highlight>
                  <a:srgbClr val="FFFFFF"/>
                </a:highlight>
                <a:latin typeface="Times New Roman"/>
                <a:ea typeface="Times New Roman"/>
                <a:cs typeface="Times New Roman"/>
                <a:sym typeface="Times New Roman"/>
              </a:rPr>
              <a:t>Social media may be a way that this generation “personally connects” to their faith. This would make sense has technology is how many people connect to many things in this age. Those who have a strong faith in God seem to filter what they post online through their beliefs in what is right, appropriate, and what is a model to others. This makes them feel happier, more empowered, and more energized, as opposed to those who are on social media without faith guiding their actions, causing those people to have anxiety, loneliness, and jealousy</a:t>
            </a:r>
            <a:endParaRPr sz="1200">
              <a:highlight>
                <a:srgbClr val="FFFFFF"/>
              </a:highlight>
              <a:latin typeface="Times New Roman"/>
              <a:ea typeface="Times New Roman"/>
              <a:cs typeface="Times New Roman"/>
              <a:sym typeface="Times New Roman"/>
            </a:endParaRPr>
          </a:p>
          <a:p>
            <a:pPr marL="0" lvl="0" indent="0" algn="l" rtl="0">
              <a:spcBef>
                <a:spcPts val="0"/>
              </a:spcBef>
              <a:spcAft>
                <a:spcPts val="0"/>
              </a:spcAft>
              <a:buNone/>
            </a:pPr>
            <a:endParaRPr sz="1200">
              <a:highlight>
                <a:srgbClr val="FFFFFF"/>
              </a:highlight>
              <a:latin typeface="Times New Roman"/>
              <a:ea typeface="Times New Roman"/>
              <a:cs typeface="Times New Roman"/>
              <a:sym typeface="Times New Roman"/>
            </a:endParaRPr>
          </a:p>
          <a:p>
            <a:pPr marL="0" lvl="0" indent="0" algn="l" rtl="0">
              <a:spcBef>
                <a:spcPts val="0"/>
              </a:spcBef>
              <a:spcAft>
                <a:spcPts val="0"/>
              </a:spcAft>
              <a:buNone/>
            </a:pPr>
            <a:r>
              <a:rPr lang="en" sz="1200">
                <a:highlight>
                  <a:srgbClr val="FFFFFF"/>
                </a:highlight>
                <a:latin typeface="Times New Roman"/>
                <a:ea typeface="Times New Roman"/>
                <a:cs typeface="Times New Roman"/>
                <a:sym typeface="Times New Roman"/>
              </a:rPr>
              <a:t>-</a:t>
            </a:r>
            <a:r>
              <a:rPr lang="en" sz="1200">
                <a:latin typeface="Times New Roman"/>
                <a:ea typeface="Times New Roman"/>
                <a:cs typeface="Times New Roman"/>
                <a:sym typeface="Times New Roman"/>
              </a:rPr>
              <a:t>The ease with which today's young people are able to create, manipulate and recreate a digital identity appears to diminish any attempt of the Christian community to emphasize a person's unique and individual vocation created by God. Instead of striving to enter into a relationship with one's Creator in order to better understand one's self, Millennials might come to devote their energy instead toward becoming whoever they desire or wish to be instead of who God has created them to be.</a:t>
            </a:r>
            <a:endParaRPr sz="1200">
              <a:latin typeface="Times New Roman"/>
              <a:ea typeface="Times New Roman"/>
              <a:cs typeface="Times New Roman"/>
              <a:sym typeface="Times New Roman"/>
            </a:endParaRPr>
          </a:p>
          <a:p>
            <a:pPr marL="0" lvl="0" indent="0" algn="l" rtl="0">
              <a:spcBef>
                <a:spcPts val="0"/>
              </a:spcBef>
              <a:spcAft>
                <a:spcPts val="0"/>
              </a:spcAft>
              <a:buNone/>
            </a:pPr>
            <a:r>
              <a:rPr lang="en" sz="1200">
                <a:latin typeface="Times New Roman"/>
                <a:ea typeface="Times New Roman"/>
                <a:cs typeface="Times New Roman"/>
                <a:sym typeface="Times New Roman"/>
              </a:rPr>
              <a:t>-Outside the confines of a typical religious service, teens are finding other ways to </a:t>
            </a:r>
            <a:r>
              <a:rPr lang="en" sz="1200" b="1">
                <a:latin typeface="Times New Roman"/>
                <a:ea typeface="Times New Roman"/>
                <a:cs typeface="Times New Roman"/>
                <a:sym typeface="Times New Roman"/>
              </a:rPr>
              <a:t>connect </a:t>
            </a:r>
            <a:r>
              <a:rPr lang="en" sz="1200">
                <a:latin typeface="Times New Roman"/>
                <a:ea typeface="Times New Roman"/>
                <a:cs typeface="Times New Roman"/>
                <a:sym typeface="Times New Roman"/>
              </a:rPr>
              <a:t>spiritually. spiritual connections through more tangible activities where teens can see a difference?“It makes their faith seem more real and alive (when) they can see an outward expression of it,”</a:t>
            </a: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550cb80bd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550cb80bd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now that we have learned if and how Gen Z is connected to religion, we are going to look at how concepts such as worldviews, morality, personal values, and sense of connection are being affected or changed.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4daa3cc47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4daa3cc47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50a69ed36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2" name="Google Shape;262;g50a69ed36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Starting with worldview, today only 4% of Gen Z say that they have a biblical worldview, or a christian theistic worldview. This number is very startling considering that this generation amounts to close to 70 million people! This biblical worldview provides and overarching lens or filter that creates many positive effects on morals, decisions, and emotional health as these teens are able to find purpose, meaning, and hope in Christ. All that being said, if only 4% of this generation have a biblical worldview, then the other 96% must have some other worldview. Some of the popular worldviews of today include islamic theism, deism, atheism, postmodernism, nihilism, naturalism, new age pantheism, and so much more. I bolded postmodernism because this is a fairly popular worldview today that says truth is relative to whatever the individual makes it, and that the self is not defined as it is always changing. This has lead to several prominents problems; first, the age of apathy has been created as the ideas of “all is valid and so nothing should get exclusive allegience” is common. Also because postmodernism states that the self is not defined and everyone finds their own truth, teens really struggle to find their identity or to find identity in something during these formative years. There is a lot of confusion and stress about ones belonging and identity because they do not identify with structured institutions, but do not necessarily know what truth is, so they can’t make it for themselves.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50a69ed36e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50a69ed36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Because so little of this generation have a biblical worldview, morals have become more subjective as that lense that usually provides a moral compass and guidance is missing. Therefore there is more moral relativism, or the idea that people define their own morals based off of their own truths and experiences. This is evident in that over ⅕th of this generation thinks that what is morally right or wrong is defined based on what an individual believes. Additionally, almost 1/4th of this generation believes that what is morally right or wrong changes over time based on society. This is shown in the stat that only 34% of generation z believe that lying is morally wrong, which has decreased from past generations. So because there is a lack of biblical worldviews being claimed by this generation, morality has become a grey area for many teens as they do not have any reference point for their morals.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50a69ed36e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50a69ed36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now as this generation is in a society where religion and spirituality are decreasing, (if it exists) these constructs are being reinforced as something for the individual that can be controlled and made by the individual.There have been changes in how these teens find their identity and the values they have. First, There is an intense strive to find identity, purpose, and meaning in life, but it is a challenge when someone has to make their own sustaining truth. Whereas past generations have built their identities around family, friends, and God, this generation has moved away from that and is building their identities around gender and sexual fluidity, and overall focuses more on the “self”. This society of pluralism, diversity, and acceptance has also lead to many prominent values being embraced by this generations such as...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547eb77911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547eb7791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Finally, faith, spirituality, and religion has affected this generation’s sense of connection to others in many ways. As this generation has moved towards a decrease in religion and spirituality, but has maintained a spirituality more than religion that focuses on relativism and individualism, people are moving away communities. It has been found that Generation Z is the loneliest generation we have studied so far. There has been an overall loss of connection, and what connection is there seems to have become very transactional, or what can you do for me than benefits me. However, teenagers have always expressed a desire to belong, and this generation has had one major avenue to create connections: technology. Technology has largely become the method for creating communities with Generation Z. While one could argue that technology has increased the ability for people to connect, many of these connections have become very superficial. This is problematic for a generation that is striving to find real and authentic relationships. This is beginning a wave of desire Gen Z has for having face to face interactions.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4ca02593c2_0_1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4ca02593c2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552910128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55291012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“Spiritual disciplines are those practices found in Scripture that promote spiritual growth among believers in the gospel of Jesus Christ. They are habits of devotion, habits of experiential Christianity that have been practiced by God’s people since biblical times.</a:t>
            </a:r>
            <a:endParaRPr sz="1200">
              <a:solidFill>
                <a:srgbClr val="333333"/>
              </a:solidFill>
              <a:highlight>
                <a:srgbClr val="FFFFFF"/>
              </a:highlight>
              <a:latin typeface="Times New Roman"/>
              <a:ea typeface="Times New Roman"/>
              <a:cs typeface="Times New Roman"/>
              <a:sym typeface="Times New Roman"/>
            </a:endParaRPr>
          </a:p>
          <a:p>
            <a:pPr marL="457200" lvl="0"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6 aspects</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Personal and interpersonal spiritual disciplines</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Activities, not attitudes. Things you do, not character qualities.</a:t>
            </a:r>
            <a:endParaRPr sz="1200">
              <a:solidFill>
                <a:srgbClr val="333333"/>
              </a:solidFill>
              <a:highlight>
                <a:srgbClr val="FFFFFF"/>
              </a:highlight>
              <a:latin typeface="Times New Roman"/>
              <a:ea typeface="Times New Roman"/>
              <a:cs typeface="Times New Roman"/>
              <a:sym typeface="Times New Roman"/>
            </a:endParaRPr>
          </a:p>
          <a:p>
            <a:pPr marL="1371600" lvl="2"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Prayer, fasting, worship, serve, learn, etc.</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Taught and modeled in the Bible </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Necessary for growing in Christlikeness and knowing/experiencing God</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Derived from the gospel, not divorced from the gospel.</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Means and not ends</a:t>
            </a:r>
            <a:endParaRPr sz="1200">
              <a:solidFill>
                <a:srgbClr val="333333"/>
              </a:solidFill>
              <a:highlight>
                <a:srgbClr val="FFFFFF"/>
              </a:highlight>
              <a:latin typeface="Times New Roman"/>
              <a:ea typeface="Times New Roman"/>
              <a:cs typeface="Times New Roman"/>
              <a:sym typeface="Times New Roman"/>
            </a:endParaRPr>
          </a:p>
          <a:p>
            <a:pPr marL="1371600" lvl="2"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We are not godly just because we practice spiritual disciplines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55f9e752b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55f9e752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52910128d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552910128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Unchurched - have not attended church in the last six months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55fd335e68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55fd335e6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5f9e752b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55f9e752b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4fb319a09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4fb319a09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5fd335e68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55fd335e6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5fd335e68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55fd335e68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52910128d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52910128d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Over half (54%) say that church is “not important”</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Reasoning = church is not relevant to them personally</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Opted to say they find God elsewhere</a:t>
            </a:r>
            <a:endParaRPr sz="1200">
              <a:solidFill>
                <a:srgbClr val="333333"/>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333333"/>
              </a:buClr>
              <a:buSzPts val="1200"/>
              <a:buFont typeface="Times New Roman"/>
              <a:buChar char="○"/>
            </a:pPr>
            <a:r>
              <a:rPr lang="en" sz="1200">
                <a:solidFill>
                  <a:srgbClr val="333333"/>
                </a:solidFill>
                <a:highlight>
                  <a:srgbClr val="FFFFFF"/>
                </a:highlight>
                <a:latin typeface="Times New Roman"/>
                <a:ea typeface="Times New Roman"/>
                <a:cs typeface="Times New Roman"/>
                <a:sym typeface="Times New Roman"/>
              </a:rPr>
              <a:t>This is a global issue, not just here in the United States.</a:t>
            </a:r>
            <a:endParaRPr sz="1200">
              <a:solidFill>
                <a:srgbClr val="333333"/>
              </a:solidFill>
              <a:highlight>
                <a:srgbClr val="FFFFFF"/>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rgbClr val="333333"/>
              </a:solidFill>
              <a:highlight>
                <a:srgbClr val="FFFFFF"/>
              </a:highlight>
              <a:latin typeface="Times New Roman"/>
              <a:ea typeface="Times New Roman"/>
              <a:cs typeface="Times New Roman"/>
              <a:sym typeface="Times New Roman"/>
            </a:endParaRPr>
          </a:p>
          <a:p>
            <a:pPr marL="457200" lvl="0"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“Sadly, the majority are not well positioned at all. On the most superficial of levels, most churches are divorced from the technological world Generation Z inhabits. But on the deeper level, they are divorced from the culture itself in such a way as to be unable to build strategic bridges — relationally, intellectually, aesthetically — to reach Generation Z. The church simply has too many blind spots.”</a:t>
            </a:r>
            <a:endParaRPr sz="1200">
              <a:solidFill>
                <a:srgbClr val="333333"/>
              </a:solidFill>
              <a:highlight>
                <a:srgbClr val="FFFFFF"/>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rgbClr val="333333"/>
              </a:solidFill>
              <a:highlight>
                <a:srgbClr val="FFFFFF"/>
              </a:highlight>
              <a:latin typeface="Times New Roman"/>
              <a:ea typeface="Times New Roman"/>
              <a:cs typeface="Times New Roman"/>
              <a:sym typeface="Times New Roman"/>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55fd335e6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55fd335e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55fd335e68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55fd335e68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55b8bd6b1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55b8bd6b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552910128d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552910128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https://www.faithandleadership.com/teens-online-church-draws-young-people-around-world</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55f9e752b4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55f9e752b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55fd335e68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55fd335e68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Features that church websites rely on most:</a:t>
            </a:r>
            <a:endParaRPr/>
          </a:p>
          <a:p>
            <a:pPr marL="457200" lvl="0" indent="-298450" algn="l" rtl="0">
              <a:spcBef>
                <a:spcPts val="0"/>
              </a:spcBef>
              <a:spcAft>
                <a:spcPts val="0"/>
              </a:spcAft>
              <a:buSzPts val="1100"/>
              <a:buChar char="●"/>
            </a:pPr>
            <a:r>
              <a:rPr lang="en"/>
              <a:t>Watch sermons and worship services</a:t>
            </a:r>
            <a:endParaRPr/>
          </a:p>
          <a:p>
            <a:pPr marL="457200" lvl="0" indent="-298450" algn="l" rtl="0">
              <a:spcBef>
                <a:spcPts val="0"/>
              </a:spcBef>
              <a:spcAft>
                <a:spcPts val="0"/>
              </a:spcAft>
              <a:buSzPts val="1100"/>
              <a:buChar char="●"/>
            </a:pPr>
            <a:r>
              <a:rPr lang="en"/>
              <a:t>Search for opportunities to serve</a:t>
            </a:r>
            <a:endParaRPr/>
          </a:p>
          <a:p>
            <a:pPr marL="457200" lvl="0" indent="-298450" algn="l" rtl="0">
              <a:spcBef>
                <a:spcPts val="0"/>
              </a:spcBef>
              <a:spcAft>
                <a:spcPts val="0"/>
              </a:spcAft>
              <a:buSzPts val="1100"/>
              <a:buChar char="●"/>
            </a:pPr>
            <a:r>
              <a:rPr lang="en"/>
              <a:t>Look up service information</a:t>
            </a:r>
            <a:endParaRPr/>
          </a:p>
          <a:p>
            <a:pPr marL="457200" lvl="0" indent="-298450" algn="l" rtl="0">
              <a:spcBef>
                <a:spcPts val="0"/>
              </a:spcBef>
              <a:spcAft>
                <a:spcPts val="0"/>
              </a:spcAft>
              <a:buSzPts val="1100"/>
              <a:buChar char="●"/>
            </a:pPr>
            <a:r>
              <a:rPr lang="en"/>
              <a:t>Take to opportunity to forward religious content to others</a:t>
            </a:r>
            <a:endParaRPr/>
          </a:p>
          <a:p>
            <a:pPr marL="457200" lvl="0" indent="-298450" algn="l" rtl="0">
              <a:spcBef>
                <a:spcPts val="0"/>
              </a:spcBef>
              <a:spcAft>
                <a:spcPts val="0"/>
              </a:spcAft>
              <a:buSzPts val="1100"/>
              <a:buChar char="●"/>
            </a:pPr>
            <a:r>
              <a:rPr lang="en"/>
              <a:t>Share visitor information</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552910128d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552910128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But researchers are noting 21 their maturity in some of the more sophisticated issues they are thinking about. For example, human rights and poverty issues ; the social divisiveness of politics, 22 wealth, and race ; the state of the climate and the global economy ; whether 23 24 transgender people should have equal rights and be allowed to marry; and if healthcare should be free and immigrants welcome. National surveys of incoming 25 college freshman have found that U.S. students today are more politically and socially engaged than they’ve ever been. 26</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4f58982a3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4f58982a3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1"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The year that the internet was commercialized</a:t>
            </a:r>
            <a:endParaRPr sz="1800">
              <a:latin typeface="Lato"/>
              <a:ea typeface="Lato"/>
              <a:cs typeface="Lato"/>
              <a:sym typeface="Lato"/>
            </a:endParaRPr>
          </a:p>
          <a:p>
            <a:pPr marL="914400" lvl="1"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Digital natives: human interaction, entertainment, research, education</a:t>
            </a:r>
            <a:endParaRPr sz="1800">
              <a:latin typeface="Lato"/>
              <a:ea typeface="Lato"/>
              <a:cs typeface="Lato"/>
              <a:sym typeface="Lato"/>
            </a:endParaRPr>
          </a:p>
          <a:p>
            <a:pPr marL="914400" lvl="1"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Linked to negative mental health (depression, anxiety, unhappiness)</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Very realistic generation: 2009 recession, 9/11-- it's a hard world</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Workforce: work-life blend, different pace of work</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Taking longer to settle into their lives (work, marriage, driver’s license)</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The most diverse and globally interconnected generation</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Values equality the most</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Does not fear failure</a:t>
            </a:r>
            <a:endParaRPr sz="1800">
              <a:latin typeface="Lato"/>
              <a:ea typeface="Lato"/>
              <a:cs typeface="Lato"/>
              <a:sym typeface="Lato"/>
            </a:endParaRPr>
          </a:p>
          <a:p>
            <a:pPr marL="457200" lvl="0" indent="-342900" algn="l" rtl="0">
              <a:lnSpc>
                <a:spcPct val="115000"/>
              </a:lnSpc>
              <a:spcBef>
                <a:spcPts val="0"/>
              </a:spcBef>
              <a:spcAft>
                <a:spcPts val="0"/>
              </a:spcAft>
              <a:buClr>
                <a:srgbClr val="000000"/>
              </a:buClr>
              <a:buSzPts val="1800"/>
              <a:buFont typeface="Lato"/>
              <a:buChar char="●"/>
            </a:pPr>
            <a:r>
              <a:rPr lang="en" sz="1800">
                <a:latin typeface="Lato"/>
                <a:ea typeface="Lato"/>
                <a:cs typeface="Lato"/>
                <a:sym typeface="Lato"/>
              </a:rPr>
              <a:t>What topic is missing from this video? Religion!</a:t>
            </a:r>
            <a:endParaRPr sz="1800">
              <a:latin typeface="Lato"/>
              <a:ea typeface="Lato"/>
              <a:cs typeface="Lato"/>
              <a:sym typeface="Lato"/>
            </a:endParaRPr>
          </a:p>
          <a:p>
            <a:pPr marL="0" lvl="0" indent="0" algn="l" rtl="0">
              <a:lnSpc>
                <a:spcPct val="115000"/>
              </a:lnSpc>
              <a:spcBef>
                <a:spcPts val="1600"/>
              </a:spcBef>
              <a:spcAft>
                <a:spcPts val="0"/>
              </a:spcAft>
              <a:buClr>
                <a:srgbClr val="000000"/>
              </a:buClr>
              <a:buSzPts val="1100"/>
              <a:buFont typeface="Arial"/>
              <a:buNone/>
            </a:pPr>
            <a:endParaRPr sz="1800">
              <a:latin typeface="Lato"/>
              <a:ea typeface="Lato"/>
              <a:cs typeface="Lato"/>
              <a:sym typeface="Lato"/>
            </a:endParaRPr>
          </a:p>
          <a:p>
            <a:pPr marL="0" lvl="0" indent="0" algn="l" rtl="0">
              <a:spcBef>
                <a:spcPts val="160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55f9e752b4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55f9e752b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4daa3cc47b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4daa3cc47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Empower young people!</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Everyone wants to feel valued/important, and if you give young people an outlet where they feel like they have some autonomy, where they’re valued, where they are making a difference, where they’re achieving and they’re not just paying their dues, that’s a great way to empower young people. </a:t>
            </a:r>
            <a:endParaRPr sz="1200">
              <a:solidFill>
                <a:srgbClr val="444444"/>
              </a:solidFill>
              <a:highlight>
                <a:srgbClr val="FFFFFF"/>
              </a:highlight>
              <a:latin typeface="Times New Roman"/>
              <a:ea typeface="Times New Roman"/>
              <a:cs typeface="Times New Roman"/>
              <a:sym typeface="Times New Roman"/>
            </a:endParaRPr>
          </a:p>
          <a:p>
            <a:pPr marL="457200" lvl="0"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Mission Work? </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Hands on, real/evident change.</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Let them know that they are vital to church life and not just consumers</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They don’t just want to hear, they want to go and </a:t>
            </a:r>
            <a:r>
              <a:rPr lang="en" sz="1200" i="1">
                <a:solidFill>
                  <a:srgbClr val="444444"/>
                </a:solidFill>
                <a:highlight>
                  <a:srgbClr val="FFFFFF"/>
                </a:highlight>
                <a:latin typeface="Times New Roman"/>
                <a:ea typeface="Times New Roman"/>
                <a:cs typeface="Times New Roman"/>
                <a:sym typeface="Times New Roman"/>
              </a:rPr>
              <a:t>do</a:t>
            </a:r>
            <a:r>
              <a:rPr lang="en" sz="1200">
                <a:solidFill>
                  <a:srgbClr val="444444"/>
                </a:solidFill>
                <a:highlight>
                  <a:srgbClr val="FFFFFF"/>
                </a:highlight>
                <a:latin typeface="Times New Roman"/>
                <a:ea typeface="Times New Roman"/>
                <a:cs typeface="Times New Roman"/>
                <a:sym typeface="Times New Roman"/>
              </a:rPr>
              <a:t>. </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Spiritual gift of activism.</a:t>
            </a:r>
            <a:endParaRPr sz="1200">
              <a:solidFill>
                <a:srgbClr val="444444"/>
              </a:solidFill>
              <a:highlight>
                <a:srgbClr val="FFFFFF"/>
              </a:highlight>
              <a:latin typeface="Times New Roman"/>
              <a:ea typeface="Times New Roman"/>
              <a:cs typeface="Times New Roman"/>
              <a:sym typeface="Times New Roman"/>
            </a:endParaRPr>
          </a:p>
          <a:p>
            <a:pPr marL="457200" lvl="0"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Go to where they are!</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Use social media platforms.</a:t>
            </a:r>
            <a:endParaRPr sz="1200">
              <a:solidFill>
                <a:srgbClr val="444444"/>
              </a:solidFill>
              <a:highlight>
                <a:srgbClr val="FFFFFF"/>
              </a:highlight>
              <a:latin typeface="Times New Roman"/>
              <a:ea typeface="Times New Roman"/>
              <a:cs typeface="Times New Roman"/>
              <a:sym typeface="Times New Roman"/>
            </a:endParaRPr>
          </a:p>
          <a:p>
            <a:pPr marL="457200" lvl="0"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Be authentic.</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Be open to talking about current and relevant topics. Lead with some vulnerability</a:t>
            </a:r>
            <a:endParaRPr sz="1200">
              <a:solidFill>
                <a:srgbClr val="444444"/>
              </a:solidFill>
              <a:highlight>
                <a:srgbClr val="FFFFFF"/>
              </a:highlight>
              <a:latin typeface="Times New Roman"/>
              <a:ea typeface="Times New Roman"/>
              <a:cs typeface="Times New Roman"/>
              <a:sym typeface="Times New Roman"/>
            </a:endParaRPr>
          </a:p>
          <a:p>
            <a:pPr marL="914400" lvl="1" indent="-304800" algn="l" rtl="0">
              <a:lnSpc>
                <a:spcPct val="115000"/>
              </a:lnSpc>
              <a:spcBef>
                <a:spcPts val="0"/>
              </a:spcBef>
              <a:spcAft>
                <a:spcPts val="0"/>
              </a:spcAft>
              <a:buClr>
                <a:srgbClr val="444444"/>
              </a:buClr>
              <a:buSzPts val="1200"/>
              <a:buFont typeface="Times New Roman"/>
              <a:buChar char="○"/>
            </a:pPr>
            <a:r>
              <a:rPr lang="en" sz="1200">
                <a:solidFill>
                  <a:srgbClr val="444444"/>
                </a:solidFill>
                <a:highlight>
                  <a:srgbClr val="FFFFFF"/>
                </a:highlight>
                <a:latin typeface="Times New Roman"/>
                <a:ea typeface="Times New Roman"/>
                <a:cs typeface="Times New Roman"/>
                <a:sym typeface="Times New Roman"/>
              </a:rPr>
              <a:t>If you are not being real, Gen Z can detect it from a mile away. </a:t>
            </a:r>
            <a:endParaRPr sz="1200">
              <a:solidFill>
                <a:srgbClr val="444444"/>
              </a:solidFill>
              <a:highlight>
                <a:srgbClr val="FFFFFF"/>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200">
              <a:solidFill>
                <a:srgbClr val="444444"/>
              </a:solidFill>
              <a:highlight>
                <a:srgbClr val="FFFFFF"/>
              </a:highlight>
              <a:latin typeface="Times New Roman"/>
              <a:ea typeface="Times New Roman"/>
              <a:cs typeface="Times New Roman"/>
              <a:sym typeface="Times New Roman"/>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55f9e752b4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55f9e752b4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4ca02593c2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4ca02593c2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55fd6998f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1" name="Google Shape;411;g55fd6998f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4ca02593c2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4ca02593c2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Questions we will be targeting,</a:t>
            </a:r>
            <a:endParaRPr/>
          </a:p>
          <a:p>
            <a:pPr marL="0" lvl="0" indent="0" algn="l" rtl="0">
              <a:spcBef>
                <a:spcPts val="0"/>
              </a:spcBef>
              <a:spcAft>
                <a:spcPts val="0"/>
              </a:spcAft>
              <a:buNone/>
            </a:pPr>
            <a:r>
              <a:rPr lang="en"/>
              <a:t>	-an understanding of how faith is formed, we cannot fathom the idea of faith without the ideas built upon in cognitive development (how we think)</a:t>
            </a:r>
            <a:endParaRPr/>
          </a:p>
          <a:p>
            <a:pPr marL="0" lvl="0" indent="0" algn="l" rtl="0">
              <a:spcBef>
                <a:spcPts val="0"/>
              </a:spcBef>
              <a:spcAft>
                <a:spcPts val="0"/>
              </a:spcAft>
              <a:buNone/>
            </a:pPr>
            <a:r>
              <a:rPr lang="en"/>
              <a:t>	-refresher of basic theories of cognitive development as well as run through of two primary faith development theories</a:t>
            </a:r>
            <a:endParaRPr/>
          </a:p>
          <a:p>
            <a:pPr marL="0" lvl="0" indent="0" algn="l" rtl="0">
              <a:spcBef>
                <a:spcPts val="0"/>
              </a:spcBef>
              <a:spcAft>
                <a:spcPts val="0"/>
              </a:spcAft>
              <a:buNone/>
            </a:pPr>
            <a:r>
              <a:rPr lang="en"/>
              <a:t>	-application of these ideas to Gen Z</a:t>
            </a:r>
            <a:endParaRPr/>
          </a:p>
          <a:p>
            <a:pPr marL="0" lvl="0" indent="0" algn="l" rtl="0">
              <a:spcBef>
                <a:spcPts val="0"/>
              </a:spcBef>
              <a:spcAft>
                <a:spcPts val="0"/>
              </a:spcAft>
              <a:buNone/>
            </a:pPr>
            <a:r>
              <a:rPr lang="en"/>
              <a:t>	-end goal: running gen z definition of faith</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552c2f0314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552c2f0314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these might relate to faith in each area, or be seen in others</a:t>
            </a:r>
            <a:endParaRPr/>
          </a:p>
          <a:p>
            <a:pPr marL="0" lvl="0" indent="0" algn="l" rtl="0">
              <a:spcBef>
                <a:spcPts val="0"/>
              </a:spcBef>
              <a:spcAft>
                <a:spcPts val="0"/>
              </a:spcAft>
              <a:buNone/>
            </a:pPr>
            <a:r>
              <a:rPr lang="en"/>
              <a:t>	-sensorimotor- cannot fathom idea of an external power (no awareness of spirituality)</a:t>
            </a:r>
            <a:endParaRPr/>
          </a:p>
          <a:p>
            <a:pPr marL="0" lvl="0" indent="0" algn="l" rtl="0">
              <a:spcBef>
                <a:spcPts val="0"/>
              </a:spcBef>
              <a:spcAft>
                <a:spcPts val="0"/>
              </a:spcAft>
              <a:buNone/>
            </a:pPr>
            <a:r>
              <a:rPr lang="en"/>
              <a:t>	-preoperational- accept a high power, but cannot explain it (relationship without logic or reason)</a:t>
            </a:r>
            <a:endParaRPr/>
          </a:p>
          <a:p>
            <a:pPr marL="0" lvl="0" indent="0" algn="l" rtl="0">
              <a:spcBef>
                <a:spcPts val="0"/>
              </a:spcBef>
              <a:spcAft>
                <a:spcPts val="0"/>
              </a:spcAft>
              <a:buNone/>
            </a:pPr>
            <a:r>
              <a:rPr lang="en"/>
              <a:t>	-concrete- logical explanation (God blesses us when you obey His commands)</a:t>
            </a:r>
            <a:endParaRPr/>
          </a:p>
          <a:p>
            <a:pPr marL="0" lvl="0" indent="0" algn="l" rtl="0">
              <a:spcBef>
                <a:spcPts val="0"/>
              </a:spcBef>
              <a:spcAft>
                <a:spcPts val="0"/>
              </a:spcAft>
              <a:buNone/>
            </a:pPr>
            <a:r>
              <a:rPr lang="en"/>
              <a:t>	-formal- abstract reason behind behaviors (giving to the needy = love for humanity)</a:t>
            </a:r>
            <a:endParaRPr/>
          </a:p>
          <a:p>
            <a:pPr marL="0" lvl="0" indent="0" algn="l" rtl="0">
              <a:spcBef>
                <a:spcPts val="0"/>
              </a:spcBef>
              <a:spcAft>
                <a:spcPts val="0"/>
              </a:spcAft>
              <a:buNone/>
            </a:pPr>
            <a:endParaRPr/>
          </a:p>
          <a:p>
            <a:pPr marL="0" lvl="0" indent="0" algn="l" rtl="0">
              <a:spcBef>
                <a:spcPts val="0"/>
              </a:spcBef>
              <a:spcAft>
                <a:spcPts val="0"/>
              </a:spcAft>
              <a:buNone/>
            </a:pPr>
            <a:r>
              <a:rPr lang="en"/>
              <a:t>-faith would most likely be found interconnected in the formal operation, where individuals can begin thinking about abstract concepts such as God, salvation, morality, etc...</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552c2f0314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552c2f0314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-newer addition to the Piagetian Theory</a:t>
            </a:r>
            <a:endParaRPr/>
          </a:p>
          <a:p>
            <a:pPr marL="0" lvl="0" indent="0" algn="l" rtl="0">
              <a:spcBef>
                <a:spcPts val="0"/>
              </a:spcBef>
              <a:spcAft>
                <a:spcPts val="0"/>
              </a:spcAft>
              <a:buNone/>
            </a:pPr>
            <a:r>
              <a:rPr lang="en"/>
              <a:t>	-abstract ideas combined together</a:t>
            </a:r>
            <a:endParaRPr/>
          </a:p>
          <a:p>
            <a:pPr marL="0" lvl="0" indent="0" algn="l" rtl="0">
              <a:spcBef>
                <a:spcPts val="0"/>
              </a:spcBef>
              <a:spcAft>
                <a:spcPts val="0"/>
              </a:spcAft>
              <a:buNone/>
            </a:pPr>
            <a:r>
              <a:rPr lang="en"/>
              <a:t>	-not limited by the ideas of reciprocity (I do this to receive something)</a:t>
            </a:r>
            <a:endParaRPr/>
          </a:p>
          <a:p>
            <a:pPr marL="0" lvl="0" indent="0" algn="l" rtl="0">
              <a:spcBef>
                <a:spcPts val="0"/>
              </a:spcBef>
              <a:spcAft>
                <a:spcPts val="0"/>
              </a:spcAft>
              <a:buNone/>
            </a:pPr>
            <a:r>
              <a:rPr lang="en"/>
              <a:t>		-connectedness emphasis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552c2f031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552c2f031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-faith has been associated with means of survival, and a way to regulate societal behavior</a:t>
            </a:r>
            <a:endParaRPr/>
          </a:p>
          <a:p>
            <a:pPr marL="0" lvl="0" indent="0" algn="l" rtl="0">
              <a:spcBef>
                <a:spcPts val="0"/>
              </a:spcBef>
              <a:spcAft>
                <a:spcPts val="0"/>
              </a:spcAft>
              <a:buNone/>
            </a:pPr>
            <a:endParaRPr/>
          </a:p>
          <a:p>
            <a:pPr marL="0" lvl="0" indent="0" algn="l" rtl="0">
              <a:spcBef>
                <a:spcPts val="0"/>
              </a:spcBef>
              <a:spcAft>
                <a:spcPts val="0"/>
              </a:spcAft>
              <a:buNone/>
            </a:pPr>
            <a:r>
              <a:rPr lang="en"/>
              <a:t>-running definition of faith: something or someone that an individual believes in</a:t>
            </a:r>
            <a:endParaRPr/>
          </a:p>
          <a:p>
            <a:pPr marL="0" lvl="0" indent="0" algn="l" rtl="0">
              <a:spcBef>
                <a:spcPts val="0"/>
              </a:spcBef>
              <a:spcAft>
                <a:spcPts val="0"/>
              </a:spcAft>
              <a:buNone/>
            </a:pPr>
            <a:r>
              <a:rPr lang="en"/>
              <a:t>	-this definition is okay, but would not be good enough to define spiritually in-depth faith, particularly how Gen Z would define faith</a:t>
            </a:r>
            <a:endParaRPr/>
          </a:p>
          <a:p>
            <a:pPr marL="0" lvl="0" indent="0" algn="l" rtl="0">
              <a:spcBef>
                <a:spcPts val="0"/>
              </a:spcBef>
              <a:spcAft>
                <a:spcPts val="0"/>
              </a:spcAft>
              <a:buNone/>
            </a:pPr>
            <a:r>
              <a:rPr lang="en"/>
              <a:t>	-by the end of this, we will hope to have a Gen Z definition of faith</a:t>
            </a:r>
            <a:endParaRPr/>
          </a:p>
          <a:p>
            <a:pPr marL="0" lvl="0" indent="0" algn="l" rtl="0">
              <a:spcBef>
                <a:spcPts val="0"/>
              </a:spcBef>
              <a:spcAft>
                <a:spcPts val="0"/>
              </a:spcAft>
              <a:buNone/>
            </a:pPr>
            <a:endParaRPr/>
          </a:p>
          <a:p>
            <a:pPr marL="0" lvl="0" indent="0" algn="l" rtl="0">
              <a:spcBef>
                <a:spcPts val="0"/>
              </a:spcBef>
              <a:spcAft>
                <a:spcPts val="0"/>
              </a:spcAft>
              <a:buNone/>
            </a:pPr>
            <a:r>
              <a:rPr lang="en"/>
              <a:t>-pragmatic look at faith</a:t>
            </a:r>
            <a:endParaRPr/>
          </a:p>
          <a:p>
            <a:pPr marL="0" lvl="0" indent="0" algn="l" rtl="0">
              <a:spcBef>
                <a:spcPts val="0"/>
              </a:spcBef>
              <a:spcAft>
                <a:spcPts val="0"/>
              </a:spcAft>
              <a:buNone/>
            </a:pPr>
            <a:r>
              <a:rPr lang="en"/>
              <a:t>	-functions, purposes, boons to society and an individual</a:t>
            </a:r>
            <a:endParaRPr/>
          </a:p>
          <a:p>
            <a:pPr marL="0" lvl="0" indent="0" algn="l" rtl="0">
              <a:spcBef>
                <a:spcPts val="0"/>
              </a:spcBef>
              <a:spcAft>
                <a:spcPts val="0"/>
              </a:spcAft>
              <a:buNone/>
            </a:pPr>
            <a:r>
              <a:rPr lang="en"/>
              <a:t>	-faith is universal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552c2f031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552c2f031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Adaptive Theories- faith = survival</a:t>
            </a:r>
            <a:endParaRPr/>
          </a:p>
          <a:p>
            <a:pPr marL="0" lvl="0" indent="0" algn="l" rtl="0">
              <a:spcBef>
                <a:spcPts val="0"/>
              </a:spcBef>
              <a:spcAft>
                <a:spcPts val="0"/>
              </a:spcAft>
              <a:buNone/>
            </a:pPr>
            <a:r>
              <a:rPr lang="en"/>
              <a:t>	-built community moral and connection (distribution of resources)</a:t>
            </a:r>
            <a:endParaRPr/>
          </a:p>
          <a:p>
            <a:pPr marL="0" lvl="0" indent="0" algn="l" rtl="0">
              <a:spcBef>
                <a:spcPts val="0"/>
              </a:spcBef>
              <a:spcAft>
                <a:spcPts val="0"/>
              </a:spcAft>
              <a:buNone/>
            </a:pPr>
            <a:r>
              <a:rPr lang="en"/>
              <a:t>	-as a modern day we no longer deeply see this</a:t>
            </a:r>
            <a:endParaRPr/>
          </a:p>
          <a:p>
            <a:pPr marL="0" lvl="0" indent="0" algn="l" rtl="0">
              <a:spcBef>
                <a:spcPts val="0"/>
              </a:spcBef>
              <a:spcAft>
                <a:spcPts val="0"/>
              </a:spcAft>
              <a:buNone/>
            </a:pPr>
            <a:r>
              <a:rPr lang="en"/>
              <a:t>		-Gen Z: the altruism aspect of faith (build community and support the survival of those around us)</a:t>
            </a:r>
            <a:endParaRPr/>
          </a:p>
          <a:p>
            <a:pPr marL="0" lvl="0" indent="0" algn="l" rtl="0">
              <a:spcBef>
                <a:spcPts val="0"/>
              </a:spcBef>
              <a:spcAft>
                <a:spcPts val="0"/>
              </a:spcAft>
              <a:buNone/>
            </a:pPr>
            <a:endParaRPr/>
          </a:p>
          <a:p>
            <a:pPr marL="0" lvl="0" indent="0" algn="l" rtl="0">
              <a:spcBef>
                <a:spcPts val="0"/>
              </a:spcBef>
              <a:spcAft>
                <a:spcPts val="0"/>
              </a:spcAft>
              <a:buNone/>
            </a:pPr>
            <a:r>
              <a:rPr lang="en"/>
              <a:t>By-Product Explanation- faith = side effect of evolution</a:t>
            </a:r>
            <a:endParaRPr/>
          </a:p>
          <a:p>
            <a:pPr marL="0" lvl="0" indent="0" algn="l" rtl="0">
              <a:spcBef>
                <a:spcPts val="0"/>
              </a:spcBef>
              <a:spcAft>
                <a:spcPts val="0"/>
              </a:spcAft>
              <a:buNone/>
            </a:pPr>
            <a:r>
              <a:rPr lang="en"/>
              <a:t>	-tension between developing consciousness (free will) versus basic needs</a:t>
            </a:r>
            <a:endParaRPr/>
          </a:p>
          <a:p>
            <a:pPr marL="457200" lvl="0" indent="457200" algn="l" rtl="0">
              <a:spcBef>
                <a:spcPts val="0"/>
              </a:spcBef>
              <a:spcAft>
                <a:spcPts val="0"/>
              </a:spcAft>
              <a:buNone/>
            </a:pPr>
            <a:r>
              <a:rPr lang="en"/>
              <a:t>- Gen Z: seeking individuality and honing morality </a:t>
            </a:r>
            <a:endParaRPr/>
          </a:p>
          <a:p>
            <a:pPr marL="457200" lvl="0" indent="457200" algn="l" rtl="0">
              <a:spcBef>
                <a:spcPts val="0"/>
              </a:spcBef>
              <a:spcAft>
                <a:spcPts val="0"/>
              </a:spcAft>
              <a:buNone/>
            </a:pPr>
            <a:r>
              <a:rPr lang="en"/>
              <a:t>-what’s good for others may not be entirely good for ourselves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a:endParaRPr/>
          </a:p>
        </p:txBody>
      </p:sp>
      <p:sp>
        <p:nvSpPr>
          <p:cNvPr id="17" name="Google Shape;17;p2"/>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18" name="Google Shape;18;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1"/>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1"/>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1"/>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1"/>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1"/>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1"/>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1"/>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1"/>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1"/>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1"/>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11"/>
          <p:cNvSpPr txBox="1">
            <a:spLocks noGrp="1"/>
          </p:cNvSpPr>
          <p:nvPr>
            <p:ph type="title" hasCustomPrompt="1"/>
          </p:nvPr>
        </p:nvSpPr>
        <p:spPr>
          <a:xfrm>
            <a:off x="823850" y="1284675"/>
            <a:ext cx="4776000" cy="1300800"/>
          </a:xfrm>
          <a:prstGeom prst="rect">
            <a:avLst/>
          </a:prstGeom>
        </p:spPr>
        <p:txBody>
          <a:bodyPr spcFirstLastPara="1" wrap="square" lIns="91425" tIns="91425" rIns="91425" bIns="91425" anchor="t" anchorCtr="0"/>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a:spLocks noGrp="1"/>
          </p:cNvSpPr>
          <p:nvPr>
            <p:ph type="body" idx="1"/>
          </p:nvPr>
        </p:nvSpPr>
        <p:spPr>
          <a:xfrm>
            <a:off x="823850" y="2643124"/>
            <a:ext cx="4776000" cy="12189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127" name="Google Shape;12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8"/>
        <p:cNvGrpSpPr/>
        <p:nvPr/>
      </p:nvGrpSpPr>
      <p:grpSpPr>
        <a:xfrm>
          <a:off x="0" y="0"/>
          <a:ext cx="0" cy="0"/>
          <a:chOff x="0" y="0"/>
          <a:chExt cx="0" cy="0"/>
        </a:xfrm>
      </p:grpSpPr>
      <p:sp>
        <p:nvSpPr>
          <p:cNvPr id="129" name="Google Shape;12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39;p3"/>
          <p:cNvSpPr txBox="1">
            <a:spLocks noGrp="1"/>
          </p:cNvSpPr>
          <p:nvPr>
            <p:ph type="title"/>
          </p:nvPr>
        </p:nvSpPr>
        <p:spPr>
          <a:xfrm>
            <a:off x="823850" y="2053000"/>
            <a:ext cx="4587000" cy="1148700"/>
          </a:xfrm>
          <a:prstGeom prst="rect">
            <a:avLst/>
          </a:prstGeom>
        </p:spPr>
        <p:txBody>
          <a:bodyPr spcFirstLastPara="1" wrap="square" lIns="91425" tIns="91425" rIns="91425" bIns="91425" anchor="ctr"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0" name="Google Shape;40;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53" name="Google Shape;53;p5"/>
          <p:cNvSpPr txBox="1">
            <a:spLocks noGrp="1"/>
          </p:cNvSpPr>
          <p:nvPr>
            <p:ph type="body" idx="1"/>
          </p:nvPr>
        </p:nvSpPr>
        <p:spPr>
          <a:xfrm>
            <a:off x="1297500" y="1567550"/>
            <a:ext cx="34032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4" name="Google Shape;54;p5"/>
          <p:cNvSpPr txBox="1">
            <a:spLocks noGrp="1"/>
          </p:cNvSpPr>
          <p:nvPr>
            <p:ph type="body" idx="2"/>
          </p:nvPr>
        </p:nvSpPr>
        <p:spPr>
          <a:xfrm>
            <a:off x="4933221" y="1567550"/>
            <a:ext cx="34032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Google Shape;5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60;p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1" name="Google Shape;6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7"/>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7"/>
          <p:cNvSpPr txBox="1">
            <a:spLocks noGrp="1"/>
          </p:cNvSpPr>
          <p:nvPr>
            <p:ph type="title"/>
          </p:nvPr>
        </p:nvSpPr>
        <p:spPr>
          <a:xfrm>
            <a:off x="1297500" y="393750"/>
            <a:ext cx="3798900" cy="1493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7" name="Google Shape;67;p7"/>
          <p:cNvSpPr txBox="1">
            <a:spLocks noGrp="1"/>
          </p:cNvSpPr>
          <p:nvPr>
            <p:ph type="body" idx="1"/>
          </p:nvPr>
        </p:nvSpPr>
        <p:spPr>
          <a:xfrm>
            <a:off x="1297500" y="1972550"/>
            <a:ext cx="3798900" cy="24159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68" name="Google Shape;6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p:nvPr/>
          </p:nvSpPr>
          <p:spPr>
            <a:xfrm rot="5400000">
              <a:off x="4840825" y="6000"/>
              <a:ext cx="42987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rot="-5400000">
              <a:off x="5618399" y="123664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flipH="1">
              <a:off x="5849857" y="144407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8"/>
            <p:cNvSpPr/>
            <p:nvPr/>
          </p:nvSpPr>
          <p:spPr>
            <a:xfrm rot="-5400000">
              <a:off x="5987081" y="246974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8"/>
            <p:cNvSpPr/>
            <p:nvPr/>
          </p:nvSpPr>
          <p:spPr>
            <a:xfrm flipH="1">
              <a:off x="6222115" y="2677179"/>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8"/>
            <p:cNvSpPr/>
            <p:nvPr/>
          </p:nvSpPr>
          <p:spPr>
            <a:xfrm rot="-5400000">
              <a:off x="6675341" y="186224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rot="-5400000">
              <a:off x="6861141" y="247808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8"/>
            <p:cNvSpPr/>
            <p:nvPr/>
          </p:nvSpPr>
          <p:spPr>
            <a:xfrm flipH="1">
              <a:off x="7965266" y="269319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8"/>
            <p:cNvSpPr/>
            <p:nvPr/>
          </p:nvSpPr>
          <p:spPr>
            <a:xfrm flipH="1">
              <a:off x="8145082" y="330903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rot="-5400000">
              <a:off x="7047599" y="309534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flipH="1">
              <a:off x="7276649" y="330278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flipH="1">
              <a:off x="7462448" y="391862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rot="-5400000">
              <a:off x="8102491" y="37188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flipH="1">
              <a:off x="8334533" y="392629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rot="-5400000">
              <a:off x="8288290" y="433470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8"/>
          <p:cNvSpPr txBox="1">
            <a:spLocks noGrp="1"/>
          </p:cNvSpPr>
          <p:nvPr>
            <p:ph type="title"/>
          </p:nvPr>
        </p:nvSpPr>
        <p:spPr>
          <a:xfrm>
            <a:off x="823850" y="866775"/>
            <a:ext cx="4587000" cy="3521100"/>
          </a:xfrm>
          <a:prstGeom prst="rect">
            <a:avLst/>
          </a:prstGeom>
        </p:spPr>
        <p:txBody>
          <a:bodyPr spcFirstLastPara="1" wrap="square" lIns="91425" tIns="91425" rIns="91425" bIns="91425" anchor="ctr"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90" name="Google Shape;9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9"/>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9"/>
          <p:cNvSpPr txBox="1">
            <a:spLocks noGrp="1"/>
          </p:cNvSpPr>
          <p:nvPr>
            <p:ph type="title"/>
          </p:nvPr>
        </p:nvSpPr>
        <p:spPr>
          <a:xfrm>
            <a:off x="1297500" y="1658325"/>
            <a:ext cx="3036300" cy="17517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6" name="Google Shape;96;p9"/>
          <p:cNvSpPr txBox="1">
            <a:spLocks noGrp="1"/>
          </p:cNvSpPr>
          <p:nvPr>
            <p:ph type="subTitle" idx="1"/>
          </p:nvPr>
        </p:nvSpPr>
        <p:spPr>
          <a:xfrm>
            <a:off x="1297500" y="3538000"/>
            <a:ext cx="3036300" cy="5061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a:endParaRPr/>
          </a:p>
        </p:txBody>
      </p:sp>
      <p:sp>
        <p:nvSpPr>
          <p:cNvPr id="97" name="Google Shape;97;p9"/>
          <p:cNvSpPr txBox="1">
            <a:spLocks noGrp="1"/>
          </p:cNvSpPr>
          <p:nvPr>
            <p:ph type="body" idx="2"/>
          </p:nvPr>
        </p:nvSpPr>
        <p:spPr>
          <a:xfrm>
            <a:off x="4648200" y="1696600"/>
            <a:ext cx="3676800" cy="23475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98" name="Google Shape;9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0"/>
            <p:cNvSpPr/>
            <p:nvPr/>
          </p:nvSpPr>
          <p:spPr>
            <a:xfrm flipH="1">
              <a:off x="154125" y="3925529"/>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10"/>
          <p:cNvSpPr txBox="1">
            <a:spLocks noGrp="1"/>
          </p:cNvSpPr>
          <p:nvPr>
            <p:ph type="body" idx="1"/>
          </p:nvPr>
        </p:nvSpPr>
        <p:spPr>
          <a:xfrm>
            <a:off x="812725" y="4305375"/>
            <a:ext cx="6936000" cy="523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300"/>
              <a:buNone/>
              <a:defRPr/>
            </a:lvl1pPr>
          </a:lstStyle>
          <a:p>
            <a:endParaRPr/>
          </a:p>
        </p:txBody>
      </p:sp>
      <p:sp>
        <p:nvSpPr>
          <p:cNvPr id="104" name="Google Shape;10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marL="914400" lvl="1"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marL="1371600" lvl="2"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marL="1828800" lvl="3"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marL="2286000" lvl="4"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marL="2743200" lvl="5"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marL="3200400" lvl="6"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marL="3657600" lvl="7" indent="-29845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marL="4114800" lvl="8" indent="-29845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video" Target="https://www.youtube.com/embed/nFaEPe6T_m4" TargetMode="Externa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doi-org.proxy.olivet.edu/10.1023/A:1011386427919"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8" Type="http://schemas.openxmlformats.org/officeDocument/2006/relationships/hyperlink" Target="https://religionnews.com/2017/05/01/forget-millennials-how-will-churches-reach-generation-z/" TargetMode="External"/><Relationship Id="rId3" Type="http://schemas.openxmlformats.org/officeDocument/2006/relationships/hyperlink" Target="https://www.barna.com/research/how-teenagers-faith-practices-are-changing/" TargetMode="External"/><Relationship Id="rId7" Type="http://schemas.openxmlformats.org/officeDocument/2006/relationships/hyperlink" Target="https://doi.org/10.1016/S0262-4079(12)60706-4"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hyperlink" Target="https://sola.network/article/generation-z-intro" TargetMode="External"/><Relationship Id="rId5" Type="http://schemas.openxmlformats.org/officeDocument/2006/relationships/hyperlink" Target="https://doi.org/10.1007/s11089-009-0229-3" TargetMode="External"/><Relationship Id="rId4" Type="http://schemas.openxmlformats.org/officeDocument/2006/relationships/hyperlink" Target="https://www.huffingtonpost.com/the-mash/teens-navigate-their-own_b_8394484.html" TargetMode="External"/><Relationship Id="rId9" Type="http://schemas.openxmlformats.org/officeDocument/2006/relationships/hyperlink" Target="https://doi.org/10.1002/j.1556-6678.2011.tb00067.x"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www.youtube.com/watch?v=nFaEPe6T_m4" TargetMode="External"/><Relationship Id="rId2" Type="http://schemas.openxmlformats.org/officeDocument/2006/relationships/hyperlink" Target="https://doi.org/10.1007/s12041-017-0794-7" TargetMode="External"/><Relationship Id="rId1" Type="http://schemas.openxmlformats.org/officeDocument/2006/relationships/slideLayout" Target="../slideLayouts/slideLayout3.xml"/><Relationship Id="rId5" Type="http://schemas.openxmlformats.org/officeDocument/2006/relationships/hyperlink" Target="https://www.desiringgod.org/interviews/what-are-spiritual-disciplines" TargetMode="External"/><Relationship Id="rId4" Type="http://schemas.openxmlformats.org/officeDocument/2006/relationships/hyperlink" Target="https://login.proxy.olivet.edu/login?url=http://search.ebscohost.com/login.aspx?direct=true&amp;db=a9h&amp;AN=82990440&amp;site=ehost-live&amp;scope=site"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s://login.proxy.olivet.edu/login?url=http://search.ebscohost.com/login.aspx?direct=true&amp;db=a9h&amp;AN=34194393&amp;site=ehost-live&amp;scope=site"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3"/>
          <p:cNvSpPr txBox="1">
            <a:spLocks noGrp="1"/>
          </p:cNvSpPr>
          <p:nvPr>
            <p:ph type="ctrTitle"/>
          </p:nvPr>
        </p:nvSpPr>
        <p:spPr>
          <a:xfrm>
            <a:off x="3203900" y="652625"/>
            <a:ext cx="6051900" cy="157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300"/>
              <a:t>Generation Z and Faith: The Cognitive, Experiential, and Praxis</a:t>
            </a:r>
            <a:endParaRPr sz="4300"/>
          </a:p>
        </p:txBody>
      </p:sp>
      <p:sp>
        <p:nvSpPr>
          <p:cNvPr id="135" name="Google Shape;135;p13"/>
          <p:cNvSpPr txBox="1">
            <a:spLocks noGrp="1"/>
          </p:cNvSpPr>
          <p:nvPr>
            <p:ph type="subTitle" idx="1"/>
          </p:nvPr>
        </p:nvSpPr>
        <p:spPr>
          <a:xfrm>
            <a:off x="5100638" y="3876800"/>
            <a:ext cx="3746787" cy="50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600" dirty="0"/>
              <a:t>Nikki Denton, Abby </a:t>
            </a:r>
            <a:r>
              <a:rPr lang="en" sz="1600" dirty="0" err="1"/>
              <a:t>Groters</a:t>
            </a:r>
            <a:r>
              <a:rPr lang="en" sz="1600" dirty="0"/>
              <a:t>, Julia McQueen,  and Dr. Houston Thompson</a:t>
            </a:r>
            <a:endParaRPr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Theories of Origin and Development</a:t>
            </a:r>
            <a:endParaRPr/>
          </a:p>
        </p:txBody>
      </p:sp>
      <p:sp>
        <p:nvSpPr>
          <p:cNvPr id="192" name="Google Shape;192;p22"/>
          <p:cNvSpPr txBox="1">
            <a:spLocks noGrp="1"/>
          </p:cNvSpPr>
          <p:nvPr>
            <p:ph type="body" idx="1"/>
          </p:nvPr>
        </p:nvSpPr>
        <p:spPr>
          <a:xfrm>
            <a:off x="341675" y="1567550"/>
            <a:ext cx="7994700" cy="2911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Cultural Explanation</a:t>
            </a:r>
            <a:endParaRPr sz="2000" b="1"/>
          </a:p>
          <a:p>
            <a:pPr marL="914400" lvl="1" indent="-355600" algn="l" rtl="0">
              <a:spcBef>
                <a:spcPts val="0"/>
              </a:spcBef>
              <a:spcAft>
                <a:spcPts val="0"/>
              </a:spcAft>
              <a:buSzPts val="2000"/>
              <a:buChar char="○"/>
            </a:pPr>
            <a:r>
              <a:rPr lang="en" sz="2000"/>
              <a:t>“Transmittable unit of behavior or thought that spreads from person to person within a culture; mainly through imitation” (Singh &amp; Chatterjee, 2017)</a:t>
            </a:r>
            <a:endParaRPr sz="2000"/>
          </a:p>
          <a:p>
            <a:pPr marL="1371600" lvl="2" indent="-355600" algn="l" rtl="0">
              <a:spcBef>
                <a:spcPts val="0"/>
              </a:spcBef>
              <a:spcAft>
                <a:spcPts val="0"/>
              </a:spcAft>
              <a:buSzPts val="2000"/>
              <a:buChar char="■"/>
            </a:pPr>
            <a:r>
              <a:rPr lang="en" sz="2000"/>
              <a:t>This theory mainly centered around the maladaptive nature of religion</a:t>
            </a:r>
            <a:endParaRPr sz="2000"/>
          </a:p>
          <a:p>
            <a:pPr marL="0" lvl="0" indent="0" algn="l" rtl="0">
              <a:spcBef>
                <a:spcPts val="1600"/>
              </a:spcBef>
              <a:spcAft>
                <a:spcPts val="0"/>
              </a:spcAft>
              <a:buClr>
                <a:srgbClr val="000000"/>
              </a:buClr>
              <a:buSzPts val="1100"/>
              <a:buFont typeface="Arial"/>
              <a:buNone/>
            </a:pPr>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3"/>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Types of Faith</a:t>
            </a:r>
            <a:endParaRPr/>
          </a:p>
        </p:txBody>
      </p:sp>
      <p:sp>
        <p:nvSpPr>
          <p:cNvPr id="198" name="Google Shape;198;p23"/>
          <p:cNvSpPr txBox="1">
            <a:spLocks noGrp="1"/>
          </p:cNvSpPr>
          <p:nvPr>
            <p:ph type="body" idx="1"/>
          </p:nvPr>
        </p:nvSpPr>
        <p:spPr>
          <a:xfrm>
            <a:off x="207375" y="1404850"/>
            <a:ext cx="8497200" cy="36228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Functional-Cooperative</a:t>
            </a:r>
            <a:endParaRPr sz="2000" b="1"/>
          </a:p>
          <a:p>
            <a:pPr marL="914400" lvl="1" indent="-355600" algn="l" rtl="0">
              <a:spcBef>
                <a:spcPts val="0"/>
              </a:spcBef>
              <a:spcAft>
                <a:spcPts val="0"/>
              </a:spcAft>
              <a:buSzPts val="2000"/>
              <a:buChar char="○"/>
            </a:pPr>
            <a:r>
              <a:rPr lang="en" sz="2000"/>
              <a:t>Everything serves a purpose, or fulfills a need for both parties</a:t>
            </a:r>
            <a:endParaRPr sz="2000"/>
          </a:p>
          <a:p>
            <a:pPr marL="457200" lvl="0" indent="-355600" algn="l" rtl="0">
              <a:spcBef>
                <a:spcPts val="0"/>
              </a:spcBef>
              <a:spcAft>
                <a:spcPts val="0"/>
              </a:spcAft>
              <a:buSzPts val="2000"/>
              <a:buChar char="●"/>
            </a:pPr>
            <a:r>
              <a:rPr lang="en" sz="2000" b="1"/>
              <a:t>Oppositional-closed</a:t>
            </a:r>
            <a:endParaRPr sz="2000" b="1"/>
          </a:p>
          <a:p>
            <a:pPr marL="914400" lvl="1" indent="-355600" algn="l" rtl="0">
              <a:spcBef>
                <a:spcPts val="0"/>
              </a:spcBef>
              <a:spcAft>
                <a:spcPts val="0"/>
              </a:spcAft>
              <a:buSzPts val="2000"/>
              <a:buChar char="○"/>
            </a:pPr>
            <a:r>
              <a:rPr lang="en" sz="2000"/>
              <a:t>A protective measure  against a perceived outside threat, usually represented by strict doctrine</a:t>
            </a:r>
            <a:endParaRPr sz="2000"/>
          </a:p>
          <a:p>
            <a:pPr marL="457200" lvl="0" indent="-355600" algn="l" rtl="0">
              <a:spcBef>
                <a:spcPts val="0"/>
              </a:spcBef>
              <a:spcAft>
                <a:spcPts val="0"/>
              </a:spcAft>
              <a:buSzPts val="2000"/>
              <a:buChar char="●"/>
            </a:pPr>
            <a:r>
              <a:rPr lang="en" sz="2000" b="1"/>
              <a:t>Mutual-personal</a:t>
            </a:r>
            <a:endParaRPr sz="2000" b="1"/>
          </a:p>
          <a:p>
            <a:pPr marL="914400" lvl="1" indent="-355600" algn="l" rtl="0">
              <a:spcBef>
                <a:spcPts val="0"/>
              </a:spcBef>
              <a:spcAft>
                <a:spcPts val="0"/>
              </a:spcAft>
              <a:buSzPts val="2000"/>
              <a:buChar char="○"/>
            </a:pPr>
            <a:r>
              <a:rPr lang="en" sz="2000"/>
              <a:t>Communal connection and cathartic quality of relationship</a:t>
            </a:r>
            <a:endParaRPr sz="2000"/>
          </a:p>
          <a:p>
            <a:pPr marL="457200" lvl="0" indent="-355600" algn="l" rtl="0">
              <a:spcBef>
                <a:spcPts val="0"/>
              </a:spcBef>
              <a:spcAft>
                <a:spcPts val="0"/>
              </a:spcAft>
              <a:buSzPts val="2000"/>
              <a:buChar char="●"/>
            </a:pPr>
            <a:r>
              <a:rPr lang="en" sz="2000" b="1"/>
              <a:t>Transcendent</a:t>
            </a:r>
            <a:r>
              <a:rPr lang="en" sz="2000"/>
              <a:t> </a:t>
            </a:r>
            <a:endParaRPr sz="2000"/>
          </a:p>
          <a:p>
            <a:pPr marL="914400" lvl="1" indent="-355600" algn="l" rtl="0">
              <a:spcBef>
                <a:spcPts val="0"/>
              </a:spcBef>
              <a:spcAft>
                <a:spcPts val="0"/>
              </a:spcAft>
              <a:buSzPts val="2000"/>
              <a:buChar char="○"/>
            </a:pPr>
            <a:r>
              <a:rPr lang="en" sz="2000"/>
              <a:t>Everything is good and from God (human beings and creation)</a:t>
            </a:r>
            <a:endParaRPr sz="2000"/>
          </a:p>
        </p:txBody>
      </p:sp>
      <p:sp>
        <p:nvSpPr>
          <p:cNvPr id="199" name="Google Shape;199;p23"/>
          <p:cNvSpPr txBox="1"/>
          <p:nvPr/>
        </p:nvSpPr>
        <p:spPr>
          <a:xfrm>
            <a:off x="7028825" y="4685900"/>
            <a:ext cx="1952400" cy="85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Lato"/>
                <a:ea typeface="Lato"/>
                <a:cs typeface="Lato"/>
                <a:sym typeface="Lato"/>
              </a:rPr>
              <a:t>(LaMothe, 2010)</a:t>
            </a:r>
            <a:endParaRPr>
              <a:solidFill>
                <a:schemeClr val="lt1"/>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 Fowler’s Stages of Faith</a:t>
            </a:r>
            <a:endParaRPr/>
          </a:p>
        </p:txBody>
      </p:sp>
      <p:sp>
        <p:nvSpPr>
          <p:cNvPr id="205" name="Google Shape;205;p24"/>
          <p:cNvSpPr txBox="1">
            <a:spLocks noGrp="1"/>
          </p:cNvSpPr>
          <p:nvPr>
            <p:ph type="body" idx="1"/>
          </p:nvPr>
        </p:nvSpPr>
        <p:spPr>
          <a:xfrm>
            <a:off x="123550" y="1307850"/>
            <a:ext cx="8714700" cy="36426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Individuative/Reflective</a:t>
            </a:r>
            <a:endParaRPr sz="2000" b="1"/>
          </a:p>
          <a:p>
            <a:pPr marL="914400" lvl="1" indent="-355600" algn="l" rtl="0">
              <a:spcBef>
                <a:spcPts val="0"/>
              </a:spcBef>
              <a:spcAft>
                <a:spcPts val="0"/>
              </a:spcAft>
              <a:buSzPts val="2000"/>
              <a:buChar char="○"/>
            </a:pPr>
            <a:r>
              <a:rPr lang="en" sz="2000"/>
              <a:t>Social systems, individual versus group, experience and ideology</a:t>
            </a:r>
            <a:endParaRPr sz="2000"/>
          </a:p>
          <a:p>
            <a:pPr marL="457200" lvl="0" indent="-355600" algn="l" rtl="0">
              <a:spcBef>
                <a:spcPts val="0"/>
              </a:spcBef>
              <a:spcAft>
                <a:spcPts val="0"/>
              </a:spcAft>
              <a:buSzPts val="2000"/>
              <a:buChar char="●"/>
            </a:pPr>
            <a:r>
              <a:rPr lang="en" sz="2000" b="1"/>
              <a:t>Conjunctive</a:t>
            </a:r>
            <a:endParaRPr sz="2000" b="1"/>
          </a:p>
          <a:p>
            <a:pPr marL="914400" lvl="1" indent="-355600" algn="l" rtl="0">
              <a:spcBef>
                <a:spcPts val="0"/>
              </a:spcBef>
              <a:spcAft>
                <a:spcPts val="0"/>
              </a:spcAft>
              <a:buSzPts val="2000"/>
              <a:buChar char="○"/>
            </a:pPr>
            <a:r>
              <a:rPr lang="en" sz="2000"/>
              <a:t>Unconscious motivation, truth is </a:t>
            </a:r>
            <a:br>
              <a:rPr lang="en" sz="2000"/>
            </a:br>
            <a:r>
              <a:rPr lang="en" sz="2000"/>
              <a:t>multidimensional, understand deeper </a:t>
            </a:r>
            <a:br>
              <a:rPr lang="en" sz="2000"/>
            </a:br>
            <a:r>
              <a:rPr lang="en" sz="2000"/>
              <a:t>meanings</a:t>
            </a:r>
            <a:endParaRPr sz="2000"/>
          </a:p>
          <a:p>
            <a:pPr marL="457200" lvl="0" indent="-355600" algn="l" rtl="0">
              <a:spcBef>
                <a:spcPts val="0"/>
              </a:spcBef>
              <a:spcAft>
                <a:spcPts val="0"/>
              </a:spcAft>
              <a:buSzPts val="2000"/>
              <a:buChar char="●"/>
            </a:pPr>
            <a:r>
              <a:rPr lang="en" sz="2000" b="1"/>
              <a:t>Universalizing</a:t>
            </a:r>
            <a:endParaRPr sz="2000" b="1"/>
          </a:p>
          <a:p>
            <a:pPr marL="914400" lvl="1" indent="-355600" algn="l" rtl="0">
              <a:spcBef>
                <a:spcPts val="0"/>
              </a:spcBef>
              <a:spcAft>
                <a:spcPts val="0"/>
              </a:spcAft>
              <a:buSzPts val="2000"/>
              <a:buChar char="○"/>
            </a:pPr>
            <a:r>
              <a:rPr lang="en" sz="2000"/>
              <a:t>Few reach this stage; faith focused</a:t>
            </a:r>
            <a:br>
              <a:rPr lang="en" sz="2000"/>
            </a:br>
            <a:r>
              <a:rPr lang="en" sz="2000"/>
              <a:t>outward instead of inward</a:t>
            </a:r>
            <a:endParaRPr sz="2000"/>
          </a:p>
        </p:txBody>
      </p:sp>
      <p:pic>
        <p:nvPicPr>
          <p:cNvPr id="206" name="Google Shape;206;p24"/>
          <p:cNvPicPr preferRelativeResize="0"/>
          <p:nvPr/>
        </p:nvPicPr>
        <p:blipFill>
          <a:blip r:embed="rId3">
            <a:alphaModFix/>
          </a:blip>
          <a:stretch>
            <a:fillRect/>
          </a:stretch>
        </p:blipFill>
        <p:spPr>
          <a:xfrm>
            <a:off x="5503850" y="2194225"/>
            <a:ext cx="4120651" cy="2949276"/>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Generation Z’s Definition of Faith</a:t>
            </a:r>
            <a:endParaRPr/>
          </a:p>
        </p:txBody>
      </p:sp>
      <p:sp>
        <p:nvSpPr>
          <p:cNvPr id="218" name="Google Shape;218;p26"/>
          <p:cNvSpPr txBox="1">
            <a:spLocks noGrp="1"/>
          </p:cNvSpPr>
          <p:nvPr>
            <p:ph type="body" idx="1"/>
          </p:nvPr>
        </p:nvSpPr>
        <p:spPr>
          <a:xfrm>
            <a:off x="176350" y="1421925"/>
            <a:ext cx="8705700" cy="30774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dirty="0"/>
              <a:t>Faith is less of an understanding of something, and more of a testament on how someone lives</a:t>
            </a:r>
            <a:endParaRPr sz="2000" dirty="0"/>
          </a:p>
          <a:p>
            <a:pPr marL="914400" lvl="1" indent="-355600" algn="l" rtl="0">
              <a:spcBef>
                <a:spcPts val="0"/>
              </a:spcBef>
              <a:spcAft>
                <a:spcPts val="0"/>
              </a:spcAft>
              <a:buSzPts val="2000"/>
              <a:buChar char="○"/>
            </a:pPr>
            <a:r>
              <a:rPr lang="en" sz="2000" dirty="0"/>
              <a:t>Faith is a doctrine by which someone lives their lives</a:t>
            </a:r>
            <a:endParaRPr sz="2000" dirty="0"/>
          </a:p>
          <a:p>
            <a:pPr marL="914400" lvl="1" indent="-355600" algn="l" rtl="0">
              <a:spcBef>
                <a:spcPts val="0"/>
              </a:spcBef>
              <a:spcAft>
                <a:spcPts val="0"/>
              </a:spcAft>
              <a:buSzPts val="2000"/>
              <a:buChar char="○"/>
            </a:pPr>
            <a:r>
              <a:rPr lang="en" sz="2000" dirty="0"/>
              <a:t>As much as it is a thought, it should also be equal parts action</a:t>
            </a:r>
            <a:endParaRPr sz="2000" dirty="0"/>
          </a:p>
          <a:p>
            <a:pPr marL="457200" lvl="0" indent="-355600" algn="l" rtl="0">
              <a:spcBef>
                <a:spcPts val="0"/>
              </a:spcBef>
              <a:spcAft>
                <a:spcPts val="0"/>
              </a:spcAft>
              <a:buSzPts val="2000"/>
              <a:buChar char="●"/>
            </a:pPr>
            <a:r>
              <a:rPr lang="en" sz="2000" dirty="0"/>
              <a:t>James Emery White</a:t>
            </a:r>
            <a:endParaRPr sz="2000" dirty="0"/>
          </a:p>
          <a:p>
            <a:pPr marL="914400" lvl="1" indent="-355600" algn="l" rtl="0">
              <a:spcBef>
                <a:spcPts val="0"/>
              </a:spcBef>
              <a:spcAft>
                <a:spcPts val="0"/>
              </a:spcAft>
              <a:buSzPts val="2000"/>
              <a:buChar char="○"/>
            </a:pPr>
            <a:r>
              <a:rPr lang="en" sz="2000" dirty="0"/>
              <a:t>“...Instead of testimonies about lives </a:t>
            </a:r>
            <a:r>
              <a:rPr lang="en" sz="2000" dirty="0" smtClean="0"/>
              <a:t>changed </a:t>
            </a:r>
            <a:r>
              <a:rPr lang="en" sz="2000" dirty="0"/>
              <a:t>through Christ, their [Generation Z] question would be why lives currently </a:t>
            </a:r>
            <a:r>
              <a:rPr lang="en" sz="2000" dirty="0" smtClean="0"/>
              <a:t>lived </a:t>
            </a:r>
            <a:r>
              <a:rPr lang="en" sz="2000" dirty="0"/>
              <a:t>by Christians aren’t more changed…” (Merritt, 2017)</a:t>
            </a:r>
            <a:endParaRPr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7"/>
          <p:cNvSpPr txBox="1">
            <a:spLocks noGrp="1"/>
          </p:cNvSpPr>
          <p:nvPr>
            <p:ph type="title"/>
          </p:nvPr>
        </p:nvSpPr>
        <p:spPr>
          <a:xfrm>
            <a:off x="1184975" y="491675"/>
            <a:ext cx="78441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How does Generation Z </a:t>
            </a:r>
            <a:r>
              <a:rPr lang="en" sz="2800" b="1"/>
              <a:t>experience </a:t>
            </a:r>
            <a:r>
              <a:rPr lang="en" sz="2800"/>
              <a:t>faith?</a:t>
            </a:r>
            <a:endParaRPr sz="2800"/>
          </a:p>
        </p:txBody>
      </p:sp>
      <p:sp>
        <p:nvSpPr>
          <p:cNvPr id="224" name="Google Shape;224;p27"/>
          <p:cNvSpPr txBox="1">
            <a:spLocks noGrp="1"/>
          </p:cNvSpPr>
          <p:nvPr>
            <p:ph type="body" idx="1"/>
          </p:nvPr>
        </p:nvSpPr>
        <p:spPr>
          <a:xfrm>
            <a:off x="0" y="879400"/>
            <a:ext cx="9202200" cy="2567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2000">
              <a:latin typeface="Montserrat"/>
              <a:ea typeface="Montserrat"/>
              <a:cs typeface="Montserrat"/>
              <a:sym typeface="Montserrat"/>
            </a:endParaRPr>
          </a:p>
          <a:p>
            <a:pPr marL="457200" lvl="0" indent="-355600" algn="l" rtl="0">
              <a:spcBef>
                <a:spcPts val="1600"/>
              </a:spcBef>
              <a:spcAft>
                <a:spcPts val="0"/>
              </a:spcAft>
              <a:buSzPts val="2000"/>
              <a:buFont typeface="Montserrat"/>
              <a:buChar char="●"/>
            </a:pPr>
            <a:r>
              <a:rPr lang="en" sz="2000">
                <a:latin typeface="Montserrat"/>
                <a:ea typeface="Montserrat"/>
                <a:cs typeface="Montserrat"/>
                <a:sym typeface="Montserrat"/>
              </a:rPr>
              <a:t>Does Generation Z personally connect to religion or spirituality?</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If not, why?</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If so, how?</a:t>
            </a:r>
            <a:endParaRPr sz="2000">
              <a:latin typeface="Montserrat"/>
              <a:ea typeface="Montserrat"/>
              <a:cs typeface="Montserrat"/>
              <a:sym typeface="Montserrat"/>
            </a:endParaRPr>
          </a:p>
          <a:p>
            <a:pPr marL="457200" lvl="0" indent="-355600" algn="l" rtl="0">
              <a:spcBef>
                <a:spcPts val="0"/>
              </a:spcBef>
              <a:spcAft>
                <a:spcPts val="0"/>
              </a:spcAft>
              <a:buSzPts val="2000"/>
              <a:buFont typeface="Montserrat"/>
              <a:buChar char="●"/>
            </a:pPr>
            <a:r>
              <a:rPr lang="en" sz="2000">
                <a:latin typeface="Montserrat"/>
                <a:ea typeface="Montserrat"/>
                <a:cs typeface="Montserrat"/>
                <a:sym typeface="Montserrat"/>
              </a:rPr>
              <a:t>How does faith, religion, or spirituality personally relate to Generation Z?</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Worldview</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Morals</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Personal Values</a:t>
            </a:r>
            <a:endParaRPr sz="2000">
              <a:latin typeface="Montserrat"/>
              <a:ea typeface="Montserrat"/>
              <a:cs typeface="Montserrat"/>
              <a:sym typeface="Montserrat"/>
            </a:endParaRPr>
          </a:p>
          <a:p>
            <a:pPr marL="914400" lvl="1" indent="-355600" algn="l" rtl="0">
              <a:spcBef>
                <a:spcPts val="0"/>
              </a:spcBef>
              <a:spcAft>
                <a:spcPts val="0"/>
              </a:spcAft>
              <a:buSzPts val="2000"/>
              <a:buFont typeface="Montserrat"/>
              <a:buChar char="○"/>
            </a:pPr>
            <a:r>
              <a:rPr lang="en" sz="2000">
                <a:latin typeface="Montserrat"/>
                <a:ea typeface="Montserrat"/>
                <a:cs typeface="Montserrat"/>
                <a:sym typeface="Montserrat"/>
              </a:rPr>
              <a:t>Sense of Connection with Others</a:t>
            </a:r>
            <a:endParaRPr sz="2000">
              <a:latin typeface="Montserrat"/>
              <a:ea typeface="Montserrat"/>
              <a:cs typeface="Montserrat"/>
              <a:sym typeface="Montserrat"/>
            </a:endParaRPr>
          </a:p>
        </p:txBody>
      </p:sp>
      <p:sp>
        <p:nvSpPr>
          <p:cNvPr id="225" name="Google Shape;225;p27"/>
          <p:cNvSpPr txBox="1"/>
          <p:nvPr/>
        </p:nvSpPr>
        <p:spPr>
          <a:xfrm>
            <a:off x="5872800" y="4728250"/>
            <a:ext cx="3271200" cy="28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a:solidFill>
                <a:srgbClr val="FFFFFF"/>
              </a:solidFill>
              <a:latin typeface="Lato"/>
              <a:ea typeface="Lato"/>
              <a:cs typeface="Lato"/>
              <a:sym typeface="Lato"/>
            </a:endParaRPr>
          </a:p>
        </p:txBody>
      </p:sp>
      <p:pic>
        <p:nvPicPr>
          <p:cNvPr id="226" name="Google Shape;226;p27"/>
          <p:cNvPicPr preferRelativeResize="0"/>
          <p:nvPr/>
        </p:nvPicPr>
        <p:blipFill>
          <a:blip r:embed="rId3">
            <a:alphaModFix/>
          </a:blip>
          <a:stretch>
            <a:fillRect/>
          </a:stretch>
        </p:blipFill>
        <p:spPr>
          <a:xfrm>
            <a:off x="5412600" y="3097675"/>
            <a:ext cx="3560550" cy="1780275"/>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8"/>
          <p:cNvSpPr txBox="1">
            <a:spLocks noGrp="1"/>
          </p:cNvSpPr>
          <p:nvPr>
            <p:ph type="title"/>
          </p:nvPr>
        </p:nvSpPr>
        <p:spPr>
          <a:xfrm>
            <a:off x="654975" y="230300"/>
            <a:ext cx="8209500" cy="9141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2700"/>
              <a:t>Personal Connection to Religion or Spirituality?</a:t>
            </a:r>
            <a:endParaRPr sz="2700"/>
          </a:p>
          <a:p>
            <a:pPr marL="0" lvl="0" indent="0" algn="ctr" rtl="0">
              <a:spcBef>
                <a:spcPts val="1600"/>
              </a:spcBef>
              <a:spcAft>
                <a:spcPts val="0"/>
              </a:spcAft>
              <a:buNone/>
            </a:pPr>
            <a:endParaRPr sz="2700"/>
          </a:p>
        </p:txBody>
      </p:sp>
      <p:sp>
        <p:nvSpPr>
          <p:cNvPr id="232" name="Google Shape;232;p28"/>
          <p:cNvSpPr txBox="1">
            <a:spLocks noGrp="1"/>
          </p:cNvSpPr>
          <p:nvPr>
            <p:ph type="body" idx="1"/>
          </p:nvPr>
        </p:nvSpPr>
        <p:spPr>
          <a:xfrm>
            <a:off x="0" y="1409950"/>
            <a:ext cx="9144000" cy="32109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100">
                <a:latin typeface="Montserrat"/>
                <a:ea typeface="Montserrat"/>
                <a:cs typeface="Montserrat"/>
                <a:sym typeface="Montserrat"/>
              </a:rPr>
              <a:t>Research shows overall </a:t>
            </a:r>
            <a:r>
              <a:rPr lang="en" sz="2100" b="1">
                <a:latin typeface="Montserrat"/>
                <a:ea typeface="Montserrat"/>
                <a:cs typeface="Montserrat"/>
                <a:sym typeface="Montserrat"/>
              </a:rPr>
              <a:t>decreasing </a:t>
            </a:r>
            <a:r>
              <a:rPr lang="en" sz="2100">
                <a:latin typeface="Montserrat"/>
                <a:ea typeface="Montserrat"/>
                <a:cs typeface="Montserrat"/>
                <a:sym typeface="Montserrat"/>
              </a:rPr>
              <a:t>trends in both categories.</a:t>
            </a:r>
            <a:endParaRPr sz="2100">
              <a:latin typeface="Montserrat"/>
              <a:ea typeface="Montserrat"/>
              <a:cs typeface="Montserrat"/>
              <a:sym typeface="Montserrat"/>
            </a:endParaRPr>
          </a:p>
          <a:p>
            <a:pPr marL="457200" lvl="0" indent="-361950" algn="l" rtl="0">
              <a:lnSpc>
                <a:spcPct val="115000"/>
              </a:lnSpc>
              <a:spcBef>
                <a:spcPts val="1600"/>
              </a:spcBef>
              <a:spcAft>
                <a:spcPts val="0"/>
              </a:spcAft>
              <a:buSzPts val="2100"/>
              <a:buFont typeface="Montserrat"/>
              <a:buChar char="●"/>
            </a:pPr>
            <a:r>
              <a:rPr lang="en" sz="2100">
                <a:latin typeface="Montserrat"/>
                <a:ea typeface="Montserrat"/>
                <a:cs typeface="Montserrat"/>
                <a:sym typeface="Montserrat"/>
              </a:rPr>
              <a:t>By 2015, nearly one in four 10th and 12th graders said that religion was “not important” in their lives (Twenge, 2016).</a:t>
            </a:r>
            <a:endParaRPr sz="2100">
              <a:latin typeface="Montserrat"/>
              <a:ea typeface="Montserrat"/>
              <a:cs typeface="Montserrat"/>
              <a:sym typeface="Montserrat"/>
            </a:endParaRPr>
          </a:p>
          <a:p>
            <a:pPr marL="457200" lvl="0" indent="-361950" algn="l" rtl="0">
              <a:spcBef>
                <a:spcPts val="0"/>
              </a:spcBef>
              <a:spcAft>
                <a:spcPts val="0"/>
              </a:spcAft>
              <a:buSzPts val="2100"/>
              <a:buFont typeface="Montserrat"/>
              <a:buChar char="●"/>
            </a:pPr>
            <a:r>
              <a:rPr lang="en" sz="2100">
                <a:latin typeface="Montserrat"/>
                <a:ea typeface="Montserrat"/>
                <a:cs typeface="Montserrat"/>
                <a:sym typeface="Montserrat"/>
              </a:rPr>
              <a:t>By 2016, ⅓ of 18-24 year olds said they did not believe in God.</a:t>
            </a:r>
            <a:endParaRPr sz="2100">
              <a:latin typeface="Montserrat"/>
              <a:ea typeface="Montserrat"/>
              <a:cs typeface="Montserrat"/>
              <a:sym typeface="Montserrat"/>
            </a:endParaRPr>
          </a:p>
          <a:p>
            <a:pPr marL="457200" lvl="0" indent="-361950" algn="l" rtl="0">
              <a:lnSpc>
                <a:spcPct val="115000"/>
              </a:lnSpc>
              <a:spcBef>
                <a:spcPts val="0"/>
              </a:spcBef>
              <a:spcAft>
                <a:spcPts val="0"/>
              </a:spcAft>
              <a:buSzPts val="2100"/>
              <a:buFont typeface="Montserrat"/>
              <a:buChar char="●"/>
            </a:pPr>
            <a:r>
              <a:rPr lang="en" sz="2100">
                <a:latin typeface="Montserrat"/>
                <a:ea typeface="Montserrat"/>
                <a:cs typeface="Montserrat"/>
                <a:sym typeface="Montserrat"/>
              </a:rPr>
              <a:t>58% of U.S. teens identify as Christian, the lowest percentage of any previously studied generation (Barna Group &amp; Impact 360 Institute, 2018)</a:t>
            </a:r>
            <a:endParaRPr sz="2100">
              <a:latin typeface="Montserrat"/>
              <a:ea typeface="Montserrat"/>
              <a:cs typeface="Montserrat"/>
              <a:sym typeface="Montserrat"/>
            </a:endParaRPr>
          </a:p>
          <a:p>
            <a:pPr marL="457200" lvl="0" indent="-361950" algn="l" rtl="0">
              <a:lnSpc>
                <a:spcPct val="115000"/>
              </a:lnSpc>
              <a:spcBef>
                <a:spcPts val="0"/>
              </a:spcBef>
              <a:spcAft>
                <a:spcPts val="0"/>
              </a:spcAft>
              <a:buSzPts val="2100"/>
              <a:buFont typeface="Montserrat"/>
              <a:buChar char="●"/>
            </a:pPr>
            <a:r>
              <a:rPr lang="en" sz="2100">
                <a:latin typeface="Montserrat"/>
                <a:ea typeface="Montserrat"/>
                <a:cs typeface="Montserrat"/>
                <a:sym typeface="Montserrat"/>
              </a:rPr>
              <a:t>Religious “nones” have increased from 10% in 1986 to 39% in 2016 (Edwords, 2018).</a:t>
            </a:r>
            <a:endParaRPr sz="2100">
              <a:latin typeface="Montserrat"/>
              <a:ea typeface="Montserrat"/>
              <a:cs typeface="Montserrat"/>
              <a:sym typeface="Montserrat"/>
            </a:endParaRPr>
          </a:p>
          <a:p>
            <a:pPr marL="0" lvl="0" indent="0" algn="l" rtl="0">
              <a:lnSpc>
                <a:spcPct val="115000"/>
              </a:lnSpc>
              <a:spcBef>
                <a:spcPts val="1600"/>
              </a:spcBef>
              <a:spcAft>
                <a:spcPts val="1600"/>
              </a:spcAft>
              <a:buNone/>
            </a:pPr>
            <a:r>
              <a:rPr lang="en" sz="2100">
                <a:latin typeface="Montserrat"/>
                <a:ea typeface="Montserrat"/>
                <a:cs typeface="Montserrat"/>
                <a:sym typeface="Montserrat"/>
              </a:rPr>
              <a:t> </a:t>
            </a:r>
            <a:endParaRPr sz="2100">
              <a:latin typeface="Montserrat"/>
              <a:ea typeface="Montserrat"/>
              <a:cs typeface="Montserrat"/>
              <a:sym typeface="Montserrat"/>
            </a:endParaRPr>
          </a:p>
        </p:txBody>
      </p:sp>
      <p:sp>
        <p:nvSpPr>
          <p:cNvPr id="233" name="Google Shape;233;p28"/>
          <p:cNvSpPr txBox="1"/>
          <p:nvPr/>
        </p:nvSpPr>
        <p:spPr>
          <a:xfrm>
            <a:off x="712800" y="4738175"/>
            <a:ext cx="7589400" cy="2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Montserrat"/>
                <a:ea typeface="Montserrat"/>
                <a:cs typeface="Montserrat"/>
                <a:sym typeface="Montserrat"/>
              </a:rPr>
              <a:t>        </a:t>
            </a:r>
            <a:endParaRPr>
              <a:solidFill>
                <a:srgbClr val="FFFFFF"/>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9"/>
          <p:cNvSpPr txBox="1">
            <a:spLocks noGrp="1"/>
          </p:cNvSpPr>
          <p:nvPr>
            <p:ph type="title"/>
          </p:nvPr>
        </p:nvSpPr>
        <p:spPr>
          <a:xfrm>
            <a:off x="2188050" y="295925"/>
            <a:ext cx="52578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Why is this Happening?</a:t>
            </a:r>
            <a:endParaRPr sz="3000"/>
          </a:p>
        </p:txBody>
      </p:sp>
      <p:sp>
        <p:nvSpPr>
          <p:cNvPr id="239" name="Google Shape;239;p29"/>
          <p:cNvSpPr txBox="1">
            <a:spLocks noGrp="1"/>
          </p:cNvSpPr>
          <p:nvPr>
            <p:ph type="body" idx="1"/>
          </p:nvPr>
        </p:nvSpPr>
        <p:spPr>
          <a:xfrm>
            <a:off x="640050" y="1349775"/>
            <a:ext cx="8353800" cy="2911200"/>
          </a:xfrm>
          <a:prstGeom prst="rect">
            <a:avLst/>
          </a:prstGeom>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Generation Z is in a post-Christian world (White, 2017)</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No previous knowledge on Christianity</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Misunderstanding of churches</a:t>
            </a:r>
            <a:endParaRPr sz="2200">
              <a:latin typeface="Montserrat"/>
              <a:ea typeface="Montserrat"/>
              <a:cs typeface="Montserrat"/>
              <a:sym typeface="Montserrat"/>
            </a:endParaRPr>
          </a:p>
          <a:p>
            <a:pPr marL="457200" lvl="0"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Pluralism</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Presence of many religions or spiritualities</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Individual create their own truths, and absolute truth is undesirable</a:t>
            </a:r>
            <a:endParaRPr sz="2200">
              <a:latin typeface="Montserrat"/>
              <a:ea typeface="Montserrat"/>
              <a:cs typeface="Montserrat"/>
              <a:sym typeface="Montserrat"/>
            </a:endParaRPr>
          </a:p>
          <a:p>
            <a:pPr marL="457200" lvl="0"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Individualistic Society (Twenge, 2017)</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“If it feels good, do it”</a:t>
            </a:r>
            <a:endParaRPr sz="2200">
              <a:latin typeface="Montserrat"/>
              <a:ea typeface="Montserrat"/>
              <a:cs typeface="Montserrat"/>
              <a:sym typeface="Montserrat"/>
            </a:endParaRPr>
          </a:p>
          <a:p>
            <a:pPr marL="914400" lvl="1" indent="-368300" algn="l" rtl="0">
              <a:lnSpc>
                <a:spcPct val="100000"/>
              </a:lnSpc>
              <a:spcBef>
                <a:spcPts val="0"/>
              </a:spcBef>
              <a:spcAft>
                <a:spcPts val="0"/>
              </a:spcAft>
              <a:buSzPts val="2200"/>
              <a:buFont typeface="Montserrat"/>
              <a:buChar char="○"/>
            </a:pPr>
            <a:r>
              <a:rPr lang="en" sz="2200">
                <a:latin typeface="Montserrat"/>
                <a:ea typeface="Montserrat"/>
                <a:cs typeface="Montserrat"/>
                <a:sym typeface="Montserrat"/>
              </a:rPr>
              <a:t>Individualism opposes the message of religion and spirituality</a:t>
            </a:r>
            <a:endParaRPr sz="2200">
              <a:latin typeface="Montserrat"/>
              <a:ea typeface="Montserrat"/>
              <a:cs typeface="Montserrat"/>
              <a:sym typeface="Montserrat"/>
            </a:endParaRPr>
          </a:p>
          <a:p>
            <a:pPr marL="0" lvl="0" indent="0" algn="l" rtl="0">
              <a:spcBef>
                <a:spcPts val="1600"/>
              </a:spcBef>
              <a:spcAft>
                <a:spcPts val="1600"/>
              </a:spcAft>
              <a:buNone/>
            </a:pPr>
            <a:endParaRPr sz="22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0"/>
          <p:cNvSpPr txBox="1">
            <a:spLocks noGrp="1"/>
          </p:cNvSpPr>
          <p:nvPr>
            <p:ph type="title"/>
          </p:nvPr>
        </p:nvSpPr>
        <p:spPr>
          <a:xfrm>
            <a:off x="1071775" y="161275"/>
            <a:ext cx="7635900" cy="9141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rgbClr val="000000"/>
              </a:buClr>
              <a:buSzPts val="1100"/>
              <a:buFont typeface="Arial"/>
              <a:buNone/>
            </a:pPr>
            <a:r>
              <a:rPr lang="en" sz="2800"/>
              <a:t>Spirituality is more Popular than Religion</a:t>
            </a:r>
            <a:endParaRPr sz="2800"/>
          </a:p>
        </p:txBody>
      </p:sp>
      <p:sp>
        <p:nvSpPr>
          <p:cNvPr id="245" name="Google Shape;245;p30"/>
          <p:cNvSpPr txBox="1">
            <a:spLocks noGrp="1"/>
          </p:cNvSpPr>
          <p:nvPr>
            <p:ph type="body" idx="1"/>
          </p:nvPr>
        </p:nvSpPr>
        <p:spPr>
          <a:xfrm>
            <a:off x="140325" y="1116150"/>
            <a:ext cx="9144000" cy="2911200"/>
          </a:xfrm>
          <a:prstGeom prst="rect">
            <a:avLst/>
          </a:prstGeom>
        </p:spPr>
        <p:txBody>
          <a:bodyPr spcFirstLastPara="1" wrap="square" lIns="91425" tIns="91425" rIns="91425" bIns="91425" anchor="t" anchorCtr="0">
            <a:noAutofit/>
          </a:bodyPr>
          <a:lstStyle/>
          <a:p>
            <a:pPr marL="457200" lvl="0" indent="457200" algn="l" rtl="0">
              <a:lnSpc>
                <a:spcPct val="100000"/>
              </a:lnSpc>
              <a:spcBef>
                <a:spcPts val="0"/>
              </a:spcBef>
              <a:spcAft>
                <a:spcPts val="0"/>
              </a:spcAft>
              <a:buNone/>
            </a:pPr>
            <a:r>
              <a:rPr lang="en" sz="1900" b="1">
                <a:latin typeface="Montserrat"/>
                <a:ea typeface="Montserrat"/>
                <a:cs typeface="Montserrat"/>
                <a:sym typeface="Montserrat"/>
              </a:rPr>
              <a:t>People are inherently relational  people, in need of connection.</a:t>
            </a:r>
            <a:endParaRPr sz="1900" b="1">
              <a:latin typeface="Montserrat"/>
              <a:ea typeface="Montserrat"/>
              <a:cs typeface="Montserrat"/>
              <a:sym typeface="Montserrat"/>
            </a:endParaRPr>
          </a:p>
          <a:p>
            <a:pPr marL="457200" lvl="0" indent="-349250" algn="l" rtl="0">
              <a:lnSpc>
                <a:spcPct val="100000"/>
              </a:lnSpc>
              <a:spcBef>
                <a:spcPts val="1600"/>
              </a:spcBef>
              <a:spcAft>
                <a:spcPts val="0"/>
              </a:spcAft>
              <a:buSzPts val="1900"/>
              <a:buFont typeface="Montserrat"/>
              <a:buChar char="●"/>
            </a:pPr>
            <a:r>
              <a:rPr lang="en" sz="1900">
                <a:latin typeface="Montserrat"/>
                <a:ea typeface="Montserrat"/>
                <a:cs typeface="Montserrat"/>
                <a:sym typeface="Montserrat"/>
              </a:rPr>
              <a:t>Experience of the judgemental church (Twenge, 2017)</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Taboo questions and topics</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Emphasis of open-mindedness and acceptance</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“You Do You” mentality (Roberts, 2018)</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Avoid declarative statement and offense</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Different religious experience (Jones, 2017)</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Avoid specifically defined rules</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Less ceremonial, more thoughtful</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Focus on respecting the world and others</a:t>
            </a:r>
            <a:endParaRPr sz="1900">
              <a:latin typeface="Montserrat"/>
              <a:ea typeface="Montserrat"/>
              <a:cs typeface="Montserrat"/>
              <a:sym typeface="Montserrat"/>
            </a:endParaRPr>
          </a:p>
          <a:p>
            <a:pPr marL="1371600" lvl="1" indent="-349250" algn="l" rtl="0">
              <a:spcBef>
                <a:spcPts val="0"/>
              </a:spcBef>
              <a:spcAft>
                <a:spcPts val="0"/>
              </a:spcAft>
              <a:buSzPts val="1900"/>
              <a:buFont typeface="Montserrat"/>
              <a:buChar char="○"/>
            </a:pPr>
            <a:r>
              <a:rPr lang="en" sz="1900">
                <a:latin typeface="Montserrat"/>
                <a:ea typeface="Montserrat"/>
                <a:cs typeface="Montserrat"/>
                <a:sym typeface="Montserrat"/>
              </a:rPr>
              <a:t>Aversion to structured time</a:t>
            </a:r>
            <a:endParaRPr sz="1900">
              <a:latin typeface="Montserrat"/>
              <a:ea typeface="Montserrat"/>
              <a:cs typeface="Montserrat"/>
              <a:sym typeface="Montserrat"/>
            </a:endParaRPr>
          </a:p>
        </p:txBody>
      </p:sp>
      <p:pic>
        <p:nvPicPr>
          <p:cNvPr id="246" name="Google Shape;246;p30"/>
          <p:cNvPicPr preferRelativeResize="0"/>
          <p:nvPr/>
        </p:nvPicPr>
        <p:blipFill>
          <a:blip r:embed="rId3">
            <a:alphaModFix/>
          </a:blip>
          <a:stretch>
            <a:fillRect/>
          </a:stretch>
        </p:blipFill>
        <p:spPr>
          <a:xfrm>
            <a:off x="7346400" y="2747550"/>
            <a:ext cx="1797600" cy="2395951"/>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1"/>
          <p:cNvSpPr txBox="1">
            <a:spLocks noGrp="1"/>
          </p:cNvSpPr>
          <p:nvPr>
            <p:ph type="title"/>
          </p:nvPr>
        </p:nvSpPr>
        <p:spPr>
          <a:xfrm>
            <a:off x="1305550" y="213075"/>
            <a:ext cx="74382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What if there is a Personal Connection?</a:t>
            </a:r>
            <a:endParaRPr sz="2800"/>
          </a:p>
        </p:txBody>
      </p:sp>
      <p:sp>
        <p:nvSpPr>
          <p:cNvPr id="252" name="Google Shape;252;p31"/>
          <p:cNvSpPr txBox="1">
            <a:spLocks noGrp="1"/>
          </p:cNvSpPr>
          <p:nvPr>
            <p:ph type="body" idx="1"/>
          </p:nvPr>
        </p:nvSpPr>
        <p:spPr>
          <a:xfrm>
            <a:off x="717950" y="903550"/>
            <a:ext cx="6284400" cy="35895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Technology (Freitas, 2017)</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Social media</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Online Communities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Identity positives and negatives</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Community Outreach or Service (Jones, 2017)</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Hard work and tangible differences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Faith and spiritual connection made real through experience</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Moralistic Therapeutic Deism (Twenge, 2017)</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Belief in God</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Focus on happiness and feeling good</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God needed only when life is difficult </a:t>
            </a:r>
            <a:endParaRPr sz="1900">
              <a:latin typeface="Montserrat"/>
              <a:ea typeface="Montserrat"/>
              <a:cs typeface="Montserrat"/>
              <a:sym typeface="Montserrat"/>
            </a:endParaRPr>
          </a:p>
          <a:p>
            <a:pPr marL="0" lvl="0" indent="0" algn="l" rtl="0">
              <a:spcBef>
                <a:spcPts val="1600"/>
              </a:spcBef>
              <a:spcAft>
                <a:spcPts val="1600"/>
              </a:spcAft>
              <a:buNone/>
            </a:pPr>
            <a:endParaRPr sz="1900">
              <a:latin typeface="Montserrat"/>
              <a:ea typeface="Montserrat"/>
              <a:cs typeface="Montserrat"/>
              <a:sym typeface="Montserrat"/>
            </a:endParaRPr>
          </a:p>
        </p:txBody>
      </p:sp>
      <p:pic>
        <p:nvPicPr>
          <p:cNvPr id="253" name="Google Shape;253;p31"/>
          <p:cNvPicPr preferRelativeResize="0"/>
          <p:nvPr/>
        </p:nvPicPr>
        <p:blipFill>
          <a:blip r:embed="rId3">
            <a:alphaModFix/>
          </a:blip>
          <a:stretch>
            <a:fillRect/>
          </a:stretch>
        </p:blipFill>
        <p:spPr>
          <a:xfrm>
            <a:off x="6878175" y="1565387"/>
            <a:ext cx="2265825" cy="2265825"/>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2"/>
          <p:cNvSpPr txBox="1">
            <a:spLocks noGrp="1"/>
          </p:cNvSpPr>
          <p:nvPr>
            <p:ph type="body" idx="1"/>
          </p:nvPr>
        </p:nvSpPr>
        <p:spPr>
          <a:xfrm>
            <a:off x="1213650" y="141900"/>
            <a:ext cx="7038900" cy="29112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3200">
                <a:latin typeface="Montserrat"/>
                <a:ea typeface="Montserrat"/>
                <a:cs typeface="Montserrat"/>
                <a:sym typeface="Montserrat"/>
              </a:rPr>
              <a:t> How does this Faith, Religion, or Spirituality Personally Relate to Generation Z?</a:t>
            </a:r>
            <a:endParaRPr sz="3200">
              <a:latin typeface="Montserrat"/>
              <a:ea typeface="Montserrat"/>
              <a:cs typeface="Montserrat"/>
              <a:sym typeface="Montserrat"/>
            </a:endParaRPr>
          </a:p>
          <a:p>
            <a:pPr marL="0" lvl="0" indent="0" algn="l" rtl="0">
              <a:spcBef>
                <a:spcPts val="0"/>
              </a:spcBef>
              <a:spcAft>
                <a:spcPts val="1600"/>
              </a:spcAft>
              <a:buNone/>
            </a:pPr>
            <a:endParaRPr sz="3200"/>
          </a:p>
        </p:txBody>
      </p:sp>
      <p:pic>
        <p:nvPicPr>
          <p:cNvPr id="259" name="Google Shape;259;p32"/>
          <p:cNvPicPr preferRelativeResize="0"/>
          <p:nvPr/>
        </p:nvPicPr>
        <p:blipFill>
          <a:blip r:embed="rId3">
            <a:alphaModFix/>
          </a:blip>
          <a:stretch>
            <a:fillRect/>
          </a:stretch>
        </p:blipFill>
        <p:spPr>
          <a:xfrm>
            <a:off x="1391375" y="1891300"/>
            <a:ext cx="6361251" cy="30604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4"/>
          <p:cNvSpPr txBox="1">
            <a:spLocks noGrp="1"/>
          </p:cNvSpPr>
          <p:nvPr>
            <p:ph type="title"/>
          </p:nvPr>
        </p:nvSpPr>
        <p:spPr>
          <a:xfrm>
            <a:off x="1186350" y="1871150"/>
            <a:ext cx="6771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800"/>
              <a:t>Who is Generation Z?</a:t>
            </a:r>
            <a:endParaRPr sz="4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3"/>
          <p:cNvSpPr txBox="1">
            <a:spLocks noGrp="1"/>
          </p:cNvSpPr>
          <p:nvPr>
            <p:ph type="title"/>
          </p:nvPr>
        </p:nvSpPr>
        <p:spPr>
          <a:xfrm>
            <a:off x="3589725" y="285925"/>
            <a:ext cx="28116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Worldview</a:t>
            </a:r>
            <a:endParaRPr sz="2800"/>
          </a:p>
        </p:txBody>
      </p:sp>
      <p:sp>
        <p:nvSpPr>
          <p:cNvPr id="265" name="Google Shape;265;p33"/>
          <p:cNvSpPr txBox="1">
            <a:spLocks noGrp="1"/>
          </p:cNvSpPr>
          <p:nvPr>
            <p:ph type="body" idx="1"/>
          </p:nvPr>
        </p:nvSpPr>
        <p:spPr>
          <a:xfrm>
            <a:off x="1000150" y="1200025"/>
            <a:ext cx="82806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b="1">
                <a:latin typeface="Montserrat"/>
                <a:ea typeface="Montserrat"/>
                <a:cs typeface="Montserrat"/>
                <a:sym typeface="Montserrat"/>
              </a:rPr>
              <a:t>Only 4%</a:t>
            </a:r>
            <a:r>
              <a:rPr lang="en" sz="1900">
                <a:latin typeface="Montserrat"/>
                <a:ea typeface="Montserrat"/>
                <a:cs typeface="Montserrat"/>
                <a:sym typeface="Montserrat"/>
              </a:rPr>
              <a:t> of Generation Z say they have a Biblical (Christian Theistic) worldview (Barna Group &amp; Impact 360 Institute, 2018)</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Overarching filter and lens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Positive effects on morals, decisions, emotional health</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The other 96% of Generation Z have varying worldviews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Islamic Theism, Deism, Atheism, </a:t>
            </a:r>
            <a:r>
              <a:rPr lang="en" sz="1900" b="1">
                <a:latin typeface="Montserrat"/>
                <a:ea typeface="Montserrat"/>
                <a:cs typeface="Montserrat"/>
                <a:sym typeface="Montserrat"/>
              </a:rPr>
              <a:t>Postmodernism, </a:t>
            </a:r>
            <a:r>
              <a:rPr lang="en" sz="1900">
                <a:latin typeface="Montserrat"/>
                <a:ea typeface="Montserrat"/>
                <a:cs typeface="Montserrat"/>
                <a:sym typeface="Montserrat"/>
              </a:rPr>
              <a:t>Nihilism, Naturalism, New Age Pantheism, etc</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“Age of Apathy”-all is valid, so nothing should get exclusive allegiance (Duncombe, 2011)</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Unable to discover “self” in the midst of relativism</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4"/>
          <p:cNvSpPr txBox="1">
            <a:spLocks noGrp="1"/>
          </p:cNvSpPr>
          <p:nvPr>
            <p:ph type="title"/>
          </p:nvPr>
        </p:nvSpPr>
        <p:spPr>
          <a:xfrm>
            <a:off x="3669300" y="511250"/>
            <a:ext cx="18054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Morality</a:t>
            </a:r>
            <a:endParaRPr sz="2800"/>
          </a:p>
        </p:txBody>
      </p:sp>
      <p:sp>
        <p:nvSpPr>
          <p:cNvPr id="271" name="Google Shape;271;p34"/>
          <p:cNvSpPr txBox="1">
            <a:spLocks noGrp="1"/>
          </p:cNvSpPr>
          <p:nvPr>
            <p:ph type="body" idx="1"/>
          </p:nvPr>
        </p:nvSpPr>
        <p:spPr>
          <a:xfrm>
            <a:off x="406975" y="1341475"/>
            <a:ext cx="5802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The presence of non-biblical worldview leads to more subjective morals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Moral Relativism</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21% believe what is morally right and wrong depends on what an individual believes.</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24% of Gen Z agrees that what is morally right and wrong changes over time based on society.</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b="1">
                <a:latin typeface="Montserrat"/>
                <a:ea typeface="Montserrat"/>
                <a:cs typeface="Montserrat"/>
                <a:sym typeface="Montserrat"/>
              </a:rPr>
              <a:t>Only 34% </a:t>
            </a:r>
            <a:r>
              <a:rPr lang="en" sz="1900">
                <a:latin typeface="Montserrat"/>
                <a:ea typeface="Montserrat"/>
                <a:cs typeface="Montserrat"/>
                <a:sym typeface="Montserrat"/>
              </a:rPr>
              <a:t>of Generation Z believe lying to be morally wrong</a:t>
            </a:r>
            <a:endParaRPr sz="1900">
              <a:latin typeface="Montserrat"/>
              <a:ea typeface="Montserrat"/>
              <a:cs typeface="Montserrat"/>
              <a:sym typeface="Montserrat"/>
            </a:endParaRPr>
          </a:p>
          <a:p>
            <a:pPr marL="0" lvl="0" indent="0" algn="l" rtl="0">
              <a:spcBef>
                <a:spcPts val="1600"/>
              </a:spcBef>
              <a:spcAft>
                <a:spcPts val="1600"/>
              </a:spcAft>
              <a:buNone/>
            </a:pPr>
            <a:endParaRPr sz="1900">
              <a:latin typeface="Montserrat"/>
              <a:ea typeface="Montserrat"/>
              <a:cs typeface="Montserrat"/>
              <a:sym typeface="Montserrat"/>
            </a:endParaRPr>
          </a:p>
        </p:txBody>
      </p:sp>
      <p:pic>
        <p:nvPicPr>
          <p:cNvPr id="272" name="Google Shape;272;p34"/>
          <p:cNvPicPr preferRelativeResize="0"/>
          <p:nvPr/>
        </p:nvPicPr>
        <p:blipFill>
          <a:blip r:embed="rId3">
            <a:alphaModFix/>
          </a:blip>
          <a:stretch>
            <a:fillRect/>
          </a:stretch>
        </p:blipFill>
        <p:spPr>
          <a:xfrm>
            <a:off x="6191688" y="2901250"/>
            <a:ext cx="2837425" cy="1888175"/>
          </a:xfrm>
          <a:prstGeom prst="rect">
            <a:avLst/>
          </a:prstGeom>
          <a:noFill/>
          <a:ln>
            <a:noFill/>
          </a:ln>
        </p:spPr>
      </p:pic>
      <p:pic>
        <p:nvPicPr>
          <p:cNvPr id="273" name="Google Shape;273;p34"/>
          <p:cNvPicPr preferRelativeResize="0"/>
          <p:nvPr/>
        </p:nvPicPr>
        <p:blipFill>
          <a:blip r:embed="rId4">
            <a:alphaModFix/>
          </a:blip>
          <a:stretch>
            <a:fillRect/>
          </a:stretch>
        </p:blipFill>
        <p:spPr>
          <a:xfrm>
            <a:off x="6209863" y="697500"/>
            <a:ext cx="2801050" cy="1866200"/>
          </a:xfrm>
          <a:prstGeom prst="rect">
            <a:avLst/>
          </a:prstGeom>
          <a:noFill/>
          <a:ln>
            <a:noFill/>
          </a:ln>
        </p:spPr>
      </p:pic>
      <p:sp>
        <p:nvSpPr>
          <p:cNvPr id="274" name="Google Shape;274;p34"/>
          <p:cNvSpPr txBox="1"/>
          <p:nvPr/>
        </p:nvSpPr>
        <p:spPr>
          <a:xfrm>
            <a:off x="6079950" y="139775"/>
            <a:ext cx="2949300" cy="37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Lato"/>
                <a:ea typeface="Lato"/>
                <a:cs typeface="Lato"/>
                <a:sym typeface="Lato"/>
              </a:rPr>
              <a:t>(Barna Group &amp; Impact 360 Institute, 2018)</a:t>
            </a:r>
            <a:endParaRPr>
              <a:solidFill>
                <a:srgbClr val="FFFFFF"/>
              </a:solidFill>
              <a:latin typeface="Lato"/>
              <a:ea typeface="Lato"/>
              <a:cs typeface="Lato"/>
              <a:sym typeface="Lato"/>
            </a:endParaRPr>
          </a:p>
          <a:p>
            <a:pPr marL="0" lvl="0" indent="0" algn="l" rtl="0">
              <a:spcBef>
                <a:spcPts val="0"/>
              </a:spcBef>
              <a:spcAft>
                <a:spcPts val="0"/>
              </a:spcAft>
              <a:buNone/>
            </a:pPr>
            <a:endParaRPr>
              <a:solidFill>
                <a:srgbClr val="FFFFFF"/>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5"/>
          <p:cNvSpPr txBox="1">
            <a:spLocks noGrp="1"/>
          </p:cNvSpPr>
          <p:nvPr>
            <p:ph type="title"/>
          </p:nvPr>
        </p:nvSpPr>
        <p:spPr>
          <a:xfrm>
            <a:off x="3226325" y="561450"/>
            <a:ext cx="3105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Personal Values </a:t>
            </a:r>
            <a:endParaRPr sz="2800"/>
          </a:p>
        </p:txBody>
      </p:sp>
      <p:sp>
        <p:nvSpPr>
          <p:cNvPr id="280" name="Google Shape;280;p35"/>
          <p:cNvSpPr txBox="1">
            <a:spLocks noGrp="1"/>
          </p:cNvSpPr>
          <p:nvPr>
            <p:ph type="body" idx="1"/>
          </p:nvPr>
        </p:nvSpPr>
        <p:spPr>
          <a:xfrm>
            <a:off x="343950" y="1475550"/>
            <a:ext cx="8587200" cy="20265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Trying to find identity, purpose, meaning of life</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Identities revolved around gender and sexual fluidity</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Less around family-revolves around the “self”</a:t>
            </a:r>
            <a:endParaRPr sz="1900">
              <a:latin typeface="Montserrat"/>
              <a:ea typeface="Montserrat"/>
              <a:cs typeface="Montserrat"/>
              <a:sym typeface="Montserrat"/>
            </a:endParaRPr>
          </a:p>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Pluralism, diversity, and acceptance has lead to many core values of this generation:</a:t>
            </a:r>
            <a:endParaRPr sz="1900">
              <a:latin typeface="Montserrat"/>
              <a:ea typeface="Montserrat"/>
              <a:cs typeface="Montserrat"/>
              <a:sym typeface="Montserrat"/>
            </a:endParaRPr>
          </a:p>
          <a:p>
            <a:pPr marL="914400" lvl="0" indent="0" algn="l" rtl="0">
              <a:spcBef>
                <a:spcPts val="1600"/>
              </a:spcBef>
              <a:spcAft>
                <a:spcPts val="0"/>
              </a:spcAft>
              <a:buNone/>
            </a:pPr>
            <a:endParaRPr sz="1900">
              <a:latin typeface="Montserrat"/>
              <a:ea typeface="Montserrat"/>
              <a:cs typeface="Montserrat"/>
              <a:sym typeface="Montserrat"/>
            </a:endParaRPr>
          </a:p>
          <a:p>
            <a:pPr marL="914400" lvl="0" indent="0" algn="l" rtl="0">
              <a:spcBef>
                <a:spcPts val="1600"/>
              </a:spcBef>
              <a:spcAft>
                <a:spcPts val="1600"/>
              </a:spcAft>
              <a:buNone/>
            </a:pPr>
            <a:endParaRPr sz="1900">
              <a:latin typeface="Montserrat"/>
              <a:ea typeface="Montserrat"/>
              <a:cs typeface="Montserrat"/>
              <a:sym typeface="Montserrat"/>
            </a:endParaRPr>
          </a:p>
        </p:txBody>
      </p:sp>
      <p:sp>
        <p:nvSpPr>
          <p:cNvPr id="281" name="Google Shape;281;p35"/>
          <p:cNvSpPr txBox="1"/>
          <p:nvPr/>
        </p:nvSpPr>
        <p:spPr>
          <a:xfrm>
            <a:off x="4849975" y="3320350"/>
            <a:ext cx="3606000" cy="2026500"/>
          </a:xfrm>
          <a:prstGeom prst="rect">
            <a:avLst/>
          </a:prstGeom>
          <a:noFill/>
          <a:ln>
            <a:noFill/>
          </a:ln>
        </p:spPr>
        <p:txBody>
          <a:bodyPr spcFirstLastPara="1" wrap="square" lIns="91425" tIns="91425" rIns="91425" bIns="91425" anchor="t" anchorCtr="0">
            <a:noAutofit/>
          </a:bodyPr>
          <a:lstStyle/>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Realism</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Stability and Safety</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Social Responsibility</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Leadership and Empowerment</a:t>
            </a:r>
            <a:endParaRPr sz="1900">
              <a:solidFill>
                <a:srgbClr val="FFFFFF"/>
              </a:solidFill>
              <a:latin typeface="Montserrat"/>
              <a:ea typeface="Montserrat"/>
              <a:cs typeface="Montserrat"/>
              <a:sym typeface="Montserrat"/>
            </a:endParaRPr>
          </a:p>
        </p:txBody>
      </p:sp>
      <p:sp>
        <p:nvSpPr>
          <p:cNvPr id="282" name="Google Shape;282;p35"/>
          <p:cNvSpPr txBox="1"/>
          <p:nvPr/>
        </p:nvSpPr>
        <p:spPr>
          <a:xfrm>
            <a:off x="740775" y="3320350"/>
            <a:ext cx="3717900" cy="1509600"/>
          </a:xfrm>
          <a:prstGeom prst="rect">
            <a:avLst/>
          </a:prstGeom>
          <a:noFill/>
          <a:ln>
            <a:noFill/>
          </a:ln>
        </p:spPr>
        <p:txBody>
          <a:bodyPr spcFirstLastPara="1" wrap="square" lIns="91425" tIns="91425" rIns="91425" bIns="91425" anchor="t" anchorCtr="0">
            <a:noAutofit/>
          </a:bodyPr>
          <a:lstStyle/>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Open-mindedness</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Freedom and Self Expression</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Being Unique</a:t>
            </a:r>
            <a:endParaRPr sz="1900">
              <a:solidFill>
                <a:srgbClr val="FFFFFF"/>
              </a:solidFill>
              <a:latin typeface="Montserrat"/>
              <a:ea typeface="Montserrat"/>
              <a:cs typeface="Montserrat"/>
              <a:sym typeface="Montserrat"/>
            </a:endParaRPr>
          </a:p>
          <a:p>
            <a:pPr marL="457200" lvl="0" indent="-349250" algn="l" rtl="0">
              <a:spcBef>
                <a:spcPts val="0"/>
              </a:spcBef>
              <a:spcAft>
                <a:spcPts val="0"/>
              </a:spcAft>
              <a:buClr>
                <a:srgbClr val="FFFFFF"/>
              </a:buClr>
              <a:buSzPts val="1900"/>
              <a:buFont typeface="Montserrat"/>
              <a:buChar char="●"/>
            </a:pPr>
            <a:r>
              <a:rPr lang="en" sz="1900">
                <a:solidFill>
                  <a:srgbClr val="FFFFFF"/>
                </a:solidFill>
                <a:latin typeface="Montserrat"/>
                <a:ea typeface="Montserrat"/>
                <a:cs typeface="Montserrat"/>
                <a:sym typeface="Montserrat"/>
              </a:rPr>
              <a:t>Staying Connected</a:t>
            </a:r>
            <a:endParaRPr sz="1900">
              <a:solidFill>
                <a:srgbClr val="FFFFFF"/>
              </a:solidFill>
              <a:latin typeface="Montserrat"/>
              <a:ea typeface="Montserrat"/>
              <a:cs typeface="Montserrat"/>
              <a:sym typeface="Montserrat"/>
            </a:endParaRPr>
          </a:p>
        </p:txBody>
      </p:sp>
      <p:sp>
        <p:nvSpPr>
          <p:cNvPr id="283" name="Google Shape;283;p35"/>
          <p:cNvSpPr txBox="1"/>
          <p:nvPr/>
        </p:nvSpPr>
        <p:spPr>
          <a:xfrm>
            <a:off x="7799100" y="4564550"/>
            <a:ext cx="1285800" cy="47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Montserrat"/>
                <a:ea typeface="Montserrat"/>
                <a:cs typeface="Montserrat"/>
                <a:sym typeface="Montserrat"/>
              </a:rPr>
              <a:t>(Li, 2018)</a:t>
            </a:r>
            <a:endParaRPr>
              <a:solidFill>
                <a:srgbClr val="FFFFFF"/>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6"/>
          <p:cNvSpPr txBox="1">
            <a:spLocks noGrp="1"/>
          </p:cNvSpPr>
          <p:nvPr>
            <p:ph type="title"/>
          </p:nvPr>
        </p:nvSpPr>
        <p:spPr>
          <a:xfrm>
            <a:off x="2779100" y="357825"/>
            <a:ext cx="40557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Sense of Connection</a:t>
            </a:r>
            <a:endParaRPr sz="2800"/>
          </a:p>
        </p:txBody>
      </p:sp>
      <p:sp>
        <p:nvSpPr>
          <p:cNvPr id="289" name="Google Shape;289;p36"/>
          <p:cNvSpPr txBox="1">
            <a:spLocks noGrp="1"/>
          </p:cNvSpPr>
          <p:nvPr>
            <p:ph type="body" idx="1"/>
          </p:nvPr>
        </p:nvSpPr>
        <p:spPr>
          <a:xfrm>
            <a:off x="72775" y="1649300"/>
            <a:ext cx="53223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Connection to other people affected</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Movement towards individual spirituality/relativism</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Loneliest generation</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Loss of connection, need to belong</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Relationships transactional</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Connection through technology?</a:t>
            </a:r>
            <a:endParaRPr sz="1900">
              <a:latin typeface="Montserrat"/>
              <a:ea typeface="Montserrat"/>
              <a:cs typeface="Montserrat"/>
              <a:sym typeface="Montserrat"/>
            </a:endParaRPr>
          </a:p>
          <a:p>
            <a:pPr marL="1371600" lvl="2" indent="-349250" algn="l" rtl="0">
              <a:spcBef>
                <a:spcPts val="0"/>
              </a:spcBef>
              <a:spcAft>
                <a:spcPts val="0"/>
              </a:spcAft>
              <a:buSzPts val="1900"/>
              <a:buFont typeface="Montserrat"/>
              <a:buChar char="■"/>
            </a:pPr>
            <a:r>
              <a:rPr lang="en" sz="1900">
                <a:latin typeface="Montserrat"/>
                <a:ea typeface="Montserrat"/>
                <a:cs typeface="Montserrat"/>
                <a:sym typeface="Montserrat"/>
              </a:rPr>
              <a:t>Authenticity vs superficiality</a:t>
            </a:r>
            <a:endParaRPr sz="1900">
              <a:latin typeface="Montserrat"/>
              <a:ea typeface="Montserrat"/>
              <a:cs typeface="Montserrat"/>
              <a:sym typeface="Montserrat"/>
            </a:endParaRPr>
          </a:p>
          <a:p>
            <a:pPr marL="0" marR="0" lvl="0" indent="0" algn="l" rtl="0">
              <a:lnSpc>
                <a:spcPct val="115000"/>
              </a:lnSpc>
              <a:spcBef>
                <a:spcPts val="1600"/>
              </a:spcBef>
              <a:spcAft>
                <a:spcPts val="1600"/>
              </a:spcAft>
              <a:buNone/>
            </a:pPr>
            <a:endParaRPr sz="1900">
              <a:latin typeface="Montserrat"/>
              <a:ea typeface="Montserrat"/>
              <a:cs typeface="Montserrat"/>
              <a:sym typeface="Montserrat"/>
            </a:endParaRPr>
          </a:p>
        </p:txBody>
      </p:sp>
      <p:pic>
        <p:nvPicPr>
          <p:cNvPr id="290" name="Google Shape;290;p36"/>
          <p:cNvPicPr preferRelativeResize="0"/>
          <p:nvPr/>
        </p:nvPicPr>
        <p:blipFill>
          <a:blip r:embed="rId3">
            <a:alphaModFix/>
          </a:blip>
          <a:stretch>
            <a:fillRect/>
          </a:stretch>
        </p:blipFill>
        <p:spPr>
          <a:xfrm>
            <a:off x="5484200" y="1581525"/>
            <a:ext cx="3659800" cy="2386835"/>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7"/>
          <p:cNvSpPr txBox="1">
            <a:spLocks noGrp="1"/>
          </p:cNvSpPr>
          <p:nvPr>
            <p:ph type="title"/>
          </p:nvPr>
        </p:nvSpPr>
        <p:spPr>
          <a:xfrm>
            <a:off x="1087850" y="253975"/>
            <a:ext cx="82068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How does Generation Z </a:t>
            </a:r>
            <a:r>
              <a:rPr lang="en" sz="2800" b="1"/>
              <a:t>practice</a:t>
            </a:r>
            <a:r>
              <a:rPr lang="en" sz="2800"/>
              <a:t> their faith?</a:t>
            </a:r>
            <a:endParaRPr sz="2800"/>
          </a:p>
        </p:txBody>
      </p:sp>
      <p:sp>
        <p:nvSpPr>
          <p:cNvPr id="296" name="Google Shape;296;p37"/>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How do they “live their faith?</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How does what they believe and experience influence what they do?</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Spiritual disciplines, contribution to society/world, etc.</a:t>
            </a:r>
            <a:endParaRPr sz="1900">
              <a:latin typeface="Montserrat"/>
              <a:ea typeface="Montserrat"/>
              <a:cs typeface="Montserrat"/>
              <a:sym typeface="Montserrat"/>
            </a:endParaRPr>
          </a:p>
          <a:p>
            <a:pPr marL="457200" lvl="0" indent="-349250" algn="l" rtl="0">
              <a:spcBef>
                <a:spcPts val="1000"/>
              </a:spcBef>
              <a:spcAft>
                <a:spcPts val="1000"/>
              </a:spcAft>
              <a:buSzPts val="1900"/>
              <a:buFont typeface="Montserrat"/>
              <a:buChar char="●"/>
            </a:pPr>
            <a:r>
              <a:rPr lang="en" sz="1900">
                <a:latin typeface="Montserrat"/>
                <a:ea typeface="Montserrat"/>
                <a:cs typeface="Montserrat"/>
                <a:sym typeface="Montserrat"/>
              </a:rPr>
              <a:t>How do we engage with Gen Z, particularly within the church?</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8"/>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Spiritual Disciplines</a:t>
            </a:r>
            <a:endParaRPr/>
          </a:p>
        </p:txBody>
      </p:sp>
      <p:sp>
        <p:nvSpPr>
          <p:cNvPr id="302" name="Google Shape;302;p38"/>
          <p:cNvSpPr txBox="1">
            <a:spLocks noGrp="1"/>
          </p:cNvSpPr>
          <p:nvPr>
            <p:ph type="body" idx="1"/>
          </p:nvPr>
        </p:nvSpPr>
        <p:spPr>
          <a:xfrm>
            <a:off x="1297500" y="1219875"/>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This is considered the least Christian generation to date in means of belief and practice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Spiritual Disciplines - those practices found in scripture that promote spiritual growth among believers in the gospel of Christ. They are habits of devotion, habits of experiential Christianity that have been practiced by God’s people since biblical times.</a:t>
            </a:r>
            <a:endParaRPr sz="1900">
              <a:latin typeface="Montserrat"/>
              <a:ea typeface="Montserrat"/>
              <a:cs typeface="Montserrat"/>
              <a:sym typeface="Montserrat"/>
            </a:endParaRPr>
          </a:p>
          <a:p>
            <a:pPr marL="457200" marR="0" lvl="0" indent="0" algn="l" rtl="0">
              <a:lnSpc>
                <a:spcPct val="115000"/>
              </a:lnSpc>
              <a:spcBef>
                <a:spcPts val="1000"/>
              </a:spcBef>
              <a:spcAft>
                <a:spcPts val="0"/>
              </a:spcAft>
              <a:buNone/>
            </a:pPr>
            <a:endParaRPr/>
          </a:p>
          <a:p>
            <a:pPr marL="1371600" marR="0" lvl="0" indent="0" algn="l" rtl="0">
              <a:lnSpc>
                <a:spcPct val="115000"/>
              </a:lnSpc>
              <a:spcBef>
                <a:spcPts val="1000"/>
              </a:spcBef>
              <a:spcAft>
                <a:spcPts val="0"/>
              </a:spcAft>
              <a:buNone/>
            </a:pPr>
            <a:endParaRPr/>
          </a:p>
          <a:p>
            <a:pPr marL="457200" lvl="0" indent="0" algn="l" rtl="0">
              <a:spcBef>
                <a:spcPts val="1000"/>
              </a:spcBef>
              <a:spcAft>
                <a:spcPts val="1000"/>
              </a:spcAft>
              <a:buNone/>
            </a:pPr>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9"/>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Spiritual Disciplines</a:t>
            </a:r>
            <a:endParaRPr/>
          </a:p>
        </p:txBody>
      </p:sp>
      <p:sp>
        <p:nvSpPr>
          <p:cNvPr id="308" name="Google Shape;308;p39"/>
          <p:cNvSpPr txBox="1">
            <a:spLocks noGrp="1"/>
          </p:cNvSpPr>
          <p:nvPr>
            <p:ph type="body" idx="1"/>
          </p:nvPr>
        </p:nvSpPr>
        <p:spPr>
          <a:xfrm>
            <a:off x="1297500" y="1179975"/>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Aspects of Christian Spiritual Disciplines</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Personal and Interpersonal</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Activities, not attitudes. - Prayer, fasting, worship, serving, learning, etc.</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Taught and modeled in the Bible</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Necessary for growing in Christlikeness and knowing/experiencing God</a:t>
            </a:r>
            <a:endParaRPr sz="1900">
              <a:latin typeface="Montserrat"/>
              <a:ea typeface="Montserrat"/>
              <a:cs typeface="Montserrat"/>
              <a:sym typeface="Montserrat"/>
            </a:endParaRPr>
          </a:p>
          <a:p>
            <a:pPr marL="914400" lvl="1" indent="-349250" algn="l" rtl="0">
              <a:spcBef>
                <a:spcPts val="1000"/>
              </a:spcBef>
              <a:spcAft>
                <a:spcPts val="1000"/>
              </a:spcAft>
              <a:buSzPts val="1900"/>
              <a:buFont typeface="Montserrat"/>
              <a:buChar char="○"/>
            </a:pPr>
            <a:r>
              <a:rPr lang="en" sz="1900">
                <a:latin typeface="Montserrat"/>
                <a:ea typeface="Montserrat"/>
                <a:cs typeface="Montserrat"/>
                <a:sym typeface="Montserrat"/>
              </a:rPr>
              <a:t>Means and not ends </a:t>
            </a:r>
            <a:endParaRPr sz="1900">
              <a:latin typeface="Montserrat"/>
              <a:ea typeface="Montserrat"/>
              <a:cs typeface="Montserrat"/>
              <a:sym typeface="Montserrat"/>
            </a:endParaRPr>
          </a:p>
        </p:txBody>
      </p:sp>
      <p:sp>
        <p:nvSpPr>
          <p:cNvPr id="309" name="Google Shape;309;p39"/>
          <p:cNvSpPr txBox="1"/>
          <p:nvPr/>
        </p:nvSpPr>
        <p:spPr>
          <a:xfrm>
            <a:off x="7642225" y="4744500"/>
            <a:ext cx="1594800" cy="47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Montserrat"/>
                <a:ea typeface="Montserrat"/>
                <a:cs typeface="Montserrat"/>
                <a:sym typeface="Montserrat"/>
              </a:rPr>
              <a:t>(Whitney, 2015)</a:t>
            </a:r>
            <a:endParaRPr>
              <a:solidFill>
                <a:srgbClr val="FFFFFF"/>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Spiritual Disciplines</a:t>
            </a:r>
            <a:endParaRPr/>
          </a:p>
        </p:txBody>
      </p:sp>
      <p:sp>
        <p:nvSpPr>
          <p:cNvPr id="315" name="Google Shape;315;p40"/>
          <p:cNvSpPr txBox="1">
            <a:spLocks noGrp="1"/>
          </p:cNvSpPr>
          <p:nvPr>
            <p:ph type="body" idx="1"/>
          </p:nvPr>
        </p:nvSpPr>
        <p:spPr>
          <a:xfrm>
            <a:off x="1297500" y="1116150"/>
            <a:ext cx="7038900" cy="2911200"/>
          </a:xfrm>
          <a:prstGeom prst="rect">
            <a:avLst/>
          </a:prstGeom>
          <a:noFill/>
          <a:ln>
            <a:noFill/>
          </a:ln>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45% included faith in their response of daily activity</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Less approval of religious organizations and less likely to say that religion is important in their lives</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Less likely to attend church, even if they are believers.</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43% recently attended church</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16% “unchurched” </a:t>
            </a:r>
            <a:endParaRPr sz="1900">
              <a:latin typeface="Montserrat"/>
              <a:ea typeface="Montserrat"/>
              <a:cs typeface="Montserrat"/>
              <a:sym typeface="Montserrat"/>
            </a:endParaRPr>
          </a:p>
          <a:p>
            <a:pPr marL="457200" lvl="0" indent="0" algn="l" rtl="0">
              <a:spcBef>
                <a:spcPts val="1000"/>
              </a:spcBef>
              <a:spcAft>
                <a:spcPts val="1000"/>
              </a:spcAft>
              <a:buNone/>
            </a:pPr>
            <a:endParaRPr sz="1200">
              <a:solidFill>
                <a:srgbClr val="FFFFFF"/>
              </a:solidFill>
            </a:endParaRPr>
          </a:p>
        </p:txBody>
      </p:sp>
      <p:sp>
        <p:nvSpPr>
          <p:cNvPr id="316" name="Google Shape;316;p40"/>
          <p:cNvSpPr txBox="1"/>
          <p:nvPr/>
        </p:nvSpPr>
        <p:spPr>
          <a:xfrm>
            <a:off x="7295750" y="4606700"/>
            <a:ext cx="2642400" cy="34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Lato"/>
                <a:ea typeface="Lato"/>
                <a:cs typeface="Lato"/>
                <a:sym typeface="Lato"/>
              </a:rPr>
              <a:t>(One Hope &amp; Barna)</a:t>
            </a:r>
            <a:endParaRPr>
              <a:solidFill>
                <a:srgbClr val="FFFFFF"/>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41"/>
          <p:cNvPicPr preferRelativeResize="0"/>
          <p:nvPr/>
        </p:nvPicPr>
        <p:blipFill>
          <a:blip r:embed="rId3">
            <a:alphaModFix/>
          </a:blip>
          <a:stretch>
            <a:fillRect/>
          </a:stretch>
        </p:blipFill>
        <p:spPr>
          <a:xfrm>
            <a:off x="152400" y="152400"/>
            <a:ext cx="8660033" cy="4838700"/>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Spiritual Disciplines</a:t>
            </a:r>
            <a:endParaRPr/>
          </a:p>
        </p:txBody>
      </p:sp>
      <p:sp>
        <p:nvSpPr>
          <p:cNvPr id="327" name="Google Shape;327;p42"/>
          <p:cNvSpPr txBox="1">
            <a:spLocks noGrp="1"/>
          </p:cNvSpPr>
          <p:nvPr>
            <p:ph type="body" idx="1"/>
          </p:nvPr>
        </p:nvSpPr>
        <p:spPr>
          <a:xfrm>
            <a:off x="1360350" y="105425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Six religious activities are at their lowest levels since Barna Group began tracking such teen behaviors</a:t>
            </a:r>
            <a:endParaRPr sz="1900">
              <a:latin typeface="Montserrat"/>
              <a:ea typeface="Montserrat"/>
              <a:cs typeface="Montserrat"/>
              <a:sym typeface="Montserrat"/>
            </a:endParaRPr>
          </a:p>
          <a:p>
            <a:pPr marL="914400" lvl="1" indent="-349250" algn="l" rtl="0">
              <a:spcBef>
                <a:spcPts val="0"/>
              </a:spcBef>
              <a:spcAft>
                <a:spcPts val="0"/>
              </a:spcAft>
              <a:buSzPts val="1900"/>
              <a:buFont typeface="Montserrat"/>
              <a:buChar char="○"/>
            </a:pPr>
            <a:r>
              <a:rPr lang="en" sz="1900">
                <a:latin typeface="Montserrat"/>
                <a:ea typeface="Montserrat"/>
                <a:cs typeface="Montserrat"/>
                <a:sym typeface="Montserrat"/>
              </a:rPr>
              <a:t>Prayer, Sunday school participation, donations to churches, reading sacred texts other than the Bible, and evangelism by Christian teens</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Some of these changes may go unnoticed because teen church attendance and youth group involvement has not changed as much</a:t>
            </a:r>
            <a:endParaRPr sz="1900">
              <a:latin typeface="Montserrat"/>
              <a:ea typeface="Montserrat"/>
              <a:cs typeface="Montserrat"/>
              <a:sym typeface="Montserrat"/>
            </a:endParaRPr>
          </a:p>
          <a:p>
            <a:pPr marL="457200" lvl="0" indent="-349250" algn="l" rtl="0">
              <a:spcBef>
                <a:spcPts val="1000"/>
              </a:spcBef>
              <a:spcAft>
                <a:spcPts val="1000"/>
              </a:spcAft>
              <a:buSzPts val="1900"/>
              <a:buFont typeface="Montserrat"/>
              <a:buChar char="●"/>
            </a:pPr>
            <a:r>
              <a:rPr lang="en" sz="1900">
                <a:latin typeface="Montserrat"/>
                <a:ea typeface="Montserrat"/>
                <a:cs typeface="Montserrat"/>
                <a:sym typeface="Montserrat"/>
              </a:rPr>
              <a:t>This is not just in the United States, but a global trend.</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2" name="nFaEPe6T_m4"/>
          <p:cNvPicPr>
            <a:picLocks noRot="1" noChangeAspect="1"/>
          </p:cNvPicPr>
          <p:nvPr>
            <a:videoFile r:link="rId1"/>
          </p:nvPr>
        </p:nvPicPr>
        <p:blipFill>
          <a:blip r:embed="rId4"/>
          <a:stretch>
            <a:fillRect/>
          </a:stretch>
        </p:blipFill>
        <p:spPr>
          <a:xfrm>
            <a:off x="1165723" y="583096"/>
            <a:ext cx="7150283" cy="402203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43"/>
          <p:cNvPicPr preferRelativeResize="0"/>
          <p:nvPr/>
        </p:nvPicPr>
        <p:blipFill>
          <a:blip r:embed="rId3">
            <a:alphaModFix/>
          </a:blip>
          <a:stretch>
            <a:fillRect/>
          </a:stretch>
        </p:blipFill>
        <p:spPr>
          <a:xfrm>
            <a:off x="1524000" y="700075"/>
            <a:ext cx="6096000" cy="3743325"/>
          </a:xfrm>
          <a:prstGeom prst="rect">
            <a:avLst/>
          </a:prstGeom>
          <a:noFill/>
          <a:ln>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44"/>
          <p:cNvPicPr preferRelativeResize="0"/>
          <p:nvPr/>
        </p:nvPicPr>
        <p:blipFill>
          <a:blip r:embed="rId3">
            <a:alphaModFix/>
          </a:blip>
          <a:stretch>
            <a:fillRect/>
          </a:stretch>
        </p:blipFill>
        <p:spPr>
          <a:xfrm>
            <a:off x="1633775" y="189200"/>
            <a:ext cx="6196575" cy="4641450"/>
          </a:xfrm>
          <a:prstGeom prst="rect">
            <a:avLst/>
          </a:prstGeom>
          <a:noFill/>
          <a:ln>
            <a:noFill/>
          </a:ln>
        </p:spPr>
      </p:pic>
      <p:sp>
        <p:nvSpPr>
          <p:cNvPr id="338" name="Google Shape;338;p44"/>
          <p:cNvSpPr txBox="1"/>
          <p:nvPr/>
        </p:nvSpPr>
        <p:spPr>
          <a:xfrm>
            <a:off x="7830350" y="4785375"/>
            <a:ext cx="1613700" cy="47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Montserrat"/>
                <a:ea typeface="Montserrat"/>
                <a:cs typeface="Montserrat"/>
                <a:sym typeface="Montserrat"/>
              </a:rPr>
              <a:t>(Herald Sun)</a:t>
            </a:r>
            <a:endParaRPr>
              <a:solidFill>
                <a:srgbClr val="FFFFFF"/>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45"/>
          <p:cNvSpPr txBox="1">
            <a:spLocks noGrp="1"/>
          </p:cNvSpPr>
          <p:nvPr>
            <p:ph type="title"/>
          </p:nvPr>
        </p:nvSpPr>
        <p:spPr>
          <a:xfrm>
            <a:off x="1297500" y="393750"/>
            <a:ext cx="73944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Why is Gen Z disconnecting from the church?</a:t>
            </a:r>
            <a:endParaRPr/>
          </a:p>
        </p:txBody>
      </p:sp>
      <p:sp>
        <p:nvSpPr>
          <p:cNvPr id="344" name="Google Shape;344;p45"/>
          <p:cNvSpPr txBox="1">
            <a:spLocks noGrp="1"/>
          </p:cNvSpPr>
          <p:nvPr>
            <p:ph type="body" idx="1"/>
          </p:nvPr>
        </p:nvSpPr>
        <p:spPr>
          <a:xfrm>
            <a:off x="1297500" y="100565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Over half (54%) say that church is “not important”</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Opted to say they “find God elsewhere”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1 in 5 reported that dissatisfaction or a negative impression made them become less religious</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32% because they were disinterested</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They approach religion the same way one would approach a product</a:t>
            </a:r>
            <a:endParaRPr sz="1900">
              <a:latin typeface="Montserrat"/>
              <a:ea typeface="Montserrat"/>
              <a:cs typeface="Montserrat"/>
              <a:sym typeface="Montserrat"/>
            </a:endParaRPr>
          </a:p>
          <a:p>
            <a:pPr marL="457200" lvl="0" indent="-349250" algn="l" rtl="0">
              <a:spcBef>
                <a:spcPts val="1000"/>
              </a:spcBef>
              <a:spcAft>
                <a:spcPts val="1000"/>
              </a:spcAft>
              <a:buSzPts val="1900"/>
              <a:buFont typeface="Montserrat"/>
              <a:buChar char="●"/>
            </a:pPr>
            <a:r>
              <a:rPr lang="en" sz="1900">
                <a:latin typeface="Montserrat"/>
                <a:ea typeface="Montserrat"/>
                <a:cs typeface="Montserrat"/>
                <a:sym typeface="Montserrat"/>
              </a:rPr>
              <a:t>Gen Z is “biblically and spiritually illiterate”</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pic>
        <p:nvPicPr>
          <p:cNvPr id="349" name="Google Shape;349;p46"/>
          <p:cNvPicPr preferRelativeResize="0"/>
          <p:nvPr/>
        </p:nvPicPr>
        <p:blipFill>
          <a:blip r:embed="rId3">
            <a:alphaModFix/>
          </a:blip>
          <a:stretch>
            <a:fillRect/>
          </a:stretch>
        </p:blipFill>
        <p:spPr>
          <a:xfrm>
            <a:off x="2313200" y="152400"/>
            <a:ext cx="5090645" cy="4838702"/>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47"/>
          <p:cNvPicPr preferRelativeResize="0"/>
          <p:nvPr/>
        </p:nvPicPr>
        <p:blipFill>
          <a:blip r:embed="rId3">
            <a:alphaModFix/>
          </a:blip>
          <a:stretch>
            <a:fillRect/>
          </a:stretch>
        </p:blipFill>
        <p:spPr>
          <a:xfrm>
            <a:off x="2384513" y="152400"/>
            <a:ext cx="4598633" cy="4838698"/>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48"/>
          <p:cNvPicPr preferRelativeResize="0"/>
          <p:nvPr/>
        </p:nvPicPr>
        <p:blipFill>
          <a:blip r:embed="rId3">
            <a:alphaModFix/>
          </a:blip>
          <a:stretch>
            <a:fillRect/>
          </a:stretch>
        </p:blipFill>
        <p:spPr>
          <a:xfrm>
            <a:off x="1085050" y="76200"/>
            <a:ext cx="7078288" cy="4991100"/>
          </a:xfrm>
          <a:prstGeom prst="rect">
            <a:avLst/>
          </a:prstGeom>
          <a:noFill/>
          <a:ln>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49"/>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 of Technology Among Gen Z</a:t>
            </a:r>
            <a:endParaRPr/>
          </a:p>
        </p:txBody>
      </p:sp>
      <p:sp>
        <p:nvSpPr>
          <p:cNvPr id="365" name="Google Shape;365;p49"/>
          <p:cNvSpPr txBox="1">
            <a:spLocks noGrp="1"/>
          </p:cNvSpPr>
          <p:nvPr>
            <p:ph type="body" idx="1"/>
          </p:nvPr>
        </p:nvSpPr>
        <p:spPr>
          <a:xfrm>
            <a:off x="1297500" y="1307850"/>
            <a:ext cx="7038900" cy="3688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12 years old - the average age a U.S. young person gets their own smartphone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98% of Gen Z aged internet users own a smartphone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8 hours - average time an Internet-connected teen is spending online daily</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3 hours specifically on social media</a:t>
            </a:r>
            <a:endParaRPr sz="1900">
              <a:latin typeface="Montserrat"/>
              <a:ea typeface="Montserrat"/>
              <a:cs typeface="Montserrat"/>
              <a:sym typeface="Montserrat"/>
            </a:endParaRPr>
          </a:p>
          <a:p>
            <a:pPr marL="457200" lvl="0" indent="0" algn="l" rtl="0">
              <a:lnSpc>
                <a:spcPct val="125000"/>
              </a:lnSpc>
              <a:spcBef>
                <a:spcPts val="1000"/>
              </a:spcBef>
              <a:spcAft>
                <a:spcPts val="0"/>
              </a:spcAft>
              <a:buNone/>
            </a:pPr>
            <a:endParaRPr>
              <a:solidFill>
                <a:srgbClr val="FFFFFF"/>
              </a:solidFill>
            </a:endParaRPr>
          </a:p>
          <a:p>
            <a:pPr marL="457200" lvl="0" indent="0" algn="l" rtl="0">
              <a:spcBef>
                <a:spcPts val="1200"/>
              </a:spcBef>
              <a:spcAft>
                <a:spcPts val="0"/>
              </a:spcAft>
              <a:buNone/>
            </a:pPr>
            <a:endParaRPr/>
          </a:p>
          <a:p>
            <a:pPr marL="457200" lvl="0" indent="0" algn="l" rtl="0">
              <a:spcBef>
                <a:spcPts val="1000"/>
              </a:spcBef>
              <a:spcAft>
                <a:spcPts val="1000"/>
              </a:spcAft>
              <a:buNone/>
            </a:pPr>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5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 of Technology Among Gen Z</a:t>
            </a:r>
            <a:endParaRPr/>
          </a:p>
        </p:txBody>
      </p:sp>
      <p:sp>
        <p:nvSpPr>
          <p:cNvPr id="371" name="Google Shape;371;p50"/>
          <p:cNvSpPr txBox="1">
            <a:spLocks noGrp="1"/>
          </p:cNvSpPr>
          <p:nvPr>
            <p:ph type="body" idx="1"/>
          </p:nvPr>
        </p:nvSpPr>
        <p:spPr>
          <a:xfrm>
            <a:off x="1297500" y="88755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“Yet perhaps technology such as social networking is reconfiguring teens’ needs for relationships and continual connectivity, diminishing the role of certain spiritual forms of engagement in their lives. Talking to God may be losing out to Facebook.”</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Social media does serve as a platform in which young people are sharing their testimonies, posting blogs about faith, etc.</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Example: Sadie Robertson</a:t>
            </a:r>
            <a:endParaRPr sz="1900">
              <a:latin typeface="Montserrat"/>
              <a:ea typeface="Montserrat"/>
              <a:cs typeface="Montserrat"/>
              <a:sym typeface="Montserrat"/>
            </a:endParaRPr>
          </a:p>
          <a:p>
            <a:pPr marL="457200" lvl="0" indent="-349250" algn="l" rtl="0">
              <a:lnSpc>
                <a:spcPct val="125000"/>
              </a:lnSpc>
              <a:spcBef>
                <a:spcPts val="1000"/>
              </a:spcBef>
              <a:spcAft>
                <a:spcPts val="0"/>
              </a:spcAft>
              <a:buSzPts val="1900"/>
              <a:buFont typeface="Montserrat"/>
              <a:buChar char="●"/>
            </a:pPr>
            <a:r>
              <a:rPr lang="en" sz="1900">
                <a:latin typeface="Montserrat"/>
                <a:ea typeface="Montserrat"/>
                <a:cs typeface="Montserrat"/>
                <a:sym typeface="Montserrat"/>
              </a:rPr>
              <a:t>Teen's online church draws young people from around the world</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51"/>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 of Technology Within the Church</a:t>
            </a:r>
            <a:endParaRPr/>
          </a:p>
        </p:txBody>
      </p:sp>
      <p:sp>
        <p:nvSpPr>
          <p:cNvPr id="377" name="Google Shape;377;p51"/>
          <p:cNvSpPr txBox="1">
            <a:spLocks noGrp="1"/>
          </p:cNvSpPr>
          <p:nvPr>
            <p:ph type="body" idx="1"/>
          </p:nvPr>
        </p:nvSpPr>
        <p:spPr>
          <a:xfrm>
            <a:off x="1297500" y="1043050"/>
            <a:ext cx="7038900" cy="34356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33% of parishoners first learned about their church online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64% say that the church’s website if important in church participation and attendance</a:t>
            </a:r>
            <a:endParaRPr sz="1900">
              <a:latin typeface="Montserrat"/>
              <a:ea typeface="Montserrat"/>
              <a:cs typeface="Montserrat"/>
              <a:sym typeface="Montserrat"/>
            </a:endParaRPr>
          </a:p>
          <a:p>
            <a:pPr marL="457200" lvl="0" indent="-349250" algn="l" rtl="0">
              <a:spcBef>
                <a:spcPts val="1000"/>
              </a:spcBef>
              <a:spcAft>
                <a:spcPts val="1000"/>
              </a:spcAft>
              <a:buSzPts val="1900"/>
              <a:buFont typeface="Montserrat"/>
              <a:buChar char="●"/>
            </a:pPr>
            <a:r>
              <a:rPr lang="en" sz="1900">
                <a:latin typeface="Montserrat"/>
                <a:ea typeface="Montserrat"/>
                <a:cs typeface="Montserrat"/>
                <a:sym typeface="Montserrat"/>
              </a:rPr>
              <a:t>In 2016, 2,788 churches across 59 countries used Livestream to broadcast 166,700 events online</a:t>
            </a:r>
            <a:endParaRPr sz="1900">
              <a:latin typeface="Montserrat"/>
              <a:ea typeface="Montserrat"/>
              <a:cs typeface="Montserrat"/>
              <a:sym typeface="Montserrat"/>
            </a:endParaRPr>
          </a:p>
        </p:txBody>
      </p:sp>
      <p:sp>
        <p:nvSpPr>
          <p:cNvPr id="378" name="Google Shape;378;p51"/>
          <p:cNvSpPr txBox="1"/>
          <p:nvPr/>
        </p:nvSpPr>
        <p:spPr>
          <a:xfrm>
            <a:off x="8163000" y="4668300"/>
            <a:ext cx="1285800" cy="47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FFFF"/>
                </a:solidFill>
                <a:latin typeface="Montserrat"/>
                <a:ea typeface="Montserrat"/>
                <a:cs typeface="Montserrat"/>
                <a:sym typeface="Montserrat"/>
              </a:rPr>
              <a:t>(Golum))</a:t>
            </a:r>
            <a:endParaRPr>
              <a:solidFill>
                <a:srgbClr val="FFFFFF"/>
              </a:solidFill>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5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Social Justice, Equality, and Mission Work</a:t>
            </a:r>
            <a:endParaRPr/>
          </a:p>
        </p:txBody>
      </p:sp>
      <p:sp>
        <p:nvSpPr>
          <p:cNvPr id="384" name="Google Shape;384;p52"/>
          <p:cNvSpPr txBox="1">
            <a:spLocks noGrp="1"/>
          </p:cNvSpPr>
          <p:nvPr>
            <p:ph type="body" idx="1"/>
          </p:nvPr>
        </p:nvSpPr>
        <p:spPr>
          <a:xfrm>
            <a:off x="1297500" y="940700"/>
            <a:ext cx="7220700" cy="40497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 sz="1900">
                <a:latin typeface="Montserrat"/>
                <a:ea typeface="Montserrat"/>
                <a:cs typeface="Montserrat"/>
                <a:sym typeface="Montserrat"/>
              </a:rPr>
              <a:t>Gen Z: The Next Generation of Donors</a:t>
            </a:r>
            <a:endParaRPr sz="1900">
              <a:latin typeface="Montserrat"/>
              <a:ea typeface="Montserrat"/>
              <a:cs typeface="Montserrat"/>
              <a:sym typeface="Montserrat"/>
            </a:endParaRPr>
          </a:p>
          <a:p>
            <a:pPr marL="457200" lvl="0" indent="-349250" algn="l" rtl="0">
              <a:spcBef>
                <a:spcPts val="1600"/>
              </a:spcBef>
              <a:spcAft>
                <a:spcPts val="0"/>
              </a:spcAft>
              <a:buSzPts val="1900"/>
              <a:buFont typeface="Montserrat"/>
              <a:buChar char="●"/>
            </a:pPr>
            <a:r>
              <a:rPr lang="en" sz="1900">
                <a:latin typeface="Montserrat"/>
                <a:ea typeface="Montserrat"/>
                <a:cs typeface="Montserrat"/>
                <a:sym typeface="Montserrat"/>
              </a:rPr>
              <a:t>Even though Gen Z is the least “Christian” generation we have seen, they hold many values that we may associate with faith such as kindness, giving, serving, and social justice.</a:t>
            </a:r>
            <a:endParaRPr sz="1900">
              <a:latin typeface="Montserrat"/>
              <a:ea typeface="Montserrat"/>
              <a:cs typeface="Montserrat"/>
              <a:sym typeface="Montserrat"/>
            </a:endParaRPr>
          </a:p>
          <a:p>
            <a:pPr marL="914400" lvl="1" indent="-349250" algn="l" rtl="0">
              <a:spcBef>
                <a:spcPts val="1600"/>
              </a:spcBef>
              <a:spcAft>
                <a:spcPts val="0"/>
              </a:spcAft>
              <a:buSzPts val="1900"/>
              <a:buFont typeface="Montserrat"/>
              <a:buChar char="○"/>
            </a:pPr>
            <a:r>
              <a:rPr lang="en" sz="1900">
                <a:latin typeface="Montserrat"/>
                <a:ea typeface="Montserrat"/>
                <a:cs typeface="Montserrat"/>
                <a:sym typeface="Montserrat"/>
              </a:rPr>
              <a:t>30% have already donated to an organization</a:t>
            </a:r>
            <a:endParaRPr sz="1900">
              <a:latin typeface="Montserrat"/>
              <a:ea typeface="Montserrat"/>
              <a:cs typeface="Montserrat"/>
              <a:sym typeface="Montserrat"/>
            </a:endParaRPr>
          </a:p>
          <a:p>
            <a:pPr marL="914400" lvl="1" indent="-349250" algn="l" rtl="0">
              <a:spcBef>
                <a:spcPts val="1600"/>
              </a:spcBef>
              <a:spcAft>
                <a:spcPts val="0"/>
              </a:spcAft>
              <a:buSzPts val="1900"/>
              <a:buFont typeface="Montserrat"/>
              <a:buChar char="○"/>
            </a:pPr>
            <a:r>
              <a:rPr lang="en" sz="1900">
                <a:latin typeface="Montserrat"/>
                <a:ea typeface="Montserrat"/>
                <a:cs typeface="Montserrat"/>
                <a:sym typeface="Montserrat"/>
              </a:rPr>
              <a:t>32% donate their own money</a:t>
            </a:r>
            <a:endParaRPr sz="1900">
              <a:latin typeface="Montserrat"/>
              <a:ea typeface="Montserrat"/>
              <a:cs typeface="Montserrat"/>
              <a:sym typeface="Montserrat"/>
            </a:endParaRPr>
          </a:p>
          <a:p>
            <a:pPr marL="914400" lvl="1" indent="-349250" algn="l" rtl="0">
              <a:spcBef>
                <a:spcPts val="1600"/>
              </a:spcBef>
              <a:spcAft>
                <a:spcPts val="0"/>
              </a:spcAft>
              <a:buSzPts val="1900"/>
              <a:buFont typeface="Montserrat"/>
              <a:buChar char="○"/>
            </a:pPr>
            <a:r>
              <a:rPr lang="en" sz="1900">
                <a:latin typeface="Montserrat"/>
                <a:ea typeface="Montserrat"/>
                <a:cs typeface="Montserrat"/>
                <a:sym typeface="Montserrat"/>
              </a:rPr>
              <a:t>Just over 1 in 10 want to start a charity</a:t>
            </a:r>
            <a:endParaRPr sz="1900">
              <a:latin typeface="Montserrat"/>
              <a:ea typeface="Montserrat"/>
              <a:cs typeface="Montserrat"/>
              <a:sym typeface="Montserrat"/>
            </a:endParaRPr>
          </a:p>
          <a:p>
            <a:pPr marL="457200" lvl="0" indent="0" algn="l" rtl="0">
              <a:spcBef>
                <a:spcPts val="1600"/>
              </a:spcBef>
              <a:spcAft>
                <a:spcPts val="0"/>
              </a:spcAft>
              <a:buNone/>
            </a:pPr>
            <a:endParaRPr/>
          </a:p>
          <a:p>
            <a:pPr marL="457200" lvl="0" indent="0" algn="l" rtl="0">
              <a:spcBef>
                <a:spcPts val="1600"/>
              </a:spcBef>
              <a:spcAft>
                <a:spcPts val="0"/>
              </a:spcAft>
              <a:buNone/>
            </a:pPr>
            <a:endParaRPr>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6"/>
          <p:cNvSpPr txBox="1">
            <a:spLocks noGrp="1"/>
          </p:cNvSpPr>
          <p:nvPr>
            <p:ph type="title"/>
          </p:nvPr>
        </p:nvSpPr>
        <p:spPr>
          <a:xfrm>
            <a:off x="1836625" y="307275"/>
            <a:ext cx="56928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t>Generation Z is...</a:t>
            </a:r>
            <a:endParaRPr sz="3600"/>
          </a:p>
        </p:txBody>
      </p:sp>
      <p:sp>
        <p:nvSpPr>
          <p:cNvPr id="151" name="Google Shape;151;p16"/>
          <p:cNvSpPr txBox="1">
            <a:spLocks noGrp="1"/>
          </p:cNvSpPr>
          <p:nvPr>
            <p:ph type="body" idx="1"/>
          </p:nvPr>
        </p:nvSpPr>
        <p:spPr>
          <a:xfrm>
            <a:off x="280350" y="1481100"/>
            <a:ext cx="3233700" cy="3662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1995 to 2012</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Digital Natives</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Realistic</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Work-Life Blend</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Settling in Slower</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Diverse and Interconnected</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Equality and Acceptance</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No Fear of Failure</a:t>
            </a:r>
            <a:endParaRPr sz="1800">
              <a:latin typeface="Montserrat"/>
              <a:ea typeface="Montserrat"/>
              <a:cs typeface="Montserrat"/>
              <a:sym typeface="Montserrat"/>
            </a:endParaRPr>
          </a:p>
          <a:p>
            <a:pPr marL="457200" lvl="0" indent="-342900" algn="l" rtl="0">
              <a:spcBef>
                <a:spcPts val="0"/>
              </a:spcBef>
              <a:spcAft>
                <a:spcPts val="0"/>
              </a:spcAft>
              <a:buSzPts val="1800"/>
              <a:buFont typeface="Montserrat"/>
              <a:buChar char="●"/>
            </a:pPr>
            <a:r>
              <a:rPr lang="en" sz="1800">
                <a:latin typeface="Montserrat"/>
                <a:ea typeface="Montserrat"/>
                <a:cs typeface="Montserrat"/>
                <a:sym typeface="Montserrat"/>
              </a:rPr>
              <a:t>What’s missing?</a:t>
            </a:r>
            <a:endParaRPr sz="1800">
              <a:latin typeface="Montserrat"/>
              <a:ea typeface="Montserrat"/>
              <a:cs typeface="Montserrat"/>
              <a:sym typeface="Montserrat"/>
            </a:endParaRPr>
          </a:p>
          <a:p>
            <a:pPr marL="0" lvl="0" indent="0" algn="l" rtl="0">
              <a:spcBef>
                <a:spcPts val="1600"/>
              </a:spcBef>
              <a:spcAft>
                <a:spcPts val="1600"/>
              </a:spcAft>
              <a:buNone/>
            </a:pPr>
            <a:endParaRPr sz="1800">
              <a:latin typeface="Montserrat"/>
              <a:ea typeface="Montserrat"/>
              <a:cs typeface="Montserrat"/>
              <a:sym typeface="Montserrat"/>
            </a:endParaRPr>
          </a:p>
        </p:txBody>
      </p:sp>
      <p:pic>
        <p:nvPicPr>
          <p:cNvPr id="152" name="Google Shape;152;p16"/>
          <p:cNvPicPr preferRelativeResize="0"/>
          <p:nvPr/>
        </p:nvPicPr>
        <p:blipFill>
          <a:blip r:embed="rId3">
            <a:alphaModFix/>
          </a:blip>
          <a:stretch>
            <a:fillRect/>
          </a:stretch>
        </p:blipFill>
        <p:spPr>
          <a:xfrm>
            <a:off x="3290425" y="1559825"/>
            <a:ext cx="5692799" cy="2846399"/>
          </a:xfrm>
          <a:prstGeom prst="rect">
            <a:avLst/>
          </a:prstGeom>
          <a:noFill/>
          <a:ln>
            <a:noFill/>
          </a:ln>
        </p:spPr>
      </p:pic>
      <p:sp>
        <p:nvSpPr>
          <p:cNvPr id="153" name="Google Shape;153;p16"/>
          <p:cNvSpPr txBox="1"/>
          <p:nvPr/>
        </p:nvSpPr>
        <p:spPr>
          <a:xfrm>
            <a:off x="4103325" y="4849900"/>
            <a:ext cx="4466700" cy="13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dirty="0">
                <a:solidFill>
                  <a:srgbClr val="FFFFFF"/>
                </a:solidFill>
                <a:latin typeface="Lato"/>
                <a:ea typeface="Lato"/>
                <a:cs typeface="Lato"/>
                <a:sym typeface="Lato"/>
              </a:rPr>
              <a:t>https://</a:t>
            </a:r>
            <a:r>
              <a:rPr lang="en" sz="900" dirty="0" err="1">
                <a:solidFill>
                  <a:srgbClr val="FFFFFF"/>
                </a:solidFill>
                <a:latin typeface="Lato"/>
                <a:ea typeface="Lato"/>
                <a:cs typeface="Lato"/>
                <a:sym typeface="Lato"/>
              </a:rPr>
              <a:t>www.talentmap.com</a:t>
            </a:r>
            <a:r>
              <a:rPr lang="en" sz="900" dirty="0">
                <a:solidFill>
                  <a:srgbClr val="FFFFFF"/>
                </a:solidFill>
                <a:latin typeface="Lato"/>
                <a:ea typeface="Lato"/>
                <a:cs typeface="Lato"/>
                <a:sym typeface="Lato"/>
              </a:rPr>
              <a:t>/generation-z-workforce-facts-predictions-implications/</a:t>
            </a:r>
            <a:endParaRPr sz="900" dirty="0">
              <a:solidFill>
                <a:srgbClr val="FFFFFF"/>
              </a:solidFill>
              <a:latin typeface="Lato"/>
              <a:ea typeface="Lato"/>
              <a:cs typeface="Lato"/>
              <a:sym typeface="Lato"/>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53"/>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Social Justice, Equality, and Mission Work</a:t>
            </a:r>
            <a:endParaRPr/>
          </a:p>
        </p:txBody>
      </p:sp>
      <p:sp>
        <p:nvSpPr>
          <p:cNvPr id="390" name="Google Shape;390;p53"/>
          <p:cNvSpPr txBox="1">
            <a:spLocks noGrp="1"/>
          </p:cNvSpPr>
          <p:nvPr>
            <p:ph type="body" idx="1"/>
          </p:nvPr>
        </p:nvSpPr>
        <p:spPr>
          <a:xfrm>
            <a:off x="1297500" y="963750"/>
            <a:ext cx="7038900" cy="2911200"/>
          </a:xfrm>
          <a:prstGeom prst="rect">
            <a:avLst/>
          </a:prstGeom>
        </p:spPr>
        <p:txBody>
          <a:bodyPr spcFirstLastPara="1" wrap="square" lIns="91425" tIns="91425" rIns="91425" bIns="91425" anchor="t" anchorCtr="0">
            <a:noAutofit/>
          </a:bodyPr>
          <a:lstStyle/>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They value diversity, chase experiences over possession, prefer an independent work environment, value the importance of “personal brand” and are self-educating</a:t>
            </a:r>
            <a:endParaRPr sz="1900">
              <a:latin typeface="Montserrat"/>
              <a:ea typeface="Montserrat"/>
              <a:cs typeface="Montserrat"/>
              <a:sym typeface="Montserrat"/>
            </a:endParaRPr>
          </a:p>
          <a:p>
            <a:pPr marL="457200" lvl="0" indent="-349250" algn="l" rtl="0">
              <a:spcBef>
                <a:spcPts val="1600"/>
              </a:spcBef>
              <a:spcAft>
                <a:spcPts val="0"/>
              </a:spcAft>
              <a:buSzPts val="1900"/>
              <a:buFont typeface="Montserrat"/>
              <a:buChar char="●"/>
            </a:pPr>
            <a:r>
              <a:rPr lang="en" sz="1900">
                <a:latin typeface="Montserrat"/>
                <a:ea typeface="Montserrat"/>
                <a:cs typeface="Montserrat"/>
                <a:sym typeface="Montserrat"/>
              </a:rPr>
              <a:t>Social Media allows for immediate sharing and feedback of policy updates, legislative agendas, and social advocacy.</a:t>
            </a:r>
            <a:endParaRPr sz="1900">
              <a:latin typeface="Montserrat"/>
              <a:ea typeface="Montserrat"/>
              <a:cs typeface="Montserrat"/>
              <a:sym typeface="Montserrat"/>
            </a:endParaRPr>
          </a:p>
          <a:p>
            <a:pPr marL="457200" lvl="0" indent="-349250" algn="l" rtl="0">
              <a:spcBef>
                <a:spcPts val="1600"/>
              </a:spcBef>
              <a:spcAft>
                <a:spcPts val="1600"/>
              </a:spcAft>
              <a:buSzPts val="1900"/>
              <a:buFont typeface="Montserrat"/>
              <a:buChar char="●"/>
            </a:pPr>
            <a:r>
              <a:rPr lang="en" sz="1900">
                <a:latin typeface="Montserrat"/>
                <a:ea typeface="Montserrat"/>
                <a:cs typeface="Montserrat"/>
                <a:sym typeface="Montserrat"/>
              </a:rPr>
              <a:t>Teens are practicing their spirituality simply in the way that they interact and care for others. All are viewed as equal and important.</a:t>
            </a:r>
            <a:endParaRPr sz="19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5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a:t>How do we engage with Gen Z?</a:t>
            </a:r>
            <a:endParaRPr sz="2800"/>
          </a:p>
        </p:txBody>
      </p:sp>
      <p:sp>
        <p:nvSpPr>
          <p:cNvPr id="396" name="Google Shape;396;p54"/>
          <p:cNvSpPr txBox="1">
            <a:spLocks noGrp="1"/>
          </p:cNvSpPr>
          <p:nvPr>
            <p:ph type="body" idx="1"/>
          </p:nvPr>
        </p:nvSpPr>
        <p:spPr>
          <a:xfrm>
            <a:off x="992700" y="100305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dirty="0">
                <a:latin typeface="Montserrat"/>
                <a:ea typeface="Montserrat"/>
                <a:cs typeface="Montserrat"/>
                <a:sym typeface="Montserrat"/>
              </a:rPr>
              <a:t>Empower young people!</a:t>
            </a:r>
            <a:endParaRPr sz="1900" dirty="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Give them an outlet where they feel they have autonomy</a:t>
            </a:r>
            <a:endParaRPr sz="1900" dirty="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Mission Work</a:t>
            </a:r>
            <a:endParaRPr sz="1900" dirty="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Hands on, real and evident change</a:t>
            </a:r>
            <a:endParaRPr sz="1900" dirty="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They don’t just want to hear, they want to </a:t>
            </a:r>
            <a:r>
              <a:rPr lang="en" sz="1900" i="1" dirty="0">
                <a:latin typeface="Montserrat"/>
                <a:ea typeface="Montserrat"/>
                <a:cs typeface="Montserrat"/>
                <a:sym typeface="Montserrat"/>
              </a:rPr>
              <a:t>go</a:t>
            </a:r>
            <a:r>
              <a:rPr lang="en" sz="1900" dirty="0">
                <a:latin typeface="Montserrat"/>
                <a:ea typeface="Montserrat"/>
                <a:cs typeface="Montserrat"/>
                <a:sym typeface="Montserrat"/>
              </a:rPr>
              <a:t> and </a:t>
            </a:r>
            <a:r>
              <a:rPr lang="en" sz="1900" i="1" dirty="0">
                <a:latin typeface="Montserrat"/>
                <a:ea typeface="Montserrat"/>
                <a:cs typeface="Montserrat"/>
                <a:sym typeface="Montserrat"/>
              </a:rPr>
              <a:t>do</a:t>
            </a:r>
            <a:endParaRPr sz="1900" dirty="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Go to where they are!</a:t>
            </a:r>
            <a:endParaRPr sz="1900" dirty="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dirty="0">
                <a:latin typeface="Montserrat"/>
                <a:ea typeface="Montserrat"/>
                <a:cs typeface="Montserrat"/>
                <a:sym typeface="Montserrat"/>
              </a:rPr>
              <a:t>Use social media platforms and online formats</a:t>
            </a:r>
            <a:endParaRPr sz="1900" dirty="0">
              <a:latin typeface="Montserrat"/>
              <a:ea typeface="Montserrat"/>
              <a:cs typeface="Montserrat"/>
              <a:sym typeface="Montserrat"/>
            </a:endParaRPr>
          </a:p>
          <a:p>
            <a:pPr marL="457200" marR="0" lvl="0" indent="0" algn="l" rtl="0">
              <a:lnSpc>
                <a:spcPct val="115000"/>
              </a:lnSpc>
              <a:spcBef>
                <a:spcPts val="1000"/>
              </a:spcBef>
              <a:spcAft>
                <a:spcPts val="0"/>
              </a:spcAft>
              <a:buNone/>
            </a:pPr>
            <a:endParaRPr dirty="0">
              <a:latin typeface="Montserrat"/>
              <a:ea typeface="Montserrat"/>
              <a:cs typeface="Montserrat"/>
              <a:sym typeface="Montserrat"/>
            </a:endParaRPr>
          </a:p>
          <a:p>
            <a:pPr marL="0" lvl="0" indent="0" algn="l" rtl="0">
              <a:spcBef>
                <a:spcPts val="1000"/>
              </a:spcBef>
              <a:spcAft>
                <a:spcPts val="0"/>
              </a:spcAft>
              <a:buNone/>
            </a:pPr>
            <a:endParaRPr dirty="0">
              <a:latin typeface="Montserrat"/>
              <a:ea typeface="Montserrat"/>
              <a:cs typeface="Montserrat"/>
              <a:sym typeface="Montserrat"/>
            </a:endParaRPr>
          </a:p>
          <a:p>
            <a:pPr marL="914400" lvl="0" indent="0" algn="l" rtl="0">
              <a:spcBef>
                <a:spcPts val="1000"/>
              </a:spcBef>
              <a:spcAft>
                <a:spcPts val="1600"/>
              </a:spcAft>
              <a:buNone/>
            </a:pPr>
            <a:endParaRPr dirty="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5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do we engage with Gen Z?</a:t>
            </a:r>
            <a:endParaRPr/>
          </a:p>
        </p:txBody>
      </p:sp>
      <p:sp>
        <p:nvSpPr>
          <p:cNvPr id="402" name="Google Shape;402;p55"/>
          <p:cNvSpPr txBox="1">
            <a:spLocks noGrp="1"/>
          </p:cNvSpPr>
          <p:nvPr>
            <p:ph type="body" idx="1"/>
          </p:nvPr>
        </p:nvSpPr>
        <p:spPr>
          <a:xfrm>
            <a:off x="1297500" y="1359300"/>
            <a:ext cx="7038900" cy="2911200"/>
          </a:xfrm>
          <a:prstGeom prst="rect">
            <a:avLst/>
          </a:prstGeom>
        </p:spPr>
        <p:txBody>
          <a:bodyPr spcFirstLastPara="1" wrap="square" lIns="91425" tIns="91425" rIns="91425" bIns="91425" anchor="t" anchorCtr="0">
            <a:noAutofit/>
          </a:bodyPr>
          <a:lstStyle/>
          <a:p>
            <a:pPr marL="457200" lvl="0" indent="-349250" algn="l" rtl="0">
              <a:spcBef>
                <a:spcPts val="0"/>
              </a:spcBef>
              <a:spcAft>
                <a:spcPts val="0"/>
              </a:spcAft>
              <a:buSzPts val="1900"/>
              <a:buFont typeface="Montserrat"/>
              <a:buChar char="●"/>
            </a:pPr>
            <a:r>
              <a:rPr lang="en" sz="1900">
                <a:latin typeface="Montserrat"/>
                <a:ea typeface="Montserrat"/>
                <a:cs typeface="Montserrat"/>
                <a:sym typeface="Montserrat"/>
              </a:rPr>
              <a:t>Keep everything simple and concise</a:t>
            </a:r>
            <a:endParaRPr sz="1900">
              <a:latin typeface="Montserrat"/>
              <a:ea typeface="Montserrat"/>
              <a:cs typeface="Montserrat"/>
              <a:sym typeface="Montserrat"/>
            </a:endParaRPr>
          </a:p>
          <a:p>
            <a:pPr marL="457200" lvl="0" indent="-349250" algn="l" rtl="0">
              <a:spcBef>
                <a:spcPts val="1000"/>
              </a:spcBef>
              <a:spcAft>
                <a:spcPts val="0"/>
              </a:spcAft>
              <a:buSzPts val="1900"/>
              <a:buFont typeface="Montserrat"/>
              <a:buChar char="●"/>
            </a:pPr>
            <a:r>
              <a:rPr lang="en" sz="1900">
                <a:latin typeface="Montserrat"/>
                <a:ea typeface="Montserrat"/>
                <a:cs typeface="Montserrat"/>
                <a:sym typeface="Montserrat"/>
              </a:rPr>
              <a:t>Be authentic</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If you are not being real, Gen Z can detect it from a mile away</a:t>
            </a:r>
            <a:endParaRPr sz="1900">
              <a:latin typeface="Montserrat"/>
              <a:ea typeface="Montserrat"/>
              <a:cs typeface="Montserrat"/>
              <a:sym typeface="Montserrat"/>
            </a:endParaRPr>
          </a:p>
          <a:p>
            <a:pPr marL="914400" lvl="1" indent="-349250" algn="l" rtl="0">
              <a:spcBef>
                <a:spcPts val="1000"/>
              </a:spcBef>
              <a:spcAft>
                <a:spcPts val="0"/>
              </a:spcAft>
              <a:buSzPts val="1900"/>
              <a:buFont typeface="Montserrat"/>
              <a:buChar char="○"/>
            </a:pPr>
            <a:r>
              <a:rPr lang="en" sz="1900">
                <a:latin typeface="Montserrat"/>
                <a:ea typeface="Montserrat"/>
                <a:cs typeface="Montserrat"/>
                <a:sym typeface="Montserrat"/>
              </a:rPr>
              <a:t>Be open to talking about current and relevant topics</a:t>
            </a:r>
            <a:endParaRPr sz="1900">
              <a:latin typeface="Montserrat"/>
              <a:ea typeface="Montserrat"/>
              <a:cs typeface="Montserrat"/>
              <a:sym typeface="Montserrat"/>
            </a:endParaRPr>
          </a:p>
          <a:p>
            <a:pPr marL="914400" lvl="1" indent="-349250" algn="l" rtl="0">
              <a:spcBef>
                <a:spcPts val="1000"/>
              </a:spcBef>
              <a:spcAft>
                <a:spcPts val="1000"/>
              </a:spcAft>
              <a:buSzPts val="1900"/>
              <a:buFont typeface="Montserrat"/>
              <a:buChar char="○"/>
            </a:pPr>
            <a:r>
              <a:rPr lang="en" sz="1900">
                <a:latin typeface="Montserrat"/>
                <a:ea typeface="Montserrat"/>
                <a:cs typeface="Montserrat"/>
                <a:sym typeface="Montserrat"/>
              </a:rPr>
              <a:t>Lead with vulnerability</a:t>
            </a:r>
            <a:endParaRPr sz="19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56"/>
          <p:cNvSpPr txBox="1">
            <a:spLocks noGrp="1"/>
          </p:cNvSpPr>
          <p:nvPr>
            <p:ph type="title"/>
          </p:nvPr>
        </p:nvSpPr>
        <p:spPr>
          <a:xfrm>
            <a:off x="1292775" y="90100"/>
            <a:ext cx="70389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References</a:t>
            </a:r>
            <a:endParaRPr dirty="0"/>
          </a:p>
        </p:txBody>
      </p:sp>
      <p:sp>
        <p:nvSpPr>
          <p:cNvPr id="408" name="Google Shape;408;p56"/>
          <p:cNvSpPr txBox="1">
            <a:spLocks noGrp="1"/>
          </p:cNvSpPr>
          <p:nvPr>
            <p:ph type="body" idx="1"/>
          </p:nvPr>
        </p:nvSpPr>
        <p:spPr>
          <a:xfrm>
            <a:off x="1027737" y="547150"/>
            <a:ext cx="7945200" cy="29112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100" dirty="0" err="1">
                <a:latin typeface="Montserrat"/>
                <a:ea typeface="Montserrat"/>
                <a:cs typeface="Montserrat"/>
                <a:sym typeface="Montserrat"/>
              </a:rPr>
              <a:t>Barna</a:t>
            </a:r>
            <a:r>
              <a:rPr lang="en" sz="1100" dirty="0">
                <a:latin typeface="Montserrat"/>
                <a:ea typeface="Montserrat"/>
                <a:cs typeface="Montserrat"/>
                <a:sym typeface="Montserrat"/>
              </a:rPr>
              <a:t> Group, &amp; Impact 360 Institute. (2018). Gen Z: The culture, beliefs and motivations shaping the next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rPr>
              <a:t>generation. Ventura, CA: </a:t>
            </a:r>
            <a:r>
              <a:rPr lang="en" sz="1100" dirty="0" err="1">
                <a:latin typeface="Montserrat"/>
                <a:ea typeface="Montserrat"/>
                <a:cs typeface="Montserrat"/>
                <a:sym typeface="Montserrat"/>
              </a:rPr>
              <a:t>Barna</a:t>
            </a:r>
            <a:r>
              <a:rPr lang="en" sz="1100" dirty="0">
                <a:latin typeface="Montserrat"/>
                <a:ea typeface="Montserrat"/>
                <a:cs typeface="Montserrat"/>
                <a:sym typeface="Montserrat"/>
              </a:rPr>
              <a:t> Group.</a:t>
            </a:r>
          </a:p>
          <a:p>
            <a:pPr marL="0" lvl="0" indent="457200" algn="l" rtl="0">
              <a:lnSpc>
                <a:spcPct val="100000"/>
              </a:lnSpc>
              <a:spcBef>
                <a:spcPts val="0"/>
              </a:spcBef>
              <a:spcAft>
                <a:spcPts val="0"/>
              </a:spcAft>
              <a:buNone/>
            </a:pPr>
            <a:endParaRPr lang="en" sz="1100" dirty="0">
              <a:latin typeface="Montserrat"/>
              <a:ea typeface="Montserrat"/>
              <a:cs typeface="Montserrat"/>
              <a:sym typeface="Montserrat"/>
            </a:endParaRPr>
          </a:p>
          <a:p>
            <a:pPr marL="465138" lvl="0" indent="-452438" algn="l" rtl="0">
              <a:lnSpc>
                <a:spcPct val="100000"/>
              </a:lnSpc>
              <a:spcBef>
                <a:spcPts val="0"/>
              </a:spcBef>
              <a:spcAft>
                <a:spcPts val="0"/>
              </a:spcAft>
              <a:buNone/>
            </a:pPr>
            <a:r>
              <a:rPr lang="en-US" sz="1100" dirty="0"/>
              <a:t>Cartwright, K. B. (2001). Cognitive Developmental Theory and Spiritual Development. Journal of Adult Development, 8(4), 213. </a:t>
            </a:r>
            <a:r>
              <a:rPr lang="en-US" sz="1100" dirty="0">
                <a:hlinkClick r:id="rId3"/>
              </a:rPr>
              <a:t>https://doi-org.proxy.olivet.edu/10.1023/A:1011386427919</a:t>
            </a:r>
            <a:endParaRPr lang="en-US" sz="1100" dirty="0"/>
          </a:p>
          <a:p>
            <a:pPr marL="465138" lvl="0" indent="-452438"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a:latin typeface="Montserrat"/>
                <a:ea typeface="Montserrat"/>
                <a:cs typeface="Montserrat"/>
                <a:sym typeface="Montserrat"/>
              </a:rPr>
              <a:t>Duncombe, D. (2011). Postmodern Teens and the Christian Worldview. Retrieved from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rPr>
              <a:t>https://</a:t>
            </a:r>
            <a:r>
              <a:rPr lang="en" sz="1100" dirty="0" err="1">
                <a:latin typeface="Montserrat"/>
                <a:ea typeface="Montserrat"/>
                <a:cs typeface="Montserrat"/>
                <a:sym typeface="Montserrat"/>
              </a:rPr>
              <a:t>daveduncombe.wordpress.com</a:t>
            </a:r>
            <a:r>
              <a:rPr lang="en" sz="1100" dirty="0">
                <a:latin typeface="Montserrat"/>
                <a:ea typeface="Montserrat"/>
                <a:cs typeface="Montserrat"/>
                <a:sym typeface="Montserrat"/>
              </a:rPr>
              <a:t>/2011/10/10/postmodern-teens-and-the-</a:t>
            </a:r>
            <a:r>
              <a:rPr lang="en" sz="1100" dirty="0" err="1">
                <a:latin typeface="Montserrat"/>
                <a:ea typeface="Montserrat"/>
                <a:cs typeface="Montserrat"/>
                <a:sym typeface="Montserrat"/>
              </a:rPr>
              <a:t>christian</a:t>
            </a:r>
            <a:r>
              <a:rPr lang="en" sz="1100" dirty="0">
                <a:latin typeface="Montserrat"/>
                <a:ea typeface="Montserrat"/>
                <a:cs typeface="Montserrat"/>
                <a:sym typeface="Montserrat"/>
              </a:rPr>
              <a:t>-worldview/</a:t>
            </a: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err="1">
                <a:latin typeface="Montserrat"/>
                <a:ea typeface="Montserrat"/>
                <a:cs typeface="Montserrat"/>
                <a:sym typeface="Montserrat"/>
              </a:rPr>
              <a:t>Edwords</a:t>
            </a:r>
            <a:r>
              <a:rPr lang="en" sz="1100" dirty="0">
                <a:latin typeface="Montserrat"/>
                <a:ea typeface="Montserrat"/>
                <a:cs typeface="Montserrat"/>
                <a:sym typeface="Montserrat"/>
              </a:rPr>
              <a:t>, F. (2018, August 21). Faith and faithless by generation: The decline and rise are real [Web log post]. </a:t>
            </a:r>
            <a:endParaRPr sz="1100" dirty="0">
              <a:latin typeface="Montserrat"/>
              <a:ea typeface="Montserrat"/>
              <a:cs typeface="Montserrat"/>
              <a:sym typeface="Montserrat"/>
            </a:endParaRPr>
          </a:p>
          <a:p>
            <a:pPr marL="457200" lvl="0" indent="0" algn="l" rtl="0">
              <a:lnSpc>
                <a:spcPct val="100000"/>
              </a:lnSpc>
              <a:spcBef>
                <a:spcPts val="0"/>
              </a:spcBef>
              <a:spcAft>
                <a:spcPts val="0"/>
              </a:spcAft>
              <a:buNone/>
            </a:pPr>
            <a:r>
              <a:rPr lang="en" sz="1100" dirty="0">
                <a:latin typeface="Montserrat"/>
                <a:ea typeface="Montserrat"/>
                <a:cs typeface="Montserrat"/>
                <a:sym typeface="Montserrat"/>
              </a:rPr>
              <a:t>Retrieved from 	https://</a:t>
            </a:r>
            <a:r>
              <a:rPr lang="en" sz="1100" dirty="0" err="1">
                <a:latin typeface="Montserrat"/>
                <a:ea typeface="Montserrat"/>
                <a:cs typeface="Montserrat"/>
                <a:sym typeface="Montserrat"/>
              </a:rPr>
              <a:t>thehumanist.com</a:t>
            </a:r>
            <a:r>
              <a:rPr lang="en" sz="1100" dirty="0">
                <a:latin typeface="Montserrat"/>
                <a:ea typeface="Montserrat"/>
                <a:cs typeface="Montserrat"/>
                <a:sym typeface="Montserrat"/>
              </a:rPr>
              <a:t>/magazine/september-october-2018/features/faith-and-faithlessness-by-generation-the-decline-and-rise-are-real</a:t>
            </a: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a:latin typeface="Montserrat"/>
                <a:ea typeface="Montserrat"/>
                <a:cs typeface="Montserrat"/>
                <a:sym typeface="Montserrat"/>
              </a:rPr>
              <a:t>Freitas, D. (2017). Happiness effect: How social media is driving a generation to appear perfect at any cost. New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rPr>
              <a:t>York, NY: Oxford University Press</a:t>
            </a: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err="1">
                <a:solidFill>
                  <a:srgbClr val="FFFFFF"/>
                </a:solidFill>
                <a:latin typeface="Montserrat"/>
                <a:ea typeface="Montserrat"/>
                <a:cs typeface="Montserrat"/>
                <a:sym typeface="Montserrat"/>
              </a:rPr>
              <a:t>Golum</a:t>
            </a:r>
            <a:r>
              <a:rPr lang="en" sz="1100" dirty="0">
                <a:solidFill>
                  <a:srgbClr val="FFFFFF"/>
                </a:solidFill>
                <a:latin typeface="Montserrat"/>
                <a:ea typeface="Montserrat"/>
                <a:cs typeface="Montserrat"/>
                <a:sym typeface="Montserrat"/>
              </a:rPr>
              <a:t>, C. (n.d.). 8 Must-Know Statistics About Livestreaming for Houses of Worship. Retrieved February 15, 2019,</a:t>
            </a:r>
            <a:endParaRPr sz="1100" dirty="0">
              <a:solidFill>
                <a:srgbClr val="FFFFFF"/>
              </a:solidFill>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solidFill>
                  <a:srgbClr val="FFFFFF"/>
                </a:solidFill>
                <a:latin typeface="Montserrat"/>
                <a:ea typeface="Montserrat"/>
                <a:cs typeface="Montserrat"/>
                <a:sym typeface="Montserrat"/>
              </a:rPr>
              <a:t> from https://</a:t>
            </a:r>
            <a:r>
              <a:rPr lang="en" sz="1100" dirty="0" err="1">
                <a:solidFill>
                  <a:srgbClr val="FFFFFF"/>
                </a:solidFill>
                <a:latin typeface="Montserrat"/>
                <a:ea typeface="Montserrat"/>
                <a:cs typeface="Montserrat"/>
                <a:sym typeface="Montserrat"/>
              </a:rPr>
              <a:t>livestream.com</a:t>
            </a:r>
            <a:r>
              <a:rPr lang="en" sz="1100" dirty="0">
                <a:solidFill>
                  <a:srgbClr val="FFFFFF"/>
                </a:solidFill>
                <a:latin typeface="Montserrat"/>
                <a:ea typeface="Montserrat"/>
                <a:cs typeface="Montserrat"/>
                <a:sym typeface="Montserrat"/>
              </a:rPr>
              <a:t>/blog/livestreaming-houses-worship-statistics </a:t>
            </a:r>
            <a:endParaRPr sz="1100" dirty="0">
              <a:solidFill>
                <a:srgbClr val="FFFFFF"/>
              </a:solidFill>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err="1">
                <a:solidFill>
                  <a:srgbClr val="FFFFFF"/>
                </a:solidFill>
                <a:latin typeface="Montserrat"/>
                <a:ea typeface="Montserrat"/>
                <a:cs typeface="Montserrat"/>
                <a:sym typeface="Montserrat"/>
              </a:rPr>
              <a:t>Hodak</a:t>
            </a:r>
            <a:r>
              <a:rPr lang="en" sz="1100" dirty="0">
                <a:solidFill>
                  <a:srgbClr val="FFFFFF"/>
                </a:solidFill>
                <a:latin typeface="Montserrat"/>
                <a:ea typeface="Montserrat"/>
                <a:cs typeface="Montserrat"/>
                <a:sym typeface="Montserrat"/>
              </a:rPr>
              <a:t>, B. (2018, November 29). As Gen Z Reshapes the Social Media Landscape, Marketers Need to Be Open to </a:t>
            </a:r>
            <a:endParaRPr sz="1100" dirty="0">
              <a:solidFill>
                <a:srgbClr val="FFFFFF"/>
              </a:solidFill>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solidFill>
                  <a:srgbClr val="FFFFFF"/>
                </a:solidFill>
                <a:latin typeface="Montserrat"/>
                <a:ea typeface="Montserrat"/>
                <a:cs typeface="Montserrat"/>
                <a:sym typeface="Montserrat"/>
              </a:rPr>
              <a:t>Change. Retrieved February 15, 2019, from </a:t>
            </a:r>
            <a:endParaRPr sz="1100" dirty="0">
              <a:solidFill>
                <a:srgbClr val="FFFFFF"/>
              </a:solidFill>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solidFill>
                  <a:srgbClr val="FFFFFF"/>
                </a:solidFill>
                <a:latin typeface="Montserrat"/>
                <a:ea typeface="Montserrat"/>
                <a:cs typeface="Montserrat"/>
                <a:sym typeface="Montserrat"/>
              </a:rPr>
              <a:t>https://</a:t>
            </a:r>
            <a:r>
              <a:rPr lang="en" sz="1100" dirty="0" err="1">
                <a:solidFill>
                  <a:srgbClr val="FFFFFF"/>
                </a:solidFill>
                <a:latin typeface="Montserrat"/>
                <a:ea typeface="Montserrat"/>
                <a:cs typeface="Montserrat"/>
                <a:sym typeface="Montserrat"/>
              </a:rPr>
              <a:t>www.adweek.com</a:t>
            </a:r>
            <a:r>
              <a:rPr lang="en" sz="1100" dirty="0">
                <a:solidFill>
                  <a:srgbClr val="FFFFFF"/>
                </a:solidFill>
                <a:latin typeface="Montserrat"/>
                <a:ea typeface="Montserrat"/>
                <a:cs typeface="Montserrat"/>
                <a:sym typeface="Montserrat"/>
              </a:rPr>
              <a:t>/brand-marketing/as-gen-z-reshapes-the-social-media-landscape-marketers-</a:t>
            </a:r>
            <a:endParaRPr sz="1100" dirty="0">
              <a:solidFill>
                <a:srgbClr val="FFFFFF"/>
              </a:solidFill>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solidFill>
                  <a:srgbClr val="FFFFFF"/>
                </a:solidFill>
                <a:latin typeface="Montserrat"/>
                <a:ea typeface="Montserrat"/>
                <a:cs typeface="Montserrat"/>
                <a:sym typeface="Montserrat"/>
              </a:rPr>
              <a:t>need-to-be-open-to-change/.</a:t>
            </a:r>
            <a:endParaRPr sz="1100" dirty="0">
              <a:solidFill>
                <a:srgbClr val="FFFFFF"/>
              </a:solidFill>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solidFill>
                <a:srgbClr val="FFFFFF"/>
              </a:solidFill>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57"/>
          <p:cNvSpPr txBox="1">
            <a:spLocks noGrp="1"/>
          </p:cNvSpPr>
          <p:nvPr>
            <p:ph type="title"/>
          </p:nvPr>
        </p:nvSpPr>
        <p:spPr>
          <a:xfrm>
            <a:off x="1180950" y="132025"/>
            <a:ext cx="7038900" cy="914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References</a:t>
            </a:r>
            <a:endParaRPr/>
          </a:p>
        </p:txBody>
      </p:sp>
      <p:sp>
        <p:nvSpPr>
          <p:cNvPr id="414" name="Google Shape;414;p57"/>
          <p:cNvSpPr txBox="1">
            <a:spLocks noGrp="1"/>
          </p:cNvSpPr>
          <p:nvPr>
            <p:ph type="body" idx="1"/>
          </p:nvPr>
        </p:nvSpPr>
        <p:spPr>
          <a:xfrm>
            <a:off x="1180950" y="682725"/>
            <a:ext cx="7624500" cy="2911200"/>
          </a:xfrm>
          <a:prstGeom prst="rect">
            <a:avLst/>
          </a:prstGeom>
        </p:spPr>
        <p:txBody>
          <a:bodyPr spcFirstLastPara="1" wrap="square" lIns="91425" tIns="91425" rIns="91425" bIns="91425" anchor="t" anchorCtr="0">
            <a:noAutofit/>
          </a:bodyPr>
          <a:lstStyle/>
          <a:p>
            <a:pPr marL="0" lvl="0" indent="0">
              <a:lnSpc>
                <a:spcPct val="100000"/>
              </a:lnSpc>
              <a:buNone/>
            </a:pPr>
            <a:r>
              <a:rPr lang="en-US" sz="1100" dirty="0">
                <a:solidFill>
                  <a:srgbClr val="FFFFFF"/>
                </a:solidFill>
                <a:latin typeface="Montserrat"/>
                <a:ea typeface="Montserrat"/>
                <a:cs typeface="Montserrat"/>
                <a:sym typeface="Montserrat"/>
              </a:rPr>
              <a:t>How Teenagers' Faith Practices are Changing. (2010, July 12). Retrieved February 15, 2019, from </a:t>
            </a:r>
          </a:p>
          <a:p>
            <a:pPr marL="0" lvl="0" indent="457200">
              <a:lnSpc>
                <a:spcPct val="100000"/>
              </a:lnSpc>
              <a:buNone/>
            </a:pPr>
            <a:r>
              <a:rPr lang="en-US" sz="1100" dirty="0">
                <a:solidFill>
                  <a:srgbClr val="FFFFFF"/>
                </a:solidFill>
                <a:latin typeface="Montserrat"/>
                <a:ea typeface="Montserrat"/>
                <a:cs typeface="Montserrat"/>
                <a:sym typeface="Montserrat"/>
                <a:hlinkClick r:id="rId3"/>
              </a:rPr>
              <a:t>https://www.barna.com/research/how-teenagers-faith-practices-are-changing/</a:t>
            </a:r>
            <a:endParaRPr lang="en-US" sz="1100" dirty="0">
              <a:solidFill>
                <a:srgbClr val="FFFFFF"/>
              </a:solidFill>
              <a:latin typeface="Montserrat"/>
              <a:ea typeface="Montserrat"/>
              <a:cs typeface="Montserrat"/>
              <a:sym typeface="Montserrat"/>
            </a:endParaRPr>
          </a:p>
          <a:p>
            <a:pPr marL="0" lvl="0" indent="457200">
              <a:lnSpc>
                <a:spcPct val="100000"/>
              </a:lnSpc>
              <a:buNone/>
            </a:pPr>
            <a:endParaRPr lang="en-US" sz="1100" dirty="0">
              <a:solidFill>
                <a:srgbClr val="FFFFFF"/>
              </a:solidFill>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a:latin typeface="Montserrat"/>
                <a:ea typeface="Montserrat"/>
                <a:cs typeface="Montserrat"/>
                <a:sym typeface="Montserrat"/>
              </a:rPr>
              <a:t>Jones, G. A. (2017). Teens Navigate Their Own Paths When it Comes to Religion. Retrieved from </a:t>
            </a:r>
            <a:endParaRPr lang="en-US"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US" sz="1100" dirty="0">
                <a:latin typeface="Montserrat"/>
                <a:ea typeface="Montserrat"/>
                <a:cs typeface="Montserrat"/>
                <a:sym typeface="Montserrat"/>
                <a:hlinkClick r:id="rId4"/>
              </a:rPr>
              <a:t>https://www.huffingtonpost.com/the-mash/teens-navigate-their-own_b_8394484.html</a:t>
            </a:r>
            <a:endParaRPr lang="en-US" sz="1100" dirty="0">
              <a:latin typeface="Montserrat"/>
              <a:ea typeface="Montserrat"/>
              <a:cs typeface="Montserrat"/>
              <a:sym typeface="Montserrat"/>
            </a:endParaRPr>
          </a:p>
          <a:p>
            <a:pPr marL="0" lvl="0" indent="457200" algn="l" rtl="0">
              <a:lnSpc>
                <a:spcPct val="100000"/>
              </a:lnSpc>
              <a:spcBef>
                <a:spcPts val="0"/>
              </a:spcBef>
              <a:spcAft>
                <a:spcPts val="0"/>
              </a:spcAft>
              <a:buNone/>
            </a:pPr>
            <a:endParaRPr lang="en-US" sz="1100" dirty="0">
              <a:latin typeface="Montserrat"/>
              <a:ea typeface="Montserrat"/>
              <a:cs typeface="Montserrat"/>
              <a:sym typeface="Montserrat"/>
            </a:endParaRPr>
          </a:p>
          <a:p>
            <a:pPr marL="465138" lvl="0" indent="-452438" algn="l" rtl="0">
              <a:lnSpc>
                <a:spcPct val="100000"/>
              </a:lnSpc>
              <a:spcBef>
                <a:spcPts val="0"/>
              </a:spcBef>
              <a:spcAft>
                <a:spcPts val="0"/>
              </a:spcAft>
              <a:buNone/>
            </a:pPr>
            <a:r>
              <a:rPr lang="en-US" sz="1100" dirty="0" err="1"/>
              <a:t>LaMothe</a:t>
            </a:r>
            <a:r>
              <a:rPr lang="en-US" sz="1100" dirty="0"/>
              <a:t>, R. W. (2010). Types of faith and emotional intelligence. Pastoral Psychology, 59(3), 331–344. </a:t>
            </a:r>
            <a:r>
              <a:rPr lang="en-US" sz="1100" dirty="0">
                <a:hlinkClick r:id="rId5"/>
              </a:rPr>
              <a:t>https://doi.org/10.1007/s11089-009-0229-3</a:t>
            </a:r>
            <a:endParaRPr lang="en-US" sz="1100" dirty="0"/>
          </a:p>
          <a:p>
            <a:pPr marL="465138" lvl="0" indent="-452438" algn="l" rtl="0">
              <a:lnSpc>
                <a:spcPct val="100000"/>
              </a:lnSpc>
              <a:spcBef>
                <a:spcPts val="0"/>
              </a:spcBef>
              <a:spcAft>
                <a:spcPts val="0"/>
              </a:spcAft>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a:latin typeface="Montserrat"/>
                <a:ea typeface="Montserrat"/>
                <a:cs typeface="Montserrat"/>
                <a:sym typeface="Montserrat"/>
              </a:rPr>
              <a:t>Li, C. (2018). Gen Z 101: Introduction to Generation Z. Retrieved from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hlinkClick r:id="rId6"/>
              </a:rPr>
              <a:t>https://sola.network/article/generation-z-intro</a:t>
            </a:r>
            <a:endParaRPr lang="en" sz="1100" dirty="0">
              <a:latin typeface="Montserrat"/>
              <a:ea typeface="Montserrat"/>
              <a:cs typeface="Montserrat"/>
              <a:sym typeface="Montserrat"/>
            </a:endParaRPr>
          </a:p>
          <a:p>
            <a:pPr marL="0" lvl="0" indent="457200" algn="l" rtl="0">
              <a:lnSpc>
                <a:spcPct val="100000"/>
              </a:lnSpc>
              <a:spcBef>
                <a:spcPts val="0"/>
              </a:spcBef>
              <a:spcAft>
                <a:spcPts val="0"/>
              </a:spcAft>
              <a:buNone/>
            </a:pPr>
            <a:endParaRPr sz="1100" dirty="0">
              <a:latin typeface="Montserrat"/>
              <a:ea typeface="Montserrat"/>
              <a:cs typeface="Montserrat"/>
              <a:sym typeface="Montserrat"/>
            </a:endParaRPr>
          </a:p>
          <a:p>
            <a:pPr marL="407988" lvl="0" indent="-407988">
              <a:lnSpc>
                <a:spcPct val="100000"/>
              </a:lnSpc>
              <a:buNone/>
            </a:pPr>
            <a:r>
              <a:rPr lang="en-US" sz="1100" dirty="0"/>
              <a:t>McCauley, R. N. (2012). Natural religion, unnatural science. New Scientist, 213(2856), 44–46. </a:t>
            </a:r>
            <a:r>
              <a:rPr lang="en-US" sz="1100" dirty="0">
                <a:hlinkClick r:id="rId7"/>
              </a:rPr>
              <a:t>https://doi.org/10.1016/S0262-4079(12)60706-4</a:t>
            </a:r>
            <a:endParaRPr lang="en-US" sz="1100" dirty="0"/>
          </a:p>
          <a:p>
            <a:pPr marL="407988" lvl="0" indent="-407988">
              <a:lnSpc>
                <a:spcPct val="100000"/>
              </a:lnSpc>
              <a:buNone/>
            </a:pPr>
            <a:endParaRPr lang="en-US" sz="1100" dirty="0"/>
          </a:p>
          <a:p>
            <a:pPr marL="407988" lvl="0" indent="-407988">
              <a:lnSpc>
                <a:spcPct val="100000"/>
              </a:lnSpc>
              <a:buNone/>
            </a:pPr>
            <a:r>
              <a:rPr lang="en-US" sz="1100" dirty="0"/>
              <a:t>Merritt, J. (2017, May 1). Forget millennials. How will church reach Generation Z? [Web log post]. Retrieved from </a:t>
            </a:r>
            <a:r>
              <a:rPr lang="en-US" sz="1100" dirty="0">
                <a:hlinkClick r:id="rId8"/>
              </a:rPr>
              <a:t>https://religionnews.com/2017/05/01/forget-millennials-how-will-churches-reach-generation-z/</a:t>
            </a:r>
            <a:endParaRPr lang="en-US" sz="1100" dirty="0"/>
          </a:p>
          <a:p>
            <a:pPr marL="407988" lvl="0" indent="-407988">
              <a:lnSpc>
                <a:spcPct val="100000"/>
              </a:lnSpc>
              <a:buNone/>
            </a:pPr>
            <a:endParaRPr lang="en-US" sz="1100" dirty="0"/>
          </a:p>
          <a:p>
            <a:pPr marL="407988" lvl="0" indent="-407988">
              <a:lnSpc>
                <a:spcPct val="100000"/>
              </a:lnSpc>
              <a:buNone/>
            </a:pPr>
            <a:r>
              <a:rPr lang="en-US" sz="1100" dirty="0"/>
              <a:t>Parker, S. (2011). Spirituality in Counseling: A Faith Development Perspective. Journal of Counseling &amp; Development, 89(1), 112–119. </a:t>
            </a:r>
            <a:r>
              <a:rPr lang="en-US" sz="1100" dirty="0">
                <a:hlinkClick r:id="rId9"/>
              </a:rPr>
              <a:t>https://doi.org/10.1002/j.1556-6678.2011.tb00067.x</a:t>
            </a:r>
            <a:endParaRPr lang="en-US" sz="1100" dirty="0"/>
          </a:p>
          <a:p>
            <a:pPr marL="407988" lvl="0" indent="-407988">
              <a:lnSpc>
                <a:spcPct val="100000"/>
              </a:lnSpc>
              <a:buNone/>
            </a:pPr>
            <a:endParaRPr sz="1100" dirty="0">
              <a:latin typeface="Montserrat"/>
              <a:ea typeface="Montserrat"/>
              <a:cs typeface="Montserrat"/>
              <a:sym typeface="Montserrat"/>
            </a:endParaRPr>
          </a:p>
          <a:p>
            <a:pPr marL="0" lvl="0" indent="0" algn="l" rtl="0">
              <a:lnSpc>
                <a:spcPct val="100000"/>
              </a:lnSpc>
              <a:spcBef>
                <a:spcPts val="0"/>
              </a:spcBef>
              <a:spcAft>
                <a:spcPts val="0"/>
              </a:spcAft>
              <a:buNone/>
            </a:pPr>
            <a:r>
              <a:rPr lang="en" sz="1100" dirty="0">
                <a:latin typeface="Montserrat"/>
                <a:ea typeface="Montserrat"/>
                <a:cs typeface="Montserrat"/>
                <a:sym typeface="Montserrat"/>
              </a:rPr>
              <a:t>Roberts, C. (2018). </a:t>
            </a:r>
            <a:r>
              <a:rPr lang="en" sz="1100" dirty="0" err="1">
                <a:latin typeface="Montserrat"/>
                <a:ea typeface="Montserrat"/>
                <a:cs typeface="Montserrat"/>
                <a:sym typeface="Montserrat"/>
              </a:rPr>
              <a:t>Barna's</a:t>
            </a:r>
            <a:r>
              <a:rPr lang="en" sz="1100" dirty="0">
                <a:latin typeface="Montserrat"/>
                <a:ea typeface="Montserrat"/>
                <a:cs typeface="Montserrat"/>
                <a:sym typeface="Montserrat"/>
              </a:rPr>
              <a:t> 'Gen Z' book suggests usual youth group activities aren't enough -. Retrieved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rPr>
              <a:t>from </a:t>
            </a:r>
            <a:endParaRPr sz="1100" dirty="0">
              <a:latin typeface="Montserrat"/>
              <a:ea typeface="Montserrat"/>
              <a:cs typeface="Montserrat"/>
              <a:sym typeface="Montserrat"/>
            </a:endParaRPr>
          </a:p>
          <a:p>
            <a:pPr marL="0" lvl="0" indent="457200" algn="l" rtl="0">
              <a:lnSpc>
                <a:spcPct val="100000"/>
              </a:lnSpc>
              <a:spcBef>
                <a:spcPts val="0"/>
              </a:spcBef>
              <a:spcAft>
                <a:spcPts val="0"/>
              </a:spcAft>
              <a:buNone/>
            </a:pPr>
            <a:r>
              <a:rPr lang="en" sz="1100" dirty="0">
                <a:latin typeface="Montserrat"/>
                <a:ea typeface="Montserrat"/>
                <a:cs typeface="Montserrat"/>
                <a:sym typeface="Montserrat"/>
              </a:rPr>
              <a:t>https://</a:t>
            </a:r>
            <a:r>
              <a:rPr lang="en" sz="1100" dirty="0" err="1">
                <a:latin typeface="Montserrat"/>
                <a:ea typeface="Montserrat"/>
                <a:cs typeface="Montserrat"/>
                <a:sym typeface="Montserrat"/>
              </a:rPr>
              <a:t>www.ciy.com</a:t>
            </a:r>
            <a:r>
              <a:rPr lang="en" sz="1100" dirty="0">
                <a:latin typeface="Montserrat"/>
                <a:ea typeface="Montserrat"/>
                <a:cs typeface="Montserrat"/>
                <a:sym typeface="Montserrat"/>
              </a:rPr>
              <a:t>/</a:t>
            </a:r>
            <a:r>
              <a:rPr lang="en" sz="1100" dirty="0" err="1">
                <a:latin typeface="Montserrat"/>
                <a:ea typeface="Montserrat"/>
                <a:cs typeface="Montserrat"/>
                <a:sym typeface="Montserrat"/>
              </a:rPr>
              <a:t>kwhub</a:t>
            </a:r>
            <a:r>
              <a:rPr lang="en" sz="1100" dirty="0">
                <a:latin typeface="Montserrat"/>
                <a:ea typeface="Montserrat"/>
                <a:cs typeface="Montserrat"/>
                <a:sym typeface="Montserrat"/>
              </a:rPr>
              <a:t>/text/</a:t>
            </a:r>
            <a:r>
              <a:rPr lang="en" sz="1100" dirty="0" err="1">
                <a:latin typeface="Montserrat"/>
                <a:ea typeface="Montserrat"/>
                <a:cs typeface="Montserrat"/>
                <a:sym typeface="Montserrat"/>
              </a:rPr>
              <a:t>barnas</a:t>
            </a:r>
            <a:r>
              <a:rPr lang="en" sz="1100" dirty="0">
                <a:latin typeface="Montserrat"/>
                <a:ea typeface="Montserrat"/>
                <a:cs typeface="Montserrat"/>
                <a:sym typeface="Montserrat"/>
              </a:rPr>
              <a:t>-gen-z-book-suggests-usual-youth-group-activities-</a:t>
            </a:r>
            <a:r>
              <a:rPr lang="en" sz="1100" dirty="0" err="1">
                <a:latin typeface="Montserrat"/>
                <a:ea typeface="Montserrat"/>
                <a:cs typeface="Montserrat"/>
                <a:sym typeface="Montserrat"/>
              </a:rPr>
              <a:t>arent</a:t>
            </a:r>
            <a:r>
              <a:rPr lang="en" sz="1100" dirty="0">
                <a:latin typeface="Montserrat"/>
                <a:ea typeface="Montserrat"/>
                <a:cs typeface="Montserrat"/>
                <a:sym typeface="Montserrat"/>
              </a:rPr>
              <a:t>-e</a:t>
            </a:r>
            <a:endParaRPr sz="1100" dirty="0">
              <a:latin typeface="Montserrat"/>
              <a:ea typeface="Montserrat"/>
              <a:cs typeface="Montserrat"/>
              <a:sym typeface="Montserrat"/>
            </a:endParaRPr>
          </a:p>
          <a:p>
            <a:pPr marL="457200" lvl="0" indent="0" algn="l" rtl="0">
              <a:lnSpc>
                <a:spcPct val="100000"/>
              </a:lnSpc>
              <a:spcBef>
                <a:spcPts val="0"/>
              </a:spcBef>
              <a:spcAft>
                <a:spcPts val="0"/>
              </a:spcAft>
              <a:buNone/>
            </a:pPr>
            <a:r>
              <a:rPr lang="en" sz="1100" dirty="0" err="1">
                <a:latin typeface="Montserrat"/>
                <a:ea typeface="Montserrat"/>
                <a:cs typeface="Montserrat"/>
                <a:sym typeface="Montserrat"/>
              </a:rPr>
              <a:t>nough</a:t>
            </a:r>
            <a:r>
              <a:rPr lang="en" sz="1100" dirty="0">
                <a:latin typeface="Montserrat"/>
                <a:ea typeface="Montserrat"/>
                <a:cs typeface="Montserrat"/>
                <a:sym typeface="Montserrat"/>
              </a:rPr>
              <a:t> </a:t>
            </a:r>
          </a:p>
          <a:p>
            <a:pPr marL="0" lvl="0" indent="0" algn="l" rtl="0">
              <a:lnSpc>
                <a:spcPct val="100000"/>
              </a:lnSpc>
              <a:spcBef>
                <a:spcPts val="0"/>
              </a:spcBef>
              <a:spcAft>
                <a:spcPts val="0"/>
              </a:spcAft>
              <a:buNone/>
            </a:pPr>
            <a:endParaRPr sz="1100" dirty="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5A1B0-2599-8F45-9DC0-ED47C20F6C05}"/>
              </a:ext>
            </a:extLst>
          </p:cNvPr>
          <p:cNvSpPr>
            <a:spLocks noGrp="1"/>
          </p:cNvSpPr>
          <p:nvPr>
            <p:ph type="title"/>
          </p:nvPr>
        </p:nvSpPr>
        <p:spPr/>
        <p:txBody>
          <a:bodyPr/>
          <a:lstStyle/>
          <a:p>
            <a:pPr algn="ctr"/>
            <a:r>
              <a:rPr lang="en-US" dirty="0"/>
              <a:t>References</a:t>
            </a:r>
          </a:p>
        </p:txBody>
      </p:sp>
      <p:sp>
        <p:nvSpPr>
          <p:cNvPr id="3" name="Text Placeholder 2">
            <a:extLst>
              <a:ext uri="{FF2B5EF4-FFF2-40B4-BE49-F238E27FC236}">
                <a16:creationId xmlns:a16="http://schemas.microsoft.com/office/drawing/2014/main" id="{E5E81C51-0B6B-EC4A-88EA-85215972B13E}"/>
              </a:ext>
            </a:extLst>
          </p:cNvPr>
          <p:cNvSpPr>
            <a:spLocks noGrp="1"/>
          </p:cNvSpPr>
          <p:nvPr>
            <p:ph type="body" idx="1"/>
          </p:nvPr>
        </p:nvSpPr>
        <p:spPr>
          <a:xfrm>
            <a:off x="1071563" y="850800"/>
            <a:ext cx="7743825" cy="4086225"/>
          </a:xfrm>
        </p:spPr>
        <p:txBody>
          <a:bodyPr/>
          <a:lstStyle/>
          <a:p>
            <a:pPr marL="465138" indent="-452438">
              <a:buNone/>
            </a:pPr>
            <a:r>
              <a:rPr lang="en-US" sz="1100" dirty="0"/>
              <a:t>Singh, D., &amp; Chatterjee, G. (2017). The evolution of religious belief in humans: a brief review with a focus on cognition. Journal of Genetics, 96(3), 517–524. </a:t>
            </a:r>
            <a:r>
              <a:rPr lang="en-US" sz="1100" dirty="0">
                <a:hlinkClick r:id="rId2"/>
              </a:rPr>
              <a:t>https://doi.org/10.1007/s12041-017-0794-7</a:t>
            </a:r>
            <a:endParaRPr lang="en-US" sz="1100" dirty="0"/>
          </a:p>
          <a:p>
            <a:pPr marL="465138" indent="-452438">
              <a:buNone/>
            </a:pPr>
            <a:endParaRPr lang="en-US" sz="1100" dirty="0">
              <a:latin typeface="Montserrat"/>
              <a:ea typeface="Montserrat"/>
              <a:cs typeface="Montserrat"/>
              <a:sym typeface="Montserrat"/>
            </a:endParaRPr>
          </a:p>
          <a:p>
            <a:pPr marL="0" lvl="0" indent="0">
              <a:lnSpc>
                <a:spcPct val="100000"/>
              </a:lnSpc>
              <a:buNone/>
            </a:pPr>
            <a:r>
              <a:rPr lang="en-US" sz="1100" dirty="0">
                <a:latin typeface="Montserrat"/>
                <a:ea typeface="Montserrat"/>
                <a:cs typeface="Montserrat"/>
                <a:sym typeface="Montserrat"/>
              </a:rPr>
              <a:t>TIME. (2018, April 23). </a:t>
            </a:r>
            <a:r>
              <a:rPr lang="en-US" sz="1100" i="1" dirty="0">
                <a:latin typeface="Montserrat"/>
                <a:ea typeface="Montserrat"/>
                <a:cs typeface="Montserrat"/>
                <a:sym typeface="Montserrat"/>
              </a:rPr>
              <a:t>How Generation Z will change the world according to experts </a:t>
            </a:r>
            <a:r>
              <a:rPr lang="en-US" sz="1100" dirty="0">
                <a:latin typeface="Montserrat"/>
                <a:ea typeface="Montserrat"/>
                <a:cs typeface="Montserrat"/>
                <a:sym typeface="Montserrat"/>
              </a:rPr>
              <a:t>[Video File]. Retrieved </a:t>
            </a:r>
          </a:p>
          <a:p>
            <a:pPr marL="0" lvl="0" indent="457200">
              <a:lnSpc>
                <a:spcPct val="100000"/>
              </a:lnSpc>
              <a:buNone/>
            </a:pPr>
            <a:r>
              <a:rPr lang="en-US" sz="1100" dirty="0">
                <a:latin typeface="Montserrat"/>
                <a:ea typeface="Montserrat"/>
                <a:cs typeface="Montserrat"/>
                <a:sym typeface="Montserrat"/>
              </a:rPr>
              <a:t>from </a:t>
            </a:r>
            <a:r>
              <a:rPr lang="en-US" sz="1100" dirty="0">
                <a:latin typeface="Montserrat"/>
                <a:ea typeface="Montserrat"/>
                <a:cs typeface="Montserrat"/>
                <a:sym typeface="Montserrat"/>
                <a:hlinkClick r:id="rId3"/>
              </a:rPr>
              <a:t>https://www.youtube.com/watch?v=nFaEPe6T_m4</a:t>
            </a:r>
            <a:endParaRPr lang="en-US" sz="1100" dirty="0">
              <a:latin typeface="Montserrat"/>
              <a:ea typeface="Montserrat"/>
              <a:cs typeface="Montserrat"/>
              <a:sym typeface="Montserrat"/>
            </a:endParaRPr>
          </a:p>
          <a:p>
            <a:pPr marL="0" lvl="0" indent="457200">
              <a:lnSpc>
                <a:spcPct val="100000"/>
              </a:lnSpc>
              <a:buNone/>
            </a:pPr>
            <a:endParaRPr lang="en-US" sz="1100" dirty="0">
              <a:latin typeface="Montserrat"/>
              <a:ea typeface="Montserrat"/>
              <a:cs typeface="Montserrat"/>
              <a:sym typeface="Montserrat"/>
            </a:endParaRPr>
          </a:p>
          <a:p>
            <a:pPr marL="0" lvl="0" indent="0">
              <a:lnSpc>
                <a:spcPct val="100000"/>
              </a:lnSpc>
              <a:buNone/>
            </a:pPr>
            <a:r>
              <a:rPr lang="en-US" sz="1100" dirty="0">
                <a:latin typeface="Montserrat"/>
                <a:ea typeface="Montserrat"/>
                <a:cs typeface="Montserrat"/>
                <a:sym typeface="Montserrat"/>
              </a:rPr>
              <a:t>Twenge, J. M. (2017). IGEN: Why today’s super-connected kids are growing up less rebellious, more tolerant,</a:t>
            </a:r>
          </a:p>
          <a:p>
            <a:pPr marL="0" lvl="0" indent="457200">
              <a:lnSpc>
                <a:spcPct val="100000"/>
              </a:lnSpc>
              <a:buNone/>
            </a:pPr>
            <a:r>
              <a:rPr lang="en-US" sz="1100" dirty="0">
                <a:latin typeface="Montserrat"/>
                <a:ea typeface="Montserrat"/>
                <a:cs typeface="Montserrat"/>
                <a:sym typeface="Montserrat"/>
              </a:rPr>
              <a:t> less happy and completed unprepared for adulthood and what that means for the rest of us. New </a:t>
            </a:r>
          </a:p>
          <a:p>
            <a:pPr lvl="0" indent="0">
              <a:lnSpc>
                <a:spcPct val="100000"/>
              </a:lnSpc>
              <a:buNone/>
            </a:pPr>
            <a:r>
              <a:rPr lang="en-US" sz="1100" dirty="0">
                <a:latin typeface="Montserrat"/>
                <a:ea typeface="Montserrat"/>
                <a:cs typeface="Montserrat"/>
                <a:sym typeface="Montserrat"/>
              </a:rPr>
              <a:t>York, NY: Atria Books.</a:t>
            </a:r>
          </a:p>
          <a:p>
            <a:pPr marL="146050" indent="0">
              <a:buNone/>
            </a:pPr>
            <a:endParaRPr lang="en-US" sz="1100" dirty="0">
              <a:latin typeface="Montserrat"/>
              <a:sym typeface="Montserrat"/>
            </a:endParaRPr>
          </a:p>
          <a:p>
            <a:pPr marL="465138" indent="-452438">
              <a:buNone/>
            </a:pPr>
            <a:r>
              <a:rPr lang="en-US" sz="1100" dirty="0" err="1"/>
              <a:t>Verhoef</a:t>
            </a:r>
            <a:r>
              <a:rPr lang="en-US" sz="1100" dirty="0"/>
              <a:t>, A. H. (2012). Postmodernism and the Need for Story and Promise: How Robert Jenson’s Theology Addresses some Postmodern Challenges to Faith. Acta Theologica, 32(1), 170–188. Retrieved from </a:t>
            </a:r>
            <a:r>
              <a:rPr lang="en-US" sz="1100" dirty="0">
                <a:hlinkClick r:id="rId4"/>
              </a:rPr>
              <a:t>https://login.proxy.olivet.edu/login?url=http://search.ebscohost.com/login.aspx?direct=true&amp;db=a9h&amp;AN=82990440&amp;site=ehost-live&amp;scope=site</a:t>
            </a:r>
            <a:endParaRPr lang="en-US" sz="1100" dirty="0">
              <a:latin typeface="Montserrat"/>
              <a:ea typeface="Montserrat"/>
              <a:cs typeface="Montserrat"/>
              <a:sym typeface="Montserrat"/>
            </a:endParaRPr>
          </a:p>
          <a:p>
            <a:pPr marL="0" lvl="0" indent="0">
              <a:lnSpc>
                <a:spcPct val="100000"/>
              </a:lnSpc>
              <a:buNone/>
            </a:pPr>
            <a:endParaRPr lang="en-US" sz="1100" dirty="0">
              <a:latin typeface="Montserrat"/>
              <a:ea typeface="Montserrat"/>
              <a:cs typeface="Montserrat"/>
              <a:sym typeface="Montserrat"/>
            </a:endParaRPr>
          </a:p>
          <a:p>
            <a:pPr marL="0" lvl="0" indent="0">
              <a:lnSpc>
                <a:spcPct val="100000"/>
              </a:lnSpc>
              <a:buNone/>
            </a:pPr>
            <a:r>
              <a:rPr lang="en-US" sz="1100" dirty="0">
                <a:latin typeface="Montserrat"/>
                <a:ea typeface="Montserrat"/>
                <a:cs typeface="Montserrat"/>
                <a:sym typeface="Montserrat"/>
              </a:rPr>
              <a:t>White, J. E. (2017). Meet generation Z: Understanding and reaching the new post-Christian world. Grand </a:t>
            </a:r>
          </a:p>
          <a:p>
            <a:pPr marL="0" lvl="0" indent="457200">
              <a:lnSpc>
                <a:spcPct val="100000"/>
              </a:lnSpc>
              <a:buNone/>
            </a:pPr>
            <a:r>
              <a:rPr lang="en-US" sz="1100" dirty="0">
                <a:latin typeface="Montserrat"/>
                <a:ea typeface="Montserrat"/>
                <a:cs typeface="Montserrat"/>
                <a:sym typeface="Montserrat"/>
              </a:rPr>
              <a:t>Rapids, MI: Baker Books.</a:t>
            </a:r>
          </a:p>
          <a:p>
            <a:pPr marL="0" lvl="0" indent="0">
              <a:lnSpc>
                <a:spcPct val="100000"/>
              </a:lnSpc>
              <a:buNone/>
            </a:pPr>
            <a:endParaRPr lang="en-US" sz="1100" dirty="0">
              <a:latin typeface="Montserrat"/>
              <a:ea typeface="Montserrat"/>
              <a:cs typeface="Montserrat"/>
              <a:sym typeface="Montserrat"/>
            </a:endParaRPr>
          </a:p>
          <a:p>
            <a:pPr marL="0" lvl="0" indent="0">
              <a:buNone/>
            </a:pPr>
            <a:r>
              <a:rPr lang="en-US" sz="1100" dirty="0">
                <a:solidFill>
                  <a:srgbClr val="FFFFFF"/>
                </a:solidFill>
                <a:latin typeface="Montserrat"/>
                <a:ea typeface="Montserrat"/>
                <a:cs typeface="Montserrat"/>
                <a:sym typeface="Montserrat"/>
              </a:rPr>
              <a:t>Whitney, D. (2015, December 31). What Are Spiritual Disciplines. Retrieved February 15, 2019, from </a:t>
            </a:r>
          </a:p>
          <a:p>
            <a:pPr marL="0" lvl="0" indent="457200">
              <a:buNone/>
            </a:pPr>
            <a:r>
              <a:rPr lang="en-US" sz="1100" dirty="0">
                <a:solidFill>
                  <a:srgbClr val="FFFFFF"/>
                </a:solidFill>
                <a:latin typeface="Montserrat"/>
                <a:ea typeface="Montserrat"/>
                <a:cs typeface="Montserrat"/>
                <a:sym typeface="Montserrat"/>
                <a:hlinkClick r:id="rId5"/>
              </a:rPr>
              <a:t>https://www.desiringgod.org/interviews/what-are-spiritual-disciplines</a:t>
            </a:r>
            <a:endParaRPr lang="en-US" sz="1100" dirty="0">
              <a:solidFill>
                <a:srgbClr val="FFFFFF"/>
              </a:solidFill>
              <a:latin typeface="Montserrat"/>
              <a:ea typeface="Montserrat"/>
              <a:cs typeface="Montserrat"/>
              <a:sym typeface="Montserrat"/>
            </a:endParaRPr>
          </a:p>
          <a:p>
            <a:pPr marL="12700" indent="0">
              <a:buNone/>
            </a:pPr>
            <a:endParaRPr lang="en-US" sz="1100" dirty="0">
              <a:solidFill>
                <a:srgbClr val="FFFFFF"/>
              </a:solidFill>
              <a:latin typeface="Montserrat"/>
              <a:sym typeface="Montserrat"/>
            </a:endParaRPr>
          </a:p>
          <a:p>
            <a:pPr marL="146050" indent="0">
              <a:buNone/>
            </a:pPr>
            <a:endParaRPr lang="en-US" dirty="0"/>
          </a:p>
        </p:txBody>
      </p:sp>
    </p:spTree>
    <p:extLst>
      <p:ext uri="{BB962C8B-B14F-4D97-AF65-F5344CB8AC3E}">
        <p14:creationId xmlns:p14="http://schemas.microsoft.com/office/powerpoint/2010/main" val="9178466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56955-0F75-2641-A446-98531C7D614A}"/>
              </a:ext>
            </a:extLst>
          </p:cNvPr>
          <p:cNvSpPr>
            <a:spLocks noGrp="1"/>
          </p:cNvSpPr>
          <p:nvPr>
            <p:ph type="title"/>
          </p:nvPr>
        </p:nvSpPr>
        <p:spPr/>
        <p:txBody>
          <a:bodyPr/>
          <a:lstStyle/>
          <a:p>
            <a:pPr algn="ctr"/>
            <a:r>
              <a:rPr lang="en-US" dirty="0"/>
              <a:t>References</a:t>
            </a:r>
          </a:p>
        </p:txBody>
      </p:sp>
      <p:sp>
        <p:nvSpPr>
          <p:cNvPr id="3" name="Text Placeholder 2">
            <a:extLst>
              <a:ext uri="{FF2B5EF4-FFF2-40B4-BE49-F238E27FC236}">
                <a16:creationId xmlns:a16="http://schemas.microsoft.com/office/drawing/2014/main" id="{6C2501BD-E520-AF4D-9140-2718031A101D}"/>
              </a:ext>
            </a:extLst>
          </p:cNvPr>
          <p:cNvSpPr>
            <a:spLocks noGrp="1"/>
          </p:cNvSpPr>
          <p:nvPr>
            <p:ph type="body" idx="1"/>
          </p:nvPr>
        </p:nvSpPr>
        <p:spPr>
          <a:xfrm>
            <a:off x="1297500" y="1116150"/>
            <a:ext cx="7846500" cy="2911200"/>
          </a:xfrm>
        </p:spPr>
        <p:txBody>
          <a:bodyPr/>
          <a:lstStyle/>
          <a:p>
            <a:pPr marL="465138" indent="-452438">
              <a:buNone/>
            </a:pPr>
            <a:r>
              <a:rPr lang="en-US" sz="1100" dirty="0"/>
              <a:t>Wilks, J. G. F. (2008). A Spiritual Evangelical Church? Evangel, 26(3), 72–79. Retrieved from</a:t>
            </a:r>
            <a:r>
              <a:rPr lang="en-US" sz="1100" dirty="0">
                <a:hlinkClick r:id="rId2"/>
              </a:rPr>
              <a:t> https://login.proxy.olivet.edu/login?url=http://search.ebscohost.com/login.aspx?direct=true&amp;db=a9h&amp;AN=34194393&amp;site=ehost-live&amp;scope=site</a:t>
            </a:r>
            <a:endParaRPr lang="en-US" sz="1100" dirty="0"/>
          </a:p>
          <a:p>
            <a:pPr marL="146050" indent="0">
              <a:buNone/>
            </a:pPr>
            <a:endParaRPr lang="en-US" sz="1100" dirty="0">
              <a:solidFill>
                <a:srgbClr val="FFFFFF"/>
              </a:solidFill>
              <a:latin typeface="Montserrat"/>
              <a:ea typeface="Montserrat"/>
              <a:cs typeface="Montserrat"/>
              <a:sym typeface="Montserrat"/>
            </a:endParaRPr>
          </a:p>
          <a:p>
            <a:pPr marL="146050" indent="0">
              <a:buNone/>
            </a:pPr>
            <a:endParaRPr lang="en-US" dirty="0"/>
          </a:p>
        </p:txBody>
      </p:sp>
    </p:spTree>
    <p:extLst>
      <p:ext uri="{BB962C8B-B14F-4D97-AF65-F5344CB8AC3E}">
        <p14:creationId xmlns:p14="http://schemas.microsoft.com/office/powerpoint/2010/main" val="204736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7"/>
          <p:cNvSpPr txBox="1">
            <a:spLocks noGrp="1"/>
          </p:cNvSpPr>
          <p:nvPr>
            <p:ph type="title"/>
          </p:nvPr>
        </p:nvSpPr>
        <p:spPr>
          <a:xfrm>
            <a:off x="1297500" y="393750"/>
            <a:ext cx="74583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How does Generation Z </a:t>
            </a:r>
            <a:r>
              <a:rPr lang="en" sz="2800" b="1"/>
              <a:t>understand</a:t>
            </a:r>
            <a:r>
              <a:rPr lang="en" sz="2800"/>
              <a:t> their faith?</a:t>
            </a:r>
            <a:endParaRPr sz="2800"/>
          </a:p>
        </p:txBody>
      </p:sp>
      <p:sp>
        <p:nvSpPr>
          <p:cNvPr id="159" name="Google Shape;159;p17"/>
          <p:cNvSpPr txBox="1">
            <a:spLocks noGrp="1"/>
          </p:cNvSpPr>
          <p:nvPr>
            <p:ph type="body" idx="1"/>
          </p:nvPr>
        </p:nvSpPr>
        <p:spPr>
          <a:xfrm>
            <a:off x="1221300" y="1567550"/>
            <a:ext cx="7038900" cy="2911200"/>
          </a:xfrm>
          <a:prstGeom prst="rect">
            <a:avLst/>
          </a:prstGeom>
        </p:spPr>
        <p:txBody>
          <a:bodyPr spcFirstLastPara="1" wrap="square" lIns="91425" tIns="91425" rIns="91425" bIns="91425" anchor="t" anchorCtr="0">
            <a:noAutofit/>
          </a:bodyPr>
          <a:lstStyle/>
          <a:p>
            <a:pPr marL="457200" lvl="0" indent="-355600" algn="l" rtl="0">
              <a:lnSpc>
                <a:spcPct val="200000"/>
              </a:lnSpc>
              <a:spcBef>
                <a:spcPts val="0"/>
              </a:spcBef>
              <a:spcAft>
                <a:spcPts val="0"/>
              </a:spcAft>
              <a:buSzPts val="2000"/>
              <a:buFont typeface="Montserrat"/>
              <a:buChar char="●"/>
            </a:pPr>
            <a:r>
              <a:rPr lang="en" sz="2000">
                <a:latin typeface="Montserrat"/>
                <a:ea typeface="Montserrat"/>
                <a:cs typeface="Montserrat"/>
                <a:sym typeface="Montserrat"/>
              </a:rPr>
              <a:t>Development of religion and faith in an individual</a:t>
            </a:r>
            <a:endParaRPr sz="2000">
              <a:latin typeface="Montserrat"/>
              <a:ea typeface="Montserrat"/>
              <a:cs typeface="Montserrat"/>
              <a:sym typeface="Montserrat"/>
            </a:endParaRPr>
          </a:p>
          <a:p>
            <a:pPr marL="914400" lvl="1" indent="-355600" algn="l" rtl="0">
              <a:lnSpc>
                <a:spcPct val="200000"/>
              </a:lnSpc>
              <a:spcBef>
                <a:spcPts val="0"/>
              </a:spcBef>
              <a:spcAft>
                <a:spcPts val="0"/>
              </a:spcAft>
              <a:buSzPts val="2000"/>
              <a:buFont typeface="Montserrat"/>
              <a:buChar char="○"/>
            </a:pPr>
            <a:r>
              <a:rPr lang="en" sz="2000">
                <a:latin typeface="Montserrat"/>
                <a:ea typeface="Montserrat"/>
                <a:cs typeface="Montserrat"/>
                <a:sym typeface="Montserrat"/>
              </a:rPr>
              <a:t>Cognitive Development</a:t>
            </a:r>
            <a:endParaRPr sz="2000">
              <a:latin typeface="Montserrat"/>
              <a:ea typeface="Montserrat"/>
              <a:cs typeface="Montserrat"/>
              <a:sym typeface="Montserrat"/>
            </a:endParaRPr>
          </a:p>
          <a:p>
            <a:pPr marL="457200" lvl="0" indent="-355600" algn="l" rtl="0">
              <a:lnSpc>
                <a:spcPct val="200000"/>
              </a:lnSpc>
              <a:spcBef>
                <a:spcPts val="0"/>
              </a:spcBef>
              <a:spcAft>
                <a:spcPts val="0"/>
              </a:spcAft>
              <a:buSzPts val="2000"/>
              <a:buFont typeface="Montserrat"/>
              <a:buChar char="●"/>
            </a:pPr>
            <a:r>
              <a:rPr lang="en" sz="2000">
                <a:latin typeface="Montserrat"/>
                <a:ea typeface="Montserrat"/>
                <a:cs typeface="Montserrat"/>
                <a:sym typeface="Montserrat"/>
              </a:rPr>
              <a:t>How does Generation Z think, reason, and interpret faith?</a:t>
            </a:r>
            <a:endParaRPr sz="2000">
              <a:latin typeface="Montserrat"/>
              <a:ea typeface="Montserrat"/>
              <a:cs typeface="Montserrat"/>
              <a:sym typeface="Montserrat"/>
            </a:endParaRPr>
          </a:p>
          <a:p>
            <a:pPr marL="457200" lvl="0" indent="-355600" algn="l" rtl="0">
              <a:lnSpc>
                <a:spcPct val="200000"/>
              </a:lnSpc>
              <a:spcBef>
                <a:spcPts val="0"/>
              </a:spcBef>
              <a:spcAft>
                <a:spcPts val="0"/>
              </a:spcAft>
              <a:buSzPts val="2000"/>
              <a:buFont typeface="Montserrat"/>
              <a:buChar char="●"/>
            </a:pPr>
            <a:r>
              <a:rPr lang="en" sz="2000">
                <a:latin typeface="Montserrat"/>
                <a:ea typeface="Montserrat"/>
                <a:cs typeface="Montserrat"/>
                <a:sym typeface="Montserrat"/>
              </a:rPr>
              <a:t>What does “faith” mean to Generation Z?</a:t>
            </a:r>
            <a:endParaRPr sz="2000">
              <a:latin typeface="Montserrat"/>
              <a:ea typeface="Montserrat"/>
              <a:cs typeface="Montserrat"/>
              <a:sym typeface="Montserra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8"/>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Piaget’s Cognitive Development Theory</a:t>
            </a:r>
            <a:endParaRPr/>
          </a:p>
        </p:txBody>
      </p:sp>
      <p:sp>
        <p:nvSpPr>
          <p:cNvPr id="165" name="Google Shape;165;p18"/>
          <p:cNvSpPr txBox="1">
            <a:spLocks noGrp="1"/>
          </p:cNvSpPr>
          <p:nvPr>
            <p:ph type="body" idx="1"/>
          </p:nvPr>
        </p:nvSpPr>
        <p:spPr>
          <a:xfrm>
            <a:off x="135550" y="1382325"/>
            <a:ext cx="8637900" cy="32487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Sensorimotor</a:t>
            </a:r>
            <a:endParaRPr sz="2000" b="1"/>
          </a:p>
          <a:p>
            <a:pPr marL="914400" lvl="1" indent="-355600" algn="l" rtl="0">
              <a:spcBef>
                <a:spcPts val="0"/>
              </a:spcBef>
              <a:spcAft>
                <a:spcPts val="0"/>
              </a:spcAft>
              <a:buSzPts val="2000"/>
              <a:buChar char="○"/>
            </a:pPr>
            <a:r>
              <a:rPr lang="en" sz="2000"/>
              <a:t>Interact through senses and movement</a:t>
            </a:r>
            <a:endParaRPr sz="2000"/>
          </a:p>
          <a:p>
            <a:pPr marL="457200" lvl="0" indent="-355600" algn="l" rtl="0">
              <a:spcBef>
                <a:spcPts val="0"/>
              </a:spcBef>
              <a:spcAft>
                <a:spcPts val="0"/>
              </a:spcAft>
              <a:buSzPts val="2000"/>
              <a:buChar char="●"/>
            </a:pPr>
            <a:r>
              <a:rPr lang="en" sz="2000" b="1"/>
              <a:t>Preoperational</a:t>
            </a:r>
            <a:endParaRPr sz="2000" b="1"/>
          </a:p>
          <a:p>
            <a:pPr marL="914400" lvl="1" indent="-355600" algn="l" rtl="0">
              <a:spcBef>
                <a:spcPts val="0"/>
              </a:spcBef>
              <a:spcAft>
                <a:spcPts val="0"/>
              </a:spcAft>
              <a:buSzPts val="2000"/>
              <a:buChar char="○"/>
            </a:pPr>
            <a:r>
              <a:rPr lang="en" sz="2000"/>
              <a:t>Symbolic understanding</a:t>
            </a:r>
            <a:endParaRPr sz="2000"/>
          </a:p>
          <a:p>
            <a:pPr marL="457200" lvl="0" indent="-355600" algn="l" rtl="0">
              <a:spcBef>
                <a:spcPts val="0"/>
              </a:spcBef>
              <a:spcAft>
                <a:spcPts val="0"/>
              </a:spcAft>
              <a:buSzPts val="2000"/>
              <a:buChar char="●"/>
            </a:pPr>
            <a:r>
              <a:rPr lang="en" sz="2000" b="1"/>
              <a:t>Concrete Operational</a:t>
            </a:r>
            <a:endParaRPr sz="2000" b="1"/>
          </a:p>
          <a:p>
            <a:pPr marL="914400" lvl="1" indent="-355600" algn="l" rtl="0">
              <a:spcBef>
                <a:spcPts val="0"/>
              </a:spcBef>
              <a:spcAft>
                <a:spcPts val="0"/>
              </a:spcAft>
              <a:buSzPts val="2000"/>
              <a:buChar char="○"/>
            </a:pPr>
            <a:r>
              <a:rPr lang="en" sz="2000"/>
              <a:t>Logical explanations</a:t>
            </a:r>
            <a:endParaRPr sz="2000"/>
          </a:p>
          <a:p>
            <a:pPr marL="457200" lvl="0" indent="-355600" algn="l" rtl="0">
              <a:spcBef>
                <a:spcPts val="0"/>
              </a:spcBef>
              <a:spcAft>
                <a:spcPts val="0"/>
              </a:spcAft>
              <a:buSzPts val="2000"/>
              <a:buChar char="●"/>
            </a:pPr>
            <a:r>
              <a:rPr lang="en" sz="2000" b="1"/>
              <a:t>Formal Operational</a:t>
            </a:r>
            <a:endParaRPr sz="2000" b="1"/>
          </a:p>
          <a:p>
            <a:pPr marL="914400" lvl="1" indent="-355600" algn="l" rtl="0">
              <a:spcBef>
                <a:spcPts val="0"/>
              </a:spcBef>
              <a:spcAft>
                <a:spcPts val="0"/>
              </a:spcAft>
              <a:buSzPts val="2000"/>
              <a:buChar char="○"/>
            </a:pPr>
            <a:r>
              <a:rPr lang="en" sz="2000"/>
              <a:t>Abstract thoughts</a:t>
            </a:r>
            <a:endParaRPr sz="2000"/>
          </a:p>
        </p:txBody>
      </p:sp>
      <p:pic>
        <p:nvPicPr>
          <p:cNvPr id="166" name="Google Shape;166;p18"/>
          <p:cNvPicPr preferRelativeResize="0"/>
          <p:nvPr/>
        </p:nvPicPr>
        <p:blipFill>
          <a:blip r:embed="rId3">
            <a:alphaModFix/>
          </a:blip>
          <a:stretch>
            <a:fillRect/>
          </a:stretch>
        </p:blipFill>
        <p:spPr>
          <a:xfrm>
            <a:off x="4804975" y="2250825"/>
            <a:ext cx="4339024" cy="2892675"/>
          </a:xfrm>
          <a:prstGeom prst="rect">
            <a:avLst/>
          </a:prstGeom>
          <a:noFill/>
          <a:ln>
            <a:noFill/>
          </a:ln>
        </p:spPr>
      </p:pic>
      <p:sp>
        <p:nvSpPr>
          <p:cNvPr id="167" name="Google Shape;167;p18"/>
          <p:cNvSpPr txBox="1"/>
          <p:nvPr/>
        </p:nvSpPr>
        <p:spPr>
          <a:xfrm>
            <a:off x="0" y="4715250"/>
            <a:ext cx="7340400" cy="85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lt1"/>
                </a:solidFill>
                <a:latin typeface="Lato"/>
                <a:ea typeface="Lato"/>
                <a:cs typeface="Lato"/>
                <a:sym typeface="Lato"/>
              </a:rPr>
              <a:t>(Cartwright, 2001)</a:t>
            </a:r>
            <a:endParaRPr dirty="0">
              <a:solidFill>
                <a:schemeClr val="lt1"/>
              </a:solidFill>
              <a:latin typeface="Lato"/>
              <a:ea typeface="Lato"/>
              <a:cs typeface="Lato"/>
              <a:sym typeface="Lato"/>
            </a:endParaRPr>
          </a:p>
        </p:txBody>
      </p:sp>
      <p:sp>
        <p:nvSpPr>
          <p:cNvPr id="2" name="TextBox 1">
            <a:extLst>
              <a:ext uri="{FF2B5EF4-FFF2-40B4-BE49-F238E27FC236}">
                <a16:creationId xmlns:a16="http://schemas.microsoft.com/office/drawing/2014/main" id="{C746B90A-CB3C-0A4F-BA1A-DEABBCA9341A}"/>
              </a:ext>
            </a:extLst>
          </p:cNvPr>
          <p:cNvSpPr txBox="1"/>
          <p:nvPr/>
        </p:nvSpPr>
        <p:spPr>
          <a:xfrm>
            <a:off x="2202426" y="4749750"/>
            <a:ext cx="3017221" cy="369332"/>
          </a:xfrm>
          <a:prstGeom prst="rect">
            <a:avLst/>
          </a:prstGeom>
          <a:noFill/>
        </p:spPr>
        <p:txBody>
          <a:bodyPr wrap="square" rtlCol="0">
            <a:spAutoFit/>
          </a:bodyPr>
          <a:lstStyle/>
          <a:p>
            <a:r>
              <a:rPr lang="en-US" sz="900" dirty="0">
                <a:solidFill>
                  <a:schemeClr val="bg1"/>
                </a:solidFill>
              </a:rPr>
              <a:t>https://</a:t>
            </a:r>
            <a:r>
              <a:rPr lang="en-US" sz="900" dirty="0" err="1">
                <a:solidFill>
                  <a:schemeClr val="bg1"/>
                </a:solidFill>
              </a:rPr>
              <a:t>www.verywellmind.com</a:t>
            </a:r>
            <a:r>
              <a:rPr lang="en-US" sz="900" dirty="0">
                <a:solidFill>
                  <a:schemeClr val="bg1"/>
                </a:solidFill>
              </a:rPr>
              <a:t>/piagets-stages-of-cognitive-development-2795457</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9"/>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Neo-Piagetian Additions &amp; Faith</a:t>
            </a:r>
            <a:endParaRPr/>
          </a:p>
        </p:txBody>
      </p:sp>
      <p:sp>
        <p:nvSpPr>
          <p:cNvPr id="173" name="Google Shape;173;p19"/>
          <p:cNvSpPr txBox="1">
            <a:spLocks noGrp="1"/>
          </p:cNvSpPr>
          <p:nvPr>
            <p:ph type="body" idx="1"/>
          </p:nvPr>
        </p:nvSpPr>
        <p:spPr>
          <a:xfrm>
            <a:off x="236575" y="1416000"/>
            <a:ext cx="8334900" cy="2911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dirty="0"/>
              <a:t>Post-Formal</a:t>
            </a:r>
            <a:endParaRPr sz="2000" b="1" dirty="0"/>
          </a:p>
          <a:p>
            <a:pPr marL="914400" lvl="1" indent="-355600" algn="l" rtl="0">
              <a:spcBef>
                <a:spcPts val="0"/>
              </a:spcBef>
              <a:spcAft>
                <a:spcPts val="0"/>
              </a:spcAft>
              <a:buSzPts val="2000"/>
              <a:buChar char="○"/>
            </a:pPr>
            <a:r>
              <a:rPr lang="en" sz="2000" dirty="0"/>
              <a:t>“Consider multiple variations of ideas…” (Cartwright, 2001)</a:t>
            </a:r>
            <a:endParaRPr sz="2000" dirty="0"/>
          </a:p>
          <a:p>
            <a:pPr marL="914400" lvl="1" indent="-355600" algn="l" rtl="0">
              <a:spcBef>
                <a:spcPts val="0"/>
              </a:spcBef>
              <a:spcAft>
                <a:spcPts val="0"/>
              </a:spcAft>
              <a:buSzPts val="2000"/>
              <a:buChar char="○"/>
            </a:pPr>
            <a:r>
              <a:rPr lang="en" sz="2000" dirty="0"/>
              <a:t>The emphasis is still on the capability of the individual to understand abstract ideas</a:t>
            </a:r>
            <a:endParaRPr sz="2000" dirty="0"/>
          </a:p>
          <a:p>
            <a:pPr marL="914400" lvl="1" indent="-355600" algn="l" rtl="0">
              <a:spcBef>
                <a:spcPts val="0"/>
              </a:spcBef>
              <a:spcAft>
                <a:spcPts val="0"/>
              </a:spcAft>
              <a:buSzPts val="2000"/>
              <a:buChar char="○"/>
            </a:pPr>
            <a:r>
              <a:rPr lang="en" sz="2000" dirty="0"/>
              <a:t>Addition of the idea of connectedness, how these ideas are not only independently important but the combination of each idea fulfilled the other</a:t>
            </a:r>
            <a:endParaRPr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faith?</a:t>
            </a:r>
            <a:endParaRPr/>
          </a:p>
        </p:txBody>
      </p:sp>
      <p:sp>
        <p:nvSpPr>
          <p:cNvPr id="179" name="Google Shape;179;p20"/>
          <p:cNvSpPr txBox="1">
            <a:spLocks noGrp="1"/>
          </p:cNvSpPr>
          <p:nvPr>
            <p:ph type="body" idx="1"/>
          </p:nvPr>
        </p:nvSpPr>
        <p:spPr>
          <a:xfrm>
            <a:off x="337550" y="1454275"/>
            <a:ext cx="8285700" cy="3394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Where does our idea of faith come from?</a:t>
            </a:r>
            <a:endParaRPr sz="2000"/>
          </a:p>
          <a:p>
            <a:pPr marL="914400" lvl="1" indent="-355600" algn="l" rtl="0">
              <a:spcBef>
                <a:spcPts val="0"/>
              </a:spcBef>
              <a:spcAft>
                <a:spcPts val="0"/>
              </a:spcAft>
              <a:buSzPts val="2000"/>
              <a:buChar char="○"/>
            </a:pPr>
            <a:r>
              <a:rPr lang="en" sz="2000"/>
              <a:t>Religion has been a component of human history since the dawn of civilization, but why?</a:t>
            </a:r>
            <a:endParaRPr sz="2000"/>
          </a:p>
          <a:p>
            <a:pPr marL="914400" lvl="1" indent="-355600" algn="l" rtl="0">
              <a:spcBef>
                <a:spcPts val="0"/>
              </a:spcBef>
              <a:spcAft>
                <a:spcPts val="0"/>
              </a:spcAft>
              <a:buSzPts val="2000"/>
              <a:buChar char="○"/>
            </a:pPr>
            <a:r>
              <a:rPr lang="en" sz="2000"/>
              <a:t>Mythology and cultural experiences are morphed by the ideas of the supernatural and a human’s natural draw towards there being some deeper meaning to life</a:t>
            </a:r>
            <a:endParaRPr sz="20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1"/>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Theories of Origin and Development</a:t>
            </a:r>
            <a:endParaRPr/>
          </a:p>
        </p:txBody>
      </p:sp>
      <p:sp>
        <p:nvSpPr>
          <p:cNvPr id="185" name="Google Shape;185;p21"/>
          <p:cNvSpPr txBox="1">
            <a:spLocks noGrp="1"/>
          </p:cNvSpPr>
          <p:nvPr>
            <p:ph type="body" idx="1"/>
          </p:nvPr>
        </p:nvSpPr>
        <p:spPr>
          <a:xfrm>
            <a:off x="178975" y="1567550"/>
            <a:ext cx="8428200" cy="2911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b="1"/>
              <a:t>Adaptive-Theories</a:t>
            </a:r>
            <a:endParaRPr sz="2000" b="1"/>
          </a:p>
          <a:p>
            <a:pPr marL="914400" lvl="1" indent="-355600" algn="l" rtl="0">
              <a:spcBef>
                <a:spcPts val="0"/>
              </a:spcBef>
              <a:spcAft>
                <a:spcPts val="0"/>
              </a:spcAft>
              <a:buSzPts val="2000"/>
              <a:buChar char="○"/>
            </a:pPr>
            <a:r>
              <a:rPr lang="en" sz="2000"/>
              <a:t>Religion has been a method used to better the survival of human beings</a:t>
            </a:r>
            <a:endParaRPr sz="2000"/>
          </a:p>
          <a:p>
            <a:pPr marL="1371600" lvl="2" indent="-355600" algn="l" rtl="0">
              <a:spcBef>
                <a:spcPts val="0"/>
              </a:spcBef>
              <a:spcAft>
                <a:spcPts val="0"/>
              </a:spcAft>
              <a:buSzPts val="2000"/>
              <a:buChar char="■"/>
            </a:pPr>
            <a:r>
              <a:rPr lang="en" sz="2000"/>
              <a:t>Either in individuals or in groups</a:t>
            </a:r>
            <a:endParaRPr sz="2000"/>
          </a:p>
          <a:p>
            <a:pPr marL="457200" lvl="0" indent="-355600" algn="l" rtl="0">
              <a:spcBef>
                <a:spcPts val="0"/>
              </a:spcBef>
              <a:spcAft>
                <a:spcPts val="0"/>
              </a:spcAft>
              <a:buSzPts val="2000"/>
              <a:buChar char="●"/>
            </a:pPr>
            <a:r>
              <a:rPr lang="en" sz="2000" b="1"/>
              <a:t>By-Product Explanation</a:t>
            </a:r>
            <a:endParaRPr sz="2000" b="1"/>
          </a:p>
          <a:p>
            <a:pPr marL="914400" lvl="1" indent="-355600" algn="l" rtl="0">
              <a:spcBef>
                <a:spcPts val="0"/>
              </a:spcBef>
              <a:spcAft>
                <a:spcPts val="0"/>
              </a:spcAft>
              <a:buSzPts val="2000"/>
              <a:buChar char="○"/>
            </a:pPr>
            <a:r>
              <a:rPr lang="en" sz="2000"/>
              <a:t>Religion emerges from the collision of the conscious  mind and free will versus survival instincts </a:t>
            </a:r>
            <a:endParaRPr sz="2000"/>
          </a:p>
          <a:p>
            <a:pPr marL="1371600" lvl="2" indent="-355600" algn="l" rtl="0">
              <a:spcBef>
                <a:spcPts val="0"/>
              </a:spcBef>
              <a:spcAft>
                <a:spcPts val="0"/>
              </a:spcAft>
              <a:buSzPts val="2000"/>
              <a:buChar char="■"/>
            </a:pPr>
            <a:r>
              <a:rPr lang="en" sz="2000"/>
              <a:t>morality</a:t>
            </a:r>
            <a:endParaRPr sz="2000"/>
          </a:p>
          <a:p>
            <a:pPr marL="0" lvl="0" indent="0" algn="l" rtl="0">
              <a:spcBef>
                <a:spcPts val="1600"/>
              </a:spcBef>
              <a:spcAft>
                <a:spcPts val="1600"/>
              </a:spcAft>
              <a:buNone/>
            </a:pPr>
            <a:endParaRPr/>
          </a:p>
        </p:txBody>
      </p:sp>
      <p:sp>
        <p:nvSpPr>
          <p:cNvPr id="186" name="Google Shape;186;p21"/>
          <p:cNvSpPr txBox="1"/>
          <p:nvPr/>
        </p:nvSpPr>
        <p:spPr>
          <a:xfrm>
            <a:off x="6696000" y="4620875"/>
            <a:ext cx="2448000" cy="44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a:solidFill>
                  <a:schemeClr val="lt1"/>
                </a:solidFill>
                <a:latin typeface="Lato"/>
                <a:ea typeface="Lato"/>
                <a:cs typeface="Lato"/>
                <a:sym typeface="Lato"/>
              </a:rPr>
              <a:t>(Singh &amp; Chatterjee, 2017)</a:t>
            </a:r>
            <a:endParaRPr>
              <a:solidFill>
                <a:schemeClr val="lt1"/>
              </a:solidFill>
              <a:latin typeface="Lato"/>
              <a:ea typeface="Lato"/>
              <a:cs typeface="Lato"/>
              <a:sym typeface="Lato"/>
            </a:endParaRPr>
          </a:p>
          <a:p>
            <a:pPr marL="0" lvl="0" indent="0" algn="l" rtl="0">
              <a:spcBef>
                <a:spcPts val="0"/>
              </a:spcBef>
              <a:spcAft>
                <a:spcPts val="0"/>
              </a:spcAft>
              <a:buNone/>
            </a:pPr>
            <a:endParaRPr>
              <a:latin typeface="Lato"/>
              <a:ea typeface="Lato"/>
              <a:cs typeface="Lato"/>
              <a:sym typeface="Lato"/>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4949</Words>
  <Application>Microsoft Office PowerPoint</Application>
  <PresentationFormat>On-screen Show (16:9)</PresentationFormat>
  <Paragraphs>429</Paragraphs>
  <Slides>46</Slides>
  <Notes>44</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Times New Roman</vt:lpstr>
      <vt:lpstr>Montserrat</vt:lpstr>
      <vt:lpstr>Lato</vt:lpstr>
      <vt:lpstr>Focus</vt:lpstr>
      <vt:lpstr>Generation Z and Faith: The Cognitive, Experiential, and Praxis</vt:lpstr>
      <vt:lpstr>Who is Generation Z?</vt:lpstr>
      <vt:lpstr>PowerPoint Presentation</vt:lpstr>
      <vt:lpstr>Generation Z is...</vt:lpstr>
      <vt:lpstr>How does Generation Z understand their faith?</vt:lpstr>
      <vt:lpstr>Piaget’s Cognitive Development Theory</vt:lpstr>
      <vt:lpstr>Neo-Piagetian Additions &amp; Faith</vt:lpstr>
      <vt:lpstr>What is faith?</vt:lpstr>
      <vt:lpstr>Theories of Origin and Development</vt:lpstr>
      <vt:lpstr>Theories of Origin and Development</vt:lpstr>
      <vt:lpstr>Types of Faith</vt:lpstr>
      <vt:lpstr>James Fowler’s Stages of Faith</vt:lpstr>
      <vt:lpstr>Generation Z’s Definition of Faith</vt:lpstr>
      <vt:lpstr>How does Generation Z experience faith?</vt:lpstr>
      <vt:lpstr>Personal Connection to Religion or Spirituality? </vt:lpstr>
      <vt:lpstr>Why is this Happening?</vt:lpstr>
      <vt:lpstr>Spirituality is more Popular than Religion</vt:lpstr>
      <vt:lpstr>What if there is a Personal Connection?</vt:lpstr>
      <vt:lpstr>PowerPoint Presentation</vt:lpstr>
      <vt:lpstr>Worldview</vt:lpstr>
      <vt:lpstr>Morality</vt:lpstr>
      <vt:lpstr>Personal Values </vt:lpstr>
      <vt:lpstr>Sense of Connection</vt:lpstr>
      <vt:lpstr>How does Generation Z practice their faith?</vt:lpstr>
      <vt:lpstr>Spiritual Disciplines</vt:lpstr>
      <vt:lpstr>Spiritual Disciplines</vt:lpstr>
      <vt:lpstr>Spiritual Disciplines</vt:lpstr>
      <vt:lpstr>PowerPoint Presentation</vt:lpstr>
      <vt:lpstr>Spiritual Disciplines</vt:lpstr>
      <vt:lpstr>PowerPoint Presentation</vt:lpstr>
      <vt:lpstr>PowerPoint Presentation</vt:lpstr>
      <vt:lpstr>Why is Gen Z disconnecting from the church?</vt:lpstr>
      <vt:lpstr>PowerPoint Presentation</vt:lpstr>
      <vt:lpstr>PowerPoint Presentation</vt:lpstr>
      <vt:lpstr>PowerPoint Presentation</vt:lpstr>
      <vt:lpstr>Use of Technology Among Gen Z</vt:lpstr>
      <vt:lpstr>Use of Technology Among Gen Z</vt:lpstr>
      <vt:lpstr>Use of Technology Within the Church</vt:lpstr>
      <vt:lpstr>Social Justice, Equality, and Mission Work</vt:lpstr>
      <vt:lpstr>Social Justice, Equality, and Mission Work</vt:lpstr>
      <vt:lpstr>How do we engage with Gen Z?</vt:lpstr>
      <vt:lpstr>How do we engage with Gen Z?</vt:lpstr>
      <vt:lpstr>References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Generation Z and Faith: The Cognitive, Experiential, and Praxis</dc:title>
  <dc:creator>Lisa McGrady</dc:creator>
  <cp:lastModifiedBy>Lisa McGrady</cp:lastModifiedBy>
  <cp:revision>9</cp:revision>
  <dcterms:modified xsi:type="dcterms:W3CDTF">2019-04-09T20:34:32Z</dcterms:modified>
</cp:coreProperties>
</file>