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6.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7.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3.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14.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34" r:id="rId1"/>
  </p:sldMasterIdLst>
  <p:notesMasterIdLst>
    <p:notesMasterId r:id="rId67"/>
  </p:notesMasterIdLst>
  <p:handoutMasterIdLst>
    <p:handoutMasterId r:id="rId68"/>
  </p:handoutMasterIdLst>
  <p:sldIdLst>
    <p:sldId id="259" r:id="rId2"/>
    <p:sldId id="393" r:id="rId3"/>
    <p:sldId id="383" r:id="rId4"/>
    <p:sldId id="289" r:id="rId5"/>
    <p:sldId id="354" r:id="rId6"/>
    <p:sldId id="261" r:id="rId7"/>
    <p:sldId id="286" r:id="rId8"/>
    <p:sldId id="357" r:id="rId9"/>
    <p:sldId id="358" r:id="rId10"/>
    <p:sldId id="363" r:id="rId11"/>
    <p:sldId id="362" r:id="rId12"/>
    <p:sldId id="394" r:id="rId13"/>
    <p:sldId id="368" r:id="rId14"/>
    <p:sldId id="364" r:id="rId15"/>
    <p:sldId id="367" r:id="rId16"/>
    <p:sldId id="406" r:id="rId17"/>
    <p:sldId id="408" r:id="rId18"/>
    <p:sldId id="395" r:id="rId19"/>
    <p:sldId id="356" r:id="rId20"/>
    <p:sldId id="414" r:id="rId21"/>
    <p:sldId id="415" r:id="rId22"/>
    <p:sldId id="384" r:id="rId23"/>
    <p:sldId id="282" r:id="rId24"/>
    <p:sldId id="369" r:id="rId25"/>
    <p:sldId id="386" r:id="rId26"/>
    <p:sldId id="388" r:id="rId27"/>
    <p:sldId id="387" r:id="rId28"/>
    <p:sldId id="389" r:id="rId29"/>
    <p:sldId id="392" r:id="rId30"/>
    <p:sldId id="390" r:id="rId31"/>
    <p:sldId id="391" r:id="rId32"/>
    <p:sldId id="398" r:id="rId33"/>
    <p:sldId id="397" r:id="rId34"/>
    <p:sldId id="412" r:id="rId35"/>
    <p:sldId id="413" r:id="rId36"/>
    <p:sldId id="290" r:id="rId37"/>
    <p:sldId id="355" r:id="rId38"/>
    <p:sldId id="407" r:id="rId39"/>
    <p:sldId id="404" r:id="rId40"/>
    <p:sldId id="409" r:id="rId41"/>
    <p:sldId id="270" r:id="rId42"/>
    <p:sldId id="302" r:id="rId43"/>
    <p:sldId id="405" r:id="rId44"/>
    <p:sldId id="304" r:id="rId45"/>
    <p:sldId id="303" r:id="rId46"/>
    <p:sldId id="307" r:id="rId47"/>
    <p:sldId id="315" r:id="rId48"/>
    <p:sldId id="308" r:id="rId49"/>
    <p:sldId id="309" r:id="rId50"/>
    <p:sldId id="333" r:id="rId51"/>
    <p:sldId id="335" r:id="rId52"/>
    <p:sldId id="312" r:id="rId53"/>
    <p:sldId id="382" r:id="rId54"/>
    <p:sldId id="403" r:id="rId55"/>
    <p:sldId id="410" r:id="rId56"/>
    <p:sldId id="411" r:id="rId57"/>
    <p:sldId id="400" r:id="rId58"/>
    <p:sldId id="401" r:id="rId59"/>
    <p:sldId id="402" r:id="rId60"/>
    <p:sldId id="379" r:id="rId61"/>
    <p:sldId id="380" r:id="rId62"/>
    <p:sldId id="350" r:id="rId63"/>
    <p:sldId id="399" r:id="rId64"/>
    <p:sldId id="327" r:id="rId65"/>
    <p:sldId id="277" r:id="rId6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79CC93D-E52E-4D84-901B-11D7331DD495}">
          <p14:sldIdLst>
            <p14:sldId id="259"/>
            <p14:sldId id="393"/>
            <p14:sldId id="383"/>
          </p14:sldIdLst>
        </p14:section>
        <p14:section name="Overview and Objectives" id="{ABA716BF-3A5C-4ADB-94C9-CFEF84EBA240}">
          <p14:sldIdLst>
            <p14:sldId id="289"/>
            <p14:sldId id="354"/>
            <p14:sldId id="261"/>
            <p14:sldId id="286"/>
            <p14:sldId id="357"/>
            <p14:sldId id="358"/>
            <p14:sldId id="363"/>
            <p14:sldId id="362"/>
            <p14:sldId id="394"/>
            <p14:sldId id="368"/>
            <p14:sldId id="364"/>
            <p14:sldId id="367"/>
            <p14:sldId id="406"/>
            <p14:sldId id="408"/>
            <p14:sldId id="395"/>
            <p14:sldId id="356"/>
            <p14:sldId id="414"/>
            <p14:sldId id="415"/>
            <p14:sldId id="384"/>
            <p14:sldId id="282"/>
            <p14:sldId id="369"/>
            <p14:sldId id="386"/>
            <p14:sldId id="388"/>
            <p14:sldId id="387"/>
            <p14:sldId id="389"/>
            <p14:sldId id="392"/>
            <p14:sldId id="390"/>
            <p14:sldId id="391"/>
            <p14:sldId id="398"/>
            <p14:sldId id="397"/>
            <p14:sldId id="412"/>
            <p14:sldId id="413"/>
            <p14:sldId id="290"/>
            <p14:sldId id="355"/>
            <p14:sldId id="407"/>
            <p14:sldId id="404"/>
            <p14:sldId id="409"/>
            <p14:sldId id="270"/>
            <p14:sldId id="302"/>
            <p14:sldId id="405"/>
            <p14:sldId id="304"/>
            <p14:sldId id="303"/>
            <p14:sldId id="307"/>
            <p14:sldId id="315"/>
            <p14:sldId id="308"/>
            <p14:sldId id="309"/>
            <p14:sldId id="333"/>
            <p14:sldId id="335"/>
            <p14:sldId id="312"/>
            <p14:sldId id="382"/>
            <p14:sldId id="403"/>
            <p14:sldId id="410"/>
            <p14:sldId id="411"/>
            <p14:sldId id="400"/>
            <p14:sldId id="401"/>
            <p14:sldId id="402"/>
            <p14:sldId id="379"/>
            <p14:sldId id="380"/>
            <p14:sldId id="350"/>
            <p14:sldId id="399"/>
          </p14:sldIdLst>
        </p14:section>
        <p14:section name="Conclusion and Summary" id="{790CEF5B-569A-4C2F-BED5-750B08C0E5AD}">
          <p14:sldIdLst>
            <p14:sldId id="327"/>
            <p14:sldId id="277"/>
          </p14:sldIdLst>
        </p14:section>
        <p14:section name="Appendix" id="{3F78B471-41DA-46F2-A8E4-97E471896AB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9ED6"/>
    <a:srgbClr val="003300"/>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44" autoAdjust="0"/>
    <p:restoredTop sz="83977" autoAdjust="0"/>
  </p:normalViewPr>
  <p:slideViewPr>
    <p:cSldViewPr>
      <p:cViewPr varScale="1">
        <p:scale>
          <a:sx n="116" d="100"/>
          <a:sy n="116" d="100"/>
        </p:scale>
        <p:origin x="1434" y="108"/>
      </p:cViewPr>
      <p:guideLst>
        <p:guide orient="horz" pos="2160"/>
        <p:guide pos="2880"/>
      </p:guideLst>
    </p:cSldViewPr>
  </p:slideViewPr>
  <p:notesTextViewPr>
    <p:cViewPr>
      <p:scale>
        <a:sx n="100" d="100"/>
        <a:sy n="100" d="100"/>
      </p:scale>
      <p:origin x="0" y="0"/>
    </p:cViewPr>
  </p:notesTextViewPr>
  <p:sorterViewPr>
    <p:cViewPr>
      <p:scale>
        <a:sx n="154" d="100"/>
        <a:sy n="154" d="100"/>
      </p:scale>
      <p:origin x="0" y="0"/>
    </p:cViewPr>
  </p:sorterViewPr>
  <p:notesViewPr>
    <p:cSldViewPr>
      <p:cViewPr varScale="1">
        <p:scale>
          <a:sx n="83" d="100"/>
          <a:sy n="83" d="100"/>
        </p:scale>
        <p:origin x="-314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iagrams/_rels/data3.xml.rels><?xml version="1.0" encoding="UTF-8" standalone="yes"?>
<Relationships xmlns="http://schemas.openxmlformats.org/package/2006/relationships"><Relationship Id="rId1" Type="http://schemas.openxmlformats.org/officeDocument/2006/relationships/hyperlink" Target="http://www.daakecomments/" TargetMode="Externa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5F496B9-3105-4AA0-BCC2-150AD77979B2}" type="doc">
      <dgm:prSet loTypeId="urn:microsoft.com/office/officeart/2005/8/layout/cycle2" loCatId="cycle" qsTypeId="urn:microsoft.com/office/officeart/2005/8/quickstyle/simple1" qsCatId="simple" csTypeId="urn:microsoft.com/office/officeart/2005/8/colors/colorful1#1" csCatId="colorful" phldr="1"/>
      <dgm:spPr/>
      <dgm:t>
        <a:bodyPr/>
        <a:lstStyle/>
        <a:p>
          <a:endParaRPr lang="en-US"/>
        </a:p>
      </dgm:t>
    </dgm:pt>
    <dgm:pt modelId="{165877C3-6F0E-4878-9D9B-ACC636DA88C4}">
      <dgm:prSet phldrT="[Text]" custT="1"/>
      <dgm:spPr/>
      <dgm:t>
        <a:bodyPr/>
        <a:lstStyle/>
        <a:p>
          <a:r>
            <a:rPr lang="en-US" sz="2000" baseline="0" dirty="0" smtClean="0"/>
            <a:t>B2B</a:t>
          </a:r>
          <a:endParaRPr lang="en-US" sz="2000" baseline="0" dirty="0"/>
        </a:p>
      </dgm:t>
    </dgm:pt>
    <dgm:pt modelId="{90FDBB88-EFF8-4541-893D-9A93A6009B9B}" type="parTrans" cxnId="{D1C4943D-5F0A-4850-8B01-CC5412799C86}">
      <dgm:prSet/>
      <dgm:spPr/>
      <dgm:t>
        <a:bodyPr/>
        <a:lstStyle/>
        <a:p>
          <a:endParaRPr lang="en-US"/>
        </a:p>
      </dgm:t>
    </dgm:pt>
    <dgm:pt modelId="{5E99090A-B17D-460A-AAC6-DC08B887F11D}" type="sibTrans" cxnId="{D1C4943D-5F0A-4850-8B01-CC5412799C86}">
      <dgm:prSet/>
      <dgm:spPr/>
      <dgm:t>
        <a:bodyPr/>
        <a:lstStyle/>
        <a:p>
          <a:endParaRPr lang="en-US"/>
        </a:p>
      </dgm:t>
    </dgm:pt>
    <dgm:pt modelId="{3F5C5A9D-4159-46C8-A79D-31116EFE0FB7}">
      <dgm:prSet phldrT="[Text]" custT="1"/>
      <dgm:spPr/>
      <dgm:t>
        <a:bodyPr/>
        <a:lstStyle/>
        <a:p>
          <a:r>
            <a:rPr lang="en-US" sz="1600" baseline="0" dirty="0" smtClean="0"/>
            <a:t>Weekly co-writing</a:t>
          </a:r>
          <a:endParaRPr lang="en-US" sz="1600" baseline="0" dirty="0"/>
        </a:p>
      </dgm:t>
    </dgm:pt>
    <dgm:pt modelId="{8DDC1510-6E70-4460-AAC0-CDC4CD9AD128}" type="parTrans" cxnId="{F5AB1CDC-5A92-4BEE-B90C-43E85D5A365D}">
      <dgm:prSet/>
      <dgm:spPr/>
      <dgm:t>
        <a:bodyPr/>
        <a:lstStyle/>
        <a:p>
          <a:endParaRPr lang="en-US"/>
        </a:p>
      </dgm:t>
    </dgm:pt>
    <dgm:pt modelId="{1FA6C0DE-F514-42F3-9B8C-8EB7B6F2AE40}" type="sibTrans" cxnId="{F5AB1CDC-5A92-4BEE-B90C-43E85D5A365D}">
      <dgm:prSet/>
      <dgm:spPr/>
      <dgm:t>
        <a:bodyPr/>
        <a:lstStyle/>
        <a:p>
          <a:endParaRPr lang="en-US"/>
        </a:p>
      </dgm:t>
    </dgm:pt>
    <dgm:pt modelId="{CA18392A-6C5F-417F-91DB-7867158727CC}">
      <dgm:prSet phldrT="[Text]" custT="1"/>
      <dgm:spPr/>
      <dgm:t>
        <a:bodyPr/>
        <a:lstStyle/>
        <a:p>
          <a:r>
            <a:rPr lang="en-US" sz="1800" baseline="0" dirty="0" smtClean="0"/>
            <a:t>First </a:t>
          </a:r>
          <a:r>
            <a:rPr lang="en-US" sz="1100" baseline="0" dirty="0" smtClean="0"/>
            <a:t>Author/</a:t>
          </a:r>
        </a:p>
        <a:p>
          <a:r>
            <a:rPr lang="en-US" sz="1100" baseline="0" dirty="0" smtClean="0"/>
            <a:t>Second </a:t>
          </a:r>
          <a:r>
            <a:rPr lang="en-US" sz="1800" baseline="0" dirty="0" smtClean="0"/>
            <a:t>author</a:t>
          </a:r>
          <a:endParaRPr lang="en-US" sz="1800" baseline="0" dirty="0"/>
        </a:p>
      </dgm:t>
    </dgm:pt>
    <dgm:pt modelId="{5EF1D455-2DC8-438C-9498-DA66EC82D8A1}" type="parTrans" cxnId="{1C6C255F-9768-4AFC-B2A1-3A9E4D075FF6}">
      <dgm:prSet/>
      <dgm:spPr/>
      <dgm:t>
        <a:bodyPr/>
        <a:lstStyle/>
        <a:p>
          <a:endParaRPr lang="en-US"/>
        </a:p>
      </dgm:t>
    </dgm:pt>
    <dgm:pt modelId="{A048CFA1-FA48-4DE0-9608-CF0C9B9A3816}" type="sibTrans" cxnId="{1C6C255F-9768-4AFC-B2A1-3A9E4D075FF6}">
      <dgm:prSet/>
      <dgm:spPr/>
      <dgm:t>
        <a:bodyPr/>
        <a:lstStyle/>
        <a:p>
          <a:endParaRPr lang="en-US"/>
        </a:p>
      </dgm:t>
    </dgm:pt>
    <dgm:pt modelId="{DA3EE3AB-DFBA-467D-BE22-EE850CF5C06F}">
      <dgm:prSet phldrT="[Text]"/>
      <dgm:spPr/>
      <dgm:t>
        <a:bodyPr/>
        <a:lstStyle/>
        <a:p>
          <a:r>
            <a:rPr lang="en-US" dirty="0" smtClean="0"/>
            <a:t>More Direct on Purpose</a:t>
          </a:r>
          <a:endParaRPr lang="en-US" dirty="0"/>
        </a:p>
      </dgm:t>
    </dgm:pt>
    <dgm:pt modelId="{1E7DBB42-E0EE-44EA-B1FE-D270E963227D}" type="parTrans" cxnId="{03696863-69B3-469C-9E22-8A94B84E841B}">
      <dgm:prSet/>
      <dgm:spPr/>
      <dgm:t>
        <a:bodyPr/>
        <a:lstStyle/>
        <a:p>
          <a:endParaRPr lang="en-US"/>
        </a:p>
      </dgm:t>
    </dgm:pt>
    <dgm:pt modelId="{067B68A4-2983-4597-AD7C-583A6BDD782C}" type="sibTrans" cxnId="{03696863-69B3-469C-9E22-8A94B84E841B}">
      <dgm:prSet/>
      <dgm:spPr/>
      <dgm:t>
        <a:bodyPr/>
        <a:lstStyle/>
        <a:p>
          <a:endParaRPr lang="en-US"/>
        </a:p>
      </dgm:t>
    </dgm:pt>
    <dgm:pt modelId="{B8277618-1CC3-4458-88AB-E2BACB2C3CA3}">
      <dgm:prSet phldrT="[Text]"/>
      <dgm:spPr/>
      <dgm:t>
        <a:bodyPr/>
        <a:lstStyle/>
        <a:p>
          <a:r>
            <a:rPr lang="en-US" dirty="0" smtClean="0"/>
            <a:t>Using Outside Authors</a:t>
          </a:r>
          <a:endParaRPr lang="en-US" dirty="0"/>
        </a:p>
      </dgm:t>
    </dgm:pt>
    <dgm:pt modelId="{80C81E44-DA84-48C0-A339-A7EE8CF00842}" type="parTrans" cxnId="{4062D73D-F4EE-4462-93A2-86DF65A62152}">
      <dgm:prSet/>
      <dgm:spPr/>
      <dgm:t>
        <a:bodyPr/>
        <a:lstStyle/>
        <a:p>
          <a:endParaRPr lang="en-US"/>
        </a:p>
      </dgm:t>
    </dgm:pt>
    <dgm:pt modelId="{B3D8D305-3A51-44F8-908E-8219B063FFB4}" type="sibTrans" cxnId="{4062D73D-F4EE-4462-93A2-86DF65A62152}">
      <dgm:prSet/>
      <dgm:spPr/>
      <dgm:t>
        <a:bodyPr/>
        <a:lstStyle/>
        <a:p>
          <a:endParaRPr lang="en-US"/>
        </a:p>
      </dgm:t>
    </dgm:pt>
    <dgm:pt modelId="{AA80E125-7135-47A4-939B-947BC2B00EA8}" type="pres">
      <dgm:prSet presAssocID="{E5F496B9-3105-4AA0-BCC2-150AD77979B2}" presName="cycle" presStyleCnt="0">
        <dgm:presLayoutVars>
          <dgm:dir/>
          <dgm:resizeHandles val="exact"/>
        </dgm:presLayoutVars>
      </dgm:prSet>
      <dgm:spPr/>
      <dgm:t>
        <a:bodyPr/>
        <a:lstStyle/>
        <a:p>
          <a:endParaRPr lang="en-US"/>
        </a:p>
      </dgm:t>
    </dgm:pt>
    <dgm:pt modelId="{851DB00F-1E62-42D8-94A6-CFCDF5731727}" type="pres">
      <dgm:prSet presAssocID="{165877C3-6F0E-4878-9D9B-ACC636DA88C4}" presName="node" presStyleLbl="node1" presStyleIdx="0" presStyleCnt="5">
        <dgm:presLayoutVars>
          <dgm:bulletEnabled val="1"/>
        </dgm:presLayoutVars>
      </dgm:prSet>
      <dgm:spPr/>
      <dgm:t>
        <a:bodyPr/>
        <a:lstStyle/>
        <a:p>
          <a:endParaRPr lang="en-US"/>
        </a:p>
      </dgm:t>
    </dgm:pt>
    <dgm:pt modelId="{748A28E3-9BFD-48D5-B348-1359C5B4C822}" type="pres">
      <dgm:prSet presAssocID="{5E99090A-B17D-460A-AAC6-DC08B887F11D}" presName="sibTrans" presStyleLbl="sibTrans2D1" presStyleIdx="0" presStyleCnt="5"/>
      <dgm:spPr/>
      <dgm:t>
        <a:bodyPr/>
        <a:lstStyle/>
        <a:p>
          <a:endParaRPr lang="en-US"/>
        </a:p>
      </dgm:t>
    </dgm:pt>
    <dgm:pt modelId="{8E1EAFAB-EA64-444D-AB31-77271880EBC0}" type="pres">
      <dgm:prSet presAssocID="{5E99090A-B17D-460A-AAC6-DC08B887F11D}" presName="connectorText" presStyleLbl="sibTrans2D1" presStyleIdx="0" presStyleCnt="5"/>
      <dgm:spPr/>
      <dgm:t>
        <a:bodyPr/>
        <a:lstStyle/>
        <a:p>
          <a:endParaRPr lang="en-US"/>
        </a:p>
      </dgm:t>
    </dgm:pt>
    <dgm:pt modelId="{70006B25-793A-4549-8671-36905D087B02}" type="pres">
      <dgm:prSet presAssocID="{3F5C5A9D-4159-46C8-A79D-31116EFE0FB7}" presName="node" presStyleLbl="node1" presStyleIdx="1" presStyleCnt="5">
        <dgm:presLayoutVars>
          <dgm:bulletEnabled val="1"/>
        </dgm:presLayoutVars>
      </dgm:prSet>
      <dgm:spPr/>
      <dgm:t>
        <a:bodyPr/>
        <a:lstStyle/>
        <a:p>
          <a:endParaRPr lang="en-US"/>
        </a:p>
      </dgm:t>
    </dgm:pt>
    <dgm:pt modelId="{2E59B83B-D5EA-461D-98E1-35658C8E0DAB}" type="pres">
      <dgm:prSet presAssocID="{1FA6C0DE-F514-42F3-9B8C-8EB7B6F2AE40}" presName="sibTrans" presStyleLbl="sibTrans2D1" presStyleIdx="1" presStyleCnt="5"/>
      <dgm:spPr/>
      <dgm:t>
        <a:bodyPr/>
        <a:lstStyle/>
        <a:p>
          <a:endParaRPr lang="en-US"/>
        </a:p>
      </dgm:t>
    </dgm:pt>
    <dgm:pt modelId="{1DEA3D3C-357C-448B-9B5D-F05A1A7FD208}" type="pres">
      <dgm:prSet presAssocID="{1FA6C0DE-F514-42F3-9B8C-8EB7B6F2AE40}" presName="connectorText" presStyleLbl="sibTrans2D1" presStyleIdx="1" presStyleCnt="5"/>
      <dgm:spPr/>
      <dgm:t>
        <a:bodyPr/>
        <a:lstStyle/>
        <a:p>
          <a:endParaRPr lang="en-US"/>
        </a:p>
      </dgm:t>
    </dgm:pt>
    <dgm:pt modelId="{1B53FF20-751C-4A6E-8E7A-F596775D4167}" type="pres">
      <dgm:prSet presAssocID="{CA18392A-6C5F-417F-91DB-7867158727CC}" presName="node" presStyleLbl="node1" presStyleIdx="2" presStyleCnt="5">
        <dgm:presLayoutVars>
          <dgm:bulletEnabled val="1"/>
        </dgm:presLayoutVars>
      </dgm:prSet>
      <dgm:spPr/>
      <dgm:t>
        <a:bodyPr/>
        <a:lstStyle/>
        <a:p>
          <a:endParaRPr lang="en-US"/>
        </a:p>
      </dgm:t>
    </dgm:pt>
    <dgm:pt modelId="{5ADC31CE-66CA-435B-B761-2BE2F3820E64}" type="pres">
      <dgm:prSet presAssocID="{A048CFA1-FA48-4DE0-9608-CF0C9B9A3816}" presName="sibTrans" presStyleLbl="sibTrans2D1" presStyleIdx="2" presStyleCnt="5"/>
      <dgm:spPr/>
      <dgm:t>
        <a:bodyPr/>
        <a:lstStyle/>
        <a:p>
          <a:endParaRPr lang="en-US"/>
        </a:p>
      </dgm:t>
    </dgm:pt>
    <dgm:pt modelId="{5EC5F357-B8CE-42B6-96C2-DE2C48E19CBD}" type="pres">
      <dgm:prSet presAssocID="{A048CFA1-FA48-4DE0-9608-CF0C9B9A3816}" presName="connectorText" presStyleLbl="sibTrans2D1" presStyleIdx="2" presStyleCnt="5"/>
      <dgm:spPr/>
      <dgm:t>
        <a:bodyPr/>
        <a:lstStyle/>
        <a:p>
          <a:endParaRPr lang="en-US"/>
        </a:p>
      </dgm:t>
    </dgm:pt>
    <dgm:pt modelId="{AF7A73EE-01F9-49C2-ADBC-A990E798B637}" type="pres">
      <dgm:prSet presAssocID="{DA3EE3AB-DFBA-467D-BE22-EE850CF5C06F}" presName="node" presStyleLbl="node1" presStyleIdx="3" presStyleCnt="5">
        <dgm:presLayoutVars>
          <dgm:bulletEnabled val="1"/>
        </dgm:presLayoutVars>
      </dgm:prSet>
      <dgm:spPr/>
      <dgm:t>
        <a:bodyPr/>
        <a:lstStyle/>
        <a:p>
          <a:endParaRPr lang="en-US"/>
        </a:p>
      </dgm:t>
    </dgm:pt>
    <dgm:pt modelId="{488E40D8-0C50-4474-8B16-D50F5270C166}" type="pres">
      <dgm:prSet presAssocID="{067B68A4-2983-4597-AD7C-583A6BDD782C}" presName="sibTrans" presStyleLbl="sibTrans2D1" presStyleIdx="3" presStyleCnt="5"/>
      <dgm:spPr/>
      <dgm:t>
        <a:bodyPr/>
        <a:lstStyle/>
        <a:p>
          <a:endParaRPr lang="en-US"/>
        </a:p>
      </dgm:t>
    </dgm:pt>
    <dgm:pt modelId="{D04370C5-63F6-4E2A-BBB5-7CCDD6F3046A}" type="pres">
      <dgm:prSet presAssocID="{067B68A4-2983-4597-AD7C-583A6BDD782C}" presName="connectorText" presStyleLbl="sibTrans2D1" presStyleIdx="3" presStyleCnt="5"/>
      <dgm:spPr/>
      <dgm:t>
        <a:bodyPr/>
        <a:lstStyle/>
        <a:p>
          <a:endParaRPr lang="en-US"/>
        </a:p>
      </dgm:t>
    </dgm:pt>
    <dgm:pt modelId="{EF892494-1DC9-43F3-9D8C-C2F716C98EA7}" type="pres">
      <dgm:prSet presAssocID="{B8277618-1CC3-4458-88AB-E2BACB2C3CA3}" presName="node" presStyleLbl="node1" presStyleIdx="4" presStyleCnt="5">
        <dgm:presLayoutVars>
          <dgm:bulletEnabled val="1"/>
        </dgm:presLayoutVars>
      </dgm:prSet>
      <dgm:spPr/>
      <dgm:t>
        <a:bodyPr/>
        <a:lstStyle/>
        <a:p>
          <a:endParaRPr lang="en-US"/>
        </a:p>
      </dgm:t>
    </dgm:pt>
    <dgm:pt modelId="{589A3C8B-CF19-4EE4-B913-13A00411FEF2}" type="pres">
      <dgm:prSet presAssocID="{B3D8D305-3A51-44F8-908E-8219B063FFB4}" presName="sibTrans" presStyleLbl="sibTrans2D1" presStyleIdx="4" presStyleCnt="5" custAng="216090" custLinFactX="-200000" custLinFactY="49045" custLinFactNeighborX="-288347" custLinFactNeighborY="100000"/>
      <dgm:spPr>
        <a:prstGeom prst="leftArrow">
          <a:avLst/>
        </a:prstGeom>
      </dgm:spPr>
      <dgm:t>
        <a:bodyPr/>
        <a:lstStyle/>
        <a:p>
          <a:endParaRPr lang="en-US"/>
        </a:p>
      </dgm:t>
    </dgm:pt>
    <dgm:pt modelId="{6662903E-9817-4DE7-9696-93791117D1F2}" type="pres">
      <dgm:prSet presAssocID="{B3D8D305-3A51-44F8-908E-8219B063FFB4}" presName="connectorText" presStyleLbl="sibTrans2D1" presStyleIdx="4" presStyleCnt="5"/>
      <dgm:spPr/>
      <dgm:t>
        <a:bodyPr/>
        <a:lstStyle/>
        <a:p>
          <a:endParaRPr lang="en-US"/>
        </a:p>
      </dgm:t>
    </dgm:pt>
  </dgm:ptLst>
  <dgm:cxnLst>
    <dgm:cxn modelId="{C0224B87-69AD-45E2-8F28-938FA977A20E}" type="presOf" srcId="{5E99090A-B17D-460A-AAC6-DC08B887F11D}" destId="{748A28E3-9BFD-48D5-B348-1359C5B4C822}" srcOrd="0" destOrd="0" presId="urn:microsoft.com/office/officeart/2005/8/layout/cycle2"/>
    <dgm:cxn modelId="{66EE6776-4486-4685-AECE-05F5BDBCC4D7}" type="presOf" srcId="{5E99090A-B17D-460A-AAC6-DC08B887F11D}" destId="{8E1EAFAB-EA64-444D-AB31-77271880EBC0}" srcOrd="1" destOrd="0" presId="urn:microsoft.com/office/officeart/2005/8/layout/cycle2"/>
    <dgm:cxn modelId="{F5AB1CDC-5A92-4BEE-B90C-43E85D5A365D}" srcId="{E5F496B9-3105-4AA0-BCC2-150AD77979B2}" destId="{3F5C5A9D-4159-46C8-A79D-31116EFE0FB7}" srcOrd="1" destOrd="0" parTransId="{8DDC1510-6E70-4460-AAC0-CDC4CD9AD128}" sibTransId="{1FA6C0DE-F514-42F3-9B8C-8EB7B6F2AE40}"/>
    <dgm:cxn modelId="{826A9160-A86C-4AB9-B12F-344944BF2CAE}" type="presOf" srcId="{A048CFA1-FA48-4DE0-9608-CF0C9B9A3816}" destId="{5ADC31CE-66CA-435B-B761-2BE2F3820E64}" srcOrd="0" destOrd="0" presId="urn:microsoft.com/office/officeart/2005/8/layout/cycle2"/>
    <dgm:cxn modelId="{B618DAAB-EE91-4B67-A3E5-3F27DF5F6BC0}" type="presOf" srcId="{067B68A4-2983-4597-AD7C-583A6BDD782C}" destId="{D04370C5-63F6-4E2A-BBB5-7CCDD6F3046A}" srcOrd="1" destOrd="0" presId="urn:microsoft.com/office/officeart/2005/8/layout/cycle2"/>
    <dgm:cxn modelId="{85CDC760-3D1C-45EF-853E-DDF820C01E85}" type="presOf" srcId="{067B68A4-2983-4597-AD7C-583A6BDD782C}" destId="{488E40D8-0C50-4474-8B16-D50F5270C166}" srcOrd="0" destOrd="0" presId="urn:microsoft.com/office/officeart/2005/8/layout/cycle2"/>
    <dgm:cxn modelId="{1C6C255F-9768-4AFC-B2A1-3A9E4D075FF6}" srcId="{E5F496B9-3105-4AA0-BCC2-150AD77979B2}" destId="{CA18392A-6C5F-417F-91DB-7867158727CC}" srcOrd="2" destOrd="0" parTransId="{5EF1D455-2DC8-438C-9498-DA66EC82D8A1}" sibTransId="{A048CFA1-FA48-4DE0-9608-CF0C9B9A3816}"/>
    <dgm:cxn modelId="{77E8AE00-746B-4325-B0CB-77C44F5FD975}" type="presOf" srcId="{DA3EE3AB-DFBA-467D-BE22-EE850CF5C06F}" destId="{AF7A73EE-01F9-49C2-ADBC-A990E798B637}" srcOrd="0" destOrd="0" presId="urn:microsoft.com/office/officeart/2005/8/layout/cycle2"/>
    <dgm:cxn modelId="{313D3C9F-669B-4453-A7BF-C80E05B5BE8F}" type="presOf" srcId="{1FA6C0DE-F514-42F3-9B8C-8EB7B6F2AE40}" destId="{2E59B83B-D5EA-461D-98E1-35658C8E0DAB}" srcOrd="0" destOrd="0" presId="urn:microsoft.com/office/officeart/2005/8/layout/cycle2"/>
    <dgm:cxn modelId="{DAA7E1B0-8930-4C17-A83C-53A8A1CFA61D}" type="presOf" srcId="{CA18392A-6C5F-417F-91DB-7867158727CC}" destId="{1B53FF20-751C-4A6E-8E7A-F596775D4167}" srcOrd="0" destOrd="0" presId="urn:microsoft.com/office/officeart/2005/8/layout/cycle2"/>
    <dgm:cxn modelId="{4062D73D-F4EE-4462-93A2-86DF65A62152}" srcId="{E5F496B9-3105-4AA0-BCC2-150AD77979B2}" destId="{B8277618-1CC3-4458-88AB-E2BACB2C3CA3}" srcOrd="4" destOrd="0" parTransId="{80C81E44-DA84-48C0-A339-A7EE8CF00842}" sibTransId="{B3D8D305-3A51-44F8-908E-8219B063FFB4}"/>
    <dgm:cxn modelId="{97065302-0A6B-4E8E-BB54-EBC7767B6F4D}" type="presOf" srcId="{B3D8D305-3A51-44F8-908E-8219B063FFB4}" destId="{6662903E-9817-4DE7-9696-93791117D1F2}" srcOrd="1" destOrd="0" presId="urn:microsoft.com/office/officeart/2005/8/layout/cycle2"/>
    <dgm:cxn modelId="{03696863-69B3-469C-9E22-8A94B84E841B}" srcId="{E5F496B9-3105-4AA0-BCC2-150AD77979B2}" destId="{DA3EE3AB-DFBA-467D-BE22-EE850CF5C06F}" srcOrd="3" destOrd="0" parTransId="{1E7DBB42-E0EE-44EA-B1FE-D270E963227D}" sibTransId="{067B68A4-2983-4597-AD7C-583A6BDD782C}"/>
    <dgm:cxn modelId="{8F75F31E-C775-427C-9837-00BDBBEF34A3}" type="presOf" srcId="{A048CFA1-FA48-4DE0-9608-CF0C9B9A3816}" destId="{5EC5F357-B8CE-42B6-96C2-DE2C48E19CBD}" srcOrd="1" destOrd="0" presId="urn:microsoft.com/office/officeart/2005/8/layout/cycle2"/>
    <dgm:cxn modelId="{BD70596F-6451-4AD8-97C6-1551CBA0C0FA}" type="presOf" srcId="{165877C3-6F0E-4878-9D9B-ACC636DA88C4}" destId="{851DB00F-1E62-42D8-94A6-CFCDF5731727}" srcOrd="0" destOrd="0" presId="urn:microsoft.com/office/officeart/2005/8/layout/cycle2"/>
    <dgm:cxn modelId="{B0A80EEC-2217-4F2C-B764-33861145E59C}" type="presOf" srcId="{3F5C5A9D-4159-46C8-A79D-31116EFE0FB7}" destId="{70006B25-793A-4549-8671-36905D087B02}" srcOrd="0" destOrd="0" presId="urn:microsoft.com/office/officeart/2005/8/layout/cycle2"/>
    <dgm:cxn modelId="{F16FB9D2-1737-49F5-B94D-D308E9E27E7D}" type="presOf" srcId="{1FA6C0DE-F514-42F3-9B8C-8EB7B6F2AE40}" destId="{1DEA3D3C-357C-448B-9B5D-F05A1A7FD208}" srcOrd="1" destOrd="0" presId="urn:microsoft.com/office/officeart/2005/8/layout/cycle2"/>
    <dgm:cxn modelId="{20D7FD16-1951-4AF2-BA6C-A4ED6F55E692}" type="presOf" srcId="{B3D8D305-3A51-44F8-908E-8219B063FFB4}" destId="{589A3C8B-CF19-4EE4-B913-13A00411FEF2}" srcOrd="0" destOrd="0" presId="urn:microsoft.com/office/officeart/2005/8/layout/cycle2"/>
    <dgm:cxn modelId="{D1C4943D-5F0A-4850-8B01-CC5412799C86}" srcId="{E5F496B9-3105-4AA0-BCC2-150AD77979B2}" destId="{165877C3-6F0E-4878-9D9B-ACC636DA88C4}" srcOrd="0" destOrd="0" parTransId="{90FDBB88-EFF8-4541-893D-9A93A6009B9B}" sibTransId="{5E99090A-B17D-460A-AAC6-DC08B887F11D}"/>
    <dgm:cxn modelId="{2D83473D-0BC2-4832-A719-B1D7990C1DB0}" type="presOf" srcId="{B8277618-1CC3-4458-88AB-E2BACB2C3CA3}" destId="{EF892494-1DC9-43F3-9D8C-C2F716C98EA7}" srcOrd="0" destOrd="0" presId="urn:microsoft.com/office/officeart/2005/8/layout/cycle2"/>
    <dgm:cxn modelId="{E557D087-8255-4F24-8AEF-D41D86E30D73}" type="presOf" srcId="{E5F496B9-3105-4AA0-BCC2-150AD77979B2}" destId="{AA80E125-7135-47A4-939B-947BC2B00EA8}" srcOrd="0" destOrd="0" presId="urn:microsoft.com/office/officeart/2005/8/layout/cycle2"/>
    <dgm:cxn modelId="{9B6BB1F5-E3AA-435A-BA31-E14465C6AAF7}" type="presParOf" srcId="{AA80E125-7135-47A4-939B-947BC2B00EA8}" destId="{851DB00F-1E62-42D8-94A6-CFCDF5731727}" srcOrd="0" destOrd="0" presId="urn:microsoft.com/office/officeart/2005/8/layout/cycle2"/>
    <dgm:cxn modelId="{85BA597A-5C3A-4FB6-9B94-C71EDF59B6E8}" type="presParOf" srcId="{AA80E125-7135-47A4-939B-947BC2B00EA8}" destId="{748A28E3-9BFD-48D5-B348-1359C5B4C822}" srcOrd="1" destOrd="0" presId="urn:microsoft.com/office/officeart/2005/8/layout/cycle2"/>
    <dgm:cxn modelId="{4CB63603-5D8F-4570-A212-8DAC575A3FA8}" type="presParOf" srcId="{748A28E3-9BFD-48D5-B348-1359C5B4C822}" destId="{8E1EAFAB-EA64-444D-AB31-77271880EBC0}" srcOrd="0" destOrd="0" presId="urn:microsoft.com/office/officeart/2005/8/layout/cycle2"/>
    <dgm:cxn modelId="{73AD8768-4773-4FAC-ACFC-2AB8A0835C9A}" type="presParOf" srcId="{AA80E125-7135-47A4-939B-947BC2B00EA8}" destId="{70006B25-793A-4549-8671-36905D087B02}" srcOrd="2" destOrd="0" presId="urn:microsoft.com/office/officeart/2005/8/layout/cycle2"/>
    <dgm:cxn modelId="{C0A9D293-82D3-4A70-95EF-03E664B1E6F5}" type="presParOf" srcId="{AA80E125-7135-47A4-939B-947BC2B00EA8}" destId="{2E59B83B-D5EA-461D-98E1-35658C8E0DAB}" srcOrd="3" destOrd="0" presId="urn:microsoft.com/office/officeart/2005/8/layout/cycle2"/>
    <dgm:cxn modelId="{6BB926A8-5C5A-46A6-B23E-DFDC95D6DF30}" type="presParOf" srcId="{2E59B83B-D5EA-461D-98E1-35658C8E0DAB}" destId="{1DEA3D3C-357C-448B-9B5D-F05A1A7FD208}" srcOrd="0" destOrd="0" presId="urn:microsoft.com/office/officeart/2005/8/layout/cycle2"/>
    <dgm:cxn modelId="{84304016-7537-4A2A-907D-706D70A19E26}" type="presParOf" srcId="{AA80E125-7135-47A4-939B-947BC2B00EA8}" destId="{1B53FF20-751C-4A6E-8E7A-F596775D4167}" srcOrd="4" destOrd="0" presId="urn:microsoft.com/office/officeart/2005/8/layout/cycle2"/>
    <dgm:cxn modelId="{02E350D2-AD0D-466D-BBC8-2F441B24EEB5}" type="presParOf" srcId="{AA80E125-7135-47A4-939B-947BC2B00EA8}" destId="{5ADC31CE-66CA-435B-B761-2BE2F3820E64}" srcOrd="5" destOrd="0" presId="urn:microsoft.com/office/officeart/2005/8/layout/cycle2"/>
    <dgm:cxn modelId="{F0FC45A8-9172-4D13-8F35-80373CD97E3F}" type="presParOf" srcId="{5ADC31CE-66CA-435B-B761-2BE2F3820E64}" destId="{5EC5F357-B8CE-42B6-96C2-DE2C48E19CBD}" srcOrd="0" destOrd="0" presId="urn:microsoft.com/office/officeart/2005/8/layout/cycle2"/>
    <dgm:cxn modelId="{9209D83F-406A-4240-93FB-B831DB920768}" type="presParOf" srcId="{AA80E125-7135-47A4-939B-947BC2B00EA8}" destId="{AF7A73EE-01F9-49C2-ADBC-A990E798B637}" srcOrd="6" destOrd="0" presId="urn:microsoft.com/office/officeart/2005/8/layout/cycle2"/>
    <dgm:cxn modelId="{AFBB9A43-1C4D-47F2-B09B-90682301F4B3}" type="presParOf" srcId="{AA80E125-7135-47A4-939B-947BC2B00EA8}" destId="{488E40D8-0C50-4474-8B16-D50F5270C166}" srcOrd="7" destOrd="0" presId="urn:microsoft.com/office/officeart/2005/8/layout/cycle2"/>
    <dgm:cxn modelId="{5AFD92BB-D684-4714-8D36-075C172F2D45}" type="presParOf" srcId="{488E40D8-0C50-4474-8B16-D50F5270C166}" destId="{D04370C5-63F6-4E2A-BBB5-7CCDD6F3046A}" srcOrd="0" destOrd="0" presId="urn:microsoft.com/office/officeart/2005/8/layout/cycle2"/>
    <dgm:cxn modelId="{C4BB259D-3985-4818-9C21-8E5E87174BAE}" type="presParOf" srcId="{AA80E125-7135-47A4-939B-947BC2B00EA8}" destId="{EF892494-1DC9-43F3-9D8C-C2F716C98EA7}" srcOrd="8" destOrd="0" presId="urn:microsoft.com/office/officeart/2005/8/layout/cycle2"/>
    <dgm:cxn modelId="{B8ABCD71-6EEC-4B13-B68D-6033630B1C34}" type="presParOf" srcId="{AA80E125-7135-47A4-939B-947BC2B00EA8}" destId="{589A3C8B-CF19-4EE4-B913-13A00411FEF2}" srcOrd="9" destOrd="0" presId="urn:microsoft.com/office/officeart/2005/8/layout/cycle2"/>
    <dgm:cxn modelId="{95D25C41-2BA9-479E-ACF9-9B67489E20C2}" type="presParOf" srcId="{589A3C8B-CF19-4EE4-B913-13A00411FEF2}" destId="{6662903E-9817-4DE7-9696-93791117D1F2}"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FEADD9-F67D-41F5-BA4C-3C84956E7F46}" type="doc">
      <dgm:prSet loTypeId="urn:microsoft.com/office/officeart/2005/8/layout/vList5" loCatId="list" qsTypeId="urn:microsoft.com/office/officeart/2005/8/quickstyle/simple5" qsCatId="simple" csTypeId="urn:microsoft.com/office/officeart/2005/8/colors/colorful3" csCatId="colorful" phldr="1"/>
      <dgm:spPr/>
      <dgm:t>
        <a:bodyPr/>
        <a:lstStyle/>
        <a:p>
          <a:endParaRPr lang="en-US"/>
        </a:p>
      </dgm:t>
    </dgm:pt>
    <dgm:pt modelId="{74EE5CD8-078F-4590-BF9C-A341A294A016}">
      <dgm:prSet phldrT="[Text]" custT="1"/>
      <dgm:spPr/>
      <dgm:t>
        <a:bodyPr/>
        <a:lstStyle/>
        <a:p>
          <a:r>
            <a:rPr lang="en-US" sz="4400" dirty="0" smtClean="0"/>
            <a:t>1  </a:t>
          </a:r>
          <a:r>
            <a:rPr lang="en-US" sz="3600" dirty="0" smtClean="0"/>
            <a:t>Papers are needing  to find a new voice</a:t>
          </a:r>
          <a:endParaRPr lang="en-US" sz="3600" dirty="0"/>
        </a:p>
      </dgm:t>
    </dgm:pt>
    <dgm:pt modelId="{BB568D76-3363-43D3-B00C-3359A643216C}" type="parTrans" cxnId="{F40F9561-0D4C-44CF-91EF-A92B1DBDE44B}">
      <dgm:prSet/>
      <dgm:spPr/>
      <dgm:t>
        <a:bodyPr/>
        <a:lstStyle/>
        <a:p>
          <a:endParaRPr lang="en-US" sz="3200"/>
        </a:p>
      </dgm:t>
    </dgm:pt>
    <dgm:pt modelId="{CF9FB981-E6ED-4440-AC98-4E4E2ABA2C55}" type="sibTrans" cxnId="{F40F9561-0D4C-44CF-91EF-A92B1DBDE44B}">
      <dgm:prSet/>
      <dgm:spPr/>
      <dgm:t>
        <a:bodyPr/>
        <a:lstStyle/>
        <a:p>
          <a:endParaRPr lang="en-US" sz="3200"/>
        </a:p>
      </dgm:t>
    </dgm:pt>
    <dgm:pt modelId="{AA046201-5C4D-445E-BF0B-5C6D2B0A1945}">
      <dgm:prSet phldrT="[Text]" custT="1"/>
      <dgm:spPr/>
      <dgm:t>
        <a:bodyPr/>
        <a:lstStyle/>
        <a:p>
          <a:r>
            <a:rPr lang="en-US" sz="4400" dirty="0" smtClean="0"/>
            <a:t>2    </a:t>
          </a:r>
          <a:r>
            <a:rPr lang="en-US" sz="3600" dirty="0" smtClean="0"/>
            <a:t>Local columnists help retain base</a:t>
          </a:r>
          <a:endParaRPr lang="en-US" sz="3600" dirty="0"/>
        </a:p>
      </dgm:t>
    </dgm:pt>
    <dgm:pt modelId="{FE92FC33-5E0F-4302-9E80-A69E8ACDDE56}" type="parTrans" cxnId="{B8AF1086-D7BE-446F-9133-738B599E9A7D}">
      <dgm:prSet/>
      <dgm:spPr/>
      <dgm:t>
        <a:bodyPr/>
        <a:lstStyle/>
        <a:p>
          <a:endParaRPr lang="en-US" sz="3200"/>
        </a:p>
      </dgm:t>
    </dgm:pt>
    <dgm:pt modelId="{40767EFF-7D52-4469-ACEE-7D28E67337E2}" type="sibTrans" cxnId="{B8AF1086-D7BE-446F-9133-738B599E9A7D}">
      <dgm:prSet/>
      <dgm:spPr/>
      <dgm:t>
        <a:bodyPr/>
        <a:lstStyle/>
        <a:p>
          <a:endParaRPr lang="en-US" sz="3200"/>
        </a:p>
      </dgm:t>
    </dgm:pt>
    <dgm:pt modelId="{D1776C8F-2B10-4075-8DF7-7F65AB725ED5}">
      <dgm:prSet phldrT="[Text]" custT="1"/>
      <dgm:spPr/>
      <dgm:t>
        <a:bodyPr/>
        <a:lstStyle/>
        <a:p>
          <a:pPr algn="l"/>
          <a:r>
            <a:rPr lang="en-US" sz="3600" dirty="0" smtClean="0"/>
            <a:t>3       Frankly - cost cutting 	device</a:t>
          </a:r>
          <a:endParaRPr lang="en-US" sz="3600" dirty="0"/>
        </a:p>
      </dgm:t>
    </dgm:pt>
    <dgm:pt modelId="{7291E740-3E17-41B3-99D3-1D67AE37CC3F}" type="parTrans" cxnId="{7077B78D-FCDC-4519-8416-DC357ACD5043}">
      <dgm:prSet/>
      <dgm:spPr/>
      <dgm:t>
        <a:bodyPr/>
        <a:lstStyle/>
        <a:p>
          <a:endParaRPr lang="en-US" sz="3200"/>
        </a:p>
      </dgm:t>
    </dgm:pt>
    <dgm:pt modelId="{88B75C29-8054-417D-BCE3-878A55118F6D}" type="sibTrans" cxnId="{7077B78D-FCDC-4519-8416-DC357ACD5043}">
      <dgm:prSet/>
      <dgm:spPr/>
      <dgm:t>
        <a:bodyPr/>
        <a:lstStyle/>
        <a:p>
          <a:endParaRPr lang="en-US" sz="3200"/>
        </a:p>
      </dgm:t>
    </dgm:pt>
    <dgm:pt modelId="{AAE7A1E6-6847-453D-B55B-8A82BF138C1D}" type="pres">
      <dgm:prSet presAssocID="{F6FEADD9-F67D-41F5-BA4C-3C84956E7F46}" presName="Name0" presStyleCnt="0">
        <dgm:presLayoutVars>
          <dgm:dir/>
          <dgm:animLvl val="lvl"/>
          <dgm:resizeHandles val="exact"/>
        </dgm:presLayoutVars>
      </dgm:prSet>
      <dgm:spPr/>
      <dgm:t>
        <a:bodyPr/>
        <a:lstStyle/>
        <a:p>
          <a:endParaRPr lang="en-US"/>
        </a:p>
      </dgm:t>
    </dgm:pt>
    <dgm:pt modelId="{C4407577-18A2-46E0-8805-2838042EB67A}" type="pres">
      <dgm:prSet presAssocID="{74EE5CD8-078F-4590-BF9C-A341A294A016}" presName="linNode" presStyleCnt="0"/>
      <dgm:spPr/>
      <dgm:t>
        <a:bodyPr/>
        <a:lstStyle/>
        <a:p>
          <a:endParaRPr lang="en-US"/>
        </a:p>
      </dgm:t>
    </dgm:pt>
    <dgm:pt modelId="{7E429971-BC57-430F-BB25-C0574E5E39E3}" type="pres">
      <dgm:prSet presAssocID="{74EE5CD8-078F-4590-BF9C-A341A294A016}" presName="parentText" presStyleLbl="node1" presStyleIdx="0" presStyleCnt="3" custScaleX="277778" custLinFactNeighborY="-15667">
        <dgm:presLayoutVars>
          <dgm:chMax val="1"/>
          <dgm:bulletEnabled val="1"/>
        </dgm:presLayoutVars>
      </dgm:prSet>
      <dgm:spPr>
        <a:prstGeom prst="roundRect">
          <a:avLst/>
        </a:prstGeom>
      </dgm:spPr>
      <dgm:t>
        <a:bodyPr/>
        <a:lstStyle/>
        <a:p>
          <a:endParaRPr lang="en-US"/>
        </a:p>
      </dgm:t>
    </dgm:pt>
    <dgm:pt modelId="{AB8574CC-D4F2-4555-AEE3-F4EE58B11D03}" type="pres">
      <dgm:prSet presAssocID="{CF9FB981-E6ED-4440-AC98-4E4E2ABA2C55}" presName="sp" presStyleCnt="0"/>
      <dgm:spPr/>
      <dgm:t>
        <a:bodyPr/>
        <a:lstStyle/>
        <a:p>
          <a:endParaRPr lang="en-US"/>
        </a:p>
      </dgm:t>
    </dgm:pt>
    <dgm:pt modelId="{85B8F607-FDD8-476A-ADBE-E1250824F294}" type="pres">
      <dgm:prSet presAssocID="{AA046201-5C4D-445E-BF0B-5C6D2B0A1945}" presName="linNode" presStyleCnt="0"/>
      <dgm:spPr/>
      <dgm:t>
        <a:bodyPr/>
        <a:lstStyle/>
        <a:p>
          <a:endParaRPr lang="en-US"/>
        </a:p>
      </dgm:t>
    </dgm:pt>
    <dgm:pt modelId="{C04276DC-EE64-470A-B8BC-09067B8045FA}" type="pres">
      <dgm:prSet presAssocID="{AA046201-5C4D-445E-BF0B-5C6D2B0A1945}" presName="parentText" presStyleLbl="node1" presStyleIdx="1" presStyleCnt="3" custScaleX="277778">
        <dgm:presLayoutVars>
          <dgm:chMax val="1"/>
          <dgm:bulletEnabled val="1"/>
        </dgm:presLayoutVars>
      </dgm:prSet>
      <dgm:spPr>
        <a:prstGeom prst="roundRect">
          <a:avLst/>
        </a:prstGeom>
      </dgm:spPr>
      <dgm:t>
        <a:bodyPr/>
        <a:lstStyle/>
        <a:p>
          <a:endParaRPr lang="en-US"/>
        </a:p>
      </dgm:t>
    </dgm:pt>
    <dgm:pt modelId="{5ACAA866-A8A8-4183-97B5-CEEAB1525C60}" type="pres">
      <dgm:prSet presAssocID="{40767EFF-7D52-4469-ACEE-7D28E67337E2}" presName="sp" presStyleCnt="0"/>
      <dgm:spPr/>
      <dgm:t>
        <a:bodyPr/>
        <a:lstStyle/>
        <a:p>
          <a:endParaRPr lang="en-US"/>
        </a:p>
      </dgm:t>
    </dgm:pt>
    <dgm:pt modelId="{477213BE-9E91-4950-8451-7F60796F47F4}" type="pres">
      <dgm:prSet presAssocID="{D1776C8F-2B10-4075-8DF7-7F65AB725ED5}" presName="linNode" presStyleCnt="0"/>
      <dgm:spPr/>
      <dgm:t>
        <a:bodyPr/>
        <a:lstStyle/>
        <a:p>
          <a:endParaRPr lang="en-US"/>
        </a:p>
      </dgm:t>
    </dgm:pt>
    <dgm:pt modelId="{F5034101-5B7D-4FE7-B47A-5A48CF39606B}" type="pres">
      <dgm:prSet presAssocID="{D1776C8F-2B10-4075-8DF7-7F65AB725ED5}" presName="parentText" presStyleLbl="node1" presStyleIdx="2" presStyleCnt="3" custScaleX="277778" custLinFactNeighborX="-2392" custLinFactNeighborY="5121">
        <dgm:presLayoutVars>
          <dgm:chMax val="1"/>
          <dgm:bulletEnabled val="1"/>
        </dgm:presLayoutVars>
      </dgm:prSet>
      <dgm:spPr>
        <a:prstGeom prst="roundRect">
          <a:avLst/>
        </a:prstGeom>
      </dgm:spPr>
      <dgm:t>
        <a:bodyPr/>
        <a:lstStyle/>
        <a:p>
          <a:endParaRPr lang="en-US"/>
        </a:p>
      </dgm:t>
    </dgm:pt>
  </dgm:ptLst>
  <dgm:cxnLst>
    <dgm:cxn modelId="{28FCE7B1-EE9F-4BBE-959E-91604D40105C}" type="presOf" srcId="{AA046201-5C4D-445E-BF0B-5C6D2B0A1945}" destId="{C04276DC-EE64-470A-B8BC-09067B8045FA}" srcOrd="0" destOrd="0" presId="urn:microsoft.com/office/officeart/2005/8/layout/vList5"/>
    <dgm:cxn modelId="{7077B78D-FCDC-4519-8416-DC357ACD5043}" srcId="{F6FEADD9-F67D-41F5-BA4C-3C84956E7F46}" destId="{D1776C8F-2B10-4075-8DF7-7F65AB725ED5}" srcOrd="2" destOrd="0" parTransId="{7291E740-3E17-41B3-99D3-1D67AE37CC3F}" sibTransId="{88B75C29-8054-417D-BCE3-878A55118F6D}"/>
    <dgm:cxn modelId="{AC67A0F1-FAE3-4305-A6A6-586F2A44B866}" type="presOf" srcId="{F6FEADD9-F67D-41F5-BA4C-3C84956E7F46}" destId="{AAE7A1E6-6847-453D-B55B-8A82BF138C1D}" srcOrd="0" destOrd="0" presId="urn:microsoft.com/office/officeart/2005/8/layout/vList5"/>
    <dgm:cxn modelId="{B8AF1086-D7BE-446F-9133-738B599E9A7D}" srcId="{F6FEADD9-F67D-41F5-BA4C-3C84956E7F46}" destId="{AA046201-5C4D-445E-BF0B-5C6D2B0A1945}" srcOrd="1" destOrd="0" parTransId="{FE92FC33-5E0F-4302-9E80-A69E8ACDDE56}" sibTransId="{40767EFF-7D52-4469-ACEE-7D28E67337E2}"/>
    <dgm:cxn modelId="{F40F9561-0D4C-44CF-91EF-A92B1DBDE44B}" srcId="{F6FEADD9-F67D-41F5-BA4C-3C84956E7F46}" destId="{74EE5CD8-078F-4590-BF9C-A341A294A016}" srcOrd="0" destOrd="0" parTransId="{BB568D76-3363-43D3-B00C-3359A643216C}" sibTransId="{CF9FB981-E6ED-4440-AC98-4E4E2ABA2C55}"/>
    <dgm:cxn modelId="{F34250B5-D78A-461F-8123-759E91600334}" type="presOf" srcId="{74EE5CD8-078F-4590-BF9C-A341A294A016}" destId="{7E429971-BC57-430F-BB25-C0574E5E39E3}" srcOrd="0" destOrd="0" presId="urn:microsoft.com/office/officeart/2005/8/layout/vList5"/>
    <dgm:cxn modelId="{099A8968-2F74-4398-ABA1-329DAF21B0B3}" type="presOf" srcId="{D1776C8F-2B10-4075-8DF7-7F65AB725ED5}" destId="{F5034101-5B7D-4FE7-B47A-5A48CF39606B}" srcOrd="0" destOrd="0" presId="urn:microsoft.com/office/officeart/2005/8/layout/vList5"/>
    <dgm:cxn modelId="{3A727AD1-E4E8-4BC8-B680-85CF34FC78F3}" type="presParOf" srcId="{AAE7A1E6-6847-453D-B55B-8A82BF138C1D}" destId="{C4407577-18A2-46E0-8805-2838042EB67A}" srcOrd="0" destOrd="0" presId="urn:microsoft.com/office/officeart/2005/8/layout/vList5"/>
    <dgm:cxn modelId="{5199AF36-247C-4850-BBBD-CE43892F2B59}" type="presParOf" srcId="{C4407577-18A2-46E0-8805-2838042EB67A}" destId="{7E429971-BC57-430F-BB25-C0574E5E39E3}" srcOrd="0" destOrd="0" presId="urn:microsoft.com/office/officeart/2005/8/layout/vList5"/>
    <dgm:cxn modelId="{8B804D0F-2659-424B-B740-D3D105DA8972}" type="presParOf" srcId="{AAE7A1E6-6847-453D-B55B-8A82BF138C1D}" destId="{AB8574CC-D4F2-4555-AEE3-F4EE58B11D03}" srcOrd="1" destOrd="0" presId="urn:microsoft.com/office/officeart/2005/8/layout/vList5"/>
    <dgm:cxn modelId="{34F8C765-4FB8-4B1C-8B9B-5361CB13A52B}" type="presParOf" srcId="{AAE7A1E6-6847-453D-B55B-8A82BF138C1D}" destId="{85B8F607-FDD8-476A-ADBE-E1250824F294}" srcOrd="2" destOrd="0" presId="urn:microsoft.com/office/officeart/2005/8/layout/vList5"/>
    <dgm:cxn modelId="{7A22C685-9271-4B09-A884-19D8869EB38C}" type="presParOf" srcId="{85B8F607-FDD8-476A-ADBE-E1250824F294}" destId="{C04276DC-EE64-470A-B8BC-09067B8045FA}" srcOrd="0" destOrd="0" presId="urn:microsoft.com/office/officeart/2005/8/layout/vList5"/>
    <dgm:cxn modelId="{A0397672-903A-4B69-A126-16EA954E561B}" type="presParOf" srcId="{AAE7A1E6-6847-453D-B55B-8A82BF138C1D}" destId="{5ACAA866-A8A8-4183-97B5-CEEAB1525C60}" srcOrd="3" destOrd="0" presId="urn:microsoft.com/office/officeart/2005/8/layout/vList5"/>
    <dgm:cxn modelId="{B43E0183-4315-4E50-BBEB-E504B5B7A142}" type="presParOf" srcId="{AAE7A1E6-6847-453D-B55B-8A82BF138C1D}" destId="{477213BE-9E91-4950-8451-7F60796F47F4}" srcOrd="4" destOrd="0" presId="urn:microsoft.com/office/officeart/2005/8/layout/vList5"/>
    <dgm:cxn modelId="{22F343AA-55BE-493C-947C-52A7B3EFE07C}" type="presParOf" srcId="{477213BE-9E91-4950-8451-7F60796F47F4}" destId="{F5034101-5B7D-4FE7-B47A-5A48CF39606B}"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4010170-FE7F-483B-ADB2-647B661A49EB}"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F29C3A09-CC82-46F3-B94D-86B7D93B79A4}">
      <dgm:prSet phldrT="[Text]" custT="1"/>
      <dgm:spPr>
        <a:solidFill>
          <a:srgbClr val="00B0F0"/>
        </a:solidFill>
      </dgm:spPr>
      <dgm:t>
        <a:bodyPr/>
        <a:lstStyle/>
        <a:p>
          <a:r>
            <a:rPr lang="en-US" sz="2000" dirty="0" smtClean="0"/>
            <a:t>Daily Journal Publishes</a:t>
          </a:r>
          <a:endParaRPr lang="en-US" sz="2000" dirty="0"/>
        </a:p>
      </dgm:t>
    </dgm:pt>
    <dgm:pt modelId="{0E2B4001-F791-4D61-905D-E49DE2221CE4}" type="parTrans" cxnId="{5203C389-2B7A-4F99-8F18-B9D82721A089}">
      <dgm:prSet/>
      <dgm:spPr/>
      <dgm:t>
        <a:bodyPr/>
        <a:lstStyle/>
        <a:p>
          <a:endParaRPr lang="en-US"/>
        </a:p>
      </dgm:t>
    </dgm:pt>
    <dgm:pt modelId="{F3720178-4754-4535-B9CC-C6C0E01576E7}" type="sibTrans" cxnId="{5203C389-2B7A-4F99-8F18-B9D82721A089}">
      <dgm:prSet/>
      <dgm:spPr/>
      <dgm:t>
        <a:bodyPr/>
        <a:lstStyle/>
        <a:p>
          <a:endParaRPr lang="en-US"/>
        </a:p>
      </dgm:t>
    </dgm:pt>
    <dgm:pt modelId="{0705A5BF-18DB-4877-B594-5BBB2B37CDC7}" type="asst">
      <dgm:prSet phldrT="[Text]" custT="1"/>
      <dgm:spPr>
        <a:solidFill>
          <a:srgbClr val="00B050"/>
        </a:solidFill>
      </dgm:spPr>
      <dgm:t>
        <a:bodyPr/>
        <a:lstStyle/>
        <a:p>
          <a:r>
            <a:rPr lang="en-US" sz="1600" dirty="0" smtClean="0"/>
            <a:t>Through AP and other services get picked up Nationally</a:t>
          </a:r>
          <a:endParaRPr lang="en-US" sz="1600" dirty="0"/>
        </a:p>
      </dgm:t>
    </dgm:pt>
    <dgm:pt modelId="{C7C333FF-B110-4036-9524-CB382811D20F}" type="parTrans" cxnId="{B8CA628A-1A22-4954-AFA8-57304EEDA9AA}">
      <dgm:prSet/>
      <dgm:spPr/>
      <dgm:t>
        <a:bodyPr/>
        <a:lstStyle/>
        <a:p>
          <a:endParaRPr lang="en-US"/>
        </a:p>
      </dgm:t>
    </dgm:pt>
    <dgm:pt modelId="{D5605600-FA7D-47AC-AE1C-9393EB0638A8}" type="sibTrans" cxnId="{B8CA628A-1A22-4954-AFA8-57304EEDA9AA}">
      <dgm:prSet/>
      <dgm:spPr/>
      <dgm:t>
        <a:bodyPr/>
        <a:lstStyle/>
        <a:p>
          <a:endParaRPr lang="en-US"/>
        </a:p>
      </dgm:t>
    </dgm:pt>
    <dgm:pt modelId="{FC3C7A3F-C78A-4246-91D2-366E0FAAEC21}">
      <dgm:prSet phldrT="[Text]" custT="1"/>
      <dgm:spPr>
        <a:solidFill>
          <a:schemeClr val="accent1">
            <a:lumMod val="60000"/>
            <a:lumOff val="40000"/>
          </a:schemeClr>
        </a:solidFill>
      </dgm:spPr>
      <dgm:t>
        <a:bodyPr/>
        <a:lstStyle/>
        <a:p>
          <a:r>
            <a:rPr lang="en-US" sz="1800" dirty="0" smtClean="0"/>
            <a:t>Facebook Posting</a:t>
          </a:r>
        </a:p>
        <a:p>
          <a:r>
            <a:rPr lang="en-US" sz="1800" dirty="0" smtClean="0"/>
            <a:t>LinkedIn Posted</a:t>
          </a:r>
          <a:endParaRPr lang="en-US" sz="1800" dirty="0"/>
        </a:p>
      </dgm:t>
    </dgm:pt>
    <dgm:pt modelId="{2516FA97-5475-4B0F-9CF7-91FFEE7869E4}" type="parTrans" cxnId="{91050E03-75F5-4CB8-85C1-22EBC09F2297}">
      <dgm:prSet/>
      <dgm:spPr/>
      <dgm:t>
        <a:bodyPr/>
        <a:lstStyle/>
        <a:p>
          <a:endParaRPr lang="en-US"/>
        </a:p>
      </dgm:t>
    </dgm:pt>
    <dgm:pt modelId="{72681364-F0AD-43C8-9F8A-64FCCB668799}" type="sibTrans" cxnId="{91050E03-75F5-4CB8-85C1-22EBC09F2297}">
      <dgm:prSet/>
      <dgm:spPr/>
      <dgm:t>
        <a:bodyPr/>
        <a:lstStyle/>
        <a:p>
          <a:endParaRPr lang="en-US"/>
        </a:p>
      </dgm:t>
    </dgm:pt>
    <dgm:pt modelId="{E85F5DA2-8E6A-4E32-93E2-322B3BB489AD}">
      <dgm:prSet phldrT="[Text]" custT="1"/>
      <dgm:spPr>
        <a:solidFill>
          <a:srgbClr val="00B0F0"/>
        </a:solidFill>
      </dgm:spPr>
      <dgm:t>
        <a:bodyPr/>
        <a:lstStyle/>
        <a:p>
          <a:r>
            <a:rPr lang="en-US" sz="1600" dirty="0" smtClean="0">
              <a:solidFill>
                <a:schemeClr val="bg1"/>
              </a:solidFill>
              <a:hlinkClick xmlns:r="http://schemas.openxmlformats.org/officeDocument/2006/relationships" r:id="rId1"/>
            </a:rPr>
            <a:t>www.daakecomments</a:t>
          </a:r>
          <a:r>
            <a:rPr lang="en-US" sz="1600" dirty="0" smtClean="0">
              <a:solidFill>
                <a:schemeClr val="bg1"/>
              </a:solidFill>
            </a:rPr>
            <a:t>.</a:t>
          </a:r>
        </a:p>
        <a:p>
          <a:r>
            <a:rPr lang="en-US" sz="1600" dirty="0" smtClean="0"/>
            <a:t>wordpress.com</a:t>
          </a:r>
          <a:endParaRPr lang="en-US" sz="1600" dirty="0"/>
        </a:p>
      </dgm:t>
    </dgm:pt>
    <dgm:pt modelId="{63025756-CDCC-4371-848B-D359086EF80F}" type="parTrans" cxnId="{4BA8BD4A-826B-4E9E-907F-2BAC54CFEF0C}">
      <dgm:prSet/>
      <dgm:spPr/>
      <dgm:t>
        <a:bodyPr/>
        <a:lstStyle/>
        <a:p>
          <a:endParaRPr lang="en-US"/>
        </a:p>
      </dgm:t>
    </dgm:pt>
    <dgm:pt modelId="{9B2B1EA2-EB57-4FBB-8D58-151F814B3366}" type="sibTrans" cxnId="{4BA8BD4A-826B-4E9E-907F-2BAC54CFEF0C}">
      <dgm:prSet/>
      <dgm:spPr/>
      <dgm:t>
        <a:bodyPr/>
        <a:lstStyle/>
        <a:p>
          <a:endParaRPr lang="en-US"/>
        </a:p>
      </dgm:t>
    </dgm:pt>
    <dgm:pt modelId="{1C6A100C-56A5-4D5B-9E80-FD3D65DDE67B}">
      <dgm:prSet phldrT="[Text]" custT="1"/>
      <dgm:spPr>
        <a:solidFill>
          <a:srgbClr val="7030A0"/>
        </a:solidFill>
      </dgm:spPr>
      <dgm:t>
        <a:bodyPr/>
        <a:lstStyle/>
        <a:p>
          <a:r>
            <a:rPr lang="en-US" sz="1800" dirty="0" smtClean="0"/>
            <a:t>Links back to Daily Journal</a:t>
          </a:r>
          <a:endParaRPr lang="en-US" sz="1800" dirty="0"/>
        </a:p>
      </dgm:t>
    </dgm:pt>
    <dgm:pt modelId="{4E4022E3-EBB7-426E-B34B-2D510320FAAE}" type="parTrans" cxnId="{27EAC9E8-02BE-459D-B254-75B114882A52}">
      <dgm:prSet/>
      <dgm:spPr/>
      <dgm:t>
        <a:bodyPr/>
        <a:lstStyle/>
        <a:p>
          <a:endParaRPr lang="en-US"/>
        </a:p>
      </dgm:t>
    </dgm:pt>
    <dgm:pt modelId="{E38A3649-961E-4DCA-8E7C-A9F28D3DF057}" type="sibTrans" cxnId="{27EAC9E8-02BE-459D-B254-75B114882A52}">
      <dgm:prSet/>
      <dgm:spPr/>
      <dgm:t>
        <a:bodyPr/>
        <a:lstStyle/>
        <a:p>
          <a:endParaRPr lang="en-US"/>
        </a:p>
      </dgm:t>
    </dgm:pt>
    <dgm:pt modelId="{C435D24D-4573-44BC-B62E-3CC05A739DBC}" type="pres">
      <dgm:prSet presAssocID="{24010170-FE7F-483B-ADB2-647B661A49EB}" presName="hierChild1" presStyleCnt="0">
        <dgm:presLayoutVars>
          <dgm:orgChart val="1"/>
          <dgm:chPref val="1"/>
          <dgm:dir/>
          <dgm:animOne val="branch"/>
          <dgm:animLvl val="lvl"/>
          <dgm:resizeHandles/>
        </dgm:presLayoutVars>
      </dgm:prSet>
      <dgm:spPr/>
      <dgm:t>
        <a:bodyPr/>
        <a:lstStyle/>
        <a:p>
          <a:endParaRPr lang="en-US"/>
        </a:p>
      </dgm:t>
    </dgm:pt>
    <dgm:pt modelId="{1DEC818F-18F1-4E0F-B775-5DFBBEF71CEB}" type="pres">
      <dgm:prSet presAssocID="{F29C3A09-CC82-46F3-B94D-86B7D93B79A4}" presName="hierRoot1" presStyleCnt="0">
        <dgm:presLayoutVars>
          <dgm:hierBranch val="init"/>
        </dgm:presLayoutVars>
      </dgm:prSet>
      <dgm:spPr/>
    </dgm:pt>
    <dgm:pt modelId="{139E42B5-DE5F-4C23-8117-8AC3C0F7ABD6}" type="pres">
      <dgm:prSet presAssocID="{F29C3A09-CC82-46F3-B94D-86B7D93B79A4}" presName="rootComposite1" presStyleCnt="0"/>
      <dgm:spPr/>
    </dgm:pt>
    <dgm:pt modelId="{B17E4BD7-3C26-4B18-9C01-3C789EEA2391}" type="pres">
      <dgm:prSet presAssocID="{F29C3A09-CC82-46F3-B94D-86B7D93B79A4}" presName="rootText1" presStyleLbl="node0" presStyleIdx="0" presStyleCnt="1">
        <dgm:presLayoutVars>
          <dgm:chPref val="3"/>
        </dgm:presLayoutVars>
      </dgm:prSet>
      <dgm:spPr/>
      <dgm:t>
        <a:bodyPr/>
        <a:lstStyle/>
        <a:p>
          <a:endParaRPr lang="en-US"/>
        </a:p>
      </dgm:t>
    </dgm:pt>
    <dgm:pt modelId="{DBAB9927-3C4D-4C7C-8415-9445BE4BEEED}" type="pres">
      <dgm:prSet presAssocID="{F29C3A09-CC82-46F3-B94D-86B7D93B79A4}" presName="rootConnector1" presStyleLbl="node1" presStyleIdx="0" presStyleCnt="0"/>
      <dgm:spPr/>
      <dgm:t>
        <a:bodyPr/>
        <a:lstStyle/>
        <a:p>
          <a:endParaRPr lang="en-US"/>
        </a:p>
      </dgm:t>
    </dgm:pt>
    <dgm:pt modelId="{ACC199F7-ECB5-4496-A7E5-95C5D6BF7B8A}" type="pres">
      <dgm:prSet presAssocID="{F29C3A09-CC82-46F3-B94D-86B7D93B79A4}" presName="hierChild2" presStyleCnt="0"/>
      <dgm:spPr/>
    </dgm:pt>
    <dgm:pt modelId="{0CC71747-92DD-4FCF-BD40-F4F25329B53D}" type="pres">
      <dgm:prSet presAssocID="{2516FA97-5475-4B0F-9CF7-91FFEE7869E4}" presName="Name37" presStyleLbl="parChTrans1D2" presStyleIdx="0" presStyleCnt="4"/>
      <dgm:spPr/>
      <dgm:t>
        <a:bodyPr/>
        <a:lstStyle/>
        <a:p>
          <a:endParaRPr lang="en-US"/>
        </a:p>
      </dgm:t>
    </dgm:pt>
    <dgm:pt modelId="{BAA901E1-794E-4652-AC40-4B61869A1761}" type="pres">
      <dgm:prSet presAssocID="{FC3C7A3F-C78A-4246-91D2-366E0FAAEC21}" presName="hierRoot2" presStyleCnt="0">
        <dgm:presLayoutVars>
          <dgm:hierBranch val="init"/>
        </dgm:presLayoutVars>
      </dgm:prSet>
      <dgm:spPr/>
    </dgm:pt>
    <dgm:pt modelId="{64C19FF8-8E35-4A43-A695-A58ACA5E799E}" type="pres">
      <dgm:prSet presAssocID="{FC3C7A3F-C78A-4246-91D2-366E0FAAEC21}" presName="rootComposite" presStyleCnt="0"/>
      <dgm:spPr/>
    </dgm:pt>
    <dgm:pt modelId="{F99CEB9A-35A9-4CB3-8378-4E57B2988CC1}" type="pres">
      <dgm:prSet presAssocID="{FC3C7A3F-C78A-4246-91D2-366E0FAAEC21}" presName="rootText" presStyleLbl="node2" presStyleIdx="0" presStyleCnt="3">
        <dgm:presLayoutVars>
          <dgm:chPref val="3"/>
        </dgm:presLayoutVars>
      </dgm:prSet>
      <dgm:spPr/>
      <dgm:t>
        <a:bodyPr/>
        <a:lstStyle/>
        <a:p>
          <a:endParaRPr lang="en-US"/>
        </a:p>
      </dgm:t>
    </dgm:pt>
    <dgm:pt modelId="{4CD34EF8-10B0-4E59-BD48-052419A17EDA}" type="pres">
      <dgm:prSet presAssocID="{FC3C7A3F-C78A-4246-91D2-366E0FAAEC21}" presName="rootConnector" presStyleLbl="node2" presStyleIdx="0" presStyleCnt="3"/>
      <dgm:spPr/>
      <dgm:t>
        <a:bodyPr/>
        <a:lstStyle/>
        <a:p>
          <a:endParaRPr lang="en-US"/>
        </a:p>
      </dgm:t>
    </dgm:pt>
    <dgm:pt modelId="{36354423-A14F-4F2B-ABE6-B70422A77A0A}" type="pres">
      <dgm:prSet presAssocID="{FC3C7A3F-C78A-4246-91D2-366E0FAAEC21}" presName="hierChild4" presStyleCnt="0"/>
      <dgm:spPr/>
    </dgm:pt>
    <dgm:pt modelId="{CC4294DF-8890-4929-A41F-3FCD0A6CBE33}" type="pres">
      <dgm:prSet presAssocID="{FC3C7A3F-C78A-4246-91D2-366E0FAAEC21}" presName="hierChild5" presStyleCnt="0"/>
      <dgm:spPr/>
    </dgm:pt>
    <dgm:pt modelId="{582E5BCC-230C-465A-9AF9-89D50E7084E2}" type="pres">
      <dgm:prSet presAssocID="{63025756-CDCC-4371-848B-D359086EF80F}" presName="Name37" presStyleLbl="parChTrans1D2" presStyleIdx="1" presStyleCnt="4"/>
      <dgm:spPr/>
      <dgm:t>
        <a:bodyPr/>
        <a:lstStyle/>
        <a:p>
          <a:endParaRPr lang="en-US"/>
        </a:p>
      </dgm:t>
    </dgm:pt>
    <dgm:pt modelId="{956B6F19-E25D-4D78-BD92-CF3A415FD661}" type="pres">
      <dgm:prSet presAssocID="{E85F5DA2-8E6A-4E32-93E2-322B3BB489AD}" presName="hierRoot2" presStyleCnt="0">
        <dgm:presLayoutVars>
          <dgm:hierBranch val="init"/>
        </dgm:presLayoutVars>
      </dgm:prSet>
      <dgm:spPr/>
    </dgm:pt>
    <dgm:pt modelId="{BC251E59-CAF7-4273-85B1-01772F00631A}" type="pres">
      <dgm:prSet presAssocID="{E85F5DA2-8E6A-4E32-93E2-322B3BB489AD}" presName="rootComposite" presStyleCnt="0"/>
      <dgm:spPr/>
    </dgm:pt>
    <dgm:pt modelId="{95C0DBBA-A75D-4000-A86E-7C662DAF744E}" type="pres">
      <dgm:prSet presAssocID="{E85F5DA2-8E6A-4E32-93E2-322B3BB489AD}" presName="rootText" presStyleLbl="node2" presStyleIdx="1" presStyleCnt="3" custScaleX="118896" custLinFactNeighborX="-3603" custLinFactNeighborY="1675">
        <dgm:presLayoutVars>
          <dgm:chPref val="3"/>
        </dgm:presLayoutVars>
      </dgm:prSet>
      <dgm:spPr/>
      <dgm:t>
        <a:bodyPr/>
        <a:lstStyle/>
        <a:p>
          <a:endParaRPr lang="en-US"/>
        </a:p>
      </dgm:t>
    </dgm:pt>
    <dgm:pt modelId="{46DCFFB6-6D31-46F8-BC90-0C81FDC8216A}" type="pres">
      <dgm:prSet presAssocID="{E85F5DA2-8E6A-4E32-93E2-322B3BB489AD}" presName="rootConnector" presStyleLbl="node2" presStyleIdx="1" presStyleCnt="3"/>
      <dgm:spPr/>
      <dgm:t>
        <a:bodyPr/>
        <a:lstStyle/>
        <a:p>
          <a:endParaRPr lang="en-US"/>
        </a:p>
      </dgm:t>
    </dgm:pt>
    <dgm:pt modelId="{E9115C02-1E5E-4B17-AEAB-B4A7F394E18D}" type="pres">
      <dgm:prSet presAssocID="{E85F5DA2-8E6A-4E32-93E2-322B3BB489AD}" presName="hierChild4" presStyleCnt="0"/>
      <dgm:spPr/>
    </dgm:pt>
    <dgm:pt modelId="{9D9C33E6-47EB-464F-994E-8DB2B9390E9C}" type="pres">
      <dgm:prSet presAssocID="{E85F5DA2-8E6A-4E32-93E2-322B3BB489AD}" presName="hierChild5" presStyleCnt="0"/>
      <dgm:spPr/>
    </dgm:pt>
    <dgm:pt modelId="{90815299-992F-4934-B5B4-158672F94AE6}" type="pres">
      <dgm:prSet presAssocID="{4E4022E3-EBB7-426E-B34B-2D510320FAAE}" presName="Name37" presStyleLbl="parChTrans1D2" presStyleIdx="2" presStyleCnt="4"/>
      <dgm:spPr/>
      <dgm:t>
        <a:bodyPr/>
        <a:lstStyle/>
        <a:p>
          <a:endParaRPr lang="en-US"/>
        </a:p>
      </dgm:t>
    </dgm:pt>
    <dgm:pt modelId="{F07A2D31-7CF2-4B45-A482-7A1541BB8D59}" type="pres">
      <dgm:prSet presAssocID="{1C6A100C-56A5-4D5B-9E80-FD3D65DDE67B}" presName="hierRoot2" presStyleCnt="0">
        <dgm:presLayoutVars>
          <dgm:hierBranch val="init"/>
        </dgm:presLayoutVars>
      </dgm:prSet>
      <dgm:spPr/>
    </dgm:pt>
    <dgm:pt modelId="{344D1A8D-7A54-4434-9D23-13060F59E67B}" type="pres">
      <dgm:prSet presAssocID="{1C6A100C-56A5-4D5B-9E80-FD3D65DDE67B}" presName="rootComposite" presStyleCnt="0"/>
      <dgm:spPr/>
    </dgm:pt>
    <dgm:pt modelId="{2002BD1D-8C4E-4401-BB7F-797F3CA18515}" type="pres">
      <dgm:prSet presAssocID="{1C6A100C-56A5-4D5B-9E80-FD3D65DDE67B}" presName="rootText" presStyleLbl="node2" presStyleIdx="2" presStyleCnt="3">
        <dgm:presLayoutVars>
          <dgm:chPref val="3"/>
        </dgm:presLayoutVars>
      </dgm:prSet>
      <dgm:spPr/>
      <dgm:t>
        <a:bodyPr/>
        <a:lstStyle/>
        <a:p>
          <a:endParaRPr lang="en-US"/>
        </a:p>
      </dgm:t>
    </dgm:pt>
    <dgm:pt modelId="{13936276-5D91-4433-A4C5-EE5089AFDDA9}" type="pres">
      <dgm:prSet presAssocID="{1C6A100C-56A5-4D5B-9E80-FD3D65DDE67B}" presName="rootConnector" presStyleLbl="node2" presStyleIdx="2" presStyleCnt="3"/>
      <dgm:spPr/>
      <dgm:t>
        <a:bodyPr/>
        <a:lstStyle/>
        <a:p>
          <a:endParaRPr lang="en-US"/>
        </a:p>
      </dgm:t>
    </dgm:pt>
    <dgm:pt modelId="{FD32B0EB-8D72-4B48-914A-71214D1CF8B7}" type="pres">
      <dgm:prSet presAssocID="{1C6A100C-56A5-4D5B-9E80-FD3D65DDE67B}" presName="hierChild4" presStyleCnt="0"/>
      <dgm:spPr/>
    </dgm:pt>
    <dgm:pt modelId="{ED152270-42E4-49AD-A39F-C2834846DD90}" type="pres">
      <dgm:prSet presAssocID="{1C6A100C-56A5-4D5B-9E80-FD3D65DDE67B}" presName="hierChild5" presStyleCnt="0"/>
      <dgm:spPr/>
    </dgm:pt>
    <dgm:pt modelId="{BDECD855-3240-4497-A424-80972EC9DDEF}" type="pres">
      <dgm:prSet presAssocID="{F29C3A09-CC82-46F3-B94D-86B7D93B79A4}" presName="hierChild3" presStyleCnt="0"/>
      <dgm:spPr/>
    </dgm:pt>
    <dgm:pt modelId="{0508ABF4-F429-4484-8819-7230047239F6}" type="pres">
      <dgm:prSet presAssocID="{C7C333FF-B110-4036-9524-CB382811D20F}" presName="Name111" presStyleLbl="parChTrans1D2" presStyleIdx="3" presStyleCnt="4"/>
      <dgm:spPr/>
      <dgm:t>
        <a:bodyPr/>
        <a:lstStyle/>
        <a:p>
          <a:endParaRPr lang="en-US"/>
        </a:p>
      </dgm:t>
    </dgm:pt>
    <dgm:pt modelId="{8AE789E1-B1CD-4D13-97D0-C3E651F3E980}" type="pres">
      <dgm:prSet presAssocID="{0705A5BF-18DB-4877-B594-5BBB2B37CDC7}" presName="hierRoot3" presStyleCnt="0">
        <dgm:presLayoutVars>
          <dgm:hierBranch val="init"/>
        </dgm:presLayoutVars>
      </dgm:prSet>
      <dgm:spPr/>
    </dgm:pt>
    <dgm:pt modelId="{EF174E26-CFA9-4BE5-B2DE-B634438E8785}" type="pres">
      <dgm:prSet presAssocID="{0705A5BF-18DB-4877-B594-5BBB2B37CDC7}" presName="rootComposite3" presStyleCnt="0"/>
      <dgm:spPr/>
    </dgm:pt>
    <dgm:pt modelId="{3BC4A4DF-F087-4021-9577-65AA51BB97E8}" type="pres">
      <dgm:prSet presAssocID="{0705A5BF-18DB-4877-B594-5BBB2B37CDC7}" presName="rootText3" presStyleLbl="asst1" presStyleIdx="0" presStyleCnt="1">
        <dgm:presLayoutVars>
          <dgm:chPref val="3"/>
        </dgm:presLayoutVars>
      </dgm:prSet>
      <dgm:spPr/>
      <dgm:t>
        <a:bodyPr/>
        <a:lstStyle/>
        <a:p>
          <a:endParaRPr lang="en-US"/>
        </a:p>
      </dgm:t>
    </dgm:pt>
    <dgm:pt modelId="{FFCDD0D9-0BE4-4500-8762-CDBA418AFD57}" type="pres">
      <dgm:prSet presAssocID="{0705A5BF-18DB-4877-B594-5BBB2B37CDC7}" presName="rootConnector3" presStyleLbl="asst1" presStyleIdx="0" presStyleCnt="1"/>
      <dgm:spPr/>
      <dgm:t>
        <a:bodyPr/>
        <a:lstStyle/>
        <a:p>
          <a:endParaRPr lang="en-US"/>
        </a:p>
      </dgm:t>
    </dgm:pt>
    <dgm:pt modelId="{4E6909E8-101D-487A-B1FA-AFE5E8109F14}" type="pres">
      <dgm:prSet presAssocID="{0705A5BF-18DB-4877-B594-5BBB2B37CDC7}" presName="hierChild6" presStyleCnt="0"/>
      <dgm:spPr/>
    </dgm:pt>
    <dgm:pt modelId="{E985FF85-60C4-4FB9-BB44-93D87D42E2B2}" type="pres">
      <dgm:prSet presAssocID="{0705A5BF-18DB-4877-B594-5BBB2B37CDC7}" presName="hierChild7" presStyleCnt="0"/>
      <dgm:spPr/>
    </dgm:pt>
  </dgm:ptLst>
  <dgm:cxnLst>
    <dgm:cxn modelId="{FE7C4687-05AF-4839-AC27-30229EF700F6}" type="presOf" srcId="{F29C3A09-CC82-46F3-B94D-86B7D93B79A4}" destId="{DBAB9927-3C4D-4C7C-8415-9445BE4BEEED}" srcOrd="1" destOrd="0" presId="urn:microsoft.com/office/officeart/2005/8/layout/orgChart1"/>
    <dgm:cxn modelId="{16392E85-8AD9-4422-9A2C-FC3F619F6458}" type="presOf" srcId="{4E4022E3-EBB7-426E-B34B-2D510320FAAE}" destId="{90815299-992F-4934-B5B4-158672F94AE6}" srcOrd="0" destOrd="0" presId="urn:microsoft.com/office/officeart/2005/8/layout/orgChart1"/>
    <dgm:cxn modelId="{07860886-CA1E-42DB-B4B6-3B4A98C5EE31}" type="presOf" srcId="{F29C3A09-CC82-46F3-B94D-86B7D93B79A4}" destId="{B17E4BD7-3C26-4B18-9C01-3C789EEA2391}" srcOrd="0" destOrd="0" presId="urn:microsoft.com/office/officeart/2005/8/layout/orgChart1"/>
    <dgm:cxn modelId="{86D4CB7D-9F08-432C-BD58-2488866BACFF}" type="presOf" srcId="{FC3C7A3F-C78A-4246-91D2-366E0FAAEC21}" destId="{4CD34EF8-10B0-4E59-BD48-052419A17EDA}" srcOrd="1" destOrd="0" presId="urn:microsoft.com/office/officeart/2005/8/layout/orgChart1"/>
    <dgm:cxn modelId="{5203C389-2B7A-4F99-8F18-B9D82721A089}" srcId="{24010170-FE7F-483B-ADB2-647B661A49EB}" destId="{F29C3A09-CC82-46F3-B94D-86B7D93B79A4}" srcOrd="0" destOrd="0" parTransId="{0E2B4001-F791-4D61-905D-E49DE2221CE4}" sibTransId="{F3720178-4754-4535-B9CC-C6C0E01576E7}"/>
    <dgm:cxn modelId="{B8CA628A-1A22-4954-AFA8-57304EEDA9AA}" srcId="{F29C3A09-CC82-46F3-B94D-86B7D93B79A4}" destId="{0705A5BF-18DB-4877-B594-5BBB2B37CDC7}" srcOrd="0" destOrd="0" parTransId="{C7C333FF-B110-4036-9524-CB382811D20F}" sibTransId="{D5605600-FA7D-47AC-AE1C-9393EB0638A8}"/>
    <dgm:cxn modelId="{91050E03-75F5-4CB8-85C1-22EBC09F2297}" srcId="{F29C3A09-CC82-46F3-B94D-86B7D93B79A4}" destId="{FC3C7A3F-C78A-4246-91D2-366E0FAAEC21}" srcOrd="1" destOrd="0" parTransId="{2516FA97-5475-4B0F-9CF7-91FFEE7869E4}" sibTransId="{72681364-F0AD-43C8-9F8A-64FCCB668799}"/>
    <dgm:cxn modelId="{798B80D5-6ED4-4624-8FE7-5E23B47C7D64}" type="presOf" srcId="{1C6A100C-56A5-4D5B-9E80-FD3D65DDE67B}" destId="{13936276-5D91-4433-A4C5-EE5089AFDDA9}" srcOrd="1" destOrd="0" presId="urn:microsoft.com/office/officeart/2005/8/layout/orgChart1"/>
    <dgm:cxn modelId="{647E0486-EB8C-4CEA-94CF-737C2640AA87}" type="presOf" srcId="{0705A5BF-18DB-4877-B594-5BBB2B37CDC7}" destId="{FFCDD0D9-0BE4-4500-8762-CDBA418AFD57}" srcOrd="1" destOrd="0" presId="urn:microsoft.com/office/officeart/2005/8/layout/orgChart1"/>
    <dgm:cxn modelId="{A9C94B1D-D9B6-4071-85EC-E002DDC593CF}" type="presOf" srcId="{FC3C7A3F-C78A-4246-91D2-366E0FAAEC21}" destId="{F99CEB9A-35A9-4CB3-8378-4E57B2988CC1}" srcOrd="0" destOrd="0" presId="urn:microsoft.com/office/officeart/2005/8/layout/orgChart1"/>
    <dgm:cxn modelId="{904CAA74-F57D-43CB-90AD-A136D2D6DE2E}" type="presOf" srcId="{2516FA97-5475-4B0F-9CF7-91FFEE7869E4}" destId="{0CC71747-92DD-4FCF-BD40-F4F25329B53D}" srcOrd="0" destOrd="0" presId="urn:microsoft.com/office/officeart/2005/8/layout/orgChart1"/>
    <dgm:cxn modelId="{AC24E425-167D-4D73-8DAA-3CE491597832}" type="presOf" srcId="{1C6A100C-56A5-4D5B-9E80-FD3D65DDE67B}" destId="{2002BD1D-8C4E-4401-BB7F-797F3CA18515}" srcOrd="0" destOrd="0" presId="urn:microsoft.com/office/officeart/2005/8/layout/orgChart1"/>
    <dgm:cxn modelId="{41290CFF-B925-4FBA-8D6D-41AC4D2C6DB0}" type="presOf" srcId="{0705A5BF-18DB-4877-B594-5BBB2B37CDC7}" destId="{3BC4A4DF-F087-4021-9577-65AA51BB97E8}" srcOrd="0" destOrd="0" presId="urn:microsoft.com/office/officeart/2005/8/layout/orgChart1"/>
    <dgm:cxn modelId="{100FDE6D-2DC2-4CCE-A266-62934FFBA3A6}" type="presOf" srcId="{63025756-CDCC-4371-848B-D359086EF80F}" destId="{582E5BCC-230C-465A-9AF9-89D50E7084E2}" srcOrd="0" destOrd="0" presId="urn:microsoft.com/office/officeart/2005/8/layout/orgChart1"/>
    <dgm:cxn modelId="{B93AAA9C-937D-4E28-948E-5E52D7FFA004}" type="presOf" srcId="{E85F5DA2-8E6A-4E32-93E2-322B3BB489AD}" destId="{46DCFFB6-6D31-46F8-BC90-0C81FDC8216A}" srcOrd="1" destOrd="0" presId="urn:microsoft.com/office/officeart/2005/8/layout/orgChart1"/>
    <dgm:cxn modelId="{27EAC9E8-02BE-459D-B254-75B114882A52}" srcId="{F29C3A09-CC82-46F3-B94D-86B7D93B79A4}" destId="{1C6A100C-56A5-4D5B-9E80-FD3D65DDE67B}" srcOrd="3" destOrd="0" parTransId="{4E4022E3-EBB7-426E-B34B-2D510320FAAE}" sibTransId="{E38A3649-961E-4DCA-8E7C-A9F28D3DF057}"/>
    <dgm:cxn modelId="{F702BC07-9E2C-4BFD-AB32-4C0893285EFC}" type="presOf" srcId="{E85F5DA2-8E6A-4E32-93E2-322B3BB489AD}" destId="{95C0DBBA-A75D-4000-A86E-7C662DAF744E}" srcOrd="0" destOrd="0" presId="urn:microsoft.com/office/officeart/2005/8/layout/orgChart1"/>
    <dgm:cxn modelId="{1526BBC8-D4DF-4180-9020-2797DAC79D26}" type="presOf" srcId="{C7C333FF-B110-4036-9524-CB382811D20F}" destId="{0508ABF4-F429-4484-8819-7230047239F6}" srcOrd="0" destOrd="0" presId="urn:microsoft.com/office/officeart/2005/8/layout/orgChart1"/>
    <dgm:cxn modelId="{4BA8BD4A-826B-4E9E-907F-2BAC54CFEF0C}" srcId="{F29C3A09-CC82-46F3-B94D-86B7D93B79A4}" destId="{E85F5DA2-8E6A-4E32-93E2-322B3BB489AD}" srcOrd="2" destOrd="0" parTransId="{63025756-CDCC-4371-848B-D359086EF80F}" sibTransId="{9B2B1EA2-EB57-4FBB-8D58-151F814B3366}"/>
    <dgm:cxn modelId="{10BE4AD3-B1D8-482F-AA58-4895B989E1BD}" type="presOf" srcId="{24010170-FE7F-483B-ADB2-647B661A49EB}" destId="{C435D24D-4573-44BC-B62E-3CC05A739DBC}" srcOrd="0" destOrd="0" presId="urn:microsoft.com/office/officeart/2005/8/layout/orgChart1"/>
    <dgm:cxn modelId="{05FE6FA5-1EDB-43FE-B4E9-45E2639554AE}" type="presParOf" srcId="{C435D24D-4573-44BC-B62E-3CC05A739DBC}" destId="{1DEC818F-18F1-4E0F-B775-5DFBBEF71CEB}" srcOrd="0" destOrd="0" presId="urn:microsoft.com/office/officeart/2005/8/layout/orgChart1"/>
    <dgm:cxn modelId="{BECA6650-9E8A-469E-B6E5-9687DFBADEF7}" type="presParOf" srcId="{1DEC818F-18F1-4E0F-B775-5DFBBEF71CEB}" destId="{139E42B5-DE5F-4C23-8117-8AC3C0F7ABD6}" srcOrd="0" destOrd="0" presId="urn:microsoft.com/office/officeart/2005/8/layout/orgChart1"/>
    <dgm:cxn modelId="{39BDDBE4-5CD9-4810-B2E8-54CE4992705D}" type="presParOf" srcId="{139E42B5-DE5F-4C23-8117-8AC3C0F7ABD6}" destId="{B17E4BD7-3C26-4B18-9C01-3C789EEA2391}" srcOrd="0" destOrd="0" presId="urn:microsoft.com/office/officeart/2005/8/layout/orgChart1"/>
    <dgm:cxn modelId="{690EDD79-27F0-45E5-A002-5B56681EEA3D}" type="presParOf" srcId="{139E42B5-DE5F-4C23-8117-8AC3C0F7ABD6}" destId="{DBAB9927-3C4D-4C7C-8415-9445BE4BEEED}" srcOrd="1" destOrd="0" presId="urn:microsoft.com/office/officeart/2005/8/layout/orgChart1"/>
    <dgm:cxn modelId="{18B23162-7249-4B54-AC28-F4FF8E123EF4}" type="presParOf" srcId="{1DEC818F-18F1-4E0F-B775-5DFBBEF71CEB}" destId="{ACC199F7-ECB5-4496-A7E5-95C5D6BF7B8A}" srcOrd="1" destOrd="0" presId="urn:microsoft.com/office/officeart/2005/8/layout/orgChart1"/>
    <dgm:cxn modelId="{A616E3C1-26B9-4D6B-898F-64F42750A56D}" type="presParOf" srcId="{ACC199F7-ECB5-4496-A7E5-95C5D6BF7B8A}" destId="{0CC71747-92DD-4FCF-BD40-F4F25329B53D}" srcOrd="0" destOrd="0" presId="urn:microsoft.com/office/officeart/2005/8/layout/orgChart1"/>
    <dgm:cxn modelId="{2C3BAA45-221A-4876-AD3F-AB956FE34AE3}" type="presParOf" srcId="{ACC199F7-ECB5-4496-A7E5-95C5D6BF7B8A}" destId="{BAA901E1-794E-4652-AC40-4B61869A1761}" srcOrd="1" destOrd="0" presId="urn:microsoft.com/office/officeart/2005/8/layout/orgChart1"/>
    <dgm:cxn modelId="{72A43630-B64A-41FE-876A-715D38BB0C48}" type="presParOf" srcId="{BAA901E1-794E-4652-AC40-4B61869A1761}" destId="{64C19FF8-8E35-4A43-A695-A58ACA5E799E}" srcOrd="0" destOrd="0" presId="urn:microsoft.com/office/officeart/2005/8/layout/orgChart1"/>
    <dgm:cxn modelId="{2DC08F70-D07F-4780-A88D-4F97BB05833E}" type="presParOf" srcId="{64C19FF8-8E35-4A43-A695-A58ACA5E799E}" destId="{F99CEB9A-35A9-4CB3-8378-4E57B2988CC1}" srcOrd="0" destOrd="0" presId="urn:microsoft.com/office/officeart/2005/8/layout/orgChart1"/>
    <dgm:cxn modelId="{74CF79AE-5F91-4418-A826-26D4337F3146}" type="presParOf" srcId="{64C19FF8-8E35-4A43-A695-A58ACA5E799E}" destId="{4CD34EF8-10B0-4E59-BD48-052419A17EDA}" srcOrd="1" destOrd="0" presId="urn:microsoft.com/office/officeart/2005/8/layout/orgChart1"/>
    <dgm:cxn modelId="{C35BBEF3-6DDB-4CCC-BB7E-F05F94D57842}" type="presParOf" srcId="{BAA901E1-794E-4652-AC40-4B61869A1761}" destId="{36354423-A14F-4F2B-ABE6-B70422A77A0A}" srcOrd="1" destOrd="0" presId="urn:microsoft.com/office/officeart/2005/8/layout/orgChart1"/>
    <dgm:cxn modelId="{0840FA7C-42DA-4C9A-B301-DBF5C44F49ED}" type="presParOf" srcId="{BAA901E1-794E-4652-AC40-4B61869A1761}" destId="{CC4294DF-8890-4929-A41F-3FCD0A6CBE33}" srcOrd="2" destOrd="0" presId="urn:microsoft.com/office/officeart/2005/8/layout/orgChart1"/>
    <dgm:cxn modelId="{1D1CB1D4-5CC1-4188-84EA-42111A81DEE7}" type="presParOf" srcId="{ACC199F7-ECB5-4496-A7E5-95C5D6BF7B8A}" destId="{582E5BCC-230C-465A-9AF9-89D50E7084E2}" srcOrd="2" destOrd="0" presId="urn:microsoft.com/office/officeart/2005/8/layout/orgChart1"/>
    <dgm:cxn modelId="{AF1AC1A4-DA50-453F-ADD0-E65642A82D6B}" type="presParOf" srcId="{ACC199F7-ECB5-4496-A7E5-95C5D6BF7B8A}" destId="{956B6F19-E25D-4D78-BD92-CF3A415FD661}" srcOrd="3" destOrd="0" presId="urn:microsoft.com/office/officeart/2005/8/layout/orgChart1"/>
    <dgm:cxn modelId="{46E01BC9-2609-42D9-A64A-833675BA639C}" type="presParOf" srcId="{956B6F19-E25D-4D78-BD92-CF3A415FD661}" destId="{BC251E59-CAF7-4273-85B1-01772F00631A}" srcOrd="0" destOrd="0" presId="urn:microsoft.com/office/officeart/2005/8/layout/orgChart1"/>
    <dgm:cxn modelId="{E344CA1B-95FA-4713-9230-A274160B57A3}" type="presParOf" srcId="{BC251E59-CAF7-4273-85B1-01772F00631A}" destId="{95C0DBBA-A75D-4000-A86E-7C662DAF744E}" srcOrd="0" destOrd="0" presId="urn:microsoft.com/office/officeart/2005/8/layout/orgChart1"/>
    <dgm:cxn modelId="{58AC9751-C025-4ABE-ADEB-1E0F1CFBB487}" type="presParOf" srcId="{BC251E59-CAF7-4273-85B1-01772F00631A}" destId="{46DCFFB6-6D31-46F8-BC90-0C81FDC8216A}" srcOrd="1" destOrd="0" presId="urn:microsoft.com/office/officeart/2005/8/layout/orgChart1"/>
    <dgm:cxn modelId="{011DDEDE-82E6-4BD7-BAAE-DB610A952BDA}" type="presParOf" srcId="{956B6F19-E25D-4D78-BD92-CF3A415FD661}" destId="{E9115C02-1E5E-4B17-AEAB-B4A7F394E18D}" srcOrd="1" destOrd="0" presId="urn:microsoft.com/office/officeart/2005/8/layout/orgChart1"/>
    <dgm:cxn modelId="{858B6042-6AB2-4752-8218-93ED4782EAF6}" type="presParOf" srcId="{956B6F19-E25D-4D78-BD92-CF3A415FD661}" destId="{9D9C33E6-47EB-464F-994E-8DB2B9390E9C}" srcOrd="2" destOrd="0" presId="urn:microsoft.com/office/officeart/2005/8/layout/orgChart1"/>
    <dgm:cxn modelId="{BB0CB8D6-82A7-4717-A061-82E94823BBD3}" type="presParOf" srcId="{ACC199F7-ECB5-4496-A7E5-95C5D6BF7B8A}" destId="{90815299-992F-4934-B5B4-158672F94AE6}" srcOrd="4" destOrd="0" presId="urn:microsoft.com/office/officeart/2005/8/layout/orgChart1"/>
    <dgm:cxn modelId="{6E71B0DF-16C5-4853-86EA-961323999B18}" type="presParOf" srcId="{ACC199F7-ECB5-4496-A7E5-95C5D6BF7B8A}" destId="{F07A2D31-7CF2-4B45-A482-7A1541BB8D59}" srcOrd="5" destOrd="0" presId="urn:microsoft.com/office/officeart/2005/8/layout/orgChart1"/>
    <dgm:cxn modelId="{9EFD1D5A-EF12-4A57-99BC-41591A5931D5}" type="presParOf" srcId="{F07A2D31-7CF2-4B45-A482-7A1541BB8D59}" destId="{344D1A8D-7A54-4434-9D23-13060F59E67B}" srcOrd="0" destOrd="0" presId="urn:microsoft.com/office/officeart/2005/8/layout/orgChart1"/>
    <dgm:cxn modelId="{A68D5163-F0AE-439E-BB2A-187F73BAE50B}" type="presParOf" srcId="{344D1A8D-7A54-4434-9D23-13060F59E67B}" destId="{2002BD1D-8C4E-4401-BB7F-797F3CA18515}" srcOrd="0" destOrd="0" presId="urn:microsoft.com/office/officeart/2005/8/layout/orgChart1"/>
    <dgm:cxn modelId="{1C8AFFE9-1453-4964-A661-DA78761E76C7}" type="presParOf" srcId="{344D1A8D-7A54-4434-9D23-13060F59E67B}" destId="{13936276-5D91-4433-A4C5-EE5089AFDDA9}" srcOrd="1" destOrd="0" presId="urn:microsoft.com/office/officeart/2005/8/layout/orgChart1"/>
    <dgm:cxn modelId="{A6A6A5F6-F3B4-4C1A-B619-91C6055B3CD7}" type="presParOf" srcId="{F07A2D31-7CF2-4B45-A482-7A1541BB8D59}" destId="{FD32B0EB-8D72-4B48-914A-71214D1CF8B7}" srcOrd="1" destOrd="0" presId="urn:microsoft.com/office/officeart/2005/8/layout/orgChart1"/>
    <dgm:cxn modelId="{E9B59A0D-11CC-4591-B767-8C306D1587A6}" type="presParOf" srcId="{F07A2D31-7CF2-4B45-A482-7A1541BB8D59}" destId="{ED152270-42E4-49AD-A39F-C2834846DD90}" srcOrd="2" destOrd="0" presId="urn:microsoft.com/office/officeart/2005/8/layout/orgChart1"/>
    <dgm:cxn modelId="{CD2FC1EB-F3F0-4C4F-9B4E-B4E50A479308}" type="presParOf" srcId="{1DEC818F-18F1-4E0F-B775-5DFBBEF71CEB}" destId="{BDECD855-3240-4497-A424-80972EC9DDEF}" srcOrd="2" destOrd="0" presId="urn:microsoft.com/office/officeart/2005/8/layout/orgChart1"/>
    <dgm:cxn modelId="{E9191C69-F54A-4381-A5FB-D4771CE03876}" type="presParOf" srcId="{BDECD855-3240-4497-A424-80972EC9DDEF}" destId="{0508ABF4-F429-4484-8819-7230047239F6}" srcOrd="0" destOrd="0" presId="urn:microsoft.com/office/officeart/2005/8/layout/orgChart1"/>
    <dgm:cxn modelId="{688E242A-A9E6-406D-99A3-0C699830150F}" type="presParOf" srcId="{BDECD855-3240-4497-A424-80972EC9DDEF}" destId="{8AE789E1-B1CD-4D13-97D0-C3E651F3E980}" srcOrd="1" destOrd="0" presId="urn:microsoft.com/office/officeart/2005/8/layout/orgChart1"/>
    <dgm:cxn modelId="{8BE933D4-10B8-462A-8295-0263AF087005}" type="presParOf" srcId="{8AE789E1-B1CD-4D13-97D0-C3E651F3E980}" destId="{EF174E26-CFA9-4BE5-B2DE-B634438E8785}" srcOrd="0" destOrd="0" presId="urn:microsoft.com/office/officeart/2005/8/layout/orgChart1"/>
    <dgm:cxn modelId="{072381DF-5945-4A99-831E-997583D45BF7}" type="presParOf" srcId="{EF174E26-CFA9-4BE5-B2DE-B634438E8785}" destId="{3BC4A4DF-F087-4021-9577-65AA51BB97E8}" srcOrd="0" destOrd="0" presId="urn:microsoft.com/office/officeart/2005/8/layout/orgChart1"/>
    <dgm:cxn modelId="{CC1A2F5E-F635-48E2-BDA1-C2C70049094F}" type="presParOf" srcId="{EF174E26-CFA9-4BE5-B2DE-B634438E8785}" destId="{FFCDD0D9-0BE4-4500-8762-CDBA418AFD57}" srcOrd="1" destOrd="0" presId="urn:microsoft.com/office/officeart/2005/8/layout/orgChart1"/>
    <dgm:cxn modelId="{6DEF8123-6BA1-4522-A3E5-DE67FA150681}" type="presParOf" srcId="{8AE789E1-B1CD-4D13-97D0-C3E651F3E980}" destId="{4E6909E8-101D-487A-B1FA-AFE5E8109F14}" srcOrd="1" destOrd="0" presId="urn:microsoft.com/office/officeart/2005/8/layout/orgChart1"/>
    <dgm:cxn modelId="{8DED1914-70DA-4E46-A523-5344D00ABC90}" type="presParOf" srcId="{8AE789E1-B1CD-4D13-97D0-C3E651F3E980}" destId="{E985FF85-60C4-4FB9-BB44-93D87D42E2B2}"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83FDC75-7F73-4A4A-A77C-09AADF00E0EA}" type="datetimeFigureOut">
              <a:rPr lang="en-US" smtClean="0"/>
              <a:pPr/>
              <a:t>4/5/2022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59226BF-1F13-42D3-80DC-373E7ADD1EBC}" type="slidenum">
              <a:rPr lang="en-US" smtClean="0"/>
              <a:pPr/>
              <a:t>‹#›</a:t>
            </a:fld>
            <a:endParaRPr lang="en-US" dirty="0"/>
          </a:p>
        </p:txBody>
      </p:sp>
    </p:spTree>
    <p:extLst>
      <p:ext uri="{BB962C8B-B14F-4D97-AF65-F5344CB8AC3E}">
        <p14:creationId xmlns:p14="http://schemas.microsoft.com/office/powerpoint/2010/main" val="1486350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AEF76B-3757-4A0B-AF93-28494465C1DD}" type="datetimeFigureOut">
              <a:rPr lang="en-US" smtClean="0"/>
              <a:pPr/>
              <a:t>4/5/2022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693FD4-8F83-4EF7-AC3F-0DC0388986B0}" type="slidenum">
              <a:rPr lang="en-US" smtClean="0"/>
              <a:pPr/>
              <a:t>‹#›</a:t>
            </a:fld>
            <a:endParaRPr lang="en-US" dirty="0"/>
          </a:p>
        </p:txBody>
      </p:sp>
    </p:spTree>
    <p:extLst>
      <p:ext uri="{BB962C8B-B14F-4D97-AF65-F5344CB8AC3E}">
        <p14:creationId xmlns:p14="http://schemas.microsoft.com/office/powerpoint/2010/main" val="93298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 template can be used as a starter file for presenting training materials in a group setting.</a:t>
            </a:r>
          </a:p>
          <a:p>
            <a:endParaRPr lang="en-US" dirty="0" smtClean="0"/>
          </a:p>
          <a:p>
            <a:pPr lvl="0"/>
            <a:r>
              <a:rPr lang="en-US" sz="1200" b="1" dirty="0" smtClean="0"/>
              <a:t>Sections</a:t>
            </a:r>
            <a:endParaRPr lang="en-US" sz="1200" b="0" dirty="0" smtClean="0"/>
          </a:p>
          <a:p>
            <a:pPr lvl="0"/>
            <a:r>
              <a:rPr lang="en-US" sz="1200" b="0" dirty="0" smtClean="0"/>
              <a:t>Right-click on a slide to add sections.</a:t>
            </a:r>
            <a:r>
              <a:rPr lang="en-US" sz="1200" b="0" baseline="0" dirty="0" smtClean="0"/>
              <a:t> Sections can help to organize your slides or facilitate collaboration between multiple authors.</a:t>
            </a:r>
            <a:endParaRPr lang="en-US" sz="1200" b="0" dirty="0" smtClean="0"/>
          </a:p>
          <a:p>
            <a:pPr lvl="0"/>
            <a:endParaRPr lang="en-US" sz="1200" b="1" dirty="0" smtClean="0"/>
          </a:p>
          <a:p>
            <a:pPr lvl="0"/>
            <a:r>
              <a:rPr lang="en-US" sz="1200" b="1" dirty="0" smtClean="0"/>
              <a:t>Notes</a:t>
            </a:r>
          </a:p>
          <a:p>
            <a:pPr lvl="0"/>
            <a:r>
              <a:rPr lang="en-US" sz="1200" dirty="0" smtClean="0"/>
              <a:t>Use the Notes section for delivery notes or to provide additional details for the audience.</a:t>
            </a:r>
            <a:r>
              <a:rPr lang="en-US" sz="1200" baseline="0" dirty="0" smtClean="0"/>
              <a:t> View these notes in Presentation View during your presentation. </a:t>
            </a:r>
          </a:p>
          <a:p>
            <a:pPr lvl="0">
              <a:buFontTx/>
              <a:buNone/>
            </a:pPr>
            <a:r>
              <a:rPr lang="en-US" sz="1200" dirty="0" smtClean="0"/>
              <a:t>Keep in mind the font size (important for accessibility, visibility, videotaping, and online production)</a:t>
            </a:r>
          </a:p>
          <a:p>
            <a:pPr lvl="0"/>
            <a:endParaRPr lang="en-US" sz="1200" dirty="0" smtClean="0"/>
          </a:p>
          <a:p>
            <a:pPr lvl="0">
              <a:buFontTx/>
              <a:buNone/>
            </a:pPr>
            <a:r>
              <a:rPr lang="en-US" sz="1200" b="1" dirty="0" smtClean="0"/>
              <a:t>Coordinated colors </a:t>
            </a:r>
          </a:p>
          <a:p>
            <a:pPr lvl="0">
              <a:buFontTx/>
              <a:buNone/>
            </a:pPr>
            <a:r>
              <a:rPr lang="en-US" sz="1200" dirty="0" smtClean="0"/>
              <a:t>Pay particular attention to the graphs, charts, and text boxes.</a:t>
            </a:r>
            <a:r>
              <a:rPr lang="en-US" sz="1200" baseline="0" dirty="0" smtClean="0"/>
              <a:t> </a:t>
            </a:r>
            <a:endParaRPr lang="en-US" sz="1200" dirty="0" smtClean="0"/>
          </a:p>
          <a:p>
            <a:pPr lvl="0"/>
            <a:r>
              <a:rPr lang="en-US" sz="1200" dirty="0" smtClean="0"/>
              <a:t>Consider that attendees will print in black and white or grayscale. Run a test print to make sure your colors work when printed in pure black and white and grayscale.</a:t>
            </a:r>
          </a:p>
          <a:p>
            <a:pPr lvl="0">
              <a:buFontTx/>
              <a:buNone/>
            </a:pPr>
            <a:endParaRPr lang="en-US" sz="1200" dirty="0" smtClean="0"/>
          </a:p>
          <a:p>
            <a:pPr lvl="0">
              <a:buFontTx/>
              <a:buNone/>
            </a:pPr>
            <a:r>
              <a:rPr lang="en-US" sz="1200" b="1" dirty="0" smtClean="0"/>
              <a:t>Graphics, tables, and graphs</a:t>
            </a:r>
          </a:p>
          <a:p>
            <a:pPr lvl="0"/>
            <a:r>
              <a:rPr lang="en-US" sz="1200" dirty="0" smtClean="0"/>
              <a:t>Keep it simple: If possible, use consistent, non-distracting styles and colors.</a:t>
            </a:r>
          </a:p>
          <a:p>
            <a:pPr lvl="0"/>
            <a:r>
              <a:rPr lang="en-US" sz="1200" dirty="0" smtClean="0"/>
              <a:t>Label all graphs and tables.</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EC6EAC7D-5A89-47C2-8ABA-56C9C2DEF7A4}" type="slidenum">
              <a:rPr lang="en-US" smtClean="0"/>
              <a:pPr/>
              <a:t>1</a:t>
            </a:fld>
            <a:endParaRPr lang="en-US" dirty="0"/>
          </a:p>
        </p:txBody>
      </p:sp>
    </p:spTree>
    <p:extLst>
      <p:ext uri="{BB962C8B-B14F-4D97-AF65-F5344CB8AC3E}">
        <p14:creationId xmlns:p14="http://schemas.microsoft.com/office/powerpoint/2010/main" val="3005802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23</a:t>
            </a:fld>
            <a:endParaRPr lang="en-US" dirty="0"/>
          </a:p>
        </p:txBody>
      </p:sp>
    </p:spTree>
    <p:extLst>
      <p:ext uri="{BB962C8B-B14F-4D97-AF65-F5344CB8AC3E}">
        <p14:creationId xmlns:p14="http://schemas.microsoft.com/office/powerpoint/2010/main" val="21234455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Summarize presentation content by restating the important points from the lessons.</a:t>
            </a:r>
          </a:p>
          <a:p>
            <a:r>
              <a:rPr lang="en-US" dirty="0" smtClean="0"/>
              <a:t>What do you want the audience to remember when they leave your presentation?</a:t>
            </a:r>
          </a:p>
          <a:p>
            <a:endParaRPr lang="en-US" dirty="0" smtClean="0"/>
          </a:p>
          <a:p>
            <a:r>
              <a:rPr lang="en-US" dirty="0" smtClean="0"/>
              <a:t>Save your presentation to a video for easy distribution (To create a video, click the File tab, and then click Share.  Under File Types, click Create a Video.)</a:t>
            </a:r>
            <a:endParaRPr lang="en-US" dirty="0"/>
          </a:p>
        </p:txBody>
      </p:sp>
      <p:sp>
        <p:nvSpPr>
          <p:cNvPr id="4" name="Slide Number Placeholder 3"/>
          <p:cNvSpPr>
            <a:spLocks noGrp="1"/>
          </p:cNvSpPr>
          <p:nvPr>
            <p:ph type="sldNum" sz="quarter" idx="10"/>
          </p:nvPr>
        </p:nvSpPr>
        <p:spPr/>
        <p:txBody>
          <a:bodyPr/>
          <a:lstStyle/>
          <a:p>
            <a:fld id="{EC6EAC7D-5A89-47C2-8ABA-56C9C2DEF7A4}" type="slidenum">
              <a:rPr lang="en-US" smtClean="0"/>
              <a:pPr/>
              <a:t>30</a:t>
            </a:fld>
            <a:endParaRPr lang="en-US" dirty="0"/>
          </a:p>
        </p:txBody>
      </p:sp>
    </p:spTree>
    <p:extLst>
      <p:ext uri="{BB962C8B-B14F-4D97-AF65-F5344CB8AC3E}">
        <p14:creationId xmlns:p14="http://schemas.microsoft.com/office/powerpoint/2010/main" val="26372536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a:pPr>
            <a:r>
              <a:rPr lang="en-US" sz="1200" dirty="0" smtClean="0"/>
              <a:t>This is another option</a:t>
            </a:r>
            <a:r>
              <a:rPr lang="en-US" sz="1200" baseline="0" dirty="0" smtClean="0"/>
              <a:t> for an Overview slide.</a:t>
            </a:r>
            <a:endParaRPr lang="en-US" sz="1200" dirty="0" smtClean="0"/>
          </a:p>
          <a:p>
            <a:pPr marL="228600" indent="-228600">
              <a:buFont typeface="+mj-lt"/>
              <a:buNone/>
            </a:pPr>
            <a:endParaRPr lang="en-US" sz="1200" dirty="0"/>
          </a:p>
        </p:txBody>
      </p:sp>
      <p:sp>
        <p:nvSpPr>
          <p:cNvPr id="5" name="Slide Image Placeholder 4"/>
          <p:cNvSpPr>
            <a:spLocks noGrp="1" noRot="1" noChangeAspect="1"/>
          </p:cNvSpPr>
          <p:nvPr>
            <p:ph type="sldImg"/>
          </p:nvPr>
        </p:nvSpPr>
        <p:spPr>
          <a:xfrm>
            <a:off x="539750" y="503238"/>
            <a:ext cx="3143250" cy="2359025"/>
          </a:xfrm>
        </p:spPr>
      </p:sp>
    </p:spTree>
    <p:extLst>
      <p:ext uri="{BB962C8B-B14F-4D97-AF65-F5344CB8AC3E}">
        <p14:creationId xmlns:p14="http://schemas.microsoft.com/office/powerpoint/2010/main" val="19496903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3"/>
          <p:cNvSpPr>
            <a:spLocks noGrp="1" noChangeArrowheads="1"/>
          </p:cNvSpPr>
          <p:nvPr>
            <p:ph type="hdr" sz="quarter"/>
          </p:nvPr>
        </p:nvSpPr>
        <p:spPr>
          <a:noFill/>
        </p:spPr>
        <p:txBody>
          <a:bodyPr/>
          <a:lstStyle/>
          <a:p>
            <a:r>
              <a:rPr lang="en-US" dirty="0" smtClean="0"/>
              <a:t>Microsoft </a:t>
            </a:r>
            <a:r>
              <a:rPr lang="en-US" b="1" dirty="0" smtClean="0"/>
              <a:t>Engineering Excellence</a:t>
            </a:r>
            <a:endParaRPr lang="en-US" dirty="0" smtClean="0"/>
          </a:p>
        </p:txBody>
      </p:sp>
      <p:sp>
        <p:nvSpPr>
          <p:cNvPr id="47107" name="Rectangle 25"/>
          <p:cNvSpPr>
            <a:spLocks noGrp="1" noChangeArrowheads="1"/>
          </p:cNvSpPr>
          <p:nvPr>
            <p:ph type="ftr" sz="quarter" idx="4"/>
          </p:nvPr>
        </p:nvSpPr>
        <p:spPr>
          <a:noFill/>
        </p:spPr>
        <p:txBody>
          <a:bodyPr/>
          <a:lstStyle/>
          <a:p>
            <a:r>
              <a:rPr lang="en-US" dirty="0" smtClean="0"/>
              <a:t>Microsoft Confidential</a:t>
            </a:r>
          </a:p>
        </p:txBody>
      </p:sp>
      <p:sp>
        <p:nvSpPr>
          <p:cNvPr id="47108" name="Rectangle 26"/>
          <p:cNvSpPr>
            <a:spLocks noGrp="1" noChangeArrowheads="1"/>
          </p:cNvSpPr>
          <p:nvPr>
            <p:ph type="sldNum" sz="quarter" idx="5"/>
          </p:nvPr>
        </p:nvSpPr>
        <p:spPr>
          <a:noFill/>
        </p:spPr>
        <p:txBody>
          <a:bodyPr/>
          <a:lstStyle/>
          <a:p>
            <a:fld id="{ED19570C-A909-40C0-B9F8-7AD3BA2C3C56}" type="slidenum">
              <a:rPr lang="en-US" smtClean="0"/>
              <a:pPr/>
              <a:t>41</a:t>
            </a:fld>
            <a:endParaRPr lang="en-US" dirty="0" smtClean="0"/>
          </a:p>
        </p:txBody>
      </p:sp>
      <p:sp>
        <p:nvSpPr>
          <p:cNvPr id="47109" name="Rectangle 2"/>
          <p:cNvSpPr>
            <a:spLocks noGrp="1" noRot="1" noChangeAspect="1" noChangeArrowheads="1" noTextEdit="1"/>
          </p:cNvSpPr>
          <p:nvPr>
            <p:ph type="sldImg"/>
          </p:nvPr>
        </p:nvSpPr>
        <p:spPr>
          <a:xfrm>
            <a:off x="1143000" y="450850"/>
            <a:ext cx="4572000" cy="3429000"/>
          </a:xfrm>
          <a:ln/>
        </p:spPr>
      </p:sp>
      <p:sp>
        <p:nvSpPr>
          <p:cNvPr id="47110" name="Rectangle 3"/>
          <p:cNvSpPr>
            <a:spLocks noGrp="1" noChangeArrowheads="1"/>
          </p:cNvSpPr>
          <p:nvPr>
            <p:ph type="body" idx="1"/>
          </p:nvPr>
        </p:nvSpPr>
        <p:spPr>
          <a:xfrm>
            <a:off x="307492" y="4130103"/>
            <a:ext cx="6261652" cy="4593861"/>
          </a:xfrm>
          <a:noFill/>
          <a:ln/>
        </p:spPr>
        <p: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en-US" dirty="0" smtClean="0"/>
              <a:t>If there is relevant</a:t>
            </a:r>
            <a:r>
              <a:rPr lang="en-US" baseline="0" dirty="0" smtClean="0"/>
              <a:t> video content, such as a case study video, demo of a product, or other training materials, include it in the presentation as well. </a:t>
            </a:r>
            <a:endParaRPr lang="en-US" dirty="0" smtClean="0"/>
          </a:p>
          <a:p>
            <a:pPr>
              <a:lnSpc>
                <a:spcPct val="80000"/>
              </a:lnSpc>
              <a:buFontTx/>
              <a:buNone/>
            </a:pPr>
            <a:endParaRPr lang="en-US" dirty="0" smtClean="0"/>
          </a:p>
        </p:txBody>
      </p:sp>
    </p:spTree>
    <p:extLst>
      <p:ext uri="{BB962C8B-B14F-4D97-AF65-F5344CB8AC3E}">
        <p14:creationId xmlns:p14="http://schemas.microsoft.com/office/powerpoint/2010/main" val="37336923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3"/>
          <p:cNvSpPr>
            <a:spLocks noGrp="1" noChangeArrowheads="1"/>
          </p:cNvSpPr>
          <p:nvPr>
            <p:ph type="hdr" sz="quarter"/>
          </p:nvPr>
        </p:nvSpPr>
        <p:spPr>
          <a:noFill/>
        </p:spPr>
        <p:txBody>
          <a:bodyPr/>
          <a:lstStyle/>
          <a:p>
            <a:r>
              <a:rPr lang="en-US" dirty="0" smtClean="0"/>
              <a:t>Microsoft </a:t>
            </a:r>
            <a:r>
              <a:rPr lang="en-US" b="1" dirty="0" smtClean="0"/>
              <a:t>Engineering Excellence</a:t>
            </a:r>
            <a:endParaRPr lang="en-US" dirty="0" smtClean="0"/>
          </a:p>
        </p:txBody>
      </p:sp>
      <p:sp>
        <p:nvSpPr>
          <p:cNvPr id="47107" name="Rectangle 25"/>
          <p:cNvSpPr>
            <a:spLocks noGrp="1" noChangeArrowheads="1"/>
          </p:cNvSpPr>
          <p:nvPr>
            <p:ph type="ftr" sz="quarter" idx="4"/>
          </p:nvPr>
        </p:nvSpPr>
        <p:spPr>
          <a:noFill/>
        </p:spPr>
        <p:txBody>
          <a:bodyPr/>
          <a:lstStyle/>
          <a:p>
            <a:r>
              <a:rPr lang="en-US" dirty="0" smtClean="0"/>
              <a:t>Microsoft Confidential</a:t>
            </a:r>
          </a:p>
        </p:txBody>
      </p:sp>
      <p:sp>
        <p:nvSpPr>
          <p:cNvPr id="47108" name="Rectangle 26"/>
          <p:cNvSpPr>
            <a:spLocks noGrp="1" noChangeArrowheads="1"/>
          </p:cNvSpPr>
          <p:nvPr>
            <p:ph type="sldNum" sz="quarter" idx="5"/>
          </p:nvPr>
        </p:nvSpPr>
        <p:spPr>
          <a:noFill/>
        </p:spPr>
        <p:txBody>
          <a:bodyPr/>
          <a:lstStyle/>
          <a:p>
            <a:fld id="{ED19570C-A909-40C0-B9F8-7AD3BA2C3C56}" type="slidenum">
              <a:rPr lang="en-US" smtClean="0"/>
              <a:pPr/>
              <a:t>42</a:t>
            </a:fld>
            <a:endParaRPr lang="en-US" dirty="0" smtClean="0"/>
          </a:p>
        </p:txBody>
      </p:sp>
      <p:sp>
        <p:nvSpPr>
          <p:cNvPr id="47109" name="Rectangle 2"/>
          <p:cNvSpPr>
            <a:spLocks noGrp="1" noRot="1" noChangeAspect="1" noChangeArrowheads="1" noTextEdit="1"/>
          </p:cNvSpPr>
          <p:nvPr>
            <p:ph type="sldImg"/>
          </p:nvPr>
        </p:nvSpPr>
        <p:spPr>
          <a:xfrm>
            <a:off x="1143000" y="450850"/>
            <a:ext cx="4572000" cy="3429000"/>
          </a:xfrm>
          <a:ln/>
        </p:spPr>
      </p:sp>
      <p:sp>
        <p:nvSpPr>
          <p:cNvPr id="47110" name="Rectangle 3"/>
          <p:cNvSpPr>
            <a:spLocks noGrp="1" noChangeArrowheads="1"/>
          </p:cNvSpPr>
          <p:nvPr>
            <p:ph type="body" idx="1"/>
          </p:nvPr>
        </p:nvSpPr>
        <p:spPr>
          <a:xfrm>
            <a:off x="307492" y="4130103"/>
            <a:ext cx="6261652" cy="4593861"/>
          </a:xfrm>
          <a:noFill/>
          <a:ln/>
        </p:spPr>
        <p: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en-US" dirty="0" smtClean="0"/>
              <a:t>If there is relevant</a:t>
            </a:r>
            <a:r>
              <a:rPr lang="en-US" baseline="0" dirty="0" smtClean="0"/>
              <a:t> video content, such as a case study video, demo of a product, or other training materials, include it in the presentation as well. </a:t>
            </a:r>
            <a:endParaRPr lang="en-US" dirty="0" smtClean="0"/>
          </a:p>
          <a:p>
            <a:pPr>
              <a:lnSpc>
                <a:spcPct val="80000"/>
              </a:lnSpc>
              <a:buFontTx/>
              <a:buNone/>
            </a:pPr>
            <a:endParaRPr lang="en-US" dirty="0" smtClean="0"/>
          </a:p>
        </p:txBody>
      </p:sp>
    </p:spTree>
    <p:extLst>
      <p:ext uri="{BB962C8B-B14F-4D97-AF65-F5344CB8AC3E}">
        <p14:creationId xmlns:p14="http://schemas.microsoft.com/office/powerpoint/2010/main" val="5370910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3"/>
          <p:cNvSpPr>
            <a:spLocks noGrp="1" noChangeArrowheads="1"/>
          </p:cNvSpPr>
          <p:nvPr>
            <p:ph type="hdr" sz="quarter"/>
          </p:nvPr>
        </p:nvSpPr>
        <p:spPr>
          <a:noFill/>
        </p:spPr>
        <p:txBody>
          <a:bodyPr/>
          <a:lstStyle/>
          <a:p>
            <a:r>
              <a:rPr lang="en-US" dirty="0" smtClean="0"/>
              <a:t>Microsoft </a:t>
            </a:r>
            <a:r>
              <a:rPr lang="en-US" b="1" dirty="0" smtClean="0"/>
              <a:t>Engineering Excellence</a:t>
            </a:r>
            <a:endParaRPr lang="en-US" dirty="0" smtClean="0"/>
          </a:p>
        </p:txBody>
      </p:sp>
      <p:sp>
        <p:nvSpPr>
          <p:cNvPr id="47107" name="Rectangle 25"/>
          <p:cNvSpPr>
            <a:spLocks noGrp="1" noChangeArrowheads="1"/>
          </p:cNvSpPr>
          <p:nvPr>
            <p:ph type="ftr" sz="quarter" idx="4"/>
          </p:nvPr>
        </p:nvSpPr>
        <p:spPr>
          <a:noFill/>
        </p:spPr>
        <p:txBody>
          <a:bodyPr/>
          <a:lstStyle/>
          <a:p>
            <a:r>
              <a:rPr lang="en-US" dirty="0" smtClean="0"/>
              <a:t>Microsoft Confidential</a:t>
            </a:r>
          </a:p>
        </p:txBody>
      </p:sp>
      <p:sp>
        <p:nvSpPr>
          <p:cNvPr id="47108" name="Rectangle 26"/>
          <p:cNvSpPr>
            <a:spLocks noGrp="1" noChangeArrowheads="1"/>
          </p:cNvSpPr>
          <p:nvPr>
            <p:ph type="sldNum" sz="quarter" idx="5"/>
          </p:nvPr>
        </p:nvSpPr>
        <p:spPr>
          <a:noFill/>
        </p:spPr>
        <p:txBody>
          <a:bodyPr/>
          <a:lstStyle/>
          <a:p>
            <a:fld id="{ED19570C-A909-40C0-B9F8-7AD3BA2C3C56}" type="slidenum">
              <a:rPr lang="en-US" smtClean="0"/>
              <a:pPr/>
              <a:t>45</a:t>
            </a:fld>
            <a:endParaRPr lang="en-US" dirty="0" smtClean="0"/>
          </a:p>
        </p:txBody>
      </p:sp>
      <p:sp>
        <p:nvSpPr>
          <p:cNvPr id="47109" name="Rectangle 2"/>
          <p:cNvSpPr>
            <a:spLocks noGrp="1" noRot="1" noChangeAspect="1" noChangeArrowheads="1" noTextEdit="1"/>
          </p:cNvSpPr>
          <p:nvPr>
            <p:ph type="sldImg"/>
          </p:nvPr>
        </p:nvSpPr>
        <p:spPr>
          <a:xfrm>
            <a:off x="1143000" y="450850"/>
            <a:ext cx="4572000" cy="3429000"/>
          </a:xfrm>
          <a:ln/>
        </p:spPr>
      </p:sp>
      <p:sp>
        <p:nvSpPr>
          <p:cNvPr id="47110" name="Rectangle 3"/>
          <p:cNvSpPr>
            <a:spLocks noGrp="1" noChangeArrowheads="1"/>
          </p:cNvSpPr>
          <p:nvPr>
            <p:ph type="body" idx="1"/>
          </p:nvPr>
        </p:nvSpPr>
        <p:spPr>
          <a:xfrm>
            <a:off x="307492" y="4130103"/>
            <a:ext cx="6261652" cy="4593861"/>
          </a:xfrm>
          <a:noFill/>
          <a:ln/>
        </p:spPr>
        <p: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en-US" dirty="0" smtClean="0"/>
              <a:t>If there is relevant</a:t>
            </a:r>
            <a:r>
              <a:rPr lang="en-US" baseline="0" dirty="0" smtClean="0"/>
              <a:t> video content, such as a case study video, demo of a product, or other training materials, include it in the presentation as well. </a:t>
            </a:r>
            <a:endParaRPr lang="en-US" dirty="0" smtClean="0"/>
          </a:p>
          <a:p>
            <a:pPr>
              <a:lnSpc>
                <a:spcPct val="80000"/>
              </a:lnSpc>
              <a:buFontTx/>
              <a:buNone/>
            </a:pPr>
            <a:endParaRPr lang="en-US" dirty="0" smtClean="0"/>
          </a:p>
        </p:txBody>
      </p:sp>
    </p:spTree>
    <p:extLst>
      <p:ext uri="{BB962C8B-B14F-4D97-AF65-F5344CB8AC3E}">
        <p14:creationId xmlns:p14="http://schemas.microsoft.com/office/powerpoint/2010/main" val="42350303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47</a:t>
            </a:fld>
            <a:endParaRPr lang="en-US" dirty="0"/>
          </a:p>
        </p:txBody>
      </p:sp>
    </p:spTree>
    <p:extLst>
      <p:ext uri="{BB962C8B-B14F-4D97-AF65-F5344CB8AC3E}">
        <p14:creationId xmlns:p14="http://schemas.microsoft.com/office/powerpoint/2010/main" val="7785004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3"/>
          <p:cNvSpPr>
            <a:spLocks noGrp="1" noChangeArrowheads="1"/>
          </p:cNvSpPr>
          <p:nvPr>
            <p:ph type="hdr" sz="quarter"/>
          </p:nvPr>
        </p:nvSpPr>
        <p:spPr>
          <a:noFill/>
        </p:spPr>
        <p:txBody>
          <a:bodyPr/>
          <a:lstStyle/>
          <a:p>
            <a:r>
              <a:rPr lang="en-US" dirty="0" smtClean="0"/>
              <a:t>Microsoft </a:t>
            </a:r>
            <a:r>
              <a:rPr lang="en-US" b="1" dirty="0" smtClean="0"/>
              <a:t>Engineering Excellence</a:t>
            </a:r>
            <a:endParaRPr lang="en-US" dirty="0" smtClean="0"/>
          </a:p>
        </p:txBody>
      </p:sp>
      <p:sp>
        <p:nvSpPr>
          <p:cNvPr id="41987" name="Rectangle 25"/>
          <p:cNvSpPr>
            <a:spLocks noGrp="1" noChangeArrowheads="1"/>
          </p:cNvSpPr>
          <p:nvPr>
            <p:ph type="ftr" sz="quarter" idx="4"/>
          </p:nvPr>
        </p:nvSpPr>
        <p:spPr>
          <a:noFill/>
        </p:spPr>
        <p:txBody>
          <a:bodyPr/>
          <a:lstStyle/>
          <a:p>
            <a:r>
              <a:rPr lang="en-US" dirty="0" smtClean="0"/>
              <a:t>Microsoft Confidential</a:t>
            </a:r>
          </a:p>
        </p:txBody>
      </p:sp>
      <p:sp>
        <p:nvSpPr>
          <p:cNvPr id="41988" name="Rectangle 26"/>
          <p:cNvSpPr>
            <a:spLocks noGrp="1" noChangeArrowheads="1"/>
          </p:cNvSpPr>
          <p:nvPr>
            <p:ph type="sldNum" sz="quarter" idx="5"/>
          </p:nvPr>
        </p:nvSpPr>
        <p:spPr>
          <a:noFill/>
        </p:spPr>
        <p:txBody>
          <a:bodyPr/>
          <a:lstStyle/>
          <a:p>
            <a:fld id="{B2B44A5F-6CE4-493C-A0D7-6834FF76660C}" type="slidenum">
              <a:rPr lang="en-US" smtClean="0"/>
              <a:pPr/>
              <a:t>65</a:t>
            </a:fld>
            <a:endParaRPr lang="en-US" dirty="0" smtClean="0"/>
          </a:p>
        </p:txBody>
      </p:sp>
      <p:sp>
        <p:nvSpPr>
          <p:cNvPr id="41989" name="Rectangle 2"/>
          <p:cNvSpPr>
            <a:spLocks noGrp="1" noRot="1" noChangeAspect="1" noChangeArrowheads="1" noTextEdit="1"/>
          </p:cNvSpPr>
          <p:nvPr>
            <p:ph type="sldImg"/>
          </p:nvPr>
        </p:nvSpPr>
        <p:spPr>
          <a:xfrm>
            <a:off x="1143000" y="450850"/>
            <a:ext cx="4572000" cy="3429000"/>
          </a:xfrm>
          <a:ln/>
        </p:spPr>
      </p:sp>
      <p:sp>
        <p:nvSpPr>
          <p:cNvPr id="41990" name="Rectangle 3"/>
          <p:cNvSpPr>
            <a:spLocks noGrp="1" noChangeArrowheads="1"/>
          </p:cNvSpPr>
          <p:nvPr>
            <p:ph type="body" idx="1"/>
          </p:nvPr>
        </p:nvSpPr>
        <p:spPr>
          <a:xfrm>
            <a:off x="307492" y="4130104"/>
            <a:ext cx="6261652" cy="4554823"/>
          </a:xfrm>
          <a:noFill/>
          <a:ln/>
        </p:spPr>
        <p:txBody>
          <a:bodyPr/>
          <a:lstStyle/>
          <a:p>
            <a:pPr>
              <a:buFontTx/>
              <a:buNone/>
            </a:pPr>
            <a:endParaRPr lang="en-US" dirty="0" smtClean="0"/>
          </a:p>
        </p:txBody>
      </p:sp>
    </p:spTree>
    <p:extLst>
      <p:ext uri="{BB962C8B-B14F-4D97-AF65-F5344CB8AC3E}">
        <p14:creationId xmlns:p14="http://schemas.microsoft.com/office/powerpoint/2010/main" val="24861783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80000"/>
              </a:lnSpc>
            </a:pPr>
            <a:r>
              <a:rPr lang="en-US" dirty="0" smtClean="0"/>
              <a:t>Give a brief overview of the presentation.</a:t>
            </a:r>
            <a:r>
              <a:rPr lang="en-US" baseline="0" dirty="0" smtClean="0"/>
              <a:t> D</a:t>
            </a:r>
            <a:r>
              <a:rPr lang="en-US" dirty="0" smtClean="0"/>
              <a:t>escribe the major focus of the presentation and why it is important.</a:t>
            </a:r>
          </a:p>
          <a:p>
            <a:pPr>
              <a:lnSpc>
                <a:spcPct val="80000"/>
              </a:lnSpc>
            </a:pPr>
            <a:r>
              <a:rPr lang="en-US" dirty="0" smtClean="0"/>
              <a:t>Introduce each of the major topics.</a:t>
            </a:r>
          </a:p>
          <a:p>
            <a:r>
              <a:rPr lang="en-US" dirty="0" smtClean="0"/>
              <a:t>To provide a road map for the audience, you</a:t>
            </a:r>
            <a:r>
              <a:rPr lang="en-US" baseline="0" dirty="0" smtClean="0"/>
              <a:t> can </a:t>
            </a:r>
            <a:r>
              <a:rPr lang="en-US" dirty="0" smtClean="0"/>
              <a:t>repeat this Overview slide throughout the presentation, highlighting the particular topic you will discuss next.</a:t>
            </a:r>
          </a:p>
        </p:txBody>
      </p:sp>
      <p:sp>
        <p:nvSpPr>
          <p:cNvPr id="4" name="Slide Number Placeholder 3"/>
          <p:cNvSpPr>
            <a:spLocks noGrp="1"/>
          </p:cNvSpPr>
          <p:nvPr>
            <p:ph type="sldNum" sz="quarter" idx="10"/>
          </p:nvPr>
        </p:nvSpPr>
        <p:spPr/>
        <p:txBody>
          <a:bodyPr/>
          <a:lstStyle/>
          <a:p>
            <a:fld id="{EC6EAC7D-5A89-47C2-8ABA-56C9C2DEF7A4}" type="slidenum">
              <a:rPr lang="en-US" smtClean="0"/>
              <a:pPr/>
              <a:t>4</a:t>
            </a:fld>
            <a:endParaRPr lang="en-US" dirty="0"/>
          </a:p>
        </p:txBody>
      </p:sp>
    </p:spTree>
    <p:extLst>
      <p:ext uri="{BB962C8B-B14F-4D97-AF65-F5344CB8AC3E}">
        <p14:creationId xmlns:p14="http://schemas.microsoft.com/office/powerpoint/2010/main" val="3139177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80000"/>
              </a:lnSpc>
            </a:pPr>
            <a:r>
              <a:rPr lang="en-US" dirty="0" smtClean="0"/>
              <a:t>Give a brief overview of the presentation.</a:t>
            </a:r>
            <a:r>
              <a:rPr lang="en-US" baseline="0" dirty="0" smtClean="0"/>
              <a:t> D</a:t>
            </a:r>
            <a:r>
              <a:rPr lang="en-US" dirty="0" smtClean="0"/>
              <a:t>escribe the major focus of the presentation and why it is important.</a:t>
            </a:r>
          </a:p>
          <a:p>
            <a:pPr>
              <a:lnSpc>
                <a:spcPct val="80000"/>
              </a:lnSpc>
            </a:pPr>
            <a:r>
              <a:rPr lang="en-US" dirty="0" smtClean="0"/>
              <a:t>Introduce each of the major topics.</a:t>
            </a:r>
          </a:p>
          <a:p>
            <a:r>
              <a:rPr lang="en-US" dirty="0" smtClean="0"/>
              <a:t>To provide a road map for the audience, you</a:t>
            </a:r>
            <a:r>
              <a:rPr lang="en-US" baseline="0" dirty="0" smtClean="0"/>
              <a:t> can </a:t>
            </a:r>
            <a:r>
              <a:rPr lang="en-US" dirty="0" smtClean="0"/>
              <a:t>repeat this Overview slide throughout the presentation, highlighting the particular topic you will discuss next.</a:t>
            </a:r>
          </a:p>
        </p:txBody>
      </p:sp>
      <p:sp>
        <p:nvSpPr>
          <p:cNvPr id="4" name="Slide Number Placeholder 3"/>
          <p:cNvSpPr>
            <a:spLocks noGrp="1"/>
          </p:cNvSpPr>
          <p:nvPr>
            <p:ph type="sldNum" sz="quarter" idx="10"/>
          </p:nvPr>
        </p:nvSpPr>
        <p:spPr/>
        <p:txBody>
          <a:bodyPr/>
          <a:lstStyle/>
          <a:p>
            <a:fld id="{EC6EAC7D-5A89-47C2-8ABA-56C9C2DEF7A4}" type="slidenum">
              <a:rPr lang="en-US" smtClean="0"/>
              <a:pPr/>
              <a:t>5</a:t>
            </a:fld>
            <a:endParaRPr lang="en-US" dirty="0"/>
          </a:p>
        </p:txBody>
      </p:sp>
    </p:spTree>
    <p:extLst>
      <p:ext uri="{BB962C8B-B14F-4D97-AF65-F5344CB8AC3E}">
        <p14:creationId xmlns:p14="http://schemas.microsoft.com/office/powerpoint/2010/main" val="39287845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80000"/>
              </a:lnSpc>
            </a:pPr>
            <a:r>
              <a:rPr lang="en-US" dirty="0" smtClean="0"/>
              <a:t>Give a brief overview of the presentation.</a:t>
            </a:r>
            <a:r>
              <a:rPr lang="en-US" baseline="0" dirty="0" smtClean="0"/>
              <a:t> D</a:t>
            </a:r>
            <a:r>
              <a:rPr lang="en-US" dirty="0" smtClean="0"/>
              <a:t>escribe the major focus of the presentation and why it is important.</a:t>
            </a:r>
          </a:p>
          <a:p>
            <a:pPr>
              <a:lnSpc>
                <a:spcPct val="80000"/>
              </a:lnSpc>
            </a:pPr>
            <a:r>
              <a:rPr lang="en-US" dirty="0" smtClean="0"/>
              <a:t>Introduce each of the major topics.</a:t>
            </a:r>
          </a:p>
          <a:p>
            <a:r>
              <a:rPr lang="en-US" dirty="0" smtClean="0"/>
              <a:t>To provide a road map for the audience, you</a:t>
            </a:r>
            <a:r>
              <a:rPr lang="en-US" baseline="0" dirty="0" smtClean="0"/>
              <a:t> can </a:t>
            </a:r>
            <a:r>
              <a:rPr lang="en-US" dirty="0" smtClean="0"/>
              <a:t>repeat this Overview slide throughout the presentation, highlighting the particular topic you will discuss next.</a:t>
            </a:r>
          </a:p>
        </p:txBody>
      </p:sp>
      <p:sp>
        <p:nvSpPr>
          <p:cNvPr id="4" name="Slide Number Placeholder 3"/>
          <p:cNvSpPr>
            <a:spLocks noGrp="1"/>
          </p:cNvSpPr>
          <p:nvPr>
            <p:ph type="sldNum" sz="quarter" idx="10"/>
          </p:nvPr>
        </p:nvSpPr>
        <p:spPr/>
        <p:txBody>
          <a:bodyPr/>
          <a:lstStyle/>
          <a:p>
            <a:fld id="{EC6EAC7D-5A89-47C2-8ABA-56C9C2DEF7A4}" type="slidenum">
              <a:rPr lang="en-US" smtClean="0"/>
              <a:pPr/>
              <a:t>6</a:t>
            </a:fld>
            <a:endParaRPr lang="en-US" dirty="0"/>
          </a:p>
        </p:txBody>
      </p:sp>
    </p:spTree>
    <p:extLst>
      <p:ext uri="{BB962C8B-B14F-4D97-AF65-F5344CB8AC3E}">
        <p14:creationId xmlns:p14="http://schemas.microsoft.com/office/powerpoint/2010/main" val="5779630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Use a section header for each of the topics, so there is a clear transition to the audience. </a:t>
            </a:r>
          </a:p>
          <a:p>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7</a:t>
            </a:fld>
            <a:endParaRPr lang="en-US" dirty="0"/>
          </a:p>
        </p:txBody>
      </p:sp>
    </p:spTree>
    <p:extLst>
      <p:ext uri="{BB962C8B-B14F-4D97-AF65-F5344CB8AC3E}">
        <p14:creationId xmlns:p14="http://schemas.microsoft.com/office/powerpoint/2010/main" val="3557111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What</a:t>
            </a:r>
            <a:r>
              <a:rPr lang="en-US" b="0" baseline="0" dirty="0" smtClean="0"/>
              <a:t> will the audience be able to do after this training is complete?</a:t>
            </a:r>
            <a:r>
              <a:rPr lang="en-US" dirty="0" smtClean="0"/>
              <a:t> Briefly describe each objective how the audience</a:t>
            </a:r>
            <a:r>
              <a:rPr lang="en-US" baseline="0" dirty="0" smtClean="0"/>
              <a:t> </a:t>
            </a:r>
            <a:r>
              <a:rPr lang="en-US" dirty="0" smtClean="0"/>
              <a:t>will benefit from this</a:t>
            </a:r>
            <a:r>
              <a:rPr lang="en-US" baseline="0" dirty="0" smtClean="0"/>
              <a:t> presentation.</a:t>
            </a:r>
            <a:endParaRPr lang="en-US" dirty="0" smtClean="0"/>
          </a:p>
        </p:txBody>
      </p:sp>
      <p:sp>
        <p:nvSpPr>
          <p:cNvPr id="4" name="Slide Number Placeholder 3"/>
          <p:cNvSpPr>
            <a:spLocks noGrp="1"/>
          </p:cNvSpPr>
          <p:nvPr>
            <p:ph type="sldNum" sz="quarter" idx="10"/>
          </p:nvPr>
        </p:nvSpPr>
        <p:spPr/>
        <p:txBody>
          <a:bodyPr/>
          <a:lstStyle/>
          <a:p>
            <a:fld id="{EC6EAC7D-5A89-47C2-8ABA-56C9C2DEF7A4}" type="slidenum">
              <a:rPr lang="en-US" smtClean="0"/>
              <a:pPr/>
              <a:t>8</a:t>
            </a:fld>
            <a:endParaRPr lang="en-US" dirty="0"/>
          </a:p>
        </p:txBody>
      </p:sp>
    </p:spTree>
    <p:extLst>
      <p:ext uri="{BB962C8B-B14F-4D97-AF65-F5344CB8AC3E}">
        <p14:creationId xmlns:p14="http://schemas.microsoft.com/office/powerpoint/2010/main" val="19080038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What</a:t>
            </a:r>
            <a:r>
              <a:rPr lang="en-US" b="0" baseline="0" dirty="0" smtClean="0"/>
              <a:t> will the audience be able to do after this training is complete?</a:t>
            </a:r>
            <a:r>
              <a:rPr lang="en-US" dirty="0" smtClean="0"/>
              <a:t> Briefly describe each objective how the audience</a:t>
            </a:r>
            <a:r>
              <a:rPr lang="en-US" baseline="0" dirty="0" smtClean="0"/>
              <a:t> </a:t>
            </a:r>
            <a:r>
              <a:rPr lang="en-US" dirty="0" smtClean="0"/>
              <a:t>will benefit from this</a:t>
            </a:r>
            <a:r>
              <a:rPr lang="en-US" baseline="0" dirty="0" smtClean="0"/>
              <a:t> presentation.</a:t>
            </a:r>
            <a:endParaRPr lang="en-US" dirty="0" smtClean="0"/>
          </a:p>
        </p:txBody>
      </p:sp>
      <p:sp>
        <p:nvSpPr>
          <p:cNvPr id="4" name="Slide Number Placeholder 3"/>
          <p:cNvSpPr>
            <a:spLocks noGrp="1"/>
          </p:cNvSpPr>
          <p:nvPr>
            <p:ph type="sldNum" sz="quarter" idx="10"/>
          </p:nvPr>
        </p:nvSpPr>
        <p:spPr/>
        <p:txBody>
          <a:bodyPr/>
          <a:lstStyle/>
          <a:p>
            <a:fld id="{EC6EAC7D-5A89-47C2-8ABA-56C9C2DEF7A4}" type="slidenum">
              <a:rPr lang="en-US" smtClean="0"/>
              <a:pPr/>
              <a:t>9</a:t>
            </a:fld>
            <a:endParaRPr lang="en-US" dirty="0"/>
          </a:p>
        </p:txBody>
      </p:sp>
    </p:spTree>
    <p:extLst>
      <p:ext uri="{BB962C8B-B14F-4D97-AF65-F5344CB8AC3E}">
        <p14:creationId xmlns:p14="http://schemas.microsoft.com/office/powerpoint/2010/main" val="11280868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Summarize presentation content by restating the important points from the lessons.</a:t>
            </a:r>
          </a:p>
          <a:p>
            <a:r>
              <a:rPr lang="en-US" dirty="0" smtClean="0"/>
              <a:t>What do you want the audience to remember when they leave your presentation?</a:t>
            </a:r>
          </a:p>
          <a:p>
            <a:endParaRPr lang="en-US" dirty="0" smtClean="0"/>
          </a:p>
          <a:p>
            <a:r>
              <a:rPr lang="en-US" dirty="0" smtClean="0"/>
              <a:t>Save your presentation to a video for easy distribution (To create a video, click the File tab, and then click Share.  Under File Types, click Create a Video.)</a:t>
            </a:r>
            <a:endParaRPr lang="en-US" dirty="0"/>
          </a:p>
        </p:txBody>
      </p:sp>
      <p:sp>
        <p:nvSpPr>
          <p:cNvPr id="4" name="Slide Number Placeholder 3"/>
          <p:cNvSpPr>
            <a:spLocks noGrp="1"/>
          </p:cNvSpPr>
          <p:nvPr>
            <p:ph type="sldNum" sz="quarter" idx="10"/>
          </p:nvPr>
        </p:nvSpPr>
        <p:spPr/>
        <p:txBody>
          <a:bodyPr/>
          <a:lstStyle/>
          <a:p>
            <a:fld id="{EC6EAC7D-5A89-47C2-8ABA-56C9C2DEF7A4}" type="slidenum">
              <a:rPr lang="en-US" smtClean="0"/>
              <a:pPr/>
              <a:t>13</a:t>
            </a:fld>
            <a:endParaRPr lang="en-US" dirty="0"/>
          </a:p>
        </p:txBody>
      </p:sp>
    </p:spTree>
    <p:extLst>
      <p:ext uri="{BB962C8B-B14F-4D97-AF65-F5344CB8AC3E}">
        <p14:creationId xmlns:p14="http://schemas.microsoft.com/office/powerpoint/2010/main" val="2150415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Summarize presentation content by restating the important points from the lessons.</a:t>
            </a:r>
          </a:p>
          <a:p>
            <a:r>
              <a:rPr lang="en-US" dirty="0" smtClean="0"/>
              <a:t>What do you want the audience to remember when they leave your presentation?</a:t>
            </a:r>
          </a:p>
          <a:p>
            <a:endParaRPr lang="en-US" dirty="0" smtClean="0"/>
          </a:p>
          <a:p>
            <a:r>
              <a:rPr lang="en-US" dirty="0" smtClean="0"/>
              <a:t>Save your presentation to a video for easy distribution (To create a video, click the File tab, and then click Share.  Under File Types, click Create a Video.)</a:t>
            </a:r>
            <a:endParaRPr lang="en-US" dirty="0"/>
          </a:p>
        </p:txBody>
      </p:sp>
      <p:sp>
        <p:nvSpPr>
          <p:cNvPr id="4" name="Slide Number Placeholder 3"/>
          <p:cNvSpPr>
            <a:spLocks noGrp="1"/>
          </p:cNvSpPr>
          <p:nvPr>
            <p:ph type="sldNum" sz="quarter" idx="10"/>
          </p:nvPr>
        </p:nvSpPr>
        <p:spPr/>
        <p:txBody>
          <a:bodyPr/>
          <a:lstStyle/>
          <a:p>
            <a:fld id="{EC6EAC7D-5A89-47C2-8ABA-56C9C2DEF7A4}" type="slidenum">
              <a:rPr lang="en-US" smtClean="0"/>
              <a:pPr/>
              <a:t>18</a:t>
            </a:fld>
            <a:endParaRPr lang="en-US" dirty="0"/>
          </a:p>
        </p:txBody>
      </p:sp>
    </p:spTree>
    <p:extLst>
      <p:ext uri="{BB962C8B-B14F-4D97-AF65-F5344CB8AC3E}">
        <p14:creationId xmlns:p14="http://schemas.microsoft.com/office/powerpoint/2010/main" val="26797908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Wiritng for Community Daake &amp; Piatt</a:t>
            </a:r>
            <a:endParaRPr lang="en-US" dirty="0"/>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424071782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Wiritng for Community Daake &amp; Piatt</a:t>
            </a:r>
            <a:endParaRPr lang="en-US" dirty="0"/>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13602009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Wiritng for Community Daake &amp; Piatt</a:t>
            </a:r>
            <a:endParaRPr lang="en-US" dirty="0"/>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33D6E5A2-EC83-451F-A719-9AC1370DD5CF}" type="slidenum">
              <a:rPr lang="en-US" smtClean="0"/>
              <a:pPr/>
              <a:t>‹#›</a:t>
            </a:fld>
            <a:endParaRPr lang="en-US" dirty="0"/>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6895869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Wiritng for Community Daake &amp; Piatt</a:t>
            </a:r>
            <a:endParaRPr lang="en-US" dirty="0"/>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30993608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Wiritng for Community Daake &amp; Piatt</a:t>
            </a:r>
            <a:endParaRPr lang="en-US" dirty="0"/>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33D6E5A2-EC83-451F-A719-9AC1370DD5CF}" type="slidenum">
              <a:rPr lang="en-US" smtClean="0"/>
              <a:pPr/>
              <a:t>‹#›</a:t>
            </a:fld>
            <a:endParaRPr lang="en-US" dirty="0"/>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574819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Wiritng for Community Daake &amp; Piatt</a:t>
            </a:r>
            <a:endParaRPr lang="en-US" dirty="0"/>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13530974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Wiritng for Community Daake &amp; Piatt</a:t>
            </a:r>
            <a:endParaRPr lang="en-US" dirty="0"/>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3181823964"/>
      </p:ext>
    </p:extLst>
  </p:cSld>
  <p:clrMapOvr>
    <a:masterClrMapping/>
  </p:clrMapOvr>
  <p:transition spd="slow">
    <p:wipe dir="d"/>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Wiritng for Community Daake &amp; Piatt</a:t>
            </a:r>
            <a:endParaRPr lang="en-US" dirty="0"/>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3255352948"/>
      </p:ext>
    </p:extLst>
  </p:cSld>
  <p:clrMapOvr>
    <a:masterClrMapping/>
  </p:clrMapOvr>
  <p:transition spd="slow">
    <p:wipe dir="d"/>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sp>
        <p:nvSpPr>
          <p:cNvPr id="2" name="Title 1"/>
          <p:cNvSpPr>
            <a:spLocks noGrp="1"/>
          </p:cNvSpPr>
          <p:nvPr>
            <p:ph type="ctrTitle" hasCustomPrompt="1"/>
          </p:nvPr>
        </p:nvSpPr>
        <p:spPr>
          <a:xfrm>
            <a:off x="2590800" y="2286000"/>
            <a:ext cx="6180224" cy="1470025"/>
          </a:xfrm>
        </p:spPr>
        <p:txBody>
          <a:bodyPr anchor="t"/>
          <a:lstStyle>
            <a:lvl1pPr algn="r">
              <a:defRPr b="1" cap="small" baseline="0">
                <a:solidFill>
                  <a:srgbClr val="003300"/>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3962400" y="4038600"/>
            <a:ext cx="4772528" cy="990600"/>
          </a:xfrm>
        </p:spPr>
        <p:txBody>
          <a:bodyPr>
            <a:normAutofit/>
          </a:bodyPr>
          <a:lstStyle>
            <a:lvl1pPr marL="0" indent="0" algn="r">
              <a:buNone/>
              <a:defRPr sz="2000" b="0">
                <a:solidFill>
                  <a:schemeClr val="tx1"/>
                </a:solidFill>
                <a:latin typeface="Georgia"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1251"/>
            <a:ext cx="3721618" cy="6858000"/>
          </a:xfrm>
          <a:prstGeom prst="rect">
            <a:avLst/>
          </a:prstGeom>
        </p:spPr>
      </p:pic>
      <p:sp>
        <p:nvSpPr>
          <p:cNvPr id="10" name="Picture Placeholder 9"/>
          <p:cNvSpPr>
            <a:spLocks noGrp="1"/>
          </p:cNvSpPr>
          <p:nvPr>
            <p:ph type="pic" sz="quarter" idx="13" hasCustomPrompt="1"/>
          </p:nvPr>
        </p:nvSpPr>
        <p:spPr>
          <a:xfrm>
            <a:off x="6858000" y="5105400"/>
            <a:ext cx="1828800" cy="990600"/>
          </a:xfrm>
        </p:spPr>
        <p:txBody>
          <a:bodyPr>
            <a:normAutofit/>
          </a:bodyPr>
          <a:lstStyle>
            <a:lvl1pPr marL="0" indent="0" algn="ctr">
              <a:buNone/>
              <a:defRPr sz="2000" baseline="0"/>
            </a:lvl1pPr>
          </a:lstStyle>
          <a:p>
            <a:r>
              <a:rPr lang="en-US" dirty="0" smtClean="0"/>
              <a:t>Company Logo</a:t>
            </a:r>
            <a:endParaRPr lang="en-US" dirty="0"/>
          </a:p>
        </p:txBody>
      </p:sp>
    </p:spTree>
    <p:extLst>
      <p:ext uri="{BB962C8B-B14F-4D97-AF65-F5344CB8AC3E}">
        <p14:creationId xmlns:p14="http://schemas.microsoft.com/office/powerpoint/2010/main" val="3174254598"/>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1_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4572000" y="3048000"/>
            <a:ext cx="4343400" cy="1362075"/>
          </a:xfrm>
        </p:spPr>
        <p:txBody>
          <a:bodyPr anchor="b" anchorCtr="0"/>
          <a:lstStyle>
            <a:lvl1pPr algn="l">
              <a:defRPr sz="4000" b="1" cap="small" baseline="0">
                <a:solidFill>
                  <a:srgbClr val="003300"/>
                </a:solidFill>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Wiritng for Community Daake &amp; Piatt</a:t>
            </a:r>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
        <p:nvSpPr>
          <p:cNvPr id="10" name="Picture Placeholder 9"/>
          <p:cNvSpPr>
            <a:spLocks noGrp="1"/>
          </p:cNvSpPr>
          <p:nvPr>
            <p:ph type="pic" sz="quarter" idx="13" hasCustomPrompt="1"/>
          </p:nvPr>
        </p:nvSpPr>
        <p:spPr>
          <a:xfrm>
            <a:off x="6781800" y="5334000"/>
            <a:ext cx="2133600" cy="990600"/>
          </a:xfrm>
        </p:spPr>
        <p:txBody>
          <a:bodyPr>
            <a:normAutofit/>
          </a:bodyPr>
          <a:lstStyle>
            <a:lvl1pPr marL="0" indent="0" algn="ctr">
              <a:buNone/>
              <a:defRPr sz="1800"/>
            </a:lvl1pPr>
          </a:lstStyle>
          <a:p>
            <a:r>
              <a:rPr lang="en-US" dirty="0" smtClean="0"/>
              <a:t>Company Logo</a:t>
            </a:r>
            <a:endParaRPr lang="en-US" dirty="0"/>
          </a:p>
        </p:txBody>
      </p:sp>
    </p:spTree>
    <p:extLst>
      <p:ext uri="{BB962C8B-B14F-4D97-AF65-F5344CB8AC3E}">
        <p14:creationId xmlns:p14="http://schemas.microsoft.com/office/powerpoint/2010/main" val="1988101513"/>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Background Only">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endParaRPr lang="en-US" dirty="0"/>
          </a:p>
        </p:txBody>
      </p:sp>
      <p:sp>
        <p:nvSpPr>
          <p:cNvPr id="4" name="Footer Placeholder 4"/>
          <p:cNvSpPr>
            <a:spLocks noGrp="1"/>
          </p:cNvSpPr>
          <p:nvPr>
            <p:ph type="ftr" sz="quarter" idx="11"/>
          </p:nvPr>
        </p:nvSpPr>
        <p:spPr>
          <a:xfrm>
            <a:off x="3352800" y="6356350"/>
            <a:ext cx="2895600" cy="365125"/>
          </a:xfrm>
        </p:spPr>
        <p:txBody>
          <a:bodyPr/>
          <a:lstStyle/>
          <a:p>
            <a:r>
              <a:rPr lang="en-US" smtClean="0"/>
              <a:t>Wiritng for Community Daake &amp; Piatt</a:t>
            </a:r>
            <a:endParaRPr lang="en-US" dirty="0"/>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1611756482"/>
      </p:ext>
    </p:extLst>
  </p:cSld>
  <p:clrMapOvr>
    <a:masterClrMapping/>
  </p:clrMapOvr>
  <p:transition spd="slow">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Wiritng for Community Daake &amp; Piatt</a:t>
            </a:r>
            <a:endParaRPr lang="en-US" dirty="0"/>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1934900206"/>
      </p:ext>
    </p:extLst>
  </p:cSld>
  <p:clrMapOvr>
    <a:masterClrMapping/>
  </p:clrMapOvr>
  <p:transition spd="slow">
    <p:wipe dir="d"/>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355600"/>
            <a:ext cx="8194675"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73100" y="1497013"/>
            <a:ext cx="3975100" cy="4759325"/>
          </a:xfrm>
        </p:spPr>
        <p:txBody>
          <a:bodyPr/>
          <a:lstStyle>
            <a:lvl4pPr>
              <a:defRPr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4" name="Text Placeholder 3"/>
          <p:cNvSpPr>
            <a:spLocks noGrp="1"/>
          </p:cNvSpPr>
          <p:nvPr>
            <p:ph type="body" sz="half" idx="2"/>
          </p:nvPr>
        </p:nvSpPr>
        <p:spPr>
          <a:xfrm>
            <a:off x="4937760" y="1497013"/>
            <a:ext cx="3977640" cy="4759325"/>
          </a:xfrm>
        </p:spPr>
        <p:txBody>
          <a:bodyPr/>
          <a:lstStyle>
            <a:lvl4pPr>
              <a:defRPr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Date Placeholder 3"/>
          <p:cNvSpPr>
            <a:spLocks noGrp="1"/>
          </p:cNvSpPr>
          <p:nvPr>
            <p:ph type="dt" sz="half" idx="10"/>
          </p:nvPr>
        </p:nvSpPr>
        <p:spPr>
          <a:xfrm>
            <a:off x="762000" y="6356350"/>
            <a:ext cx="2133600" cy="365125"/>
          </a:xfrm>
        </p:spPr>
        <p:txBody>
          <a:bodyPr/>
          <a:lstStyle/>
          <a:p>
            <a:endParaRPr lang="en-US" dirty="0"/>
          </a:p>
        </p:txBody>
      </p:sp>
      <p:sp>
        <p:nvSpPr>
          <p:cNvPr id="6" name="Footer Placeholder 4"/>
          <p:cNvSpPr>
            <a:spLocks noGrp="1"/>
          </p:cNvSpPr>
          <p:nvPr>
            <p:ph type="ftr" sz="quarter" idx="11"/>
          </p:nvPr>
        </p:nvSpPr>
        <p:spPr>
          <a:xfrm>
            <a:off x="3352800" y="6356350"/>
            <a:ext cx="2895600" cy="365125"/>
          </a:xfrm>
        </p:spPr>
        <p:txBody>
          <a:bodyPr/>
          <a:lstStyle/>
          <a:p>
            <a:r>
              <a:rPr lang="en-US" smtClean="0"/>
              <a:t>Wiritng for Community Daake &amp; Piatt</a:t>
            </a:r>
            <a:endParaRPr lang="en-US" dirty="0"/>
          </a:p>
        </p:txBody>
      </p:sp>
      <p:sp>
        <p:nvSpPr>
          <p:cNvPr id="7" name="Slide Number Placeholder 5"/>
          <p:cNvSpPr>
            <a:spLocks noGrp="1"/>
          </p:cNvSpPr>
          <p:nvPr>
            <p:ph type="sldNum" sz="quarter" idx="12"/>
          </p:nvPr>
        </p:nvSpPr>
        <p:spPr>
          <a:xfrm>
            <a:off x="6705600" y="6356350"/>
            <a:ext cx="2133600" cy="365125"/>
          </a:xfrm>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17978797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4572000" y="3048000"/>
            <a:ext cx="4343400" cy="1362075"/>
          </a:xfrm>
        </p:spPr>
        <p:txBody>
          <a:bodyPr anchor="b" anchorCtr="0"/>
          <a:lstStyle>
            <a:lvl1pPr algn="l">
              <a:defRPr sz="4000" b="1" cap="small" baseline="0">
                <a:solidFill>
                  <a:srgbClr val="003300"/>
                </a:solidFill>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Wiritng for Community Daake &amp; Piatt</a:t>
            </a:r>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
        <p:nvSpPr>
          <p:cNvPr id="10" name="Picture Placeholder 9"/>
          <p:cNvSpPr>
            <a:spLocks noGrp="1"/>
          </p:cNvSpPr>
          <p:nvPr>
            <p:ph type="pic" sz="quarter" idx="13" hasCustomPrompt="1"/>
          </p:nvPr>
        </p:nvSpPr>
        <p:spPr>
          <a:xfrm>
            <a:off x="6781800" y="5334000"/>
            <a:ext cx="2133600" cy="990600"/>
          </a:xfrm>
        </p:spPr>
        <p:txBody>
          <a:bodyPr>
            <a:normAutofit/>
          </a:bodyPr>
          <a:lstStyle>
            <a:lvl1pPr marL="0" indent="0" algn="ctr">
              <a:buNone/>
              <a:defRPr sz="1800"/>
            </a:lvl1pPr>
          </a:lstStyle>
          <a:p>
            <a:r>
              <a:rPr lang="en-US" dirty="0" smtClean="0"/>
              <a:t>Company Logo</a:t>
            </a:r>
            <a:endParaRPr lang="en-US" dirty="0"/>
          </a:p>
        </p:txBody>
      </p:sp>
    </p:spTree>
    <p:extLst>
      <p:ext uri="{BB962C8B-B14F-4D97-AF65-F5344CB8AC3E}">
        <p14:creationId xmlns:p14="http://schemas.microsoft.com/office/powerpoint/2010/main" val="3392857659"/>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000" y="269632"/>
            <a:ext cx="8077200" cy="1143000"/>
          </a:xfrm>
        </p:spPr>
        <p:txBody>
          <a:bodyPr anchor="ctr" anchorCtr="0"/>
          <a:lstStyle>
            <a:lvl1pPr algn="l">
              <a:defRPr lang="en-US" dirty="0"/>
            </a:lvl1pPr>
          </a:lstStyle>
          <a:p>
            <a:r>
              <a:rPr lang="en-US" dirty="0" smtClean="0"/>
              <a:t>Click To Edit Master Title Style</a:t>
            </a:r>
            <a:endParaRPr lang="en-US" dirty="0"/>
          </a:p>
        </p:txBody>
      </p:sp>
      <p:sp>
        <p:nvSpPr>
          <p:cNvPr id="3" name="Content Placeholder 2"/>
          <p:cNvSpPr>
            <a:spLocks noGrp="1"/>
          </p:cNvSpPr>
          <p:nvPr>
            <p:ph idx="1"/>
          </p:nvPr>
        </p:nvSpPr>
        <p:spPr>
          <a:xfrm>
            <a:off x="762000" y="1596413"/>
            <a:ext cx="8077200" cy="4297363"/>
          </a:xfrm>
        </p:spPr>
        <p:txBody>
          <a:bodyPr>
            <a:normAutofit/>
          </a:bodyPr>
          <a:lstStyle>
            <a:lvl1pPr>
              <a:defRPr sz="3200">
                <a:latin typeface="+mn-lt"/>
              </a:defRPr>
            </a:lvl1pPr>
            <a:lvl2pPr>
              <a:defRPr sz="2800">
                <a:latin typeface="+mn-lt"/>
              </a:defRPr>
            </a:lvl2pPr>
            <a:lvl3pPr>
              <a:defRPr sz="2400">
                <a:latin typeface="+mn-lt"/>
              </a:defRPr>
            </a:lvl3pPr>
            <a:lvl4pPr>
              <a:defRPr sz="2400">
                <a:latin typeface="+mn-lt"/>
              </a:defRPr>
            </a:lvl4pPr>
            <a:lvl5pPr>
              <a:defRPr sz="240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Wiritng for Community Daake &amp; Piatt</a:t>
            </a:r>
            <a:endParaRPr lang="en-US" dirty="0"/>
          </a:p>
        </p:txBody>
      </p:sp>
      <p:sp>
        <p:nvSpPr>
          <p:cNvPr id="6" name="Slide Number Placeholder 5"/>
          <p:cNvSpPr>
            <a:spLocks noGrp="1"/>
          </p:cNvSpPr>
          <p:nvPr>
            <p:ph type="sldNum" sz="quarter" idx="12"/>
          </p:nvPr>
        </p:nvSpPr>
        <p:spPr>
          <a:xfrm>
            <a:off x="6705600" y="6356350"/>
            <a:ext cx="2133600" cy="365125"/>
          </a:xfrm>
        </p:spPr>
        <p:txBody>
          <a:bodyPr/>
          <a:lstStyle/>
          <a:p>
            <a:fld id="{33D6E5A2-EC83-451F-A719-9AC1370DD5CF}" type="slidenum">
              <a:rPr lang="en-US" smtClean="0"/>
              <a:pPr/>
              <a:t>‹#›</a:t>
            </a:fld>
            <a:endParaRPr lang="en-US" dirty="0"/>
          </a:p>
        </p:txBody>
      </p:sp>
    </p:spTree>
  </p:cSld>
  <p:clrMapOvr>
    <a:masterClrMapping/>
  </p:clrMapOvr>
  <p:transition spd="slow">
    <p:wipe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Wiritng for Community Daake &amp; Piatt</a:t>
            </a:r>
            <a:endParaRPr lang="en-US" dirty="0"/>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13860652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Wiritng for Community Daake &amp; Piatt</a:t>
            </a:r>
            <a:endParaRPr lang="en-US" dirty="0"/>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1158030556"/>
      </p:ext>
    </p:extLst>
  </p:cSld>
  <p:clrMapOvr>
    <a:masterClrMapping/>
  </p:clrMapOvr>
  <p:transition spd="slow">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smtClean="0"/>
              <a:t>Wiritng for Community Daake &amp; Piatt</a:t>
            </a:r>
            <a:endParaRPr lang="en-US" dirty="0"/>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808282956"/>
      </p:ext>
    </p:extLst>
  </p:cSld>
  <p:clrMapOvr>
    <a:masterClrMapping/>
  </p:clrMapOvr>
  <p:transition spd="slow">
    <p:wipe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99454130"/>
      </p:ext>
    </p:extLst>
  </p:cSld>
  <p:clrMapOvr>
    <a:masterClrMapping/>
  </p:clrMapOvr>
  <p:transition spd="slow">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r>
              <a:rPr lang="en-US" smtClean="0"/>
              <a:t>Wiritng for Community Daake &amp; Piatt</a:t>
            </a:r>
            <a:endParaRPr lang="en-US" dirty="0"/>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3518605550"/>
      </p:ext>
    </p:extLst>
  </p:cSld>
  <p:clrMapOvr>
    <a:masterClrMapping/>
  </p:clrMapOvr>
  <p:transition spd="slow">
    <p:wipe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Wiritng for Community Daake &amp; Piatt</a:t>
            </a:r>
            <a:endParaRPr lang="en-US" dirty="0"/>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1574119410"/>
      </p:ext>
    </p:extLst>
  </p:cSld>
  <p:clrMapOvr>
    <a:masterClrMapping/>
  </p:clrMapOvr>
  <p:transition spd="slow">
    <p:wipe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Wiritng for Community Daake &amp; Piatt</a:t>
            </a:r>
            <a:endParaRPr lang="en-US" dirty="0"/>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4167207157"/>
      </p:ext>
    </p:extLst>
  </p:cSld>
  <p:clrMapOvr>
    <a:masterClrMapping/>
  </p:clrMapOvr>
  <p:transition spd="slow">
    <p:wipe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smtClean="0"/>
              <a:t>Wiritng for Community Daake &amp; Piatt</a:t>
            </a:r>
            <a:endParaRPr lang="en-US" dirty="0"/>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33D6E5A2-EC83-451F-A719-9AC1370DD5CF}" type="slidenum">
              <a:rPr lang="en-US" smtClean="0"/>
              <a:pPr/>
              <a:t>‹#›</a:t>
            </a:fld>
            <a:endParaRPr lang="en-US" dirty="0"/>
          </a:p>
        </p:txBody>
      </p:sp>
    </p:spTree>
    <p:extLst>
      <p:ext uri="{BB962C8B-B14F-4D97-AF65-F5344CB8AC3E}">
        <p14:creationId xmlns:p14="http://schemas.microsoft.com/office/powerpoint/2010/main" val="3524671200"/>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 id="2147483846" r:id="rId12"/>
    <p:sldLayoutId id="2147483847" r:id="rId13"/>
    <p:sldLayoutId id="2147483848" r:id="rId14"/>
    <p:sldLayoutId id="2147483849" r:id="rId15"/>
    <p:sldLayoutId id="2147483850" r:id="rId16"/>
    <p:sldLayoutId id="2147483851" r:id="rId17"/>
    <p:sldLayoutId id="2147483852" r:id="rId18"/>
    <p:sldLayoutId id="2147483853" r:id="rId19"/>
    <p:sldLayoutId id="2147483854" r:id="rId20"/>
    <p:sldLayoutId id="2147483855" r:id="rId21"/>
    <p:sldLayoutId id="2147483650" r:id="rId22"/>
  </p:sldLayoutIdLst>
  <p:transition spd="slow">
    <p:wipe dir="d"/>
  </p:transition>
  <p:timing>
    <p:tnLst>
      <p:par>
        <p:cTn id="1" dur="indefinite" restart="never" nodeType="tmRoot"/>
      </p:par>
    </p:tnLst>
  </p:timing>
  <p:hf hd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notesSlide" Target="../notesSlides/notesSlide1.xml"/><Relationship Id="rId4"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19.xml"/><Relationship Id="rId7" Type="http://schemas.openxmlformats.org/officeDocument/2006/relationships/image" Target="../media/image24.pn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23.png"/><Relationship Id="rId5" Type="http://schemas.openxmlformats.org/officeDocument/2006/relationships/notesSlide" Target="../notesSlides/notesSlide8.xml"/><Relationship Id="rId10" Type="http://schemas.openxmlformats.org/officeDocument/2006/relationships/image" Target="../media/image27.png"/><Relationship Id="rId4" Type="http://schemas.openxmlformats.org/officeDocument/2006/relationships/slideLayout" Target="../slideLayouts/slideLayout2.xml"/><Relationship Id="rId9"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scholar.google.com/scholar?q=related:rEEbLFvbPKcJ:scholar.google.com/&amp;scioq=&amp;hl=en&amp;as_sdt=400005&amp;sciodt=0,14" TargetMode="External"/><Relationship Id="rId2" Type="http://schemas.openxmlformats.org/officeDocument/2006/relationships/hyperlink" Target="https://elibrary.ru/item.asp?id=40832681" TargetMode="Externa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hyperlink" Target="https://scholar.google.com/scholar?cluster=12050747887565095340&amp;hl=en&amp;as_sdt=400005&amp;sciodt=0,14" TargetMode="External"/></Relationships>
</file>

<file path=ppt/slides/_rels/slide18.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19.xml"/><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7.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tags" Target="../tags/tag25.xml"/><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notesSlide" Target="../notesSlides/notesSlide11.xml"/><Relationship Id="rId10" Type="http://schemas.openxmlformats.org/officeDocument/2006/relationships/image" Target="../media/image49.png"/><Relationship Id="rId4" Type="http://schemas.openxmlformats.org/officeDocument/2006/relationships/slideLayout" Target="../slideLayouts/slideLayout2.xml"/><Relationship Id="rId9" Type="http://schemas.openxmlformats.org/officeDocument/2006/relationships/image" Target="../media/image48.png"/></Relationships>
</file>

<file path=ppt/slides/_rels/slide31.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5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5.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6.png"/><Relationship Id="rId2" Type="http://schemas.openxmlformats.org/officeDocument/2006/relationships/image" Target="../media/image62.png"/><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15.png"/><Relationship Id="rId4" Type="http://schemas.openxmlformats.org/officeDocument/2006/relationships/image" Target="../media/image64.png"/></Relationships>
</file>

<file path=ppt/slides/_rels/slide3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diagramLayout" Target="../diagrams/layout3.xml"/><Relationship Id="rId7" Type="http://schemas.openxmlformats.org/officeDocument/2006/relationships/image" Target="../media/image69.png"/><Relationship Id="rId12" Type="http://schemas.openxmlformats.org/officeDocument/2006/relationships/hyperlink" Target="https://daakecomments.wordpress.com/" TargetMode="Externa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11" Type="http://schemas.openxmlformats.org/officeDocument/2006/relationships/image" Target="../media/image73.png"/><Relationship Id="rId5" Type="http://schemas.openxmlformats.org/officeDocument/2006/relationships/diagramColors" Target="../diagrams/colors3.xml"/><Relationship Id="rId10" Type="http://schemas.openxmlformats.org/officeDocument/2006/relationships/image" Target="../media/image72.png"/><Relationship Id="rId4" Type="http://schemas.openxmlformats.org/officeDocument/2006/relationships/diagramQuickStyle" Target="../diagrams/quickStyle3.xml"/><Relationship Id="rId9" Type="http://schemas.openxmlformats.org/officeDocument/2006/relationships/image" Target="../media/image71.png"/></Relationships>
</file>

<file path=ppt/slides/_rels/slide4.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10.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5.png"/><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image" Target="../media/image75.png"/><Relationship Id="rId5" Type="http://schemas.openxmlformats.org/officeDocument/2006/relationships/notesSlide" Target="../notesSlides/notesSlide13.xml"/><Relationship Id="rId4"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tags" Target="../tags/tag31.xml"/><Relationship Id="rId7" Type="http://schemas.openxmlformats.org/officeDocument/2006/relationships/image" Target="../media/image77.png"/><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76.png"/><Relationship Id="rId5" Type="http://schemas.openxmlformats.org/officeDocument/2006/relationships/notesSlide" Target="../notesSlides/notesSlide14.xml"/><Relationship Id="rId4"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45.xml.rels><?xml version="1.0" encoding="UTF-8" standalone="yes"?>
<Relationships xmlns="http://schemas.openxmlformats.org/package/2006/relationships"><Relationship Id="rId3" Type="http://schemas.openxmlformats.org/officeDocument/2006/relationships/tags" Target="../tags/tag34.xml"/><Relationship Id="rId7" Type="http://schemas.openxmlformats.org/officeDocument/2006/relationships/image" Target="../media/image85.pn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image" Target="../media/image84.png"/><Relationship Id="rId5" Type="http://schemas.openxmlformats.org/officeDocument/2006/relationships/notesSlide" Target="../notesSlides/notesSlide15.xml"/><Relationship Id="rId4"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4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6.xml"/><Relationship Id="rId4" Type="http://schemas.openxmlformats.org/officeDocument/2006/relationships/image" Target="../media/image91.png"/></Relationships>
</file>

<file path=ppt/slides/_rels/slide4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12.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1.pn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jpeg"/><Relationship Id="rId1" Type="http://schemas.openxmlformats.org/officeDocument/2006/relationships/slideLayout" Target="../slideLayouts/slideLayout7.xml"/><Relationship Id="rId5" Type="http://schemas.openxmlformats.org/officeDocument/2006/relationships/image" Target="../media/image98.png"/><Relationship Id="rId4" Type="http://schemas.openxmlformats.org/officeDocument/2006/relationships/image" Target="../media/image97.png"/></Relationships>
</file>

<file path=ppt/slides/_rels/slide52.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image" Target="../media/image12.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11.png"/><Relationship Id="rId5" Type="http://schemas.openxmlformats.org/officeDocument/2006/relationships/notesSlide" Target="../notesSlides/notesSlide4.xml"/><Relationship Id="rId4"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36.xml"/><Relationship Id="rId1" Type="http://schemas.openxmlformats.org/officeDocument/2006/relationships/tags" Target="../tags/tag35.xml"/><Relationship Id="rId4" Type="http://schemas.openxmlformats.org/officeDocument/2006/relationships/notesSlide" Target="../notesSlides/notesSlide17.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8.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image" Target="../media/image18.png"/><Relationship Id="rId4"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2438400" y="304800"/>
            <a:ext cx="6180224" cy="3070225"/>
          </a:xfrm>
        </p:spPr>
        <p:txBody>
          <a:bodyPr>
            <a:normAutofit fontScale="90000"/>
          </a:bodyPr>
          <a:lstStyle/>
          <a:p>
            <a:pPr algn="l"/>
            <a:r>
              <a:rPr lang="en-US" sz="2800" i="1" dirty="0"/>
              <a:t>“Writing for the Local Business Community: A Case Study on How to get Thousands of People to Read Your </a:t>
            </a:r>
            <a:r>
              <a:rPr lang="en-US" sz="2800" i="1" dirty="0" smtClean="0"/>
              <a:t>Writing and an Invitation to Join Us</a:t>
            </a:r>
            <a:r>
              <a:rPr lang="en-US" sz="2800" i="1" dirty="0"/>
              <a:t/>
            </a:r>
            <a:br>
              <a:rPr lang="en-US" sz="2800" i="1" dirty="0"/>
            </a:br>
            <a:r>
              <a:rPr lang="en-US" sz="2800" dirty="0"/>
              <a:t/>
            </a:r>
            <a:br>
              <a:rPr lang="en-US" sz="2800" dirty="0"/>
            </a:br>
            <a:r>
              <a:rPr lang="en-US" sz="2400" i="1" dirty="0" smtClean="0">
                <a:solidFill>
                  <a:srgbClr val="0070C0"/>
                </a:solidFill>
              </a:rPr>
              <a:t>A Thirteen Year Track record- Lessons Learned</a:t>
            </a:r>
            <a:endParaRPr lang="en-US" sz="2800" i="1" dirty="0">
              <a:solidFill>
                <a:srgbClr val="0070C0"/>
              </a:solidFill>
            </a:endParaRPr>
          </a:p>
        </p:txBody>
      </p:sp>
      <p:sp>
        <p:nvSpPr>
          <p:cNvPr id="3" name="Subtitle 2"/>
          <p:cNvSpPr>
            <a:spLocks noGrp="1"/>
          </p:cNvSpPr>
          <p:nvPr>
            <p:ph type="subTitle" idx="1"/>
            <p:custDataLst>
              <p:tags r:id="rId3"/>
            </p:custDataLst>
          </p:nvPr>
        </p:nvSpPr>
        <p:spPr>
          <a:xfrm>
            <a:off x="3962400" y="4038600"/>
            <a:ext cx="4772528" cy="2362200"/>
          </a:xfrm>
        </p:spPr>
        <p:txBody>
          <a:bodyPr>
            <a:normAutofit lnSpcReduction="10000"/>
          </a:bodyPr>
          <a:lstStyle/>
          <a:p>
            <a:r>
              <a:rPr lang="en-US" sz="2400" b="1" dirty="0">
                <a:solidFill>
                  <a:srgbClr val="00B050"/>
                </a:solidFill>
              </a:rPr>
              <a:t>Dr. </a:t>
            </a:r>
            <a:r>
              <a:rPr lang="en-US" sz="2400" b="1" dirty="0" smtClean="0">
                <a:solidFill>
                  <a:srgbClr val="00B050"/>
                </a:solidFill>
              </a:rPr>
              <a:t>Don Daake, MBA. Ph.D.</a:t>
            </a:r>
            <a:endParaRPr lang="en-US" sz="2400" b="1" dirty="0">
              <a:solidFill>
                <a:srgbClr val="00B050"/>
              </a:solidFill>
            </a:endParaRPr>
          </a:p>
          <a:p>
            <a:r>
              <a:rPr lang="en-US" sz="2400" b="1" dirty="0" smtClean="0">
                <a:solidFill>
                  <a:srgbClr val="00B050"/>
                </a:solidFill>
              </a:rPr>
              <a:t>Professor Emeritus</a:t>
            </a:r>
          </a:p>
          <a:p>
            <a:r>
              <a:rPr lang="en-US" sz="2400" b="1" dirty="0" smtClean="0">
                <a:solidFill>
                  <a:srgbClr val="00B050"/>
                </a:solidFill>
              </a:rPr>
              <a:t>Dr. Edward S. Piatt, Ed.D.</a:t>
            </a:r>
          </a:p>
          <a:p>
            <a:r>
              <a:rPr lang="en-US" sz="2400" b="1" dirty="0" smtClean="0">
                <a:solidFill>
                  <a:srgbClr val="00B050"/>
                </a:solidFill>
              </a:rPr>
              <a:t>Adjunct Professor</a:t>
            </a:r>
          </a:p>
          <a:p>
            <a:r>
              <a:rPr lang="en-US" sz="2400" b="1" dirty="0">
                <a:solidFill>
                  <a:srgbClr val="00B050"/>
                </a:solidFill>
              </a:rPr>
              <a:t> </a:t>
            </a:r>
          </a:p>
        </p:txBody>
      </p:sp>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86200" y="3000932"/>
            <a:ext cx="173355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990599" y="1447800"/>
            <a:ext cx="7738753"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3"/>
          <a:stretch>
            <a:fillRect/>
          </a:stretch>
        </p:blipFill>
        <p:spPr>
          <a:xfrm>
            <a:off x="1143000" y="4953000"/>
            <a:ext cx="3024641" cy="1700530"/>
          </a:xfrm>
          <a:prstGeom prst="rect">
            <a:avLst/>
          </a:prstGeom>
        </p:spPr>
      </p:pic>
      <p:sp>
        <p:nvSpPr>
          <p:cNvPr id="3" name="TextBox 2"/>
          <p:cNvSpPr txBox="1"/>
          <p:nvPr/>
        </p:nvSpPr>
        <p:spPr>
          <a:xfrm>
            <a:off x="4572000" y="5105400"/>
            <a:ext cx="3886200" cy="1569660"/>
          </a:xfrm>
          <a:prstGeom prst="rect">
            <a:avLst/>
          </a:prstGeom>
          <a:noFill/>
        </p:spPr>
        <p:txBody>
          <a:bodyPr wrap="square" rtlCol="0">
            <a:spAutoFit/>
          </a:bodyPr>
          <a:lstStyle/>
          <a:p>
            <a:r>
              <a:rPr lang="en-US" sz="2400" b="1" dirty="0" smtClean="0"/>
              <a:t>Even newly printed textbooks can be 1-3 years behind current research.</a:t>
            </a:r>
            <a:endParaRPr lang="en-US" sz="2400" b="1" dirty="0"/>
          </a:p>
        </p:txBody>
      </p:sp>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10</a:t>
            </a:fld>
            <a:endParaRPr lang="en-US" dirty="0"/>
          </a:p>
        </p:txBody>
      </p:sp>
    </p:spTree>
    <p:extLst>
      <p:ext uri="{BB962C8B-B14F-4D97-AF65-F5344CB8AC3E}">
        <p14:creationId xmlns:p14="http://schemas.microsoft.com/office/powerpoint/2010/main" val="3817113861"/>
      </p:ext>
    </p:extLst>
  </p:cSld>
  <p:clrMapOvr>
    <a:masterClrMapping/>
  </p:clrMapOvr>
  <p:transition spd="slow">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is playing this game?</a:t>
            </a:r>
            <a:endParaRPr lang="en-US" dirty="0"/>
          </a:p>
        </p:txBody>
      </p:sp>
      <p:sp>
        <p:nvSpPr>
          <p:cNvPr id="3" name="Content Placeholder 2"/>
          <p:cNvSpPr>
            <a:spLocks noGrp="1"/>
          </p:cNvSpPr>
          <p:nvPr>
            <p:ph idx="1"/>
          </p:nvPr>
        </p:nvSpPr>
        <p:spPr>
          <a:xfrm>
            <a:off x="762000" y="1143001"/>
            <a:ext cx="8077200" cy="4750776"/>
          </a:xfrm>
        </p:spPr>
        <p:txBody>
          <a:bodyPr>
            <a:normAutofit fontScale="92500" lnSpcReduction="20000"/>
          </a:bodyPr>
          <a:lstStyle/>
          <a:p>
            <a:r>
              <a:rPr lang="en-US" sz="2400" dirty="0" smtClean="0"/>
              <a:t>Three key player groups </a:t>
            </a:r>
            <a:r>
              <a:rPr lang="en-US" dirty="0" smtClean="0"/>
              <a:t>(often conflicting demands)</a:t>
            </a:r>
          </a:p>
          <a:p>
            <a:pPr lvl="1">
              <a:buNone/>
            </a:pPr>
            <a:r>
              <a:rPr lang="en-US" dirty="0" smtClean="0"/>
              <a:t>	</a:t>
            </a:r>
            <a:r>
              <a:rPr lang="en-US" sz="2400" b="1" dirty="0" smtClean="0"/>
              <a:t>Researchers &amp;</a:t>
            </a:r>
            <a:r>
              <a:rPr lang="en-US" dirty="0" smtClean="0"/>
              <a:t>S </a:t>
            </a:r>
            <a:r>
              <a:rPr lang="en-US" sz="2400" b="1" dirty="0" smtClean="0"/>
              <a:t>business practitioners </a:t>
            </a:r>
            <a:r>
              <a:rPr lang="en-US" dirty="0" smtClean="0"/>
              <a:t>&amp;</a:t>
            </a:r>
          </a:p>
          <a:p>
            <a:pPr lvl="1">
              <a:buNone/>
            </a:pPr>
            <a:r>
              <a:rPr lang="en-US" sz="2400" b="1" dirty="0" smtClean="0"/>
              <a:t>Teaching-Non-publishing faculty</a:t>
            </a:r>
          </a:p>
          <a:p>
            <a:pPr lvl="1">
              <a:buNone/>
            </a:pPr>
            <a:endParaRPr lang="en-US" dirty="0"/>
          </a:p>
          <a:p>
            <a:pPr lvl="1">
              <a:buNone/>
            </a:pPr>
            <a:endParaRPr lang="en-US" dirty="0" smtClean="0"/>
          </a:p>
          <a:p>
            <a:pPr lvl="1">
              <a:buNone/>
            </a:pPr>
            <a:endParaRPr lang="en-US" dirty="0"/>
          </a:p>
          <a:p>
            <a:pPr lvl="1">
              <a:buNone/>
            </a:pPr>
            <a:endParaRPr lang="en-US" dirty="0" smtClean="0"/>
          </a:p>
          <a:p>
            <a:pPr lvl="1">
              <a:buNone/>
            </a:pPr>
            <a:endParaRPr lang="en-US" dirty="0" smtClean="0"/>
          </a:p>
          <a:p>
            <a:r>
              <a:rPr lang="en-US" dirty="0" smtClean="0"/>
              <a:t>They aren’t much speaking to each other. Why not?</a:t>
            </a:r>
          </a:p>
          <a:p>
            <a:pPr lvl="1"/>
            <a:r>
              <a:rPr lang="en-US" dirty="0" smtClean="0"/>
              <a:t>The purpose of research (general vs. specific)</a:t>
            </a:r>
          </a:p>
          <a:p>
            <a:pPr lvl="1"/>
            <a:r>
              <a:rPr lang="en-US" dirty="0" smtClean="0"/>
              <a:t>The nature of management research (messy!)</a:t>
            </a:r>
          </a:p>
          <a:p>
            <a:pPr lvl="1"/>
            <a:r>
              <a:rPr lang="en-US" dirty="0" smtClean="0"/>
              <a:t>The nature of knowledge (explicit, tacit)</a:t>
            </a:r>
          </a:p>
          <a:p>
            <a:pPr lvl="1"/>
            <a:r>
              <a:rPr lang="en-US" sz="2200" b="1" dirty="0" smtClean="0"/>
              <a:t>For professors at TEACHING UNIVERSITIES – No time or reward</a:t>
            </a:r>
          </a:p>
          <a:p>
            <a:pPr lvl="1"/>
            <a:endParaRPr lang="en-US" dirty="0" smtClean="0"/>
          </a:p>
          <a:p>
            <a:pPr>
              <a:buNone/>
            </a:pPr>
            <a:endParaRPr lang="en-US" dirty="0" smtClean="0"/>
          </a:p>
        </p:txBody>
      </p:sp>
      <p:pic>
        <p:nvPicPr>
          <p:cNvPr id="3074"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862660" y="2423891"/>
            <a:ext cx="1937940" cy="1248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11</a:t>
            </a:fld>
            <a:endParaRPr lang="en-US" dirty="0"/>
          </a:p>
        </p:txBody>
      </p:sp>
    </p:spTree>
    <p:extLst>
      <p:ext uri="{BB962C8B-B14F-4D97-AF65-F5344CB8AC3E}">
        <p14:creationId xmlns:p14="http://schemas.microsoft.com/office/powerpoint/2010/main" val="2737028833"/>
      </p:ext>
    </p:extLst>
  </p:cSld>
  <p:clrMapOvr>
    <a:masterClrMapping/>
  </p:clrMapOvr>
  <p:transition spd="slow">
    <p:wipe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8077200" cy="797168"/>
          </a:xfrm>
        </p:spPr>
        <p:txBody>
          <a:bodyPr>
            <a:normAutofit fontScale="90000"/>
          </a:bodyPr>
          <a:lstStyle/>
          <a:p>
            <a:r>
              <a:rPr lang="en-US" i="1" dirty="0" smtClean="0"/>
              <a:t>Try to Build </a:t>
            </a:r>
            <a:r>
              <a:rPr lang="en-US" dirty="0" smtClean="0"/>
              <a:t>a bridge…and cross it! </a:t>
            </a:r>
            <a:br>
              <a:rPr lang="en-US" dirty="0" smtClean="0"/>
            </a:br>
            <a:endParaRPr lang="en-US" dirty="0"/>
          </a:p>
        </p:txBody>
      </p:sp>
      <p:sp>
        <p:nvSpPr>
          <p:cNvPr id="3" name="Content Placeholder 2"/>
          <p:cNvSpPr>
            <a:spLocks noGrp="1"/>
          </p:cNvSpPr>
          <p:nvPr>
            <p:ph idx="1"/>
          </p:nvPr>
        </p:nvSpPr>
        <p:spPr>
          <a:xfrm>
            <a:off x="762000" y="2438400"/>
            <a:ext cx="8077200" cy="4114800"/>
          </a:xfrm>
        </p:spPr>
        <p:txBody>
          <a:bodyPr>
            <a:normAutofit/>
          </a:bodyPr>
          <a:lstStyle/>
          <a:p>
            <a:endParaRPr lang="en-US" i="1" dirty="0" smtClean="0"/>
          </a:p>
          <a:p>
            <a:r>
              <a:rPr lang="en-US" b="1" dirty="0" smtClean="0"/>
              <a:t>Strengthen the LINKS </a:t>
            </a:r>
            <a:r>
              <a:rPr lang="en-US" i="1" dirty="0" smtClean="0"/>
              <a:t>connecting the three main players</a:t>
            </a:r>
          </a:p>
          <a:p>
            <a:r>
              <a:rPr lang="en-US" dirty="0" smtClean="0"/>
              <a:t>Favorite LINKS:</a:t>
            </a:r>
          </a:p>
          <a:p>
            <a:pPr lvl="1"/>
            <a:r>
              <a:rPr lang="en-US" dirty="0" smtClean="0"/>
              <a:t>Scholarly papers &amp; journals</a:t>
            </a:r>
          </a:p>
          <a:p>
            <a:pPr lvl="1"/>
            <a:r>
              <a:rPr lang="en-US" dirty="0" smtClean="0"/>
              <a:t>Academic conferences</a:t>
            </a:r>
          </a:p>
          <a:p>
            <a:pPr lvl="1"/>
            <a:r>
              <a:rPr lang="en-US" dirty="0" smtClean="0"/>
              <a:t>University classrooms &amp; textbooks</a:t>
            </a:r>
          </a:p>
          <a:p>
            <a:pPr lvl="1"/>
            <a:r>
              <a:rPr lang="en-US" dirty="0" smtClean="0"/>
              <a:t>Trade publications &amp; professional newsletters</a:t>
            </a:r>
          </a:p>
          <a:p>
            <a:pPr lvl="1"/>
            <a:r>
              <a:rPr lang="en-US" sz="2400" dirty="0" smtClean="0">
                <a:solidFill>
                  <a:srgbClr val="FF0000"/>
                </a:solidFill>
              </a:rPr>
              <a:t>National, regional, and local newspapers !!!</a:t>
            </a:r>
          </a:p>
          <a:p>
            <a:endParaRPr 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877275"/>
            <a:ext cx="3048000"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12</a:t>
            </a:fld>
            <a:endParaRPr lang="en-US" dirty="0"/>
          </a:p>
        </p:txBody>
      </p:sp>
    </p:spTree>
    <p:extLst>
      <p:ext uri="{BB962C8B-B14F-4D97-AF65-F5344CB8AC3E}">
        <p14:creationId xmlns:p14="http://schemas.microsoft.com/office/powerpoint/2010/main" val="1428647389"/>
      </p:ext>
    </p:extLst>
  </p:cSld>
  <p:clrMapOvr>
    <a:masterClrMapping/>
  </p:clrMapOvr>
  <p:transition spd="slow">
    <p:wipe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normAutofit/>
          </a:bodyPr>
          <a:lstStyle/>
          <a:p>
            <a:r>
              <a:rPr lang="en-US" dirty="0" smtClean="0"/>
              <a:t>So where does that leave us</a:t>
            </a:r>
            <a:endParaRPr lang="en-US" dirty="0"/>
          </a:p>
        </p:txBody>
      </p:sp>
      <p:sp>
        <p:nvSpPr>
          <p:cNvPr id="3" name="Content Placeholder 2"/>
          <p:cNvSpPr>
            <a:spLocks noGrp="1"/>
          </p:cNvSpPr>
          <p:nvPr>
            <p:ph idx="1"/>
            <p:custDataLst>
              <p:tags r:id="rId3"/>
            </p:custDataLst>
          </p:nvPr>
        </p:nvSpPr>
        <p:spPr>
          <a:xfrm>
            <a:off x="762000" y="1219201"/>
            <a:ext cx="8077200" cy="4674576"/>
          </a:xfrm>
        </p:spPr>
        <p:txBody>
          <a:bodyPr>
            <a:normAutofit/>
          </a:bodyPr>
          <a:lstStyle/>
          <a:p>
            <a:r>
              <a:rPr lang="en-US" dirty="0"/>
              <a:t>Those of us who have published in </a:t>
            </a:r>
            <a:r>
              <a:rPr lang="en-US" b="1" dirty="0"/>
              <a:t>peer-reviewed journals, </a:t>
            </a:r>
            <a:r>
              <a:rPr lang="en-US" dirty="0"/>
              <a:t>understand the </a:t>
            </a:r>
            <a:r>
              <a:rPr lang="en-US" b="1" u="sng" dirty="0"/>
              <a:t>importance of writing.  </a:t>
            </a:r>
            <a:endParaRPr lang="en-US" b="1" u="sng" dirty="0" smtClean="0"/>
          </a:p>
          <a:p>
            <a:r>
              <a:rPr lang="en-US" b="1" dirty="0" smtClean="0"/>
              <a:t>Academic </a:t>
            </a:r>
            <a:r>
              <a:rPr lang="en-US" b="1" dirty="0"/>
              <a:t>scholarship is </a:t>
            </a:r>
            <a:r>
              <a:rPr lang="en-US" b="1" u="sng" dirty="0"/>
              <a:t>difficult and very time consuming</a:t>
            </a:r>
            <a:r>
              <a:rPr lang="en-US" dirty="0"/>
              <a:t>. Most of us don’t have the time or resources to publish in tier one or tier two journals; </a:t>
            </a:r>
            <a:r>
              <a:rPr lang="en-US" b="1" dirty="0"/>
              <a:t>however, we still do have important ideas to communicate. </a:t>
            </a:r>
            <a:endParaRPr lang="en-US" b="1" dirty="0" smtClean="0"/>
          </a:p>
          <a:p>
            <a:endParaRPr lang="en-US" dirty="0" smtClean="0"/>
          </a:p>
        </p:txBody>
      </p:sp>
      <p:pic>
        <p:nvPicPr>
          <p:cNvPr id="10242" name="Picture 2"/>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2385617" y="4975572"/>
            <a:ext cx="5005388" cy="766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68300" y="3301889"/>
            <a:ext cx="1143000" cy="147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2514600" y="6032178"/>
            <a:ext cx="3810000" cy="820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2971800" y="3698655"/>
            <a:ext cx="9525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6"/>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1504784" y="3429000"/>
            <a:ext cx="880833" cy="1222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13</a:t>
            </a:fld>
            <a:endParaRPr lang="en-US" dirty="0"/>
          </a:p>
        </p:txBody>
      </p:sp>
    </p:spTree>
    <p:custDataLst>
      <p:tags r:id="rId1"/>
    </p:custDataLst>
    <p:extLst>
      <p:ext uri="{BB962C8B-B14F-4D97-AF65-F5344CB8AC3E}">
        <p14:creationId xmlns:p14="http://schemas.microsoft.com/office/powerpoint/2010/main" val="2216059775"/>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b="1" dirty="0" smtClean="0"/>
              <a:t>Research by Professors in CCCU institution</a:t>
            </a:r>
            <a:br>
              <a:rPr lang="en-US" sz="1800" b="1" dirty="0" smtClean="0"/>
            </a:br>
            <a:r>
              <a:rPr lang="en-US" sz="1800" b="1" dirty="0" smtClean="0"/>
              <a:t>should be a must</a:t>
            </a:r>
            <a:br>
              <a:rPr lang="en-US" sz="1800" b="1" dirty="0" smtClean="0"/>
            </a:br>
            <a:r>
              <a:rPr lang="en-US" sz="1800" b="1" dirty="0"/>
              <a:t>This one from 2004 citied 44 other scholarly </a:t>
            </a:r>
            <a:r>
              <a:rPr lang="en-US" sz="1800" b="1" dirty="0" smtClean="0"/>
              <a:t>publications</a:t>
            </a:r>
            <a:endParaRPr lang="en-US" sz="1800" b="1" dirty="0"/>
          </a:p>
        </p:txBody>
      </p:sp>
      <p:sp>
        <p:nvSpPr>
          <p:cNvPr id="3" name="Content Placeholder 2"/>
          <p:cNvSpPr>
            <a:spLocks noGrp="1"/>
          </p:cNvSpPr>
          <p:nvPr>
            <p:ph idx="1"/>
          </p:nvPr>
        </p:nvSpPr>
        <p:spPr/>
        <p:txBody>
          <a:bodyPr/>
          <a:lstStyle/>
          <a:p>
            <a:endParaRPr lang="en-US" dirty="0"/>
          </a:p>
        </p:txBody>
      </p:sp>
      <p:pic>
        <p:nvPicPr>
          <p:cNvPr id="4" name="Picture 3"/>
          <p:cNvPicPr/>
          <p:nvPr/>
        </p:nvPicPr>
        <p:blipFill>
          <a:blip r:embed="rId2"/>
          <a:stretch>
            <a:fillRect/>
          </a:stretch>
        </p:blipFill>
        <p:spPr>
          <a:xfrm>
            <a:off x="838200" y="1600200"/>
            <a:ext cx="5105399" cy="3527425"/>
          </a:xfrm>
          <a:prstGeom prst="rect">
            <a:avLst/>
          </a:prstGeom>
        </p:spPr>
      </p:pic>
      <p:pic>
        <p:nvPicPr>
          <p:cNvPr id="5" name="Picture 4"/>
          <p:cNvPicPr>
            <a:picLocks noChangeAspect="1"/>
          </p:cNvPicPr>
          <p:nvPr/>
        </p:nvPicPr>
        <p:blipFill>
          <a:blip r:embed="rId3"/>
          <a:stretch>
            <a:fillRect/>
          </a:stretch>
        </p:blipFill>
        <p:spPr>
          <a:xfrm>
            <a:off x="6324600" y="1905000"/>
            <a:ext cx="1186104" cy="2787022"/>
          </a:xfrm>
          <a:prstGeom prst="rect">
            <a:avLst/>
          </a:prstGeom>
        </p:spPr>
      </p:pic>
      <p:pic>
        <p:nvPicPr>
          <p:cNvPr id="6" name="Picture 5"/>
          <p:cNvPicPr>
            <a:picLocks noChangeAspect="1"/>
          </p:cNvPicPr>
          <p:nvPr/>
        </p:nvPicPr>
        <p:blipFill>
          <a:blip r:embed="rId4"/>
          <a:stretch>
            <a:fillRect/>
          </a:stretch>
        </p:blipFill>
        <p:spPr>
          <a:xfrm>
            <a:off x="5152583" y="2697074"/>
            <a:ext cx="1172017" cy="1333675"/>
          </a:xfrm>
          <a:prstGeom prst="rect">
            <a:avLst/>
          </a:prstGeom>
        </p:spPr>
      </p:pic>
      <p:sp>
        <p:nvSpPr>
          <p:cNvPr id="7" name="Footer Placeholder 6"/>
          <p:cNvSpPr>
            <a:spLocks noGrp="1"/>
          </p:cNvSpPr>
          <p:nvPr>
            <p:ph type="ftr" sz="quarter" idx="11"/>
          </p:nvPr>
        </p:nvSpPr>
        <p:spPr/>
        <p:txBody>
          <a:bodyPr/>
          <a:lstStyle/>
          <a:p>
            <a:r>
              <a:rPr lang="en-US" smtClean="0"/>
              <a:t>Wiritng for Community Daake &amp; Piatt</a:t>
            </a:r>
            <a:endParaRPr lang="en-US" dirty="0"/>
          </a:p>
        </p:txBody>
      </p:sp>
      <p:sp>
        <p:nvSpPr>
          <p:cNvPr id="8" name="Slide Number Placeholder 7"/>
          <p:cNvSpPr>
            <a:spLocks noGrp="1"/>
          </p:cNvSpPr>
          <p:nvPr>
            <p:ph type="sldNum" sz="quarter" idx="12"/>
          </p:nvPr>
        </p:nvSpPr>
        <p:spPr/>
        <p:txBody>
          <a:bodyPr/>
          <a:lstStyle/>
          <a:p>
            <a:fld id="{33D6E5A2-EC83-451F-A719-9AC1370DD5CF}" type="slidenum">
              <a:rPr lang="en-US" smtClean="0"/>
              <a:pPr/>
              <a:t>14</a:t>
            </a:fld>
            <a:endParaRPr lang="en-US" dirty="0"/>
          </a:p>
        </p:txBody>
      </p:sp>
    </p:spTree>
    <p:extLst>
      <p:ext uri="{BB962C8B-B14F-4D97-AF65-F5344CB8AC3E}">
        <p14:creationId xmlns:p14="http://schemas.microsoft.com/office/powerpoint/2010/main" val="1301995413"/>
      </p:ext>
    </p:extLst>
  </p:cSld>
  <p:clrMapOvr>
    <a:masterClrMapping/>
  </p:clrMapOvr>
  <p:transition spd="slow">
    <p:wipe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dirty="0" smtClean="0"/>
              <a:t>Research by Professors in CCCU institutions</a:t>
            </a:r>
            <a:br>
              <a:rPr lang="en-US" sz="1800" dirty="0" smtClean="0"/>
            </a:br>
            <a:r>
              <a:rPr lang="en-US" sz="1800" dirty="0" smtClean="0"/>
              <a:t>should be a must </a:t>
            </a:r>
            <a:r>
              <a:rPr lang="en-US" sz="1800" b="1" dirty="0" smtClean="0"/>
              <a:t>(AND SUPPORTED)</a:t>
            </a:r>
            <a:br>
              <a:rPr lang="en-US" sz="1800" b="1" dirty="0" smtClean="0"/>
            </a:br>
            <a:r>
              <a:rPr lang="en-US" sz="1800" dirty="0"/>
              <a:t>This one from </a:t>
            </a:r>
            <a:r>
              <a:rPr lang="en-US" sz="1800" dirty="0" smtClean="0"/>
              <a:t>2000 </a:t>
            </a:r>
            <a:r>
              <a:rPr lang="en-US" sz="1800" dirty="0"/>
              <a:t>citied </a:t>
            </a:r>
            <a:r>
              <a:rPr lang="en-US" sz="1800" dirty="0" smtClean="0"/>
              <a:t>at least 85 other </a:t>
            </a:r>
            <a:r>
              <a:rPr lang="en-US" sz="1800" dirty="0"/>
              <a:t>scholarly </a:t>
            </a:r>
            <a:r>
              <a:rPr lang="en-US" sz="1800" dirty="0" smtClean="0"/>
              <a:t>publications</a:t>
            </a:r>
            <a:endParaRPr lang="en-US" sz="1800" dirty="0"/>
          </a:p>
        </p:txBody>
      </p:sp>
      <p:pic>
        <p:nvPicPr>
          <p:cNvPr id="5" name="Picture 4"/>
          <p:cNvPicPr/>
          <p:nvPr/>
        </p:nvPicPr>
        <p:blipFill>
          <a:blip r:embed="rId2"/>
          <a:stretch>
            <a:fillRect/>
          </a:stretch>
        </p:blipFill>
        <p:spPr>
          <a:xfrm>
            <a:off x="1371600" y="2057400"/>
            <a:ext cx="3200400" cy="3880485"/>
          </a:xfrm>
          <a:prstGeom prst="rect">
            <a:avLst/>
          </a:prstGeom>
        </p:spPr>
      </p:pic>
      <p:pic>
        <p:nvPicPr>
          <p:cNvPr id="6" name="Picture 5"/>
          <p:cNvPicPr>
            <a:picLocks noChangeAspect="1"/>
          </p:cNvPicPr>
          <p:nvPr/>
        </p:nvPicPr>
        <p:blipFill>
          <a:blip r:embed="rId3"/>
          <a:stretch>
            <a:fillRect/>
          </a:stretch>
        </p:blipFill>
        <p:spPr>
          <a:xfrm>
            <a:off x="5410200" y="2133600"/>
            <a:ext cx="1378324" cy="1600200"/>
          </a:xfrm>
          <a:prstGeom prst="rect">
            <a:avLst/>
          </a:prstGeom>
        </p:spPr>
      </p:pic>
      <p:pic>
        <p:nvPicPr>
          <p:cNvPr id="7" name="Picture 6"/>
          <p:cNvPicPr>
            <a:picLocks noChangeAspect="1"/>
          </p:cNvPicPr>
          <p:nvPr/>
        </p:nvPicPr>
        <p:blipFill>
          <a:blip r:embed="rId4"/>
          <a:stretch>
            <a:fillRect/>
          </a:stretch>
        </p:blipFill>
        <p:spPr>
          <a:xfrm>
            <a:off x="5410200" y="3871226"/>
            <a:ext cx="1378324" cy="1715985"/>
          </a:xfrm>
          <a:prstGeom prst="rect">
            <a:avLst/>
          </a:prstGeom>
        </p:spPr>
      </p:pic>
      <p:sp>
        <p:nvSpPr>
          <p:cNvPr id="3" name="Footer Placeholder 2"/>
          <p:cNvSpPr>
            <a:spLocks noGrp="1"/>
          </p:cNvSpPr>
          <p:nvPr>
            <p:ph type="ftr" sz="quarter" idx="11"/>
          </p:nvPr>
        </p:nvSpPr>
        <p:spPr/>
        <p:txBody>
          <a:bodyPr/>
          <a:lstStyle/>
          <a:p>
            <a:r>
              <a:rPr lang="en-US" smtClean="0"/>
              <a:t>Wiritng for Community Daake &amp; Piatt</a:t>
            </a:r>
            <a:endParaRPr lang="en-US" dirty="0"/>
          </a:p>
        </p:txBody>
      </p:sp>
      <p:sp>
        <p:nvSpPr>
          <p:cNvPr id="4" name="Slide Number Placeholder 3"/>
          <p:cNvSpPr>
            <a:spLocks noGrp="1"/>
          </p:cNvSpPr>
          <p:nvPr>
            <p:ph type="sldNum" sz="quarter" idx="12"/>
          </p:nvPr>
        </p:nvSpPr>
        <p:spPr/>
        <p:txBody>
          <a:bodyPr/>
          <a:lstStyle/>
          <a:p>
            <a:fld id="{33D6E5A2-EC83-451F-A719-9AC1370DD5CF}" type="slidenum">
              <a:rPr lang="en-US" smtClean="0"/>
              <a:pPr/>
              <a:t>15</a:t>
            </a:fld>
            <a:endParaRPr lang="en-US" dirty="0"/>
          </a:p>
        </p:txBody>
      </p:sp>
    </p:spTree>
    <p:extLst>
      <p:ext uri="{BB962C8B-B14F-4D97-AF65-F5344CB8AC3E}">
        <p14:creationId xmlns:p14="http://schemas.microsoft.com/office/powerpoint/2010/main" val="3939926336"/>
      </p:ext>
    </p:extLst>
  </p:cSld>
  <p:clrMapOvr>
    <a:masterClrMapping/>
  </p:clrMapOvr>
  <p:transition spd="slow">
    <p:wipe di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Google Scholar keeps an approximate count</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942415" y="1905000"/>
            <a:ext cx="5126047" cy="4804735"/>
          </a:xfrm>
          <a:prstGeom prst="rect">
            <a:avLst/>
          </a:prstGeom>
        </p:spPr>
      </p:pic>
      <p:sp>
        <p:nvSpPr>
          <p:cNvPr id="5" name="Footer Placeholder 4"/>
          <p:cNvSpPr>
            <a:spLocks noGrp="1"/>
          </p:cNvSpPr>
          <p:nvPr>
            <p:ph type="ftr" sz="quarter" idx="11"/>
          </p:nvPr>
        </p:nvSpPr>
        <p:spPr/>
        <p:txBody>
          <a:bodyPr/>
          <a:lstStyle/>
          <a:p>
            <a:r>
              <a:rPr lang="en-US" smtClean="0"/>
              <a:t>Wiritng for Community Daake &amp; Piatt</a:t>
            </a:r>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16</a:t>
            </a:fld>
            <a:endParaRPr lang="en-US" dirty="0"/>
          </a:p>
        </p:txBody>
      </p:sp>
    </p:spTree>
    <p:extLst>
      <p:ext uri="{BB962C8B-B14F-4D97-AF65-F5344CB8AC3E}">
        <p14:creationId xmlns:p14="http://schemas.microsoft.com/office/powerpoint/2010/main" val="1705885000"/>
      </p:ext>
    </p:extLst>
  </p:cSld>
  <p:clrMapOvr>
    <a:masterClrMapping/>
  </p:clrMapOvr>
  <p:transition spd="slow">
    <p:wipe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Where your research goes…..Sometimes  like a box of chocolates</a:t>
            </a:r>
            <a:br>
              <a:rPr lang="en-US" dirty="0" smtClean="0"/>
            </a:br>
            <a:endParaRPr lang="en-US" dirty="0"/>
          </a:p>
        </p:txBody>
      </p:sp>
      <p:sp>
        <p:nvSpPr>
          <p:cNvPr id="3" name="Content Placeholder 2"/>
          <p:cNvSpPr>
            <a:spLocks noGrp="1"/>
          </p:cNvSpPr>
          <p:nvPr>
            <p:ph idx="1"/>
          </p:nvPr>
        </p:nvSpPr>
        <p:spPr/>
        <p:txBody>
          <a:bodyPr/>
          <a:lstStyle/>
          <a:p>
            <a:r>
              <a:rPr lang="ru-RU" b="1" dirty="0">
                <a:hlinkClick r:id="rId2"/>
              </a:rPr>
              <a:t>РЕЛИГИЯ КАК ИНСТРУМЕНТ ИНТЕГРАЦИИ В КОНТЕКСТЕ БОЛГАРСКОЙ ОБРАЗОВАТЕЛЬНОЙ СИСТЕМЫ</a:t>
            </a:r>
            <a:endParaRPr lang="ru-RU" b="1" dirty="0"/>
          </a:p>
          <a:p>
            <a:r>
              <a:rPr lang="ru-RU" dirty="0"/>
              <a:t>Д Петрова - ИССЛЕДОВАТЕЛЬСКИЙ ПОТЕНЦИАЛ МОЛОДЫХ …, 2019 - elibrary.ru</a:t>
            </a:r>
          </a:p>
          <a:p>
            <a:r>
              <a:rPr lang="ru-RU" dirty="0"/>
              <a:t>Религия и образование, два самых древних начинания человечества, давно находятся </a:t>
            </a:r>
            <a:br>
              <a:rPr lang="ru-RU" dirty="0"/>
            </a:br>
            <a:r>
              <a:rPr lang="ru-RU" dirty="0"/>
              <a:t>в тесном контакте друг с другом. Несомненно, современный доступ религии к школе …</a:t>
            </a:r>
          </a:p>
          <a:p>
            <a:r>
              <a:rPr lang="ru-RU" dirty="0"/>
              <a:t>Save Cite </a:t>
            </a:r>
            <a:r>
              <a:rPr lang="ru-RU" dirty="0">
                <a:hlinkClick r:id="rId3"/>
              </a:rPr>
              <a:t>Related articles</a:t>
            </a:r>
            <a:r>
              <a:rPr lang="ru-RU" dirty="0"/>
              <a:t> </a:t>
            </a:r>
            <a:r>
              <a:rPr lang="ru-RU" dirty="0">
                <a:hlinkClick r:id="rId4"/>
              </a:rPr>
              <a:t>All 2 versions</a:t>
            </a:r>
            <a:r>
              <a:rPr lang="ru-RU" dirty="0"/>
              <a:t> </a:t>
            </a:r>
          </a:p>
          <a:p>
            <a:endParaRPr lang="en-US" dirty="0"/>
          </a:p>
        </p:txBody>
      </p:sp>
      <p:pic>
        <p:nvPicPr>
          <p:cNvPr id="4" name="Picture 3"/>
          <p:cNvPicPr>
            <a:picLocks noChangeAspect="1"/>
          </p:cNvPicPr>
          <p:nvPr/>
        </p:nvPicPr>
        <p:blipFill>
          <a:blip r:embed="rId5"/>
          <a:stretch>
            <a:fillRect/>
          </a:stretch>
        </p:blipFill>
        <p:spPr>
          <a:xfrm>
            <a:off x="3124200" y="5144314"/>
            <a:ext cx="2905658" cy="1713686"/>
          </a:xfrm>
          <a:prstGeom prst="rect">
            <a:avLst/>
          </a:prstGeom>
        </p:spPr>
      </p:pic>
      <p:sp>
        <p:nvSpPr>
          <p:cNvPr id="5" name="Footer Placeholder 4"/>
          <p:cNvSpPr>
            <a:spLocks noGrp="1"/>
          </p:cNvSpPr>
          <p:nvPr>
            <p:ph type="ftr" sz="quarter" idx="11"/>
          </p:nvPr>
        </p:nvSpPr>
        <p:spPr/>
        <p:txBody>
          <a:bodyPr/>
          <a:lstStyle/>
          <a:p>
            <a:r>
              <a:rPr lang="en-US" smtClean="0"/>
              <a:t>Wiritng for Community Daake &amp; Piatt</a:t>
            </a:r>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17</a:t>
            </a:fld>
            <a:endParaRPr lang="en-US" dirty="0"/>
          </a:p>
        </p:txBody>
      </p:sp>
    </p:spTree>
    <p:extLst>
      <p:ext uri="{BB962C8B-B14F-4D97-AF65-F5344CB8AC3E}">
        <p14:creationId xmlns:p14="http://schemas.microsoft.com/office/powerpoint/2010/main" val="1781342400"/>
      </p:ext>
    </p:extLst>
  </p:cSld>
  <p:clrMapOvr>
    <a:masterClrMapping/>
  </p:clrMapOvr>
  <p:transition spd="slow">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normAutofit/>
          </a:bodyPr>
          <a:lstStyle/>
          <a:p>
            <a:r>
              <a:rPr lang="en-US" dirty="0" smtClean="0"/>
              <a:t>So where does that leave us</a:t>
            </a:r>
            <a:endParaRPr lang="en-US" dirty="0"/>
          </a:p>
        </p:txBody>
      </p:sp>
      <p:sp>
        <p:nvSpPr>
          <p:cNvPr id="3" name="Content Placeholder 2"/>
          <p:cNvSpPr>
            <a:spLocks noGrp="1"/>
          </p:cNvSpPr>
          <p:nvPr>
            <p:ph idx="1"/>
            <p:custDataLst>
              <p:tags r:id="rId3"/>
            </p:custDataLst>
          </p:nvPr>
        </p:nvSpPr>
        <p:spPr/>
        <p:txBody>
          <a:bodyPr>
            <a:normAutofit lnSpcReduction="10000"/>
          </a:bodyPr>
          <a:lstStyle/>
          <a:p>
            <a:r>
              <a:rPr lang="en-US" dirty="0" smtClean="0"/>
              <a:t>Even </a:t>
            </a:r>
            <a:r>
              <a:rPr lang="en-US" dirty="0"/>
              <a:t>if we are fortunate enough to publish in journals (which require, in some cases, years of work) the work is </a:t>
            </a:r>
            <a:r>
              <a:rPr lang="en-US" b="1" dirty="0"/>
              <a:t>only </a:t>
            </a:r>
            <a:r>
              <a:rPr lang="en-US" sz="2400" b="1" dirty="0">
                <a:solidFill>
                  <a:srgbClr val="FF0000"/>
                </a:solidFill>
              </a:rPr>
              <a:t>read by a few hundred or at best a few thousand people. </a:t>
            </a:r>
          </a:p>
          <a:p>
            <a:r>
              <a:rPr lang="en-US" dirty="0"/>
              <a:t>For example, the premiere </a:t>
            </a:r>
            <a:r>
              <a:rPr lang="en-US" i="1" dirty="0"/>
              <a:t>Academy of Management Journal</a:t>
            </a:r>
            <a:r>
              <a:rPr lang="en-US" dirty="0"/>
              <a:t>, considered one of the top five academic business journals in the world</a:t>
            </a:r>
            <a:r>
              <a:rPr lang="en-US" sz="2400" dirty="0"/>
              <a:t>, </a:t>
            </a:r>
            <a:r>
              <a:rPr lang="en-US" sz="2400" b="1" dirty="0">
                <a:solidFill>
                  <a:srgbClr val="FF0000"/>
                </a:solidFill>
              </a:rPr>
              <a:t>has a circulation of only 18,100. </a:t>
            </a:r>
            <a:endParaRPr lang="en-US" sz="2400" b="1" dirty="0" smtClean="0">
              <a:solidFill>
                <a:srgbClr val="FF0000"/>
              </a:solidFill>
            </a:endParaRPr>
          </a:p>
          <a:p>
            <a:r>
              <a:rPr lang="en-US" sz="3600" b="1" dirty="0" smtClean="0">
                <a:solidFill>
                  <a:srgbClr val="FF0000"/>
                </a:solidFill>
              </a:rPr>
              <a:t>In most cases far fewer maybe from 5-10 people!</a:t>
            </a:r>
          </a:p>
          <a:p>
            <a:endParaRPr lang="en-US" sz="3600" dirty="0" smtClean="0"/>
          </a:p>
        </p:txBody>
      </p:sp>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18</a:t>
            </a:fld>
            <a:endParaRPr lang="en-US" dirty="0"/>
          </a:p>
        </p:txBody>
      </p:sp>
    </p:spTree>
    <p:custDataLst>
      <p:tags r:id="rId1"/>
    </p:custDataLst>
    <p:extLst>
      <p:ext uri="{BB962C8B-B14F-4D97-AF65-F5344CB8AC3E}">
        <p14:creationId xmlns:p14="http://schemas.microsoft.com/office/powerpoint/2010/main" val="221392638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anim calcmode="lin" valueType="num">
                                      <p:cBhvr>
                                        <p:cTn id="2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609600"/>
            <a:ext cx="6589199" cy="1280890"/>
          </a:xfrm>
        </p:spPr>
        <p:txBody>
          <a:bodyPr>
            <a:normAutofit fontScale="90000"/>
          </a:bodyPr>
          <a:lstStyle/>
          <a:p>
            <a:r>
              <a:rPr lang="en-US" b="1" dirty="0" smtClean="0"/>
              <a:t>Writing Books </a:t>
            </a:r>
            <a:r>
              <a:rPr lang="en-US" dirty="0" smtClean="0"/>
              <a:t>is one avenue but is immensely time consuming</a:t>
            </a:r>
            <a:endParaRPr lang="en-US" dirty="0"/>
          </a:p>
        </p:txBody>
      </p:sp>
      <p:sp>
        <p:nvSpPr>
          <p:cNvPr id="3" name="Content Placeholder 2"/>
          <p:cNvSpPr>
            <a:spLocks noGrp="1"/>
          </p:cNvSpPr>
          <p:nvPr>
            <p:ph idx="1"/>
          </p:nvPr>
        </p:nvSpPr>
        <p:spPr/>
        <p:txBody>
          <a:bodyPr/>
          <a:lstStyle/>
          <a:p>
            <a:r>
              <a:rPr lang="en-US" dirty="0" smtClean="0"/>
              <a:t>Average self published book may </a:t>
            </a:r>
            <a:r>
              <a:rPr lang="en-US" b="1" dirty="0" smtClean="0"/>
              <a:t>sell 200-300 copies</a:t>
            </a:r>
          </a:p>
          <a:p>
            <a:r>
              <a:rPr lang="en-US" dirty="0"/>
              <a:t>A few years ago, the industry was buzzing when statistics revealed that the </a:t>
            </a:r>
            <a:r>
              <a:rPr lang="en-US" b="1" dirty="0"/>
              <a:t>average self-published author earns less than $500 </a:t>
            </a:r>
            <a:r>
              <a:rPr lang="en-US" b="1" dirty="0" smtClean="0"/>
              <a:t> (October 3</a:t>
            </a:r>
            <a:r>
              <a:rPr lang="en-US" b="1" dirty="0"/>
              <a:t>, </a:t>
            </a:r>
            <a:r>
              <a:rPr lang="en-US" b="1" dirty="0" smtClean="0"/>
              <a:t>2018)</a:t>
            </a:r>
          </a:p>
          <a:p>
            <a:r>
              <a:rPr lang="en-US" dirty="0"/>
              <a:t>Instead of asking how many books they should expect to sell, Authors are better served by asking themselves </a:t>
            </a:r>
            <a:r>
              <a:rPr lang="en-US" b="1" dirty="0"/>
              <a:t>how much opportunity, revenue, and personal fulfillment they can generate by putting the right book in front of the right people.</a:t>
            </a:r>
            <a:endParaRPr lang="en-US" b="1" dirty="0" smtClean="0"/>
          </a:p>
        </p:txBody>
      </p:sp>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19</a:t>
            </a:fld>
            <a:endParaRPr lang="en-US" dirty="0"/>
          </a:p>
        </p:txBody>
      </p:sp>
    </p:spTree>
    <p:extLst>
      <p:ext uri="{BB962C8B-B14F-4D97-AF65-F5344CB8AC3E}">
        <p14:creationId xmlns:p14="http://schemas.microsoft.com/office/powerpoint/2010/main" val="2028567765"/>
      </p:ext>
    </p:extLst>
  </p:cSld>
  <p:clrMapOvr>
    <a:masterClrMapping/>
  </p:clrMapOvr>
  <p:transition spd="slow">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 few lessons </a:t>
            </a:r>
            <a:r>
              <a:rPr lang="en-US" b="1" dirty="0" smtClean="0"/>
              <a:t>not to learn</a:t>
            </a:r>
            <a:endParaRPr lang="en-US" b="1" dirty="0"/>
          </a:p>
        </p:txBody>
      </p:sp>
      <p:sp>
        <p:nvSpPr>
          <p:cNvPr id="6" name="Content Placeholder 5"/>
          <p:cNvSpPr>
            <a:spLocks noGrp="1"/>
          </p:cNvSpPr>
          <p:nvPr>
            <p:ph idx="1"/>
          </p:nvPr>
        </p:nvSpPr>
        <p:spPr>
          <a:xfrm>
            <a:off x="1942415" y="1447800"/>
            <a:ext cx="6591985" cy="4463422"/>
          </a:xfrm>
        </p:spPr>
        <p:txBody>
          <a:bodyPr/>
          <a:lstStyle/>
          <a:p>
            <a:r>
              <a:rPr lang="en-US" dirty="0" smtClean="0"/>
              <a:t>Naming the “culprits” in customer service catastrophes</a:t>
            </a:r>
          </a:p>
          <a:p>
            <a:r>
              <a:rPr lang="en-US" dirty="0" smtClean="0"/>
              <a:t>Use it as a political forum</a:t>
            </a:r>
          </a:p>
          <a:p>
            <a:r>
              <a:rPr lang="en-US" dirty="0" smtClean="0"/>
              <a:t>Talking above or down to the audience</a:t>
            </a:r>
          </a:p>
          <a:p>
            <a:r>
              <a:rPr lang="en-US" dirty="0" smtClean="0"/>
              <a:t>APA them to death</a:t>
            </a:r>
          </a:p>
          <a:p>
            <a:r>
              <a:rPr lang="en-US" dirty="0" smtClean="0"/>
              <a:t>Thinking that writing </a:t>
            </a:r>
            <a:r>
              <a:rPr lang="en-US" dirty="0"/>
              <a:t>a</a:t>
            </a:r>
            <a:r>
              <a:rPr lang="en-US" dirty="0" smtClean="0"/>
              <a:t> column is a lesser form communication</a:t>
            </a:r>
          </a:p>
          <a:p>
            <a:endParaRPr lang="en-US" dirty="0" smtClean="0"/>
          </a:p>
          <a:p>
            <a:endParaRPr lang="en-US" dirty="0" smtClean="0"/>
          </a:p>
          <a:p>
            <a:endParaRPr lang="en-US" dirty="0" smtClean="0"/>
          </a:p>
          <a:p>
            <a:endParaRPr lang="en-US" dirty="0"/>
          </a:p>
        </p:txBody>
      </p:sp>
      <p:pic>
        <p:nvPicPr>
          <p:cNvPr id="2" name="Picture 1"/>
          <p:cNvPicPr>
            <a:picLocks noChangeAspect="1"/>
          </p:cNvPicPr>
          <p:nvPr/>
        </p:nvPicPr>
        <p:blipFill>
          <a:blip r:embed="rId2"/>
          <a:stretch>
            <a:fillRect/>
          </a:stretch>
        </p:blipFill>
        <p:spPr>
          <a:xfrm>
            <a:off x="2590800" y="4189850"/>
            <a:ext cx="3629936" cy="2522408"/>
          </a:xfrm>
          <a:prstGeom prst="rect">
            <a:avLst/>
          </a:prstGeom>
        </p:spPr>
      </p:pic>
      <p:sp>
        <p:nvSpPr>
          <p:cNvPr id="3" name="Footer Placeholder 2"/>
          <p:cNvSpPr>
            <a:spLocks noGrp="1"/>
          </p:cNvSpPr>
          <p:nvPr>
            <p:ph type="ftr" sz="quarter" idx="11"/>
          </p:nvPr>
        </p:nvSpPr>
        <p:spPr/>
        <p:txBody>
          <a:bodyPr/>
          <a:lstStyle/>
          <a:p>
            <a:r>
              <a:rPr lang="en-US" smtClean="0"/>
              <a:t>Wiritng for Community Daake &amp; Piatt</a:t>
            </a:r>
            <a:endParaRPr lang="en-US" dirty="0"/>
          </a:p>
        </p:txBody>
      </p:sp>
      <p:sp>
        <p:nvSpPr>
          <p:cNvPr id="4" name="Slide Number Placeholder 3"/>
          <p:cNvSpPr>
            <a:spLocks noGrp="1"/>
          </p:cNvSpPr>
          <p:nvPr>
            <p:ph type="sldNum" sz="quarter" idx="12"/>
          </p:nvPr>
        </p:nvSpPr>
        <p:spPr/>
        <p:txBody>
          <a:bodyPr/>
          <a:lstStyle/>
          <a:p>
            <a:fld id="{33D6E5A2-EC83-451F-A719-9AC1370DD5CF}" type="slidenum">
              <a:rPr lang="en-US" smtClean="0"/>
              <a:pPr/>
              <a:t>2</a:t>
            </a:fld>
            <a:endParaRPr lang="en-US" dirty="0"/>
          </a:p>
        </p:txBody>
      </p:sp>
    </p:spTree>
    <p:extLst>
      <p:ext uri="{BB962C8B-B14F-4D97-AF65-F5344CB8AC3E}">
        <p14:creationId xmlns:p14="http://schemas.microsoft.com/office/powerpoint/2010/main" val="3095912439"/>
      </p:ext>
    </p:extLst>
  </p:cSld>
  <p:clrMapOvr>
    <a:masterClrMapping/>
  </p:clrMapOvr>
  <p:transition spd="slow">
    <p:wipe di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age old question</a:t>
            </a:r>
            <a:br>
              <a:rPr lang="en-US" dirty="0" smtClean="0"/>
            </a:br>
            <a:r>
              <a:rPr lang="en-US" dirty="0" smtClean="0"/>
              <a:t>If a tree falls in a forest….</a:t>
            </a:r>
            <a:endParaRPr lang="en-US" dirty="0"/>
          </a:p>
        </p:txBody>
      </p:sp>
      <p:sp>
        <p:nvSpPr>
          <p:cNvPr id="3" name="Content Placeholder 2"/>
          <p:cNvSpPr>
            <a:spLocks noGrp="1"/>
          </p:cNvSpPr>
          <p:nvPr>
            <p:ph idx="1"/>
          </p:nvPr>
        </p:nvSpPr>
        <p:spPr/>
        <p:txBody>
          <a:bodyPr>
            <a:normAutofit/>
          </a:bodyPr>
          <a:lstStyle/>
          <a:p>
            <a:r>
              <a:rPr lang="en-US" sz="4000" dirty="0" smtClean="0"/>
              <a:t>And no one hears it does it make a sound?</a:t>
            </a:r>
          </a:p>
          <a:p>
            <a:pPr marL="0" indent="0">
              <a:buNone/>
            </a:pPr>
            <a:endParaRPr lang="en-US" sz="4000" dirty="0"/>
          </a:p>
        </p:txBody>
      </p:sp>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20</a:t>
            </a:fld>
            <a:endParaRPr lang="en-US" dirty="0"/>
          </a:p>
        </p:txBody>
      </p:sp>
      <p:pic>
        <p:nvPicPr>
          <p:cNvPr id="6" name="Picture 5"/>
          <p:cNvPicPr>
            <a:picLocks noChangeAspect="1"/>
          </p:cNvPicPr>
          <p:nvPr/>
        </p:nvPicPr>
        <p:blipFill>
          <a:blip r:embed="rId2"/>
          <a:stretch>
            <a:fillRect/>
          </a:stretch>
        </p:blipFill>
        <p:spPr>
          <a:xfrm>
            <a:off x="3796139" y="3352800"/>
            <a:ext cx="3862764" cy="3324817"/>
          </a:xfrm>
          <a:prstGeom prst="rect">
            <a:avLst/>
          </a:prstGeom>
        </p:spPr>
      </p:pic>
    </p:spTree>
    <p:extLst>
      <p:ext uri="{BB962C8B-B14F-4D97-AF65-F5344CB8AC3E}">
        <p14:creationId xmlns:p14="http://schemas.microsoft.com/office/powerpoint/2010/main" val="1833478149"/>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1000" fill="hold"/>
                                        <p:tgtEl>
                                          <p:spTgt spid="6"/>
                                        </p:tgtEl>
                                        <p:attrNameLst>
                                          <p:attrName>ppt_w</p:attrName>
                                        </p:attrNameLst>
                                      </p:cBhvr>
                                      <p:tavLst>
                                        <p:tav tm="0">
                                          <p:val>
                                            <p:fltVal val="0"/>
                                          </p:val>
                                        </p:tav>
                                        <p:tav tm="100000">
                                          <p:val>
                                            <p:strVal val="#ppt_w"/>
                                          </p:val>
                                        </p:tav>
                                      </p:tavLst>
                                    </p:anim>
                                    <p:anim calcmode="lin" valueType="num">
                                      <p:cBhvr>
                                        <p:cTn id="17" dur="1000" fill="hold"/>
                                        <p:tgtEl>
                                          <p:spTgt spid="6"/>
                                        </p:tgtEl>
                                        <p:attrNameLst>
                                          <p:attrName>ppt_h</p:attrName>
                                        </p:attrNameLst>
                                      </p:cBhvr>
                                      <p:tavLst>
                                        <p:tav tm="0">
                                          <p:val>
                                            <p:fltVal val="0"/>
                                          </p:val>
                                        </p:tav>
                                        <p:tav tm="100000">
                                          <p:val>
                                            <p:strVal val="#ppt_h"/>
                                          </p:val>
                                        </p:tav>
                                      </p:tavLst>
                                    </p:anim>
                                    <p:anim calcmode="lin" valueType="num">
                                      <p:cBhvr>
                                        <p:cTn id="18" dur="1000" fill="hold"/>
                                        <p:tgtEl>
                                          <p:spTgt spid="6"/>
                                        </p:tgtEl>
                                        <p:attrNameLst>
                                          <p:attrName>style.rotation</p:attrName>
                                        </p:attrNameLst>
                                      </p:cBhvr>
                                      <p:tavLst>
                                        <p:tav tm="0">
                                          <p:val>
                                            <p:fltVal val="90"/>
                                          </p:val>
                                        </p:tav>
                                        <p:tav tm="100000">
                                          <p:val>
                                            <p:fltVal val="0"/>
                                          </p:val>
                                        </p:tav>
                                      </p:tavLst>
                                    </p:anim>
                                    <p:animEffect transition="in" filter="fade">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FF0000"/>
                </a:solidFill>
              </a:rPr>
              <a:t>The Corollary..</a:t>
            </a:r>
            <a:br>
              <a:rPr lang="en-US" b="1" dirty="0" smtClean="0">
                <a:solidFill>
                  <a:srgbClr val="FF0000"/>
                </a:solidFill>
              </a:rPr>
            </a:br>
            <a:endParaRPr lang="en-US" b="1" dirty="0">
              <a:solidFill>
                <a:srgbClr val="FF0000"/>
              </a:solidFill>
            </a:endParaRPr>
          </a:p>
        </p:txBody>
      </p:sp>
      <p:sp>
        <p:nvSpPr>
          <p:cNvPr id="3" name="Content Placeholder 2"/>
          <p:cNvSpPr>
            <a:spLocks noGrp="1"/>
          </p:cNvSpPr>
          <p:nvPr>
            <p:ph idx="1"/>
          </p:nvPr>
        </p:nvSpPr>
        <p:spPr/>
        <p:txBody>
          <a:bodyPr/>
          <a:lstStyle/>
          <a:p>
            <a:r>
              <a:rPr lang="en-US" dirty="0" smtClean="0"/>
              <a:t>If you write something and no one reads it ……</a:t>
            </a:r>
          </a:p>
          <a:p>
            <a:endParaRPr lang="en-US" dirty="0"/>
          </a:p>
          <a:p>
            <a:endParaRPr lang="en-US" dirty="0" smtClean="0"/>
          </a:p>
          <a:p>
            <a:endParaRPr lang="en-US" dirty="0"/>
          </a:p>
          <a:p>
            <a:endParaRPr lang="en-US" dirty="0" smtClean="0"/>
          </a:p>
          <a:p>
            <a:endParaRPr lang="en-US" dirty="0"/>
          </a:p>
          <a:p>
            <a:endParaRPr lang="en-US" dirty="0" smtClean="0"/>
          </a:p>
          <a:p>
            <a:r>
              <a:rPr lang="en-US" sz="4000" b="1" dirty="0" smtClean="0">
                <a:solidFill>
                  <a:srgbClr val="FF0000"/>
                </a:solidFill>
              </a:rPr>
              <a:t>Did you really write it?</a:t>
            </a:r>
            <a:endParaRPr lang="en-US" sz="4000" b="1" dirty="0">
              <a:solidFill>
                <a:srgbClr val="FF0000"/>
              </a:solidFill>
            </a:endParaRPr>
          </a:p>
        </p:txBody>
      </p:sp>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21</a:t>
            </a:fld>
            <a:endParaRPr lang="en-US" dirty="0"/>
          </a:p>
        </p:txBody>
      </p:sp>
      <p:pic>
        <p:nvPicPr>
          <p:cNvPr id="6" name="Picture 5"/>
          <p:cNvPicPr>
            <a:picLocks noChangeAspect="1"/>
          </p:cNvPicPr>
          <p:nvPr/>
        </p:nvPicPr>
        <p:blipFill>
          <a:blip r:embed="rId2"/>
          <a:stretch>
            <a:fillRect/>
          </a:stretch>
        </p:blipFill>
        <p:spPr>
          <a:xfrm>
            <a:off x="2133600" y="2667000"/>
            <a:ext cx="3362435" cy="1814734"/>
          </a:xfrm>
          <a:prstGeom prst="rect">
            <a:avLst/>
          </a:prstGeom>
        </p:spPr>
      </p:pic>
    </p:spTree>
    <p:extLst>
      <p:ext uri="{BB962C8B-B14F-4D97-AF65-F5344CB8AC3E}">
        <p14:creationId xmlns:p14="http://schemas.microsoft.com/office/powerpoint/2010/main" val="3471495408"/>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6"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580">
                                          <p:stCondLst>
                                            <p:cond delay="0"/>
                                          </p:stCondLst>
                                        </p:cTn>
                                        <p:tgtEl>
                                          <p:spTgt spid="3">
                                            <p:txEl>
                                              <p:pRg st="0" end="0"/>
                                            </p:txEl>
                                          </p:spTgt>
                                        </p:tgtEl>
                                      </p:cBhvr>
                                    </p:animEffect>
                                    <p:anim calcmode="lin" valueType="num">
                                      <p:cBhvr>
                                        <p:cTn id="12"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7" dur="26">
                                          <p:stCondLst>
                                            <p:cond delay="650"/>
                                          </p:stCondLst>
                                        </p:cTn>
                                        <p:tgtEl>
                                          <p:spTgt spid="3">
                                            <p:txEl>
                                              <p:pRg st="0" end="0"/>
                                            </p:txEl>
                                          </p:spTgt>
                                        </p:tgtEl>
                                      </p:cBhvr>
                                      <p:to x="100000" y="60000"/>
                                    </p:animScale>
                                    <p:animScale>
                                      <p:cBhvr>
                                        <p:cTn id="18" dur="166" decel="50000">
                                          <p:stCondLst>
                                            <p:cond delay="676"/>
                                          </p:stCondLst>
                                        </p:cTn>
                                        <p:tgtEl>
                                          <p:spTgt spid="3">
                                            <p:txEl>
                                              <p:pRg st="0" end="0"/>
                                            </p:txEl>
                                          </p:spTgt>
                                        </p:tgtEl>
                                      </p:cBhvr>
                                      <p:to x="100000" y="100000"/>
                                    </p:animScale>
                                    <p:animScale>
                                      <p:cBhvr>
                                        <p:cTn id="19" dur="26">
                                          <p:stCondLst>
                                            <p:cond delay="1312"/>
                                          </p:stCondLst>
                                        </p:cTn>
                                        <p:tgtEl>
                                          <p:spTgt spid="3">
                                            <p:txEl>
                                              <p:pRg st="0" end="0"/>
                                            </p:txEl>
                                          </p:spTgt>
                                        </p:tgtEl>
                                      </p:cBhvr>
                                      <p:to x="100000" y="80000"/>
                                    </p:animScale>
                                    <p:animScale>
                                      <p:cBhvr>
                                        <p:cTn id="20" dur="166" decel="50000">
                                          <p:stCondLst>
                                            <p:cond delay="1338"/>
                                          </p:stCondLst>
                                        </p:cTn>
                                        <p:tgtEl>
                                          <p:spTgt spid="3">
                                            <p:txEl>
                                              <p:pRg st="0" end="0"/>
                                            </p:txEl>
                                          </p:spTgt>
                                        </p:tgtEl>
                                      </p:cBhvr>
                                      <p:to x="100000" y="100000"/>
                                    </p:animScale>
                                    <p:animScale>
                                      <p:cBhvr>
                                        <p:cTn id="21" dur="26">
                                          <p:stCondLst>
                                            <p:cond delay="1642"/>
                                          </p:stCondLst>
                                        </p:cTn>
                                        <p:tgtEl>
                                          <p:spTgt spid="3">
                                            <p:txEl>
                                              <p:pRg st="0" end="0"/>
                                            </p:txEl>
                                          </p:spTgt>
                                        </p:tgtEl>
                                      </p:cBhvr>
                                      <p:to x="100000" y="90000"/>
                                    </p:animScale>
                                    <p:animScale>
                                      <p:cBhvr>
                                        <p:cTn id="22" dur="166" decel="50000">
                                          <p:stCondLst>
                                            <p:cond delay="1668"/>
                                          </p:stCondLst>
                                        </p:cTn>
                                        <p:tgtEl>
                                          <p:spTgt spid="3">
                                            <p:txEl>
                                              <p:pRg st="0" end="0"/>
                                            </p:txEl>
                                          </p:spTgt>
                                        </p:tgtEl>
                                      </p:cBhvr>
                                      <p:to x="100000" y="100000"/>
                                    </p:animScale>
                                    <p:animScale>
                                      <p:cBhvr>
                                        <p:cTn id="23" dur="26">
                                          <p:stCondLst>
                                            <p:cond delay="1808"/>
                                          </p:stCondLst>
                                        </p:cTn>
                                        <p:tgtEl>
                                          <p:spTgt spid="3">
                                            <p:txEl>
                                              <p:pRg st="0" end="0"/>
                                            </p:txEl>
                                          </p:spTgt>
                                        </p:tgtEl>
                                      </p:cBhvr>
                                      <p:to x="100000" y="95000"/>
                                    </p:animScale>
                                    <p:animScale>
                                      <p:cBhvr>
                                        <p:cTn id="24" dur="166" decel="50000">
                                          <p:stCondLst>
                                            <p:cond delay="1834"/>
                                          </p:stCondLst>
                                        </p:cTn>
                                        <p:tgtEl>
                                          <p:spTgt spid="3">
                                            <p:txEl>
                                              <p:pRg st="0" end="0"/>
                                            </p:txEl>
                                          </p:spTgt>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wipe(down)">
                                      <p:cBhvr>
                                        <p:cTn id="29" dur="580">
                                          <p:stCondLst>
                                            <p:cond delay="0"/>
                                          </p:stCondLst>
                                        </p:cTn>
                                        <p:tgtEl>
                                          <p:spTgt spid="3">
                                            <p:txEl>
                                              <p:pRg st="7" end="7"/>
                                            </p:txEl>
                                          </p:spTgt>
                                        </p:tgtEl>
                                      </p:cBhvr>
                                    </p:animEffect>
                                    <p:anim calcmode="lin" valueType="num">
                                      <p:cBhvr>
                                        <p:cTn id="30"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35" dur="26">
                                          <p:stCondLst>
                                            <p:cond delay="650"/>
                                          </p:stCondLst>
                                        </p:cTn>
                                        <p:tgtEl>
                                          <p:spTgt spid="3">
                                            <p:txEl>
                                              <p:pRg st="7" end="7"/>
                                            </p:txEl>
                                          </p:spTgt>
                                        </p:tgtEl>
                                      </p:cBhvr>
                                      <p:to x="100000" y="60000"/>
                                    </p:animScale>
                                    <p:animScale>
                                      <p:cBhvr>
                                        <p:cTn id="36" dur="166" decel="50000">
                                          <p:stCondLst>
                                            <p:cond delay="676"/>
                                          </p:stCondLst>
                                        </p:cTn>
                                        <p:tgtEl>
                                          <p:spTgt spid="3">
                                            <p:txEl>
                                              <p:pRg st="7" end="7"/>
                                            </p:txEl>
                                          </p:spTgt>
                                        </p:tgtEl>
                                      </p:cBhvr>
                                      <p:to x="100000" y="100000"/>
                                    </p:animScale>
                                    <p:animScale>
                                      <p:cBhvr>
                                        <p:cTn id="37" dur="26">
                                          <p:stCondLst>
                                            <p:cond delay="1312"/>
                                          </p:stCondLst>
                                        </p:cTn>
                                        <p:tgtEl>
                                          <p:spTgt spid="3">
                                            <p:txEl>
                                              <p:pRg st="7" end="7"/>
                                            </p:txEl>
                                          </p:spTgt>
                                        </p:tgtEl>
                                      </p:cBhvr>
                                      <p:to x="100000" y="80000"/>
                                    </p:animScale>
                                    <p:animScale>
                                      <p:cBhvr>
                                        <p:cTn id="38" dur="166" decel="50000">
                                          <p:stCondLst>
                                            <p:cond delay="1338"/>
                                          </p:stCondLst>
                                        </p:cTn>
                                        <p:tgtEl>
                                          <p:spTgt spid="3">
                                            <p:txEl>
                                              <p:pRg st="7" end="7"/>
                                            </p:txEl>
                                          </p:spTgt>
                                        </p:tgtEl>
                                      </p:cBhvr>
                                      <p:to x="100000" y="100000"/>
                                    </p:animScale>
                                    <p:animScale>
                                      <p:cBhvr>
                                        <p:cTn id="39" dur="26">
                                          <p:stCondLst>
                                            <p:cond delay="1642"/>
                                          </p:stCondLst>
                                        </p:cTn>
                                        <p:tgtEl>
                                          <p:spTgt spid="3">
                                            <p:txEl>
                                              <p:pRg st="7" end="7"/>
                                            </p:txEl>
                                          </p:spTgt>
                                        </p:tgtEl>
                                      </p:cBhvr>
                                      <p:to x="100000" y="90000"/>
                                    </p:animScale>
                                    <p:animScale>
                                      <p:cBhvr>
                                        <p:cTn id="40" dur="166" decel="50000">
                                          <p:stCondLst>
                                            <p:cond delay="1668"/>
                                          </p:stCondLst>
                                        </p:cTn>
                                        <p:tgtEl>
                                          <p:spTgt spid="3">
                                            <p:txEl>
                                              <p:pRg st="7" end="7"/>
                                            </p:txEl>
                                          </p:spTgt>
                                        </p:tgtEl>
                                      </p:cBhvr>
                                      <p:to x="100000" y="100000"/>
                                    </p:animScale>
                                    <p:animScale>
                                      <p:cBhvr>
                                        <p:cTn id="41" dur="26">
                                          <p:stCondLst>
                                            <p:cond delay="1808"/>
                                          </p:stCondLst>
                                        </p:cTn>
                                        <p:tgtEl>
                                          <p:spTgt spid="3">
                                            <p:txEl>
                                              <p:pRg st="7" end="7"/>
                                            </p:txEl>
                                          </p:spTgt>
                                        </p:tgtEl>
                                      </p:cBhvr>
                                      <p:to x="100000" y="95000"/>
                                    </p:animScale>
                                    <p:animScale>
                                      <p:cBhvr>
                                        <p:cTn id="42" dur="166" decel="50000">
                                          <p:stCondLst>
                                            <p:cond delay="1834"/>
                                          </p:stCondLst>
                                        </p:cTn>
                                        <p:tgtEl>
                                          <p:spTgt spid="3">
                                            <p:txEl>
                                              <p:pRg st="7" end="7"/>
                                            </p:txEl>
                                          </p:spTgt>
                                        </p:tgtEl>
                                      </p:cBhvr>
                                      <p:to x="100000" y="100000"/>
                                    </p:animScale>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624109"/>
            <a:ext cx="6589199" cy="1280890"/>
          </a:xfrm>
        </p:spPr>
        <p:txBody>
          <a:bodyPr>
            <a:normAutofit/>
          </a:bodyPr>
          <a:lstStyle/>
          <a:p>
            <a:r>
              <a:rPr lang="en-US" sz="4400" b="1" dirty="0" smtClean="0"/>
              <a:t>LESSON # 1</a:t>
            </a:r>
            <a:endParaRPr lang="en-US" sz="4400" b="1" dirty="0"/>
          </a:p>
        </p:txBody>
      </p:sp>
      <p:sp>
        <p:nvSpPr>
          <p:cNvPr id="3" name="Content Placeholder 2"/>
          <p:cNvSpPr>
            <a:spLocks noGrp="1"/>
          </p:cNvSpPr>
          <p:nvPr>
            <p:ph idx="1"/>
          </p:nvPr>
        </p:nvSpPr>
        <p:spPr/>
        <p:txBody>
          <a:bodyPr>
            <a:normAutofit/>
          </a:bodyPr>
          <a:lstStyle/>
          <a:p>
            <a:r>
              <a:rPr lang="en-US" sz="3600" dirty="0" smtClean="0"/>
              <a:t>Even if you are </a:t>
            </a:r>
            <a:r>
              <a:rPr lang="en-US" sz="3600" b="1" u="sng" dirty="0" smtClean="0"/>
              <a:t>constrained by time </a:t>
            </a:r>
            <a:r>
              <a:rPr lang="en-US" sz="3600" dirty="0" smtClean="0"/>
              <a:t>writing short columns and essays can expand your influence to several thousand of readers</a:t>
            </a:r>
            <a:endParaRPr lang="en-US" sz="3600" dirty="0"/>
          </a:p>
        </p:txBody>
      </p:sp>
      <p:pic>
        <p:nvPicPr>
          <p:cNvPr id="4" name="Picture 3"/>
          <p:cNvPicPr>
            <a:picLocks noChangeAspect="1"/>
          </p:cNvPicPr>
          <p:nvPr/>
        </p:nvPicPr>
        <p:blipFill>
          <a:blip r:embed="rId2"/>
          <a:stretch>
            <a:fillRect/>
          </a:stretch>
        </p:blipFill>
        <p:spPr>
          <a:xfrm>
            <a:off x="5867400" y="213060"/>
            <a:ext cx="2205324" cy="2102989"/>
          </a:xfrm>
          <a:prstGeom prst="rect">
            <a:avLst/>
          </a:prstGeom>
        </p:spPr>
      </p:pic>
      <p:sp>
        <p:nvSpPr>
          <p:cNvPr id="5" name="Footer Placeholder 4"/>
          <p:cNvSpPr>
            <a:spLocks noGrp="1"/>
          </p:cNvSpPr>
          <p:nvPr>
            <p:ph type="ftr" sz="quarter" idx="11"/>
          </p:nvPr>
        </p:nvSpPr>
        <p:spPr/>
        <p:txBody>
          <a:bodyPr/>
          <a:lstStyle/>
          <a:p>
            <a:r>
              <a:rPr lang="en-US" smtClean="0"/>
              <a:t>Wiritng for Community Daake &amp; Piatt</a:t>
            </a:r>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22</a:t>
            </a:fld>
            <a:endParaRPr lang="en-US" dirty="0"/>
          </a:p>
        </p:txBody>
      </p:sp>
    </p:spTree>
    <p:extLst>
      <p:ext uri="{BB962C8B-B14F-4D97-AF65-F5344CB8AC3E}">
        <p14:creationId xmlns:p14="http://schemas.microsoft.com/office/powerpoint/2010/main" val="1359935976"/>
      </p:ext>
    </p:extLst>
  </p:cSld>
  <p:clrMapOvr>
    <a:masterClrMapping/>
  </p:clrMapOvr>
  <p:transition spd="slow">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990600" y="152400"/>
            <a:ext cx="7035354" cy="4953000"/>
          </a:xfrm>
          <a:prstGeom prst="rect">
            <a:avLst/>
          </a:prstGeom>
          <a:noFill/>
        </p:spPr>
        <p:txBody>
          <a:bodyPr wrap="square" rtlCol="0">
            <a:noAutofit/>
          </a:bodyPr>
          <a:lstStyle/>
          <a:p>
            <a:r>
              <a:rPr lang="en-US" sz="4000" dirty="0" smtClean="0"/>
              <a:t>Most </a:t>
            </a:r>
            <a:r>
              <a:rPr lang="en-US" sz="4000" dirty="0"/>
              <a:t>of us in our types of institutions don’t spend our lives in research, </a:t>
            </a:r>
            <a:r>
              <a:rPr lang="en-US" sz="4000" b="1" dirty="0" smtClean="0"/>
              <a:t>but we </a:t>
            </a:r>
            <a:r>
              <a:rPr lang="en-US" sz="4000" b="1" dirty="0"/>
              <a:t>can provide an important service to our communities by taking the ideas “to the streets,”</a:t>
            </a:r>
            <a:r>
              <a:rPr lang="en-US" sz="4000" dirty="0"/>
              <a:t> by writing careful, thought-provoking communications.</a:t>
            </a:r>
          </a:p>
        </p:txBody>
      </p: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15000" y="-1219200"/>
            <a:ext cx="7765662" cy="16476125"/>
          </a:xfrm>
          <a:prstGeom prst="rect">
            <a:avLst/>
          </a:prstGeom>
        </p:spPr>
      </p:pic>
      <p:pic>
        <p:nvPicPr>
          <p:cNvPr id="921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9800" y="5257800"/>
            <a:ext cx="2847975"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r>
              <a:rPr lang="en-US" smtClean="0"/>
              <a:t>Wiritng for Community Daake &amp; Piatt</a:t>
            </a:r>
            <a:endParaRPr lang="en-US" dirty="0"/>
          </a:p>
        </p:txBody>
      </p:sp>
      <p:sp>
        <p:nvSpPr>
          <p:cNvPr id="3" name="Slide Number Placeholder 2"/>
          <p:cNvSpPr>
            <a:spLocks noGrp="1"/>
          </p:cNvSpPr>
          <p:nvPr>
            <p:ph type="sldNum" sz="quarter" idx="12"/>
          </p:nvPr>
        </p:nvSpPr>
        <p:spPr/>
        <p:txBody>
          <a:bodyPr/>
          <a:lstStyle/>
          <a:p>
            <a:fld id="{33D6E5A2-EC83-451F-A719-9AC1370DD5CF}" type="slidenum">
              <a:rPr lang="en-US" smtClean="0"/>
              <a:pPr/>
              <a:t>23</a:t>
            </a:fld>
            <a:endParaRPr lang="en-US" dirty="0"/>
          </a:p>
        </p:txBody>
      </p:sp>
    </p:spTree>
  </p:cSld>
  <p:clrMapOvr>
    <a:masterClrMapping/>
  </p:clrMapOvr>
  <p:transition spd="slow">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609600"/>
            <a:ext cx="6589199" cy="1280890"/>
          </a:xfrm>
        </p:spPr>
        <p:txBody>
          <a:bodyPr>
            <a:normAutofit/>
          </a:bodyPr>
          <a:lstStyle/>
          <a:p>
            <a:r>
              <a:rPr lang="en-US" b="1" dirty="0" smtClean="0"/>
              <a:t>Gaining an Entre into a writing forum</a:t>
            </a:r>
            <a:endParaRPr lang="en-US" b="1" dirty="0"/>
          </a:p>
        </p:txBody>
      </p:sp>
      <p:sp>
        <p:nvSpPr>
          <p:cNvPr id="3" name="Content Placeholder 2"/>
          <p:cNvSpPr>
            <a:spLocks noGrp="1"/>
          </p:cNvSpPr>
          <p:nvPr>
            <p:ph idx="1"/>
          </p:nvPr>
        </p:nvSpPr>
        <p:spPr/>
        <p:txBody>
          <a:bodyPr>
            <a:normAutofit/>
          </a:bodyPr>
          <a:lstStyle/>
          <a:p>
            <a:r>
              <a:rPr lang="en-US" sz="2400" dirty="0" smtClean="0"/>
              <a:t>Start with a </a:t>
            </a:r>
            <a:r>
              <a:rPr lang="en-US" sz="2400" b="1" dirty="0" smtClean="0"/>
              <a:t>PR campaign to get noticed</a:t>
            </a:r>
          </a:p>
          <a:p>
            <a:r>
              <a:rPr lang="en-US" sz="2400" b="1" dirty="0" smtClean="0"/>
              <a:t>Letters to the editor</a:t>
            </a:r>
          </a:p>
          <a:p>
            <a:r>
              <a:rPr lang="en-US" sz="2400" b="1" dirty="0" smtClean="0"/>
              <a:t>Immerse your self in the right groups</a:t>
            </a:r>
          </a:p>
          <a:p>
            <a:r>
              <a:rPr lang="en-US" sz="2400" b="1" dirty="0" smtClean="0"/>
              <a:t>Volunteer to write </a:t>
            </a:r>
            <a:r>
              <a:rPr lang="en-US" sz="2400" dirty="0" smtClean="0"/>
              <a:t>a company or organizational newsletter</a:t>
            </a:r>
          </a:p>
          <a:p>
            <a:r>
              <a:rPr lang="en-US" sz="2400" b="1" dirty="0" smtClean="0"/>
              <a:t>Serve as a favored source- </a:t>
            </a:r>
            <a:r>
              <a:rPr lang="en-US" sz="2400" dirty="0" smtClean="0"/>
              <a:t>who responses quickly to reporters inquiries</a:t>
            </a:r>
          </a:p>
          <a:p>
            <a:r>
              <a:rPr lang="en-US" sz="2400" b="1" dirty="0" smtClean="0"/>
              <a:t>MOST IMPORTANT BY INVITATION</a:t>
            </a:r>
            <a:endParaRPr lang="en-US" sz="2400" b="1" dirty="0"/>
          </a:p>
        </p:txBody>
      </p:sp>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24</a:t>
            </a:fld>
            <a:endParaRPr lang="en-US" dirty="0"/>
          </a:p>
        </p:txBody>
      </p:sp>
    </p:spTree>
    <p:extLst>
      <p:ext uri="{BB962C8B-B14F-4D97-AF65-F5344CB8AC3E}">
        <p14:creationId xmlns:p14="http://schemas.microsoft.com/office/powerpoint/2010/main" val="2142959893"/>
      </p:ext>
    </p:extLst>
  </p:cSld>
  <p:clrMapOvr>
    <a:masterClrMapping/>
  </p:clrMapOvr>
  <p:transition spd="slow">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14166" y="0"/>
            <a:ext cx="5715667" cy="923330"/>
          </a:xfrm>
          <a:prstGeom prst="rect">
            <a:avLst/>
          </a:prstGeom>
          <a:noFill/>
        </p:spPr>
        <p:txBody>
          <a:bodyPr wrap="square" lIns="91440" tIns="45720" rIns="91440" bIns="45720">
            <a:spAutoFit/>
          </a:bodyPr>
          <a:lstStyle/>
          <a:p>
            <a:pPr algn="ctr"/>
            <a:r>
              <a:rPr sz="54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Development Cycle</a:t>
            </a:r>
            <a:endParaRPr lang="en-US" sz="54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endParaRPr>
          </a:p>
        </p:txBody>
      </p:sp>
      <p:graphicFrame>
        <p:nvGraphicFramePr>
          <p:cNvPr id="7" name="Content Placeholder 6"/>
          <p:cNvGraphicFramePr>
            <a:graphicFrameLocks noGrp="1"/>
          </p:cNvGraphicFramePr>
          <p:nvPr>
            <p:ph idx="1"/>
            <p:extLst/>
          </p:nvPr>
        </p:nvGraphicFramePr>
        <p:xfrm>
          <a:off x="1943100" y="2133600"/>
          <a:ext cx="6591300" cy="3778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533400" y="3276600"/>
            <a:ext cx="1600200" cy="923330"/>
          </a:xfrm>
          <a:prstGeom prst="rect">
            <a:avLst/>
          </a:prstGeom>
          <a:noFill/>
        </p:spPr>
        <p:txBody>
          <a:bodyPr wrap="square" rtlCol="0">
            <a:spAutoFit/>
          </a:bodyPr>
          <a:lstStyle/>
          <a:p>
            <a:r>
              <a:rPr lang="en-US" b="1" dirty="0" smtClean="0"/>
              <a:t>FUTURE INCLUDES YOU?</a:t>
            </a:r>
            <a:endParaRPr lang="en-US" b="1" dirty="0"/>
          </a:p>
        </p:txBody>
      </p:sp>
      <p:sp>
        <p:nvSpPr>
          <p:cNvPr id="2" name="Footer Placeholder 1"/>
          <p:cNvSpPr>
            <a:spLocks noGrp="1"/>
          </p:cNvSpPr>
          <p:nvPr>
            <p:ph type="ftr" sz="quarter" idx="11"/>
          </p:nvPr>
        </p:nvSpPr>
        <p:spPr/>
        <p:txBody>
          <a:bodyPr/>
          <a:lstStyle/>
          <a:p>
            <a:r>
              <a:rPr lang="en-US" smtClean="0"/>
              <a:t>Wiritng for Community Daake &amp; Piatt</a:t>
            </a:r>
            <a:endParaRPr lang="en-US" dirty="0"/>
          </a:p>
        </p:txBody>
      </p:sp>
      <p:sp>
        <p:nvSpPr>
          <p:cNvPr id="4" name="Slide Number Placeholder 3"/>
          <p:cNvSpPr>
            <a:spLocks noGrp="1"/>
          </p:cNvSpPr>
          <p:nvPr>
            <p:ph type="sldNum" sz="quarter" idx="12"/>
          </p:nvPr>
        </p:nvSpPr>
        <p:spPr/>
        <p:txBody>
          <a:bodyPr/>
          <a:lstStyle/>
          <a:p>
            <a:fld id="{33D6E5A2-EC83-451F-A719-9AC1370DD5CF}" type="slidenum">
              <a:rPr lang="en-US" smtClean="0"/>
              <a:pPr/>
              <a:t>25</a:t>
            </a:fld>
            <a:endParaRPr lang="en-US" dirty="0"/>
          </a:p>
        </p:txBody>
      </p:sp>
    </p:spTree>
    <p:extLst>
      <p:ext uri="{BB962C8B-B14F-4D97-AF65-F5344CB8AC3E}">
        <p14:creationId xmlns:p14="http://schemas.microsoft.com/office/powerpoint/2010/main" val="3387445037"/>
      </p:ext>
    </p:extLst>
  </p:cSld>
  <p:clrMapOvr>
    <a:masterClrMapping/>
  </p:clrMapOvr>
  <p:transition spd="slow">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69632"/>
            <a:ext cx="8077200" cy="2244968"/>
          </a:xfrm>
        </p:spPr>
        <p:txBody>
          <a:bodyPr>
            <a:normAutofit/>
          </a:bodyPr>
          <a:lstStyle/>
          <a:p>
            <a:r>
              <a:rPr sz="3600" dirty="0" smtClean="0"/>
              <a:t>We  each started out writing a monthly or bi- monthly for Illinois Business To Business (B2B</a:t>
            </a:r>
            <a:r>
              <a:rPr dirty="0" smtClean="0"/>
              <a:t>)</a:t>
            </a:r>
            <a:endParaRPr lang="en-US" dirty="0"/>
          </a:p>
        </p:txBody>
      </p:sp>
      <p:sp>
        <p:nvSpPr>
          <p:cNvPr id="3" name="Content Placeholder 2"/>
          <p:cNvSpPr>
            <a:spLocks noGrp="1"/>
          </p:cNvSpPr>
          <p:nvPr>
            <p:ph idx="1"/>
          </p:nvPr>
        </p:nvSpPr>
        <p:spPr>
          <a:xfrm>
            <a:off x="762000" y="2743200"/>
            <a:ext cx="8077200" cy="3150576"/>
          </a:xfrm>
        </p:spPr>
        <p:txBody>
          <a:bodyPr>
            <a:normAutofit/>
          </a:bodyPr>
          <a:lstStyle/>
          <a:p>
            <a:r>
              <a:rPr lang="en-US" sz="2800" b="1" dirty="0" smtClean="0"/>
              <a:t>Limited circulation of about 4000</a:t>
            </a:r>
          </a:p>
          <a:p>
            <a:r>
              <a:rPr lang="en-US" dirty="0" smtClean="0"/>
              <a:t>Very difficult to get enough ideas</a:t>
            </a:r>
          </a:p>
          <a:p>
            <a:r>
              <a:rPr lang="en-US" dirty="0" smtClean="0"/>
              <a:t>Eventually B2B was expanded to Will County and then closed</a:t>
            </a:r>
          </a:p>
          <a:p>
            <a:r>
              <a:rPr lang="en-US" sz="2800" b="1" dirty="0" smtClean="0"/>
              <a:t>Transferred to a monthly column in the newspaper</a:t>
            </a:r>
          </a:p>
          <a:p>
            <a:r>
              <a:rPr lang="en-US" dirty="0" smtClean="0"/>
              <a:t>But at that point we hand contacts and experience</a:t>
            </a:r>
          </a:p>
          <a:p>
            <a:r>
              <a:rPr lang="en-US" dirty="0" smtClean="0"/>
              <a:t>Were urged to write “McDonald’s conversation” 500 word column</a:t>
            </a:r>
          </a:p>
          <a:p>
            <a:pPr>
              <a:buNone/>
            </a:pPr>
            <a:endParaRPr lang="en-US" dirty="0"/>
          </a:p>
        </p:txBody>
      </p:sp>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26</a:t>
            </a:fld>
            <a:endParaRPr lang="en-US" dirty="0"/>
          </a:p>
        </p:txBody>
      </p:sp>
    </p:spTree>
    <p:extLst>
      <p:ext uri="{BB962C8B-B14F-4D97-AF65-F5344CB8AC3E}">
        <p14:creationId xmlns:p14="http://schemas.microsoft.com/office/powerpoint/2010/main" val="2898871597"/>
      </p:ext>
    </p:extLst>
  </p:cSld>
  <p:clrMapOvr>
    <a:masterClrMapping/>
  </p:clrMapOvr>
  <p:transition spd="slow">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 of B2B to Daily Journal</a:t>
            </a:r>
            <a:endParaRPr lang="en-US" dirty="0"/>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762000" y="1373518"/>
            <a:ext cx="3200400" cy="4524046"/>
          </a:xfrm>
        </p:spPr>
      </p:pic>
      <p:pic>
        <p:nvPicPr>
          <p:cNvPr id="6" name="Picture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343400" y="1295400"/>
            <a:ext cx="3842791" cy="5029200"/>
          </a:xfrm>
          <a:prstGeom prst="rect">
            <a:avLst/>
          </a:prstGeom>
        </p:spPr>
      </p:pic>
      <p:sp>
        <p:nvSpPr>
          <p:cNvPr id="3" name="Footer Placeholder 2"/>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27</a:t>
            </a:fld>
            <a:endParaRPr lang="en-US" dirty="0"/>
          </a:p>
        </p:txBody>
      </p:sp>
    </p:spTree>
    <p:extLst>
      <p:ext uri="{BB962C8B-B14F-4D97-AF65-F5344CB8AC3E}">
        <p14:creationId xmlns:p14="http://schemas.microsoft.com/office/powerpoint/2010/main" val="290597546"/>
      </p:ext>
    </p:extLst>
  </p:cSld>
  <p:clrMapOvr>
    <a:masterClrMapping/>
  </p:clrMapOvr>
  <p:transition spd="slow">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dirty="0" smtClean="0"/>
              <a:t>We wanted to call t</a:t>
            </a:r>
            <a:r>
              <a:rPr lang="en-US" dirty="0" smtClean="0"/>
              <a:t>he</a:t>
            </a:r>
            <a:r>
              <a:rPr dirty="0" smtClean="0"/>
              <a:t> column</a:t>
            </a:r>
            <a:br>
              <a:rPr dirty="0" smtClean="0"/>
            </a:br>
            <a:r>
              <a:rPr lang="en-US" dirty="0" smtClean="0"/>
              <a:t>“The </a:t>
            </a:r>
            <a:r>
              <a:rPr dirty="0" smtClean="0"/>
              <a:t>Village Idiots</a:t>
            </a:r>
            <a:r>
              <a:rPr lang="en-US" dirty="0" smtClean="0"/>
              <a:t>"</a:t>
            </a:r>
            <a:endParaRPr lang="en-US" dirty="0"/>
          </a:p>
        </p:txBody>
      </p:sp>
      <p:sp>
        <p:nvSpPr>
          <p:cNvPr id="3" name="Content Placeholder 2"/>
          <p:cNvSpPr>
            <a:spLocks noGrp="1"/>
          </p:cNvSpPr>
          <p:nvPr>
            <p:ph idx="1"/>
          </p:nvPr>
        </p:nvSpPr>
        <p:spPr/>
        <p:txBody>
          <a:bodyPr>
            <a:normAutofit lnSpcReduction="10000"/>
          </a:bodyPr>
          <a:lstStyle/>
          <a:p>
            <a:r>
              <a:rPr lang="en-US" dirty="0" smtClean="0"/>
              <a:t>In deference to the Motley Fools</a:t>
            </a:r>
          </a:p>
          <a:p>
            <a:endParaRPr lang="en-US" dirty="0" smtClean="0"/>
          </a:p>
          <a:p>
            <a:endParaRPr lang="en-US" dirty="0" smtClean="0"/>
          </a:p>
          <a:p>
            <a:endParaRPr lang="en-US" dirty="0" smtClean="0"/>
          </a:p>
          <a:p>
            <a:endParaRPr lang="en-US" dirty="0" smtClean="0"/>
          </a:p>
          <a:p>
            <a:endParaRPr lang="en-US" sz="2400" b="1" dirty="0" smtClean="0"/>
          </a:p>
          <a:p>
            <a:endParaRPr lang="en-US" sz="2400" b="1" dirty="0"/>
          </a:p>
          <a:p>
            <a:r>
              <a:rPr lang="en-US" sz="2400" b="1" dirty="0" smtClean="0"/>
              <a:t>“Stamping out idiocy one article at a time”</a:t>
            </a:r>
          </a:p>
        </p:txBody>
      </p:sp>
      <p:pic>
        <p:nvPicPr>
          <p:cNvPr id="4098" name="Picture 2"/>
          <p:cNvPicPr>
            <a:picLocks noChangeAspect="1" noChangeArrowheads="1"/>
          </p:cNvPicPr>
          <p:nvPr/>
        </p:nvPicPr>
        <p:blipFill>
          <a:blip r:embed="rId2" cstate="print"/>
          <a:srcRect/>
          <a:stretch>
            <a:fillRect/>
          </a:stretch>
        </p:blipFill>
        <p:spPr bwMode="auto">
          <a:xfrm>
            <a:off x="2971800" y="2611681"/>
            <a:ext cx="2133600" cy="2331156"/>
          </a:xfrm>
          <a:prstGeom prst="rect">
            <a:avLst/>
          </a:prstGeom>
          <a:noFill/>
          <a:ln w="9525">
            <a:noFill/>
            <a:miter lim="800000"/>
            <a:headEnd/>
            <a:tailEnd/>
          </a:ln>
          <a:effectLst/>
        </p:spPr>
      </p:pic>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28</a:t>
            </a:fld>
            <a:endParaRPr lang="en-US" dirty="0"/>
          </a:p>
        </p:txBody>
      </p:sp>
    </p:spTree>
    <p:extLst>
      <p:ext uri="{BB962C8B-B14F-4D97-AF65-F5344CB8AC3E}">
        <p14:creationId xmlns:p14="http://schemas.microsoft.com/office/powerpoint/2010/main" val="2271594482"/>
      </p:ext>
    </p:extLst>
  </p:cSld>
  <p:clrMapOvr>
    <a:masterClrMapping/>
  </p:clrMapOvr>
  <p:transition spd="slow">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Lesson  2 Blending academic literature, popular literature, blogs, and personal experience</a:t>
            </a:r>
            <a:endParaRPr lang="en-US" b="1" dirty="0"/>
          </a:p>
        </p:txBody>
      </p:sp>
      <p:sp>
        <p:nvSpPr>
          <p:cNvPr id="3" name="Content Placeholder 2"/>
          <p:cNvSpPr>
            <a:spLocks noGrp="1"/>
          </p:cNvSpPr>
          <p:nvPr>
            <p:ph idx="1"/>
          </p:nvPr>
        </p:nvSpPr>
        <p:spPr/>
        <p:txBody>
          <a:bodyPr>
            <a:normAutofit fontScale="92500" lnSpcReduction="10000"/>
          </a:bodyPr>
          <a:lstStyle/>
          <a:p>
            <a:r>
              <a:rPr lang="en-US" sz="2400" dirty="0" smtClean="0"/>
              <a:t>Sometimes the latest research is used</a:t>
            </a:r>
          </a:p>
          <a:p>
            <a:r>
              <a:rPr lang="en-US" sz="2400" dirty="0" smtClean="0"/>
              <a:t>Popular literature</a:t>
            </a:r>
          </a:p>
          <a:p>
            <a:r>
              <a:rPr lang="en-US" sz="2400" dirty="0" smtClean="0"/>
              <a:t>Blogs</a:t>
            </a:r>
          </a:p>
          <a:p>
            <a:r>
              <a:rPr lang="en-US" sz="2400" dirty="0" smtClean="0"/>
              <a:t>Short columns</a:t>
            </a:r>
          </a:p>
          <a:p>
            <a:r>
              <a:rPr lang="en-US" sz="2400" dirty="0" smtClean="0"/>
              <a:t>Personal experience </a:t>
            </a:r>
          </a:p>
          <a:p>
            <a:pPr marL="0" indent="0">
              <a:buNone/>
            </a:pPr>
            <a:r>
              <a:rPr lang="en-US" sz="2400" dirty="0"/>
              <a:t>	</a:t>
            </a:r>
            <a:r>
              <a:rPr lang="en-US" sz="2400" dirty="0" smtClean="0"/>
              <a:t>and contacts</a:t>
            </a:r>
          </a:p>
          <a:p>
            <a:r>
              <a:rPr lang="en-US" sz="2400" dirty="0" smtClean="0"/>
              <a:t>OFTEN ideas come from the strangest sources</a:t>
            </a:r>
          </a:p>
          <a:p>
            <a:r>
              <a:rPr lang="en-US" sz="2400" b="1" dirty="0" smtClean="0"/>
              <a:t>Be more than a one Mule operation</a:t>
            </a:r>
            <a:endParaRPr lang="en-US" sz="2400" b="1" dirty="0"/>
          </a:p>
        </p:txBody>
      </p:sp>
      <p:pic>
        <p:nvPicPr>
          <p:cNvPr id="4" name="Picture 3"/>
          <p:cNvPicPr>
            <a:picLocks noChangeAspect="1"/>
          </p:cNvPicPr>
          <p:nvPr/>
        </p:nvPicPr>
        <p:blipFill>
          <a:blip r:embed="rId2"/>
          <a:stretch>
            <a:fillRect/>
          </a:stretch>
        </p:blipFill>
        <p:spPr>
          <a:xfrm>
            <a:off x="5638800" y="2514600"/>
            <a:ext cx="2683727" cy="1886276"/>
          </a:xfrm>
          <a:prstGeom prst="rect">
            <a:avLst/>
          </a:prstGeom>
        </p:spPr>
      </p:pic>
      <p:sp>
        <p:nvSpPr>
          <p:cNvPr id="5" name="Footer Placeholder 4"/>
          <p:cNvSpPr>
            <a:spLocks noGrp="1"/>
          </p:cNvSpPr>
          <p:nvPr>
            <p:ph type="ftr" sz="quarter" idx="11"/>
          </p:nvPr>
        </p:nvSpPr>
        <p:spPr/>
        <p:txBody>
          <a:bodyPr/>
          <a:lstStyle/>
          <a:p>
            <a:r>
              <a:rPr lang="en-US" smtClean="0"/>
              <a:t>Wiritng for Community Daake &amp; Piatt</a:t>
            </a:r>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29</a:t>
            </a:fld>
            <a:endParaRPr lang="en-US" dirty="0"/>
          </a:p>
        </p:txBody>
      </p:sp>
    </p:spTree>
    <p:extLst>
      <p:ext uri="{BB962C8B-B14F-4D97-AF65-F5344CB8AC3E}">
        <p14:creationId xmlns:p14="http://schemas.microsoft.com/office/powerpoint/2010/main" val="4242132221"/>
      </p:ext>
    </p:extLst>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90800" y="609601"/>
            <a:ext cx="6180224" cy="1143000"/>
          </a:xfrm>
        </p:spPr>
        <p:txBody>
          <a:bodyPr/>
          <a:lstStyle/>
          <a:p>
            <a:r>
              <a:rPr lang="en-US" dirty="0" smtClean="0"/>
              <a:t>We Want YOU to Join US!</a:t>
            </a:r>
            <a:endParaRPr lang="en-US" dirty="0"/>
          </a:p>
        </p:txBody>
      </p:sp>
      <p:pic>
        <p:nvPicPr>
          <p:cNvPr id="5" name="Picture 4"/>
          <p:cNvPicPr>
            <a:picLocks noChangeAspect="1"/>
          </p:cNvPicPr>
          <p:nvPr/>
        </p:nvPicPr>
        <p:blipFill>
          <a:blip r:embed="rId2"/>
          <a:stretch>
            <a:fillRect/>
          </a:stretch>
        </p:blipFill>
        <p:spPr>
          <a:xfrm>
            <a:off x="2743200" y="1514483"/>
            <a:ext cx="4849019" cy="3630672"/>
          </a:xfrm>
          <a:prstGeom prst="rect">
            <a:avLst/>
          </a:prstGeom>
        </p:spPr>
      </p:pic>
      <p:pic>
        <p:nvPicPr>
          <p:cNvPr id="7" name="Picture 6"/>
          <p:cNvPicPr>
            <a:picLocks noChangeAspect="1"/>
          </p:cNvPicPr>
          <p:nvPr/>
        </p:nvPicPr>
        <p:blipFill>
          <a:blip r:embed="rId3"/>
          <a:stretch>
            <a:fillRect/>
          </a:stretch>
        </p:blipFill>
        <p:spPr>
          <a:xfrm>
            <a:off x="4724400" y="2438400"/>
            <a:ext cx="1438383" cy="1524000"/>
          </a:xfrm>
          <a:prstGeom prst="rect">
            <a:avLst/>
          </a:prstGeom>
        </p:spPr>
      </p:pic>
      <p:pic>
        <p:nvPicPr>
          <p:cNvPr id="8" name="Picture 7"/>
          <p:cNvPicPr>
            <a:picLocks noChangeAspect="1"/>
          </p:cNvPicPr>
          <p:nvPr/>
        </p:nvPicPr>
        <p:blipFill>
          <a:blip r:embed="rId4"/>
          <a:stretch>
            <a:fillRect/>
          </a:stretch>
        </p:blipFill>
        <p:spPr>
          <a:xfrm>
            <a:off x="432800" y="1170804"/>
            <a:ext cx="2810267" cy="1914792"/>
          </a:xfrm>
          <a:prstGeom prst="rect">
            <a:avLst/>
          </a:prstGeom>
        </p:spPr>
      </p:pic>
    </p:spTree>
    <p:extLst>
      <p:ext uri="{BB962C8B-B14F-4D97-AF65-F5344CB8AC3E}">
        <p14:creationId xmlns:p14="http://schemas.microsoft.com/office/powerpoint/2010/main" val="775349035"/>
      </p:ext>
    </p:extLst>
  </p:cSld>
  <p:clrMapOvr>
    <a:masterClrMapping/>
  </p:clrMapOvr>
  <p:transition spd="slow">
    <p:wipe dir="d"/>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945201" y="152400"/>
            <a:ext cx="6589199" cy="1752600"/>
          </a:xfrm>
        </p:spPr>
        <p:txBody>
          <a:bodyPr>
            <a:normAutofit/>
          </a:bodyPr>
          <a:lstStyle/>
          <a:p>
            <a:r>
              <a:rPr lang="en-US" dirty="0" smtClean="0"/>
              <a:t>By writing a newspaper column </a:t>
            </a:r>
            <a:endParaRPr lang="en-US" dirty="0"/>
          </a:p>
        </p:txBody>
      </p:sp>
      <p:sp>
        <p:nvSpPr>
          <p:cNvPr id="3" name="Content Placeholder 2"/>
          <p:cNvSpPr>
            <a:spLocks noGrp="1"/>
          </p:cNvSpPr>
          <p:nvPr>
            <p:ph idx="1"/>
            <p:custDataLst>
              <p:tags r:id="rId3"/>
            </p:custDataLst>
          </p:nvPr>
        </p:nvSpPr>
        <p:spPr>
          <a:xfrm>
            <a:off x="762000" y="1219200"/>
            <a:ext cx="8077200" cy="4297363"/>
          </a:xfrm>
        </p:spPr>
        <p:txBody>
          <a:bodyPr>
            <a:normAutofit/>
          </a:bodyPr>
          <a:lstStyle/>
          <a:p>
            <a:r>
              <a:rPr lang="en-US" sz="2400" dirty="0" smtClean="0"/>
              <a:t>We integrate </a:t>
            </a:r>
            <a:r>
              <a:rPr lang="en-US" sz="2400" b="1" dirty="0"/>
              <a:t>cutting-edge writing and research in a positive helpful fashion.  </a:t>
            </a:r>
            <a:endParaRPr lang="en-US" sz="2400" b="1" dirty="0" smtClean="0"/>
          </a:p>
          <a:p>
            <a:r>
              <a:rPr lang="en-US" sz="2400" dirty="0" smtClean="0"/>
              <a:t>And it </a:t>
            </a:r>
            <a:r>
              <a:rPr lang="en-US" sz="2400" b="1" i="1" dirty="0" smtClean="0"/>
              <a:t>actually </a:t>
            </a:r>
            <a:r>
              <a:rPr lang="en-US" sz="2400" b="1" i="1" dirty="0"/>
              <a:t>gets read</a:t>
            </a:r>
            <a:r>
              <a:rPr lang="en-US" sz="2400" b="1" dirty="0"/>
              <a:t> and adds value </a:t>
            </a:r>
            <a:r>
              <a:rPr lang="en-US" sz="2400" dirty="0"/>
              <a:t>to the newspaper and the community.  </a:t>
            </a:r>
            <a:endParaRPr lang="en-US" sz="2400" dirty="0" smtClean="0"/>
          </a:p>
          <a:p>
            <a:r>
              <a:rPr lang="en-US" sz="2000" dirty="0" smtClean="0"/>
              <a:t>We </a:t>
            </a:r>
            <a:r>
              <a:rPr lang="en-US" sz="2000" dirty="0"/>
              <a:t>have the chance to introduce current cutting edge ideas </a:t>
            </a:r>
            <a:r>
              <a:rPr lang="en-US" sz="2000" dirty="0" smtClean="0"/>
              <a:t>as </a:t>
            </a:r>
            <a:r>
              <a:rPr lang="en-US" sz="2000" dirty="0"/>
              <a:t>well as the ideas of classic thinkers such as </a:t>
            </a:r>
            <a:r>
              <a:rPr lang="en-US" sz="2000" b="1" dirty="0"/>
              <a:t>Porter, </a:t>
            </a:r>
            <a:r>
              <a:rPr lang="en-US" sz="2000" b="1" dirty="0" smtClean="0"/>
              <a:t>Kanter, Eisenhardt, Kotter</a:t>
            </a:r>
            <a:r>
              <a:rPr lang="en-US" sz="2000" b="1" dirty="0"/>
              <a:t>, Goleman, Simon, Collins, Mintzberg, </a:t>
            </a:r>
            <a:r>
              <a:rPr lang="en-US" sz="2000" dirty="0"/>
              <a:t>and several other prominent seminal thinkers to our readers.</a:t>
            </a:r>
          </a:p>
        </p:txBody>
      </p:sp>
      <p:pic>
        <p:nvPicPr>
          <p:cNvPr id="12290" name="Picture 2"/>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7315200" y="4682210"/>
            <a:ext cx="1108990" cy="1108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33400" y="4745709"/>
            <a:ext cx="940977" cy="107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1676400" y="4808085"/>
            <a:ext cx="766763" cy="1040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3" name="Picture 5"/>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2743200" y="4748309"/>
            <a:ext cx="762000" cy="1100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4" name="Picture 6"/>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3733800" y="4748309"/>
            <a:ext cx="716576" cy="109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5" name="Picture 7"/>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724400" y="4707615"/>
            <a:ext cx="971550"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6" name="Picture 8"/>
          <p:cNvPicPr>
            <a:picLocks noChangeAspect="1" noChangeArrowheads="1"/>
          </p:cNvPicPr>
          <p:nvPr/>
        </p:nvPicPr>
        <p:blipFill>
          <a:blip r:embed="rId12" cstate="email">
            <a:extLst>
              <a:ext uri="{28A0092B-C50C-407E-A947-70E740481C1C}">
                <a14:useLocalDpi xmlns:a14="http://schemas.microsoft.com/office/drawing/2010/main" val="0"/>
              </a:ext>
            </a:extLst>
          </a:blip>
          <a:srcRect/>
          <a:stretch>
            <a:fillRect/>
          </a:stretch>
        </p:blipFill>
        <p:spPr bwMode="auto">
          <a:xfrm>
            <a:off x="6005511" y="4719406"/>
            <a:ext cx="904875" cy="1071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30</a:t>
            </a:fld>
            <a:endParaRPr lang="en-US" dirty="0"/>
          </a:p>
        </p:txBody>
      </p:sp>
    </p:spTree>
    <p:custDataLst>
      <p:tags r:id="rId1"/>
    </p:custDataLst>
    <p:extLst>
      <p:ext uri="{BB962C8B-B14F-4D97-AF65-F5344CB8AC3E}">
        <p14:creationId xmlns:p14="http://schemas.microsoft.com/office/powerpoint/2010/main" val="423058523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229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2292"/>
                                        </p:tgtEl>
                                        <p:attrNameLst>
                                          <p:attrName>style.visibility</p:attrName>
                                        </p:attrNameLst>
                                      </p:cBhvr>
                                      <p:to>
                                        <p:strVal val="visible"/>
                                      </p:to>
                                    </p:set>
                                    <p:anim calcmode="lin" valueType="num">
                                      <p:cBhvr additive="base">
                                        <p:cTn id="32" dur="500" fill="hold"/>
                                        <p:tgtEl>
                                          <p:spTgt spid="12292"/>
                                        </p:tgtEl>
                                        <p:attrNameLst>
                                          <p:attrName>ppt_x</p:attrName>
                                        </p:attrNameLst>
                                      </p:cBhvr>
                                      <p:tavLst>
                                        <p:tav tm="0">
                                          <p:val>
                                            <p:strVal val="#ppt_x"/>
                                          </p:val>
                                        </p:tav>
                                        <p:tav tm="100000">
                                          <p:val>
                                            <p:strVal val="#ppt_x"/>
                                          </p:val>
                                        </p:tav>
                                      </p:tavLst>
                                    </p:anim>
                                    <p:anim calcmode="lin" valueType="num">
                                      <p:cBhvr additive="base">
                                        <p:cTn id="33" dur="500" fill="hold"/>
                                        <p:tgtEl>
                                          <p:spTgt spid="12292"/>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2293"/>
                                        </p:tgtEl>
                                        <p:attrNameLst>
                                          <p:attrName>style.visibility</p:attrName>
                                        </p:attrNameLst>
                                      </p:cBhvr>
                                      <p:to>
                                        <p:strVal val="visible"/>
                                      </p:to>
                                    </p:set>
                                    <p:animEffect transition="in" filter="fade">
                                      <p:cBhvr>
                                        <p:cTn id="38" dur="1000"/>
                                        <p:tgtEl>
                                          <p:spTgt spid="12293"/>
                                        </p:tgtEl>
                                      </p:cBhvr>
                                    </p:animEffect>
                                    <p:anim calcmode="lin" valueType="num">
                                      <p:cBhvr>
                                        <p:cTn id="39" dur="1000" fill="hold"/>
                                        <p:tgtEl>
                                          <p:spTgt spid="12293"/>
                                        </p:tgtEl>
                                        <p:attrNameLst>
                                          <p:attrName>ppt_x</p:attrName>
                                        </p:attrNameLst>
                                      </p:cBhvr>
                                      <p:tavLst>
                                        <p:tav tm="0">
                                          <p:val>
                                            <p:strVal val="#ppt_x"/>
                                          </p:val>
                                        </p:tav>
                                        <p:tav tm="100000">
                                          <p:val>
                                            <p:strVal val="#ppt_x"/>
                                          </p:val>
                                        </p:tav>
                                      </p:tavLst>
                                    </p:anim>
                                    <p:anim calcmode="lin" valueType="num">
                                      <p:cBhvr>
                                        <p:cTn id="40" dur="1000" fill="hold"/>
                                        <p:tgtEl>
                                          <p:spTgt spid="12293"/>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12294"/>
                                        </p:tgtEl>
                                        <p:attrNameLst>
                                          <p:attrName>style.visibility</p:attrName>
                                        </p:attrNameLst>
                                      </p:cBhvr>
                                      <p:to>
                                        <p:strVal val="visible"/>
                                      </p:to>
                                    </p:set>
                                    <p:animEffect transition="in" filter="barn(inVertical)">
                                      <p:cBhvr>
                                        <p:cTn id="45" dur="500"/>
                                        <p:tgtEl>
                                          <p:spTgt spid="1229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12295"/>
                                        </p:tgtEl>
                                        <p:attrNameLst>
                                          <p:attrName>style.visibility</p:attrName>
                                        </p:attrNameLst>
                                      </p:cBhvr>
                                      <p:to>
                                        <p:strVal val="visible"/>
                                      </p:to>
                                    </p:set>
                                    <p:animEffect transition="in" filter="wipe(down)">
                                      <p:cBhvr>
                                        <p:cTn id="50" dur="500"/>
                                        <p:tgtEl>
                                          <p:spTgt spid="12295"/>
                                        </p:tgtEl>
                                      </p:cBhvr>
                                    </p:animEffect>
                                  </p:childTnLst>
                                </p:cTn>
                              </p:par>
                            </p:childTnLst>
                          </p:cTn>
                        </p:par>
                      </p:childTnLst>
                    </p:cTn>
                  </p:par>
                  <p:par>
                    <p:cTn id="51" fill="hold">
                      <p:stCondLst>
                        <p:cond delay="indefinite"/>
                      </p:stCondLst>
                      <p:childTnLst>
                        <p:par>
                          <p:cTn id="52" fill="hold">
                            <p:stCondLst>
                              <p:cond delay="0"/>
                            </p:stCondLst>
                            <p:childTnLst>
                              <p:par>
                                <p:cTn id="53" presetID="6" presetClass="entr" presetSubtype="16" fill="hold" nodeType="clickEffect">
                                  <p:stCondLst>
                                    <p:cond delay="0"/>
                                  </p:stCondLst>
                                  <p:childTnLst>
                                    <p:set>
                                      <p:cBhvr>
                                        <p:cTn id="54" dur="1" fill="hold">
                                          <p:stCondLst>
                                            <p:cond delay="0"/>
                                          </p:stCondLst>
                                        </p:cTn>
                                        <p:tgtEl>
                                          <p:spTgt spid="12296"/>
                                        </p:tgtEl>
                                        <p:attrNameLst>
                                          <p:attrName>style.visibility</p:attrName>
                                        </p:attrNameLst>
                                      </p:cBhvr>
                                      <p:to>
                                        <p:strVal val="visible"/>
                                      </p:to>
                                    </p:set>
                                    <p:animEffect transition="in" filter="circle(in)">
                                      <p:cBhvr>
                                        <p:cTn id="55" dur="2000"/>
                                        <p:tgtEl>
                                          <p:spTgt spid="12296"/>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12290"/>
                                        </p:tgtEl>
                                        <p:attrNameLst>
                                          <p:attrName>style.visibility</p:attrName>
                                        </p:attrNameLst>
                                      </p:cBhvr>
                                      <p:to>
                                        <p:strVal val="visible"/>
                                      </p:to>
                                    </p:set>
                                    <p:animEffect transition="in" filter="fade">
                                      <p:cBhvr>
                                        <p:cTn id="60" dur="1000"/>
                                        <p:tgtEl>
                                          <p:spTgt spid="12290"/>
                                        </p:tgtEl>
                                      </p:cBhvr>
                                    </p:animEffect>
                                    <p:anim calcmode="lin" valueType="num">
                                      <p:cBhvr>
                                        <p:cTn id="61" dur="1000" fill="hold"/>
                                        <p:tgtEl>
                                          <p:spTgt spid="12290"/>
                                        </p:tgtEl>
                                        <p:attrNameLst>
                                          <p:attrName>ppt_x</p:attrName>
                                        </p:attrNameLst>
                                      </p:cBhvr>
                                      <p:tavLst>
                                        <p:tav tm="0">
                                          <p:val>
                                            <p:strVal val="#ppt_x"/>
                                          </p:val>
                                        </p:tav>
                                        <p:tav tm="100000">
                                          <p:val>
                                            <p:strVal val="#ppt_x"/>
                                          </p:val>
                                        </p:tav>
                                      </p:tavLst>
                                    </p:anim>
                                    <p:anim calcmode="lin" valueType="num">
                                      <p:cBhvr>
                                        <p:cTn id="62"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4182963264"/>
              </p:ext>
            </p:extLst>
          </p:nvPr>
        </p:nvGraphicFramePr>
        <p:xfrm>
          <a:off x="1828800" y="17526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a:xfrm>
            <a:off x="1524000" y="301752"/>
            <a:ext cx="7394448" cy="1143000"/>
          </a:xfrm>
        </p:spPr>
        <p:txBody>
          <a:bodyPr>
            <a:normAutofit fontScale="90000"/>
          </a:bodyPr>
          <a:lstStyle/>
          <a:p>
            <a:r>
              <a:rPr lang="en-US" sz="3600" b="1" dirty="0"/>
              <a:t>Many papers are moving away from regional/national coverage to more </a:t>
            </a:r>
            <a:r>
              <a:rPr lang="en-US" sz="3600" b="1" dirty="0" smtClean="0"/>
              <a:t>local</a:t>
            </a:r>
            <a:endParaRPr lang="en-US" b="1" dirty="0"/>
          </a:p>
        </p:txBody>
      </p:sp>
      <p:pic>
        <p:nvPicPr>
          <p:cNvPr id="17410"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46736" y="6019800"/>
            <a:ext cx="19431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9" cstate="print"/>
          <a:srcRect/>
          <a:stretch>
            <a:fillRect/>
          </a:stretch>
        </p:blipFill>
        <p:spPr bwMode="auto">
          <a:xfrm>
            <a:off x="0" y="2819400"/>
            <a:ext cx="1779338" cy="2055892"/>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31</a:t>
            </a:fld>
            <a:endParaRPr lang="en-US" dirty="0"/>
          </a:p>
        </p:txBody>
      </p:sp>
    </p:spTree>
    <p:extLst>
      <p:ext uri="{BB962C8B-B14F-4D97-AF65-F5344CB8AC3E}">
        <p14:creationId xmlns:p14="http://schemas.microsoft.com/office/powerpoint/2010/main" val="9044489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graphicEl>
                                              <a:dgm id="{7E429971-BC57-430F-BB25-C0574E5E39E3}"/>
                                            </p:graphicEl>
                                          </p:spTgt>
                                        </p:tgtEl>
                                        <p:attrNameLst>
                                          <p:attrName>style.visibility</p:attrName>
                                        </p:attrNameLst>
                                      </p:cBhvr>
                                      <p:to>
                                        <p:strVal val="visible"/>
                                      </p:to>
                                    </p:set>
                                    <p:animEffect transition="in" filter="wipe(left)">
                                      <p:cBhvr>
                                        <p:cTn id="7" dur="500"/>
                                        <p:tgtEl>
                                          <p:spTgt spid="3">
                                            <p:graphicEl>
                                              <a:dgm id="{7E429971-BC57-430F-BB25-C0574E5E39E3}"/>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graphicEl>
                                              <a:dgm id="{C04276DC-EE64-470A-B8BC-09067B8045FA}"/>
                                            </p:graphicEl>
                                          </p:spTgt>
                                        </p:tgtEl>
                                        <p:attrNameLst>
                                          <p:attrName>style.visibility</p:attrName>
                                        </p:attrNameLst>
                                      </p:cBhvr>
                                      <p:to>
                                        <p:strVal val="visible"/>
                                      </p:to>
                                    </p:set>
                                    <p:animEffect transition="in" filter="wipe(left)">
                                      <p:cBhvr>
                                        <p:cTn id="12" dur="500"/>
                                        <p:tgtEl>
                                          <p:spTgt spid="3">
                                            <p:graphicEl>
                                              <a:dgm id="{C04276DC-EE64-470A-B8BC-09067B8045FA}"/>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graphicEl>
                                              <a:dgm id="{F5034101-5B7D-4FE7-B47A-5A48CF39606B}"/>
                                            </p:graphicEl>
                                          </p:spTgt>
                                        </p:tgtEl>
                                        <p:attrNameLst>
                                          <p:attrName>style.visibility</p:attrName>
                                        </p:attrNameLst>
                                      </p:cBhvr>
                                      <p:to>
                                        <p:strVal val="visible"/>
                                      </p:to>
                                    </p:set>
                                    <p:animEffect transition="in" filter="wipe(left)">
                                      <p:cBhvr>
                                        <p:cTn id="17" dur="500"/>
                                        <p:tgtEl>
                                          <p:spTgt spid="3">
                                            <p:graphicEl>
                                              <a:dgm id="{F5034101-5B7D-4FE7-B47A-5A48CF39606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5201" y="304800"/>
            <a:ext cx="6589199" cy="1600200"/>
          </a:xfrm>
        </p:spPr>
        <p:txBody>
          <a:bodyPr>
            <a:noAutofit/>
          </a:bodyPr>
          <a:lstStyle/>
          <a:p>
            <a:r>
              <a:rPr lang="en-US" sz="2800" b="1" dirty="0" smtClean="0"/>
              <a:t>Lesson 3 Writing for a newspaper can generate impressive number of readers in comparison to other writing</a:t>
            </a:r>
            <a:br>
              <a:rPr lang="en-US" sz="2800" b="1" dirty="0" smtClean="0"/>
            </a:br>
            <a:endParaRPr lang="en-US" sz="2800" b="1" dirty="0"/>
          </a:p>
        </p:txBody>
      </p:sp>
      <p:sp>
        <p:nvSpPr>
          <p:cNvPr id="3" name="Content Placeholder 2"/>
          <p:cNvSpPr>
            <a:spLocks noGrp="1"/>
          </p:cNvSpPr>
          <p:nvPr>
            <p:ph idx="1"/>
          </p:nvPr>
        </p:nvSpPr>
        <p:spPr/>
        <p:txBody>
          <a:bodyPr/>
          <a:lstStyle/>
          <a:p>
            <a:r>
              <a:rPr lang="en-US" dirty="0" smtClean="0"/>
              <a:t>Speech at Civic group or social group 20-100 people</a:t>
            </a:r>
          </a:p>
          <a:p>
            <a:r>
              <a:rPr lang="en-US" dirty="0" smtClean="0"/>
              <a:t>Academic conference paper 5-50</a:t>
            </a:r>
          </a:p>
          <a:p>
            <a:r>
              <a:rPr lang="en-US" dirty="0" smtClean="0"/>
              <a:t>Peer-reviewed Journal 10-100o or less</a:t>
            </a:r>
          </a:p>
          <a:p>
            <a:r>
              <a:rPr lang="en-US" dirty="0" smtClean="0"/>
              <a:t>Book 100-500 for most books</a:t>
            </a:r>
          </a:p>
          <a:p>
            <a:r>
              <a:rPr lang="en-US" sz="2800" b="1" dirty="0" smtClean="0"/>
              <a:t>Newspaper column potentially thousands of readers</a:t>
            </a:r>
          </a:p>
          <a:p>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32</a:t>
            </a:fld>
            <a:endParaRPr lang="en-US" dirty="0"/>
          </a:p>
        </p:txBody>
      </p:sp>
    </p:spTree>
    <p:extLst>
      <p:ext uri="{BB962C8B-B14F-4D97-AF65-F5344CB8AC3E}">
        <p14:creationId xmlns:p14="http://schemas.microsoft.com/office/powerpoint/2010/main" val="771838961"/>
      </p:ext>
    </p:extLst>
  </p:cSld>
  <p:clrMapOvr>
    <a:masterClrMapping/>
  </p:clrMapOvr>
  <p:transition spd="slow">
    <p:wipe dir="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Terms:</a:t>
            </a:r>
            <a:endParaRPr lang="en-US" dirty="0"/>
          </a:p>
        </p:txBody>
      </p:sp>
      <p:sp>
        <p:nvSpPr>
          <p:cNvPr id="3" name="Content Placeholder 2"/>
          <p:cNvSpPr>
            <a:spLocks noGrp="1"/>
          </p:cNvSpPr>
          <p:nvPr>
            <p:ph idx="1"/>
          </p:nvPr>
        </p:nvSpPr>
        <p:spPr/>
        <p:txBody>
          <a:bodyPr>
            <a:normAutofit fontScale="85000" lnSpcReduction="10000"/>
          </a:bodyPr>
          <a:lstStyle/>
          <a:p>
            <a:r>
              <a:rPr lang="en-US" sz="3000" b="1" dirty="0" smtClean="0">
                <a:solidFill>
                  <a:srgbClr val="0070C0"/>
                </a:solidFill>
              </a:rPr>
              <a:t>Circulation –</a:t>
            </a:r>
            <a:r>
              <a:rPr lang="en-US" sz="1900" dirty="0" smtClean="0"/>
              <a:t> total papers printed and distributed</a:t>
            </a:r>
          </a:p>
          <a:p>
            <a:r>
              <a:rPr lang="en-US" sz="1900" dirty="0" smtClean="0"/>
              <a:t>Approximately </a:t>
            </a:r>
            <a:r>
              <a:rPr lang="en-US" sz="1900" b="1" dirty="0" smtClean="0"/>
              <a:t>16,000 papers</a:t>
            </a:r>
          </a:p>
          <a:p>
            <a:r>
              <a:rPr lang="en-US" sz="3000" b="1" dirty="0" smtClean="0">
                <a:solidFill>
                  <a:srgbClr val="0070C0"/>
                </a:solidFill>
              </a:rPr>
              <a:t>Pass along rate </a:t>
            </a:r>
            <a:r>
              <a:rPr lang="en-US" sz="1900" dirty="0" smtClean="0"/>
              <a:t>if two people per paper read it the potential audience = </a:t>
            </a:r>
            <a:r>
              <a:rPr lang="en-US" sz="1900" b="1" dirty="0" smtClean="0">
                <a:solidFill>
                  <a:srgbClr val="0070C0"/>
                </a:solidFill>
              </a:rPr>
              <a:t>32000 potential readership</a:t>
            </a:r>
          </a:p>
          <a:p>
            <a:r>
              <a:rPr lang="en-US" sz="1900" dirty="0" smtClean="0"/>
              <a:t>A conservative rate of 20% reading or partial reading of the column means </a:t>
            </a:r>
            <a:r>
              <a:rPr lang="en-US" sz="1900" b="1" dirty="0" smtClean="0"/>
              <a:t>6400 readers </a:t>
            </a:r>
            <a:r>
              <a:rPr lang="en-US" sz="1900" dirty="0" smtClean="0"/>
              <a:t>@ 30% -9600 readers</a:t>
            </a:r>
          </a:p>
          <a:p>
            <a:r>
              <a:rPr lang="en-US" sz="1900" dirty="0" smtClean="0"/>
              <a:t>Cumulative readership adds the readers over a period of time- say ONE year</a:t>
            </a:r>
          </a:p>
          <a:p>
            <a:r>
              <a:rPr lang="en-US" sz="3200" b="1" dirty="0" smtClean="0"/>
              <a:t>NUMBERS BECOME RATHER MASSIVE</a:t>
            </a:r>
            <a:endParaRPr lang="en-US" sz="3200" b="1" dirty="0"/>
          </a:p>
        </p:txBody>
      </p:sp>
      <p:pic>
        <p:nvPicPr>
          <p:cNvPr id="4" name="Picture 3"/>
          <p:cNvPicPr>
            <a:picLocks noChangeAspect="1"/>
          </p:cNvPicPr>
          <p:nvPr/>
        </p:nvPicPr>
        <p:blipFill>
          <a:blip r:embed="rId2"/>
          <a:stretch>
            <a:fillRect/>
          </a:stretch>
        </p:blipFill>
        <p:spPr>
          <a:xfrm>
            <a:off x="4265132" y="94763"/>
            <a:ext cx="1946550" cy="1962637"/>
          </a:xfrm>
          <a:prstGeom prst="rect">
            <a:avLst/>
          </a:prstGeom>
        </p:spPr>
      </p:pic>
      <p:sp>
        <p:nvSpPr>
          <p:cNvPr id="5" name="Footer Placeholder 4"/>
          <p:cNvSpPr>
            <a:spLocks noGrp="1"/>
          </p:cNvSpPr>
          <p:nvPr>
            <p:ph type="ftr" sz="quarter" idx="11"/>
          </p:nvPr>
        </p:nvSpPr>
        <p:spPr/>
        <p:txBody>
          <a:bodyPr/>
          <a:lstStyle/>
          <a:p>
            <a:r>
              <a:rPr lang="en-US" smtClean="0"/>
              <a:t>Wiritng for Community Daake &amp; Piatt</a:t>
            </a:r>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33</a:t>
            </a:fld>
            <a:endParaRPr lang="en-US" dirty="0"/>
          </a:p>
        </p:txBody>
      </p:sp>
    </p:spTree>
    <p:extLst>
      <p:ext uri="{BB962C8B-B14F-4D97-AF65-F5344CB8AC3E}">
        <p14:creationId xmlns:p14="http://schemas.microsoft.com/office/powerpoint/2010/main" val="1673108915"/>
      </p:ext>
    </p:extLst>
  </p:cSld>
  <p:clrMapOvr>
    <a:masterClrMapping/>
  </p:clrMapOvr>
  <p:transition spd="slow">
    <p:wipe dir="d"/>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Move towards utilizing a limited number of great co-writers</a:t>
            </a:r>
            <a:endParaRPr lang="en-US" dirty="0"/>
          </a:p>
        </p:txBody>
      </p:sp>
      <p:pic>
        <p:nvPicPr>
          <p:cNvPr id="4" name="Picture 3"/>
          <p:cNvPicPr>
            <a:picLocks noChangeAspect="1"/>
          </p:cNvPicPr>
          <p:nvPr/>
        </p:nvPicPr>
        <p:blipFill>
          <a:blip r:embed="rId2"/>
          <a:stretch>
            <a:fillRect/>
          </a:stretch>
        </p:blipFill>
        <p:spPr>
          <a:xfrm>
            <a:off x="827902" y="1863587"/>
            <a:ext cx="1276257" cy="1794236"/>
          </a:xfrm>
          <a:prstGeom prst="rect">
            <a:avLst/>
          </a:prstGeom>
        </p:spPr>
      </p:pic>
      <p:pic>
        <p:nvPicPr>
          <p:cNvPr id="5" name="Picture 4"/>
          <p:cNvPicPr>
            <a:picLocks noChangeAspect="1"/>
          </p:cNvPicPr>
          <p:nvPr/>
        </p:nvPicPr>
        <p:blipFill>
          <a:blip r:embed="rId3"/>
          <a:stretch>
            <a:fillRect/>
          </a:stretch>
        </p:blipFill>
        <p:spPr>
          <a:xfrm>
            <a:off x="2526957" y="1946412"/>
            <a:ext cx="1519786" cy="1711411"/>
          </a:xfrm>
          <a:prstGeom prst="rect">
            <a:avLst/>
          </a:prstGeom>
        </p:spPr>
      </p:pic>
      <p:pic>
        <p:nvPicPr>
          <p:cNvPr id="7" name="Picture 6"/>
          <p:cNvPicPr>
            <a:picLocks noChangeAspect="1"/>
          </p:cNvPicPr>
          <p:nvPr/>
        </p:nvPicPr>
        <p:blipFill>
          <a:blip r:embed="rId4"/>
          <a:stretch>
            <a:fillRect/>
          </a:stretch>
        </p:blipFill>
        <p:spPr>
          <a:xfrm>
            <a:off x="6324600" y="2069712"/>
            <a:ext cx="1504857" cy="1431860"/>
          </a:xfrm>
          <a:prstGeom prst="rect">
            <a:avLst/>
          </a:prstGeom>
        </p:spPr>
      </p:pic>
      <p:pic>
        <p:nvPicPr>
          <p:cNvPr id="8" name="Picture 7"/>
          <p:cNvPicPr>
            <a:picLocks noChangeAspect="1"/>
          </p:cNvPicPr>
          <p:nvPr/>
        </p:nvPicPr>
        <p:blipFill>
          <a:blip r:embed="rId5"/>
          <a:stretch>
            <a:fillRect/>
          </a:stretch>
        </p:blipFill>
        <p:spPr>
          <a:xfrm>
            <a:off x="1103162" y="4173270"/>
            <a:ext cx="1684077" cy="1708555"/>
          </a:xfrm>
          <a:prstGeom prst="rect">
            <a:avLst/>
          </a:prstGeom>
        </p:spPr>
      </p:pic>
      <p:pic>
        <p:nvPicPr>
          <p:cNvPr id="9" name="Picture 8"/>
          <p:cNvPicPr>
            <a:picLocks noChangeAspect="1"/>
          </p:cNvPicPr>
          <p:nvPr/>
        </p:nvPicPr>
        <p:blipFill>
          <a:blip r:embed="rId6"/>
          <a:stretch>
            <a:fillRect/>
          </a:stretch>
        </p:blipFill>
        <p:spPr>
          <a:xfrm>
            <a:off x="3514154" y="4220693"/>
            <a:ext cx="1576916" cy="1613710"/>
          </a:xfrm>
          <a:prstGeom prst="rect">
            <a:avLst/>
          </a:prstGeom>
        </p:spPr>
      </p:pic>
      <p:pic>
        <p:nvPicPr>
          <p:cNvPr id="10" name="Picture 9"/>
          <p:cNvPicPr>
            <a:picLocks noChangeAspect="1"/>
          </p:cNvPicPr>
          <p:nvPr/>
        </p:nvPicPr>
        <p:blipFill>
          <a:blip r:embed="rId7"/>
          <a:stretch>
            <a:fillRect/>
          </a:stretch>
        </p:blipFill>
        <p:spPr>
          <a:xfrm>
            <a:off x="4572000" y="1992471"/>
            <a:ext cx="1038141" cy="1665352"/>
          </a:xfrm>
          <a:prstGeom prst="rect">
            <a:avLst/>
          </a:prstGeom>
        </p:spPr>
      </p:pic>
      <p:pic>
        <p:nvPicPr>
          <p:cNvPr id="11" name="Picture 10"/>
          <p:cNvPicPr>
            <a:picLocks noChangeAspect="1"/>
          </p:cNvPicPr>
          <p:nvPr/>
        </p:nvPicPr>
        <p:blipFill>
          <a:blip r:embed="rId8"/>
          <a:stretch>
            <a:fillRect/>
          </a:stretch>
        </p:blipFill>
        <p:spPr>
          <a:xfrm>
            <a:off x="6096000" y="4173270"/>
            <a:ext cx="1499263" cy="1613710"/>
          </a:xfrm>
          <a:prstGeom prst="rect">
            <a:avLst/>
          </a:prstGeom>
        </p:spPr>
      </p:pic>
      <p:sp>
        <p:nvSpPr>
          <p:cNvPr id="3" name="TextBox 2"/>
          <p:cNvSpPr txBox="1"/>
          <p:nvPr/>
        </p:nvSpPr>
        <p:spPr>
          <a:xfrm>
            <a:off x="304800" y="3810000"/>
            <a:ext cx="8001000" cy="338554"/>
          </a:xfrm>
          <a:prstGeom prst="rect">
            <a:avLst/>
          </a:prstGeom>
          <a:noFill/>
        </p:spPr>
        <p:txBody>
          <a:bodyPr wrap="square" rtlCol="0">
            <a:spAutoFit/>
          </a:bodyPr>
          <a:lstStyle/>
          <a:p>
            <a:r>
              <a:rPr lang="en-US" sz="1600" dirty="0" smtClean="0"/>
              <a:t>Dr. Boyd CC         Ms. Mingledorff-OKC  Lauren Short-Riverside  Jay Flaherty- QC</a:t>
            </a:r>
            <a:endParaRPr lang="en-US" sz="1600" dirty="0"/>
          </a:p>
        </p:txBody>
      </p:sp>
      <p:sp>
        <p:nvSpPr>
          <p:cNvPr id="6" name="TextBox 5"/>
          <p:cNvSpPr txBox="1"/>
          <p:nvPr/>
        </p:nvSpPr>
        <p:spPr>
          <a:xfrm>
            <a:off x="304800" y="5953964"/>
            <a:ext cx="8153400" cy="369332"/>
          </a:xfrm>
          <a:prstGeom prst="rect">
            <a:avLst/>
          </a:prstGeom>
          <a:noFill/>
        </p:spPr>
        <p:txBody>
          <a:bodyPr wrap="square" rtlCol="0">
            <a:spAutoFit/>
          </a:bodyPr>
          <a:lstStyle/>
          <a:p>
            <a:r>
              <a:rPr lang="en-US" dirty="0" smtClean="0"/>
              <a:t>MarkArgeylan - Midland      Dr. Thomas           Larry Young –Thrivent, QC</a:t>
            </a:r>
            <a:endParaRPr lang="en-US" dirty="0"/>
          </a:p>
        </p:txBody>
      </p:sp>
      <p:sp>
        <p:nvSpPr>
          <p:cNvPr id="12" name="Footer Placeholder 11"/>
          <p:cNvSpPr>
            <a:spLocks noGrp="1"/>
          </p:cNvSpPr>
          <p:nvPr>
            <p:ph type="ftr" sz="quarter" idx="11"/>
          </p:nvPr>
        </p:nvSpPr>
        <p:spPr/>
        <p:txBody>
          <a:bodyPr/>
          <a:lstStyle/>
          <a:p>
            <a:r>
              <a:rPr lang="en-US" smtClean="0"/>
              <a:t>Wiritng for Community Daake &amp; Piatt</a:t>
            </a:r>
            <a:endParaRPr lang="en-US" dirty="0"/>
          </a:p>
        </p:txBody>
      </p:sp>
      <p:sp>
        <p:nvSpPr>
          <p:cNvPr id="13" name="Slide Number Placeholder 12"/>
          <p:cNvSpPr>
            <a:spLocks noGrp="1"/>
          </p:cNvSpPr>
          <p:nvPr>
            <p:ph type="sldNum" sz="quarter" idx="12"/>
          </p:nvPr>
        </p:nvSpPr>
        <p:spPr/>
        <p:txBody>
          <a:bodyPr/>
          <a:lstStyle/>
          <a:p>
            <a:fld id="{33D6E5A2-EC83-451F-A719-9AC1370DD5CF}" type="slidenum">
              <a:rPr lang="en-US" smtClean="0"/>
              <a:pPr/>
              <a:t>34</a:t>
            </a:fld>
            <a:endParaRPr lang="en-US" dirty="0"/>
          </a:p>
        </p:txBody>
      </p:sp>
    </p:spTree>
    <p:extLst>
      <p:ext uri="{BB962C8B-B14F-4D97-AF65-F5344CB8AC3E}">
        <p14:creationId xmlns:p14="http://schemas.microsoft.com/office/powerpoint/2010/main" val="4039457733"/>
      </p:ext>
    </p:extLst>
  </p:cSld>
  <p:clrMapOvr>
    <a:masterClrMapping/>
  </p:clrMapOvr>
  <p:transition spd="slow">
    <p:wipe dir="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Move towards utilizing a limited number of great co-writers</a:t>
            </a:r>
            <a:endParaRPr lang="en-US" dirty="0"/>
          </a:p>
        </p:txBody>
      </p:sp>
      <p:pic>
        <p:nvPicPr>
          <p:cNvPr id="13" name="Picture 12"/>
          <p:cNvPicPr>
            <a:picLocks noChangeAspect="1"/>
          </p:cNvPicPr>
          <p:nvPr/>
        </p:nvPicPr>
        <p:blipFill>
          <a:blip r:embed="rId2"/>
          <a:stretch>
            <a:fillRect/>
          </a:stretch>
        </p:blipFill>
        <p:spPr>
          <a:xfrm>
            <a:off x="913819" y="1905000"/>
            <a:ext cx="1238632" cy="1694260"/>
          </a:xfrm>
          <a:prstGeom prst="rect">
            <a:avLst/>
          </a:prstGeom>
        </p:spPr>
      </p:pic>
      <p:pic>
        <p:nvPicPr>
          <p:cNvPr id="3" name="Picture 2"/>
          <p:cNvPicPr>
            <a:picLocks noChangeAspect="1"/>
          </p:cNvPicPr>
          <p:nvPr/>
        </p:nvPicPr>
        <p:blipFill>
          <a:blip r:embed="rId3"/>
          <a:stretch>
            <a:fillRect/>
          </a:stretch>
        </p:blipFill>
        <p:spPr>
          <a:xfrm>
            <a:off x="2802822" y="1905000"/>
            <a:ext cx="1328870" cy="1709500"/>
          </a:xfrm>
          <a:prstGeom prst="rect">
            <a:avLst/>
          </a:prstGeom>
        </p:spPr>
      </p:pic>
      <p:pic>
        <p:nvPicPr>
          <p:cNvPr id="14" name="Picture 13"/>
          <p:cNvPicPr>
            <a:picLocks noChangeAspect="1"/>
          </p:cNvPicPr>
          <p:nvPr/>
        </p:nvPicPr>
        <p:blipFill>
          <a:blip r:embed="rId4"/>
          <a:stretch>
            <a:fillRect/>
          </a:stretch>
        </p:blipFill>
        <p:spPr>
          <a:xfrm>
            <a:off x="4953000" y="1967402"/>
            <a:ext cx="1536465" cy="1602408"/>
          </a:xfrm>
          <a:prstGeom prst="rect">
            <a:avLst/>
          </a:prstGeom>
        </p:spPr>
      </p:pic>
      <p:sp>
        <p:nvSpPr>
          <p:cNvPr id="4" name="TextBox 3"/>
          <p:cNvSpPr txBox="1"/>
          <p:nvPr/>
        </p:nvSpPr>
        <p:spPr>
          <a:xfrm>
            <a:off x="704335" y="3785176"/>
            <a:ext cx="7848600" cy="338554"/>
          </a:xfrm>
          <a:prstGeom prst="rect">
            <a:avLst/>
          </a:prstGeom>
          <a:noFill/>
        </p:spPr>
        <p:txBody>
          <a:bodyPr wrap="square" rtlCol="0">
            <a:spAutoFit/>
          </a:bodyPr>
          <a:lstStyle/>
          <a:p>
            <a:r>
              <a:rPr lang="en-US" sz="1600" dirty="0" smtClean="0"/>
              <a:t>Michael Williams*    Angela Felde*   George Kalemkarian-Retired Deere</a:t>
            </a:r>
            <a:endParaRPr lang="en-US" sz="1600" dirty="0"/>
          </a:p>
        </p:txBody>
      </p:sp>
      <p:pic>
        <p:nvPicPr>
          <p:cNvPr id="7" name="Picture 6"/>
          <p:cNvPicPr>
            <a:picLocks noChangeAspect="1"/>
          </p:cNvPicPr>
          <p:nvPr/>
        </p:nvPicPr>
        <p:blipFill>
          <a:blip r:embed="rId5"/>
          <a:stretch>
            <a:fillRect/>
          </a:stretch>
        </p:blipFill>
        <p:spPr>
          <a:xfrm>
            <a:off x="837681" y="4339096"/>
            <a:ext cx="1390908" cy="1824671"/>
          </a:xfrm>
          <a:prstGeom prst="rect">
            <a:avLst/>
          </a:prstGeom>
        </p:spPr>
      </p:pic>
      <p:pic>
        <p:nvPicPr>
          <p:cNvPr id="5" name="Picture 4"/>
          <p:cNvPicPr>
            <a:picLocks noChangeAspect="1"/>
          </p:cNvPicPr>
          <p:nvPr/>
        </p:nvPicPr>
        <p:blipFill>
          <a:blip r:embed="rId6"/>
          <a:stretch>
            <a:fillRect/>
          </a:stretch>
        </p:blipFill>
        <p:spPr>
          <a:xfrm>
            <a:off x="2866264" y="4508377"/>
            <a:ext cx="1762371" cy="1655390"/>
          </a:xfrm>
          <a:prstGeom prst="rect">
            <a:avLst/>
          </a:prstGeom>
        </p:spPr>
      </p:pic>
      <p:pic>
        <p:nvPicPr>
          <p:cNvPr id="6" name="Picture 5"/>
          <p:cNvPicPr>
            <a:picLocks noChangeAspect="1"/>
          </p:cNvPicPr>
          <p:nvPr/>
        </p:nvPicPr>
        <p:blipFill>
          <a:blip r:embed="rId7"/>
          <a:stretch>
            <a:fillRect/>
          </a:stretch>
        </p:blipFill>
        <p:spPr>
          <a:xfrm>
            <a:off x="5239800" y="4537209"/>
            <a:ext cx="3153215" cy="1495634"/>
          </a:xfrm>
          <a:prstGeom prst="rect">
            <a:avLst/>
          </a:prstGeom>
        </p:spPr>
      </p:pic>
      <p:sp>
        <p:nvSpPr>
          <p:cNvPr id="8" name="TextBox 7"/>
          <p:cNvSpPr txBox="1"/>
          <p:nvPr/>
        </p:nvSpPr>
        <p:spPr>
          <a:xfrm>
            <a:off x="457200" y="6400800"/>
            <a:ext cx="4343400" cy="369332"/>
          </a:xfrm>
          <a:prstGeom prst="rect">
            <a:avLst/>
          </a:prstGeom>
          <a:noFill/>
        </p:spPr>
        <p:txBody>
          <a:bodyPr wrap="square" rtlCol="0">
            <a:spAutoFit/>
          </a:bodyPr>
          <a:lstStyle/>
          <a:p>
            <a:r>
              <a:rPr lang="en-US" dirty="0" smtClean="0"/>
              <a:t>Dr. Kathleen Mays    Darrin Blair</a:t>
            </a:r>
            <a:endParaRPr lang="en-US" dirty="0"/>
          </a:p>
        </p:txBody>
      </p:sp>
      <p:sp>
        <p:nvSpPr>
          <p:cNvPr id="9" name="Footer Placeholder 8"/>
          <p:cNvSpPr>
            <a:spLocks noGrp="1"/>
          </p:cNvSpPr>
          <p:nvPr>
            <p:ph type="ftr" sz="quarter" idx="11"/>
          </p:nvPr>
        </p:nvSpPr>
        <p:spPr/>
        <p:txBody>
          <a:bodyPr/>
          <a:lstStyle/>
          <a:p>
            <a:r>
              <a:rPr lang="en-US" smtClean="0"/>
              <a:t>Wiritng for Community Daake &amp; Piatt</a:t>
            </a:r>
            <a:endParaRPr lang="en-US" dirty="0"/>
          </a:p>
        </p:txBody>
      </p:sp>
      <p:sp>
        <p:nvSpPr>
          <p:cNvPr id="10" name="Slide Number Placeholder 9"/>
          <p:cNvSpPr>
            <a:spLocks noGrp="1"/>
          </p:cNvSpPr>
          <p:nvPr>
            <p:ph type="sldNum" sz="quarter" idx="12"/>
          </p:nvPr>
        </p:nvSpPr>
        <p:spPr/>
        <p:txBody>
          <a:bodyPr/>
          <a:lstStyle/>
          <a:p>
            <a:fld id="{33D6E5A2-EC83-451F-A719-9AC1370DD5CF}" type="slidenum">
              <a:rPr lang="en-US" smtClean="0"/>
              <a:pPr/>
              <a:t>35</a:t>
            </a:fld>
            <a:endParaRPr lang="en-US" dirty="0"/>
          </a:p>
        </p:txBody>
      </p:sp>
    </p:spTree>
    <p:extLst>
      <p:ext uri="{BB962C8B-B14F-4D97-AF65-F5344CB8AC3E}">
        <p14:creationId xmlns:p14="http://schemas.microsoft.com/office/powerpoint/2010/main" val="810016968"/>
      </p:ext>
    </p:extLst>
  </p:cSld>
  <p:clrMapOvr>
    <a:masterClrMapping/>
  </p:clrMapOvr>
  <p:transition spd="slow">
    <p:wipe dir="d"/>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Cumulative “Potential” Readership</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066800" y="1752600"/>
            <a:ext cx="6410890" cy="4819481"/>
          </a:xfrm>
          <a:prstGeom prst="rect">
            <a:avLst/>
          </a:prstGeom>
        </p:spPr>
      </p:pic>
      <p:sp>
        <p:nvSpPr>
          <p:cNvPr id="5" name="Footer Placeholder 4"/>
          <p:cNvSpPr>
            <a:spLocks noGrp="1"/>
          </p:cNvSpPr>
          <p:nvPr>
            <p:ph type="ftr" sz="quarter" idx="11"/>
          </p:nvPr>
        </p:nvSpPr>
        <p:spPr/>
        <p:txBody>
          <a:bodyPr/>
          <a:lstStyle/>
          <a:p>
            <a:r>
              <a:rPr lang="en-US" smtClean="0"/>
              <a:t>Wiritng for Community Daake &amp; Piatt</a:t>
            </a:r>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36</a:t>
            </a:fld>
            <a:endParaRPr lang="en-US" dirty="0"/>
          </a:p>
        </p:txBody>
      </p:sp>
    </p:spTree>
    <p:extLst>
      <p:ext uri="{BB962C8B-B14F-4D97-AF65-F5344CB8AC3E}">
        <p14:creationId xmlns:p14="http://schemas.microsoft.com/office/powerpoint/2010/main" val="1848966138"/>
      </p:ext>
    </p:extLst>
  </p:cSld>
  <p:clrMapOvr>
    <a:masterClrMapping/>
  </p:clrMapOvr>
  <p:transition spd="slow">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30% Readership </a:t>
            </a:r>
            <a:r>
              <a:rPr lang="en-US" dirty="0"/>
              <a:t>R</a:t>
            </a:r>
            <a:r>
              <a:rPr lang="en-US" dirty="0" smtClean="0"/>
              <a:t>ates</a:t>
            </a:r>
            <a:endParaRPr lang="en-US" dirty="0"/>
          </a:p>
        </p:txBody>
      </p:sp>
      <p:pic>
        <p:nvPicPr>
          <p:cNvPr id="4" name="Content Placeholder 3"/>
          <p:cNvPicPr>
            <a:picLocks noGrp="1" noChangeAspect="1"/>
          </p:cNvPicPr>
          <p:nvPr>
            <p:ph idx="1"/>
          </p:nvPr>
        </p:nvPicPr>
        <p:blipFill>
          <a:blip r:embed="rId2"/>
          <a:stretch>
            <a:fillRect/>
          </a:stretch>
        </p:blipFill>
        <p:spPr>
          <a:xfrm>
            <a:off x="1295400" y="1524000"/>
            <a:ext cx="6441488" cy="4387850"/>
          </a:xfrm>
          <a:prstGeom prst="rect">
            <a:avLst/>
          </a:prstGeom>
        </p:spPr>
      </p:pic>
      <p:cxnSp>
        <p:nvCxnSpPr>
          <p:cNvPr id="10" name="Straight Arrow Connector 9"/>
          <p:cNvCxnSpPr/>
          <p:nvPr/>
        </p:nvCxnSpPr>
        <p:spPr>
          <a:xfrm>
            <a:off x="5562600" y="2209800"/>
            <a:ext cx="1752600" cy="152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191000" y="2209800"/>
            <a:ext cx="1981200" cy="923330"/>
          </a:xfrm>
          <a:prstGeom prst="rect">
            <a:avLst/>
          </a:prstGeom>
          <a:noFill/>
        </p:spPr>
        <p:txBody>
          <a:bodyPr wrap="square" rtlCol="0">
            <a:spAutoFit/>
          </a:bodyPr>
          <a:lstStyle/>
          <a:p>
            <a:r>
              <a:rPr lang="en-US" b="1" dirty="0" smtClean="0"/>
              <a:t>6.6 Million Cumulative Readership</a:t>
            </a:r>
            <a:endParaRPr lang="en-US" b="1" dirty="0"/>
          </a:p>
        </p:txBody>
      </p:sp>
      <p:sp>
        <p:nvSpPr>
          <p:cNvPr id="3" name="Footer Placeholder 2"/>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37</a:t>
            </a:fld>
            <a:endParaRPr lang="en-US" dirty="0"/>
          </a:p>
        </p:txBody>
      </p:sp>
    </p:spTree>
    <p:extLst>
      <p:ext uri="{BB962C8B-B14F-4D97-AF65-F5344CB8AC3E}">
        <p14:creationId xmlns:p14="http://schemas.microsoft.com/office/powerpoint/2010/main" val="1901822365"/>
      </p:ext>
    </p:extLst>
  </p:cSld>
  <p:clrMapOvr>
    <a:masterClrMapping/>
  </p:clrMapOvr>
  <p:transition spd="slow">
    <p:wipe dir="d"/>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Value of space .. We have been given:</a:t>
            </a:r>
            <a:endParaRPr lang="en-US" dirty="0"/>
          </a:p>
        </p:txBody>
      </p:sp>
      <p:sp>
        <p:nvSpPr>
          <p:cNvPr id="3" name="Content Placeholder 2"/>
          <p:cNvSpPr>
            <a:spLocks noGrp="1"/>
          </p:cNvSpPr>
          <p:nvPr>
            <p:ph idx="1"/>
          </p:nvPr>
        </p:nvSpPr>
        <p:spPr/>
        <p:txBody>
          <a:bodyPr>
            <a:normAutofit/>
          </a:bodyPr>
          <a:lstStyle/>
          <a:p>
            <a:r>
              <a:rPr lang="en-US" sz="4800" b="1" dirty="0" smtClean="0">
                <a:solidFill>
                  <a:srgbClr val="FF0000"/>
                </a:solidFill>
              </a:rPr>
              <a:t>650*$800 = $520,000</a:t>
            </a:r>
          </a:p>
          <a:p>
            <a:r>
              <a:rPr lang="en-US" sz="2600" b="1" dirty="0" smtClean="0"/>
              <a:t>We mentioned Olivet 95-99% of the time</a:t>
            </a:r>
          </a:p>
          <a:p>
            <a:r>
              <a:rPr lang="en-US" sz="2600" b="1" dirty="0" smtClean="0"/>
              <a:t>But we do not in any official capacity represent the Olivet</a:t>
            </a:r>
          </a:p>
          <a:p>
            <a:endParaRPr lang="en-US" sz="2600" b="1" dirty="0"/>
          </a:p>
        </p:txBody>
      </p:sp>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38</a:t>
            </a:fld>
            <a:endParaRPr lang="en-US" dirty="0"/>
          </a:p>
        </p:txBody>
      </p:sp>
    </p:spTree>
    <p:extLst>
      <p:ext uri="{BB962C8B-B14F-4D97-AF65-F5344CB8AC3E}">
        <p14:creationId xmlns:p14="http://schemas.microsoft.com/office/powerpoint/2010/main" val="1138962368"/>
      </p:ext>
    </p:extLst>
  </p:cSld>
  <p:clrMapOvr>
    <a:masterClrMapping/>
  </p:clrMapOvr>
  <p:transition spd="slow">
    <p:wipe dir="d"/>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152400"/>
            <a:ext cx="7315200" cy="1752600"/>
          </a:xfrm>
        </p:spPr>
        <p:txBody>
          <a:bodyPr>
            <a:normAutofit/>
          </a:bodyPr>
          <a:lstStyle/>
          <a:p>
            <a:pPr algn="ctr"/>
            <a:r>
              <a:rPr lang="en-US" sz="2800" b="1" u="sng" dirty="0" smtClean="0">
                <a:solidFill>
                  <a:srgbClr val="7030A0"/>
                </a:solidFill>
              </a:rPr>
              <a:t>Distribution-multiple Channels</a:t>
            </a:r>
            <a:br>
              <a:rPr lang="en-US" sz="2800" b="1" u="sng" dirty="0" smtClean="0">
                <a:solidFill>
                  <a:srgbClr val="7030A0"/>
                </a:solidFill>
              </a:rPr>
            </a:br>
            <a:r>
              <a:rPr lang="en-US" sz="2800" b="1" u="sng" dirty="0" smtClean="0">
                <a:solidFill>
                  <a:srgbClr val="7030A0"/>
                </a:solidFill>
              </a:rPr>
              <a:t>Increases readership &amp; influence</a:t>
            </a:r>
            <a:endParaRPr lang="en-US" sz="2800" b="1" u="sng" dirty="0">
              <a:solidFill>
                <a:srgbClr val="7030A0"/>
              </a:solidFill>
            </a:endParaRPr>
          </a:p>
        </p:txBody>
      </p:sp>
      <p:graphicFrame>
        <p:nvGraphicFramePr>
          <p:cNvPr id="3" name="Diagram 2"/>
          <p:cNvGraphicFramePr/>
          <p:nvPr/>
        </p:nvGraphicFramePr>
        <p:xfrm>
          <a:off x="533400" y="1397000"/>
          <a:ext cx="78486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a:blip r:embed="rId7"/>
          <a:stretch>
            <a:fillRect/>
          </a:stretch>
        </p:blipFill>
        <p:spPr>
          <a:xfrm>
            <a:off x="6096000" y="1425405"/>
            <a:ext cx="1147496" cy="959190"/>
          </a:xfrm>
          <a:prstGeom prst="rect">
            <a:avLst/>
          </a:prstGeom>
        </p:spPr>
      </p:pic>
      <p:pic>
        <p:nvPicPr>
          <p:cNvPr id="5" name="Picture 4"/>
          <p:cNvPicPr>
            <a:picLocks noChangeAspect="1"/>
          </p:cNvPicPr>
          <p:nvPr/>
        </p:nvPicPr>
        <p:blipFill>
          <a:blip r:embed="rId8"/>
          <a:stretch>
            <a:fillRect/>
          </a:stretch>
        </p:blipFill>
        <p:spPr>
          <a:xfrm>
            <a:off x="4648200" y="2971800"/>
            <a:ext cx="618244" cy="703746"/>
          </a:xfrm>
          <a:prstGeom prst="rect">
            <a:avLst/>
          </a:prstGeom>
        </p:spPr>
      </p:pic>
      <p:pic>
        <p:nvPicPr>
          <p:cNvPr id="6" name="Picture 5"/>
          <p:cNvPicPr>
            <a:picLocks noChangeAspect="1"/>
          </p:cNvPicPr>
          <p:nvPr/>
        </p:nvPicPr>
        <p:blipFill>
          <a:blip r:embed="rId9"/>
          <a:stretch>
            <a:fillRect/>
          </a:stretch>
        </p:blipFill>
        <p:spPr>
          <a:xfrm>
            <a:off x="5638800" y="3112769"/>
            <a:ext cx="763876" cy="518485"/>
          </a:xfrm>
          <a:prstGeom prst="rect">
            <a:avLst/>
          </a:prstGeom>
        </p:spPr>
      </p:pic>
      <p:pic>
        <p:nvPicPr>
          <p:cNvPr id="7" name="Picture 6"/>
          <p:cNvPicPr>
            <a:picLocks noChangeAspect="1"/>
          </p:cNvPicPr>
          <p:nvPr/>
        </p:nvPicPr>
        <p:blipFill>
          <a:blip r:embed="rId10"/>
          <a:stretch>
            <a:fillRect/>
          </a:stretch>
        </p:blipFill>
        <p:spPr>
          <a:xfrm>
            <a:off x="3309957" y="5610389"/>
            <a:ext cx="1979141" cy="1095211"/>
          </a:xfrm>
          <a:prstGeom prst="rect">
            <a:avLst/>
          </a:prstGeom>
        </p:spPr>
      </p:pic>
      <p:pic>
        <p:nvPicPr>
          <p:cNvPr id="8" name="Picture 7"/>
          <p:cNvPicPr>
            <a:picLocks noChangeAspect="1"/>
          </p:cNvPicPr>
          <p:nvPr/>
        </p:nvPicPr>
        <p:blipFill>
          <a:blip r:embed="rId11"/>
          <a:stretch>
            <a:fillRect/>
          </a:stretch>
        </p:blipFill>
        <p:spPr>
          <a:xfrm>
            <a:off x="1143000" y="5748277"/>
            <a:ext cx="1089388" cy="819434"/>
          </a:xfrm>
          <a:prstGeom prst="rect">
            <a:avLst/>
          </a:prstGeom>
        </p:spPr>
      </p:pic>
      <p:sp>
        <p:nvSpPr>
          <p:cNvPr id="10" name="TextBox 9"/>
          <p:cNvSpPr txBox="1"/>
          <p:nvPr/>
        </p:nvSpPr>
        <p:spPr>
          <a:xfrm>
            <a:off x="5266444" y="6019800"/>
            <a:ext cx="3801356" cy="584775"/>
          </a:xfrm>
          <a:prstGeom prst="rect">
            <a:avLst/>
          </a:prstGeom>
          <a:noFill/>
        </p:spPr>
        <p:txBody>
          <a:bodyPr wrap="square" rtlCol="0">
            <a:spAutoFit/>
          </a:bodyPr>
          <a:lstStyle/>
          <a:p>
            <a:r>
              <a:rPr lang="en-US" sz="1400" dirty="0">
                <a:hlinkClick r:id="rId12"/>
              </a:rPr>
              <a:t>https</a:t>
            </a:r>
            <a:r>
              <a:rPr lang="en-US" sz="1400" dirty="0" smtClean="0">
                <a:hlinkClick r:id="rId12"/>
              </a:rPr>
              <a:t>://</a:t>
            </a:r>
            <a:r>
              <a:rPr lang="en-US" sz="1400" dirty="0" smtClean="0"/>
              <a:t>daakecomments.</a:t>
            </a:r>
            <a:r>
              <a:rPr lang="en-US" sz="1400" dirty="0" smtClean="0">
                <a:hlinkClick r:id="rId12"/>
              </a:rPr>
              <a:t>wordpress.com/</a:t>
            </a:r>
            <a:endParaRPr lang="en-US" sz="1400" dirty="0" smtClean="0"/>
          </a:p>
          <a:p>
            <a:endParaRPr lang="en-US" dirty="0"/>
          </a:p>
        </p:txBody>
      </p:sp>
      <p:sp>
        <p:nvSpPr>
          <p:cNvPr id="9" name="Footer Placeholder 8"/>
          <p:cNvSpPr>
            <a:spLocks noGrp="1"/>
          </p:cNvSpPr>
          <p:nvPr>
            <p:ph type="ftr" sz="quarter" idx="11"/>
          </p:nvPr>
        </p:nvSpPr>
        <p:spPr/>
        <p:txBody>
          <a:bodyPr/>
          <a:lstStyle/>
          <a:p>
            <a:r>
              <a:rPr lang="en-US" smtClean="0"/>
              <a:t>Wiritng for Community Daake &amp; Piatt</a:t>
            </a:r>
            <a:endParaRPr lang="en-US" dirty="0"/>
          </a:p>
        </p:txBody>
      </p:sp>
      <p:sp>
        <p:nvSpPr>
          <p:cNvPr id="11" name="Slide Number Placeholder 10"/>
          <p:cNvSpPr>
            <a:spLocks noGrp="1"/>
          </p:cNvSpPr>
          <p:nvPr>
            <p:ph type="sldNum" sz="quarter" idx="12"/>
          </p:nvPr>
        </p:nvSpPr>
        <p:spPr/>
        <p:txBody>
          <a:bodyPr/>
          <a:lstStyle/>
          <a:p>
            <a:fld id="{33D6E5A2-EC83-451F-A719-9AC1370DD5CF}" type="slidenum">
              <a:rPr lang="en-US" smtClean="0"/>
              <a:pPr/>
              <a:t>39</a:t>
            </a:fld>
            <a:endParaRPr lang="en-US" dirty="0"/>
          </a:p>
        </p:txBody>
      </p:sp>
    </p:spTree>
    <p:extLst>
      <p:ext uri="{BB962C8B-B14F-4D97-AF65-F5344CB8AC3E}">
        <p14:creationId xmlns:p14="http://schemas.microsoft.com/office/powerpoint/2010/main" val="1876160397"/>
      </p:ext>
    </p:extLst>
  </p:cSld>
  <p:clrMapOvr>
    <a:masterClrMapping/>
  </p:clrMapOvr>
  <p:transition spd="slow">
    <p:wipe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An Overview</a:t>
            </a:r>
            <a:endParaRPr lang="en-US" dirty="0"/>
          </a:p>
        </p:txBody>
      </p:sp>
      <p:sp>
        <p:nvSpPr>
          <p:cNvPr id="5" name="Content Placeholder 4"/>
          <p:cNvSpPr>
            <a:spLocks noGrp="1"/>
          </p:cNvSpPr>
          <p:nvPr>
            <p:ph idx="1"/>
            <p:custDataLst>
              <p:tags r:id="rId3"/>
            </p:custDataLst>
          </p:nvPr>
        </p:nvSpPr>
        <p:spPr>
          <a:xfrm>
            <a:off x="762000" y="1600200"/>
            <a:ext cx="8077200" cy="4297363"/>
          </a:xfrm>
        </p:spPr>
        <p:txBody>
          <a:bodyPr>
            <a:normAutofit/>
          </a:bodyPr>
          <a:lstStyle/>
          <a:p>
            <a:r>
              <a:rPr lang="en-US" b="1" dirty="0" smtClean="0"/>
              <a:t>We’ll look at a  thirteen+ year  </a:t>
            </a:r>
            <a:r>
              <a:rPr lang="en-US" b="1" dirty="0"/>
              <a:t>process</a:t>
            </a:r>
            <a:r>
              <a:rPr lang="en-US" dirty="0"/>
              <a:t> of </a:t>
            </a:r>
            <a:r>
              <a:rPr lang="en-US" dirty="0" smtClean="0"/>
              <a:t>developing </a:t>
            </a:r>
            <a:r>
              <a:rPr lang="en-US" dirty="0"/>
              <a:t>working relationship with </a:t>
            </a:r>
            <a:r>
              <a:rPr lang="en-US" dirty="0" smtClean="0"/>
              <a:t>a </a:t>
            </a:r>
            <a:r>
              <a:rPr lang="en-US" dirty="0"/>
              <a:t>local/regional daily newspaper-the </a:t>
            </a:r>
            <a:r>
              <a:rPr lang="en-US" i="1" dirty="0"/>
              <a:t>Kankakee Daily </a:t>
            </a:r>
            <a:r>
              <a:rPr lang="en-US" i="1" dirty="0" smtClean="0"/>
              <a:t>Journal</a:t>
            </a:r>
            <a:endParaRPr lang="en-US" dirty="0" smtClean="0"/>
          </a:p>
          <a:p>
            <a:endParaRPr lang="en-US" dirty="0" smtClean="0"/>
          </a:p>
          <a:p>
            <a:r>
              <a:rPr lang="en-US" dirty="0" smtClean="0"/>
              <a:t>Began with  </a:t>
            </a:r>
            <a:r>
              <a:rPr lang="en-US" b="1" dirty="0" smtClean="0"/>
              <a:t>Ed Piatt and Don </a:t>
            </a:r>
            <a:r>
              <a:rPr lang="en-US" b="1" dirty="0"/>
              <a:t>D</a:t>
            </a:r>
            <a:r>
              <a:rPr lang="en-US" b="1" dirty="0" smtClean="0"/>
              <a:t>aake </a:t>
            </a:r>
            <a:r>
              <a:rPr lang="en-US" dirty="0" smtClean="0"/>
              <a:t>writing </a:t>
            </a:r>
            <a:r>
              <a:rPr lang="en-US" dirty="0"/>
              <a:t>an occasional article (about 20 articles, per year, combined), in the </a:t>
            </a:r>
            <a:r>
              <a:rPr lang="en-US" b="1" i="1" dirty="0"/>
              <a:t>Daily Journal’s</a:t>
            </a:r>
            <a:r>
              <a:rPr lang="en-US" b="1" dirty="0"/>
              <a:t> monthly business magazine </a:t>
            </a:r>
            <a:r>
              <a:rPr lang="en-US" b="1" dirty="0" smtClean="0"/>
              <a:t>B2B</a:t>
            </a:r>
          </a:p>
          <a:p>
            <a:endParaRPr lang="en-US" dirty="0"/>
          </a:p>
          <a:p>
            <a:r>
              <a:rPr lang="en-US" dirty="0" smtClean="0"/>
              <a:t>Has </a:t>
            </a:r>
            <a:r>
              <a:rPr lang="en-US" dirty="0"/>
              <a:t>evolved into a weekly column </a:t>
            </a:r>
            <a:r>
              <a:rPr lang="en-US" dirty="0" smtClean="0"/>
              <a:t>in </a:t>
            </a:r>
            <a:r>
              <a:rPr lang="en-US" dirty="0"/>
              <a:t>the business section. The paper is a mid-size publication, with a circulation of over </a:t>
            </a:r>
            <a:r>
              <a:rPr lang="en-US" dirty="0" smtClean="0"/>
              <a:t>16,000</a:t>
            </a:r>
            <a:r>
              <a:rPr lang="en-US" b="1" dirty="0" smtClean="0"/>
              <a:t> </a:t>
            </a:r>
            <a:r>
              <a:rPr lang="en-US" b="1" dirty="0"/>
              <a:t>copies and </a:t>
            </a:r>
            <a:r>
              <a:rPr lang="en-US" b="1" dirty="0" smtClean="0"/>
              <a:t>30,000 </a:t>
            </a:r>
            <a:r>
              <a:rPr lang="en-US" b="1" dirty="0"/>
              <a:t>potential readers</a:t>
            </a:r>
            <a:r>
              <a:rPr lang="en-US" dirty="0"/>
              <a:t>.  </a:t>
            </a:r>
            <a:endParaRPr lang="en-US" dirty="0" smtClean="0"/>
          </a:p>
          <a:p>
            <a:endParaRPr lang="en-US" dirty="0"/>
          </a:p>
        </p:txBody>
      </p:sp>
      <p:pic>
        <p:nvPicPr>
          <p:cNvPr id="4"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77000" y="2385790"/>
            <a:ext cx="173355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2" name="Picture 2"/>
          <p:cNvPicPr>
            <a:picLocks noChangeAspect="1" noChangeArrowheads="1"/>
          </p:cNvPicPr>
          <p:nvPr/>
        </p:nvPicPr>
        <p:blipFill>
          <a:blip r:embed="rId7" cstate="print"/>
          <a:srcRect/>
          <a:stretch>
            <a:fillRect/>
          </a:stretch>
        </p:blipFill>
        <p:spPr bwMode="auto">
          <a:xfrm>
            <a:off x="7924800" y="5105400"/>
            <a:ext cx="885825" cy="1143000"/>
          </a:xfrm>
          <a:prstGeom prst="rect">
            <a:avLst/>
          </a:prstGeom>
          <a:noFill/>
          <a:ln w="9525">
            <a:noFill/>
            <a:miter lim="800000"/>
            <a:headEnd/>
            <a:tailEnd/>
          </a:ln>
          <a:effectLst/>
        </p:spPr>
      </p:pic>
      <p:sp>
        <p:nvSpPr>
          <p:cNvPr id="3" name="Footer Placeholder 2"/>
          <p:cNvSpPr>
            <a:spLocks noGrp="1"/>
          </p:cNvSpPr>
          <p:nvPr>
            <p:ph type="ftr" sz="quarter" idx="11"/>
          </p:nvPr>
        </p:nvSpPr>
        <p:spPr/>
        <p:txBody>
          <a:bodyPr/>
          <a:lstStyle/>
          <a:p>
            <a:r>
              <a:rPr lang="en-US" smtClean="0"/>
              <a:t>Wiritng for Community Daake &amp; Piatt</a:t>
            </a:r>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4</a:t>
            </a:fld>
            <a:endParaRPr lang="en-US" dirty="0"/>
          </a:p>
        </p:txBody>
      </p:sp>
    </p:spTree>
    <p:custDataLst>
      <p:tags r:id="rId1"/>
    </p:custDataLst>
    <p:extLst>
      <p:ext uri="{BB962C8B-B14F-4D97-AF65-F5344CB8AC3E}">
        <p14:creationId xmlns:p14="http://schemas.microsoft.com/office/powerpoint/2010/main" val="1401343698"/>
      </p:ext>
    </p:extLst>
  </p:cSld>
  <p:clrMapOvr>
    <a:masterClrMapping/>
  </p:clrMapOvr>
  <p:transition spd="slow">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Muck Rack</a:t>
            </a:r>
            <a:endParaRPr lang="en-US" dirty="0"/>
          </a:p>
        </p:txBody>
      </p:sp>
      <p:pic>
        <p:nvPicPr>
          <p:cNvPr id="3" name="Picture 2"/>
          <p:cNvPicPr>
            <a:picLocks noChangeAspect="1"/>
          </p:cNvPicPr>
          <p:nvPr/>
        </p:nvPicPr>
        <p:blipFill>
          <a:blip r:embed="rId2"/>
          <a:stretch>
            <a:fillRect/>
          </a:stretch>
        </p:blipFill>
        <p:spPr>
          <a:xfrm>
            <a:off x="0" y="1676400"/>
            <a:ext cx="9144000" cy="4623439"/>
          </a:xfrm>
          <a:prstGeom prst="rect">
            <a:avLst/>
          </a:prstGeom>
        </p:spPr>
      </p:pic>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40</a:t>
            </a:fld>
            <a:endParaRPr lang="en-US" dirty="0"/>
          </a:p>
        </p:txBody>
      </p:sp>
    </p:spTree>
    <p:extLst>
      <p:ext uri="{BB962C8B-B14F-4D97-AF65-F5344CB8AC3E}">
        <p14:creationId xmlns:p14="http://schemas.microsoft.com/office/powerpoint/2010/main" val="1137532281"/>
      </p:ext>
    </p:extLst>
  </p:cSld>
  <p:clrMapOvr>
    <a:masterClrMapping/>
  </p:clrMapOvr>
  <p:transition spd="slow">
    <p:wipe dir="d"/>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ChangeArrowheads="1"/>
          </p:cNvSpPr>
          <p:nvPr>
            <p:ph type="title"/>
            <p:custDataLst>
              <p:tags r:id="rId2"/>
            </p:custDataLst>
          </p:nvPr>
        </p:nvSpPr>
        <p:spPr>
          <a:xfrm>
            <a:off x="990600" y="457200"/>
            <a:ext cx="7921752" cy="838200"/>
          </a:xfrm>
        </p:spPr>
        <p:txBody>
          <a:bodyPr>
            <a:noAutofit/>
          </a:bodyPr>
          <a:lstStyle/>
          <a:p>
            <a:pPr>
              <a:defRPr/>
            </a:pPr>
            <a:r>
              <a:rPr lang="en-US" sz="3600" u="sng" dirty="0"/>
              <a:t>Benefits to </a:t>
            </a:r>
            <a:r>
              <a:rPr lang="en-US" sz="3600" u="sng" dirty="0" smtClean="0"/>
              <a:t>Multiple </a:t>
            </a:r>
            <a:r>
              <a:rPr lang="en-US" sz="3600" u="sng" dirty="0"/>
              <a:t>Stakeholder Groups </a:t>
            </a:r>
            <a:r>
              <a:rPr lang="en-US" sz="3600" dirty="0"/>
              <a:t/>
            </a:r>
            <a:br>
              <a:rPr lang="en-US" sz="3600" dirty="0"/>
            </a:br>
            <a:endParaRPr lang="en-US" sz="3600" dirty="0" smtClean="0"/>
          </a:p>
        </p:txBody>
      </p:sp>
      <p:sp>
        <p:nvSpPr>
          <p:cNvPr id="2" name="Content Placeholder 1"/>
          <p:cNvSpPr>
            <a:spLocks noGrp="1"/>
          </p:cNvSpPr>
          <p:nvPr>
            <p:ph sz="half" idx="1"/>
          </p:nvPr>
        </p:nvSpPr>
        <p:spPr>
          <a:xfrm>
            <a:off x="673100" y="1497013"/>
            <a:ext cx="3517900" cy="4759325"/>
          </a:xfrm>
        </p:spPr>
        <p:txBody>
          <a:bodyPr/>
          <a:lstStyle/>
          <a:p>
            <a:endParaRPr lang="en-US" dirty="0"/>
          </a:p>
        </p:txBody>
      </p:sp>
      <p:sp>
        <p:nvSpPr>
          <p:cNvPr id="629763" name="Rectangle 3"/>
          <p:cNvSpPr>
            <a:spLocks noGrp="1" noChangeArrowheads="1"/>
          </p:cNvSpPr>
          <p:nvPr>
            <p:ph type="body" sz="half" idx="2"/>
            <p:custDataLst>
              <p:tags r:id="rId3"/>
            </p:custDataLst>
          </p:nvPr>
        </p:nvSpPr>
        <p:spPr>
          <a:xfrm>
            <a:off x="3886200" y="1752601"/>
            <a:ext cx="5043487" cy="4495800"/>
          </a:xfrm>
        </p:spPr>
        <p:txBody>
          <a:bodyPr>
            <a:normAutofit fontScale="92500"/>
          </a:bodyPr>
          <a:lstStyle/>
          <a:p>
            <a:r>
              <a:rPr lang="en-US" sz="2400" b="1" dirty="0" smtClean="0"/>
              <a:t>Cultivating </a:t>
            </a:r>
            <a:r>
              <a:rPr lang="en-US" sz="2400" b="1" dirty="0"/>
              <a:t>a close relationship with local </a:t>
            </a:r>
            <a:r>
              <a:rPr lang="en-US" sz="2400" b="1" dirty="0" smtClean="0"/>
              <a:t>media, can </a:t>
            </a:r>
            <a:r>
              <a:rPr lang="en-US" sz="2400" b="1" dirty="0"/>
              <a:t>yield important benefits for multiple stakeholder groups.   </a:t>
            </a:r>
            <a:endParaRPr lang="en-US" sz="2400" b="1" dirty="0" smtClean="0"/>
          </a:p>
          <a:p>
            <a:r>
              <a:rPr lang="en-US" sz="2400" b="1" dirty="0" smtClean="0">
                <a:solidFill>
                  <a:srgbClr val="FF0000"/>
                </a:solidFill>
              </a:rPr>
              <a:t>The Community</a:t>
            </a:r>
          </a:p>
          <a:p>
            <a:r>
              <a:rPr lang="en-US" sz="2400" b="1" dirty="0" smtClean="0">
                <a:solidFill>
                  <a:schemeClr val="accent1"/>
                </a:solidFill>
              </a:rPr>
              <a:t>The Newspaper</a:t>
            </a:r>
          </a:p>
          <a:p>
            <a:r>
              <a:rPr lang="en-US" sz="2400" b="1" dirty="0" smtClean="0"/>
              <a:t>Our Readers</a:t>
            </a:r>
          </a:p>
          <a:p>
            <a:r>
              <a:rPr lang="en-US" sz="2400" b="1" dirty="0" smtClean="0">
                <a:solidFill>
                  <a:schemeClr val="accent6">
                    <a:lumMod val="75000"/>
                  </a:schemeClr>
                </a:solidFill>
              </a:rPr>
              <a:t>Our Students</a:t>
            </a:r>
          </a:p>
          <a:p>
            <a:r>
              <a:rPr lang="en-US" sz="2800" b="1" dirty="0" smtClean="0">
                <a:solidFill>
                  <a:srgbClr val="FFC000"/>
                </a:solidFill>
              </a:rPr>
              <a:t>University</a:t>
            </a:r>
          </a:p>
          <a:p>
            <a:r>
              <a:rPr lang="en-US" sz="2800" b="1" dirty="0" smtClean="0">
                <a:solidFill>
                  <a:srgbClr val="7030A0"/>
                </a:solidFill>
              </a:rPr>
              <a:t>For Us Too!</a:t>
            </a:r>
          </a:p>
        </p:txBody>
      </p:sp>
      <p:pic>
        <p:nvPicPr>
          <p:cNvPr id="13314"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61545" y="2133600"/>
            <a:ext cx="266700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US" smtClean="0"/>
              <a:t>Wiritng for Community Daake &amp; Piatt</a:t>
            </a:r>
            <a:endParaRPr lang="en-US" dirty="0"/>
          </a:p>
        </p:txBody>
      </p:sp>
      <p:sp>
        <p:nvSpPr>
          <p:cNvPr id="4" name="Slide Number Placeholder 3"/>
          <p:cNvSpPr>
            <a:spLocks noGrp="1"/>
          </p:cNvSpPr>
          <p:nvPr>
            <p:ph type="sldNum" sz="quarter" idx="12"/>
          </p:nvPr>
        </p:nvSpPr>
        <p:spPr/>
        <p:txBody>
          <a:bodyPr/>
          <a:lstStyle/>
          <a:p>
            <a:fld id="{33D6E5A2-EC83-451F-A719-9AC1370DD5CF}" type="slidenum">
              <a:rPr lang="en-US" smtClean="0"/>
              <a:pPr/>
              <a:t>41</a:t>
            </a:fld>
            <a:endParaRPr lang="en-US" dirty="0"/>
          </a:p>
        </p:txBody>
      </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9763">
                                            <p:txEl>
                                              <p:pRg st="0" end="0"/>
                                            </p:txEl>
                                          </p:spTgt>
                                        </p:tgtEl>
                                        <p:attrNameLst>
                                          <p:attrName>style.visibility</p:attrName>
                                        </p:attrNameLst>
                                      </p:cBhvr>
                                      <p:to>
                                        <p:strVal val="visible"/>
                                      </p:to>
                                    </p:set>
                                    <p:anim calcmode="lin" valueType="num">
                                      <p:cBhvr additive="base">
                                        <p:cTn id="7" dur="500" fill="hold"/>
                                        <p:tgtEl>
                                          <p:spTgt spid="6297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297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29763">
                                            <p:txEl>
                                              <p:pRg st="1" end="1"/>
                                            </p:txEl>
                                          </p:spTgt>
                                        </p:tgtEl>
                                        <p:attrNameLst>
                                          <p:attrName>style.visibility</p:attrName>
                                        </p:attrNameLst>
                                      </p:cBhvr>
                                      <p:to>
                                        <p:strVal val="visible"/>
                                      </p:to>
                                    </p:set>
                                    <p:anim calcmode="lin" valueType="num">
                                      <p:cBhvr additive="base">
                                        <p:cTn id="13" dur="500" fill="hold"/>
                                        <p:tgtEl>
                                          <p:spTgt spid="62976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297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29763">
                                            <p:txEl>
                                              <p:pRg st="2" end="2"/>
                                            </p:txEl>
                                          </p:spTgt>
                                        </p:tgtEl>
                                        <p:attrNameLst>
                                          <p:attrName>style.visibility</p:attrName>
                                        </p:attrNameLst>
                                      </p:cBhvr>
                                      <p:to>
                                        <p:strVal val="visible"/>
                                      </p:to>
                                    </p:set>
                                    <p:anim calcmode="lin" valueType="num">
                                      <p:cBhvr additive="base">
                                        <p:cTn id="19" dur="500" fill="hold"/>
                                        <p:tgtEl>
                                          <p:spTgt spid="62976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297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29763">
                                            <p:txEl>
                                              <p:pRg st="3" end="3"/>
                                            </p:txEl>
                                          </p:spTgt>
                                        </p:tgtEl>
                                        <p:attrNameLst>
                                          <p:attrName>style.visibility</p:attrName>
                                        </p:attrNameLst>
                                      </p:cBhvr>
                                      <p:to>
                                        <p:strVal val="visible"/>
                                      </p:to>
                                    </p:set>
                                    <p:anim calcmode="lin" valueType="num">
                                      <p:cBhvr additive="base">
                                        <p:cTn id="25" dur="500" fill="hold"/>
                                        <p:tgtEl>
                                          <p:spTgt spid="62976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2976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29763">
                                            <p:txEl>
                                              <p:pRg st="4" end="4"/>
                                            </p:txEl>
                                          </p:spTgt>
                                        </p:tgtEl>
                                        <p:attrNameLst>
                                          <p:attrName>style.visibility</p:attrName>
                                        </p:attrNameLst>
                                      </p:cBhvr>
                                      <p:to>
                                        <p:strVal val="visible"/>
                                      </p:to>
                                    </p:set>
                                    <p:anim calcmode="lin" valueType="num">
                                      <p:cBhvr additive="base">
                                        <p:cTn id="31" dur="500" fill="hold"/>
                                        <p:tgtEl>
                                          <p:spTgt spid="62976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2976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29763">
                                            <p:txEl>
                                              <p:pRg st="5" end="5"/>
                                            </p:txEl>
                                          </p:spTgt>
                                        </p:tgtEl>
                                        <p:attrNameLst>
                                          <p:attrName>style.visibility</p:attrName>
                                        </p:attrNameLst>
                                      </p:cBhvr>
                                      <p:to>
                                        <p:strVal val="visible"/>
                                      </p:to>
                                    </p:set>
                                    <p:anim calcmode="lin" valueType="num">
                                      <p:cBhvr additive="base">
                                        <p:cTn id="37" dur="500" fill="hold"/>
                                        <p:tgtEl>
                                          <p:spTgt spid="62976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2976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29763">
                                            <p:txEl>
                                              <p:pRg st="6" end="6"/>
                                            </p:txEl>
                                          </p:spTgt>
                                        </p:tgtEl>
                                        <p:attrNameLst>
                                          <p:attrName>style.visibility</p:attrName>
                                        </p:attrNameLst>
                                      </p:cBhvr>
                                      <p:to>
                                        <p:strVal val="visible"/>
                                      </p:to>
                                    </p:set>
                                    <p:anim calcmode="lin" valueType="num">
                                      <p:cBhvr additive="base">
                                        <p:cTn id="43" dur="500" fill="hold"/>
                                        <p:tgtEl>
                                          <p:spTgt spid="62976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2976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76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ChangeArrowheads="1"/>
          </p:cNvSpPr>
          <p:nvPr>
            <p:ph type="title"/>
            <p:custDataLst>
              <p:tags r:id="rId2"/>
            </p:custDataLst>
          </p:nvPr>
        </p:nvSpPr>
        <p:spPr>
          <a:xfrm>
            <a:off x="990600" y="457200"/>
            <a:ext cx="7921752" cy="838200"/>
          </a:xfrm>
        </p:spPr>
        <p:txBody>
          <a:bodyPr>
            <a:noAutofit/>
          </a:bodyPr>
          <a:lstStyle/>
          <a:p>
            <a:pPr>
              <a:defRPr/>
            </a:pPr>
            <a:r>
              <a:rPr lang="en-US" sz="3600" dirty="0"/>
              <a:t>Engaging in public outreach allows us to give back to our community</a:t>
            </a:r>
            <a:endParaRPr lang="en-US" sz="3600" dirty="0" smtClean="0"/>
          </a:p>
        </p:txBody>
      </p:sp>
      <p:sp>
        <p:nvSpPr>
          <p:cNvPr id="2" name="Content Placeholder 1"/>
          <p:cNvSpPr>
            <a:spLocks noGrp="1"/>
          </p:cNvSpPr>
          <p:nvPr>
            <p:ph sz="half" idx="1"/>
          </p:nvPr>
        </p:nvSpPr>
        <p:spPr>
          <a:xfrm>
            <a:off x="673100" y="1497013"/>
            <a:ext cx="3517900" cy="4759325"/>
          </a:xfrm>
        </p:spPr>
        <p:txBody>
          <a:bodyPr/>
          <a:lstStyle/>
          <a:p>
            <a:pPr marL="0" indent="0">
              <a:buNone/>
            </a:pPr>
            <a:endParaRPr lang="en-US" dirty="0"/>
          </a:p>
        </p:txBody>
      </p:sp>
      <p:sp>
        <p:nvSpPr>
          <p:cNvPr id="629763" name="Rectangle 3"/>
          <p:cNvSpPr>
            <a:spLocks noGrp="1" noChangeArrowheads="1"/>
          </p:cNvSpPr>
          <p:nvPr>
            <p:ph type="body" sz="half" idx="2"/>
            <p:custDataLst>
              <p:tags r:id="rId3"/>
            </p:custDataLst>
          </p:nvPr>
        </p:nvSpPr>
        <p:spPr>
          <a:xfrm>
            <a:off x="4267200" y="1752601"/>
            <a:ext cx="4662487" cy="4495800"/>
          </a:xfrm>
        </p:spPr>
        <p:txBody>
          <a:bodyPr>
            <a:normAutofit/>
          </a:bodyPr>
          <a:lstStyle/>
          <a:p>
            <a:pPr marL="0" indent="0">
              <a:buNone/>
            </a:pPr>
            <a:r>
              <a:rPr lang="en-US" b="1" dirty="0" smtClean="0">
                <a:solidFill>
                  <a:srgbClr val="7030A0"/>
                </a:solidFill>
              </a:rPr>
              <a:t>Community in transition</a:t>
            </a:r>
          </a:p>
          <a:p>
            <a:pPr marL="0" indent="0">
              <a:buNone/>
            </a:pPr>
            <a:r>
              <a:rPr lang="en-US" b="1" dirty="0" smtClean="0">
                <a:solidFill>
                  <a:srgbClr val="7030A0"/>
                </a:solidFill>
              </a:rPr>
              <a:t>Many small business owners with limited resources</a:t>
            </a:r>
          </a:p>
          <a:p>
            <a:pPr marL="0" indent="0">
              <a:buNone/>
            </a:pPr>
            <a:r>
              <a:rPr lang="en-US" b="1" dirty="0" smtClean="0">
                <a:solidFill>
                  <a:srgbClr val="7030A0"/>
                </a:solidFill>
              </a:rPr>
              <a:t>Growing professional community</a:t>
            </a:r>
          </a:p>
          <a:p>
            <a:pPr marL="0" indent="0">
              <a:buNone/>
            </a:pPr>
            <a:r>
              <a:rPr lang="en-US" b="1" dirty="0" smtClean="0">
                <a:solidFill>
                  <a:srgbClr val="7030A0"/>
                </a:solidFill>
              </a:rPr>
              <a:t>Write about wide variety of topics</a:t>
            </a:r>
          </a:p>
        </p:txBody>
      </p:sp>
      <p:pic>
        <p:nvPicPr>
          <p:cNvPr id="14341" name="Picture 5"/>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730469" y="3513419"/>
            <a:ext cx="3205163" cy="1390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2" name="Picture 6"/>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730469" y="5105400"/>
            <a:ext cx="7429500" cy="1211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8"/>
          <a:stretch>
            <a:fillRect/>
          </a:stretch>
        </p:blipFill>
        <p:spPr>
          <a:xfrm>
            <a:off x="1447800" y="2108157"/>
            <a:ext cx="1290945" cy="1405262"/>
          </a:xfrm>
          <a:prstGeom prst="rect">
            <a:avLst/>
          </a:prstGeom>
        </p:spPr>
      </p:pic>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42</a:t>
            </a:fld>
            <a:endParaRPr lang="en-US" dirty="0"/>
          </a:p>
        </p:txBody>
      </p:sp>
    </p:spTree>
    <p:custDataLst>
      <p:tags r:id="rId1"/>
    </p:custDataLst>
    <p:extLst>
      <p:ext uri="{BB962C8B-B14F-4D97-AF65-F5344CB8AC3E}">
        <p14:creationId xmlns:p14="http://schemas.microsoft.com/office/powerpoint/2010/main" val="262415544"/>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dirty="0" smtClean="0"/>
              <a:t>Work for "Free"</a:t>
            </a:r>
            <a:endParaRPr lang="en-US" dirty="0"/>
          </a:p>
        </p:txBody>
      </p:sp>
      <p:sp>
        <p:nvSpPr>
          <p:cNvPr id="5" name="Content Placeholder 4"/>
          <p:cNvSpPr>
            <a:spLocks noGrp="1"/>
          </p:cNvSpPr>
          <p:nvPr>
            <p:ph idx="1"/>
          </p:nvPr>
        </p:nvSpPr>
        <p:spPr>
          <a:xfrm>
            <a:off x="1942415" y="1676400"/>
            <a:ext cx="6591985" cy="4234822"/>
          </a:xfrm>
        </p:spPr>
        <p:txBody>
          <a:bodyPr>
            <a:normAutofit/>
          </a:bodyPr>
          <a:lstStyle/>
          <a:p>
            <a:r>
              <a:rPr lang="en-US" sz="2400" b="1" dirty="0" smtClean="0"/>
              <a:t>The payoff is incredibility profitable in terms of more and more connections</a:t>
            </a:r>
            <a:endParaRPr lang="en-US" sz="2400" b="1" dirty="0"/>
          </a:p>
        </p:txBody>
      </p:sp>
      <p:pic>
        <p:nvPicPr>
          <p:cNvPr id="10242" name="Picture 2"/>
          <p:cNvPicPr>
            <a:picLocks noChangeAspect="1" noChangeArrowheads="1"/>
          </p:cNvPicPr>
          <p:nvPr/>
        </p:nvPicPr>
        <p:blipFill>
          <a:blip r:embed="rId2" cstate="print"/>
          <a:srcRect/>
          <a:stretch>
            <a:fillRect/>
          </a:stretch>
        </p:blipFill>
        <p:spPr bwMode="auto">
          <a:xfrm>
            <a:off x="5334000" y="381000"/>
            <a:ext cx="914400" cy="1114425"/>
          </a:xfrm>
          <a:prstGeom prst="rect">
            <a:avLst/>
          </a:prstGeom>
          <a:noFill/>
          <a:ln w="9525">
            <a:noFill/>
            <a:miter lim="800000"/>
            <a:headEnd/>
            <a:tailEnd/>
          </a:ln>
          <a:effectLst/>
        </p:spPr>
      </p:pic>
      <p:pic>
        <p:nvPicPr>
          <p:cNvPr id="10243" name="Picture 3"/>
          <p:cNvPicPr>
            <a:picLocks noChangeAspect="1" noChangeArrowheads="1"/>
          </p:cNvPicPr>
          <p:nvPr/>
        </p:nvPicPr>
        <p:blipFill>
          <a:blip r:embed="rId3" cstate="print"/>
          <a:srcRect/>
          <a:stretch>
            <a:fillRect/>
          </a:stretch>
        </p:blipFill>
        <p:spPr bwMode="auto">
          <a:xfrm>
            <a:off x="3429000" y="2547715"/>
            <a:ext cx="2960862" cy="3690938"/>
          </a:xfrm>
          <a:prstGeom prst="rect">
            <a:avLst/>
          </a:prstGeom>
          <a:noFill/>
          <a:ln w="9525">
            <a:noFill/>
            <a:miter lim="800000"/>
            <a:headEnd/>
            <a:tailEnd/>
          </a:ln>
          <a:effectLst/>
        </p:spPr>
      </p:pic>
      <p:sp>
        <p:nvSpPr>
          <p:cNvPr id="2" name="Footer Placeholder 1"/>
          <p:cNvSpPr>
            <a:spLocks noGrp="1"/>
          </p:cNvSpPr>
          <p:nvPr>
            <p:ph type="ftr" sz="quarter" idx="11"/>
          </p:nvPr>
        </p:nvSpPr>
        <p:spPr/>
        <p:txBody>
          <a:bodyPr/>
          <a:lstStyle/>
          <a:p>
            <a:r>
              <a:rPr lang="en-US" smtClean="0"/>
              <a:t>Wiritng for Community Daake &amp; Piatt</a:t>
            </a:r>
            <a:endParaRPr lang="en-US" dirty="0"/>
          </a:p>
        </p:txBody>
      </p:sp>
      <p:sp>
        <p:nvSpPr>
          <p:cNvPr id="3" name="Slide Number Placeholder 2"/>
          <p:cNvSpPr>
            <a:spLocks noGrp="1"/>
          </p:cNvSpPr>
          <p:nvPr>
            <p:ph type="sldNum" sz="quarter" idx="12"/>
          </p:nvPr>
        </p:nvSpPr>
        <p:spPr/>
        <p:txBody>
          <a:bodyPr/>
          <a:lstStyle/>
          <a:p>
            <a:fld id="{33D6E5A2-EC83-451F-A719-9AC1370DD5CF}" type="slidenum">
              <a:rPr lang="en-US" smtClean="0"/>
              <a:pPr/>
              <a:t>43</a:t>
            </a:fld>
            <a:endParaRPr lang="en-US" dirty="0"/>
          </a:p>
        </p:txBody>
      </p:sp>
    </p:spTree>
    <p:extLst>
      <p:ext uri="{BB962C8B-B14F-4D97-AF65-F5344CB8AC3E}">
        <p14:creationId xmlns:p14="http://schemas.microsoft.com/office/powerpoint/2010/main" val="4008357075"/>
      </p:ext>
    </p:extLst>
  </p:cSld>
  <p:clrMapOvr>
    <a:masterClrMapping/>
  </p:clrMapOvr>
  <p:transition spd="slow">
    <p:wipe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Publishing locally opens opportunities for us to speak at public functions</a:t>
            </a:r>
            <a:endParaRPr lang="en-US" dirty="0"/>
          </a:p>
        </p:txBody>
      </p:sp>
      <p:sp>
        <p:nvSpPr>
          <p:cNvPr id="4" name="Content Placeholder 3"/>
          <p:cNvSpPr>
            <a:spLocks noGrp="1"/>
          </p:cNvSpPr>
          <p:nvPr>
            <p:ph idx="1"/>
          </p:nvPr>
        </p:nvSpPr>
        <p:spPr/>
        <p:txBody>
          <a:bodyPr/>
          <a:lstStyle/>
          <a:p>
            <a:r>
              <a:rPr lang="en-US" dirty="0" smtClean="0"/>
              <a:t>Service clubs</a:t>
            </a:r>
          </a:p>
          <a:p>
            <a:r>
              <a:rPr lang="en-US" dirty="0" smtClean="0"/>
              <a:t>Professional Groups</a:t>
            </a:r>
          </a:p>
          <a:p>
            <a:r>
              <a:rPr lang="en-US" dirty="0" smtClean="0"/>
              <a:t>This opens more opportunities for our students</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1219200" y="3962400"/>
            <a:ext cx="1800225" cy="172712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3581400" y="4114800"/>
            <a:ext cx="2419350" cy="1475677"/>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6248400" y="4038600"/>
            <a:ext cx="2433638" cy="1461234"/>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44</a:t>
            </a:fld>
            <a:endParaRPr lang="en-US" dirty="0"/>
          </a:p>
        </p:txBody>
      </p:sp>
    </p:spTree>
  </p:cSld>
  <p:clrMapOvr>
    <a:masterClrMapping/>
  </p:clrMapOvr>
  <p:transition spd="slow">
    <p:wipe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ChangeArrowheads="1"/>
          </p:cNvSpPr>
          <p:nvPr>
            <p:ph type="title"/>
            <p:custDataLst>
              <p:tags r:id="rId2"/>
            </p:custDataLst>
          </p:nvPr>
        </p:nvSpPr>
        <p:spPr>
          <a:xfrm>
            <a:off x="990600" y="228600"/>
            <a:ext cx="7921752" cy="1066800"/>
          </a:xfrm>
        </p:spPr>
        <p:txBody>
          <a:bodyPr>
            <a:noAutofit/>
          </a:bodyPr>
          <a:lstStyle/>
          <a:p>
            <a:pPr>
              <a:defRPr/>
            </a:pPr>
            <a:r>
              <a:rPr lang="en-US" sz="3200" dirty="0"/>
              <a:t>Writing for local media shows our students that we not only expect them to write but that we do the same</a:t>
            </a:r>
            <a:endParaRPr lang="en-US" sz="3200" dirty="0" smtClean="0"/>
          </a:p>
        </p:txBody>
      </p:sp>
      <p:pic>
        <p:nvPicPr>
          <p:cNvPr id="3" name="Content Placeholder 2"/>
          <p:cNvPicPr>
            <a:picLocks noGrp="1" noChangeAspect="1"/>
          </p:cNvPicPr>
          <p:nvPr>
            <p:ph sz="half" idx="1"/>
          </p:nvPr>
        </p:nvPicPr>
        <p:blipFill>
          <a:blip r:embed="rId6"/>
          <a:stretch>
            <a:fillRect/>
          </a:stretch>
        </p:blipFill>
        <p:spPr>
          <a:xfrm>
            <a:off x="838200" y="2971800"/>
            <a:ext cx="2353003" cy="1705213"/>
          </a:xfrm>
          <a:prstGeom prst="rect">
            <a:avLst/>
          </a:prstGeom>
        </p:spPr>
      </p:pic>
      <p:sp>
        <p:nvSpPr>
          <p:cNvPr id="629763" name="Rectangle 3"/>
          <p:cNvSpPr>
            <a:spLocks noGrp="1" noChangeArrowheads="1"/>
          </p:cNvSpPr>
          <p:nvPr>
            <p:ph type="body" sz="half" idx="2"/>
            <p:custDataLst>
              <p:tags r:id="rId3"/>
            </p:custDataLst>
          </p:nvPr>
        </p:nvSpPr>
        <p:spPr>
          <a:xfrm>
            <a:off x="3886200" y="1752601"/>
            <a:ext cx="5043487" cy="4495800"/>
          </a:xfrm>
        </p:spPr>
        <p:txBody>
          <a:bodyPr>
            <a:normAutofit/>
          </a:bodyPr>
          <a:lstStyle/>
          <a:p>
            <a:r>
              <a:rPr lang="en-US" sz="3200" b="1" dirty="0" smtClean="0">
                <a:solidFill>
                  <a:srgbClr val="7030A0"/>
                </a:solidFill>
              </a:rPr>
              <a:t>We expect our students to write- we should too</a:t>
            </a:r>
          </a:p>
          <a:p>
            <a:r>
              <a:rPr lang="en-US" b="1" dirty="0" smtClean="0">
                <a:solidFill>
                  <a:srgbClr val="7030A0"/>
                </a:solidFill>
              </a:rPr>
              <a:t>Articles serve as real-life real time points for discussions</a:t>
            </a:r>
          </a:p>
          <a:p>
            <a:r>
              <a:rPr lang="en-US" b="1" dirty="0" smtClean="0">
                <a:solidFill>
                  <a:srgbClr val="7030A0"/>
                </a:solidFill>
              </a:rPr>
              <a:t>We have a long term influence over community values</a:t>
            </a:r>
          </a:p>
        </p:txBody>
      </p:sp>
      <p:pic>
        <p:nvPicPr>
          <p:cNvPr id="15364"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3000" y="1981200"/>
            <a:ext cx="1885950"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r>
              <a:rPr lang="en-US" smtClean="0"/>
              <a:t>Wiritng for Community Daake &amp; Piatt</a:t>
            </a:r>
            <a:endParaRPr lang="en-US" dirty="0"/>
          </a:p>
        </p:txBody>
      </p:sp>
      <p:sp>
        <p:nvSpPr>
          <p:cNvPr id="4" name="Slide Number Placeholder 3"/>
          <p:cNvSpPr>
            <a:spLocks noGrp="1"/>
          </p:cNvSpPr>
          <p:nvPr>
            <p:ph type="sldNum" sz="quarter" idx="12"/>
          </p:nvPr>
        </p:nvSpPr>
        <p:spPr/>
        <p:txBody>
          <a:bodyPr/>
          <a:lstStyle/>
          <a:p>
            <a:fld id="{33D6E5A2-EC83-451F-A719-9AC1370DD5CF}" type="slidenum">
              <a:rPr lang="en-US" smtClean="0"/>
              <a:pPr/>
              <a:t>45</a:t>
            </a:fld>
            <a:endParaRPr lang="en-US" dirty="0"/>
          </a:p>
        </p:txBody>
      </p:sp>
    </p:spTree>
    <p:custDataLst>
      <p:tags r:id="rId1"/>
    </p:custDataLst>
    <p:extLst>
      <p:ext uri="{BB962C8B-B14F-4D97-AF65-F5344CB8AC3E}">
        <p14:creationId xmlns:p14="http://schemas.microsoft.com/office/powerpoint/2010/main" val="4078703370"/>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Synthesizing theory and practice </a:t>
            </a:r>
            <a:r>
              <a:rPr lang="en-US" sz="3200" dirty="0" smtClean="0"/>
              <a:t>increases </a:t>
            </a:r>
            <a:r>
              <a:rPr lang="en-US" sz="3200" b="1" dirty="0"/>
              <a:t>credibility</a:t>
            </a:r>
            <a:r>
              <a:rPr lang="en-US" sz="3200" dirty="0"/>
              <a:t> for our </a:t>
            </a:r>
            <a:r>
              <a:rPr lang="en-US" sz="3200" b="1" dirty="0"/>
              <a:t>professors</a:t>
            </a:r>
            <a:r>
              <a:rPr lang="en-US" sz="3200" dirty="0"/>
              <a:t> and the </a:t>
            </a:r>
            <a:r>
              <a:rPr lang="en-US" sz="3200" b="1" dirty="0" smtClean="0"/>
              <a:t>institution</a:t>
            </a:r>
            <a:endParaRPr lang="en-US" sz="3200" b="1" dirty="0"/>
          </a:p>
        </p:txBody>
      </p:sp>
      <p:sp>
        <p:nvSpPr>
          <p:cNvPr id="3" name="Content Placeholder 2"/>
          <p:cNvSpPr>
            <a:spLocks noGrp="1"/>
          </p:cNvSpPr>
          <p:nvPr>
            <p:ph idx="1"/>
          </p:nvPr>
        </p:nvSpPr>
        <p:spPr/>
        <p:txBody>
          <a:bodyPr/>
          <a:lstStyle/>
          <a:p>
            <a:r>
              <a:rPr lang="en-US" dirty="0" smtClean="0"/>
              <a:t>Other local columnist are much more focused on stories and anecdotes</a:t>
            </a:r>
          </a:p>
          <a:p>
            <a:r>
              <a:rPr lang="en-US" dirty="0" smtClean="0"/>
              <a:t>The Daily Journal Editors wanted our column to </a:t>
            </a:r>
            <a:r>
              <a:rPr lang="en-US" b="1" dirty="0" smtClean="0">
                <a:solidFill>
                  <a:srgbClr val="FF0000"/>
                </a:solidFill>
              </a:rPr>
              <a:t>be something different</a:t>
            </a:r>
          </a:p>
          <a:p>
            <a:r>
              <a:rPr lang="en-US" b="1" dirty="0" smtClean="0">
                <a:solidFill>
                  <a:srgbClr val="FF0000"/>
                </a:solidFill>
              </a:rPr>
              <a:t>Two years ago they urged us to do a Once a Month Ask the Professors Column</a:t>
            </a:r>
          </a:p>
          <a:p>
            <a:r>
              <a:rPr lang="en-US" dirty="0" smtClean="0"/>
              <a:t>Also increases credibility for the paper</a:t>
            </a:r>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3657600" y="4572000"/>
            <a:ext cx="1957388" cy="1982165"/>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46</a:t>
            </a:fld>
            <a:endParaRPr lang="en-US" dirty="0"/>
          </a:p>
        </p:txBody>
      </p:sp>
    </p:spTree>
  </p:cSld>
  <p:clrMapOvr>
    <a:masterClrMapping/>
  </p:clrMapOvr>
  <p:transition spd="slow">
    <p:wipe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905000" y="2568227"/>
            <a:ext cx="6248400" cy="2800221"/>
          </a:xfrm>
          <a:prstGeom prst="rect">
            <a:avLst/>
          </a:prstGeom>
          <a:noFill/>
        </p:spPr>
        <p:txBody>
          <a:bodyPr wrap="square" rtlCol="0">
            <a:normAutofit/>
          </a:bodyPr>
          <a:lstStyle/>
          <a:p>
            <a:endParaRPr lang="en-US" sz="7200" dirty="0"/>
          </a:p>
        </p:txBody>
      </p:sp>
      <p:pic>
        <p:nvPicPr>
          <p:cNvPr id="8" name="Picture 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20753331" flipH="1">
            <a:off x="126027" y="-3152436"/>
            <a:ext cx="2960498" cy="7014856"/>
          </a:xfrm>
          <a:prstGeom prst="rect">
            <a:avLst/>
          </a:prstGeom>
        </p:spPr>
      </p:pic>
      <p:sp>
        <p:nvSpPr>
          <p:cNvPr id="4" name="Title 3"/>
          <p:cNvSpPr>
            <a:spLocks noGrp="1"/>
          </p:cNvSpPr>
          <p:nvPr>
            <p:ph type="title"/>
          </p:nvPr>
        </p:nvSpPr>
        <p:spPr>
          <a:xfrm>
            <a:off x="762000" y="269632"/>
            <a:ext cx="8077200" cy="1635368"/>
          </a:xfrm>
        </p:spPr>
        <p:txBody>
          <a:bodyPr>
            <a:normAutofit/>
          </a:bodyPr>
          <a:lstStyle/>
          <a:p>
            <a:r>
              <a:rPr lang="en-US" i="1" dirty="0" smtClean="0"/>
              <a:t>It is our goal to make our writing both enlightened &amp;proactive</a:t>
            </a:r>
            <a:endParaRPr lang="en-US" dirty="0"/>
          </a:p>
        </p:txBody>
      </p:sp>
      <p:sp>
        <p:nvSpPr>
          <p:cNvPr id="5" name="Content Placeholder 4"/>
          <p:cNvSpPr>
            <a:spLocks noGrp="1"/>
          </p:cNvSpPr>
          <p:nvPr>
            <p:ph idx="1"/>
          </p:nvPr>
        </p:nvSpPr>
        <p:spPr/>
        <p:txBody>
          <a:bodyPr/>
          <a:lstStyle/>
          <a:p>
            <a:r>
              <a:rPr lang="en-US" dirty="0" smtClean="0"/>
              <a:t>New ideas</a:t>
            </a:r>
          </a:p>
          <a:p>
            <a:r>
              <a:rPr lang="en-US" dirty="0" smtClean="0"/>
              <a:t>Old ideas recast</a:t>
            </a:r>
          </a:p>
          <a:p>
            <a:r>
              <a:rPr lang="en-US" dirty="0" smtClean="0"/>
              <a:t>Not talking down to our readers</a:t>
            </a:r>
          </a:p>
          <a:p>
            <a:r>
              <a:rPr lang="en-US" dirty="0" smtClean="0"/>
              <a:t>But yet make accessible to broad base of readers</a:t>
            </a:r>
          </a:p>
          <a:p>
            <a:r>
              <a:rPr lang="en-US" sz="3200" dirty="0" smtClean="0"/>
              <a:t>So we write within a appropriate “Band Width”</a:t>
            </a:r>
            <a:endParaRPr lang="en-US" sz="3200" dirty="0"/>
          </a:p>
        </p:txBody>
      </p:sp>
      <p:pic>
        <p:nvPicPr>
          <p:cNvPr id="4098" name="Picture 2"/>
          <p:cNvPicPr>
            <a:picLocks noChangeAspect="1" noChangeArrowheads="1"/>
          </p:cNvPicPr>
          <p:nvPr/>
        </p:nvPicPr>
        <p:blipFill>
          <a:blip r:embed="rId4" cstate="print"/>
          <a:srcRect/>
          <a:stretch>
            <a:fillRect/>
          </a:stretch>
        </p:blipFill>
        <p:spPr bwMode="auto">
          <a:xfrm>
            <a:off x="3200400" y="5048250"/>
            <a:ext cx="2343150" cy="1809750"/>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Wiritng for Community Daake &amp; Piatt</a:t>
            </a:r>
            <a:endParaRPr lang="en-US" dirty="0"/>
          </a:p>
        </p:txBody>
      </p:sp>
      <p:sp>
        <p:nvSpPr>
          <p:cNvPr id="3" name="Slide Number Placeholder 2"/>
          <p:cNvSpPr>
            <a:spLocks noGrp="1"/>
          </p:cNvSpPr>
          <p:nvPr>
            <p:ph type="sldNum" sz="quarter" idx="12"/>
          </p:nvPr>
        </p:nvSpPr>
        <p:spPr/>
        <p:txBody>
          <a:bodyPr/>
          <a:lstStyle/>
          <a:p>
            <a:fld id="{33D6E5A2-EC83-451F-A719-9AC1370DD5CF}" type="slidenum">
              <a:rPr lang="en-US" smtClean="0"/>
              <a:pPr/>
              <a:t>47</a:t>
            </a:fld>
            <a:endParaRPr 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Being appropriate to our audience</a:t>
            </a:r>
            <a:endParaRPr lang="en-US" dirty="0"/>
          </a:p>
        </p:txBody>
      </p:sp>
      <p:pic>
        <p:nvPicPr>
          <p:cNvPr id="5122" name="Picture 2"/>
          <p:cNvPicPr>
            <a:picLocks noChangeAspect="1" noChangeArrowheads="1"/>
          </p:cNvPicPr>
          <p:nvPr/>
        </p:nvPicPr>
        <p:blipFill>
          <a:blip r:embed="rId2" cstate="print"/>
          <a:srcRect/>
          <a:stretch>
            <a:fillRect/>
          </a:stretch>
        </p:blipFill>
        <p:spPr bwMode="auto">
          <a:xfrm>
            <a:off x="1133475" y="2062163"/>
            <a:ext cx="6877050" cy="2733675"/>
          </a:xfrm>
          <a:prstGeom prst="rect">
            <a:avLst/>
          </a:prstGeom>
          <a:noFill/>
          <a:ln w="9525">
            <a:noFill/>
            <a:miter lim="800000"/>
            <a:headEnd/>
            <a:tailEnd/>
          </a:ln>
        </p:spPr>
      </p:pic>
      <p:pic>
        <p:nvPicPr>
          <p:cNvPr id="5"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33400" y="3259896"/>
            <a:ext cx="2209405" cy="338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stretch>
            <a:fillRect/>
          </a:stretch>
        </p:blipFill>
        <p:spPr>
          <a:xfrm>
            <a:off x="6705600" y="2775538"/>
            <a:ext cx="1652807" cy="968715"/>
          </a:xfrm>
          <a:prstGeom prst="rect">
            <a:avLst/>
          </a:prstGeom>
        </p:spPr>
      </p:pic>
      <p:sp>
        <p:nvSpPr>
          <p:cNvPr id="3" name="Footer Placeholder 2"/>
          <p:cNvSpPr>
            <a:spLocks noGrp="1"/>
          </p:cNvSpPr>
          <p:nvPr>
            <p:ph type="ftr" sz="quarter" idx="11"/>
          </p:nvPr>
        </p:nvSpPr>
        <p:spPr/>
        <p:txBody>
          <a:bodyPr/>
          <a:lstStyle/>
          <a:p>
            <a:r>
              <a:rPr lang="en-US" smtClean="0"/>
              <a:t>Wiritng for Community Daake &amp; Piatt</a:t>
            </a:r>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48</a:t>
            </a:fld>
            <a:endParaRPr lang="en-US" dirty="0"/>
          </a:p>
        </p:txBody>
      </p:sp>
    </p:spTree>
  </p:cSld>
  <p:clrMapOvr>
    <a:masterClrMapping/>
  </p:clrMapOvr>
  <p:transition spd="slow">
    <p:wipe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smtClean="0"/>
              <a:t>Sample Articles</a:t>
            </a:r>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533400" y="1304924"/>
            <a:ext cx="8700125" cy="5248276"/>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srcRect/>
          <a:stretch>
            <a:fillRect/>
          </a:stretch>
        </p:blipFill>
        <p:spPr bwMode="auto">
          <a:xfrm>
            <a:off x="7239000" y="152400"/>
            <a:ext cx="1219200" cy="1792941"/>
          </a:xfrm>
          <a:prstGeom prst="rect">
            <a:avLst/>
          </a:prstGeom>
          <a:noFill/>
          <a:ln w="9525">
            <a:noFill/>
            <a:miter lim="800000"/>
            <a:headEnd/>
            <a:tailEnd/>
          </a:ln>
          <a:effectLst/>
        </p:spPr>
      </p:pic>
      <p:sp>
        <p:nvSpPr>
          <p:cNvPr id="3" name="Footer Placeholder 2"/>
          <p:cNvSpPr>
            <a:spLocks noGrp="1"/>
          </p:cNvSpPr>
          <p:nvPr>
            <p:ph type="ftr" sz="quarter" idx="11"/>
          </p:nvPr>
        </p:nvSpPr>
        <p:spPr/>
        <p:txBody>
          <a:bodyPr/>
          <a:lstStyle/>
          <a:p>
            <a:r>
              <a:rPr lang="en-US" smtClean="0"/>
              <a:t>Wiritng for Community Daake &amp; Piatt</a:t>
            </a:r>
            <a:endParaRPr lang="en-US" dirty="0"/>
          </a:p>
        </p:txBody>
      </p:sp>
      <p:sp>
        <p:nvSpPr>
          <p:cNvPr id="4" name="Slide Number Placeholder 3"/>
          <p:cNvSpPr>
            <a:spLocks noGrp="1"/>
          </p:cNvSpPr>
          <p:nvPr>
            <p:ph type="sldNum" sz="quarter" idx="12"/>
          </p:nvPr>
        </p:nvSpPr>
        <p:spPr/>
        <p:txBody>
          <a:bodyPr/>
          <a:lstStyle/>
          <a:p>
            <a:fld id="{33D6E5A2-EC83-451F-A719-9AC1370DD5CF}" type="slidenum">
              <a:rPr lang="en-US" smtClean="0"/>
              <a:pPr/>
              <a:t>49</a:t>
            </a:fld>
            <a:endParaRPr lang="en-US" dirty="0"/>
          </a:p>
        </p:txBody>
      </p:sp>
    </p:spTree>
  </p:cSld>
  <p:clrMapOvr>
    <a:masterClrMapping/>
  </p:clrMapOvr>
  <p:transition spd="slow">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An Overview</a:t>
            </a:r>
            <a:endParaRPr lang="en-US" dirty="0"/>
          </a:p>
        </p:txBody>
      </p:sp>
      <p:sp>
        <p:nvSpPr>
          <p:cNvPr id="5" name="Content Placeholder 4"/>
          <p:cNvSpPr>
            <a:spLocks noGrp="1"/>
          </p:cNvSpPr>
          <p:nvPr>
            <p:ph idx="1"/>
            <p:custDataLst>
              <p:tags r:id="rId3"/>
            </p:custDataLst>
          </p:nvPr>
        </p:nvSpPr>
        <p:spPr/>
        <p:txBody>
          <a:bodyPr>
            <a:normAutofit/>
          </a:bodyPr>
          <a:lstStyle/>
          <a:p>
            <a:r>
              <a:rPr lang="en-US" sz="2000" dirty="0" smtClean="0"/>
              <a:t>We have had the opportunity </a:t>
            </a:r>
            <a:r>
              <a:rPr lang="en-US" sz="2000" dirty="0"/>
              <a:t>to share a wide variety of </a:t>
            </a:r>
            <a:r>
              <a:rPr lang="en-US" sz="2000" b="1" i="1" dirty="0"/>
              <a:t>academically sound, </a:t>
            </a:r>
            <a:r>
              <a:rPr lang="en-US" sz="2000" b="1" i="1" dirty="0" smtClean="0"/>
              <a:t>business-related, value-based  </a:t>
            </a:r>
            <a:r>
              <a:rPr lang="en-US" sz="2000" b="1" i="1" dirty="0"/>
              <a:t>ideas with thousands of people each </a:t>
            </a:r>
            <a:r>
              <a:rPr lang="en-US" sz="2000" b="1" i="1" dirty="0" smtClean="0"/>
              <a:t>week.</a:t>
            </a:r>
          </a:p>
          <a:p>
            <a:r>
              <a:rPr lang="en-US" sz="2000" dirty="0" smtClean="0"/>
              <a:t>We initially co-authored approximately 120 articles together over 2 ½ years </a:t>
            </a:r>
            <a:r>
              <a:rPr lang="en-US" sz="2000" dirty="0"/>
              <a:t>a </a:t>
            </a:r>
            <a:r>
              <a:rPr lang="en-US" sz="2000" b="1" dirty="0"/>
              <a:t>potential </a:t>
            </a:r>
            <a:r>
              <a:rPr lang="en-US" sz="2000" b="1" dirty="0" smtClean="0"/>
              <a:t>Cumulative </a:t>
            </a:r>
            <a:r>
              <a:rPr lang="en-US" sz="2000" b="1" dirty="0" smtClean="0">
                <a:solidFill>
                  <a:srgbClr val="0070C0"/>
                </a:solidFill>
              </a:rPr>
              <a:t>readership </a:t>
            </a:r>
            <a:r>
              <a:rPr lang="en-US" sz="2000" b="1" dirty="0">
                <a:solidFill>
                  <a:srgbClr val="0070C0"/>
                </a:solidFill>
              </a:rPr>
              <a:t>of </a:t>
            </a:r>
            <a:r>
              <a:rPr lang="en-US" sz="2000" b="1" dirty="0" smtClean="0">
                <a:solidFill>
                  <a:srgbClr val="0070C0"/>
                </a:solidFill>
              </a:rPr>
              <a:t>several million </a:t>
            </a:r>
            <a:r>
              <a:rPr lang="en-US" sz="2000" b="1" dirty="0">
                <a:solidFill>
                  <a:srgbClr val="0070C0"/>
                </a:solidFill>
              </a:rPr>
              <a:t>readers </a:t>
            </a:r>
            <a:r>
              <a:rPr lang="en-US" sz="2000" dirty="0"/>
              <a:t>(in marketing parlance- gross impressions).   </a:t>
            </a:r>
            <a:endParaRPr lang="en-US" sz="2000" dirty="0" smtClean="0"/>
          </a:p>
        </p:txBody>
      </p:sp>
      <p:pic>
        <p:nvPicPr>
          <p:cNvPr id="1027" name="Picture 3"/>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5943600" y="179495"/>
            <a:ext cx="1272710" cy="1243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42415" y="5563559"/>
            <a:ext cx="1381125"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US" smtClean="0"/>
              <a:t>Wiritng for Community Daake &amp; Piatt</a:t>
            </a:r>
            <a:endParaRPr lang="en-US" dirty="0"/>
          </a:p>
        </p:txBody>
      </p:sp>
      <p:sp>
        <p:nvSpPr>
          <p:cNvPr id="4" name="Slide Number Placeholder 3"/>
          <p:cNvSpPr>
            <a:spLocks noGrp="1"/>
          </p:cNvSpPr>
          <p:nvPr>
            <p:ph type="sldNum" sz="quarter" idx="12"/>
          </p:nvPr>
        </p:nvSpPr>
        <p:spPr/>
        <p:txBody>
          <a:bodyPr/>
          <a:lstStyle/>
          <a:p>
            <a:fld id="{33D6E5A2-EC83-451F-A719-9AC1370DD5CF}" type="slidenum">
              <a:rPr lang="en-US" smtClean="0"/>
              <a:pPr/>
              <a:t>5</a:t>
            </a:fld>
            <a:endParaRPr lang="en-US" dirty="0"/>
          </a:p>
        </p:txBody>
      </p:sp>
    </p:spTree>
    <p:custDataLst>
      <p:tags r:id="rId1"/>
    </p:custDataLst>
    <p:extLst>
      <p:ext uri="{BB962C8B-B14F-4D97-AF65-F5344CB8AC3E}">
        <p14:creationId xmlns:p14="http://schemas.microsoft.com/office/powerpoint/2010/main" val="1264605857"/>
      </p:ext>
    </p:extLst>
  </p:cSld>
  <p:clrMapOvr>
    <a:masterClrMapping/>
  </p:clrMapOvr>
  <p:transition spd="slow">
    <p:wipe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16200000">
            <a:off x="1971370" y="-853012"/>
            <a:ext cx="5562600" cy="8792624"/>
          </a:xfrm>
          <a:prstGeom prst="rect">
            <a:avLst/>
          </a:prstGeom>
        </p:spPr>
      </p:pic>
      <p:sp>
        <p:nvSpPr>
          <p:cNvPr id="2" name="Footer Placeholder 1"/>
          <p:cNvSpPr>
            <a:spLocks noGrp="1"/>
          </p:cNvSpPr>
          <p:nvPr>
            <p:ph type="ftr" sz="quarter" idx="11"/>
          </p:nvPr>
        </p:nvSpPr>
        <p:spPr/>
        <p:txBody>
          <a:bodyPr/>
          <a:lstStyle/>
          <a:p>
            <a:r>
              <a:rPr lang="en-US" smtClean="0"/>
              <a:t>Wiritng for Community Daake &amp; Piatt</a:t>
            </a:r>
            <a:endParaRPr lang="en-US" dirty="0"/>
          </a:p>
        </p:txBody>
      </p:sp>
      <p:sp>
        <p:nvSpPr>
          <p:cNvPr id="4" name="Slide Number Placeholder 3"/>
          <p:cNvSpPr>
            <a:spLocks noGrp="1"/>
          </p:cNvSpPr>
          <p:nvPr>
            <p:ph type="sldNum" sz="quarter" idx="12"/>
          </p:nvPr>
        </p:nvSpPr>
        <p:spPr/>
        <p:txBody>
          <a:bodyPr/>
          <a:lstStyle/>
          <a:p>
            <a:fld id="{33D6E5A2-EC83-451F-A719-9AC1370DD5CF}" type="slidenum">
              <a:rPr lang="en-US" smtClean="0"/>
              <a:pPr/>
              <a:t>50</a:t>
            </a:fld>
            <a:endParaRPr lang="en-US" dirty="0"/>
          </a:p>
        </p:txBody>
      </p:sp>
    </p:spTree>
    <p:extLst>
      <p:ext uri="{BB962C8B-B14F-4D97-AF65-F5344CB8AC3E}">
        <p14:creationId xmlns:p14="http://schemas.microsoft.com/office/powerpoint/2010/main" val="3364892353"/>
      </p:ext>
    </p:extLst>
  </p:cSld>
  <p:clrMapOvr>
    <a:masterClrMapping/>
  </p:clrMapOvr>
  <p:transition spd="slow">
    <p:wipe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5400000">
            <a:off x="2317979" y="120421"/>
            <a:ext cx="4800600" cy="8064958"/>
          </a:xfrm>
          <a:prstGeom prst="rect">
            <a:avLst/>
          </a:prstGeom>
        </p:spPr>
      </p:pic>
      <p:pic>
        <p:nvPicPr>
          <p:cNvPr id="2053"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95600" y="228600"/>
            <a:ext cx="2847975"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990600" y="155554"/>
            <a:ext cx="1604963" cy="1604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214344" y="396060"/>
            <a:ext cx="1811185"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US" smtClean="0"/>
              <a:t>Wiritng for Community Daake &amp; Piatt</a:t>
            </a:r>
            <a:endParaRPr lang="en-US" dirty="0"/>
          </a:p>
        </p:txBody>
      </p:sp>
      <p:sp>
        <p:nvSpPr>
          <p:cNvPr id="4" name="Slide Number Placeholder 3"/>
          <p:cNvSpPr>
            <a:spLocks noGrp="1"/>
          </p:cNvSpPr>
          <p:nvPr>
            <p:ph type="sldNum" sz="quarter" idx="12"/>
          </p:nvPr>
        </p:nvSpPr>
        <p:spPr/>
        <p:txBody>
          <a:bodyPr/>
          <a:lstStyle/>
          <a:p>
            <a:fld id="{33D6E5A2-EC83-451F-A719-9AC1370DD5CF}" type="slidenum">
              <a:rPr lang="en-US" smtClean="0"/>
              <a:pPr/>
              <a:t>51</a:t>
            </a:fld>
            <a:endParaRPr lang="en-US" dirty="0"/>
          </a:p>
        </p:txBody>
      </p:sp>
    </p:spTree>
    <p:extLst>
      <p:ext uri="{BB962C8B-B14F-4D97-AF65-F5344CB8AC3E}">
        <p14:creationId xmlns:p14="http://schemas.microsoft.com/office/powerpoint/2010/main" val="1709668218"/>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2053"/>
                                        </p:tgtEl>
                                        <p:attrNameLst>
                                          <p:attrName>style.visibility</p:attrName>
                                        </p:attrNameLst>
                                      </p:cBhvr>
                                      <p:to>
                                        <p:strVal val="visible"/>
                                      </p:to>
                                    </p:set>
                                    <p:animEffect transition="in" filter="fade">
                                      <p:cBhvr>
                                        <p:cTn id="11" dur="1000"/>
                                        <p:tgtEl>
                                          <p:spTgt spid="2053"/>
                                        </p:tgtEl>
                                      </p:cBhvr>
                                    </p:animEffect>
                                    <p:anim calcmode="lin" valueType="num">
                                      <p:cBhvr>
                                        <p:cTn id="12" dur="1000" fill="hold"/>
                                        <p:tgtEl>
                                          <p:spTgt spid="2053"/>
                                        </p:tgtEl>
                                        <p:attrNameLst>
                                          <p:attrName>ppt_x</p:attrName>
                                        </p:attrNameLst>
                                      </p:cBhvr>
                                      <p:tavLst>
                                        <p:tav tm="0">
                                          <p:val>
                                            <p:strVal val="#ppt_x"/>
                                          </p:val>
                                        </p:tav>
                                        <p:tav tm="100000">
                                          <p:val>
                                            <p:strVal val="#ppt_x"/>
                                          </p:val>
                                        </p:tav>
                                      </p:tavLst>
                                    </p:anim>
                                    <p:anim calcmode="lin" valueType="num">
                                      <p:cBhvr>
                                        <p:cTn id="13" dur="1000" fill="hold"/>
                                        <p:tgtEl>
                                          <p:spTgt spid="205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2055"/>
                                        </p:tgtEl>
                                        <p:attrNameLst>
                                          <p:attrName>style.visibility</p:attrName>
                                        </p:attrNameLst>
                                      </p:cBhvr>
                                      <p:to>
                                        <p:strVal val="visible"/>
                                      </p:to>
                                    </p:set>
                                    <p:animEffect transition="in" filter="circle(in)">
                                      <p:cBhvr>
                                        <p:cTn id="18" dur="2000"/>
                                        <p:tgtEl>
                                          <p:spTgt spid="2055"/>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dirty="0" smtClean="0"/>
              <a:t>Big Concern -How can we come up with ideas for every week?</a:t>
            </a:r>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3048000" y="2286000"/>
            <a:ext cx="2492375" cy="2447754"/>
          </a:xfrm>
          <a:prstGeom prst="rect">
            <a:avLst/>
          </a:prstGeom>
          <a:noFill/>
          <a:ln w="9525">
            <a:noFill/>
            <a:miter lim="800000"/>
            <a:headEnd/>
            <a:tailEnd/>
          </a:ln>
          <a:effectLst/>
        </p:spPr>
      </p:pic>
      <p:sp>
        <p:nvSpPr>
          <p:cNvPr id="4" name="Rectangle 3"/>
          <p:cNvSpPr/>
          <p:nvPr/>
        </p:nvSpPr>
        <p:spPr>
          <a:xfrm>
            <a:off x="1447800" y="4813994"/>
            <a:ext cx="6857999" cy="1169551"/>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5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We found the more you write the easier it gets- not harder!</a:t>
            </a:r>
            <a:endParaRPr lang="en-US" sz="35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Footer Placeholder 2"/>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52</a:t>
            </a:fld>
            <a:endParaRPr lang="en-US" dirty="0"/>
          </a:p>
        </p:txBody>
      </p:sp>
    </p:spTree>
  </p:cSld>
  <p:clrMapOvr>
    <a:masterClrMapping/>
  </p:clrMapOvr>
  <p:transition spd="slow">
    <p:wipe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 of ideas</a:t>
            </a:r>
            <a:endParaRPr lang="en-US" dirty="0"/>
          </a:p>
        </p:txBody>
      </p:sp>
      <p:sp>
        <p:nvSpPr>
          <p:cNvPr id="7" name="Content Placeholder 6"/>
          <p:cNvSpPr>
            <a:spLocks noGrp="1"/>
          </p:cNvSpPr>
          <p:nvPr>
            <p:ph idx="1"/>
          </p:nvPr>
        </p:nvSpPr>
        <p:spPr/>
        <p:txBody>
          <a:bodyPr/>
          <a:lstStyle/>
          <a:p>
            <a:r>
              <a:rPr lang="en-US" dirty="0" smtClean="0"/>
              <a:t>Popular Business Press</a:t>
            </a:r>
          </a:p>
          <a:p>
            <a:r>
              <a:rPr lang="en-US" b="1" dirty="0" smtClean="0"/>
              <a:t>Academic Journals</a:t>
            </a:r>
          </a:p>
          <a:p>
            <a:r>
              <a:rPr lang="en-US" b="1" dirty="0" smtClean="0"/>
              <a:t>Customer Service –good or bad</a:t>
            </a:r>
          </a:p>
          <a:p>
            <a:r>
              <a:rPr lang="en-US" b="1" dirty="0" smtClean="0"/>
              <a:t>A meaningful sermon or speech</a:t>
            </a:r>
          </a:p>
          <a:p>
            <a:r>
              <a:rPr lang="en-US" b="1" dirty="0" smtClean="0"/>
              <a:t>Bumper stickers</a:t>
            </a:r>
          </a:p>
          <a:p>
            <a:r>
              <a:rPr lang="en-US" dirty="0" smtClean="0"/>
              <a:t>Conversations with colleagues</a:t>
            </a:r>
          </a:p>
          <a:p>
            <a:r>
              <a:rPr lang="en-US" b="1" dirty="0" smtClean="0"/>
              <a:t>Dissertations, academic papers</a:t>
            </a:r>
          </a:p>
          <a:p>
            <a:r>
              <a:rPr lang="en-US" dirty="0" smtClean="0"/>
              <a:t>One thing leads to another</a:t>
            </a:r>
            <a:endParaRPr lang="en-US" dirty="0"/>
          </a:p>
        </p:txBody>
      </p:sp>
      <p:pic>
        <p:nvPicPr>
          <p:cNvPr id="8" name="Picture 7"/>
          <p:cNvPicPr>
            <a:picLocks noChangeAspect="1"/>
          </p:cNvPicPr>
          <p:nvPr/>
        </p:nvPicPr>
        <p:blipFill>
          <a:blip r:embed="rId2"/>
          <a:stretch>
            <a:fillRect/>
          </a:stretch>
        </p:blipFill>
        <p:spPr>
          <a:xfrm>
            <a:off x="6248400" y="2940188"/>
            <a:ext cx="2419850" cy="2991629"/>
          </a:xfrm>
          <a:prstGeom prst="rect">
            <a:avLst/>
          </a:prstGeom>
        </p:spPr>
      </p:pic>
      <p:pic>
        <p:nvPicPr>
          <p:cNvPr id="9" name="Picture 8"/>
          <p:cNvPicPr>
            <a:picLocks noChangeAspect="1"/>
          </p:cNvPicPr>
          <p:nvPr/>
        </p:nvPicPr>
        <p:blipFill>
          <a:blip r:embed="rId3"/>
          <a:stretch>
            <a:fillRect/>
          </a:stretch>
        </p:blipFill>
        <p:spPr>
          <a:xfrm>
            <a:off x="6110349" y="228600"/>
            <a:ext cx="2695951" cy="2400635"/>
          </a:xfrm>
          <a:prstGeom prst="rect">
            <a:avLst/>
          </a:prstGeom>
        </p:spPr>
      </p:pic>
      <p:sp>
        <p:nvSpPr>
          <p:cNvPr id="3" name="Footer Placeholder 2"/>
          <p:cNvSpPr>
            <a:spLocks noGrp="1"/>
          </p:cNvSpPr>
          <p:nvPr>
            <p:ph type="ftr" sz="quarter" idx="11"/>
          </p:nvPr>
        </p:nvSpPr>
        <p:spPr/>
        <p:txBody>
          <a:bodyPr/>
          <a:lstStyle/>
          <a:p>
            <a:r>
              <a:rPr lang="en-US" smtClean="0"/>
              <a:t>Wiritng for Community Daake &amp; Piatt</a:t>
            </a:r>
            <a:endParaRPr lang="en-US" dirty="0"/>
          </a:p>
        </p:txBody>
      </p:sp>
      <p:sp>
        <p:nvSpPr>
          <p:cNvPr id="4" name="Slide Number Placeholder 3"/>
          <p:cNvSpPr>
            <a:spLocks noGrp="1"/>
          </p:cNvSpPr>
          <p:nvPr>
            <p:ph type="sldNum" sz="quarter" idx="12"/>
          </p:nvPr>
        </p:nvSpPr>
        <p:spPr/>
        <p:txBody>
          <a:bodyPr/>
          <a:lstStyle/>
          <a:p>
            <a:fld id="{33D6E5A2-EC83-451F-A719-9AC1370DD5CF}" type="slidenum">
              <a:rPr lang="en-US" smtClean="0"/>
              <a:pPr/>
              <a:t>53</a:t>
            </a:fld>
            <a:endParaRPr lang="en-US" dirty="0"/>
          </a:p>
        </p:txBody>
      </p:sp>
    </p:spTree>
    <p:extLst>
      <p:ext uri="{BB962C8B-B14F-4D97-AF65-F5344CB8AC3E}">
        <p14:creationId xmlns:p14="http://schemas.microsoft.com/office/powerpoint/2010/main" val="814847217"/>
      </p:ext>
    </p:extLst>
  </p:cSld>
  <p:clrMapOvr>
    <a:masterClrMapping/>
  </p:clrMapOvr>
  <p:transition spd="slow">
    <p:wipe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Recent Articles </a:t>
            </a:r>
            <a:endParaRPr lang="en-US" dirty="0"/>
          </a:p>
        </p:txBody>
      </p:sp>
      <p:pic>
        <p:nvPicPr>
          <p:cNvPr id="3" name="Picture 2"/>
          <p:cNvPicPr>
            <a:picLocks noChangeAspect="1"/>
          </p:cNvPicPr>
          <p:nvPr/>
        </p:nvPicPr>
        <p:blipFill>
          <a:blip r:embed="rId2"/>
          <a:stretch>
            <a:fillRect/>
          </a:stretch>
        </p:blipFill>
        <p:spPr>
          <a:xfrm>
            <a:off x="533400" y="1752600"/>
            <a:ext cx="8259328" cy="4010585"/>
          </a:xfrm>
          <a:prstGeom prst="rect">
            <a:avLst/>
          </a:prstGeom>
        </p:spPr>
      </p:pic>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54</a:t>
            </a:fld>
            <a:endParaRPr lang="en-US" dirty="0"/>
          </a:p>
        </p:txBody>
      </p:sp>
    </p:spTree>
    <p:extLst>
      <p:ext uri="{BB962C8B-B14F-4D97-AF65-F5344CB8AC3E}">
        <p14:creationId xmlns:p14="http://schemas.microsoft.com/office/powerpoint/2010/main" val="3751300094"/>
      </p:ext>
    </p:extLst>
  </p:cSld>
  <p:clrMapOvr>
    <a:masterClrMapping/>
  </p:clrMapOvr>
  <p:transition spd="slow">
    <p:wipe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Chance to Highlight Local people</a:t>
            </a:r>
            <a:br>
              <a:rPr lang="en-US" dirty="0" smtClean="0"/>
            </a:br>
            <a:endParaRPr lang="en-US" dirty="0"/>
          </a:p>
        </p:txBody>
      </p:sp>
      <p:pic>
        <p:nvPicPr>
          <p:cNvPr id="3" name="Picture 2"/>
          <p:cNvPicPr>
            <a:picLocks noChangeAspect="1"/>
          </p:cNvPicPr>
          <p:nvPr/>
        </p:nvPicPr>
        <p:blipFill>
          <a:blip r:embed="rId2"/>
          <a:stretch>
            <a:fillRect/>
          </a:stretch>
        </p:blipFill>
        <p:spPr>
          <a:xfrm>
            <a:off x="1371600" y="1668404"/>
            <a:ext cx="6049283" cy="4880169"/>
          </a:xfrm>
          <a:prstGeom prst="rect">
            <a:avLst/>
          </a:prstGeom>
        </p:spPr>
      </p:pic>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55</a:t>
            </a:fld>
            <a:endParaRPr lang="en-US" dirty="0"/>
          </a:p>
        </p:txBody>
      </p:sp>
    </p:spTree>
    <p:extLst>
      <p:ext uri="{BB962C8B-B14F-4D97-AF65-F5344CB8AC3E}">
        <p14:creationId xmlns:p14="http://schemas.microsoft.com/office/powerpoint/2010/main" val="2347789561"/>
      </p:ext>
    </p:extLst>
  </p:cSld>
  <p:clrMapOvr>
    <a:masterClrMapping/>
  </p:clrMapOvr>
  <p:transition spd="slow">
    <p:wipe dir="d"/>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5200" y="152400"/>
            <a:ext cx="6589200" cy="1752600"/>
          </a:xfrm>
        </p:spPr>
        <p:txBody>
          <a:bodyPr/>
          <a:lstStyle/>
          <a:p>
            <a:r>
              <a:rPr lang="en-US" dirty="0" smtClean="0"/>
              <a:t>Leadership &amp; Followership</a:t>
            </a:r>
            <a:endParaRPr lang="en-US" dirty="0"/>
          </a:p>
        </p:txBody>
      </p:sp>
      <p:pic>
        <p:nvPicPr>
          <p:cNvPr id="3" name="Picture 2"/>
          <p:cNvPicPr>
            <a:picLocks noChangeAspect="1"/>
          </p:cNvPicPr>
          <p:nvPr/>
        </p:nvPicPr>
        <p:blipFill>
          <a:blip r:embed="rId2"/>
          <a:stretch>
            <a:fillRect/>
          </a:stretch>
        </p:blipFill>
        <p:spPr>
          <a:xfrm>
            <a:off x="1676400" y="1524000"/>
            <a:ext cx="5409631" cy="5562915"/>
          </a:xfrm>
          <a:prstGeom prst="rect">
            <a:avLst/>
          </a:prstGeom>
        </p:spPr>
      </p:pic>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56</a:t>
            </a:fld>
            <a:endParaRPr lang="en-US" dirty="0"/>
          </a:p>
        </p:txBody>
      </p:sp>
    </p:spTree>
    <p:extLst>
      <p:ext uri="{BB962C8B-B14F-4D97-AF65-F5344CB8AC3E}">
        <p14:creationId xmlns:p14="http://schemas.microsoft.com/office/powerpoint/2010/main" val="2401388837"/>
      </p:ext>
    </p:extLst>
  </p:cSld>
  <p:clrMapOvr>
    <a:masterClrMapping/>
  </p:clrMapOvr>
  <p:transition spd="slow">
    <p:wipe dir="d"/>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Recent articles</a:t>
            </a:r>
            <a:endParaRPr lang="en-US" dirty="0"/>
          </a:p>
        </p:txBody>
      </p:sp>
      <p:sp>
        <p:nvSpPr>
          <p:cNvPr id="5" name="Rectangle 4"/>
          <p:cNvSpPr/>
          <p:nvPr/>
        </p:nvSpPr>
        <p:spPr>
          <a:xfrm>
            <a:off x="1752600" y="1752600"/>
            <a:ext cx="4572000" cy="646331"/>
          </a:xfrm>
          <a:prstGeom prst="rect">
            <a:avLst/>
          </a:prstGeom>
        </p:spPr>
        <p:txBody>
          <a:bodyPr>
            <a:spAutoFit/>
          </a:bodyPr>
          <a:lstStyle/>
          <a:p>
            <a:r>
              <a:rPr lang="en-US" b="1" dirty="0"/>
              <a:t>Main Street: What we can learn from the late “Big John” Madden</a:t>
            </a:r>
          </a:p>
        </p:txBody>
      </p:sp>
      <p:pic>
        <p:nvPicPr>
          <p:cNvPr id="6" name="Picture 5"/>
          <p:cNvPicPr>
            <a:picLocks noChangeAspect="1"/>
          </p:cNvPicPr>
          <p:nvPr/>
        </p:nvPicPr>
        <p:blipFill>
          <a:blip r:embed="rId2"/>
          <a:stretch>
            <a:fillRect/>
          </a:stretch>
        </p:blipFill>
        <p:spPr>
          <a:xfrm>
            <a:off x="1037806" y="2895600"/>
            <a:ext cx="6001588" cy="3086531"/>
          </a:xfrm>
          <a:prstGeom prst="rect">
            <a:avLst/>
          </a:prstGeom>
        </p:spPr>
      </p:pic>
      <p:sp>
        <p:nvSpPr>
          <p:cNvPr id="2" name="Footer Placeholder 1"/>
          <p:cNvSpPr>
            <a:spLocks noGrp="1"/>
          </p:cNvSpPr>
          <p:nvPr>
            <p:ph type="ftr" sz="quarter" idx="11"/>
          </p:nvPr>
        </p:nvSpPr>
        <p:spPr/>
        <p:txBody>
          <a:bodyPr/>
          <a:lstStyle/>
          <a:p>
            <a:r>
              <a:rPr lang="en-US" smtClean="0"/>
              <a:t>Wiritng for Community Daake &amp; Piatt</a:t>
            </a:r>
            <a:endParaRPr lang="en-US" dirty="0"/>
          </a:p>
        </p:txBody>
      </p:sp>
      <p:sp>
        <p:nvSpPr>
          <p:cNvPr id="3" name="Slide Number Placeholder 2"/>
          <p:cNvSpPr>
            <a:spLocks noGrp="1"/>
          </p:cNvSpPr>
          <p:nvPr>
            <p:ph type="sldNum" sz="quarter" idx="12"/>
          </p:nvPr>
        </p:nvSpPr>
        <p:spPr/>
        <p:txBody>
          <a:bodyPr/>
          <a:lstStyle/>
          <a:p>
            <a:fld id="{33D6E5A2-EC83-451F-A719-9AC1370DD5CF}" type="slidenum">
              <a:rPr lang="en-US" smtClean="0"/>
              <a:pPr/>
              <a:t>57</a:t>
            </a:fld>
            <a:endParaRPr lang="en-US" dirty="0"/>
          </a:p>
        </p:txBody>
      </p:sp>
    </p:spTree>
    <p:extLst>
      <p:ext uri="{BB962C8B-B14F-4D97-AF65-F5344CB8AC3E}">
        <p14:creationId xmlns:p14="http://schemas.microsoft.com/office/powerpoint/2010/main" val="3562792954"/>
      </p:ext>
    </p:extLst>
  </p:cSld>
  <p:clrMapOvr>
    <a:masterClrMapping/>
  </p:clrMapOvr>
  <p:transition spd="slow">
    <p:wipe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Recent articles</a:t>
            </a:r>
            <a:endParaRPr lang="en-US" dirty="0"/>
          </a:p>
        </p:txBody>
      </p:sp>
      <p:sp>
        <p:nvSpPr>
          <p:cNvPr id="2" name="Rectangle 1"/>
          <p:cNvSpPr/>
          <p:nvPr/>
        </p:nvSpPr>
        <p:spPr>
          <a:xfrm>
            <a:off x="1945200" y="1872049"/>
            <a:ext cx="4836600" cy="369332"/>
          </a:xfrm>
          <a:prstGeom prst="rect">
            <a:avLst/>
          </a:prstGeom>
        </p:spPr>
        <p:txBody>
          <a:bodyPr wrap="square">
            <a:spAutoFit/>
          </a:bodyPr>
          <a:lstStyle/>
          <a:p>
            <a:r>
              <a:rPr lang="en-US" b="1" dirty="0"/>
              <a:t>Never Don’t Stop (Doing that)</a:t>
            </a:r>
          </a:p>
        </p:txBody>
      </p:sp>
      <p:pic>
        <p:nvPicPr>
          <p:cNvPr id="3" name="Picture 2"/>
          <p:cNvPicPr>
            <a:picLocks noChangeAspect="1"/>
          </p:cNvPicPr>
          <p:nvPr/>
        </p:nvPicPr>
        <p:blipFill>
          <a:blip r:embed="rId2"/>
          <a:stretch>
            <a:fillRect/>
          </a:stretch>
        </p:blipFill>
        <p:spPr>
          <a:xfrm>
            <a:off x="381000" y="1847335"/>
            <a:ext cx="8259328" cy="3419952"/>
          </a:xfrm>
          <a:prstGeom prst="rect">
            <a:avLst/>
          </a:prstGeom>
        </p:spPr>
      </p:pic>
      <p:sp>
        <p:nvSpPr>
          <p:cNvPr id="5" name="Footer Placeholder 4"/>
          <p:cNvSpPr>
            <a:spLocks noGrp="1"/>
          </p:cNvSpPr>
          <p:nvPr>
            <p:ph type="ftr" sz="quarter" idx="11"/>
          </p:nvPr>
        </p:nvSpPr>
        <p:spPr/>
        <p:txBody>
          <a:bodyPr/>
          <a:lstStyle/>
          <a:p>
            <a:r>
              <a:rPr lang="en-US" smtClean="0"/>
              <a:t>Wiritng for Community Daake &amp; Piatt</a:t>
            </a:r>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58</a:t>
            </a:fld>
            <a:endParaRPr lang="en-US" dirty="0"/>
          </a:p>
        </p:txBody>
      </p:sp>
    </p:spTree>
    <p:extLst>
      <p:ext uri="{BB962C8B-B14F-4D97-AF65-F5344CB8AC3E}">
        <p14:creationId xmlns:p14="http://schemas.microsoft.com/office/powerpoint/2010/main" val="53837740"/>
      </p:ext>
    </p:extLst>
  </p:cSld>
  <p:clrMapOvr>
    <a:masterClrMapping/>
  </p:clrMapOvr>
  <p:transition spd="slow">
    <p:wipe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Recent articles</a:t>
            </a:r>
            <a:endParaRPr lang="en-US" dirty="0"/>
          </a:p>
        </p:txBody>
      </p:sp>
      <p:pic>
        <p:nvPicPr>
          <p:cNvPr id="2" name="Picture 1"/>
          <p:cNvPicPr>
            <a:picLocks noChangeAspect="1"/>
          </p:cNvPicPr>
          <p:nvPr/>
        </p:nvPicPr>
        <p:blipFill>
          <a:blip r:embed="rId2"/>
          <a:stretch>
            <a:fillRect/>
          </a:stretch>
        </p:blipFill>
        <p:spPr>
          <a:xfrm>
            <a:off x="1371600" y="1524000"/>
            <a:ext cx="6379779" cy="5139267"/>
          </a:xfrm>
          <a:prstGeom prst="rect">
            <a:avLst/>
          </a:prstGeom>
        </p:spPr>
      </p:pic>
      <p:sp>
        <p:nvSpPr>
          <p:cNvPr id="3" name="Footer Placeholder 2"/>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59</a:t>
            </a:fld>
            <a:endParaRPr lang="en-US" dirty="0"/>
          </a:p>
        </p:txBody>
      </p:sp>
    </p:spTree>
    <p:extLst>
      <p:ext uri="{BB962C8B-B14F-4D97-AF65-F5344CB8AC3E}">
        <p14:creationId xmlns:p14="http://schemas.microsoft.com/office/powerpoint/2010/main" val="1656833264"/>
      </p:ext>
    </p:extLst>
  </p:cSld>
  <p:clrMapOvr>
    <a:masterClrMapping/>
  </p:clrMapOvr>
  <p:transition spd="slow">
    <p:wipe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An Overview</a:t>
            </a:r>
            <a:endParaRPr lang="en-US" dirty="0"/>
          </a:p>
        </p:txBody>
      </p:sp>
      <p:sp>
        <p:nvSpPr>
          <p:cNvPr id="5" name="Content Placeholder 4"/>
          <p:cNvSpPr>
            <a:spLocks noGrp="1"/>
          </p:cNvSpPr>
          <p:nvPr>
            <p:ph idx="1"/>
            <p:custDataLst>
              <p:tags r:id="rId3"/>
            </p:custDataLst>
          </p:nvPr>
        </p:nvSpPr>
        <p:spPr/>
        <p:txBody>
          <a:bodyPr>
            <a:normAutofit/>
          </a:bodyPr>
          <a:lstStyle/>
          <a:p>
            <a:r>
              <a:rPr lang="en-US" dirty="0" smtClean="0"/>
              <a:t>From April 2009 –April 2022- Bi weekly column –we have written an additional 550 or </a:t>
            </a:r>
            <a:r>
              <a:rPr lang="en-US" dirty="0" smtClean="0">
                <a:solidFill>
                  <a:schemeClr val="tx1"/>
                </a:solidFill>
              </a:rPr>
              <a:t>over 730+ articles.</a:t>
            </a:r>
            <a:endParaRPr lang="en-US" i="1" dirty="0">
              <a:solidFill>
                <a:schemeClr val="tx1"/>
              </a:solidFill>
            </a:endParaRPr>
          </a:p>
          <a:p>
            <a:r>
              <a:rPr lang="en-US" sz="2400" i="1" dirty="0" smtClean="0"/>
              <a:t>The specific purpose today is provide </a:t>
            </a:r>
            <a:r>
              <a:rPr lang="en-US" sz="2400" b="1" i="1" u="sng" dirty="0" smtClean="0"/>
              <a:t>lessons learned </a:t>
            </a:r>
            <a:r>
              <a:rPr lang="en-US" sz="2400" i="1" dirty="0" smtClean="0"/>
              <a:t>that might be helpful to others who wish to publish </a:t>
            </a:r>
            <a:r>
              <a:rPr lang="en-US" sz="2400" b="1" i="1" dirty="0" smtClean="0"/>
              <a:t>and recruit a limited number of co-authors </a:t>
            </a:r>
            <a:r>
              <a:rPr lang="en-US" sz="2400" i="1" dirty="0" smtClean="0"/>
              <a:t>(Maximum of 10-12)</a:t>
            </a:r>
            <a:endParaRPr lang="en-US" sz="2400" dirty="0"/>
          </a:p>
        </p:txBody>
      </p:sp>
      <p:pic>
        <p:nvPicPr>
          <p:cNvPr id="1027" name="Picture 3"/>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324600" y="154781"/>
            <a:ext cx="1272710" cy="1243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76400" y="5029200"/>
            <a:ext cx="1381125"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US" smtClean="0"/>
              <a:t>Wiritng for Community Daake &amp; Piatt</a:t>
            </a:r>
            <a:endParaRPr lang="en-US" dirty="0"/>
          </a:p>
        </p:txBody>
      </p:sp>
      <p:sp>
        <p:nvSpPr>
          <p:cNvPr id="4" name="Slide Number Placeholder 3"/>
          <p:cNvSpPr>
            <a:spLocks noGrp="1"/>
          </p:cNvSpPr>
          <p:nvPr>
            <p:ph type="sldNum" sz="quarter" idx="12"/>
          </p:nvPr>
        </p:nvSpPr>
        <p:spPr/>
        <p:txBody>
          <a:bodyPr/>
          <a:lstStyle/>
          <a:p>
            <a:fld id="{33D6E5A2-EC83-451F-A719-9AC1370DD5CF}" type="slidenum">
              <a:rPr lang="en-US" smtClean="0"/>
              <a:pPr/>
              <a:t>6</a:t>
            </a:fld>
            <a:endParaRPr lang="en-US" dirty="0"/>
          </a:p>
        </p:txBody>
      </p:sp>
    </p:spTree>
    <p:custDataLst>
      <p:tags r:id="rId1"/>
    </p:custDataLst>
  </p:cSld>
  <p:clrMapOvr>
    <a:masterClrMapping/>
  </p:clrMapOvr>
  <p:transition spd="slow">
    <p:wipe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Recent articles</a:t>
            </a:r>
            <a:endParaRPr lang="en-US" dirty="0"/>
          </a:p>
        </p:txBody>
      </p:sp>
      <p:pic>
        <p:nvPicPr>
          <p:cNvPr id="2" name="Picture 1"/>
          <p:cNvPicPr>
            <a:picLocks noChangeAspect="1"/>
          </p:cNvPicPr>
          <p:nvPr/>
        </p:nvPicPr>
        <p:blipFill>
          <a:blip r:embed="rId2"/>
          <a:stretch>
            <a:fillRect/>
          </a:stretch>
        </p:blipFill>
        <p:spPr>
          <a:xfrm>
            <a:off x="1295400" y="1447800"/>
            <a:ext cx="5379823" cy="4602392"/>
          </a:xfrm>
          <a:prstGeom prst="rect">
            <a:avLst/>
          </a:prstGeom>
        </p:spPr>
      </p:pic>
      <p:sp>
        <p:nvSpPr>
          <p:cNvPr id="3" name="Footer Placeholder 2"/>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60</a:t>
            </a:fld>
            <a:endParaRPr lang="en-US" dirty="0"/>
          </a:p>
        </p:txBody>
      </p:sp>
    </p:spTree>
    <p:extLst>
      <p:ext uri="{BB962C8B-B14F-4D97-AF65-F5344CB8AC3E}">
        <p14:creationId xmlns:p14="http://schemas.microsoft.com/office/powerpoint/2010/main" val="3150517081"/>
      </p:ext>
    </p:extLst>
  </p:cSld>
  <p:clrMapOvr>
    <a:masterClrMapping/>
  </p:clrMapOvr>
  <p:transition spd="slow">
    <p:wipe dir="d"/>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Recent articles</a:t>
            </a:r>
            <a:endParaRPr lang="en-US" dirty="0"/>
          </a:p>
        </p:txBody>
      </p:sp>
      <p:pic>
        <p:nvPicPr>
          <p:cNvPr id="2" name="Picture 1"/>
          <p:cNvPicPr>
            <a:picLocks noChangeAspect="1"/>
          </p:cNvPicPr>
          <p:nvPr/>
        </p:nvPicPr>
        <p:blipFill>
          <a:blip r:embed="rId2"/>
          <a:stretch>
            <a:fillRect/>
          </a:stretch>
        </p:blipFill>
        <p:spPr>
          <a:xfrm>
            <a:off x="990600" y="1676400"/>
            <a:ext cx="6334743" cy="4543305"/>
          </a:xfrm>
          <a:prstGeom prst="rect">
            <a:avLst/>
          </a:prstGeom>
        </p:spPr>
      </p:pic>
      <p:sp>
        <p:nvSpPr>
          <p:cNvPr id="3" name="Footer Placeholder 2"/>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61</a:t>
            </a:fld>
            <a:endParaRPr lang="en-US" dirty="0"/>
          </a:p>
        </p:txBody>
      </p:sp>
    </p:spTree>
    <p:extLst>
      <p:ext uri="{BB962C8B-B14F-4D97-AF65-F5344CB8AC3E}">
        <p14:creationId xmlns:p14="http://schemas.microsoft.com/office/powerpoint/2010/main" val="1594459156"/>
      </p:ext>
    </p:extLst>
  </p:cSld>
  <p:clrMapOvr>
    <a:masterClrMapping/>
  </p:clrMapOvr>
  <p:transition spd="slow">
    <p:wipe dir="d"/>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do it?</a:t>
            </a:r>
            <a:endParaRPr lang="en-US" dirty="0"/>
          </a:p>
        </p:txBody>
      </p:sp>
      <p:sp>
        <p:nvSpPr>
          <p:cNvPr id="3" name="Content Placeholder 2"/>
          <p:cNvSpPr>
            <a:spLocks noGrp="1"/>
          </p:cNvSpPr>
          <p:nvPr>
            <p:ph idx="1"/>
          </p:nvPr>
        </p:nvSpPr>
        <p:spPr/>
        <p:txBody>
          <a:bodyPr>
            <a:normAutofit lnSpcReduction="10000"/>
          </a:bodyPr>
          <a:lstStyle/>
          <a:p>
            <a:r>
              <a:rPr lang="en-US" sz="2800" dirty="0" smtClean="0"/>
              <a:t>Personal desire to </a:t>
            </a:r>
            <a:r>
              <a:rPr lang="en-US" sz="2800" b="1" dirty="0" smtClean="0"/>
              <a:t>connect theory &amp; practice</a:t>
            </a:r>
          </a:p>
          <a:p>
            <a:r>
              <a:rPr lang="en-US" sz="2800" dirty="0" smtClean="0"/>
              <a:t>Unique opportunity – something to offer</a:t>
            </a:r>
          </a:p>
          <a:p>
            <a:r>
              <a:rPr lang="en-US" sz="2800" b="1" dirty="0" smtClean="0"/>
              <a:t>Fun to write</a:t>
            </a:r>
          </a:p>
          <a:p>
            <a:r>
              <a:rPr lang="en-US" sz="2800" b="1" dirty="0" smtClean="0"/>
              <a:t>It “counts” as faculty development and/or scholarship</a:t>
            </a:r>
          </a:p>
          <a:p>
            <a:r>
              <a:rPr lang="en-US" sz="2800" dirty="0" smtClean="0"/>
              <a:t>Local  influence and </a:t>
            </a:r>
            <a:r>
              <a:rPr lang="en-US" sz="2800" b="1" dirty="0" smtClean="0"/>
              <a:t>opens doors</a:t>
            </a:r>
          </a:p>
          <a:p>
            <a:endParaRPr lang="en-US" sz="2800" dirty="0"/>
          </a:p>
          <a:p>
            <a:endParaRPr lang="en-US" sz="2800" dirty="0" smtClean="0"/>
          </a:p>
          <a:p>
            <a:endParaRPr lang="en-US" sz="2800" dirty="0"/>
          </a:p>
          <a:p>
            <a:endParaRPr lang="en-US" dirty="0"/>
          </a:p>
        </p:txBody>
      </p:sp>
      <p:pic>
        <p:nvPicPr>
          <p:cNvPr id="7170"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638800" y="186897"/>
            <a:ext cx="2347392" cy="1832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62</a:t>
            </a:fld>
            <a:endParaRPr lang="en-US" dirty="0"/>
          </a:p>
        </p:txBody>
      </p:sp>
    </p:spTree>
  </p:cSld>
  <p:clrMapOvr>
    <a:masterClrMapping/>
  </p:clrMapOvr>
  <p:transition spd="slow">
    <p:wipe dir="d"/>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do it?</a:t>
            </a:r>
            <a:endParaRPr lang="en-US" dirty="0"/>
          </a:p>
        </p:txBody>
      </p:sp>
      <p:sp>
        <p:nvSpPr>
          <p:cNvPr id="3" name="Content Placeholder 2"/>
          <p:cNvSpPr>
            <a:spLocks noGrp="1"/>
          </p:cNvSpPr>
          <p:nvPr>
            <p:ph idx="1"/>
          </p:nvPr>
        </p:nvSpPr>
        <p:spPr/>
        <p:txBody>
          <a:bodyPr>
            <a:normAutofit/>
          </a:bodyPr>
          <a:lstStyle/>
          <a:p>
            <a:r>
              <a:rPr lang="en-US" sz="4000" dirty="0" smtClean="0"/>
              <a:t>Mom &amp; Dad will be proud!</a:t>
            </a:r>
            <a:endParaRPr lang="en-US" sz="4000" dirty="0"/>
          </a:p>
        </p:txBody>
      </p:sp>
      <p:pic>
        <p:nvPicPr>
          <p:cNvPr id="7170"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238407" y="357948"/>
            <a:ext cx="2322810" cy="1813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63</a:t>
            </a:fld>
            <a:endParaRPr lang="en-US" dirty="0"/>
          </a:p>
        </p:txBody>
      </p:sp>
    </p:spTree>
    <p:extLst>
      <p:ext uri="{BB962C8B-B14F-4D97-AF65-F5344CB8AC3E}">
        <p14:creationId xmlns:p14="http://schemas.microsoft.com/office/powerpoint/2010/main" val="2467244606"/>
      </p:ext>
    </p:extLst>
  </p:cSld>
  <p:clrMapOvr>
    <a:masterClrMapping/>
  </p:clrMapOvr>
  <p:transition spd="slow">
    <p:wipe dir="d"/>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smtClean="0"/>
              <a:t>In conclusion</a:t>
            </a:r>
            <a:r>
              <a:rPr lang="en-US" dirty="0" smtClean="0"/>
              <a:t>….</a:t>
            </a:r>
            <a:endParaRPr lang="en-US" dirty="0"/>
          </a:p>
        </p:txBody>
      </p:sp>
      <p:sp>
        <p:nvSpPr>
          <p:cNvPr id="3" name="Content Placeholder 2"/>
          <p:cNvSpPr>
            <a:spLocks noGrp="1"/>
          </p:cNvSpPr>
          <p:nvPr>
            <p:ph idx="1"/>
          </p:nvPr>
        </p:nvSpPr>
        <p:spPr>
          <a:xfrm>
            <a:off x="762000" y="1596413"/>
            <a:ext cx="4343400" cy="4297363"/>
          </a:xfrm>
        </p:spPr>
        <p:txBody>
          <a:bodyPr>
            <a:normAutofit/>
          </a:bodyPr>
          <a:lstStyle/>
          <a:p>
            <a:r>
              <a:rPr lang="en-US" dirty="0" smtClean="0"/>
              <a:t>If you proceed down this path…</a:t>
            </a:r>
          </a:p>
          <a:p>
            <a:r>
              <a:rPr lang="en-US" sz="2800" b="1" dirty="0" smtClean="0"/>
              <a:t>You will find it immensely rewarding for you, your students, your university and the community.</a:t>
            </a:r>
          </a:p>
        </p:txBody>
      </p:sp>
      <p:pic>
        <p:nvPicPr>
          <p:cNvPr id="14338" name="Picture 2"/>
          <p:cNvPicPr>
            <a:picLocks noChangeAspect="1" noChangeArrowheads="1"/>
          </p:cNvPicPr>
          <p:nvPr/>
        </p:nvPicPr>
        <p:blipFill>
          <a:blip r:embed="rId2" cstate="print"/>
          <a:srcRect/>
          <a:stretch>
            <a:fillRect/>
          </a:stretch>
        </p:blipFill>
        <p:spPr bwMode="auto">
          <a:xfrm>
            <a:off x="5105400" y="2133600"/>
            <a:ext cx="3652838" cy="3652838"/>
          </a:xfrm>
          <a:prstGeom prst="rect">
            <a:avLst/>
          </a:prstGeom>
          <a:noFill/>
          <a:ln w="9525">
            <a:noFill/>
            <a:miter lim="800000"/>
            <a:headEnd/>
            <a:tailEnd/>
          </a:ln>
          <a:effectLst/>
        </p:spPr>
      </p:pic>
      <p:sp>
        <p:nvSpPr>
          <p:cNvPr id="4" name="Footer Placeholder 3"/>
          <p:cNvSpPr>
            <a:spLocks noGrp="1"/>
          </p:cNvSpPr>
          <p:nvPr>
            <p:ph type="ftr" sz="quarter" idx="11"/>
          </p:nvPr>
        </p:nvSpPr>
        <p:spPr/>
        <p:txBody>
          <a:bodyPr/>
          <a:lstStyle/>
          <a:p>
            <a:r>
              <a:rPr lang="en-US" smtClean="0"/>
              <a:t>Wiritng for Community Daake &amp; Piatt</a:t>
            </a:r>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64</a:t>
            </a:fld>
            <a:endParaRPr lang="en-US" dirty="0"/>
          </a:p>
        </p:txBody>
      </p:sp>
    </p:spTree>
  </p:cSld>
  <p:clrMapOvr>
    <a:masterClrMapping/>
  </p:clrMapOvr>
  <p:transition spd="slow">
    <p:wipe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gradFill>
          <a:gsLst>
            <a:gs pos="5200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sp>
        <p:nvSpPr>
          <p:cNvPr id="620546" name="Rectangle 2"/>
          <p:cNvSpPr>
            <a:spLocks noGrp="1" noChangeArrowheads="1"/>
          </p:cNvSpPr>
          <p:nvPr>
            <p:ph type="title"/>
            <p:custDataLst>
              <p:tags r:id="rId2"/>
            </p:custDataLst>
          </p:nvPr>
        </p:nvSpPr>
        <p:spPr/>
        <p:txBody>
          <a:bodyPr>
            <a:normAutofit/>
          </a:bodyPr>
          <a:lstStyle/>
          <a:p>
            <a:pPr>
              <a:defRPr/>
            </a:pPr>
            <a:r>
              <a:rPr lang="en-US" dirty="0" smtClean="0"/>
              <a:t>Discussion &amp; Questions?</a:t>
            </a:r>
          </a:p>
        </p:txBody>
      </p:sp>
      <p:sp>
        <p:nvSpPr>
          <p:cNvPr id="2" name="Footer Placeholder 1"/>
          <p:cNvSpPr>
            <a:spLocks noGrp="1"/>
          </p:cNvSpPr>
          <p:nvPr>
            <p:ph type="ftr" sz="quarter" idx="11"/>
          </p:nvPr>
        </p:nvSpPr>
        <p:spPr/>
        <p:txBody>
          <a:bodyPr/>
          <a:lstStyle/>
          <a:p>
            <a:r>
              <a:rPr lang="en-US" smtClean="0"/>
              <a:t>Wiritng for Community Daake &amp; Piatt</a:t>
            </a:r>
            <a:endParaRPr lang="en-US" dirty="0"/>
          </a:p>
        </p:txBody>
      </p:sp>
      <p:sp>
        <p:nvSpPr>
          <p:cNvPr id="3" name="Slide Number Placeholder 2"/>
          <p:cNvSpPr>
            <a:spLocks noGrp="1"/>
          </p:cNvSpPr>
          <p:nvPr>
            <p:ph type="sldNum" sz="quarter" idx="12"/>
          </p:nvPr>
        </p:nvSpPr>
        <p:spPr/>
        <p:txBody>
          <a:bodyPr/>
          <a:lstStyle/>
          <a:p>
            <a:fld id="{33D6E5A2-EC83-451F-A719-9AC1370DD5CF}" type="slidenum">
              <a:rPr lang="en-US" smtClean="0"/>
              <a:pPr/>
              <a:t>65</a:t>
            </a:fld>
            <a:endParaRPr lang="en-US" dirty="0"/>
          </a:p>
        </p:txBody>
      </p:sp>
    </p:spTree>
    <p:custDataLst>
      <p:tags r:id="rId1"/>
    </p:custData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1295400"/>
            <a:ext cx="7696200" cy="4114800"/>
          </a:xfrm>
        </p:spPr>
        <p:txBody>
          <a:bodyPr>
            <a:normAutofit fontScale="90000"/>
          </a:bodyPr>
          <a:lstStyle/>
          <a:p>
            <a:r>
              <a:rPr lang="en-US" sz="5400" dirty="0" smtClean="0"/>
              <a:t>Literature Review</a:t>
            </a:r>
            <a:br>
              <a:rPr lang="en-US" sz="5400" dirty="0" smtClean="0"/>
            </a:br>
            <a:r>
              <a:rPr lang="en-US" sz="5400" dirty="0" smtClean="0"/>
              <a:t>Gap between Theory &amp; Application</a:t>
            </a:r>
            <a:br>
              <a:rPr lang="en-US" sz="5400" dirty="0" smtClean="0"/>
            </a:br>
            <a:r>
              <a:rPr lang="en-US" sz="2200" dirty="0" smtClean="0"/>
              <a:t>Across </a:t>
            </a:r>
            <a:r>
              <a:rPr lang="en-US" sz="2200" dirty="0"/>
              <a:t>the last </a:t>
            </a:r>
            <a:r>
              <a:rPr lang="en-US" sz="2200" dirty="0" smtClean="0"/>
              <a:t>Forty </a:t>
            </a:r>
            <a:r>
              <a:rPr lang="en-US" sz="2200" dirty="0"/>
              <a:t>years, the Academy of Management </a:t>
            </a:r>
            <a:r>
              <a:rPr lang="en-US" sz="2200" dirty="0" smtClean="0"/>
              <a:t>and Other Professional Disciplines have struggled </a:t>
            </a:r>
            <a:r>
              <a:rPr lang="en-US" sz="2200" dirty="0"/>
              <a:t>with the balance between doing </a:t>
            </a:r>
            <a:r>
              <a:rPr lang="en-US" sz="2200" u="sng" dirty="0"/>
              <a:t>basic research </a:t>
            </a:r>
            <a:r>
              <a:rPr lang="en-US" sz="2200" dirty="0"/>
              <a:t>and </a:t>
            </a:r>
            <a:r>
              <a:rPr lang="en-US" sz="2200" u="sng" dirty="0"/>
              <a:t>applied research </a:t>
            </a:r>
            <a:r>
              <a:rPr lang="en-US" sz="2200" dirty="0"/>
              <a:t>and writing that </a:t>
            </a:r>
            <a:r>
              <a:rPr lang="en-US" sz="2200" u="sng" dirty="0"/>
              <a:t>can be utilized by practitioners</a:t>
            </a:r>
            <a:r>
              <a:rPr lang="en-US" sz="2200" dirty="0"/>
              <a:t>.  </a:t>
            </a:r>
            <a:r>
              <a:rPr lang="en-US" sz="2200" dirty="0" smtClean="0"/>
              <a:t>Based on Dissertation of Kathleen Westmoreland Mays, DBA</a:t>
            </a:r>
            <a:r>
              <a:rPr lang="en-US" sz="2200" dirty="0"/>
              <a:t/>
            </a:r>
            <a:br>
              <a:rPr lang="en-US" sz="2200" dirty="0"/>
            </a:br>
            <a:endParaRPr lang="en-US" sz="2200" dirty="0"/>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200" y="5410200"/>
            <a:ext cx="1168005" cy="1024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228600"/>
            <a:ext cx="2381250"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5"/>
          <a:stretch>
            <a:fillRect/>
          </a:stretch>
        </p:blipFill>
        <p:spPr>
          <a:xfrm>
            <a:off x="6096000" y="5033329"/>
            <a:ext cx="1390908" cy="1824671"/>
          </a:xfrm>
          <a:prstGeom prst="rect">
            <a:avLst/>
          </a:prstGeom>
        </p:spPr>
      </p:pic>
      <p:sp>
        <p:nvSpPr>
          <p:cNvPr id="5" name="Footer Placeholder 4"/>
          <p:cNvSpPr>
            <a:spLocks noGrp="1"/>
          </p:cNvSpPr>
          <p:nvPr>
            <p:ph type="ftr" sz="quarter" idx="11"/>
          </p:nvPr>
        </p:nvSpPr>
        <p:spPr/>
        <p:txBody>
          <a:bodyPr/>
          <a:lstStyle/>
          <a:p>
            <a:r>
              <a:rPr lang="en-US" smtClean="0"/>
              <a:t>Wiritng for Community Daake &amp; Piatt</a:t>
            </a:r>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7</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normAutofit fontScale="90000"/>
          </a:bodyPr>
          <a:lstStyle/>
          <a:p>
            <a:r>
              <a:rPr lang="en-US" dirty="0" smtClean="0"/>
              <a:t>Concern in the Academy has been long-standing but Cyclical</a:t>
            </a:r>
            <a:endParaRPr lang="en-US" dirty="0"/>
          </a:p>
        </p:txBody>
      </p:sp>
      <p:sp>
        <p:nvSpPr>
          <p:cNvPr id="5" name="Content Placeholder 4"/>
          <p:cNvSpPr>
            <a:spLocks noGrp="1"/>
          </p:cNvSpPr>
          <p:nvPr>
            <p:ph idx="1"/>
          </p:nvPr>
        </p:nvSpPr>
        <p:spPr/>
        <p:txBody>
          <a:bodyPr/>
          <a:lstStyle/>
          <a:p>
            <a:r>
              <a:rPr lang="en-US" dirty="0"/>
              <a:t>1908, Henri Fayol asked, </a:t>
            </a:r>
            <a:r>
              <a:rPr lang="en-US" b="1" dirty="0"/>
              <a:t>“Is there a better way to learn to manage other than by experience</a:t>
            </a:r>
            <a:r>
              <a:rPr lang="en-US" b="1" dirty="0" smtClean="0"/>
              <a:t>?”</a:t>
            </a:r>
          </a:p>
          <a:p>
            <a:r>
              <a:rPr lang="en-US" dirty="0"/>
              <a:t>Raelin (2007) argues that </a:t>
            </a:r>
            <a:r>
              <a:rPr lang="en-US" b="1" dirty="0"/>
              <a:t>“by merging theory and practice we will end up with better theory, better practice, and better learning that will prepare us for both”.</a:t>
            </a:r>
          </a:p>
        </p:txBody>
      </p:sp>
      <p:pic>
        <p:nvPicPr>
          <p:cNvPr id="6146" name="Picture 2"/>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1600200"/>
            <a:ext cx="1094496" cy="146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3352800" y="3920067"/>
            <a:ext cx="2743200" cy="2937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US" smtClean="0"/>
              <a:t>Wiritng for Community Daake &amp; Piatt</a:t>
            </a:r>
            <a:endParaRPr lang="en-US" dirty="0"/>
          </a:p>
        </p:txBody>
      </p:sp>
      <p:sp>
        <p:nvSpPr>
          <p:cNvPr id="4" name="Slide Number Placeholder 3"/>
          <p:cNvSpPr>
            <a:spLocks noGrp="1"/>
          </p:cNvSpPr>
          <p:nvPr>
            <p:ph type="sldNum" sz="quarter" idx="12"/>
          </p:nvPr>
        </p:nvSpPr>
        <p:spPr/>
        <p:txBody>
          <a:bodyPr/>
          <a:lstStyle/>
          <a:p>
            <a:fld id="{33D6E5A2-EC83-451F-A719-9AC1370DD5CF}" type="slidenum">
              <a:rPr lang="en-US" smtClean="0"/>
              <a:pPr/>
              <a:t>8</a:t>
            </a:fld>
            <a:endParaRPr lang="en-US" dirty="0"/>
          </a:p>
        </p:txBody>
      </p:sp>
    </p:spTree>
    <p:custDataLst>
      <p:tags r:id="rId1"/>
    </p:custDataLst>
    <p:extLst>
      <p:ext uri="{BB962C8B-B14F-4D97-AF65-F5344CB8AC3E}">
        <p14:creationId xmlns:p14="http://schemas.microsoft.com/office/powerpoint/2010/main" val="1943701439"/>
      </p:ext>
    </p:extLst>
  </p:cSld>
  <p:clrMapOvr>
    <a:masterClrMapping/>
  </p:clrMapOvr>
  <p:transition spd="slow">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normAutofit/>
          </a:bodyPr>
          <a:lstStyle/>
          <a:p>
            <a:r>
              <a:rPr lang="en-US" dirty="0" smtClean="0"/>
              <a:t>Concern about this problem widespread</a:t>
            </a:r>
            <a:endParaRPr lang="en-US" dirty="0"/>
          </a:p>
        </p:txBody>
      </p:sp>
      <p:sp>
        <p:nvSpPr>
          <p:cNvPr id="5" name="Content Placeholder 4"/>
          <p:cNvSpPr>
            <a:spLocks noGrp="1"/>
          </p:cNvSpPr>
          <p:nvPr>
            <p:ph idx="1"/>
          </p:nvPr>
        </p:nvSpPr>
        <p:spPr/>
        <p:txBody>
          <a:bodyPr>
            <a:normAutofit/>
          </a:bodyPr>
          <a:lstStyle/>
          <a:p>
            <a:r>
              <a:rPr lang="en-US" sz="2600" dirty="0"/>
              <a:t>The literature reveals </a:t>
            </a:r>
            <a:r>
              <a:rPr lang="en-US" sz="2600" u="sng" dirty="0">
                <a:solidFill>
                  <a:srgbClr val="FF0000"/>
                </a:solidFill>
              </a:rPr>
              <a:t>concern regarding the gap that exists between theory and application</a:t>
            </a:r>
            <a:r>
              <a:rPr lang="en-US" sz="2600" dirty="0"/>
              <a:t> </a:t>
            </a:r>
            <a:r>
              <a:rPr lang="en-US" sz="1400" dirty="0"/>
              <a:t>(Starkey &amp; Madan, 2001; Van de Ven &amp; Johnson, 2006; Vermeulen, 2005; Aram &amp; Salipante, 2003; Anderson et al., 2004; Rynes, Bartunek, &amp; Daft, 2001; Salipante &amp; Aram, 2003; </a:t>
            </a:r>
            <a:r>
              <a:rPr lang="en-US" sz="1400" dirty="0" smtClean="0"/>
              <a:t>Baldridge</a:t>
            </a:r>
            <a:r>
              <a:rPr lang="en-US" sz="1400" dirty="0"/>
              <a:t>, Floyd, &amp; </a:t>
            </a:r>
            <a:r>
              <a:rPr lang="en-US" sz="1400" dirty="0" smtClean="0"/>
              <a:t>Markoczy, </a:t>
            </a:r>
            <a:r>
              <a:rPr lang="en-US" sz="1400" dirty="0"/>
              <a:t>2004</a:t>
            </a:r>
            <a:r>
              <a:rPr lang="en-US" sz="1400" dirty="0" smtClean="0"/>
              <a:t>)</a:t>
            </a:r>
          </a:p>
          <a:p>
            <a:r>
              <a:rPr lang="en-US" sz="1400" dirty="0" smtClean="0"/>
              <a:t>Boudreau and Rice 2015; Kumar 2015: Shaw 2015</a:t>
            </a:r>
            <a:endParaRPr lang="en-US" sz="1400" dirty="0"/>
          </a:p>
        </p:txBody>
      </p:sp>
      <p:pic>
        <p:nvPicPr>
          <p:cNvPr id="6"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24200" y="4800600"/>
            <a:ext cx="2619375"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US" smtClean="0"/>
              <a:t>Wiritng for Community Daake &amp; Piatt</a:t>
            </a:r>
            <a:endParaRPr lang="en-US" dirty="0"/>
          </a:p>
        </p:txBody>
      </p:sp>
      <p:sp>
        <p:nvSpPr>
          <p:cNvPr id="4" name="Slide Number Placeholder 3"/>
          <p:cNvSpPr>
            <a:spLocks noGrp="1"/>
          </p:cNvSpPr>
          <p:nvPr>
            <p:ph type="sldNum" sz="quarter" idx="12"/>
          </p:nvPr>
        </p:nvSpPr>
        <p:spPr/>
        <p:txBody>
          <a:bodyPr/>
          <a:lstStyle/>
          <a:p>
            <a:fld id="{33D6E5A2-EC83-451F-A719-9AC1370DD5CF}" type="slidenum">
              <a:rPr lang="en-US" smtClean="0"/>
              <a:pPr/>
              <a:t>9</a:t>
            </a:fld>
            <a:endParaRPr lang="en-US" dirty="0"/>
          </a:p>
        </p:txBody>
      </p:sp>
    </p:spTree>
    <p:custDataLst>
      <p:tags r:id="rId1"/>
    </p:custDataLst>
    <p:extLst>
      <p:ext uri="{BB962C8B-B14F-4D97-AF65-F5344CB8AC3E}">
        <p14:creationId xmlns:p14="http://schemas.microsoft.com/office/powerpoint/2010/main" val="333089673"/>
      </p:ext>
    </p:extLst>
  </p:cSld>
  <p:clrMapOvr>
    <a:masterClrMapping/>
  </p:clrMapOvr>
  <p:transition spd="slow">
    <p:wipe dir="d"/>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10.xml><?xml version="1.0" encoding="utf-8"?>
<p:tagLst xmlns:a="http://schemas.openxmlformats.org/drawingml/2006/main" xmlns:r="http://schemas.openxmlformats.org/officeDocument/2006/relationships" xmlns:p="http://schemas.openxmlformats.org/presentationml/2006/main">
  <p:tag name="DVSECTIONID" val="QUq8QELArFIgadhH063fpq"/>
</p:tagLst>
</file>

<file path=ppt/tags/tag11.xml><?xml version="1.0" encoding="utf-8"?>
<p:tagLst xmlns:a="http://schemas.openxmlformats.org/drawingml/2006/main" xmlns:r="http://schemas.openxmlformats.org/officeDocument/2006/relationships" xmlns:p="http://schemas.openxmlformats.org/presentationml/2006/main">
  <p:tag name="DVSHAPEID" val="InkrlxYPS4jAzciXk8ToAM"/>
</p:tagLst>
</file>

<file path=ppt/tags/tag12.xml><?xml version="1.0" encoding="utf-8"?>
<p:tagLst xmlns:a="http://schemas.openxmlformats.org/drawingml/2006/main" xmlns:r="http://schemas.openxmlformats.org/officeDocument/2006/relationships" xmlns:p="http://schemas.openxmlformats.org/presentationml/2006/main">
  <p:tag name="DVSHAPEID" val="retnMj4SFfqbVIhVK0Rf83"/>
</p:tagLst>
</file>

<file path=ppt/tags/tag13.xml><?xml version="1.0" encoding="utf-8"?>
<p:tagLst xmlns:a="http://schemas.openxmlformats.org/drawingml/2006/main" xmlns:r="http://schemas.openxmlformats.org/officeDocument/2006/relationships" xmlns:p="http://schemas.openxmlformats.org/presentationml/2006/main">
  <p:tag name="DVSECTIONID" val="gLLkbNYfJYmMS8cGCr6Zqx"/>
</p:tagLst>
</file>

<file path=ppt/tags/tag14.xml><?xml version="1.0" encoding="utf-8"?>
<p:tagLst xmlns:a="http://schemas.openxmlformats.org/drawingml/2006/main" xmlns:r="http://schemas.openxmlformats.org/officeDocument/2006/relationships" xmlns:p="http://schemas.openxmlformats.org/presentationml/2006/main">
  <p:tag name="DVSHAPEID" val="zvrdC8eV6YWWfpMhsRT8jq"/>
</p:tagLst>
</file>

<file path=ppt/tags/tag15.xml><?xml version="1.0" encoding="utf-8"?>
<p:tagLst xmlns:a="http://schemas.openxmlformats.org/drawingml/2006/main" xmlns:r="http://schemas.openxmlformats.org/officeDocument/2006/relationships" xmlns:p="http://schemas.openxmlformats.org/presentationml/2006/main">
  <p:tag name="DVSECTIONID" val="gLLkbNYfJYmMS8cGCr6Zqx"/>
</p:tagLst>
</file>

<file path=ppt/tags/tag16.xml><?xml version="1.0" encoding="utf-8"?>
<p:tagLst xmlns:a="http://schemas.openxmlformats.org/drawingml/2006/main" xmlns:r="http://schemas.openxmlformats.org/officeDocument/2006/relationships" xmlns:p="http://schemas.openxmlformats.org/presentationml/2006/main">
  <p:tag name="DVSHAPEID" val="zvrdC8eV6YWWfpMhsRT8jq"/>
</p:tagLst>
</file>

<file path=ppt/tags/tag17.xml><?xml version="1.0" encoding="utf-8"?>
<p:tagLst xmlns:a="http://schemas.openxmlformats.org/drawingml/2006/main" xmlns:r="http://schemas.openxmlformats.org/officeDocument/2006/relationships" xmlns:p="http://schemas.openxmlformats.org/presentationml/2006/main">
  <p:tag name="DVSECTIONID" val="Unk8vjtC9q0JAXtyxsX2O5"/>
</p:tagLst>
</file>

<file path=ppt/tags/tag18.xml><?xml version="1.0" encoding="utf-8"?>
<p:tagLst xmlns:a="http://schemas.openxmlformats.org/drawingml/2006/main" xmlns:r="http://schemas.openxmlformats.org/officeDocument/2006/relationships" xmlns:p="http://schemas.openxmlformats.org/presentationml/2006/main">
  <p:tag name="DVSHAPEID" val="Rcuf4iZwLgLEPe9Eifdx3u"/>
</p:tagLst>
</file>

<file path=ppt/tags/tag19.xml><?xml version="1.0" encoding="utf-8"?>
<p:tagLst xmlns:a="http://schemas.openxmlformats.org/drawingml/2006/main" xmlns:r="http://schemas.openxmlformats.org/officeDocument/2006/relationships" xmlns:p="http://schemas.openxmlformats.org/presentationml/2006/main">
  <p:tag name="DVSHAPEID" val="uzParF19LzvJyR9qw266In"/>
</p:tagLst>
</file>

<file path=ppt/tags/tag2.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ags/tag20.xml><?xml version="1.0" encoding="utf-8"?>
<p:tagLst xmlns:a="http://schemas.openxmlformats.org/drawingml/2006/main" xmlns:r="http://schemas.openxmlformats.org/officeDocument/2006/relationships" xmlns:p="http://schemas.openxmlformats.org/presentationml/2006/main">
  <p:tag name="DVSECTIONID" val="Unk8vjtC9q0JAXtyxsX2O5"/>
</p:tagLst>
</file>

<file path=ppt/tags/tag21.xml><?xml version="1.0" encoding="utf-8"?>
<p:tagLst xmlns:a="http://schemas.openxmlformats.org/drawingml/2006/main" xmlns:r="http://schemas.openxmlformats.org/officeDocument/2006/relationships" xmlns:p="http://schemas.openxmlformats.org/presentationml/2006/main">
  <p:tag name="DVSHAPEID" val="Rcuf4iZwLgLEPe9Eifdx3u"/>
</p:tagLst>
</file>

<file path=ppt/tags/tag22.xml><?xml version="1.0" encoding="utf-8"?>
<p:tagLst xmlns:a="http://schemas.openxmlformats.org/drawingml/2006/main" xmlns:r="http://schemas.openxmlformats.org/officeDocument/2006/relationships" xmlns:p="http://schemas.openxmlformats.org/presentationml/2006/main">
  <p:tag name="DVSHAPEID" val="uzParF19LzvJyR9qw266In"/>
</p:tagLst>
</file>

<file path=ppt/tags/tag23.xml><?xml version="1.0" encoding="utf-8"?>
<p:tagLst xmlns:a="http://schemas.openxmlformats.org/drawingml/2006/main" xmlns:r="http://schemas.openxmlformats.org/officeDocument/2006/relationships" xmlns:p="http://schemas.openxmlformats.org/presentationml/2006/main">
  <p:tag name="DVSECTIONID" val="Unk8vjtC9q0JAXtyxsX2O5"/>
</p:tagLst>
</file>

<file path=ppt/tags/tag24.xml><?xml version="1.0" encoding="utf-8"?>
<p:tagLst xmlns:a="http://schemas.openxmlformats.org/drawingml/2006/main" xmlns:r="http://schemas.openxmlformats.org/officeDocument/2006/relationships" xmlns:p="http://schemas.openxmlformats.org/presentationml/2006/main">
  <p:tag name="DVSHAPEID" val="Rcuf4iZwLgLEPe9Eifdx3u"/>
</p:tagLst>
</file>

<file path=ppt/tags/tag25.xml><?xml version="1.0" encoding="utf-8"?>
<p:tagLst xmlns:a="http://schemas.openxmlformats.org/drawingml/2006/main" xmlns:r="http://schemas.openxmlformats.org/officeDocument/2006/relationships" xmlns:p="http://schemas.openxmlformats.org/presentationml/2006/main">
  <p:tag name="DVSHAPEID" val="uzParF19LzvJyR9qw266In"/>
</p:tagLst>
</file>

<file path=ppt/tags/tag26.xml><?xml version="1.0" encoding="utf-8"?>
<p:tagLst xmlns:a="http://schemas.openxmlformats.org/drawingml/2006/main" xmlns:r="http://schemas.openxmlformats.org/officeDocument/2006/relationships" xmlns:p="http://schemas.openxmlformats.org/presentationml/2006/main">
  <p:tag name="DVSECTIONID" val="HsVeI2TwAzQM9S4tQjLvMM"/>
</p:tagLst>
</file>

<file path=ppt/tags/tag27.xml><?xml version="1.0" encoding="utf-8"?>
<p:tagLst xmlns:a="http://schemas.openxmlformats.org/drawingml/2006/main" xmlns:r="http://schemas.openxmlformats.org/officeDocument/2006/relationships" xmlns:p="http://schemas.openxmlformats.org/presentationml/2006/main">
  <p:tag name="DVSHAPEID" val="ulJFhM9s1uk4SUavhm7qdN"/>
</p:tagLst>
</file>

<file path=ppt/tags/tag28.xml><?xml version="1.0" encoding="utf-8"?>
<p:tagLst xmlns:a="http://schemas.openxmlformats.org/drawingml/2006/main" xmlns:r="http://schemas.openxmlformats.org/officeDocument/2006/relationships" xmlns:p="http://schemas.openxmlformats.org/presentationml/2006/main">
  <p:tag name="DVSHAPEID" val="zRE8H4Cw6MhrnQZNFfxntk"/>
</p:tagLst>
</file>

<file path=ppt/tags/tag29.xml><?xml version="1.0" encoding="utf-8"?>
<p:tagLst xmlns:a="http://schemas.openxmlformats.org/drawingml/2006/main" xmlns:r="http://schemas.openxmlformats.org/officeDocument/2006/relationships" xmlns:p="http://schemas.openxmlformats.org/presentationml/2006/main">
  <p:tag name="DVSECTIONID" val="HsVeI2TwAzQM9S4tQjLvMM"/>
</p:tagLst>
</file>

<file path=ppt/tags/tag3.xml><?xml version="1.0" encoding="utf-8"?>
<p:tagLst xmlns:a="http://schemas.openxmlformats.org/drawingml/2006/main" xmlns:r="http://schemas.openxmlformats.org/officeDocument/2006/relationships" xmlns:p="http://schemas.openxmlformats.org/presentationml/2006/main">
  <p:tag name="DVSHAPEID" val="0uhWvCQomImT50qU5y4Znw"/>
</p:tagLst>
</file>

<file path=ppt/tags/tag30.xml><?xml version="1.0" encoding="utf-8"?>
<p:tagLst xmlns:a="http://schemas.openxmlformats.org/drawingml/2006/main" xmlns:r="http://schemas.openxmlformats.org/officeDocument/2006/relationships" xmlns:p="http://schemas.openxmlformats.org/presentationml/2006/main">
  <p:tag name="DVSHAPEID" val="ulJFhM9s1uk4SUavhm7qdN"/>
</p:tagLst>
</file>

<file path=ppt/tags/tag31.xml><?xml version="1.0" encoding="utf-8"?>
<p:tagLst xmlns:a="http://schemas.openxmlformats.org/drawingml/2006/main" xmlns:r="http://schemas.openxmlformats.org/officeDocument/2006/relationships" xmlns:p="http://schemas.openxmlformats.org/presentationml/2006/main">
  <p:tag name="DVSHAPEID" val="zRE8H4Cw6MhrnQZNFfxntk"/>
</p:tagLst>
</file>

<file path=ppt/tags/tag32.xml><?xml version="1.0" encoding="utf-8"?>
<p:tagLst xmlns:a="http://schemas.openxmlformats.org/drawingml/2006/main" xmlns:r="http://schemas.openxmlformats.org/officeDocument/2006/relationships" xmlns:p="http://schemas.openxmlformats.org/presentationml/2006/main">
  <p:tag name="DVSECTIONID" val="HsVeI2TwAzQM9S4tQjLvMM"/>
</p:tagLst>
</file>

<file path=ppt/tags/tag33.xml><?xml version="1.0" encoding="utf-8"?>
<p:tagLst xmlns:a="http://schemas.openxmlformats.org/drawingml/2006/main" xmlns:r="http://schemas.openxmlformats.org/officeDocument/2006/relationships" xmlns:p="http://schemas.openxmlformats.org/presentationml/2006/main">
  <p:tag name="DVSHAPEID" val="ulJFhM9s1uk4SUavhm7qdN"/>
</p:tagLst>
</file>

<file path=ppt/tags/tag34.xml><?xml version="1.0" encoding="utf-8"?>
<p:tagLst xmlns:a="http://schemas.openxmlformats.org/drawingml/2006/main" xmlns:r="http://schemas.openxmlformats.org/officeDocument/2006/relationships" xmlns:p="http://schemas.openxmlformats.org/presentationml/2006/main">
  <p:tag name="DVSHAPEID" val="zRE8H4Cw6MhrnQZNFfxntk"/>
</p:tagLst>
</file>

<file path=ppt/tags/tag35.xml><?xml version="1.0" encoding="utf-8"?>
<p:tagLst xmlns:a="http://schemas.openxmlformats.org/drawingml/2006/main" xmlns:r="http://schemas.openxmlformats.org/officeDocument/2006/relationships" xmlns:p="http://schemas.openxmlformats.org/presentationml/2006/main">
  <p:tag name="DVSECTIONID" val="ezdaKHeWyBnZyZ2cDqRSoa"/>
</p:tagLst>
</file>

<file path=ppt/tags/tag36.xml><?xml version="1.0" encoding="utf-8"?>
<p:tagLst xmlns:a="http://schemas.openxmlformats.org/drawingml/2006/main" xmlns:r="http://schemas.openxmlformats.org/officeDocument/2006/relationships" xmlns:p="http://schemas.openxmlformats.org/presentationml/2006/main">
  <p:tag name="DVSHAPEID" val="LRMR96J2MVd0CGe2e5htjk"/>
</p:tagLst>
</file>

<file path=ppt/tags/tag4.xml><?xml version="1.0" encoding="utf-8"?>
<p:tagLst xmlns:a="http://schemas.openxmlformats.org/drawingml/2006/main" xmlns:r="http://schemas.openxmlformats.org/officeDocument/2006/relationships" xmlns:p="http://schemas.openxmlformats.org/presentationml/2006/main">
  <p:tag name="DVSECTIONID" val="QUq8QELArFIgadhH063fpq"/>
</p:tagLst>
</file>

<file path=ppt/tags/tag5.xml><?xml version="1.0" encoding="utf-8"?>
<p:tagLst xmlns:a="http://schemas.openxmlformats.org/drawingml/2006/main" xmlns:r="http://schemas.openxmlformats.org/officeDocument/2006/relationships" xmlns:p="http://schemas.openxmlformats.org/presentationml/2006/main">
  <p:tag name="DVSHAPEID" val="InkrlxYPS4jAzciXk8ToAM"/>
</p:tagLst>
</file>

<file path=ppt/tags/tag6.xml><?xml version="1.0" encoding="utf-8"?>
<p:tagLst xmlns:a="http://schemas.openxmlformats.org/drawingml/2006/main" xmlns:r="http://schemas.openxmlformats.org/officeDocument/2006/relationships" xmlns:p="http://schemas.openxmlformats.org/presentationml/2006/main">
  <p:tag name="DVSHAPEID" val="retnMj4SFfqbVIhVK0Rf83"/>
</p:tagLst>
</file>

<file path=ppt/tags/tag7.xml><?xml version="1.0" encoding="utf-8"?>
<p:tagLst xmlns:a="http://schemas.openxmlformats.org/drawingml/2006/main" xmlns:r="http://schemas.openxmlformats.org/officeDocument/2006/relationships" xmlns:p="http://schemas.openxmlformats.org/presentationml/2006/main">
  <p:tag name="DVSECTIONID" val="QUq8QELArFIgadhH063fpq"/>
</p:tagLst>
</file>

<file path=ppt/tags/tag8.xml><?xml version="1.0" encoding="utf-8"?>
<p:tagLst xmlns:a="http://schemas.openxmlformats.org/drawingml/2006/main" xmlns:r="http://schemas.openxmlformats.org/officeDocument/2006/relationships" xmlns:p="http://schemas.openxmlformats.org/presentationml/2006/main">
  <p:tag name="DVSHAPEID" val="InkrlxYPS4jAzciXk8ToAM"/>
</p:tagLst>
</file>

<file path=ppt/tags/tag9.xml><?xml version="1.0" encoding="utf-8"?>
<p:tagLst xmlns:a="http://schemas.openxmlformats.org/drawingml/2006/main" xmlns:r="http://schemas.openxmlformats.org/officeDocument/2006/relationships" xmlns:p="http://schemas.openxmlformats.org/presentationml/2006/main">
  <p:tag name="DVSHAPEID" val="retnMj4SFfqbVIhVK0Rf83"/>
</p:tagLst>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0</TotalTime>
  <Words>3004</Words>
  <Application>Microsoft Office PowerPoint</Application>
  <PresentationFormat>On-screen Show (4:3)</PresentationFormat>
  <Paragraphs>442</Paragraphs>
  <Slides>65</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65</vt:i4>
      </vt:variant>
    </vt:vector>
  </HeadingPairs>
  <TitlesOfParts>
    <vt:vector size="71" baseType="lpstr">
      <vt:lpstr>Arial</vt:lpstr>
      <vt:lpstr>Calibri</vt:lpstr>
      <vt:lpstr>Century Gothic</vt:lpstr>
      <vt:lpstr>Georgia</vt:lpstr>
      <vt:lpstr>Wingdings 3</vt:lpstr>
      <vt:lpstr>Wisp</vt:lpstr>
      <vt:lpstr>“Writing for the Local Business Community: A Case Study on How to get Thousands of People to Read Your Writing and an Invitation to Join Us  A Thirteen Year Track record- Lessons Learned</vt:lpstr>
      <vt:lpstr>A few lessons not to learn</vt:lpstr>
      <vt:lpstr>We Want YOU to Join US!</vt:lpstr>
      <vt:lpstr>An Overview</vt:lpstr>
      <vt:lpstr>An Overview</vt:lpstr>
      <vt:lpstr>An Overview</vt:lpstr>
      <vt:lpstr>Literature Review Gap between Theory &amp; Application Across the last Forty years, the Academy of Management and Other Professional Disciplines have struggled with the balance between doing basic research and applied research and writing that can be utilized by practitioners.  Based on Dissertation of Kathleen Westmoreland Mays, DBA </vt:lpstr>
      <vt:lpstr>Concern in the Academy has been long-standing but Cyclical</vt:lpstr>
      <vt:lpstr>Concern about this problem widespread</vt:lpstr>
      <vt:lpstr>PowerPoint Presentation</vt:lpstr>
      <vt:lpstr>Who is playing this game?</vt:lpstr>
      <vt:lpstr>Try to Build a bridge…and cross it!  </vt:lpstr>
      <vt:lpstr>So where does that leave us</vt:lpstr>
      <vt:lpstr>Research by Professors in CCCU institution should be a must This one from 2004 citied 44 other scholarly publications</vt:lpstr>
      <vt:lpstr>Research by Professors in CCCU institutions should be a must (AND SUPPORTED) This one from 2000 citied at least 85 other scholarly publications</vt:lpstr>
      <vt:lpstr>Google Scholar keeps an approximate count</vt:lpstr>
      <vt:lpstr>Where your research goes…..Sometimes  like a box of chocolates </vt:lpstr>
      <vt:lpstr>So where does that leave us</vt:lpstr>
      <vt:lpstr>Writing Books is one avenue but is immensely time consuming</vt:lpstr>
      <vt:lpstr>The age old question If a tree falls in a forest….</vt:lpstr>
      <vt:lpstr>The Corollary.. </vt:lpstr>
      <vt:lpstr>LESSON # 1</vt:lpstr>
      <vt:lpstr>PowerPoint Presentation</vt:lpstr>
      <vt:lpstr>Gaining an Entre into a writing forum</vt:lpstr>
      <vt:lpstr>PowerPoint Presentation</vt:lpstr>
      <vt:lpstr>We  each started out writing a monthly or bi- monthly for Illinois Business To Business (B2B)</vt:lpstr>
      <vt:lpstr>Change of B2B to Daily Journal</vt:lpstr>
      <vt:lpstr>We wanted to call the column “The Village Idiots"</vt:lpstr>
      <vt:lpstr>Lesson  2 Blending academic literature, popular literature, blogs, and personal experience</vt:lpstr>
      <vt:lpstr>By writing a newspaper column </vt:lpstr>
      <vt:lpstr>Many papers are moving away from regional/national coverage to more local</vt:lpstr>
      <vt:lpstr>Lesson 3 Writing for a newspaper can generate impressive number of readers in comparison to other writing </vt:lpstr>
      <vt:lpstr>Terms:</vt:lpstr>
      <vt:lpstr>Move towards utilizing a limited number of great co-writers</vt:lpstr>
      <vt:lpstr>Move towards utilizing a limited number of great co-writers</vt:lpstr>
      <vt:lpstr>Cumulative “Potential” Readership</vt:lpstr>
      <vt:lpstr>@ 30% Readership Rates</vt:lpstr>
      <vt:lpstr>Value of space .. We have been given:</vt:lpstr>
      <vt:lpstr>Distribution-multiple Channels Increases readership &amp; influence</vt:lpstr>
      <vt:lpstr>Muck Rack</vt:lpstr>
      <vt:lpstr>Benefits to Multiple Stakeholder Groups  </vt:lpstr>
      <vt:lpstr>Engaging in public outreach allows us to give back to our community</vt:lpstr>
      <vt:lpstr>Work for "Free"</vt:lpstr>
      <vt:lpstr>Publishing locally opens opportunities for us to speak at public functions</vt:lpstr>
      <vt:lpstr>Writing for local media shows our students that we not only expect them to write but that we do the same</vt:lpstr>
      <vt:lpstr>Synthesizing theory and practice increases credibility for our professors and the institution</vt:lpstr>
      <vt:lpstr>It is our goal to make our writing both enlightened &amp;proactive</vt:lpstr>
      <vt:lpstr>Being appropriate to our audience</vt:lpstr>
      <vt:lpstr>Sample Articles</vt:lpstr>
      <vt:lpstr>PowerPoint Presentation</vt:lpstr>
      <vt:lpstr>PowerPoint Presentation</vt:lpstr>
      <vt:lpstr>Big Concern -How can we come up with ideas for every week?</vt:lpstr>
      <vt:lpstr>Sources of ideas</vt:lpstr>
      <vt:lpstr>More Recent Articles </vt:lpstr>
      <vt:lpstr>Chance to Highlight Local people </vt:lpstr>
      <vt:lpstr>Leadership &amp; Followership</vt:lpstr>
      <vt:lpstr>Recent articles</vt:lpstr>
      <vt:lpstr>Recent articles</vt:lpstr>
      <vt:lpstr>Recent articles</vt:lpstr>
      <vt:lpstr>Recent articles</vt:lpstr>
      <vt:lpstr>Recent articles</vt:lpstr>
      <vt:lpstr>Why do it?</vt:lpstr>
      <vt:lpstr>Why do it?</vt:lpstr>
      <vt:lpstr>In conclusion….</vt:lpstr>
      <vt:lpstr>Discussion &amp; Questions?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2010-09-22T19:04:23Z</dcterms:created>
  <dcterms:modified xsi:type="dcterms:W3CDTF">2022-04-05T23:32:21Z</dcterms:modified>
</cp:coreProperties>
</file>