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6"/>
  </p:notesMasterIdLst>
  <p:sldIdLst>
    <p:sldId id="256" r:id="rId2"/>
    <p:sldId id="303" r:id="rId3"/>
    <p:sldId id="304" r:id="rId4"/>
    <p:sldId id="319" r:id="rId5"/>
    <p:sldId id="259" r:id="rId6"/>
    <p:sldId id="312" r:id="rId7"/>
    <p:sldId id="318" r:id="rId8"/>
    <p:sldId id="262" r:id="rId9"/>
    <p:sldId id="274" r:id="rId10"/>
    <p:sldId id="267" r:id="rId11"/>
    <p:sldId id="276" r:id="rId12"/>
    <p:sldId id="285" r:id="rId13"/>
    <p:sldId id="316" r:id="rId14"/>
    <p:sldId id="306" r:id="rId15"/>
    <p:sldId id="331" r:id="rId16"/>
    <p:sldId id="307" r:id="rId17"/>
    <p:sldId id="309" r:id="rId18"/>
    <p:sldId id="315" r:id="rId19"/>
    <p:sldId id="287" r:id="rId20"/>
    <p:sldId id="289" r:id="rId21"/>
    <p:sldId id="290" r:id="rId22"/>
    <p:sldId id="298" r:id="rId23"/>
    <p:sldId id="291" r:id="rId24"/>
    <p:sldId id="293" r:id="rId25"/>
    <p:sldId id="294" r:id="rId26"/>
    <p:sldId id="296" r:id="rId27"/>
    <p:sldId id="299" r:id="rId28"/>
    <p:sldId id="313" r:id="rId29"/>
    <p:sldId id="339" r:id="rId30"/>
    <p:sldId id="345" r:id="rId31"/>
    <p:sldId id="328" r:id="rId32"/>
    <p:sldId id="342" r:id="rId33"/>
    <p:sldId id="324" r:id="rId34"/>
    <p:sldId id="335" r:id="rId35"/>
    <p:sldId id="336" r:id="rId36"/>
    <p:sldId id="329" r:id="rId37"/>
    <p:sldId id="326" r:id="rId38"/>
    <p:sldId id="337" r:id="rId39"/>
    <p:sldId id="330" r:id="rId40"/>
    <p:sldId id="343" r:id="rId41"/>
    <p:sldId id="327" r:id="rId42"/>
    <p:sldId id="344" r:id="rId43"/>
    <p:sldId id="322" r:id="rId44"/>
    <p:sldId id="340" r:id="rId45"/>
    <p:sldId id="323" r:id="rId46"/>
    <p:sldId id="325" r:id="rId47"/>
    <p:sldId id="338" r:id="rId48"/>
    <p:sldId id="346" r:id="rId49"/>
    <p:sldId id="320" r:id="rId50"/>
    <p:sldId id="302" r:id="rId51"/>
    <p:sldId id="334" r:id="rId52"/>
    <p:sldId id="332" r:id="rId53"/>
    <p:sldId id="288" r:id="rId54"/>
    <p:sldId id="333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9127C7-5EBF-8E3F-0DD0-64205915077B}" v="18" dt="2020-04-16T13:40:06.818"/>
    <p1510:client id="{02A4ABE7-7176-AD07-0DCB-BC2296B096A6}" v="474" dt="2020-04-16T13:09:16.871"/>
    <p1510:client id="{167E41F0-0D6D-8565-1C10-A8D0A8975B89}" v="128" dt="2020-04-16T05:56:25.760"/>
    <p1510:client id="{18DD6212-F343-C010-B9F6-0A007A84957C}" v="1343" dt="2020-04-16T00:15:02.532"/>
    <p1510:client id="{2DB2D2EA-5633-78D8-E8CE-397C264C7E6E}" v="1209" dt="2020-04-16T07:57:02.452"/>
    <p1510:client id="{387716B5-1954-C4DF-CFCE-68CEC14FA556}" v="537" dt="2020-04-16T00:17:07.366"/>
    <p1510:client id="{3F03C5F9-527D-6047-8787-8C1CDA9F59E2}" v="34" dt="2020-04-16T13:46:50.327"/>
    <p1510:client id="{6CFE0394-35C0-FE2C-E71A-EA2B35D07EB1}" v="815" dt="2020-04-16T13:44:36.820"/>
    <p1510:client id="{761C3E9A-FFCC-9F5C-CEC2-EB09B6F35D4D}" v="106" dt="2020-04-16T06:18:42.365"/>
    <p1510:client id="{93512646-0CFD-CD52-5637-55F7814E5F0A}" v="443" dt="2020-04-16T13:43:05.212"/>
    <p1510:client id="{AD2F929D-DB8A-F95B-7F5D-C634A6D434EC}" v="2" dt="2020-04-16T13:54:28.933"/>
    <p1510:client id="{CCD1366F-F8AB-2ACD-6E18-FCF3CC0EED9A}" v="145" dt="2020-04-16T00:14:38.158"/>
    <p1510:client id="{D23E6178-160D-3EA3-B4CE-5C32D290D38F}" v="466" dt="2020-04-16T05:33:02.1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microsoft.com/office/2015/10/relationships/revisionInfo" Target="revisionInfo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66501-CB97-4629-9BD4-8F7FEC34642B}" type="datetimeFigureOut">
              <a:rPr lang="en-US"/>
              <a:t>5/11/2020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A1BF0-1979-4196-BF15-F30F03BA87E4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6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Eric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A1BF0-1979-4196-BF15-F30F03BA87E4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628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Eric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A1BF0-1979-4196-BF15-F30F03BA87E4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652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Eric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A1BF0-1979-4196-BF15-F30F03BA87E4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73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Eric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A1BF0-1979-4196-BF15-F30F03BA87E4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70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Eric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A1BF0-1979-4196-BF15-F30F03BA87E4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55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Eric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A1BF0-1979-4196-BF15-F30F03BA87E4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949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Eric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A1BF0-1979-4196-BF15-F30F03BA87E4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256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Eric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A1BF0-1979-4196-BF15-F30F03BA87E4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5849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Eric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AA1BF0-1979-4196-BF15-F30F03BA87E4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367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1784" y="2040673"/>
            <a:ext cx="5766216" cy="146929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1784" y="3602038"/>
            <a:ext cx="5766216" cy="1438313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B67A7CE-9745-4090-A969-C1D34DC6F858}" type="datetime1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380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860912B-13DF-42F4-B909-06FD10D17C14}" type="datetime1">
              <a:rPr lang="en-US" smtClean="0"/>
              <a:t>5/11/2020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 b="1">
                <a:solidFill>
                  <a:srgbClr val="40315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C6A45C3-9100-4828-9EA9-5F743C392F20}" type="datetime1">
              <a:rPr lang="en-US" smtClean="0"/>
              <a:t>5/11/2020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859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304800"/>
            <a:ext cx="10972800" cy="5791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D. J. Inman</a:t>
            </a:r>
          </a:p>
          <a:p>
            <a:pPr>
              <a:defRPr/>
            </a:pPr>
            <a:fld id="{7B7A6825-9181-42E5-B917-C55389DAAC8C}" type="slidenum">
              <a:rPr lang="en-US"/>
              <a:pPr>
                <a:defRPr/>
              </a:pPr>
              <a:t>‹#›</a:t>
            </a:fld>
            <a:r>
              <a:rPr lang="en-US"/>
              <a:t>/49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University of Michigan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8778C-6688-4227-9169-E4A9D48460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121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/>
          <a:p>
            <a:fld id="{F0E1E097-0E67-4027-8B2E-FAD64FFDF486}" type="datetime1">
              <a:rPr lang="en-US" smtClean="0"/>
              <a:t>5/11/2020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/>
          <a:p>
            <a:fld id="{F725F245-5F07-498C-AA1D-88BEB9775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27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6518" y="2068643"/>
            <a:ext cx="6040931" cy="2173573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6518" y="4242216"/>
            <a:ext cx="6040932" cy="79448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0E127B3-B138-439B-82DE-2C372394AF28}" type="datetime1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700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/>
          <a:p>
            <a:fld id="{5737DAEA-9A2F-4402-AB75-3CA9098B9894}" type="datetime1">
              <a:rPr lang="en-US" smtClean="0"/>
              <a:t>5/11/2020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/>
          <a:p>
            <a:fld id="{F725F245-5F07-498C-AA1D-88BEB9775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651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7158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0315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0315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403152"/>
                </a:solidFill>
              </a:defRPr>
            </a:lvl1pPr>
            <a:lvl2pPr>
              <a:defRPr>
                <a:solidFill>
                  <a:srgbClr val="403152"/>
                </a:solidFill>
              </a:defRPr>
            </a:lvl2pPr>
            <a:lvl3pPr>
              <a:defRPr>
                <a:solidFill>
                  <a:srgbClr val="403152"/>
                </a:solidFill>
              </a:defRPr>
            </a:lvl3pPr>
            <a:lvl4pPr>
              <a:defRPr>
                <a:solidFill>
                  <a:srgbClr val="403152"/>
                </a:solidFill>
              </a:defRPr>
            </a:lvl4pPr>
            <a:lvl5pPr>
              <a:defRPr>
                <a:solidFill>
                  <a:srgbClr val="40315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68C31CE-4F1A-4BC4-A2A9-976D5965C0D9}" type="datetime1">
              <a:rPr lang="en-US" smtClean="0"/>
              <a:t>5/11/2020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688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C5A0D6D7-2115-45AB-9487-3AC2B5EAF009}" type="datetime1">
              <a:rPr lang="en-US" smtClean="0"/>
              <a:t>5/11/2020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3318" y="6356350"/>
            <a:ext cx="5816184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217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00788AC-8B8E-41E3-9BC8-CCF2E07FCA54}" type="datetime1">
              <a:rPr lang="en-US" smtClean="0"/>
              <a:t>5/11/2020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280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rgbClr val="40315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403152"/>
                </a:solidFill>
              </a:defRPr>
            </a:lvl1pPr>
            <a:lvl2pPr>
              <a:defRPr sz="2800">
                <a:solidFill>
                  <a:srgbClr val="403152"/>
                </a:solidFill>
              </a:defRPr>
            </a:lvl2pPr>
            <a:lvl3pPr>
              <a:defRPr sz="2400">
                <a:solidFill>
                  <a:srgbClr val="403152"/>
                </a:solidFill>
              </a:defRPr>
            </a:lvl3pPr>
            <a:lvl4pPr>
              <a:defRPr sz="2000">
                <a:solidFill>
                  <a:srgbClr val="403152"/>
                </a:solidFill>
              </a:defRPr>
            </a:lvl4pPr>
            <a:lvl5pPr>
              <a:defRPr sz="2000">
                <a:solidFill>
                  <a:srgbClr val="40315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40315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5359DF1-D5B6-4F8D-AB71-4479BDA771DF}" type="datetime1">
              <a:rPr lang="en-US" smtClean="0"/>
              <a:t>5/11/2020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70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rgbClr val="40315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rgbClr val="40315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40315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863436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05956C6-1AE4-4C6F-869B-9541F0A9567E}" type="datetime1">
              <a:rPr lang="en-US" smtClean="0"/>
              <a:t>5/11/2020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8326" y="6356350"/>
            <a:ext cx="4791175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25F245-5F07-498C-AA1D-88BEB97754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492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AAFCE-3633-45FE-8761-DAB3E18B6927}" type="datetime1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5F245-5F07-498C-AA1D-88BEB9775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639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94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6.png"/><Relationship Id="rId4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F19E3-B4D4-5440-9D73-3FA6551887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01784" y="1553999"/>
            <a:ext cx="7290216" cy="1469290"/>
          </a:xfrm>
        </p:spPr>
        <p:txBody>
          <a:bodyPr/>
          <a:lstStyle/>
          <a:p>
            <a:r>
              <a:rPr lang="en-US">
                <a:cs typeface="Calibri Light"/>
              </a:rPr>
              <a:t>ONU Ward Field Parking Facility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F5D528-10B5-134E-BD28-F927E05D5A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47482" y="3023290"/>
            <a:ext cx="6384442" cy="221181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Project #2020-17</a:t>
            </a:r>
          </a:p>
          <a:p>
            <a:r>
              <a:rPr lang="en-US" dirty="0">
                <a:cs typeface="Calibri"/>
              </a:rPr>
              <a:t>Final Presentation</a:t>
            </a:r>
          </a:p>
          <a:p>
            <a:r>
              <a:rPr lang="en-US" dirty="0">
                <a:cs typeface="Calibri"/>
              </a:rPr>
              <a:t>Eric </a:t>
            </a:r>
            <a:r>
              <a:rPr lang="en-US" dirty="0" err="1">
                <a:cs typeface="Calibri"/>
              </a:rPr>
              <a:t>Everley</a:t>
            </a:r>
            <a:r>
              <a:rPr lang="en-US" dirty="0">
                <a:cs typeface="Calibri"/>
              </a:rPr>
              <a:t>, Joel </a:t>
            </a:r>
            <a:r>
              <a:rPr lang="en-US" dirty="0" err="1">
                <a:cs typeface="Calibri"/>
              </a:rPr>
              <a:t>Hasselbring</a:t>
            </a:r>
            <a:r>
              <a:rPr lang="en-US" dirty="0">
                <a:cs typeface="Calibri"/>
              </a:rPr>
              <a:t>, Robert 'RW' </a:t>
            </a:r>
            <a:r>
              <a:rPr lang="en-US" dirty="0" err="1">
                <a:cs typeface="Calibri"/>
              </a:rPr>
              <a:t>Rienow</a:t>
            </a:r>
            <a:r>
              <a:rPr lang="en-US" dirty="0">
                <a:cs typeface="Calibri"/>
              </a:rPr>
              <a:t>, Micah Rodriguez</a:t>
            </a: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3958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BE7A6F-F019-384D-B065-E255B362C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8" descr="A circuit board&#10;&#10;Description generated with very high confidence">
            <a:extLst>
              <a:ext uri="{FF2B5EF4-FFF2-40B4-BE49-F238E27FC236}">
                <a16:creationId xmlns:a16="http://schemas.microsoft.com/office/drawing/2014/main" id="{9025E85C-C6F5-46DD-A953-B53B37F3A1A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79"/>
          <a:stretch/>
        </p:blipFill>
        <p:spPr>
          <a:xfrm>
            <a:off x="2091383" y="491370"/>
            <a:ext cx="7995763" cy="586198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45BEF27-AA4D-4261-B5CA-C5484BE0639F}"/>
              </a:ext>
            </a:extLst>
          </p:cNvPr>
          <p:cNvSpPr/>
          <p:nvPr/>
        </p:nvSpPr>
        <p:spPr>
          <a:xfrm rot="20760000">
            <a:off x="7617168" y="4240773"/>
            <a:ext cx="1098995" cy="79859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883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38386-CA30-4605-900A-2CC0A3A24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Project Constraints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EFDF6F-09B2-4E15-8B69-1FD1F81EC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655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200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Design</a:t>
            </a:r>
          </a:p>
          <a:p>
            <a:pPr marL="457200" indent="-457200"/>
            <a:r>
              <a:rPr lang="en-US" sz="3200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Existing Physical Boundary</a:t>
            </a:r>
            <a:endParaRPr lang="en-US" sz="3200">
              <a:latin typeface="Calibri Light"/>
              <a:cs typeface="Calibri"/>
            </a:endParaRPr>
          </a:p>
          <a:p>
            <a:pPr marL="457200" indent="-457200"/>
            <a:r>
              <a:rPr lang="en-US" sz="3200">
                <a:solidFill>
                  <a:srgbClr val="000000"/>
                </a:solidFill>
                <a:latin typeface="Calibri Light"/>
                <a:cs typeface="Calibri"/>
              </a:rPr>
              <a:t>4 Story Maximum Height</a:t>
            </a:r>
          </a:p>
          <a:p>
            <a:pPr marL="457200" indent="-457200"/>
            <a:r>
              <a:rPr lang="en-US" sz="3200">
                <a:solidFill>
                  <a:srgbClr val="000000"/>
                </a:solidFill>
                <a:latin typeface="Calibri Light"/>
                <a:cs typeface="Calibri"/>
              </a:rPr>
              <a:t>ADA Regulations</a:t>
            </a:r>
          </a:p>
          <a:p>
            <a:pPr marL="457200" indent="-457200"/>
            <a:r>
              <a:rPr lang="en-US" sz="3200">
                <a:solidFill>
                  <a:srgbClr val="000000"/>
                </a:solidFill>
                <a:latin typeface="Calibri Light"/>
                <a:cs typeface="Calibri"/>
              </a:rPr>
              <a:t>Building Code Restrictions</a:t>
            </a:r>
          </a:p>
          <a:p>
            <a:pPr marL="457200" indent="-457200"/>
            <a:r>
              <a:rPr lang="en-US" sz="3200">
                <a:solidFill>
                  <a:srgbClr val="000000"/>
                </a:solidFill>
                <a:latin typeface="Calibri Light"/>
                <a:cs typeface="Calibri"/>
              </a:rPr>
              <a:t>Cost (Not yet in effect)</a:t>
            </a:r>
          </a:p>
          <a:p>
            <a:pPr marL="457200" indent="-457200"/>
            <a:endParaRPr lang="en-US">
              <a:solidFill>
                <a:srgbClr val="000000"/>
              </a:solidFill>
              <a:latin typeface="Calibri Light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7DB196-4EF7-4034-851D-74BFEC192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11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AE37BF3-0B87-4A33-9649-8134881AF64F}"/>
              </a:ext>
            </a:extLst>
          </p:cNvPr>
          <p:cNvSpPr>
            <a:spLocks noGrp="1"/>
          </p:cNvSpPr>
          <p:nvPr/>
        </p:nvSpPr>
        <p:spPr>
          <a:xfrm>
            <a:off x="6222167" y="1825625"/>
            <a:ext cx="5256551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031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Realistic</a:t>
            </a:r>
          </a:p>
          <a:p>
            <a:pPr marL="457200" indent="-457200"/>
            <a:r>
              <a:rPr lang="en-US" sz="3200">
                <a:solidFill>
                  <a:srgbClr val="000000"/>
                </a:solidFill>
                <a:latin typeface="Calibri Light"/>
                <a:cs typeface="Calibri"/>
              </a:rPr>
              <a:t>Soil/Land Components</a:t>
            </a:r>
          </a:p>
          <a:p>
            <a:pPr marL="457200" indent="-457200"/>
            <a:r>
              <a:rPr lang="en-US" sz="3200">
                <a:solidFill>
                  <a:srgbClr val="000000"/>
                </a:solidFill>
                <a:latin typeface="Calibri Light"/>
                <a:cs typeface="Calibri"/>
              </a:rPr>
              <a:t>Safety Concerns</a:t>
            </a:r>
          </a:p>
          <a:p>
            <a:pPr marL="457200" indent="-457200"/>
            <a:r>
              <a:rPr lang="en-US" sz="3200">
                <a:solidFill>
                  <a:srgbClr val="000000"/>
                </a:solidFill>
                <a:latin typeface="Calibri Light"/>
                <a:cs typeface="Calibri"/>
              </a:rPr>
              <a:t>Design Guides</a:t>
            </a:r>
          </a:p>
          <a:p>
            <a:pPr marL="457200" indent="-457200"/>
            <a:r>
              <a:rPr lang="en-US" sz="3200">
                <a:solidFill>
                  <a:srgbClr val="000000"/>
                </a:solidFill>
                <a:latin typeface="Calibri Light"/>
                <a:cs typeface="Calibri"/>
              </a:rPr>
              <a:t>Coronavirus</a:t>
            </a:r>
          </a:p>
          <a:p>
            <a:pPr marL="457200" indent="-457200"/>
            <a:endParaRPr lang="en-US">
              <a:solidFill>
                <a:srgbClr val="000000"/>
              </a:solidFill>
              <a:latin typeface="Calibri Light"/>
              <a:cs typeface="Calibri"/>
            </a:endParaRPr>
          </a:p>
          <a:p>
            <a:pPr marL="457200" indent="-457200"/>
            <a:endParaRPr lang="en-US">
              <a:solidFill>
                <a:srgbClr val="000000"/>
              </a:solidFill>
              <a:latin typeface="Calibri Light"/>
              <a:cs typeface="Calibri"/>
            </a:endParaRPr>
          </a:p>
          <a:p>
            <a:pPr marL="457200" indent="-457200"/>
            <a:endParaRPr lang="en-US">
              <a:solidFill>
                <a:srgbClr val="000000"/>
              </a:solidFill>
              <a:latin typeface="Calibri Light"/>
              <a:cs typeface="Calibri"/>
            </a:endParaRPr>
          </a:p>
          <a:p>
            <a:pPr marL="0" indent="0">
              <a:buNone/>
            </a:pPr>
            <a:endParaRPr lang="en-US">
              <a:solidFill>
                <a:srgbClr val="000000"/>
              </a:solidFill>
              <a:latin typeface="Calibri Ligh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1832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52502-03EF-425B-BB4C-B010B3018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Selection Criteria</a:t>
            </a:r>
            <a:endParaRPr lang="en-US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6E1A72D2-67E5-4CCF-8789-03DA0EB169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1941263"/>
              </p:ext>
            </p:extLst>
          </p:nvPr>
        </p:nvGraphicFramePr>
        <p:xfrm>
          <a:off x="665672" y="1505480"/>
          <a:ext cx="11199420" cy="455082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398520">
                  <a:extLst>
                    <a:ext uri="{9D8B030D-6E8A-4147-A177-3AD203B41FA5}">
                      <a16:colId xmlns:a16="http://schemas.microsoft.com/office/drawing/2014/main" val="3486535458"/>
                    </a:ext>
                  </a:extLst>
                </a:gridCol>
                <a:gridCol w="7800900">
                  <a:extLst>
                    <a:ext uri="{9D8B030D-6E8A-4147-A177-3AD203B41FA5}">
                      <a16:colId xmlns:a16="http://schemas.microsoft.com/office/drawing/2014/main" val="572520679"/>
                    </a:ext>
                  </a:extLst>
                </a:gridCol>
              </a:tblGrid>
              <a:tr h="391349"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effectLst/>
                        </a:rPr>
                        <a:t>Objectives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>
                          <a:effectLst/>
                        </a:rPr>
                        <a:t>Grading Metrics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5124063"/>
                  </a:ext>
                </a:extLst>
              </a:tr>
              <a:tr h="749153">
                <a:tc>
                  <a:txBody>
                    <a:bodyPr/>
                    <a:lstStyle/>
                    <a:p>
                      <a:pPr fontAlgn="base"/>
                      <a:r>
                        <a:rPr lang="en-US" sz="1600">
                          <a:effectLst/>
                        </a:rPr>
                        <a:t>Fulfills parking spot needs currently and in the future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600">
                          <a:effectLst/>
                        </a:rPr>
                        <a:t>One (1) point will be given for every 50 parking spots that the facility provides.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4113413"/>
                  </a:ext>
                </a:extLst>
              </a:tr>
              <a:tr h="905694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>
                          <a:effectLst/>
                        </a:rPr>
                        <a:t>Exterior façade coordinates with other buildings and styles on campus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u="none" strike="noStrike" noProof="0">
                          <a:effectLst/>
                          <a:latin typeface="Calibri"/>
                        </a:rPr>
                        <a:t>The exterior façade matches with surrounding buildings and blends into campus seamlessly. </a:t>
                      </a:r>
                      <a:endParaRPr lang="en-US" sz="1600" b="0" i="0" u="none" strike="noStrike" noProof="0">
                        <a:latin typeface="Calibri"/>
                      </a:endParaRPr>
                    </a:p>
                    <a:p>
                      <a:pPr lvl="0">
                        <a:buNone/>
                      </a:pPr>
                      <a:r>
                        <a:rPr lang="en-US" sz="1600" b="0" i="0" u="none" strike="noStrike" noProof="0">
                          <a:effectLst/>
                          <a:latin typeface="Calibri"/>
                        </a:rPr>
                        <a:t>(0-15 Points)</a:t>
                      </a:r>
                      <a:endParaRPr lang="en-US" sz="1600" b="0" i="0" u="none" strike="noStrike" noProof="0">
                        <a:latin typeface="Calibri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0416779"/>
                  </a:ext>
                </a:extLst>
              </a:tr>
              <a:tr h="1252315">
                <a:tc>
                  <a:txBody>
                    <a:bodyPr/>
                    <a:lstStyle/>
                    <a:p>
                      <a:pPr fontAlgn="base"/>
                      <a:r>
                        <a:rPr lang="en-US" sz="1600">
                          <a:effectLst/>
                        </a:rPr>
                        <a:t>The parking garage allows for easy traffic flow to/from University Ave.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endParaRPr lang="en-US" sz="1600">
                        <a:effectLst/>
                      </a:endParaRPr>
                    </a:p>
                    <a:p>
                      <a:pPr fontAlgn="base"/>
                      <a:r>
                        <a:rPr lang="en-US" sz="1600">
                          <a:effectLst/>
                        </a:rPr>
                        <a:t>The design of the parking facility is easily accessible from existing roads &amp; is centrally located in the account of future expansion. (0-10 Points)</a:t>
                      </a:r>
                    </a:p>
                    <a:p>
                      <a:pPr lvl="0">
                        <a:buNone/>
                      </a:pPr>
                      <a:endParaRPr lang="en-US" sz="120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7050357"/>
                  </a:ext>
                </a:extLst>
              </a:tr>
              <a:tr h="1252315">
                <a:tc>
                  <a:txBody>
                    <a:bodyPr/>
                    <a:lstStyle/>
                    <a:p>
                      <a:pPr fontAlgn="base"/>
                      <a:r>
                        <a:rPr lang="en-US" sz="1600">
                          <a:effectLst/>
                        </a:rPr>
                        <a:t>The parking garage provides a home and visitor locker room, training room, laundry room, and a lounge for commuter students.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u="none" strike="noStrike" noProof="0">
                          <a:effectLst/>
                          <a:latin typeface="Calibri"/>
                        </a:rPr>
                        <a:t>The design of the parking facility provides enough space for a new home and away locker room, a training room, a laundry room, a mechanical room, extra storage space, and a lounge and patio area for commuter students. (0-15 points)</a:t>
                      </a:r>
                      <a:endParaRPr lang="en-US" sz="1600"/>
                    </a:p>
                    <a:p>
                      <a:pPr lvl="0">
                        <a:buNone/>
                      </a:pPr>
                      <a:endParaRPr lang="en-US" sz="120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7041931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5E59E0-8C98-4DD7-9BD2-6C89B26A8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48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DF51C-70B5-4B93-AFA8-9A8C5086E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Presentation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B0564-CD31-4F81-94AC-12D5C0DCD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Background and Problem History</a:t>
            </a:r>
            <a:endParaRPr lang="en-US"/>
          </a:p>
          <a:p>
            <a:r>
              <a:rPr lang="en-US">
                <a:cs typeface="Calibri"/>
              </a:rPr>
              <a:t>Problem Statement</a:t>
            </a:r>
          </a:p>
          <a:p>
            <a:r>
              <a:rPr lang="en-US" b="1" u="sng">
                <a:cs typeface="Calibri"/>
              </a:rPr>
              <a:t>Design Alternatives</a:t>
            </a:r>
          </a:p>
          <a:p>
            <a:r>
              <a:rPr lang="en-US">
                <a:cs typeface="Calibri"/>
              </a:rPr>
              <a:t>Final Design</a:t>
            </a:r>
          </a:p>
          <a:p>
            <a:r>
              <a:rPr lang="en-US">
                <a:cs typeface="Calibri"/>
              </a:rPr>
              <a:t>Design Validation</a:t>
            </a:r>
            <a:endParaRPr lang="en-US"/>
          </a:p>
          <a:p>
            <a:r>
              <a:rPr lang="en-US">
                <a:cs typeface="Calibri"/>
              </a:rPr>
              <a:t>Conclusion</a:t>
            </a:r>
          </a:p>
          <a:p>
            <a:r>
              <a:rPr lang="en-US">
                <a:cs typeface="Calibri"/>
              </a:rPr>
              <a:t>Questions and Answers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15791-01A6-4B34-96C5-B5AD17962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55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97C0A-B6AE-7545-B696-267E9FF52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Design Alternatives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4F37E-288C-B042-87D5-033DDEA36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>
                <a:solidFill>
                  <a:srgbClr val="000000"/>
                </a:solidFill>
                <a:latin typeface="Calibri Light"/>
                <a:cs typeface="Calibri"/>
              </a:rPr>
              <a:t>Initial Design:</a:t>
            </a:r>
            <a:endParaRPr lang="en-US">
              <a:latin typeface="Calibri"/>
              <a:cs typeface="Calibri"/>
            </a:endParaRPr>
          </a:p>
          <a:p>
            <a:pPr marL="457200" indent="-457200"/>
            <a:r>
              <a:rPr lang="en-US">
                <a:solidFill>
                  <a:srgbClr val="000000"/>
                </a:solidFill>
                <a:latin typeface="Calibri Light"/>
                <a:cs typeface="Calibri"/>
              </a:rPr>
              <a:t>Included one building simply for parking</a:t>
            </a:r>
            <a:endParaRPr lang="en-US">
              <a:cs typeface="Calibri"/>
            </a:endParaRPr>
          </a:p>
          <a:p>
            <a:pPr marL="457200" indent="-457200"/>
            <a:r>
              <a:rPr lang="en-US">
                <a:solidFill>
                  <a:srgbClr val="000000"/>
                </a:solidFill>
                <a:latin typeface="Calibri Light"/>
                <a:cs typeface="Calibri"/>
              </a:rPr>
              <a:t>What our client initially envisioned</a:t>
            </a:r>
          </a:p>
          <a:p>
            <a:pPr marL="457200" indent="-457200"/>
            <a:endParaRPr lang="en-US">
              <a:solidFill>
                <a:srgbClr val="000000"/>
              </a:solidFill>
              <a:latin typeface="Calibri Light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BE7A6F-F019-384D-B065-E255B362C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 descr="A picture containing table, computer&#10;&#10;Description generated with very high confidence">
            <a:extLst>
              <a:ext uri="{FF2B5EF4-FFF2-40B4-BE49-F238E27FC236}">
                <a16:creationId xmlns:a16="http://schemas.microsoft.com/office/drawing/2014/main" id="{E70C2685-B2D1-40F2-91DE-C10297505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117" y="3693049"/>
            <a:ext cx="4511615" cy="221407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D84A6D4-C44B-426D-9BB0-4E4C6055E01D}"/>
              </a:ext>
            </a:extLst>
          </p:cNvPr>
          <p:cNvGrpSpPr/>
          <p:nvPr/>
        </p:nvGrpSpPr>
        <p:grpSpPr>
          <a:xfrm>
            <a:off x="6331193" y="3481385"/>
            <a:ext cx="4878196" cy="2633057"/>
            <a:chOff x="3992496" y="1368199"/>
            <a:chExt cx="7391837" cy="4913391"/>
          </a:xfrm>
        </p:grpSpPr>
        <p:pic>
          <p:nvPicPr>
            <p:cNvPr id="8" name="Picture 7" descr="A screenshot of a cell phone&#10;&#10;Description generated with very high confidence">
              <a:extLst>
                <a:ext uri="{FF2B5EF4-FFF2-40B4-BE49-F238E27FC236}">
                  <a16:creationId xmlns:a16="http://schemas.microsoft.com/office/drawing/2014/main" id="{003C887D-65B0-4287-A694-0C29936113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92496" y="1368199"/>
              <a:ext cx="7391837" cy="4913391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A7DC5E8-07D6-4921-9112-F0A905F7A855}"/>
                </a:ext>
              </a:extLst>
            </p:cNvPr>
            <p:cNvSpPr/>
            <p:nvPr/>
          </p:nvSpPr>
          <p:spPr>
            <a:xfrm>
              <a:off x="7613633" y="2789544"/>
              <a:ext cx="2108006" cy="277379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C3A7BE2-54CA-487A-B223-948B985D3069}"/>
                </a:ext>
              </a:extLst>
            </p:cNvPr>
            <p:cNvSpPr/>
            <p:nvPr/>
          </p:nvSpPr>
          <p:spPr>
            <a:xfrm>
              <a:off x="8447792" y="2791468"/>
              <a:ext cx="413712" cy="4483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E5BED83-F65A-4550-9AD8-F0A02ABF2B34}"/>
                </a:ext>
              </a:extLst>
            </p:cNvPr>
            <p:cNvSpPr/>
            <p:nvPr/>
          </p:nvSpPr>
          <p:spPr>
            <a:xfrm>
              <a:off x="7613633" y="5043793"/>
              <a:ext cx="2108533" cy="51954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4587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97C0A-B6AE-7545-B696-267E9FF52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Design Alternatives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4F37E-288C-B042-87D5-033DDEA36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>
                <a:solidFill>
                  <a:srgbClr val="000000"/>
                </a:solidFill>
                <a:latin typeface="Calibri Light"/>
                <a:cs typeface="Calibri"/>
              </a:rPr>
              <a:t>Alternative Design 1:</a:t>
            </a:r>
            <a:endParaRPr lang="en-US">
              <a:latin typeface="Calibri"/>
              <a:cs typeface="Calibri"/>
            </a:endParaRPr>
          </a:p>
          <a:p>
            <a:pPr marL="457200" indent="-457200"/>
            <a:r>
              <a:rPr lang="en-US">
                <a:solidFill>
                  <a:srgbClr val="000000"/>
                </a:solidFill>
                <a:latin typeface="Calibri Light"/>
                <a:cs typeface="Calibri"/>
              </a:rPr>
              <a:t>Included two separate buildings</a:t>
            </a:r>
            <a:endParaRPr lang="en-US">
              <a:latin typeface="Calibri"/>
              <a:cs typeface="Calibri"/>
            </a:endParaRPr>
          </a:p>
          <a:p>
            <a:pPr marL="914400" lvl="1"/>
            <a:r>
              <a:rPr lang="en-US">
                <a:solidFill>
                  <a:srgbClr val="000000"/>
                </a:solidFill>
                <a:latin typeface="Calibri Light"/>
                <a:cs typeface="Calibri"/>
              </a:rPr>
              <a:t>Possibility of football and commuter space</a:t>
            </a:r>
            <a:endParaRPr lang="en-US">
              <a:cs typeface="Calibri"/>
            </a:endParaRPr>
          </a:p>
          <a:p>
            <a:pPr marL="457200" indent="-457200"/>
            <a:r>
              <a:rPr lang="en-US">
                <a:solidFill>
                  <a:srgbClr val="000000"/>
                </a:solidFill>
                <a:latin typeface="Calibri Light"/>
                <a:cs typeface="Calibri"/>
              </a:rPr>
              <a:t>Achieved goal of more parking</a:t>
            </a:r>
          </a:p>
          <a:p>
            <a:pPr marL="457200" indent="-457200"/>
            <a:endParaRPr lang="en-US">
              <a:solidFill>
                <a:srgbClr val="000000"/>
              </a:solidFill>
              <a:latin typeface="Calibri Light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BE7A6F-F019-384D-B065-E255B362C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12" descr="A picture containing table, furniture, game&#10;&#10;Description generated with very high confidence">
            <a:extLst>
              <a:ext uri="{FF2B5EF4-FFF2-40B4-BE49-F238E27FC236}">
                <a16:creationId xmlns:a16="http://schemas.microsoft.com/office/drawing/2014/main" id="{B52FB18F-C22E-4147-8FA4-FB56427F8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073" y="4005627"/>
            <a:ext cx="4509654" cy="1962150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B5982609-56E5-4624-8E37-8F0DD483BD5B}"/>
              </a:ext>
            </a:extLst>
          </p:cNvPr>
          <p:cNvGrpSpPr/>
          <p:nvPr/>
        </p:nvGrpSpPr>
        <p:grpSpPr>
          <a:xfrm>
            <a:off x="6178254" y="3388125"/>
            <a:ext cx="4861422" cy="2677501"/>
            <a:chOff x="4040636" y="1493367"/>
            <a:chExt cx="7391837" cy="4913391"/>
          </a:xfrm>
        </p:grpSpPr>
        <p:pic>
          <p:nvPicPr>
            <p:cNvPr id="17" name="Picture 16" descr="A screenshot of a cell phone&#10;&#10;Description generated with very high confidence">
              <a:extLst>
                <a:ext uri="{FF2B5EF4-FFF2-40B4-BE49-F238E27FC236}">
                  <a16:creationId xmlns:a16="http://schemas.microsoft.com/office/drawing/2014/main" id="{C2537152-0F42-4014-A021-0209C60F40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40636" y="1493367"/>
              <a:ext cx="7391837" cy="4913391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543469D-6A42-4810-BAF2-DCA26E4BE4F8}"/>
                </a:ext>
              </a:extLst>
            </p:cNvPr>
            <p:cNvSpPr/>
            <p:nvPr/>
          </p:nvSpPr>
          <p:spPr>
            <a:xfrm>
              <a:off x="7661772" y="3110782"/>
              <a:ext cx="2099347" cy="1914469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9964CB3-95C5-42E2-9C8F-BDA339D6F2E4}"/>
                </a:ext>
              </a:extLst>
            </p:cNvPr>
            <p:cNvSpPr/>
            <p:nvPr/>
          </p:nvSpPr>
          <p:spPr>
            <a:xfrm>
              <a:off x="4852177" y="3110225"/>
              <a:ext cx="2105525" cy="1915583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7B48500-CEAF-4A25-AEFF-3A3015277A35}"/>
                </a:ext>
              </a:extLst>
            </p:cNvPr>
            <p:cNvSpPr/>
            <p:nvPr/>
          </p:nvSpPr>
          <p:spPr>
            <a:xfrm>
              <a:off x="9450304" y="3106579"/>
              <a:ext cx="310816" cy="31081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D02EFB8-37BA-4F06-87B5-8E0F9B635C64}"/>
                </a:ext>
              </a:extLst>
            </p:cNvPr>
            <p:cNvSpPr/>
            <p:nvPr/>
          </p:nvSpPr>
          <p:spPr>
            <a:xfrm>
              <a:off x="4863721" y="3122328"/>
              <a:ext cx="381000" cy="36094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DC9EE9-55C1-4720-B3ED-8FCC254A9054}"/>
                </a:ext>
              </a:extLst>
            </p:cNvPr>
            <p:cNvSpPr/>
            <p:nvPr/>
          </p:nvSpPr>
          <p:spPr>
            <a:xfrm>
              <a:off x="7659850" y="4509909"/>
              <a:ext cx="2101270" cy="51954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180CA85-D894-4970-8AD1-D892F6926497}"/>
                </a:ext>
              </a:extLst>
            </p:cNvPr>
            <p:cNvSpPr/>
            <p:nvPr/>
          </p:nvSpPr>
          <p:spPr>
            <a:xfrm>
              <a:off x="4852177" y="4509910"/>
              <a:ext cx="2114943" cy="51534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513849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057EA-FC08-4218-9EDB-5C392B062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Design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D4E22C-1FAD-48D6-ABB2-97EEFA3DC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457200" indent="-457200"/>
            <a:r>
              <a:rPr lang="en-US">
                <a:solidFill>
                  <a:schemeClr val="tx1"/>
                </a:solidFill>
                <a:latin typeface="Calibri Light"/>
                <a:cs typeface="Calibri"/>
              </a:rPr>
              <a:t>One structure which takes up the entire parking lot between Ward Field and Centennial Chapel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  <a:latin typeface="Calibri Light"/>
                <a:cs typeface="Calibri"/>
              </a:rPr>
              <a:t>Football space and Commuter space</a:t>
            </a:r>
          </a:p>
          <a:p>
            <a:pPr marL="457200" indent="-457200"/>
            <a:r>
              <a:rPr lang="en-US">
                <a:solidFill>
                  <a:schemeClr val="tx1"/>
                </a:solidFill>
                <a:latin typeface="Calibri Light"/>
                <a:cs typeface="Calibri"/>
              </a:rPr>
              <a:t>Plenty of parking spaces to allow Olivet to expand and not worry about eliminating other parking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8190C-6D8B-4531-85EF-319694F10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708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4A142-A202-4E97-B8A3-6EF429072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Parking Initial Concept</a:t>
            </a:r>
            <a:endParaRPr lang="en-US"/>
          </a:p>
        </p:txBody>
      </p:sp>
      <p:pic>
        <p:nvPicPr>
          <p:cNvPr id="5" name="Picture 5" descr="A close up of a map&#10;&#10;Description generated with high confidence">
            <a:extLst>
              <a:ext uri="{FF2B5EF4-FFF2-40B4-BE49-F238E27FC236}">
                <a16:creationId xmlns:a16="http://schemas.microsoft.com/office/drawing/2014/main" id="{E8938202-5579-4935-B907-F413F91606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833560" y="1825625"/>
            <a:ext cx="8524879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E3B53F-2747-4903-829A-D9BA2901D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2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DF51C-70B5-4B93-AFA8-9A8C5086E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Presentation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B0564-CD31-4F81-94AC-12D5C0DCD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Background and Problem History</a:t>
            </a:r>
            <a:endParaRPr lang="en-US"/>
          </a:p>
          <a:p>
            <a:r>
              <a:rPr lang="en-US">
                <a:cs typeface="Calibri"/>
              </a:rPr>
              <a:t>Problem Statement</a:t>
            </a:r>
          </a:p>
          <a:p>
            <a:r>
              <a:rPr lang="en-US">
                <a:cs typeface="Calibri"/>
              </a:rPr>
              <a:t>Design Alternatives</a:t>
            </a:r>
          </a:p>
          <a:p>
            <a:r>
              <a:rPr lang="en-US" b="1" u="sng">
                <a:cs typeface="Calibri"/>
              </a:rPr>
              <a:t>Developed Design</a:t>
            </a:r>
          </a:p>
          <a:p>
            <a:r>
              <a:rPr lang="en-US">
                <a:cs typeface="Calibri"/>
              </a:rPr>
              <a:t>Final Design</a:t>
            </a:r>
            <a:endParaRPr lang="en-US"/>
          </a:p>
          <a:p>
            <a:r>
              <a:rPr lang="en-US">
                <a:cs typeface="Calibri"/>
              </a:rPr>
              <a:t>Design Validation</a:t>
            </a:r>
            <a:endParaRPr lang="en-US"/>
          </a:p>
          <a:p>
            <a:r>
              <a:rPr lang="en-US">
                <a:cs typeface="Calibri"/>
              </a:rPr>
              <a:t>Conclusion</a:t>
            </a:r>
          </a:p>
          <a:p>
            <a:r>
              <a:rPr lang="en-US">
                <a:cs typeface="Calibri"/>
              </a:rPr>
              <a:t>Questions and Answers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15791-01A6-4B34-96C5-B5AD17962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5060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057EA-FC08-4218-9EDB-5C392B062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Developed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D4E22C-1FAD-48D6-ABB2-97EEFA3DC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2861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/>
            <a:r>
              <a:rPr lang="en-US" sz="2400">
                <a:solidFill>
                  <a:schemeClr val="tx1"/>
                </a:solidFill>
                <a:latin typeface="Calibri Light"/>
                <a:cs typeface="Calibri"/>
              </a:rPr>
              <a:t>One structure which takes up the entire parking lot between Ward Field and Centennial Chapel</a:t>
            </a:r>
          </a:p>
          <a:p>
            <a:pPr indent="-457200"/>
            <a:r>
              <a:rPr lang="en-US" sz="2400">
                <a:solidFill>
                  <a:schemeClr val="tx1"/>
                </a:solidFill>
                <a:latin typeface="Calibri Light"/>
                <a:cs typeface="Calibri"/>
              </a:rPr>
              <a:t>2 entrance/exits (N and W sides)</a:t>
            </a:r>
          </a:p>
          <a:p>
            <a:pPr indent="-457200"/>
            <a:r>
              <a:rPr lang="en-US" sz="2400">
                <a:solidFill>
                  <a:schemeClr val="tx1"/>
                </a:solidFill>
                <a:latin typeface="Calibri Light"/>
                <a:cs typeface="Calibri"/>
              </a:rPr>
              <a:t>Glass stairwells (NW, SW, and SE corners)</a:t>
            </a:r>
          </a:p>
          <a:p>
            <a:pPr indent="-457200"/>
            <a:r>
              <a:rPr lang="en-US" sz="2400">
                <a:solidFill>
                  <a:schemeClr val="tx1"/>
                </a:solidFill>
                <a:latin typeface="Calibri Light"/>
                <a:cs typeface="Calibri"/>
              </a:rPr>
              <a:t>1 centrally located glass elevator and stairwell (N side)</a:t>
            </a:r>
          </a:p>
          <a:p>
            <a:pPr indent="-457200"/>
            <a:r>
              <a:rPr lang="en-US" sz="2400">
                <a:solidFill>
                  <a:schemeClr val="tx1"/>
                </a:solidFill>
                <a:latin typeface="Calibri Light"/>
                <a:cs typeface="Calibri"/>
              </a:rPr>
              <a:t>Commuter lounge</a:t>
            </a:r>
          </a:p>
          <a:p>
            <a:pPr indent="-457200"/>
            <a:r>
              <a:rPr lang="en-US" sz="2400">
                <a:solidFill>
                  <a:schemeClr val="tx1"/>
                </a:solidFill>
                <a:latin typeface="Calibri Light"/>
                <a:cs typeface="Calibri"/>
              </a:rPr>
              <a:t>Outdoor commuter patio</a:t>
            </a:r>
          </a:p>
          <a:p>
            <a:pPr indent="-457200"/>
            <a:r>
              <a:rPr lang="en-US" sz="2400">
                <a:solidFill>
                  <a:schemeClr val="tx1"/>
                </a:solidFill>
                <a:latin typeface="Calibri Light"/>
                <a:cs typeface="Calibri"/>
              </a:rPr>
              <a:t>Football area (home/away locker rooms, laundry services, training room)</a:t>
            </a:r>
          </a:p>
          <a:p>
            <a:pPr indent="-457200"/>
            <a:r>
              <a:rPr lang="en-US" sz="2400">
                <a:solidFill>
                  <a:schemeClr val="tx1"/>
                </a:solidFill>
                <a:latin typeface="Calibri Light"/>
                <a:cs typeface="Calibri"/>
              </a:rPr>
              <a:t>Mechanical/electrical room</a:t>
            </a:r>
          </a:p>
          <a:p>
            <a:pPr indent="-457200"/>
            <a:r>
              <a:rPr lang="en-US" sz="2400">
                <a:solidFill>
                  <a:schemeClr val="tx1"/>
                </a:solidFill>
                <a:latin typeface="Calibri Light"/>
                <a:cs typeface="Calibri"/>
              </a:rPr>
              <a:t>Estimated cost: $10-12 million</a:t>
            </a:r>
          </a:p>
          <a:p>
            <a:pPr marL="457200" indent="-457200"/>
            <a:endParaRPr lang="en-US">
              <a:solidFill>
                <a:schemeClr val="tx1"/>
              </a:solidFill>
              <a:latin typeface="Calibri Light"/>
              <a:cs typeface="Calibri"/>
            </a:endParaRPr>
          </a:p>
          <a:p>
            <a:pPr marL="457200" indent="-457200"/>
            <a:endParaRPr lang="en-US">
              <a:solidFill>
                <a:schemeClr val="tx1"/>
              </a:solidFill>
              <a:latin typeface="Calibri Light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8190C-6D8B-4531-85EF-319694F10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59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B0510-15BB-488B-9CCA-F48003DE9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Acknowledgements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26D1B-D73C-4FF2-AC35-0396B00C5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ea typeface="+mn-lt"/>
                <a:cs typeface="+mn-lt"/>
              </a:rPr>
              <a:t>Dr. Walter 'Woody' Webb – VP for Student Development</a:t>
            </a:r>
            <a:endParaRPr lang="en-US"/>
          </a:p>
          <a:p>
            <a:r>
              <a:rPr lang="en-US">
                <a:ea typeface="+mn-lt"/>
                <a:cs typeface="+mn-lt"/>
              </a:rPr>
              <a:t>Professor Ragan – Project Mentor</a:t>
            </a:r>
          </a:p>
          <a:p>
            <a:r>
              <a:rPr lang="en-US">
                <a:ea typeface="+mn-lt"/>
                <a:cs typeface="+mn-lt"/>
              </a:rPr>
              <a:t>Jacob Carlile – Architect, Carlile Group</a:t>
            </a:r>
          </a:p>
          <a:p>
            <a:r>
              <a:rPr lang="en-US">
                <a:ea typeface="+mn-lt"/>
                <a:cs typeface="+mn-lt"/>
              </a:rPr>
              <a:t>Rob </a:t>
            </a:r>
            <a:r>
              <a:rPr lang="en-US" err="1">
                <a:ea typeface="+mn-lt"/>
                <a:cs typeface="+mn-lt"/>
              </a:rPr>
              <a:t>Lalumendre</a:t>
            </a:r>
            <a:r>
              <a:rPr lang="en-US">
                <a:ea typeface="+mn-lt"/>
                <a:cs typeface="+mn-lt"/>
              </a:rPr>
              <a:t> – ONU Facilities</a:t>
            </a:r>
          </a:p>
          <a:p>
            <a:r>
              <a:rPr lang="en-US">
                <a:ea typeface="+mn-lt"/>
                <a:cs typeface="+mn-lt"/>
              </a:rPr>
              <a:t>Dan Farr - ONU Facilities</a:t>
            </a:r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Darren Blair – ONU Public Safety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6A2562-7F82-4275-87B2-879F02450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254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057EA-FC08-4218-9EDB-5C392B062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Proposed Design – Level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8190C-6D8B-4531-85EF-319694F10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20</a:t>
            </a:fld>
            <a:endParaRPr lang="en-US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DA1D4A87-DA3F-48AB-A973-81A6CF9008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255" b="-156"/>
          <a:stretch/>
        </p:blipFill>
        <p:spPr>
          <a:xfrm rot="-5400000">
            <a:off x="3716867" y="134217"/>
            <a:ext cx="4767221" cy="7780344"/>
          </a:xfrm>
        </p:spPr>
      </p:pic>
      <p:sp>
        <p:nvSpPr>
          <p:cNvPr id="3" name="Right Arrow 2">
            <a:extLst>
              <a:ext uri="{FF2B5EF4-FFF2-40B4-BE49-F238E27FC236}">
                <a16:creationId xmlns:a16="http://schemas.microsoft.com/office/drawing/2014/main" id="{AA923757-AC50-024A-A1C3-EA46E95FDEAE}"/>
              </a:ext>
            </a:extLst>
          </p:cNvPr>
          <p:cNvSpPr/>
          <p:nvPr/>
        </p:nvSpPr>
        <p:spPr>
          <a:xfrm rot="16200000">
            <a:off x="10280999" y="3132082"/>
            <a:ext cx="530205" cy="12612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27F7AB-1AAC-A34B-818A-A8D1E761FC9F}"/>
              </a:ext>
            </a:extLst>
          </p:cNvPr>
          <p:cNvSpPr/>
          <p:nvPr/>
        </p:nvSpPr>
        <p:spPr>
          <a:xfrm>
            <a:off x="10371213" y="3460247"/>
            <a:ext cx="34977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BEAECB-3C8A-4E41-9EC1-16350F62AC9B}"/>
              </a:ext>
            </a:extLst>
          </p:cNvPr>
          <p:cNvSpPr txBox="1"/>
          <p:nvPr/>
        </p:nvSpPr>
        <p:spPr>
          <a:xfrm>
            <a:off x="3657600" y="1456112"/>
            <a:ext cx="1608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University Ave.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D8C885-0553-5C40-B2FC-C2EB45F157F7}"/>
              </a:ext>
            </a:extLst>
          </p:cNvPr>
          <p:cNvSpPr txBox="1"/>
          <p:nvPr/>
        </p:nvSpPr>
        <p:spPr>
          <a:xfrm>
            <a:off x="6905730" y="6038668"/>
            <a:ext cx="2130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Existing Parking Lot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978935-52C7-1E4C-933A-A415FF659FDB}"/>
              </a:ext>
            </a:extLst>
          </p:cNvPr>
          <p:cNvSpPr txBox="1"/>
          <p:nvPr/>
        </p:nvSpPr>
        <p:spPr>
          <a:xfrm>
            <a:off x="3182441" y="6038668"/>
            <a:ext cx="2130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Existing Parking Lot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FDA1F8-A72A-1044-B129-74963A3B732F}"/>
              </a:ext>
            </a:extLst>
          </p:cNvPr>
          <p:cNvSpPr txBox="1"/>
          <p:nvPr/>
        </p:nvSpPr>
        <p:spPr>
          <a:xfrm rot="5400000">
            <a:off x="8324844" y="3966420"/>
            <a:ext cx="1444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Football Area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58DDF7-BB18-E64C-9DE5-015967B46150}"/>
              </a:ext>
            </a:extLst>
          </p:cNvPr>
          <p:cNvSpPr txBox="1"/>
          <p:nvPr/>
        </p:nvSpPr>
        <p:spPr>
          <a:xfrm>
            <a:off x="9857310" y="1922883"/>
            <a:ext cx="1727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Commuter Area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8B19DAFB-922E-E949-B33C-994841DB5221}"/>
              </a:ext>
            </a:extLst>
          </p:cNvPr>
          <p:cNvCxnSpPr>
            <a:stCxn id="11" idx="1"/>
          </p:cNvCxnSpPr>
          <p:nvPr/>
        </p:nvCxnSpPr>
        <p:spPr>
          <a:xfrm rot="10800000" flipV="1">
            <a:off x="9036704" y="2107548"/>
            <a:ext cx="820607" cy="478985"/>
          </a:xfrm>
          <a:prstGeom prst="bentConnector3">
            <a:avLst>
              <a:gd name="adj1" fmla="val 15418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19CDE0F-B36E-D241-9912-C77CD43706D0}"/>
              </a:ext>
            </a:extLst>
          </p:cNvPr>
          <p:cNvSpPr txBox="1"/>
          <p:nvPr/>
        </p:nvSpPr>
        <p:spPr>
          <a:xfrm>
            <a:off x="6719939" y="1401283"/>
            <a:ext cx="1727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Main Entrance</a:t>
            </a:r>
          </a:p>
        </p:txBody>
      </p: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5205B522-80D3-E74B-B0E1-C2A278EF4217}"/>
              </a:ext>
            </a:extLst>
          </p:cNvPr>
          <p:cNvCxnSpPr>
            <a:cxnSpLocks/>
          </p:cNvCxnSpPr>
          <p:nvPr/>
        </p:nvCxnSpPr>
        <p:spPr>
          <a:xfrm rot="10800000" flipV="1">
            <a:off x="6100477" y="1585950"/>
            <a:ext cx="686132" cy="424159"/>
          </a:xfrm>
          <a:prstGeom prst="bentConnector3">
            <a:avLst>
              <a:gd name="adj1" fmla="val 99018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66AA5D3-92D7-5E46-A8E3-948D9EEC1398}"/>
              </a:ext>
            </a:extLst>
          </p:cNvPr>
          <p:cNvSpPr txBox="1"/>
          <p:nvPr/>
        </p:nvSpPr>
        <p:spPr>
          <a:xfrm>
            <a:off x="728522" y="4883965"/>
            <a:ext cx="1436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Alt. Entrance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6554129-C31F-6144-8838-743F168A1B78}"/>
              </a:ext>
            </a:extLst>
          </p:cNvPr>
          <p:cNvCxnSpPr>
            <a:cxnSpLocks/>
          </p:cNvCxnSpPr>
          <p:nvPr/>
        </p:nvCxnSpPr>
        <p:spPr>
          <a:xfrm>
            <a:off x="2070538" y="5079141"/>
            <a:ext cx="62769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309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057EA-FC08-4218-9EDB-5C392B062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Proposed Design – Level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8190C-6D8B-4531-85EF-319694F10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21</a:t>
            </a:fld>
            <a:endParaRPr lang="en-US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334B1F1D-47CF-3B49-8D47-F2FC1B3DF4E3}"/>
              </a:ext>
            </a:extLst>
          </p:cNvPr>
          <p:cNvSpPr/>
          <p:nvPr/>
        </p:nvSpPr>
        <p:spPr>
          <a:xfrm rot="16200000">
            <a:off x="10280999" y="3132082"/>
            <a:ext cx="530205" cy="12612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5ECBCD-3277-1740-95D1-70AA62FC9C88}"/>
              </a:ext>
            </a:extLst>
          </p:cNvPr>
          <p:cNvSpPr/>
          <p:nvPr/>
        </p:nvSpPr>
        <p:spPr>
          <a:xfrm>
            <a:off x="10371213" y="3460247"/>
            <a:ext cx="34977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4D17AB-267F-244A-8583-0A6863DF60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02" t="13243" r="7301" b="15361"/>
          <a:stretch/>
        </p:blipFill>
        <p:spPr>
          <a:xfrm>
            <a:off x="1560668" y="1502229"/>
            <a:ext cx="8698721" cy="4854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3398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057EA-FC08-4218-9EDB-5C392B062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Proposed Design – Level 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8190C-6D8B-4531-85EF-319694F10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22</a:t>
            </a:fld>
            <a:endParaRPr lang="en-US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E53FD274-C10C-47BF-BE29-F9B529C247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61" t="13813" r="8533" b="13311"/>
          <a:stretch/>
        </p:blipFill>
        <p:spPr>
          <a:xfrm>
            <a:off x="1603201" y="1506069"/>
            <a:ext cx="8654239" cy="4957857"/>
          </a:xfrm>
        </p:spPr>
      </p:pic>
      <p:sp>
        <p:nvSpPr>
          <p:cNvPr id="5" name="Right Arrow 4">
            <a:extLst>
              <a:ext uri="{FF2B5EF4-FFF2-40B4-BE49-F238E27FC236}">
                <a16:creationId xmlns:a16="http://schemas.microsoft.com/office/drawing/2014/main" id="{334B1F1D-47CF-3B49-8D47-F2FC1B3DF4E3}"/>
              </a:ext>
            </a:extLst>
          </p:cNvPr>
          <p:cNvSpPr/>
          <p:nvPr/>
        </p:nvSpPr>
        <p:spPr>
          <a:xfrm rot="16200000">
            <a:off x="10280999" y="3132082"/>
            <a:ext cx="530205" cy="12612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5ECBCD-3277-1740-95D1-70AA62FC9C88}"/>
              </a:ext>
            </a:extLst>
          </p:cNvPr>
          <p:cNvSpPr/>
          <p:nvPr/>
        </p:nvSpPr>
        <p:spPr>
          <a:xfrm>
            <a:off x="10371213" y="3460247"/>
            <a:ext cx="34977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0484922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057EA-FC08-4218-9EDB-5C392B062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Proposed Design – Level 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8190C-6D8B-4531-85EF-319694F10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23</a:t>
            </a:fld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25DA2EA7-AD6A-422F-B9F9-482BC53FA4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64" t="15710" r="6052" b="10343"/>
          <a:stretch/>
        </p:blipFill>
        <p:spPr>
          <a:xfrm>
            <a:off x="1574257" y="1632797"/>
            <a:ext cx="8866242" cy="5030788"/>
          </a:xfrm>
          <a:prstGeom prst="rect">
            <a:avLst/>
          </a:prstGeom>
        </p:spPr>
      </p:pic>
      <p:sp>
        <p:nvSpPr>
          <p:cNvPr id="5" name="Right Arrow 4">
            <a:extLst>
              <a:ext uri="{FF2B5EF4-FFF2-40B4-BE49-F238E27FC236}">
                <a16:creationId xmlns:a16="http://schemas.microsoft.com/office/drawing/2014/main" id="{3AB13D83-0E9B-394B-972D-D49CC5912413}"/>
              </a:ext>
            </a:extLst>
          </p:cNvPr>
          <p:cNvSpPr/>
          <p:nvPr/>
        </p:nvSpPr>
        <p:spPr>
          <a:xfrm rot="16200000">
            <a:off x="10280999" y="3132082"/>
            <a:ext cx="530205" cy="12612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ECC1BC-20DA-014C-8B5D-98D2748C62CF}"/>
              </a:ext>
            </a:extLst>
          </p:cNvPr>
          <p:cNvSpPr/>
          <p:nvPr/>
        </p:nvSpPr>
        <p:spPr>
          <a:xfrm>
            <a:off x="10371213" y="3460247"/>
            <a:ext cx="34977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4192130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057EA-FC08-4218-9EDB-5C392B062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Proposed Design – North Elevation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8190C-6D8B-4531-85EF-319694F10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24</a:t>
            </a:fld>
            <a:endParaRPr lang="en-US"/>
          </a:p>
        </p:txBody>
      </p:sp>
      <p:pic>
        <p:nvPicPr>
          <p:cNvPr id="7" name="Picture 7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58E02AC7-565A-4B4F-99B0-9B0E2EE8133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2202366"/>
            <a:ext cx="3403600" cy="3043870"/>
          </a:xfrm>
          <a:prstGeom prst="rect">
            <a:avLst/>
          </a:prstGeom>
        </p:spPr>
      </p:pic>
      <p:pic>
        <p:nvPicPr>
          <p:cNvPr id="9" name="Picture 9" descr="A close up of a logo&#10;&#10;Description generated with high confidence">
            <a:extLst>
              <a:ext uri="{FF2B5EF4-FFF2-40B4-BE49-F238E27FC236}">
                <a16:creationId xmlns:a16="http://schemas.microsoft.com/office/drawing/2014/main" id="{06D09BDB-E6FB-4302-9BE1-02F17995974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0923" y="2198944"/>
            <a:ext cx="3949858" cy="30472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730A9A-EBC8-F148-B3F2-47AAB988AEAC}"/>
              </a:ext>
            </a:extLst>
          </p:cNvPr>
          <p:cNvSpPr txBox="1"/>
          <p:nvPr/>
        </p:nvSpPr>
        <p:spPr>
          <a:xfrm>
            <a:off x="2562184" y="5246236"/>
            <a:ext cx="2851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Commuter Lounge Entrance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784DE5-A4CF-6741-A893-90F18E8EF074}"/>
              </a:ext>
            </a:extLst>
          </p:cNvPr>
          <p:cNvSpPr txBox="1"/>
          <p:nvPr/>
        </p:nvSpPr>
        <p:spPr>
          <a:xfrm>
            <a:off x="6319777" y="5246236"/>
            <a:ext cx="3772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Main Entrance and Stairwell/Elevator</a:t>
            </a:r>
          </a:p>
        </p:txBody>
      </p:sp>
    </p:spTree>
    <p:extLst>
      <p:ext uri="{BB962C8B-B14F-4D97-AF65-F5344CB8AC3E}">
        <p14:creationId xmlns:p14="http://schemas.microsoft.com/office/powerpoint/2010/main" val="17562474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057EA-FC08-4218-9EDB-5C392B062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Proposed Design – North Elevation cont.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8190C-6D8B-4531-85EF-319694F10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25</a:t>
            </a:fld>
            <a:endParaRPr lang="en-US"/>
          </a:p>
        </p:txBody>
      </p:sp>
      <p:pic>
        <p:nvPicPr>
          <p:cNvPr id="11" name="Picture 11" descr="A row of trees in the background&#10;&#10;Description generated with high confidence">
            <a:extLst>
              <a:ext uri="{FF2B5EF4-FFF2-40B4-BE49-F238E27FC236}">
                <a16:creationId xmlns:a16="http://schemas.microsoft.com/office/drawing/2014/main" id="{8762BF31-1D65-4B7E-8FF5-8E4E97FB75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3576906" y="143709"/>
            <a:ext cx="3044952" cy="7372437"/>
          </a:xfrm>
          <a:prstGeom prst="rect">
            <a:avLst/>
          </a:prstGeom>
        </p:spPr>
      </p:pic>
      <p:pic>
        <p:nvPicPr>
          <p:cNvPr id="3" name="Picture 4" descr="A picture containing screen, window, building, man&#10;&#10;Description generated with very high confidence">
            <a:extLst>
              <a:ext uri="{FF2B5EF4-FFF2-40B4-BE49-F238E27FC236}">
                <a16:creationId xmlns:a16="http://schemas.microsoft.com/office/drawing/2014/main" id="{FC6ED1EC-2FF9-4A2B-8E08-71BAE996029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4873" y="2501042"/>
            <a:ext cx="1536994" cy="27642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93946E-6036-5041-9E59-58DA938F3300}"/>
              </a:ext>
            </a:extLst>
          </p:cNvPr>
          <p:cNvSpPr txBox="1"/>
          <p:nvPr/>
        </p:nvSpPr>
        <p:spPr>
          <a:xfrm>
            <a:off x="4394019" y="5246236"/>
            <a:ext cx="141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Ramp Design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A8FCC1-B022-0B4B-B6C7-654E2DAF9A3C}"/>
              </a:ext>
            </a:extLst>
          </p:cNvPr>
          <p:cNvSpPr txBox="1"/>
          <p:nvPr/>
        </p:nvSpPr>
        <p:spPr>
          <a:xfrm>
            <a:off x="9059120" y="5246236"/>
            <a:ext cx="2088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NW Corner Stairwell</a:t>
            </a:r>
          </a:p>
        </p:txBody>
      </p:sp>
    </p:spTree>
    <p:extLst>
      <p:ext uri="{BB962C8B-B14F-4D97-AF65-F5344CB8AC3E}">
        <p14:creationId xmlns:p14="http://schemas.microsoft.com/office/powerpoint/2010/main" val="4162724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057EA-FC08-4218-9EDB-5C392B062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Proposed Design – East Level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8190C-6D8B-4531-85EF-319694F10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26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715CF9-04C6-9A43-83DE-CB14F6762058}"/>
              </a:ext>
            </a:extLst>
          </p:cNvPr>
          <p:cNvSpPr txBox="1"/>
          <p:nvPr/>
        </p:nvSpPr>
        <p:spPr>
          <a:xfrm>
            <a:off x="5579229" y="3437147"/>
            <a:ext cx="150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Home Lockers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3851E8-C30B-7941-BCE1-140C4FA442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5" t="26905" r="2910" b="24048"/>
          <a:stretch/>
        </p:blipFill>
        <p:spPr>
          <a:xfrm>
            <a:off x="1045421" y="1690688"/>
            <a:ext cx="10890765" cy="3720560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DD89B043-8D22-914C-845B-3D05B3E7F5CE}"/>
              </a:ext>
            </a:extLst>
          </p:cNvPr>
          <p:cNvSpPr/>
          <p:nvPr/>
        </p:nvSpPr>
        <p:spPr>
          <a:xfrm rot="10800000">
            <a:off x="6209371" y="1938594"/>
            <a:ext cx="530205" cy="12612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4642E5-59AA-A64F-9A89-142CB18F3AEB}"/>
              </a:ext>
            </a:extLst>
          </p:cNvPr>
          <p:cNvSpPr/>
          <p:nvPr/>
        </p:nvSpPr>
        <p:spPr>
          <a:xfrm>
            <a:off x="6729941" y="1801601"/>
            <a:ext cx="34977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975564-048E-8547-9BDE-B8F0056B1D29}"/>
              </a:ext>
            </a:extLst>
          </p:cNvPr>
          <p:cNvSpPr txBox="1"/>
          <p:nvPr/>
        </p:nvSpPr>
        <p:spPr>
          <a:xfrm>
            <a:off x="8795093" y="3435330"/>
            <a:ext cx="150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Away Lockers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A871AA-7DD1-49B6-AC2F-2A476697F769}"/>
              </a:ext>
            </a:extLst>
          </p:cNvPr>
          <p:cNvSpPr txBox="1"/>
          <p:nvPr/>
        </p:nvSpPr>
        <p:spPr>
          <a:xfrm rot="-5400000">
            <a:off x="1282404" y="3425418"/>
            <a:ext cx="1693613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/>
              <a:t>Commuter Lounge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DE0335-57FE-4527-B571-447C26C636F7}"/>
              </a:ext>
            </a:extLst>
          </p:cNvPr>
          <p:cNvSpPr txBox="1"/>
          <p:nvPr/>
        </p:nvSpPr>
        <p:spPr>
          <a:xfrm rot="-5400000">
            <a:off x="635422" y="3031954"/>
            <a:ext cx="169361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/>
              <a:t>Outdoor Area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BC1645-B5B5-471C-85E7-0A57F1E15DE1}"/>
              </a:ext>
            </a:extLst>
          </p:cNvPr>
          <p:cNvSpPr txBox="1"/>
          <p:nvPr/>
        </p:nvSpPr>
        <p:spPr>
          <a:xfrm>
            <a:off x="10555799" y="3434520"/>
            <a:ext cx="169361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/>
              <a:t>Mech.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2CE8FD-8AF2-4321-8D40-23320AC01E8E}"/>
              </a:ext>
            </a:extLst>
          </p:cNvPr>
          <p:cNvSpPr txBox="1"/>
          <p:nvPr/>
        </p:nvSpPr>
        <p:spPr>
          <a:xfrm>
            <a:off x="5638741" y="4757237"/>
            <a:ext cx="1693613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/>
              <a:t>Rest of Floor 1 (Parking)</a:t>
            </a:r>
          </a:p>
        </p:txBody>
      </p:sp>
    </p:spTree>
    <p:extLst>
      <p:ext uri="{BB962C8B-B14F-4D97-AF65-F5344CB8AC3E}">
        <p14:creationId xmlns:p14="http://schemas.microsoft.com/office/powerpoint/2010/main" val="12944945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13851E8-C30B-7941-BCE1-140C4FA442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33" t="31892" r="3863" b="24720"/>
          <a:stretch/>
        </p:blipFill>
        <p:spPr>
          <a:xfrm>
            <a:off x="1371598" y="2234464"/>
            <a:ext cx="10623177" cy="33326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63057EA-FC08-4218-9EDB-5C392B062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Proposed Design – East Level 2 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8190C-6D8B-4531-85EF-319694F10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27</a:t>
            </a:fld>
            <a:endParaRPr lang="en-US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DD89B043-8D22-914C-845B-3D05B3E7F5CE}"/>
              </a:ext>
            </a:extLst>
          </p:cNvPr>
          <p:cNvSpPr/>
          <p:nvPr/>
        </p:nvSpPr>
        <p:spPr>
          <a:xfrm rot="10800000">
            <a:off x="6209371" y="1938594"/>
            <a:ext cx="530205" cy="12612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4642E5-59AA-A64F-9A89-142CB18F3AEB}"/>
              </a:ext>
            </a:extLst>
          </p:cNvPr>
          <p:cNvSpPr/>
          <p:nvPr/>
        </p:nvSpPr>
        <p:spPr>
          <a:xfrm>
            <a:off x="6729941" y="1801601"/>
            <a:ext cx="34977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975564-048E-8547-9BDE-B8F0056B1D29}"/>
              </a:ext>
            </a:extLst>
          </p:cNvPr>
          <p:cNvSpPr txBox="1"/>
          <p:nvPr/>
        </p:nvSpPr>
        <p:spPr>
          <a:xfrm>
            <a:off x="7493423" y="3434521"/>
            <a:ext cx="169361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/>
              <a:t>Training Room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5D1F0D-E982-AE4D-A128-37D273854CE1}"/>
              </a:ext>
            </a:extLst>
          </p:cNvPr>
          <p:cNvSpPr txBox="1"/>
          <p:nvPr/>
        </p:nvSpPr>
        <p:spPr>
          <a:xfrm>
            <a:off x="3048121" y="3434521"/>
            <a:ext cx="1693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Offices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D82547-D7CC-4329-A08F-6A8244B09A09}"/>
              </a:ext>
            </a:extLst>
          </p:cNvPr>
          <p:cNvSpPr txBox="1"/>
          <p:nvPr/>
        </p:nvSpPr>
        <p:spPr>
          <a:xfrm rot="-5400000">
            <a:off x="1181762" y="3477652"/>
            <a:ext cx="169361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/>
              <a:t>Open Space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3B0705-95D8-4DBF-AA06-E78779B4128D}"/>
              </a:ext>
            </a:extLst>
          </p:cNvPr>
          <p:cNvSpPr txBox="1"/>
          <p:nvPr/>
        </p:nvSpPr>
        <p:spPr>
          <a:xfrm>
            <a:off x="10555799" y="3434520"/>
            <a:ext cx="169361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/>
              <a:t>Mech.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13CCC3-815B-4CAD-A0B5-4047EC7494FC}"/>
              </a:ext>
            </a:extLst>
          </p:cNvPr>
          <p:cNvSpPr txBox="1"/>
          <p:nvPr/>
        </p:nvSpPr>
        <p:spPr>
          <a:xfrm>
            <a:off x="5638741" y="4757237"/>
            <a:ext cx="1693613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/>
              <a:t>Rest of Floor 2 </a:t>
            </a:r>
          </a:p>
          <a:p>
            <a:pPr algn="ctr"/>
            <a:r>
              <a:rPr lang="en-US"/>
              <a:t>(Parking)</a:t>
            </a:r>
          </a:p>
        </p:txBody>
      </p:sp>
    </p:spTree>
    <p:extLst>
      <p:ext uri="{BB962C8B-B14F-4D97-AF65-F5344CB8AC3E}">
        <p14:creationId xmlns:p14="http://schemas.microsoft.com/office/powerpoint/2010/main" val="3269610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DF51C-70B5-4B93-AFA8-9A8C5086E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Presentation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B0564-CD31-4F81-94AC-12D5C0DCD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Background and Problem History</a:t>
            </a:r>
            <a:endParaRPr lang="en-US"/>
          </a:p>
          <a:p>
            <a:r>
              <a:rPr lang="en-US">
                <a:cs typeface="Calibri"/>
              </a:rPr>
              <a:t>Problem Statement</a:t>
            </a:r>
          </a:p>
          <a:p>
            <a:r>
              <a:rPr lang="en-US">
                <a:cs typeface="Calibri"/>
              </a:rPr>
              <a:t>Design Alternatives</a:t>
            </a:r>
          </a:p>
          <a:p>
            <a:r>
              <a:rPr lang="en-US" b="1" u="sng">
                <a:cs typeface="Calibri"/>
              </a:rPr>
              <a:t>Final Design</a:t>
            </a:r>
          </a:p>
          <a:p>
            <a:r>
              <a:rPr lang="en-US">
                <a:cs typeface="Calibri"/>
              </a:rPr>
              <a:t>Design Validation</a:t>
            </a:r>
          </a:p>
          <a:p>
            <a:r>
              <a:rPr lang="en-US">
                <a:cs typeface="Calibri"/>
              </a:rPr>
              <a:t>Conclusion</a:t>
            </a:r>
          </a:p>
          <a:p>
            <a:r>
              <a:rPr lang="en-US">
                <a:cs typeface="Calibri"/>
              </a:rPr>
              <a:t>Questions and Answers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15791-01A6-4B34-96C5-B5AD17962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372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3EC7B-F111-449C-A30F-E61DD1BCF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 anchor="ctr">
            <a:normAutofit/>
          </a:bodyPr>
          <a:lstStyle/>
          <a:p>
            <a:r>
              <a:rPr lang="en-US"/>
              <a:t>Final Design – 3D Perspective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77E626-FC00-4732-853C-17BB8A7B5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25F245-5F07-498C-AA1D-88BEB97754EC}" type="slidenum">
              <a:rPr lang="en-US" smtClean="0"/>
              <a:pPr>
                <a:spcAft>
                  <a:spcPts val="600"/>
                </a:spcAft>
              </a:pPr>
              <a:t>29</a:t>
            </a:fld>
            <a:endParaRPr lang="en-US"/>
          </a:p>
        </p:txBody>
      </p:sp>
      <p:pic>
        <p:nvPicPr>
          <p:cNvPr id="7" name="Picture 7" descr="A close up of a building&#10;&#10;Description generated with high confidence">
            <a:extLst>
              <a:ext uri="{FF2B5EF4-FFF2-40B4-BE49-F238E27FC236}">
                <a16:creationId xmlns:a16="http://schemas.microsoft.com/office/drawing/2014/main" id="{150A89BB-99CF-466D-969F-C255B19A2D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275" y="2812028"/>
            <a:ext cx="11289302" cy="289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818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DF51C-70B5-4B93-AFA8-9A8C5086E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Presentation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B0564-CD31-4F81-94AC-12D5C0DCD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u="sng">
                <a:cs typeface="Calibri"/>
              </a:rPr>
              <a:t>Background and Problem History</a:t>
            </a:r>
          </a:p>
          <a:p>
            <a:r>
              <a:rPr lang="en-US">
                <a:cs typeface="Calibri"/>
              </a:rPr>
              <a:t>Problem Statement</a:t>
            </a:r>
          </a:p>
          <a:p>
            <a:r>
              <a:rPr lang="en-US">
                <a:cs typeface="Calibri"/>
              </a:rPr>
              <a:t>Design Alternatives</a:t>
            </a:r>
          </a:p>
          <a:p>
            <a:r>
              <a:rPr lang="en-US">
                <a:cs typeface="Calibri"/>
              </a:rPr>
              <a:t>Final Design</a:t>
            </a:r>
          </a:p>
          <a:p>
            <a:r>
              <a:rPr lang="en-US">
                <a:cs typeface="Calibri"/>
              </a:rPr>
              <a:t>Design Validation</a:t>
            </a:r>
            <a:endParaRPr lang="en-US"/>
          </a:p>
          <a:p>
            <a:r>
              <a:rPr lang="en-US">
                <a:cs typeface="Calibri"/>
              </a:rPr>
              <a:t>Conclusion</a:t>
            </a:r>
          </a:p>
          <a:p>
            <a:r>
              <a:rPr lang="en-US">
                <a:cs typeface="Calibri"/>
              </a:rPr>
              <a:t>Questions and Answers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15791-01A6-4B34-96C5-B5AD17962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2697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4CF96-E719-444C-82F4-0D0DFC265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Material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6316D7-647D-4BA3-BFF7-FB3EFA42B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30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95FF36-2F1F-4D9A-B455-85FCE2DB18F7}"/>
              </a:ext>
            </a:extLst>
          </p:cNvPr>
          <p:cNvSpPr txBox="1"/>
          <p:nvPr/>
        </p:nvSpPr>
        <p:spPr>
          <a:xfrm>
            <a:off x="783020" y="1847193"/>
            <a:ext cx="4514053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>
                <a:cs typeface="Calibri"/>
              </a:rPr>
              <a:t>East</a:t>
            </a:r>
            <a:endParaRPr lang="en-US" sz="2400"/>
          </a:p>
          <a:p>
            <a:pPr marL="742950" lvl="1" indent="-285750">
              <a:buFont typeface="Arial"/>
              <a:buChar char="•"/>
            </a:pPr>
            <a:r>
              <a:rPr lang="en-US" sz="2400"/>
              <a:t>Curtain Wall- Storefront</a:t>
            </a:r>
            <a:endParaRPr lang="en-US" sz="2400">
              <a:cs typeface="Calibri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400">
                <a:cs typeface="Calibri"/>
              </a:rPr>
              <a:t>EPDM Roofing</a:t>
            </a:r>
          </a:p>
          <a:p>
            <a:pPr marL="285750" indent="-285750">
              <a:buFont typeface="Arial"/>
              <a:buChar char="•"/>
            </a:pPr>
            <a:r>
              <a:rPr lang="en-US" sz="2400">
                <a:cs typeface="Calibri"/>
              </a:rPr>
              <a:t>West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>
                <a:cs typeface="Calibri"/>
              </a:rPr>
              <a:t>Brick and Limestone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>
                <a:cs typeface="Calibri"/>
              </a:rPr>
              <a:t>Architectural Mesh</a:t>
            </a:r>
          </a:p>
          <a:p>
            <a:pPr marL="285750" indent="-285750">
              <a:buFont typeface="Arial"/>
              <a:buChar char="•"/>
            </a:pPr>
            <a:r>
              <a:rPr lang="en-US" sz="2400">
                <a:cs typeface="Calibri"/>
              </a:rPr>
              <a:t>Stairwells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>
                <a:cs typeface="Calibri"/>
              </a:rPr>
              <a:t>Curtain Wall- Storefront</a:t>
            </a:r>
          </a:p>
          <a:p>
            <a:pPr marL="285750" indent="-285750">
              <a:buFont typeface="Arial"/>
              <a:buChar char="•"/>
            </a:pPr>
            <a:endParaRPr lang="en-US" sz="2400">
              <a:cs typeface="Calibri"/>
            </a:endParaRPr>
          </a:p>
        </p:txBody>
      </p:sp>
      <p:pic>
        <p:nvPicPr>
          <p:cNvPr id="6" name="Picture 6" descr="A picture containing sitting, building, small, large&#10;&#10;Description generated with very high confidence">
            <a:extLst>
              <a:ext uri="{FF2B5EF4-FFF2-40B4-BE49-F238E27FC236}">
                <a16:creationId xmlns:a16="http://schemas.microsoft.com/office/drawing/2014/main" id="{648DD634-811D-4C1D-90F2-B7CD8166F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2268" y="1754452"/>
            <a:ext cx="4065861" cy="4555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6160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005A9-C266-4FDE-A29C-BD7510F26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 anchor="ctr">
            <a:normAutofit/>
          </a:bodyPr>
          <a:lstStyle/>
          <a:p>
            <a:r>
              <a:rPr lang="en-US"/>
              <a:t>Final Design – Level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E2AC16-C91F-4BDD-96FA-4123BF0E6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25F245-5F07-498C-AA1D-88BEB97754EC}" type="slidenum">
              <a:rPr lang="en-US" dirty="0" smtClean="0"/>
              <a:pPr>
                <a:spcAft>
                  <a:spcPts val="600"/>
                </a:spcAft>
              </a:pPr>
              <a:t>31</a:t>
            </a:fld>
            <a:endParaRPr lang="en-US"/>
          </a:p>
        </p:txBody>
      </p:sp>
      <p:pic>
        <p:nvPicPr>
          <p:cNvPr id="7" name="Picture 7" descr="A picture containing text, light&#10;&#10;Description generated with very high confidence">
            <a:extLst>
              <a:ext uri="{FF2B5EF4-FFF2-40B4-BE49-F238E27FC236}">
                <a16:creationId xmlns:a16="http://schemas.microsoft.com/office/drawing/2014/main" id="{818F8D1B-ABE8-47B3-997F-4AF0001C49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5910" y="1771459"/>
            <a:ext cx="8318937" cy="4538498"/>
          </a:xfr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7A1E459C-42EF-4C93-B1CE-6C9B609A303D}"/>
              </a:ext>
            </a:extLst>
          </p:cNvPr>
          <p:cNvSpPr/>
          <p:nvPr/>
        </p:nvSpPr>
        <p:spPr>
          <a:xfrm rot="16200000">
            <a:off x="456727" y="5039131"/>
            <a:ext cx="972206" cy="486103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0D87E7-24B6-4B23-AAF3-A516F7CD5A1E}"/>
              </a:ext>
            </a:extLst>
          </p:cNvPr>
          <p:cNvSpPr txBox="1"/>
          <p:nvPr/>
        </p:nvSpPr>
        <p:spPr>
          <a:xfrm>
            <a:off x="715688" y="5852620"/>
            <a:ext cx="43092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b="1">
                <a:cs typeface="Calibri"/>
              </a:rPr>
              <a:t>N</a:t>
            </a:r>
            <a:endParaRPr lang="en-US" sz="3200"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40F9EF-9666-4F13-811B-70084778F49D}"/>
              </a:ext>
            </a:extLst>
          </p:cNvPr>
          <p:cNvSpPr txBox="1"/>
          <p:nvPr/>
        </p:nvSpPr>
        <p:spPr>
          <a:xfrm>
            <a:off x="9519745" y="3016469"/>
            <a:ext cx="2743200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East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Locker rooms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Commuter Lounge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West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Lot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Ramps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Stairwells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7734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45E93-2AF6-4FEA-90C0-1C9F213B6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Final Design – Level 1 Lot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C317EA-F5F3-49DF-9770-D30692034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32</a:t>
            </a:fld>
            <a:endParaRPr lang="en-US"/>
          </a:p>
        </p:txBody>
      </p:sp>
      <p:pic>
        <p:nvPicPr>
          <p:cNvPr id="5" name="Picture 5" descr="A picture containing water, pier, bridge, building&#10;&#10;Description generated with very high confidence">
            <a:extLst>
              <a:ext uri="{FF2B5EF4-FFF2-40B4-BE49-F238E27FC236}">
                <a16:creationId xmlns:a16="http://schemas.microsoft.com/office/drawing/2014/main" id="{E658EBC0-79F5-4A3E-8CB6-31CC9B1F3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4" y="2989573"/>
            <a:ext cx="11359699" cy="30354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C595CC-E743-4143-ADF6-2995BF79D0DD}"/>
              </a:ext>
            </a:extLst>
          </p:cNvPr>
          <p:cNvSpPr txBox="1"/>
          <p:nvPr/>
        </p:nvSpPr>
        <p:spPr>
          <a:xfrm>
            <a:off x="764770" y="2286291"/>
            <a:ext cx="27432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/>
              <a:t>Southwest Corner at Alternate Entrance</a:t>
            </a:r>
          </a:p>
        </p:txBody>
      </p:sp>
    </p:spTree>
    <p:extLst>
      <p:ext uri="{BB962C8B-B14F-4D97-AF65-F5344CB8AC3E}">
        <p14:creationId xmlns:p14="http://schemas.microsoft.com/office/powerpoint/2010/main" val="28295346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33DBB-449C-4930-B7C0-4E52895AA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 anchor="ctr">
            <a:normAutofit/>
          </a:bodyPr>
          <a:lstStyle/>
          <a:p>
            <a:r>
              <a:rPr lang="en-US"/>
              <a:t>Final Design – East Level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2CF005-D27D-4312-B0C0-27970550A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25F245-5F07-498C-AA1D-88BEB97754EC}" type="slidenum">
              <a:rPr lang="en-US" dirty="0" smtClean="0"/>
              <a:pPr>
                <a:spcAft>
                  <a:spcPts val="600"/>
                </a:spcAft>
              </a:pPr>
              <a:t>33</a:t>
            </a:fld>
            <a:endParaRPr lang="en-US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90583A34-F859-4E76-9A90-A3B941FCCE99}"/>
              </a:ext>
            </a:extLst>
          </p:cNvPr>
          <p:cNvSpPr/>
          <p:nvPr/>
        </p:nvSpPr>
        <p:spPr>
          <a:xfrm rot="10800000">
            <a:off x="1345149" y="5705199"/>
            <a:ext cx="972206" cy="486103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27EC0A-BC43-47FD-8B97-6DACF4A45F35}"/>
              </a:ext>
            </a:extLst>
          </p:cNvPr>
          <p:cNvSpPr txBox="1"/>
          <p:nvPr/>
        </p:nvSpPr>
        <p:spPr>
          <a:xfrm>
            <a:off x="2359913" y="5661004"/>
            <a:ext cx="43092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b="1">
                <a:cs typeface="Calibri"/>
              </a:rPr>
              <a:t>N</a:t>
            </a:r>
            <a:endParaRPr lang="en-US" sz="3200">
              <a:cs typeface="Calibri"/>
            </a:endParaRPr>
          </a:p>
        </p:txBody>
      </p:sp>
      <p:pic>
        <p:nvPicPr>
          <p:cNvPr id="13" name="Picture 13" descr="A picture containing clock&#10;&#10;Description generated with very high confidence">
            <a:extLst>
              <a:ext uri="{FF2B5EF4-FFF2-40B4-BE49-F238E27FC236}">
                <a16:creationId xmlns:a16="http://schemas.microsoft.com/office/drawing/2014/main" id="{790A4C2A-05BE-4E23-B0C0-C35DAF97D5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00" t="580" r="2096"/>
          <a:stretch/>
        </p:blipFill>
        <p:spPr>
          <a:xfrm rot="-5400000">
            <a:off x="4810529" y="-2530097"/>
            <a:ext cx="3359976" cy="1183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8028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9870E-FFF4-4DBC-A2C0-BC9CCA5D1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Commuter Lounge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CD7B94-EB3B-4926-9C12-47B12450C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34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094359-5BF4-4CA3-8318-1EDE7310CADD}"/>
              </a:ext>
            </a:extLst>
          </p:cNvPr>
          <p:cNvSpPr txBox="1"/>
          <p:nvPr/>
        </p:nvSpPr>
        <p:spPr>
          <a:xfrm>
            <a:off x="1334814" y="1492469"/>
            <a:ext cx="4254062" cy="16004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>
                <a:cs typeface="Calibri"/>
              </a:rPr>
              <a:t>Lounge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>
                <a:cs typeface="Calibri"/>
              </a:rPr>
              <a:t>Single Bathroom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>
                <a:cs typeface="Calibri"/>
              </a:rPr>
              <a:t>Tables &amp; Chairs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>
                <a:cs typeface="Calibri"/>
              </a:rPr>
              <a:t>Similar to Oaks Treehouse</a:t>
            </a:r>
          </a:p>
          <a:p>
            <a:endParaRPr lang="en-US">
              <a:cs typeface="Calibri"/>
            </a:endParaRPr>
          </a:p>
        </p:txBody>
      </p:sp>
      <p:pic>
        <p:nvPicPr>
          <p:cNvPr id="13" name="Picture 13" descr="A picture containing clock&#10;&#10;Description generated with very high confidence">
            <a:extLst>
              <a:ext uri="{FF2B5EF4-FFF2-40B4-BE49-F238E27FC236}">
                <a16:creationId xmlns:a16="http://schemas.microsoft.com/office/drawing/2014/main" id="{2228870F-4735-46B0-9B2F-7BDE6EFE8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344" y="2819351"/>
            <a:ext cx="6409426" cy="3864732"/>
          </a:xfrm>
          <a:prstGeom prst="rect">
            <a:avLst/>
          </a:prstGeom>
        </p:spPr>
      </p:pic>
      <p:pic>
        <p:nvPicPr>
          <p:cNvPr id="7" name="Picture 7" descr="A picture containing building, table, bridge, sitting&#10;&#10;Description generated with very high confidence">
            <a:extLst>
              <a:ext uri="{FF2B5EF4-FFF2-40B4-BE49-F238E27FC236}">
                <a16:creationId xmlns:a16="http://schemas.microsoft.com/office/drawing/2014/main" id="{69448801-5CBB-42EA-BC71-A1193407A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6063" y="814645"/>
            <a:ext cx="4885424" cy="524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8055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0FD69-9AB6-4E01-A79F-5C12258D8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 anchor="ctr">
            <a:normAutofit/>
          </a:bodyPr>
          <a:lstStyle/>
          <a:p>
            <a:r>
              <a:rPr lang="en-US"/>
              <a:t>Locker Rooms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8EB01-9A64-41A6-A889-ADCEB52F6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25F245-5F07-498C-AA1D-88BEB97754EC}" type="slidenum">
              <a:rPr lang="en-US" dirty="0" smtClean="0"/>
              <a:pPr>
                <a:spcAft>
                  <a:spcPts val="600"/>
                </a:spcAft>
              </a:pPr>
              <a:t>35</a:t>
            </a:fld>
            <a:endParaRPr lang="en-US"/>
          </a:p>
        </p:txBody>
      </p:sp>
      <p:pic>
        <p:nvPicPr>
          <p:cNvPr id="7" name="Picture 7" descr="A picture containing building, pier, gate, fence&#10;&#10;Description generated with very high confidence">
            <a:extLst>
              <a:ext uri="{FF2B5EF4-FFF2-40B4-BE49-F238E27FC236}">
                <a16:creationId xmlns:a16="http://schemas.microsoft.com/office/drawing/2014/main" id="{2E9A5C60-9153-4D5B-B8EB-1DE19DC9550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0366" y="1460783"/>
            <a:ext cx="5751785" cy="2754019"/>
          </a:xfrm>
          <a:prstGeom prst="rect">
            <a:avLst/>
          </a:prstGeom>
        </p:spPr>
      </p:pic>
      <p:pic>
        <p:nvPicPr>
          <p:cNvPr id="9" name="Picture 10" descr="A picture containing clock&#10;&#10;Description generated with very high confidence">
            <a:extLst>
              <a:ext uri="{FF2B5EF4-FFF2-40B4-BE49-F238E27FC236}">
                <a16:creationId xmlns:a16="http://schemas.microsoft.com/office/drawing/2014/main" id="{A8455FF1-C465-44ED-B8EC-F5748F1B18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21421" y="1849151"/>
            <a:ext cx="2489142" cy="72153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8F15340-0728-436E-95C2-2598D6B12C7D}"/>
              </a:ext>
            </a:extLst>
          </p:cNvPr>
          <p:cNvSpPr txBox="1"/>
          <p:nvPr/>
        </p:nvSpPr>
        <p:spPr>
          <a:xfrm>
            <a:off x="1255986" y="1718292"/>
            <a:ext cx="1995578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>
                <a:cs typeface="Calibri"/>
              </a:rPr>
              <a:t>Home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>
                <a:cs typeface="Calibri"/>
              </a:rPr>
              <a:t>Showers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>
                <a:cs typeface="Calibri"/>
              </a:rPr>
              <a:t>Lockers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>
                <a:cs typeface="Calibri"/>
              </a:rPr>
              <a:t>Bathroom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A0D1DA-4D3A-41A8-A57E-A23CDBA63EE6}"/>
              </a:ext>
            </a:extLst>
          </p:cNvPr>
          <p:cNvSpPr txBox="1"/>
          <p:nvPr/>
        </p:nvSpPr>
        <p:spPr>
          <a:xfrm>
            <a:off x="3602966" y="1719532"/>
            <a:ext cx="2743200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buChar char="•"/>
            </a:pPr>
            <a:r>
              <a:rPr lang="en-US" sz="2000">
                <a:cs typeface="Arial"/>
              </a:rPr>
              <a:t>Visitor​</a:t>
            </a:r>
          </a:p>
          <a:p>
            <a:pPr lvl="1">
              <a:buChar char="•"/>
            </a:pPr>
            <a:r>
              <a:rPr lang="en-US" sz="2000">
                <a:cs typeface="Arial"/>
              </a:rPr>
              <a:t>Smaller Area​</a:t>
            </a:r>
          </a:p>
          <a:p>
            <a:pPr lvl="1">
              <a:buChar char="•"/>
            </a:pPr>
            <a:r>
              <a:rPr lang="en-US" sz="2000">
                <a:cs typeface="Arial"/>
              </a:rPr>
              <a:t>Lockers ​</a:t>
            </a:r>
          </a:p>
          <a:p>
            <a:pPr lvl="1">
              <a:buChar char="•"/>
            </a:pPr>
            <a:r>
              <a:rPr lang="en-US" sz="2000">
                <a:cs typeface="Arial"/>
              </a:rPr>
              <a:t>Bathroom</a:t>
            </a:r>
          </a:p>
        </p:txBody>
      </p:sp>
    </p:spTree>
    <p:extLst>
      <p:ext uri="{BB962C8B-B14F-4D97-AF65-F5344CB8AC3E}">
        <p14:creationId xmlns:p14="http://schemas.microsoft.com/office/powerpoint/2010/main" val="17999275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005A9-C266-4FDE-A29C-BD7510F26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Final Design – Level 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E2AC16-C91F-4BDD-96FA-4123BF0E6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36</a:t>
            </a:fld>
            <a:endParaRPr lang="en-US"/>
          </a:p>
        </p:txBody>
      </p:sp>
      <p:pic>
        <p:nvPicPr>
          <p:cNvPr id="3" name="Picture 4" descr="A picture containing text, light, sitting, looking&#10;&#10;Description generated with very high confidence">
            <a:extLst>
              <a:ext uri="{FF2B5EF4-FFF2-40B4-BE49-F238E27FC236}">
                <a16:creationId xmlns:a16="http://schemas.microsoft.com/office/drawing/2014/main" id="{5EAECC38-D741-47A6-A136-E981840DD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240" y="1757475"/>
            <a:ext cx="8305501" cy="4600574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E67577FB-A5FF-485C-902B-21892DA49FE6}"/>
              </a:ext>
            </a:extLst>
          </p:cNvPr>
          <p:cNvSpPr/>
          <p:nvPr/>
        </p:nvSpPr>
        <p:spPr>
          <a:xfrm rot="16200000">
            <a:off x="509279" y="5236200"/>
            <a:ext cx="972206" cy="486103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984CEE-6707-41D6-8D07-ABADBB48DC8E}"/>
              </a:ext>
            </a:extLst>
          </p:cNvPr>
          <p:cNvSpPr txBox="1"/>
          <p:nvPr/>
        </p:nvSpPr>
        <p:spPr>
          <a:xfrm>
            <a:off x="768240" y="6049689"/>
            <a:ext cx="43092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b="1">
                <a:cs typeface="Calibri"/>
              </a:rPr>
              <a:t>N</a:t>
            </a:r>
            <a:endParaRPr lang="en-US" sz="3200"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AB3DDF-B1C9-470C-B9A8-97ED1526F5B0}"/>
              </a:ext>
            </a:extLst>
          </p:cNvPr>
          <p:cNvSpPr txBox="1"/>
          <p:nvPr/>
        </p:nvSpPr>
        <p:spPr>
          <a:xfrm>
            <a:off x="9519745" y="3016469"/>
            <a:ext cx="2743200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East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Athletic Offices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Training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West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Lot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Ramps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Stairwells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36729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33DBB-449C-4930-B7C0-4E52895AA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5678" y="391401"/>
            <a:ext cx="8655570" cy="1325563"/>
          </a:xfrm>
        </p:spPr>
        <p:txBody>
          <a:bodyPr/>
          <a:lstStyle/>
          <a:p>
            <a:r>
              <a:rPr lang="en-US">
                <a:cs typeface="Calibri Light"/>
              </a:rPr>
              <a:t>Final Design – East Level 2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2CF005-D27D-4312-B0C0-27970550A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37</a:t>
            </a:fld>
            <a:endParaRPr lang="en-US"/>
          </a:p>
        </p:txBody>
      </p:sp>
      <p:pic>
        <p:nvPicPr>
          <p:cNvPr id="5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6C8D687-E7BB-43A2-8F71-410429611C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130719" y="-855279"/>
            <a:ext cx="2771388" cy="9921765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CC868BE8-B8B1-411D-85A4-A2A49C175508}"/>
              </a:ext>
            </a:extLst>
          </p:cNvPr>
          <p:cNvSpPr/>
          <p:nvPr/>
        </p:nvSpPr>
        <p:spPr>
          <a:xfrm>
            <a:off x="1639141" y="5814269"/>
            <a:ext cx="972206" cy="486103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F28DB3-AAD6-45C3-AE98-3551D03E505A}"/>
              </a:ext>
            </a:extLst>
          </p:cNvPr>
          <p:cNvSpPr txBox="1"/>
          <p:nvPr/>
        </p:nvSpPr>
        <p:spPr>
          <a:xfrm>
            <a:off x="1201792" y="5813206"/>
            <a:ext cx="43092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b="1">
                <a:cs typeface="Calibri"/>
              </a:rPr>
              <a:t>N</a:t>
            </a:r>
            <a:endParaRPr lang="en-US" sz="3200"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606688-97EB-41AD-BBE4-4A6086D4D9E3}"/>
              </a:ext>
            </a:extLst>
          </p:cNvPr>
          <p:cNvSpPr txBox="1"/>
          <p:nvPr/>
        </p:nvSpPr>
        <p:spPr>
          <a:xfrm>
            <a:off x="3699641" y="4014952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Training Area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8C0D9-23A8-4BAD-8685-61290ED288DE}"/>
              </a:ext>
            </a:extLst>
          </p:cNvPr>
          <p:cNvSpPr txBox="1"/>
          <p:nvPr/>
        </p:nvSpPr>
        <p:spPr>
          <a:xfrm>
            <a:off x="7980965" y="4197241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cs typeface="Calibri"/>
              </a:rPr>
              <a:t>Offices</a:t>
            </a:r>
          </a:p>
        </p:txBody>
      </p:sp>
    </p:spTree>
    <p:extLst>
      <p:ext uri="{BB962C8B-B14F-4D97-AF65-F5344CB8AC3E}">
        <p14:creationId xmlns:p14="http://schemas.microsoft.com/office/powerpoint/2010/main" val="19396142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005A2-C689-481E-A30C-4253DC24C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Final Design – Level 2 Offices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0EDCE3-0894-4D93-BAB7-604211E06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38</a:t>
            </a:fld>
            <a:endParaRPr lang="en-US"/>
          </a:p>
        </p:txBody>
      </p:sp>
      <p:pic>
        <p:nvPicPr>
          <p:cNvPr id="5" name="Picture 5" descr="A picture containing sitting, clock&#10;&#10;Description generated with very high confidence">
            <a:extLst>
              <a:ext uri="{FF2B5EF4-FFF2-40B4-BE49-F238E27FC236}">
                <a16:creationId xmlns:a16="http://schemas.microsoft.com/office/drawing/2014/main" id="{EF07D73C-FA48-4F33-8667-1BD4FA0E5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306" y="1589380"/>
            <a:ext cx="3452648" cy="5132841"/>
          </a:xfrm>
          <a:prstGeom prst="rect">
            <a:avLst/>
          </a:prstGeom>
        </p:spPr>
      </p:pic>
      <p:pic>
        <p:nvPicPr>
          <p:cNvPr id="7" name="Picture 7" descr="A picture containing room, empty, red, television&#10;&#10;Description generated with very high confidence">
            <a:extLst>
              <a:ext uri="{FF2B5EF4-FFF2-40B4-BE49-F238E27FC236}">
                <a16:creationId xmlns:a16="http://schemas.microsoft.com/office/drawing/2014/main" id="{233F0D9D-6E39-4044-AB52-D04F605D8B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7921" y="1697010"/>
            <a:ext cx="7179358" cy="4167479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0C6684A6-A488-4700-97C0-09DDE46DE2CE}"/>
              </a:ext>
            </a:extLst>
          </p:cNvPr>
          <p:cNvSpPr/>
          <p:nvPr/>
        </p:nvSpPr>
        <p:spPr>
          <a:xfrm rot="16200000">
            <a:off x="338486" y="5525234"/>
            <a:ext cx="972206" cy="486103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B46E89-9EA3-4710-AC5C-7A472D83C8D7}"/>
              </a:ext>
            </a:extLst>
          </p:cNvPr>
          <p:cNvSpPr txBox="1"/>
          <p:nvPr/>
        </p:nvSpPr>
        <p:spPr>
          <a:xfrm>
            <a:off x="597447" y="6338723"/>
            <a:ext cx="43092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b="1">
                <a:cs typeface="Calibri"/>
              </a:rPr>
              <a:t>N</a:t>
            </a:r>
            <a:endParaRPr lang="en-US" sz="32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88513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005A9-C266-4FDE-A29C-BD7510F26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Final Design – Level 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E2AC16-C91F-4BDD-96FA-4123BF0E6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39</a:t>
            </a:fld>
            <a:endParaRPr lang="en-US"/>
          </a:p>
        </p:txBody>
      </p:sp>
      <p:pic>
        <p:nvPicPr>
          <p:cNvPr id="7" name="Picture 7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13C5AACF-A8B3-4AAA-A8D5-C9CEBFAF70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5126" y="1929935"/>
            <a:ext cx="8175405" cy="4681372"/>
          </a:xfr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24B3F320-AFF4-4A2B-BE9C-BD0E2B8CDD77}"/>
              </a:ext>
            </a:extLst>
          </p:cNvPr>
          <p:cNvSpPr/>
          <p:nvPr/>
        </p:nvSpPr>
        <p:spPr>
          <a:xfrm rot="16200000">
            <a:off x="377900" y="5052268"/>
            <a:ext cx="972206" cy="486103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AC2A5-24BC-4BD5-9F86-C452D583430B}"/>
              </a:ext>
            </a:extLst>
          </p:cNvPr>
          <p:cNvSpPr txBox="1"/>
          <p:nvPr/>
        </p:nvSpPr>
        <p:spPr>
          <a:xfrm>
            <a:off x="636861" y="5865757"/>
            <a:ext cx="43092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b="1">
                <a:cs typeface="Calibri"/>
              </a:rPr>
              <a:t>N</a:t>
            </a:r>
            <a:endParaRPr lang="en-US" sz="3200"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F26C94-C586-45D0-BDF0-BFCDC328EF4F}"/>
              </a:ext>
            </a:extLst>
          </p:cNvPr>
          <p:cNvSpPr txBox="1"/>
          <p:nvPr/>
        </p:nvSpPr>
        <p:spPr>
          <a:xfrm>
            <a:off x="9519745" y="3016469"/>
            <a:ext cx="2743200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East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Loft </a:t>
            </a:r>
            <a:endParaRPr lang="en-US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Empty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West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Lot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Ramps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cs typeface="Calibri"/>
              </a:rPr>
              <a:t>Stairwells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1642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97C0A-B6AE-7545-B696-267E9FF52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Sponsor Background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4F37E-288C-B042-87D5-033DDEA36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>
                <a:solidFill>
                  <a:srgbClr val="000000"/>
                </a:solidFill>
                <a:latin typeface="Calibri Light"/>
                <a:cs typeface="Times New Roman"/>
              </a:rPr>
              <a:t>Olivet Nazarene University</a:t>
            </a:r>
            <a:endParaRPr lang="en-US" sz="3200">
              <a:solidFill>
                <a:srgbClr val="000000"/>
              </a:solidFill>
              <a:latin typeface="Calibri Light"/>
              <a:cs typeface="Calibri"/>
            </a:endParaRPr>
          </a:p>
          <a:p>
            <a:r>
              <a:rPr lang="en-US" sz="3200">
                <a:solidFill>
                  <a:srgbClr val="000000"/>
                </a:solidFill>
                <a:latin typeface="Calibri Light"/>
                <a:cs typeface="Times New Roman"/>
              </a:rPr>
              <a:t>Established in 1907</a:t>
            </a:r>
            <a:endParaRPr lang="en-US" sz="3200">
              <a:solidFill>
                <a:srgbClr val="000000"/>
              </a:solidFill>
              <a:latin typeface="Calibri Light"/>
              <a:ea typeface="+mn-lt"/>
              <a:cs typeface="Times New Roman"/>
            </a:endParaRPr>
          </a:p>
          <a:p>
            <a:r>
              <a:rPr lang="en-US" sz="3200">
                <a:solidFill>
                  <a:srgbClr val="000000"/>
                </a:solidFill>
                <a:latin typeface="Calibri Light"/>
                <a:cs typeface="Times New Roman"/>
              </a:rPr>
              <a:t>Moved to Bourbonnais, Illinois in 1940</a:t>
            </a:r>
            <a:endParaRPr lang="en-US" sz="3200">
              <a:solidFill>
                <a:srgbClr val="000000"/>
              </a:solidFill>
              <a:latin typeface="Calibri Light"/>
              <a:cs typeface="Calibri"/>
            </a:endParaRPr>
          </a:p>
          <a:p>
            <a:r>
              <a:rPr lang="en-US" sz="3200">
                <a:solidFill>
                  <a:srgbClr val="000000"/>
                </a:solidFill>
                <a:latin typeface="Calibri Light"/>
                <a:cs typeface="Times New Roman"/>
              </a:rPr>
              <a:t>Over 120 areas of study</a:t>
            </a:r>
            <a:endParaRPr lang="en-US" sz="3200">
              <a:solidFill>
                <a:srgbClr val="000000"/>
              </a:solidFill>
              <a:latin typeface="Calibri Light"/>
              <a:cs typeface="Calibri Light"/>
            </a:endParaRPr>
          </a:p>
          <a:p>
            <a:r>
              <a:rPr lang="en-US" sz="3200">
                <a:solidFill>
                  <a:srgbClr val="000000"/>
                </a:solidFill>
                <a:latin typeface="Calibri Light"/>
                <a:cs typeface="Times New Roman"/>
              </a:rPr>
              <a:t>Education with a Christian Purpose</a:t>
            </a:r>
            <a:endParaRPr lang="en-US" sz="3200">
              <a:solidFill>
                <a:srgbClr val="000000"/>
              </a:solidFill>
              <a:latin typeface="Calibri Light"/>
              <a:cs typeface="Calibri Ligh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BE7A6F-F019-384D-B065-E255B362C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5126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554DD-C0D3-4A92-A08F-A42D4FF39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Final Design – Level 3 Lot &amp; Ramp</a:t>
            </a:r>
          </a:p>
        </p:txBody>
      </p:sp>
      <p:pic>
        <p:nvPicPr>
          <p:cNvPr id="5" name="Picture 5" descr="A picture containing table&#10;&#10;Description generated with very high confidence">
            <a:extLst>
              <a:ext uri="{FF2B5EF4-FFF2-40B4-BE49-F238E27FC236}">
                <a16:creationId xmlns:a16="http://schemas.microsoft.com/office/drawing/2014/main" id="{B5D04BE7-9E6A-4DEB-866D-EF7D8AF83A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9620" y="1604065"/>
            <a:ext cx="11367830" cy="453715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4BC82B-C21C-437C-8AD3-8BE8318BE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747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33DBB-449C-4930-B7C0-4E52895AA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Final Design – East Level 3 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2CF005-D27D-4312-B0C0-27970550A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41</a:t>
            </a:fld>
            <a:endParaRPr lang="en-US"/>
          </a:p>
        </p:txBody>
      </p:sp>
      <p:pic>
        <p:nvPicPr>
          <p:cNvPr id="5" name="Picture 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F7D61A56-CA40-4DDF-B415-2DD4D5BD8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992" y="1452658"/>
            <a:ext cx="1493568" cy="5349765"/>
          </a:xfrm>
          <a:prstGeom prst="rect">
            <a:avLst/>
          </a:prstGeom>
        </p:spPr>
      </p:pic>
      <p:pic>
        <p:nvPicPr>
          <p:cNvPr id="9" name="Picture 9" descr="A close up of a pier&#10;&#10;Description generated with high confidence">
            <a:extLst>
              <a:ext uri="{FF2B5EF4-FFF2-40B4-BE49-F238E27FC236}">
                <a16:creationId xmlns:a16="http://schemas.microsoft.com/office/drawing/2014/main" id="{AC3C838D-AABC-4EC3-BEAD-1CE6B5A48A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6376" y="3425876"/>
            <a:ext cx="4436258" cy="3370549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6D0A2F24-A12C-44EC-B07A-B6D52D54D11B}"/>
              </a:ext>
            </a:extLst>
          </p:cNvPr>
          <p:cNvSpPr/>
          <p:nvPr/>
        </p:nvSpPr>
        <p:spPr>
          <a:xfrm rot="16200000">
            <a:off x="378643" y="5420131"/>
            <a:ext cx="972206" cy="486103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8D88AA-9E45-4537-B726-0372316F5F93}"/>
              </a:ext>
            </a:extLst>
          </p:cNvPr>
          <p:cNvSpPr txBox="1"/>
          <p:nvPr/>
        </p:nvSpPr>
        <p:spPr>
          <a:xfrm>
            <a:off x="637604" y="6233620"/>
            <a:ext cx="43092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b="1">
                <a:cs typeface="Calibri"/>
              </a:rPr>
              <a:t>N</a:t>
            </a:r>
            <a:endParaRPr lang="en-US" sz="3200">
              <a:cs typeface="Calibri"/>
            </a:endParaRPr>
          </a:p>
        </p:txBody>
      </p:sp>
      <p:pic>
        <p:nvPicPr>
          <p:cNvPr id="7" name="Picture 7" descr="A picture containing building, hanging, light, white&#10;&#10;Description generated with very high confidence">
            <a:extLst>
              <a:ext uri="{FF2B5EF4-FFF2-40B4-BE49-F238E27FC236}">
                <a16:creationId xmlns:a16="http://schemas.microsoft.com/office/drawing/2014/main" id="{4A643333-B4FD-4C42-9849-894B9CD931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3750" y="1651423"/>
            <a:ext cx="4881472" cy="395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70259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726AC-3DC6-483C-9239-593ABE448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Final Design – Level 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781F2-92D4-4262-BA59-229F721F7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42</a:t>
            </a:fld>
            <a:endParaRPr lang="en-US"/>
          </a:p>
        </p:txBody>
      </p:sp>
      <p:pic>
        <p:nvPicPr>
          <p:cNvPr id="5" name="Picture 5" descr="A picture containing screenshot&#10;&#10;Description generated with very high confidence">
            <a:extLst>
              <a:ext uri="{FF2B5EF4-FFF2-40B4-BE49-F238E27FC236}">
                <a16:creationId xmlns:a16="http://schemas.microsoft.com/office/drawing/2014/main" id="{4606A5BA-DEA9-4EAE-99E6-696C0E794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69" y="1897398"/>
            <a:ext cx="7818407" cy="45031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F47C93-2E0A-4AEA-9D8E-73A1D2EEC8BB}"/>
              </a:ext>
            </a:extLst>
          </p:cNvPr>
          <p:cNvSpPr txBox="1"/>
          <p:nvPr/>
        </p:nvSpPr>
        <p:spPr>
          <a:xfrm>
            <a:off x="9519745" y="3016469"/>
            <a:ext cx="2743200" cy="22159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cs typeface="Calibri"/>
              </a:rPr>
              <a:t>East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>
                <a:cs typeface="Calibri"/>
              </a:rPr>
              <a:t>EPDM Roof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cs typeface="Calibri"/>
              </a:rPr>
              <a:t>West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>
                <a:cs typeface="Calibri"/>
              </a:rPr>
              <a:t>Lot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>
                <a:cs typeface="Calibri"/>
              </a:rPr>
              <a:t>Ramps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>
                <a:cs typeface="Calibri"/>
              </a:rPr>
              <a:t>Stairwells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>
              <a:cs typeface="Calibri"/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2AC5BBE2-AE0C-4382-A3DA-0EF2FAA98CCD}"/>
              </a:ext>
            </a:extLst>
          </p:cNvPr>
          <p:cNvSpPr/>
          <p:nvPr/>
        </p:nvSpPr>
        <p:spPr>
          <a:xfrm rot="16200000">
            <a:off x="8444341" y="5463263"/>
            <a:ext cx="972206" cy="486103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80C498-A619-4813-A6AA-564162ED5DEE}"/>
              </a:ext>
            </a:extLst>
          </p:cNvPr>
          <p:cNvSpPr txBox="1"/>
          <p:nvPr/>
        </p:nvSpPr>
        <p:spPr>
          <a:xfrm>
            <a:off x="8703302" y="6276752"/>
            <a:ext cx="43092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b="1">
                <a:cs typeface="Calibri"/>
              </a:rPr>
              <a:t>N</a:t>
            </a:r>
            <a:endParaRPr lang="en-US" sz="32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03325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C0878-D7D3-4A45-AF17-4622FE83B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Final Design – East &amp; West Elevation</a:t>
            </a:r>
            <a:endParaRPr lang="en-US"/>
          </a:p>
        </p:txBody>
      </p:sp>
      <p:pic>
        <p:nvPicPr>
          <p:cNvPr id="5" name="Picture 5" descr="A close up of a building&#10;&#10;Description generated with high confidence">
            <a:extLst>
              <a:ext uri="{FF2B5EF4-FFF2-40B4-BE49-F238E27FC236}">
                <a16:creationId xmlns:a16="http://schemas.microsoft.com/office/drawing/2014/main" id="{B042EBC5-D953-4C9E-A9B2-C257D51A33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5"/>
          <a:stretch/>
        </p:blipFill>
        <p:spPr>
          <a:xfrm>
            <a:off x="1728466" y="1689312"/>
            <a:ext cx="9675947" cy="231349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A92D2D-CEC1-4C3E-B95A-C356803E6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43</a:t>
            </a:fld>
            <a:endParaRPr lang="en-US"/>
          </a:p>
        </p:txBody>
      </p:sp>
      <p:pic>
        <p:nvPicPr>
          <p:cNvPr id="3" name="Picture 5" descr="A picture containing sitting, building, red, bench&#10;&#10;Description generated with very high confidence">
            <a:extLst>
              <a:ext uri="{FF2B5EF4-FFF2-40B4-BE49-F238E27FC236}">
                <a16:creationId xmlns:a16="http://schemas.microsoft.com/office/drawing/2014/main" id="{422A6EB6-3566-436F-A89F-3762667E17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961" y="3758414"/>
            <a:ext cx="9430159" cy="23098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AC9000-76C4-4BB7-B103-A2A3E9489670}"/>
              </a:ext>
            </a:extLst>
          </p:cNvPr>
          <p:cNvSpPr txBox="1"/>
          <p:nvPr/>
        </p:nvSpPr>
        <p:spPr>
          <a:xfrm>
            <a:off x="1374228" y="1689042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East Elevation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CD4872-75A6-4873-853F-473C47C5445C}"/>
              </a:ext>
            </a:extLst>
          </p:cNvPr>
          <p:cNvSpPr txBox="1"/>
          <p:nvPr/>
        </p:nvSpPr>
        <p:spPr>
          <a:xfrm>
            <a:off x="1372585" y="381574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West Elevation</a:t>
            </a:r>
          </a:p>
        </p:txBody>
      </p:sp>
    </p:spTree>
    <p:extLst>
      <p:ext uri="{BB962C8B-B14F-4D97-AF65-F5344CB8AC3E}">
        <p14:creationId xmlns:p14="http://schemas.microsoft.com/office/powerpoint/2010/main" val="28804825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35631-127E-44B7-B76D-89D7A3517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East Section 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4CE666-CD02-48A4-BEB4-1BB09A91E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44</a:t>
            </a:fld>
            <a:endParaRPr lang="en-US"/>
          </a:p>
        </p:txBody>
      </p:sp>
      <p:pic>
        <p:nvPicPr>
          <p:cNvPr id="5" name="Picture 5" descr="A screenshot of a video game&#10;&#10;Description generated with high confidence">
            <a:extLst>
              <a:ext uri="{FF2B5EF4-FFF2-40B4-BE49-F238E27FC236}">
                <a16:creationId xmlns:a16="http://schemas.microsoft.com/office/drawing/2014/main" id="{5133CEEB-4570-400F-9A85-0B5A0782D9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09"/>
          <a:stretch/>
        </p:blipFill>
        <p:spPr>
          <a:xfrm>
            <a:off x="785500" y="2815313"/>
            <a:ext cx="11417946" cy="234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039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78D21-6D0C-4E99-96B8-CC0A2F8DF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Final Design – North &amp; South Elevation</a:t>
            </a:r>
            <a:endParaRPr lang="en-US"/>
          </a:p>
        </p:txBody>
      </p:sp>
      <p:pic>
        <p:nvPicPr>
          <p:cNvPr id="5" name="Picture 5" descr="A picture containing computer&#10;&#10;Description generated with very high confidence">
            <a:extLst>
              <a:ext uri="{FF2B5EF4-FFF2-40B4-BE49-F238E27FC236}">
                <a16:creationId xmlns:a16="http://schemas.microsoft.com/office/drawing/2014/main" id="{B826B02F-31B1-4496-BAA9-5D10B93889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90"/>
          <a:stretch/>
        </p:blipFill>
        <p:spPr>
          <a:xfrm>
            <a:off x="756267" y="4544845"/>
            <a:ext cx="11379229" cy="122972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2E602E-770A-4931-8898-65979DAF4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45</a:t>
            </a:fld>
            <a:endParaRPr lang="en-US"/>
          </a:p>
        </p:txBody>
      </p:sp>
      <p:pic>
        <p:nvPicPr>
          <p:cNvPr id="7" name="Picture 7" descr="A picture containing computer, stereo, bed&#10;&#10;Description generated with very high confidence">
            <a:extLst>
              <a:ext uri="{FF2B5EF4-FFF2-40B4-BE49-F238E27FC236}">
                <a16:creationId xmlns:a16="http://schemas.microsoft.com/office/drawing/2014/main" id="{573E8F7E-C371-4A6A-BDD1-FE60BCD64F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745" y="2594145"/>
            <a:ext cx="11374820" cy="14069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413E4DB-2799-41C0-A493-2E08C1D9CFCD}"/>
              </a:ext>
            </a:extLst>
          </p:cNvPr>
          <p:cNvSpPr txBox="1"/>
          <p:nvPr/>
        </p:nvSpPr>
        <p:spPr>
          <a:xfrm>
            <a:off x="1334814" y="2412124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/>
              <a:t>North Elevation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0DF64D-EA33-41AD-8FEA-B87A0AD820D5}"/>
              </a:ext>
            </a:extLst>
          </p:cNvPr>
          <p:cNvSpPr txBox="1"/>
          <p:nvPr/>
        </p:nvSpPr>
        <p:spPr>
          <a:xfrm>
            <a:off x="1320034" y="4223516"/>
            <a:ext cx="27432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/>
              <a:t>South Elevation</a:t>
            </a:r>
          </a:p>
          <a:p>
            <a:endParaRPr lang="en-US" sz="20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60416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D3318-1472-4697-BDD3-CBE1EC392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Final Design – Garage Stairwells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2E1B4-2E06-40F3-A9FB-400E22CA1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33290" y="6014764"/>
            <a:ext cx="1492770" cy="365125"/>
          </a:xfrm>
        </p:spPr>
        <p:txBody>
          <a:bodyPr/>
          <a:lstStyle/>
          <a:p>
            <a:fld id="{F725F245-5F07-498C-AA1D-88BEB97754EC}" type="slidenum">
              <a:rPr lang="en-US" smtClean="0"/>
              <a:t>46</a:t>
            </a:fld>
            <a:endParaRPr lang="en-US"/>
          </a:p>
        </p:txBody>
      </p:sp>
      <p:pic>
        <p:nvPicPr>
          <p:cNvPr id="5" name="Picture 5" descr="A picture containing text, light&#10;&#10;Description generated with very high confidence">
            <a:extLst>
              <a:ext uri="{FF2B5EF4-FFF2-40B4-BE49-F238E27FC236}">
                <a16:creationId xmlns:a16="http://schemas.microsoft.com/office/drawing/2014/main" id="{175088C7-B90D-4F11-8F1C-CBB79F8B2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46" y="1671836"/>
            <a:ext cx="8307237" cy="446819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34581CD7-D3DB-4758-8608-0C6B306720D6}"/>
              </a:ext>
            </a:extLst>
          </p:cNvPr>
          <p:cNvSpPr/>
          <p:nvPr/>
        </p:nvSpPr>
        <p:spPr>
          <a:xfrm>
            <a:off x="4784834" y="1605454"/>
            <a:ext cx="919655" cy="91965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D61235B-6F67-4B6B-9D3D-23EE57E2265F}"/>
              </a:ext>
            </a:extLst>
          </p:cNvPr>
          <p:cNvSpPr/>
          <p:nvPr/>
        </p:nvSpPr>
        <p:spPr>
          <a:xfrm>
            <a:off x="528144" y="1605454"/>
            <a:ext cx="919655" cy="91965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DA62071-D70F-4A8F-BE69-B028672336EC}"/>
              </a:ext>
            </a:extLst>
          </p:cNvPr>
          <p:cNvSpPr/>
          <p:nvPr/>
        </p:nvSpPr>
        <p:spPr>
          <a:xfrm>
            <a:off x="528144" y="5323488"/>
            <a:ext cx="919655" cy="91965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FB68A10-3B4D-4878-B08F-680C9FEB4357}"/>
              </a:ext>
            </a:extLst>
          </p:cNvPr>
          <p:cNvSpPr/>
          <p:nvPr/>
        </p:nvSpPr>
        <p:spPr>
          <a:xfrm>
            <a:off x="7859109" y="5402315"/>
            <a:ext cx="919655" cy="91965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DCD2714-D346-4DCA-A88E-B9F66D133D8C}"/>
              </a:ext>
            </a:extLst>
          </p:cNvPr>
          <p:cNvSpPr/>
          <p:nvPr/>
        </p:nvSpPr>
        <p:spPr>
          <a:xfrm>
            <a:off x="8108730" y="2170385"/>
            <a:ext cx="919655" cy="91965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5" descr="A close up of a logo&#10;&#10;Description generated with high confidence">
            <a:extLst>
              <a:ext uri="{FF2B5EF4-FFF2-40B4-BE49-F238E27FC236}">
                <a16:creationId xmlns:a16="http://schemas.microsoft.com/office/drawing/2014/main" id="{99A81138-4E69-454F-94A4-509C9672C78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9752" y="3182799"/>
            <a:ext cx="3272093" cy="26000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380306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17196-2B80-44B9-9B4A-75E4DA3F8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Final Design – Garage Stairwells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758FAA-308A-4959-8AF2-093802F72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47</a:t>
            </a:fld>
            <a:endParaRPr lang="en-US"/>
          </a:p>
        </p:txBody>
      </p:sp>
      <p:pic>
        <p:nvPicPr>
          <p:cNvPr id="9" name="Picture 9" descr="A picture containing screen, building, clock&#10;&#10;Description generated with very high confidence">
            <a:extLst>
              <a:ext uri="{FF2B5EF4-FFF2-40B4-BE49-F238E27FC236}">
                <a16:creationId xmlns:a16="http://schemas.microsoft.com/office/drawing/2014/main" id="{2720BA45-883E-4AEE-9ABB-4938F12AA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193" y="1642922"/>
            <a:ext cx="5503651" cy="45066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F34DA14-96A7-4955-806E-DEBC8AA46EEB}"/>
              </a:ext>
            </a:extLst>
          </p:cNvPr>
          <p:cNvSpPr txBox="1"/>
          <p:nvPr/>
        </p:nvSpPr>
        <p:spPr>
          <a:xfrm>
            <a:off x="948361" y="2212081"/>
            <a:ext cx="2119272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/>
              <a:t>Southwest Corner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4A2E6A-7D32-40B1-A04B-03453947AE5C}"/>
              </a:ext>
            </a:extLst>
          </p:cNvPr>
          <p:cNvSpPr txBox="1"/>
          <p:nvPr/>
        </p:nvSpPr>
        <p:spPr>
          <a:xfrm>
            <a:off x="3915146" y="2210439"/>
            <a:ext cx="2110596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/>
              <a:t>Northwest Corner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331FD5-7547-4E31-9A59-FA7E1539EF68}"/>
              </a:ext>
            </a:extLst>
          </p:cNvPr>
          <p:cNvSpPr txBox="1"/>
          <p:nvPr/>
        </p:nvSpPr>
        <p:spPr>
          <a:xfrm>
            <a:off x="8555160" y="1646840"/>
            <a:ext cx="160738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/>
              <a:t>North Center</a:t>
            </a:r>
          </a:p>
        </p:txBody>
      </p:sp>
      <p:pic>
        <p:nvPicPr>
          <p:cNvPr id="5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7C28DFF7-86E3-4D6B-BEC2-00DBDFF295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95"/>
          <a:stretch/>
        </p:blipFill>
        <p:spPr>
          <a:xfrm>
            <a:off x="615082" y="2952196"/>
            <a:ext cx="2797254" cy="3203476"/>
          </a:xfrm>
        </p:spPr>
      </p:pic>
      <p:pic>
        <p:nvPicPr>
          <p:cNvPr id="7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B18741C3-CD59-407E-9EF2-59A5846F916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747"/>
          <a:stretch/>
        </p:blipFill>
        <p:spPr>
          <a:xfrm>
            <a:off x="3646098" y="2807404"/>
            <a:ext cx="2657859" cy="335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0199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3EC7B-F111-449C-A30F-E61DD1BCF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</p:spPr>
        <p:txBody>
          <a:bodyPr anchor="ctr">
            <a:normAutofit/>
          </a:bodyPr>
          <a:lstStyle/>
          <a:p>
            <a:r>
              <a:rPr lang="en-US"/>
              <a:t>Final Design – 3D Perspective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77E626-FC00-4732-853C-17BB8A7B5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25F245-5F07-498C-AA1D-88BEB97754EC}" type="slidenum">
              <a:rPr lang="en-US" smtClean="0"/>
              <a:pPr>
                <a:spcAft>
                  <a:spcPts val="600"/>
                </a:spcAft>
              </a:pPr>
              <a:t>48</a:t>
            </a:fld>
            <a:endParaRPr lang="en-US"/>
          </a:p>
        </p:txBody>
      </p:sp>
      <p:pic>
        <p:nvPicPr>
          <p:cNvPr id="7" name="Picture 7" descr="A close up of a building&#10;&#10;Description generated with high confidence">
            <a:extLst>
              <a:ext uri="{FF2B5EF4-FFF2-40B4-BE49-F238E27FC236}">
                <a16:creationId xmlns:a16="http://schemas.microsoft.com/office/drawing/2014/main" id="{150A89BB-99CF-466D-969F-C255B19A2D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275" y="2812028"/>
            <a:ext cx="11289302" cy="289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31496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DF51C-70B5-4B93-AFA8-9A8C5086E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Presentation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B0564-CD31-4F81-94AC-12D5C0DCD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Background and Problem History</a:t>
            </a:r>
            <a:endParaRPr lang="en-US"/>
          </a:p>
          <a:p>
            <a:r>
              <a:rPr lang="en-US">
                <a:cs typeface="Calibri"/>
              </a:rPr>
              <a:t>Problem Statement</a:t>
            </a:r>
          </a:p>
          <a:p>
            <a:r>
              <a:rPr lang="en-US">
                <a:cs typeface="Calibri"/>
              </a:rPr>
              <a:t>Design Alternatives</a:t>
            </a:r>
          </a:p>
          <a:p>
            <a:r>
              <a:rPr lang="en-US">
                <a:cs typeface="Calibri"/>
              </a:rPr>
              <a:t>Final Design</a:t>
            </a:r>
          </a:p>
          <a:p>
            <a:r>
              <a:rPr lang="en-US" b="1" u="sng">
                <a:cs typeface="Calibri"/>
              </a:rPr>
              <a:t>Design Validation</a:t>
            </a:r>
          </a:p>
          <a:p>
            <a:r>
              <a:rPr lang="en-US">
                <a:cs typeface="Calibri"/>
              </a:rPr>
              <a:t>Conclusion</a:t>
            </a:r>
          </a:p>
          <a:p>
            <a:r>
              <a:rPr lang="en-US">
                <a:cs typeface="Calibri"/>
              </a:rPr>
              <a:t>Questions and Answers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15791-01A6-4B34-96C5-B5AD17962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78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97C0A-B6AE-7545-B696-267E9FF52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8230" y="365125"/>
            <a:ext cx="8655570" cy="1325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/>
              <a:t>Problem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4F37E-288C-B042-87D5-033DDEA36A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897417" cy="48257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>
                <a:solidFill>
                  <a:srgbClr val="000000"/>
                </a:solidFill>
                <a:latin typeface="Calibri Light"/>
                <a:cs typeface="Calibri Light"/>
              </a:rPr>
              <a:t>Parking Issues</a:t>
            </a:r>
            <a:endParaRPr lang="en-US" sz="2400">
              <a:cs typeface="Calibri"/>
            </a:endParaRPr>
          </a:p>
          <a:p>
            <a:r>
              <a:rPr lang="en-US" sz="2400">
                <a:solidFill>
                  <a:srgbClr val="000000"/>
                </a:solidFill>
                <a:latin typeface="Calibri Light"/>
                <a:cs typeface="Calibri Light"/>
              </a:rPr>
              <a:t>Est. 2400 on-campus students</a:t>
            </a:r>
          </a:p>
          <a:p>
            <a:r>
              <a:rPr lang="en-US" sz="2400">
                <a:solidFill>
                  <a:srgbClr val="000000"/>
                </a:solidFill>
                <a:latin typeface="Calibri Light"/>
                <a:cs typeface="Calibri Light"/>
              </a:rPr>
              <a:t>Est. 300+ faculty/staff/workers</a:t>
            </a:r>
          </a:p>
          <a:p>
            <a:r>
              <a:rPr lang="en-US" sz="2400">
                <a:solidFill>
                  <a:srgbClr val="000000"/>
                </a:solidFill>
                <a:latin typeface="Calibri Light"/>
                <a:cs typeface="Calibri Light"/>
              </a:rPr>
              <a:t>2000 total inner campus parking spots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Calibri Light"/>
                <a:cs typeface="Calibri Light"/>
              </a:rPr>
              <a:t>70% students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Calibri Light"/>
                <a:cs typeface="Calibri Light"/>
              </a:rPr>
              <a:t>30% faculty/staff/workers</a:t>
            </a:r>
          </a:p>
          <a:p>
            <a:r>
              <a:rPr lang="en-US" sz="2400">
                <a:solidFill>
                  <a:srgbClr val="000000"/>
                </a:solidFill>
                <a:latin typeface="Calibri Light"/>
                <a:cs typeface="Calibri Light"/>
              </a:rPr>
              <a:t>Potential Deficit: 700-1000 spots</a:t>
            </a:r>
          </a:p>
          <a:p>
            <a:r>
              <a:rPr lang="en-US" sz="2400">
                <a:solidFill>
                  <a:srgbClr val="000000"/>
                </a:solidFill>
                <a:latin typeface="Calibri Light"/>
                <a:cs typeface="Calibri Light"/>
              </a:rPr>
              <a:t>2012 – Construction of Perry Rec. Center </a:t>
            </a:r>
          </a:p>
          <a:p>
            <a:r>
              <a:rPr lang="en-US" sz="2400">
                <a:solidFill>
                  <a:srgbClr val="000000"/>
                </a:solidFill>
                <a:latin typeface="Calibri Light"/>
                <a:cs typeface="Calibri Light"/>
              </a:rPr>
              <a:t>Future – Construction of New Female Dorm</a:t>
            </a:r>
          </a:p>
        </p:txBody>
      </p:sp>
      <p:pic>
        <p:nvPicPr>
          <p:cNvPr id="5" name="Picture 5" descr="A close up of a map&#10;&#10;Description generated with high confidence">
            <a:extLst>
              <a:ext uri="{FF2B5EF4-FFF2-40B4-BE49-F238E27FC236}">
                <a16:creationId xmlns:a16="http://schemas.microsoft.com/office/drawing/2014/main" id="{ADFCFB14-AA46-45B1-8E5A-B4773C01235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6382" y="2233073"/>
            <a:ext cx="5181600" cy="3536442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BE7A6F-F019-384D-B065-E255B362C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492770" cy="3651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25F245-5F07-498C-AA1D-88BEB97754EC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2593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2DBB3-C051-4543-B995-5017E9430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Testing &amp; Validation Plan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5AC6D-9DCC-E949-B0DD-08CAE16AE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7111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Number of spots - estimated 1020 spots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Weber – 422 spots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Chapel East (footprint) – 440 spots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Net Spots Gained: 200</a:t>
            </a:r>
          </a:p>
          <a:p>
            <a:r>
              <a:rPr lang="en-US" sz="3200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If football area meets needs of program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Locker Room Size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# of bathrooms, showers, etc.</a:t>
            </a:r>
          </a:p>
          <a:p>
            <a:r>
              <a:rPr lang="en-US" sz="3200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Commuter Lounge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Comfortable space for students</a:t>
            </a:r>
          </a:p>
          <a:p>
            <a:pPr lvl="1"/>
            <a:r>
              <a:rPr lang="en-US">
                <a:solidFill>
                  <a:srgbClr val="000000"/>
                </a:solidFill>
                <a:latin typeface="Calibri Light"/>
                <a:cs typeface="Calibri"/>
              </a:rPr>
              <a:t>Amenities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252ABF-C695-9B4E-A61D-1AD985635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2762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92293-9415-43A8-9CCC-D90B5D5CB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Benefits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932273-48B5-4DCE-98F9-398965F93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Convenient event and student parking</a:t>
            </a:r>
          </a:p>
          <a:p>
            <a:r>
              <a:rPr lang="en-US" sz="4000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More available space in Gibson-Ide</a:t>
            </a:r>
          </a:p>
          <a:p>
            <a:r>
              <a:rPr lang="en-US" sz="4000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New commuter space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B46996-3F9E-4983-9F9F-A3FEDC59E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92455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04569-B7EC-4ABB-97D3-7F29B5291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Recommendations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22914-4689-427A-B86B-B38F823E8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4692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Creating a schedule and being disciplined about sticking to it</a:t>
            </a:r>
          </a:p>
          <a:p>
            <a:r>
              <a:rPr lang="en-US" sz="4000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Working on the project in between meetings </a:t>
            </a:r>
          </a:p>
          <a:p>
            <a:r>
              <a:rPr lang="en-US" sz="4000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Assign separate tasks and define them for each team member</a:t>
            </a:r>
          </a:p>
          <a:p>
            <a:r>
              <a:rPr lang="en-US" sz="4000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Start in a modeling software and stick with 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6AA9D-F73B-4AF6-B239-0354096BA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27511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08ABC-06EE-4BF3-8D8E-5A9569E26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Conclusion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8DFEAA-3E01-4C58-A2D9-8943871114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917" y="962984"/>
            <a:ext cx="11363864" cy="494080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US">
              <a:ea typeface="+mn-lt"/>
              <a:cs typeface="+mn-lt"/>
            </a:endParaRPr>
          </a:p>
          <a:p>
            <a:pPr marL="0" indent="0" algn="ctr">
              <a:buNone/>
            </a:pPr>
            <a:endParaRPr lang="en-US" sz="4800">
              <a:ea typeface="+mn-lt"/>
              <a:cs typeface="+mn-lt"/>
            </a:endParaRPr>
          </a:p>
          <a:p>
            <a:pPr marL="0" indent="0" algn="ctr">
              <a:buNone/>
            </a:pPr>
            <a:r>
              <a:rPr lang="en-US" sz="4800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Our design to solve the issue of parking at ONU will be a four-story multipurpose parking facility encompassing the entirety of the parking lot east of Centennial Chapel.</a:t>
            </a:r>
          </a:p>
          <a:p>
            <a:pPr marL="0" indent="0">
              <a:buNone/>
            </a:pPr>
            <a:endParaRPr lang="en-US">
              <a:cs typeface="Calibri"/>
            </a:endParaRPr>
          </a:p>
          <a:p>
            <a:pPr marL="0" indent="0">
              <a:buNone/>
            </a:pPr>
            <a:endParaRPr lang="en-US"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55ADC-4D79-4A59-9E8A-400B5EA60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042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A close up of a building&#10;&#10;Description generated with high confidence">
            <a:extLst>
              <a:ext uri="{FF2B5EF4-FFF2-40B4-BE49-F238E27FC236}">
                <a16:creationId xmlns:a16="http://schemas.microsoft.com/office/drawing/2014/main" id="{63F6CC85-631C-4693-832B-D0E5BA905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3043" r="95842">
                        <a14:foregroundMark x1="91785" y1="38400" x2="91785" y2="38400"/>
                        <a14:foregroundMark x1="95943" y1="41200" x2="95943" y2="41200"/>
                        <a14:foregroundMark x1="8215" y1="48800" x2="8215" y2="48800"/>
                        <a14:foregroundMark x1="3043" y1="34000" x2="3043" y2="34000"/>
                        <a14:foregroundMark x1="74138" y1="11600" x2="74138" y2="11600"/>
                        <a14:foregroundMark x1="70183" y1="16400" x2="70183" y2="16400"/>
                        <a14:foregroundMark x1="69473" y1="15200" x2="69473" y2="15200"/>
                        <a14:foregroundMark x1="69980" y1="15200" x2="69980" y2="15200"/>
                        <a14:foregroundMark x1="71602" y1="15200" x2="71602" y2="15200"/>
                        <a14:foregroundMark x1="73124" y1="14800" x2="73124" y2="14800"/>
                        <a14:foregroundMark x1="67748" y1="16000" x2="67748" y2="16000"/>
                        <a14:foregroundMark x1="65619" y1="16000" x2="65619" y2="16000"/>
                        <a14:foregroundMark x1="64402" y1="16000" x2="64402" y2="16000"/>
                        <a14:foregroundMark x1="63083" y1="16000" x2="63083" y2="16000"/>
                        <a14:foregroundMark x1="58824" y1="20400" x2="58824" y2="20400"/>
                        <a14:foregroundMark x1="60548" y1="19200" x2="60548" y2="19200"/>
                        <a14:foregroundMark x1="58519" y1="18400" x2="58519" y2="18400"/>
                        <a14:foregroundMark x1="59128" y1="18400" x2="59128" y2="18400"/>
                        <a14:foregroundMark x1="56389" y1="19200" x2="56389" y2="19200"/>
                        <a14:foregroundMark x1="41582" y1="16400" x2="41582" y2="16400"/>
                        <a14:foregroundMark x1="37424" y1="18000" x2="37424" y2="18000"/>
                        <a14:foregroundMark x1="33976" y1="19200" x2="33976" y2="19200"/>
                        <a14:foregroundMark x1="39554" y1="16800" x2="39554" y2="16800"/>
                        <a14:foregroundMark x1="36207" y1="18000" x2="36207" y2="18000"/>
                        <a14:foregroundMark x1="26166" y1="22800" x2="26166" y2="22800"/>
                        <a14:foregroundMark x1="23428" y1="24000" x2="23428" y2="24000"/>
                        <a14:foregroundMark x1="20385" y1="24000" x2="20385" y2="24000"/>
                        <a14:foregroundMark x1="17951" y1="24000" x2="17951" y2="24000"/>
                        <a14:foregroundMark x1="21907" y1="24000" x2="21907" y2="24000"/>
                        <a14:foregroundMark x1="13387" y1="26800" x2="13387" y2="268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7121" y="3684361"/>
            <a:ext cx="11811293" cy="30371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C08ABC-06EE-4BF3-8D8E-5A9569E26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Questions and Comments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8DFEAA-3E01-4C58-A2D9-8943871114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179" y="1537282"/>
            <a:ext cx="10515600" cy="145177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en-US" sz="4000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We will now take time for questions and comments.</a:t>
            </a:r>
            <a:endParaRPr lang="en-US" sz="4000">
              <a:latin typeface="Calibri"/>
              <a:ea typeface="+mn-lt"/>
              <a:cs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55ADC-4D79-4A59-9E8A-400B5EA60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dirty="0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285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DF51C-70B5-4B93-AFA8-9A8C5086E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Presentation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B0564-CD31-4F81-94AC-12D5C0DCD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Background and  Problem History</a:t>
            </a:r>
            <a:endParaRPr lang="en-US"/>
          </a:p>
          <a:p>
            <a:r>
              <a:rPr lang="en-US" b="1" u="sng">
                <a:cs typeface="Calibri"/>
              </a:rPr>
              <a:t>Problem Statement</a:t>
            </a:r>
          </a:p>
          <a:p>
            <a:r>
              <a:rPr lang="en-US">
                <a:cs typeface="Calibri"/>
              </a:rPr>
              <a:t>Design Alternatives</a:t>
            </a:r>
          </a:p>
          <a:p>
            <a:r>
              <a:rPr lang="en-US">
                <a:cs typeface="Calibri"/>
              </a:rPr>
              <a:t>Final Design</a:t>
            </a:r>
          </a:p>
          <a:p>
            <a:r>
              <a:rPr lang="en-US">
                <a:cs typeface="Calibri"/>
              </a:rPr>
              <a:t>Design Validation</a:t>
            </a:r>
            <a:endParaRPr lang="en-US"/>
          </a:p>
          <a:p>
            <a:r>
              <a:rPr lang="en-US">
                <a:cs typeface="Calibri"/>
              </a:rPr>
              <a:t>Conclusion</a:t>
            </a:r>
          </a:p>
          <a:p>
            <a:r>
              <a:rPr lang="en-US">
                <a:cs typeface="Calibri"/>
              </a:rPr>
              <a:t>Questions and Answers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15791-01A6-4B34-96C5-B5AD17962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062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DF51C-70B5-4B93-AFA8-9A8C5086E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Problem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B0564-CD31-4F81-94AC-12D5C0DCDB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056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US" sz="4000">
              <a:ea typeface="+mn-lt"/>
              <a:cs typeface="+mn-lt"/>
            </a:endParaRPr>
          </a:p>
          <a:p>
            <a:pPr marL="0" indent="0" algn="ctr">
              <a:buNone/>
            </a:pPr>
            <a:endParaRPr lang="en-US" sz="4000">
              <a:solidFill>
                <a:srgbClr val="000000"/>
              </a:solidFill>
              <a:latin typeface="Calibri Light"/>
              <a:cs typeface="Calibri Light"/>
            </a:endParaRPr>
          </a:p>
          <a:p>
            <a:pPr marL="0" indent="0" algn="ctr">
              <a:buNone/>
            </a:pPr>
            <a:r>
              <a:rPr lang="en-US" sz="4000">
                <a:solidFill>
                  <a:srgbClr val="000000"/>
                </a:solidFill>
                <a:latin typeface="Calibri Light"/>
                <a:cs typeface="Calibri Light"/>
              </a:rPr>
              <a:t>The client’s need for more parking stems from three major areas; expansion, special events, and current population. </a:t>
            </a:r>
          </a:p>
          <a:p>
            <a:pPr marL="0" indent="0">
              <a:buNone/>
            </a:pPr>
            <a:endParaRPr lang="en-US">
              <a:cs typeface="Calibri"/>
            </a:endParaRPr>
          </a:p>
          <a:p>
            <a:pPr marL="0" indent="0">
              <a:buNone/>
            </a:pPr>
            <a:endParaRPr lang="en-US"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15791-01A6-4B34-96C5-B5AD17962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505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97C0A-B6AE-7545-B696-267E9FF52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Design Objectives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4F37E-288C-B042-87D5-033DDEA36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457200" indent="-457200"/>
            <a:r>
              <a:rPr lang="en-US" sz="3200">
                <a:solidFill>
                  <a:schemeClr val="tx1"/>
                </a:solidFill>
                <a:latin typeface="Calibri Light"/>
                <a:cs typeface="Calibri"/>
              </a:rPr>
              <a:t>Increase Parking Spaces </a:t>
            </a:r>
            <a:endParaRPr lang="en-US">
              <a:solidFill>
                <a:schemeClr val="tx1"/>
              </a:solidFill>
            </a:endParaRPr>
          </a:p>
          <a:p>
            <a:pPr marL="914400" lvl="1" indent="-457200"/>
            <a:r>
              <a:rPr lang="en-US" sz="2800">
                <a:solidFill>
                  <a:schemeClr val="tx1"/>
                </a:solidFill>
                <a:latin typeface="Calibri Light"/>
                <a:cs typeface="Calibri"/>
              </a:rPr>
              <a:t>(1020 total/1F-255, 2F-284, 3F-319, 4F-163)</a:t>
            </a:r>
            <a:endParaRPr lang="en-US" sz="2800">
              <a:solidFill>
                <a:schemeClr val="tx1"/>
              </a:solidFill>
              <a:cs typeface="Calibri"/>
            </a:endParaRPr>
          </a:p>
          <a:p>
            <a:pPr marL="457200" indent="-457200"/>
            <a:r>
              <a:rPr lang="en-US" sz="3200">
                <a:solidFill>
                  <a:schemeClr val="tx1"/>
                </a:solidFill>
                <a:latin typeface="Calibri Light"/>
                <a:cs typeface="Calibri"/>
              </a:rPr>
              <a:t>Football Locker Rooms/Offices/Training Area</a:t>
            </a:r>
          </a:p>
          <a:p>
            <a:pPr marL="457200" indent="-457200"/>
            <a:r>
              <a:rPr lang="en-US" sz="3200">
                <a:solidFill>
                  <a:schemeClr val="tx1"/>
                </a:solidFill>
                <a:latin typeface="Calibri Light"/>
                <a:cs typeface="Calibri"/>
              </a:rPr>
              <a:t>Commuter Lounge</a:t>
            </a:r>
          </a:p>
          <a:p>
            <a:pPr marL="457200" indent="-457200"/>
            <a:r>
              <a:rPr lang="en-US" sz="3200">
                <a:solidFill>
                  <a:schemeClr val="tx1"/>
                </a:solidFill>
                <a:latin typeface="Calibri Light"/>
                <a:cs typeface="Calibri"/>
              </a:rPr>
              <a:t>Blend With Campus (Brick and Limestone)</a:t>
            </a:r>
          </a:p>
          <a:p>
            <a:pPr marL="457200" indent="-457200"/>
            <a:endParaRPr lang="en-US" sz="3200">
              <a:solidFill>
                <a:schemeClr val="tx1"/>
              </a:solidFill>
              <a:latin typeface="Calibri Light"/>
              <a:cs typeface="Calibri"/>
            </a:endParaRPr>
          </a:p>
          <a:p>
            <a:pPr marL="457200" indent="-457200"/>
            <a:endParaRPr lang="en-US">
              <a:solidFill>
                <a:srgbClr val="000000"/>
              </a:solidFill>
              <a:latin typeface="Calibri Light"/>
              <a:cs typeface="Calibri"/>
            </a:endParaRPr>
          </a:p>
          <a:p>
            <a:pPr marL="457200" indent="-457200"/>
            <a:endParaRPr lang="en-US">
              <a:solidFill>
                <a:srgbClr val="000000"/>
              </a:solidFill>
              <a:cs typeface="Calibri"/>
            </a:endParaRPr>
          </a:p>
          <a:p>
            <a:pPr marL="457200" indent="-457200"/>
            <a:endParaRPr lang="en-US">
              <a:solidFill>
                <a:srgbClr val="000000"/>
              </a:solidFill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BE7A6F-F019-384D-B065-E255B362C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782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25BFA-56C9-4D28-A459-5ABFF3B9F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Functional Requirements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97381-AF23-447B-94E3-648DA013C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457200" indent="-457200"/>
            <a:r>
              <a:rPr lang="en-US" sz="3200">
                <a:solidFill>
                  <a:srgbClr val="000000"/>
                </a:solidFill>
                <a:latin typeface="Calibri Light"/>
                <a:cs typeface="Calibri"/>
              </a:rPr>
              <a:t>Provide adequate inner campus parking</a:t>
            </a:r>
          </a:p>
          <a:p>
            <a:pPr marL="457200" indent="-457200"/>
            <a:r>
              <a:rPr lang="en-US" sz="3200">
                <a:solidFill>
                  <a:srgbClr val="000000"/>
                </a:solidFill>
                <a:latin typeface="Calibri Light"/>
                <a:cs typeface="Calibri"/>
              </a:rPr>
              <a:t>Provide home and visitor locker rooms</a:t>
            </a:r>
          </a:p>
          <a:p>
            <a:pPr marL="457200" indent="-457200"/>
            <a:r>
              <a:rPr lang="en-US" sz="3200">
                <a:solidFill>
                  <a:srgbClr val="000000"/>
                </a:solidFill>
                <a:latin typeface="Calibri Light"/>
                <a:cs typeface="Calibri"/>
              </a:rPr>
              <a:t>Provide training area</a:t>
            </a:r>
          </a:p>
          <a:p>
            <a:pPr marL="457200" indent="-457200"/>
            <a:r>
              <a:rPr lang="en-US" sz="3200">
                <a:solidFill>
                  <a:srgbClr val="000000"/>
                </a:solidFill>
                <a:latin typeface="Calibri Light"/>
                <a:cs typeface="Calibri"/>
              </a:rPr>
              <a:t>Provide a commuter lounge</a:t>
            </a:r>
          </a:p>
          <a:p>
            <a:pPr marL="457200" indent="-457200"/>
            <a:r>
              <a:rPr lang="en-US" sz="3200">
                <a:solidFill>
                  <a:srgbClr val="000000"/>
                </a:solidFill>
                <a:latin typeface="Calibri Light"/>
                <a:cs typeface="Calibri"/>
              </a:rPr>
              <a:t>Provided adequate space for </a:t>
            </a:r>
            <a:r>
              <a:rPr lang="en-US" sz="3200">
                <a:solidFill>
                  <a:srgbClr val="000000"/>
                </a:solidFill>
                <a:latin typeface="Calibri Light"/>
                <a:ea typeface="+mn-lt"/>
                <a:cs typeface="+mn-lt"/>
              </a:rPr>
              <a:t>Olivet Facilities department and maintenance personnel</a:t>
            </a:r>
          </a:p>
          <a:p>
            <a:pPr marL="457200" indent="-457200"/>
            <a:r>
              <a:rPr lang="en-US" sz="3200">
                <a:solidFill>
                  <a:srgbClr val="000000"/>
                </a:solidFill>
                <a:latin typeface="Calibri Light"/>
                <a:cs typeface="Calibri"/>
              </a:rPr>
              <a:t>Must use similar materials as other campus buildings</a:t>
            </a:r>
            <a:endParaRPr lang="en-US"/>
          </a:p>
          <a:p>
            <a:pPr marL="457200" indent="-457200"/>
            <a:r>
              <a:rPr lang="en-US" sz="3200">
                <a:solidFill>
                  <a:srgbClr val="000000"/>
                </a:solidFill>
                <a:latin typeface="Calibri Light"/>
                <a:cs typeface="Calibri"/>
              </a:rPr>
              <a:t>Must be easily accessible to and from University Ave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655E7-0698-4754-BDC8-CCDDF2A10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5F245-5F07-498C-AA1D-88BEB97754E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97121"/>
      </p:ext>
    </p:extLst>
  </p:cSld>
  <p:clrMapOvr>
    <a:masterClrMapping/>
  </p:clrMapOvr>
</p:sld>
</file>

<file path=ppt/theme/theme1.xml><?xml version="1.0" encoding="utf-8"?>
<a:theme xmlns:a="http://schemas.openxmlformats.org/drawingml/2006/main" name="ONU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U" id="{AD4F88D5-F574-4446-BF8B-955594404A4D}" vid="{9D02FCB8-2D3F-42F6-B1C6-4414512574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ONU</Template>
  <TotalTime>0</TotalTime>
  <Words>973</Words>
  <Application>Microsoft Office PowerPoint</Application>
  <PresentationFormat>Widescreen</PresentationFormat>
  <Paragraphs>366</Paragraphs>
  <Slides>54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8" baseType="lpstr">
      <vt:lpstr>Arial</vt:lpstr>
      <vt:lpstr>Calibri</vt:lpstr>
      <vt:lpstr>Calibri Light</vt:lpstr>
      <vt:lpstr>ONU</vt:lpstr>
      <vt:lpstr>ONU Ward Field Parking Facility</vt:lpstr>
      <vt:lpstr>Acknowledgements</vt:lpstr>
      <vt:lpstr>Presentation Outline</vt:lpstr>
      <vt:lpstr>Sponsor Background</vt:lpstr>
      <vt:lpstr>Problem History</vt:lpstr>
      <vt:lpstr>Presentation Outline</vt:lpstr>
      <vt:lpstr>Problem Statement</vt:lpstr>
      <vt:lpstr>Design Objectives</vt:lpstr>
      <vt:lpstr>Functional Requirements</vt:lpstr>
      <vt:lpstr>PowerPoint Presentation</vt:lpstr>
      <vt:lpstr>Project Constraints</vt:lpstr>
      <vt:lpstr>Selection Criteria</vt:lpstr>
      <vt:lpstr>Presentation Outline</vt:lpstr>
      <vt:lpstr>Design Alternatives</vt:lpstr>
      <vt:lpstr>Design Alternatives</vt:lpstr>
      <vt:lpstr>Design Development</vt:lpstr>
      <vt:lpstr>Parking Initial Concept</vt:lpstr>
      <vt:lpstr>Presentation Outline</vt:lpstr>
      <vt:lpstr>Developed Design</vt:lpstr>
      <vt:lpstr>Proposed Design – Level 1</vt:lpstr>
      <vt:lpstr>Proposed Design – Level 2</vt:lpstr>
      <vt:lpstr>Proposed Design – Level 3</vt:lpstr>
      <vt:lpstr>Proposed Design – Level 4</vt:lpstr>
      <vt:lpstr>Proposed Design – North Elevation</vt:lpstr>
      <vt:lpstr>Proposed Design – North Elevation cont.</vt:lpstr>
      <vt:lpstr>Proposed Design – East Level 1</vt:lpstr>
      <vt:lpstr>Proposed Design – East Level 2 </vt:lpstr>
      <vt:lpstr>Presentation Outline</vt:lpstr>
      <vt:lpstr>Final Design – 3D Perspective</vt:lpstr>
      <vt:lpstr>Material</vt:lpstr>
      <vt:lpstr>Final Design – Level 1</vt:lpstr>
      <vt:lpstr>Final Design – Level 1 Lot</vt:lpstr>
      <vt:lpstr>Final Design – East Level 1</vt:lpstr>
      <vt:lpstr>Commuter Lounge</vt:lpstr>
      <vt:lpstr>Locker Rooms</vt:lpstr>
      <vt:lpstr>Final Design – Level 2</vt:lpstr>
      <vt:lpstr>Final Design – East Level 2</vt:lpstr>
      <vt:lpstr>Final Design – Level 2 Offices</vt:lpstr>
      <vt:lpstr>Final Design – Level 3</vt:lpstr>
      <vt:lpstr>Final Design – Level 3 Lot &amp; Ramp</vt:lpstr>
      <vt:lpstr>Final Design – East Level 3 </vt:lpstr>
      <vt:lpstr>Final Design – Level 4</vt:lpstr>
      <vt:lpstr>Final Design – East &amp; West Elevation</vt:lpstr>
      <vt:lpstr>East Section </vt:lpstr>
      <vt:lpstr>Final Design – North &amp; South Elevation</vt:lpstr>
      <vt:lpstr>Final Design – Garage Stairwells</vt:lpstr>
      <vt:lpstr>Final Design – Garage Stairwells</vt:lpstr>
      <vt:lpstr>Final Design – 3D Perspective</vt:lpstr>
      <vt:lpstr>Presentation Outline</vt:lpstr>
      <vt:lpstr>Testing &amp; Validation Plan Summary</vt:lpstr>
      <vt:lpstr>Benefits</vt:lpstr>
      <vt:lpstr>Recommendations</vt:lpstr>
      <vt:lpstr>Conclusion</vt:lpstr>
      <vt:lpstr>Questions and Comments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Everley</dc:creator>
  <cp:lastModifiedBy>Jasmine Cieszynski</cp:lastModifiedBy>
  <cp:revision>2</cp:revision>
  <dcterms:created xsi:type="dcterms:W3CDTF">2019-09-29T20:38:56Z</dcterms:created>
  <dcterms:modified xsi:type="dcterms:W3CDTF">2020-05-11T16:32:39Z</dcterms:modified>
</cp:coreProperties>
</file>