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59" r:id="rId6"/>
    <p:sldId id="260" r:id="rId7"/>
    <p:sldId id="271" r:id="rId8"/>
    <p:sldId id="261" r:id="rId9"/>
    <p:sldId id="262" r:id="rId10"/>
    <p:sldId id="269" r:id="rId11"/>
    <p:sldId id="263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A9522-E234-4021-8852-F9C2F40B4711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E123A-D936-468B-96DB-06E9D9981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142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4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233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6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21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83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82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E123A-D936-468B-96DB-06E9D99815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35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70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8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472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60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537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26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69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5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4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6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395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37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0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986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8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C1D3F5-BBC1-4CB9-8BF5-E87541E12AF5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76FCFD9-9893-45A6-A60A-16851002E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7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BD613-2E33-4D81-BB49-ED91C391B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8401" y="1380069"/>
            <a:ext cx="8574622" cy="1820332"/>
          </a:xfrm>
        </p:spPr>
        <p:txBody>
          <a:bodyPr>
            <a:normAutofit/>
          </a:bodyPr>
          <a:lstStyle/>
          <a:p>
            <a:r>
              <a:rPr lang="en-US" sz="4800" dirty="0"/>
              <a:t>The Effect of FLiNaK Corrosion on the Hardness of Hastelloy 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E9DAE9-0051-403D-B387-7FE86A012D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5377" y="3564469"/>
            <a:ext cx="6987645" cy="1820332"/>
          </a:xfrm>
        </p:spPr>
        <p:txBody>
          <a:bodyPr/>
          <a:lstStyle/>
          <a:p>
            <a:r>
              <a:rPr lang="en-US" dirty="0"/>
              <a:t>David Kok</a:t>
            </a:r>
          </a:p>
        </p:txBody>
      </p:sp>
    </p:spTree>
    <p:extLst>
      <p:ext uri="{BB962C8B-B14F-4D97-AF65-F5344CB8AC3E}">
        <p14:creationId xmlns:p14="http://schemas.microsoft.com/office/powerpoint/2010/main" val="34088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E94AB-ED16-43D8-9CFC-16AD80E94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4DA2B4-1C9C-484E-84A9-C7F48D5FE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9300" y="1899557"/>
            <a:ext cx="9483723" cy="389164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 control samples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11 samples exposed to FLiNaK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Rockwell Hardness Testing Machine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Rockwell B scale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Hardness tested at 20 points on each sample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06BDF-BDFA-41B4-AC6F-0D50C89CFD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21" b="90984" l="10000" r="90000">
                        <a14:foregroundMark x1="48500" y1="9426" x2="48500" y2="9426"/>
                        <a14:foregroundMark x1="36750" y1="57582" x2="36750" y2="57582"/>
                        <a14:foregroundMark x1="55500" y1="90984" x2="55500" y2="90984"/>
                        <a14:foregroundMark x1="71000" y1="87500" x2="71000" y2="87500"/>
                        <a14:foregroundMark x1="70250" y1="76844" x2="70250" y2="76844"/>
                        <a14:foregroundMark x1="62750" y1="72541" x2="62750" y2="72541"/>
                        <a14:foregroundMark x1="70000" y1="76434" x2="70000" y2="76434"/>
                        <a14:foregroundMark x1="63750" y1="78279" x2="63750" y2="78279"/>
                        <a14:foregroundMark x1="73750" y1="68852" x2="73750" y2="68852"/>
                        <a14:foregroundMark x1="26250" y1="79303" x2="26250" y2="79303"/>
                        <a14:foregroundMark x1="65500" y1="78279" x2="65500" y2="78279"/>
                        <a14:foregroundMark x1="66000" y1="74795" x2="66000" y2="74795"/>
                        <a14:foregroundMark x1="71250" y1="89959" x2="71250" y2="89959"/>
                        <a14:foregroundMark x1="62500" y1="75615" x2="62500" y2="75615"/>
                        <a14:foregroundMark x1="67000" y1="60861" x2="67000" y2="60861"/>
                        <a14:foregroundMark x1="64750" y1="60451" x2="64750" y2="60451"/>
                        <a14:foregroundMark x1="68500" y1="60041" x2="68500" y2="60041"/>
                        <a14:backgroundMark x1="64750" y1="87090" x2="64750" y2="87090"/>
                        <a14:backgroundMark x1="28250" y1="78484" x2="28250" y2="784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26185" y="1104900"/>
            <a:ext cx="3810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13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85A35D-CE03-45D2-B2FB-861DC9E57E67}"/>
              </a:ext>
            </a:extLst>
          </p:cNvPr>
          <p:cNvSpPr/>
          <p:nvPr/>
        </p:nvSpPr>
        <p:spPr>
          <a:xfrm>
            <a:off x="1351782" y="2111825"/>
            <a:ext cx="5714573" cy="3363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8C9BE6-4476-429B-B36C-4E230F7C0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141" y="359228"/>
            <a:ext cx="10018713" cy="1752599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E7BF5C-4AF4-43AA-A8DD-F2F1FC25B83D}"/>
              </a:ext>
            </a:extLst>
          </p:cNvPr>
          <p:cNvGrpSpPr/>
          <p:nvPr/>
        </p:nvGrpSpPr>
        <p:grpSpPr>
          <a:xfrm>
            <a:off x="7308252" y="2632225"/>
            <a:ext cx="4656160" cy="2620096"/>
            <a:chOff x="1354819" y="2551660"/>
            <a:chExt cx="4656160" cy="26200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899540-105E-493A-A11F-862F1810415A}"/>
                </a:ext>
              </a:extLst>
            </p:cNvPr>
            <p:cNvSpPr/>
            <p:nvPr/>
          </p:nvSpPr>
          <p:spPr>
            <a:xfrm>
              <a:off x="1354819" y="2551660"/>
              <a:ext cx="4656160" cy="2620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9C1B234-6DFE-4DCF-85D5-BE17621B62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4819" y="2551660"/>
              <a:ext cx="4656160" cy="2620096"/>
            </a:xfrm>
            <a:prstGeom prst="rect">
              <a:avLst/>
            </a:prstGeom>
          </p:spPr>
        </p:pic>
      </p:grpSp>
      <p:pic>
        <p:nvPicPr>
          <p:cNvPr id="1026" name="Picture 14">
            <a:extLst>
              <a:ext uri="{FF2B5EF4-FFF2-40B4-BE49-F238E27FC236}">
                <a16:creationId xmlns:a16="http://schemas.microsoft.com/office/drawing/2014/main" id="{9798C544-8039-4FB4-994A-1526D2DF6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83" y="2111828"/>
            <a:ext cx="5714573" cy="336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706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78E3-48F1-42EB-8D26-E0F33643E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BEB21-0CDE-4DA2-80DE-AF25D7399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2119313"/>
            <a:ext cx="10018713" cy="3671887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Avg. Std. Deviation: 5.74 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Coefficient: -0.0993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 square: 0.34 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F-value: 5.037 &gt; 4.84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P-value: 0.0486 &lt; 0.05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9C41D6-5CDB-4B01-8DCD-F9BFCBD5D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897" y="2763231"/>
            <a:ext cx="6524346" cy="238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65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5B58-4705-4E80-9144-3EB7140CE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2280556"/>
          </a:xfrm>
        </p:spPr>
        <p:txBody>
          <a:bodyPr/>
          <a:lstStyle/>
          <a:p>
            <a:r>
              <a:rPr lang="en-US" dirty="0"/>
              <a:t>Significance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2EA0D-6471-4D36-AF52-1B9E1BDD8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039" y="2340429"/>
            <a:ext cx="8127775" cy="398961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cs typeface="Calibri" panose="020F0502020204030204" pitchFamily="34" charset="0"/>
              </a:rPr>
              <a:t>Hardness decreases linearly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0.12% per hour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High standard deviation</a:t>
            </a:r>
          </a:p>
          <a:p>
            <a:endParaRPr lang="en-US" dirty="0"/>
          </a:p>
          <a:p>
            <a:r>
              <a:rPr lang="en-US" dirty="0"/>
              <a:t>Findings agree with previous research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Additional research required for definitive conclusion</a:t>
            </a:r>
          </a:p>
          <a:p>
            <a:pPr lvl="1"/>
            <a:r>
              <a:rPr lang="en-US" dirty="0"/>
              <a:t>Longer exposure time</a:t>
            </a:r>
          </a:p>
          <a:p>
            <a:pPr lvl="1"/>
            <a:r>
              <a:rPr lang="en-US" dirty="0"/>
              <a:t>More samples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14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05A79-8391-46F3-A51D-A86E9ED76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89182-CC06-494E-A65E-34E63ACC8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5885" y="2666999"/>
            <a:ext cx="4180115" cy="3124201"/>
          </a:xfrm>
        </p:spPr>
        <p:txBody>
          <a:bodyPr/>
          <a:lstStyle/>
          <a:p>
            <a:r>
              <a:rPr lang="en-US" dirty="0"/>
              <a:t>Professor David Ibrahim</a:t>
            </a:r>
          </a:p>
          <a:p>
            <a:r>
              <a:rPr lang="en-US" dirty="0"/>
              <a:t>Dr. John </a:t>
            </a:r>
            <a:r>
              <a:rPr lang="en-US" dirty="0" err="1"/>
              <a:t>Tatarko</a:t>
            </a:r>
            <a:endParaRPr lang="en-US" dirty="0"/>
          </a:p>
          <a:p>
            <a:r>
              <a:rPr lang="en-US" dirty="0"/>
              <a:t>Dr. Dan Sharda</a:t>
            </a:r>
          </a:p>
          <a:p>
            <a:r>
              <a:rPr lang="en-US" dirty="0"/>
              <a:t>Dr. Beth </a:t>
            </a:r>
            <a:r>
              <a:rPr lang="en-US" dirty="0" err="1"/>
              <a:t>Schurman</a:t>
            </a:r>
            <a:endParaRPr lang="en-US" dirty="0"/>
          </a:p>
          <a:p>
            <a:r>
              <a:rPr lang="en-US" dirty="0"/>
              <a:t>Clay Bass</a:t>
            </a:r>
          </a:p>
          <a:p>
            <a:r>
              <a:rPr lang="en-US" dirty="0"/>
              <a:t>Dan and Jenny Kok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7025B9-A270-45C7-A184-081368745C87}"/>
              </a:ext>
            </a:extLst>
          </p:cNvPr>
          <p:cNvSpPr txBox="1">
            <a:spLocks/>
          </p:cNvSpPr>
          <p:nvPr/>
        </p:nvSpPr>
        <p:spPr>
          <a:xfrm>
            <a:off x="6242957" y="2666998"/>
            <a:ext cx="4718956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ONU Honors Program</a:t>
            </a:r>
          </a:p>
          <a:p>
            <a:r>
              <a:rPr lang="en-US" dirty="0"/>
              <a:t>ONU School of Engineering</a:t>
            </a:r>
          </a:p>
          <a:p>
            <a:r>
              <a:rPr lang="en-US" dirty="0"/>
              <a:t>Haynes International, Inc.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Honors Cohort 9</a:t>
            </a:r>
          </a:p>
        </p:txBody>
      </p:sp>
    </p:spTree>
    <p:extLst>
      <p:ext uri="{BB962C8B-B14F-4D97-AF65-F5344CB8AC3E}">
        <p14:creationId xmlns:p14="http://schemas.microsoft.com/office/powerpoint/2010/main" val="1663497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70D39-F7AC-496C-8E8B-6D4272858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752599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FDFD76-DEDF-424A-97D0-0D944D8DF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786" y="1159329"/>
            <a:ext cx="9775371" cy="5257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About GIF. (n.d.). Retrieved from https://www.gen-4.org/gif/jcms/c_9260/public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British Petroleum. (2017). BP Statistical Review of World Energy 2017.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British Petroleum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(66), 1–52. https://doi.org/http://www.bp.com/content/dam/bp/en/corporate/pdf/energy-economics/statistical-review-2017/bp-statistical-review-of-world-energy-2017-full-report.pdf</a:t>
            </a:r>
          </a:p>
          <a:p>
            <a:pPr marL="0" indent="0">
              <a:buNone/>
            </a:pPr>
            <a:r>
              <a:rPr lang="en-US" dirty="0"/>
              <a:t>Lei, Q., Liu, K., Gao, J., Li, X., Shen, H., &amp; Li, Y. (2017). The elemental move characteristic of nickel-based alloy in molten salt corrosion by using nuclear microprobe. </a:t>
            </a:r>
            <a:r>
              <a:rPr lang="en-US" i="1" dirty="0"/>
              <a:t>Nuclear Instruments and Methods in Physics Research, Section B: Beam Interactions with Materials and Atoms</a:t>
            </a:r>
            <a:r>
              <a:rPr lang="en-US" dirty="0"/>
              <a:t>, </a:t>
            </a:r>
            <a:r>
              <a:rPr lang="en-US" i="1" dirty="0"/>
              <a:t>404</a:t>
            </a:r>
            <a:r>
              <a:rPr lang="en-US" dirty="0"/>
              <a:t>, 185–188. https://doi.org/10.1016/j.nimb.2017.01.070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Magwood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W. D., &amp;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Paillere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H. (2018). Looking ahead at reactor development.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Progress in Nuclear Energy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102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(March 2011), 58–67. https://doi.org/10.1016/j.pnucene.2017.07.001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NEA, &amp; OECD. (2015). Technology Roadmap: Nuclear Energy. https://doi.org/http://www.iea.org/publications/freepublications/publication/nuclear_roadmap.pdf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Olson, L. C., Ambrosek, J. W., Sridharan, K., Anderson, M. H., &amp; Allen, T. R. (2009). Materials corrosion in molten LiF-NaF-KF salt.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Journal of Fluorine Chemistry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130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(1), 67–73. https://doi.org/10.1016/j.jfluchem.2008.05.008</a:t>
            </a:r>
          </a:p>
          <a:p>
            <a:pPr marL="0" indent="0">
              <a:buNone/>
            </a:pPr>
            <a:r>
              <a:rPr lang="en-US" dirty="0"/>
              <a:t>Ouyang, F. Y., Chang, C. H., &amp; Kai, J. J. (2014). Long-term corrosion behaviors of Hastelloy-N and Hastelloy-B3 in moisture-containing molten FLiNaK salt environments. </a:t>
            </a:r>
            <a:r>
              <a:rPr lang="en-US" i="1" dirty="0"/>
              <a:t>Journal of Nuclear Materials</a:t>
            </a:r>
            <a:r>
              <a:rPr lang="en-US" dirty="0"/>
              <a:t>, </a:t>
            </a:r>
            <a:r>
              <a:rPr lang="en-US" i="1" dirty="0"/>
              <a:t>446</a:t>
            </a:r>
            <a:r>
              <a:rPr lang="en-US" dirty="0"/>
              <a:t>(1–3), 81–89. https://doi.org/10.1016/j.jnucmat.2013.11.045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Schneider, M., Froggatt, A.,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Hazemann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J., Katsuta, T., Stirling, A.,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Wealer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B., …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Stienne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A. (2017).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The World Nuclear Industry Status Report 2018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Paris, France. Retrieved from https://www.worldnuclearreport.org/IMG/pdf/20170912wnisr2017-en-lr.pdf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Pressurized Water Reactor (PWR). (n.d.). Retrieved from https://www.nrc.gov/reading-rm/basic-	ref/students/animated-pwr.html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Williams, D. F., Toth, L. M., &amp;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Clarno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K. T. (2006).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Assessment of Candidate Molten Salt Coolants for the Advanced High-Temperature Reactor (AHTR)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Ornl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/Tm-2006/69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https://doi.org/ORNL/TM-2006/69</a:t>
            </a:r>
          </a:p>
          <a:p>
            <a:pPr marL="0" indent="0">
              <a:buNone/>
            </a:pPr>
            <a:r>
              <a:rPr lang="en-US" dirty="0"/>
              <a:t>Ye, X. X., Ai, H., Guo, Z., Huang, H., Jiang, L., Wang, J., … Zhou, X. (2016). The high-temperature corrosion of Hastelloy N alloy (UNS N10003) in molten fluoride salts </a:t>
            </a:r>
            <a:r>
              <a:rPr lang="en-US" dirty="0" err="1"/>
              <a:t>analysed</a:t>
            </a:r>
            <a:r>
              <a:rPr lang="en-US" dirty="0"/>
              <a:t> by STXM, XAS, XRD, SEM, EPMA, TEM/EDS. </a:t>
            </a:r>
            <a:r>
              <a:rPr lang="en-US" i="1" dirty="0"/>
              <a:t>Corrosion Science</a:t>
            </a:r>
            <a:r>
              <a:rPr lang="en-US" dirty="0"/>
              <a:t>, </a:t>
            </a:r>
            <a:r>
              <a:rPr lang="en-US" i="1" dirty="0"/>
              <a:t>106</a:t>
            </a:r>
            <a:r>
              <a:rPr lang="en-US" dirty="0"/>
              <a:t>, 249–259. https://doi.org/10.1016/j.corsci.2016.02.010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71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A875-4B52-4F51-866D-705A35FA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223160"/>
            <a:ext cx="10018713" cy="1752599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0E8A47-C613-4815-B7D7-0B5DD7CE5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13" y="2117271"/>
            <a:ext cx="6903130" cy="38022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848609-9A0D-484A-8032-F09B11B52F1A}"/>
              </a:ext>
            </a:extLst>
          </p:cNvPr>
          <p:cNvSpPr/>
          <p:nvPr/>
        </p:nvSpPr>
        <p:spPr>
          <a:xfrm>
            <a:off x="2611876" y="5922573"/>
            <a:ext cx="17524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(British Petroleum, 2017)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B833070-4170-42B6-8DC3-7845D6354AEF}"/>
              </a:ext>
            </a:extLst>
          </p:cNvPr>
          <p:cNvSpPr txBox="1">
            <a:spLocks/>
          </p:cNvSpPr>
          <p:nvPr/>
        </p:nvSpPr>
        <p:spPr>
          <a:xfrm>
            <a:off x="7012719" y="2520044"/>
            <a:ext cx="5099619" cy="3921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Energy consumption expected to increase by 30% before 2030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(British Petroleum, 2017)</a:t>
            </a:r>
          </a:p>
          <a:p>
            <a:pPr marL="0" indent="0">
              <a:buNone/>
            </a:pP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81% of global energy comes from fossil fuels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(Khatib, 2012)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Low carbon alternative to fossil fuels required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(Nieto,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Carpintero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, &amp; Miguel, 2018)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/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93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88C1B-3459-4192-8BDF-6D181DA19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053" y="110590"/>
            <a:ext cx="10018713" cy="1752599"/>
          </a:xfrm>
        </p:spPr>
        <p:txBody>
          <a:bodyPr/>
          <a:lstStyle/>
          <a:p>
            <a:r>
              <a:rPr lang="en-US" dirty="0"/>
              <a:t>Nuclear Reactor Basics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29B0C69-8A29-4F88-9DA0-90F53E44E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39" y="254058"/>
            <a:ext cx="5953125" cy="3076575"/>
          </a:xfr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B07FDD0-992D-44B7-98E6-8671A6451335}"/>
              </a:ext>
            </a:extLst>
          </p:cNvPr>
          <p:cNvGrpSpPr/>
          <p:nvPr/>
        </p:nvGrpSpPr>
        <p:grpSpPr>
          <a:xfrm>
            <a:off x="2494564" y="3330633"/>
            <a:ext cx="8229600" cy="3248465"/>
            <a:chOff x="1928856" y="4021583"/>
            <a:chExt cx="7625542" cy="28364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287CA39-6020-4A79-BD69-85F96F3DB2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5" t="55849" r="380" b="1493"/>
            <a:stretch/>
          </p:blipFill>
          <p:spPr>
            <a:xfrm>
              <a:off x="1928856" y="5377543"/>
              <a:ext cx="7625542" cy="148045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315BF5-835C-4110-89C1-A3CD0A751B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5" t="426" r="380" b="59406"/>
            <a:stretch/>
          </p:blipFill>
          <p:spPr>
            <a:xfrm>
              <a:off x="1928856" y="4021583"/>
              <a:ext cx="7625542" cy="1394061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70FD3F8B-1F95-4CD9-9FA3-00CB1E426572}"/>
              </a:ext>
            </a:extLst>
          </p:cNvPr>
          <p:cNvSpPr/>
          <p:nvPr/>
        </p:nvSpPr>
        <p:spPr>
          <a:xfrm>
            <a:off x="6027421" y="6550223"/>
            <a:ext cx="9044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(gen-4.org)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BBEF00-9A2F-4AC2-92F0-8F88E0763B69}"/>
              </a:ext>
            </a:extLst>
          </p:cNvPr>
          <p:cNvSpPr/>
          <p:nvPr/>
        </p:nvSpPr>
        <p:spPr>
          <a:xfrm>
            <a:off x="4987637" y="5107885"/>
            <a:ext cx="293716" cy="1551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5C45BE-D659-4091-8BC4-47DB6D392A33}"/>
              </a:ext>
            </a:extLst>
          </p:cNvPr>
          <p:cNvSpPr/>
          <p:nvPr/>
        </p:nvSpPr>
        <p:spPr>
          <a:xfrm>
            <a:off x="5791331" y="2849211"/>
            <a:ext cx="7484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(nrc.gov)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CF8AD52-E35D-4BF8-8BD8-B793E701E161}"/>
              </a:ext>
            </a:extLst>
          </p:cNvPr>
          <p:cNvCxnSpPr>
            <a:cxnSpLocks/>
          </p:cNvCxnSpPr>
          <p:nvPr/>
        </p:nvCxnSpPr>
        <p:spPr>
          <a:xfrm flipH="1" flipV="1">
            <a:off x="4073236" y="3192787"/>
            <a:ext cx="914401" cy="19150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B518B590-499A-4463-9FF5-84D9CAF50A02}"/>
              </a:ext>
            </a:extLst>
          </p:cNvPr>
          <p:cNvSpPr/>
          <p:nvPr/>
        </p:nvSpPr>
        <p:spPr>
          <a:xfrm>
            <a:off x="9289510" y="5462638"/>
            <a:ext cx="1339697" cy="1566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D8F238B-2B9C-44D7-A8FA-E387F9712C4F}"/>
              </a:ext>
            </a:extLst>
          </p:cNvPr>
          <p:cNvCxnSpPr>
            <a:cxnSpLocks/>
          </p:cNvCxnSpPr>
          <p:nvPr/>
        </p:nvCxnSpPr>
        <p:spPr>
          <a:xfrm>
            <a:off x="10629207" y="5540983"/>
            <a:ext cx="140208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54939A56-BC45-4598-94B3-C0613870B8F3}"/>
              </a:ext>
            </a:extLst>
          </p:cNvPr>
          <p:cNvSpPr/>
          <p:nvPr/>
        </p:nvSpPr>
        <p:spPr>
          <a:xfrm>
            <a:off x="6931836" y="1555379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Nuclear capacity must double by 2050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(Technology Roadmap: Nuclear Energy, 2015)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Average age of nuclear reactors at 29.9 years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(Schneider et al., 2017)</a:t>
            </a:r>
          </a:p>
        </p:txBody>
      </p:sp>
    </p:spTree>
    <p:extLst>
      <p:ext uri="{BB962C8B-B14F-4D97-AF65-F5344CB8AC3E}">
        <p14:creationId xmlns:p14="http://schemas.microsoft.com/office/powerpoint/2010/main" val="59759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olten salt reactor">
            <a:extLst>
              <a:ext uri="{FF2B5EF4-FFF2-40B4-BE49-F238E27FC236}">
                <a16:creationId xmlns:a16="http://schemas.microsoft.com/office/drawing/2014/main" id="{E86EB4C0-0C7A-4FD4-86F1-7BA749D73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58" y="786938"/>
            <a:ext cx="6937456" cy="508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038E110-683A-4299-A64F-BD0917F80E23}"/>
              </a:ext>
            </a:extLst>
          </p:cNvPr>
          <p:cNvSpPr/>
          <p:nvPr/>
        </p:nvSpPr>
        <p:spPr>
          <a:xfrm>
            <a:off x="5643792" y="5874327"/>
            <a:ext cx="9044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(gen-4.org)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B34840E-A046-463E-8752-1919AD178A1C}"/>
              </a:ext>
            </a:extLst>
          </p:cNvPr>
          <p:cNvSpPr/>
          <p:nvPr/>
        </p:nvSpPr>
        <p:spPr>
          <a:xfrm>
            <a:off x="3718560" y="1878676"/>
            <a:ext cx="1775574" cy="1451957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D32A0B-5B56-4190-8E91-605E0D5411CE}"/>
              </a:ext>
            </a:extLst>
          </p:cNvPr>
          <p:cNvCxnSpPr>
            <a:cxnSpLocks/>
          </p:cNvCxnSpPr>
          <p:nvPr/>
        </p:nvCxnSpPr>
        <p:spPr>
          <a:xfrm flipV="1">
            <a:off x="2939711" y="2582487"/>
            <a:ext cx="778849" cy="1607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68D2FC9-FE43-45E9-9230-B7D0CF8F05DB}"/>
              </a:ext>
            </a:extLst>
          </p:cNvPr>
          <p:cNvSpPr/>
          <p:nvPr/>
        </p:nvSpPr>
        <p:spPr>
          <a:xfrm>
            <a:off x="1259186" y="2447697"/>
            <a:ext cx="1677319" cy="14773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Thorium 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Plentiful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Less Waste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Energy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642994-9BC1-4E38-828C-AEEA206221C5}"/>
              </a:ext>
            </a:extLst>
          </p:cNvPr>
          <p:cNvSpPr/>
          <p:nvPr/>
        </p:nvSpPr>
        <p:spPr>
          <a:xfrm>
            <a:off x="5092931" y="1529542"/>
            <a:ext cx="703811" cy="404554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27AD92-4DED-434F-B133-6D0490463DF8}"/>
              </a:ext>
            </a:extLst>
          </p:cNvPr>
          <p:cNvCxnSpPr>
            <a:cxnSpLocks/>
          </p:cNvCxnSpPr>
          <p:nvPr/>
        </p:nvCxnSpPr>
        <p:spPr>
          <a:xfrm>
            <a:off x="5796742" y="1731820"/>
            <a:ext cx="3757353" cy="9448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F088D50-E048-4359-AE32-4341B846E093}"/>
              </a:ext>
            </a:extLst>
          </p:cNvPr>
          <p:cNvSpPr/>
          <p:nvPr/>
        </p:nvSpPr>
        <p:spPr>
          <a:xfrm>
            <a:off x="9554095" y="2378424"/>
            <a:ext cx="2443361" cy="14773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Molten Salt Coolant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Low Vapor 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High Heat Capacity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Higher Temperatures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Corrosive</a:t>
            </a:r>
          </a:p>
        </p:txBody>
      </p:sp>
    </p:spTree>
    <p:extLst>
      <p:ext uri="{BB962C8B-B14F-4D97-AF65-F5344CB8AC3E}">
        <p14:creationId xmlns:p14="http://schemas.microsoft.com/office/powerpoint/2010/main" val="127427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43EF-DE45-42F4-B7FF-A8CD64257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09" y="283031"/>
            <a:ext cx="10018713" cy="1752599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FLiNaK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LiF-NaF-KF (46.5-11.5-42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mol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%)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0FFBC-4578-4D23-95D7-F90C26B0E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543" y="2035630"/>
            <a:ext cx="9554479" cy="3706584"/>
          </a:xfrm>
        </p:spPr>
        <p:txBody>
          <a:bodyPr>
            <a:normAutofit/>
          </a:bodyPr>
          <a:lstStyle/>
          <a:p>
            <a:r>
              <a:rPr lang="en-US" dirty="0"/>
              <a:t>High Heat Capacity</a:t>
            </a:r>
          </a:p>
          <a:p>
            <a:r>
              <a:rPr lang="en-US" dirty="0"/>
              <a:t>Low Melting Point</a:t>
            </a:r>
          </a:p>
          <a:p>
            <a:r>
              <a:rPr lang="en-US" dirty="0"/>
              <a:t>Low Viscosity</a:t>
            </a:r>
          </a:p>
          <a:p>
            <a:r>
              <a:rPr lang="en-US" dirty="0"/>
              <a:t>Low Vapor Pressure</a:t>
            </a:r>
          </a:p>
          <a:p>
            <a:r>
              <a:rPr lang="en-US" dirty="0"/>
              <a:t>Less Corrosive</a:t>
            </a:r>
          </a:p>
          <a:p>
            <a:r>
              <a:rPr lang="en-US" dirty="0"/>
              <a:t>Poor Neutronic Performance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AB782A-E986-4D64-8196-1FE5EAFD76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8" t="4380" r="13754"/>
          <a:stretch/>
        </p:blipFill>
        <p:spPr>
          <a:xfrm>
            <a:off x="6564086" y="1970313"/>
            <a:ext cx="5301344" cy="41355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753C0C0-A6B9-41C4-B9E8-551768F86C26}"/>
              </a:ext>
            </a:extLst>
          </p:cNvPr>
          <p:cNvSpPr/>
          <p:nvPr/>
        </p:nvSpPr>
        <p:spPr>
          <a:xfrm>
            <a:off x="6564085" y="3902529"/>
            <a:ext cx="5301343" cy="2340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5D32FF-F3D1-4E6D-A8AA-902D6C8EF23F}"/>
              </a:ext>
            </a:extLst>
          </p:cNvPr>
          <p:cNvSpPr/>
          <p:nvPr/>
        </p:nvSpPr>
        <p:spPr>
          <a:xfrm>
            <a:off x="7832631" y="6175703"/>
            <a:ext cx="25789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(Williams, Toth, &amp;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Clarno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, 2006)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1398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11A90-A3D5-42C8-A784-000761997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Hastelloy 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0364B-CF84-45D1-860D-5589D8E35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429" y="2666999"/>
            <a:ext cx="9543594" cy="3124201"/>
          </a:xfrm>
        </p:spPr>
        <p:txBody>
          <a:bodyPr/>
          <a:lstStyle/>
          <a:p>
            <a:r>
              <a:rPr lang="en-US" dirty="0"/>
              <a:t>Corrosion resistant</a:t>
            </a:r>
          </a:p>
          <a:p>
            <a:r>
              <a:rPr lang="en-US" dirty="0"/>
              <a:t>Heat Resistant</a:t>
            </a:r>
          </a:p>
          <a:p>
            <a:r>
              <a:rPr lang="en-US" dirty="0"/>
              <a:t>Malleable</a:t>
            </a:r>
          </a:p>
          <a:p>
            <a:r>
              <a:rPr lang="en-US" dirty="0"/>
              <a:t>Strong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4EAD90-2B88-4898-A5D0-3E178E3C9E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63" r="15120" b="1344"/>
          <a:stretch/>
        </p:blipFill>
        <p:spPr>
          <a:xfrm>
            <a:off x="5981701" y="2552700"/>
            <a:ext cx="5154386" cy="31949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473B8B-5C9E-44C3-B736-19DFE0157E75}"/>
              </a:ext>
            </a:extLst>
          </p:cNvPr>
          <p:cNvSpPr/>
          <p:nvPr/>
        </p:nvSpPr>
        <p:spPr>
          <a:xfrm>
            <a:off x="8053997" y="5822369"/>
            <a:ext cx="1401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(haynesintl.com)</a:t>
            </a:r>
          </a:p>
        </p:txBody>
      </p:sp>
    </p:spTree>
    <p:extLst>
      <p:ext uri="{BB962C8B-B14F-4D97-AF65-F5344CB8AC3E}">
        <p14:creationId xmlns:p14="http://schemas.microsoft.com/office/powerpoint/2010/main" val="4197341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5A888-E10D-4275-A784-18B84CF83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43315" y="413657"/>
            <a:ext cx="10018713" cy="1752599"/>
          </a:xfrm>
        </p:spPr>
        <p:txBody>
          <a:bodyPr/>
          <a:lstStyle/>
          <a:p>
            <a:r>
              <a:rPr lang="en-US" dirty="0"/>
              <a:t>Previous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776CC-9BD0-424D-83CE-55FC1A7EB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2237015"/>
            <a:ext cx="10018713" cy="355418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Corrosion mechanics </a:t>
            </a:r>
            <a:r>
              <a:rPr lang="en-US" sz="13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(Lei et al., 2017)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Chromium and Molybdenum movement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3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3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Microscopic inspection </a:t>
            </a:r>
            <a:r>
              <a:rPr lang="en-US" sz="1300" dirty="0">
                <a:latin typeface="Calibri" panose="020F0502020204030204" pitchFamily="34" charset="0"/>
                <a:cs typeface="Calibri" panose="020F0502020204030204" pitchFamily="34" charset="0"/>
              </a:rPr>
              <a:t>(Ye et al., 2016)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Corrosion at grain boundaries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Mass loss </a:t>
            </a:r>
            <a:r>
              <a:rPr lang="en-US" sz="1300" dirty="0"/>
              <a:t>(Ouyang, Chang, &amp; Kai, 2014)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Superior to other alloys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No study has been done to see how FLiNaK corrosion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affects the mechanical properties of Hastelloy 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E7862B-0516-45E4-8371-B72D8DCB1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5512" y="525186"/>
            <a:ext cx="4419545" cy="428362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4595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C3515-B3DD-482F-9291-1C0919B7A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525" y="669471"/>
            <a:ext cx="10018713" cy="1752599"/>
          </a:xfrm>
        </p:spPr>
        <p:txBody>
          <a:bodyPr/>
          <a:lstStyle/>
          <a:p>
            <a:r>
              <a:rPr lang="en-US" dirty="0"/>
              <a:t>Research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73471-770E-482D-9009-0ED78773E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2139" y="1866899"/>
            <a:ext cx="10018713" cy="31242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does FLiNaK corrosion affect the hardness of Hastelloy N?</a:t>
            </a:r>
          </a:p>
        </p:txBody>
      </p:sp>
    </p:spTree>
    <p:extLst>
      <p:ext uri="{BB962C8B-B14F-4D97-AF65-F5344CB8AC3E}">
        <p14:creationId xmlns:p14="http://schemas.microsoft.com/office/powerpoint/2010/main" val="2952621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2280B-8EE3-46DD-846D-D9E3B8D66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348343"/>
            <a:ext cx="10018713" cy="1752599"/>
          </a:xfrm>
        </p:spPr>
        <p:txBody>
          <a:bodyPr/>
          <a:lstStyle/>
          <a:p>
            <a:r>
              <a:rPr lang="en-US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06F9F-FAE3-448F-99A0-30E5CD438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975757"/>
            <a:ext cx="10018713" cy="43216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FLiNaK salt mixture is melted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11 Hastelloy N samples are submerged in the molten salt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Temperature is maintained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Samples are taken out one at a time at five hour intervals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The last sample is retrieved at 55 hours submerged in molten salt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BEDE22-814B-48AB-A280-D7AEFA5FE5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38" t="36793" r="36159" b="40037"/>
          <a:stretch/>
        </p:blipFill>
        <p:spPr>
          <a:xfrm>
            <a:off x="8392885" y="1736272"/>
            <a:ext cx="3482805" cy="3260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52220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3760</TotalTime>
  <Words>731</Words>
  <Application>Microsoft Office PowerPoint</Application>
  <PresentationFormat>Widescreen</PresentationFormat>
  <Paragraphs>130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Corbel</vt:lpstr>
      <vt:lpstr>Times New Roman</vt:lpstr>
      <vt:lpstr>Parallax</vt:lpstr>
      <vt:lpstr>The Effect of FLiNaK Corrosion on the Hardness of Hastelloy N</vt:lpstr>
      <vt:lpstr>Background</vt:lpstr>
      <vt:lpstr>Nuclear Reactor Basics</vt:lpstr>
      <vt:lpstr>PowerPoint Presentation</vt:lpstr>
      <vt:lpstr>FLiNaK LiF-NaF-KF (46.5-11.5-42 mol %)</vt:lpstr>
      <vt:lpstr>Hastelloy N</vt:lpstr>
      <vt:lpstr>Previous Research</vt:lpstr>
      <vt:lpstr>Research Question</vt:lpstr>
      <vt:lpstr>Methods</vt:lpstr>
      <vt:lpstr>Testing</vt:lpstr>
      <vt:lpstr>Results</vt:lpstr>
      <vt:lpstr>Analysis</vt:lpstr>
      <vt:lpstr>Significance</vt:lpstr>
      <vt:lpstr>Acknowledgements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Effect of FLiNaK Corrosion on the Hardness of Hastelloy N</dc:title>
  <dc:creator>david kok</dc:creator>
  <cp:lastModifiedBy>Jasmine Cieszynski</cp:lastModifiedBy>
  <cp:revision>61</cp:revision>
  <dcterms:created xsi:type="dcterms:W3CDTF">2018-10-31T18:53:07Z</dcterms:created>
  <dcterms:modified xsi:type="dcterms:W3CDTF">2019-04-24T14:16:40Z</dcterms:modified>
</cp:coreProperties>
</file>