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17"/>
  </p:notesMasterIdLst>
  <p:sldIdLst>
    <p:sldId id="256" r:id="rId2"/>
    <p:sldId id="283" r:id="rId3"/>
    <p:sldId id="271" r:id="rId4"/>
    <p:sldId id="279" r:id="rId5"/>
    <p:sldId id="280" r:id="rId6"/>
    <p:sldId id="278" r:id="rId7"/>
    <p:sldId id="269" r:id="rId8"/>
    <p:sldId id="281" r:id="rId9"/>
    <p:sldId id="260" r:id="rId10"/>
    <p:sldId id="262" r:id="rId11"/>
    <p:sldId id="270" r:id="rId12"/>
    <p:sldId id="261" r:id="rId13"/>
    <p:sldId id="282" r:id="rId14"/>
    <p:sldId id="272" r:id="rId15"/>
    <p:sldId id="263"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8016" autoAdjust="0"/>
  </p:normalViewPr>
  <p:slideViewPr>
    <p:cSldViewPr snapToGrid="0">
      <p:cViewPr varScale="1">
        <p:scale>
          <a:sx n="72" d="100"/>
          <a:sy n="72" d="100"/>
        </p:scale>
        <p:origin x="43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C8F104-C721-4F00-ADA1-0E3E10681F87}" type="doc">
      <dgm:prSet loTypeId="urn:microsoft.com/office/officeart/2005/8/layout/hProcess11" loCatId="process" qsTypeId="urn:microsoft.com/office/officeart/2005/8/quickstyle/simple1" qsCatId="simple" csTypeId="urn:microsoft.com/office/officeart/2005/8/colors/accent1_2" csCatId="accent1" phldr="1"/>
      <dgm:spPr/>
    </dgm:pt>
    <dgm:pt modelId="{0AB6605E-C874-4A18-8180-AE7F68C72E9E}">
      <dgm:prSet phldrT="[Text]" custT="1"/>
      <dgm:spPr/>
      <dgm:t>
        <a:bodyPr/>
        <a:lstStyle/>
        <a:p>
          <a:r>
            <a:rPr lang="en-US" sz="2000" dirty="0"/>
            <a:t>Origen ca. 184 – 253 CE</a:t>
          </a:r>
        </a:p>
      </dgm:t>
    </dgm:pt>
    <dgm:pt modelId="{3C4390BD-6ABD-490E-9B67-3225D9138D01}" type="parTrans" cxnId="{D9F19AC7-ACC3-4116-8F5E-86B385A978FA}">
      <dgm:prSet/>
      <dgm:spPr/>
      <dgm:t>
        <a:bodyPr/>
        <a:lstStyle/>
        <a:p>
          <a:endParaRPr lang="en-US"/>
        </a:p>
      </dgm:t>
    </dgm:pt>
    <dgm:pt modelId="{4935AD4A-752E-46B8-9930-7B662298E7CE}" type="sibTrans" cxnId="{D9F19AC7-ACC3-4116-8F5E-86B385A978FA}">
      <dgm:prSet/>
      <dgm:spPr/>
      <dgm:t>
        <a:bodyPr/>
        <a:lstStyle/>
        <a:p>
          <a:endParaRPr lang="en-US"/>
        </a:p>
      </dgm:t>
    </dgm:pt>
    <dgm:pt modelId="{50B74BAB-2131-4C2D-A6EA-2F4580404508}">
      <dgm:prSet phldrT="[Text]" custT="1"/>
      <dgm:spPr/>
      <dgm:t>
        <a:bodyPr/>
        <a:lstStyle/>
        <a:p>
          <a:r>
            <a:rPr lang="en-US" sz="2000" dirty="0"/>
            <a:t>Council of Nicaea 325 CE</a:t>
          </a:r>
        </a:p>
      </dgm:t>
    </dgm:pt>
    <dgm:pt modelId="{E3ED1EFD-7BA9-4316-B776-BD28E94689A1}" type="parTrans" cxnId="{B11D829D-FF78-45CD-BBFF-E54C2E639FF8}">
      <dgm:prSet/>
      <dgm:spPr/>
      <dgm:t>
        <a:bodyPr/>
        <a:lstStyle/>
        <a:p>
          <a:endParaRPr lang="en-US"/>
        </a:p>
      </dgm:t>
    </dgm:pt>
    <dgm:pt modelId="{99C68F77-60A7-4041-8929-30687499DD1D}" type="sibTrans" cxnId="{B11D829D-FF78-45CD-BBFF-E54C2E639FF8}">
      <dgm:prSet/>
      <dgm:spPr/>
      <dgm:t>
        <a:bodyPr/>
        <a:lstStyle/>
        <a:p>
          <a:endParaRPr lang="en-US"/>
        </a:p>
      </dgm:t>
    </dgm:pt>
    <dgm:pt modelId="{1FBA1641-E54F-4F60-89E3-716F00EB8F40}">
      <dgm:prSet custT="1"/>
      <dgm:spPr/>
      <dgm:t>
        <a:bodyPr/>
        <a:lstStyle/>
        <a:p>
          <a:r>
            <a:rPr lang="en-US" sz="2000" dirty="0"/>
            <a:t>Major Decian Persecution 250 CE</a:t>
          </a:r>
        </a:p>
      </dgm:t>
    </dgm:pt>
    <dgm:pt modelId="{8ACAB847-0D24-4572-9736-A59B3FD4E6A1}" type="parTrans" cxnId="{21A01151-1B3F-4C17-B10B-A35DDBBB8610}">
      <dgm:prSet/>
      <dgm:spPr/>
      <dgm:t>
        <a:bodyPr/>
        <a:lstStyle/>
        <a:p>
          <a:endParaRPr lang="en-US"/>
        </a:p>
      </dgm:t>
    </dgm:pt>
    <dgm:pt modelId="{F5877BBF-676C-4430-9C97-C42C0D0F0F1C}" type="sibTrans" cxnId="{21A01151-1B3F-4C17-B10B-A35DDBBB8610}">
      <dgm:prSet/>
      <dgm:spPr/>
      <dgm:t>
        <a:bodyPr/>
        <a:lstStyle/>
        <a:p>
          <a:endParaRPr lang="en-US"/>
        </a:p>
      </dgm:t>
    </dgm:pt>
    <dgm:pt modelId="{E67FE7A6-229E-4C91-B63A-8F088E974FA0}">
      <dgm:prSet phldrT="[Text]" custT="1"/>
      <dgm:spPr/>
      <dgm:t>
        <a:bodyPr/>
        <a:lstStyle/>
        <a:p>
          <a:r>
            <a:rPr lang="en-US" sz="1800" b="1" dirty="0"/>
            <a:t>Gospels Written ca. 70-100 CE</a:t>
          </a:r>
        </a:p>
      </dgm:t>
    </dgm:pt>
    <dgm:pt modelId="{F8C5DD8E-87DE-482E-9485-4A096A22989F}" type="parTrans" cxnId="{37BA971A-A27A-4269-8C39-1AB4B73998EA}">
      <dgm:prSet/>
      <dgm:spPr/>
      <dgm:t>
        <a:bodyPr/>
        <a:lstStyle/>
        <a:p>
          <a:endParaRPr lang="en-US"/>
        </a:p>
      </dgm:t>
    </dgm:pt>
    <dgm:pt modelId="{98A2CFEC-5613-4373-9B1B-F8E4CA456A28}" type="sibTrans" cxnId="{37BA971A-A27A-4269-8C39-1AB4B73998EA}">
      <dgm:prSet/>
      <dgm:spPr/>
      <dgm:t>
        <a:bodyPr/>
        <a:lstStyle/>
        <a:p>
          <a:endParaRPr lang="en-US"/>
        </a:p>
      </dgm:t>
    </dgm:pt>
    <dgm:pt modelId="{87F5FE8C-5D89-4EBA-9413-A0E01FB1AF6A}">
      <dgm:prSet phldrT="[Text]" custT="1"/>
      <dgm:spPr/>
      <dgm:t>
        <a:bodyPr/>
        <a:lstStyle/>
        <a:p>
          <a:r>
            <a:rPr lang="en-US" sz="2000" dirty="0"/>
            <a:t>Origen Ordained in Caesarea 231 CE</a:t>
          </a:r>
        </a:p>
      </dgm:t>
    </dgm:pt>
    <dgm:pt modelId="{2DFC3D66-68BF-47C1-9F7E-2EB490C1D5C6}" type="parTrans" cxnId="{934AC2C2-75B7-48AB-8E4F-2886AFA5B13F}">
      <dgm:prSet/>
      <dgm:spPr/>
      <dgm:t>
        <a:bodyPr/>
        <a:lstStyle/>
        <a:p>
          <a:endParaRPr lang="en-US"/>
        </a:p>
      </dgm:t>
    </dgm:pt>
    <dgm:pt modelId="{A5C89A18-EB06-49E3-B8EF-6229199F764E}" type="sibTrans" cxnId="{934AC2C2-75B7-48AB-8E4F-2886AFA5B13F}">
      <dgm:prSet/>
      <dgm:spPr/>
      <dgm:t>
        <a:bodyPr/>
        <a:lstStyle/>
        <a:p>
          <a:endParaRPr lang="en-US"/>
        </a:p>
      </dgm:t>
    </dgm:pt>
    <dgm:pt modelId="{D423F375-4220-4536-9005-00D230BF698F}">
      <dgm:prSet phldrT="[Text]" custT="1"/>
      <dgm:spPr/>
      <dgm:t>
        <a:bodyPr/>
        <a:lstStyle/>
        <a:p>
          <a:r>
            <a:rPr lang="en-US" sz="2000" dirty="0"/>
            <a:t>Origen leads Catechetical School of Alexandria ca. 202 CE</a:t>
          </a:r>
        </a:p>
      </dgm:t>
    </dgm:pt>
    <dgm:pt modelId="{0C390F60-F067-41BF-A38B-FDE1C6D4CB3E}" type="parTrans" cxnId="{D89DB31D-82CC-413A-9518-13F1448A8553}">
      <dgm:prSet/>
      <dgm:spPr/>
      <dgm:t>
        <a:bodyPr/>
        <a:lstStyle/>
        <a:p>
          <a:endParaRPr lang="en-US"/>
        </a:p>
      </dgm:t>
    </dgm:pt>
    <dgm:pt modelId="{F9E34006-F607-48F8-A12D-580EE3639169}" type="sibTrans" cxnId="{D89DB31D-82CC-413A-9518-13F1448A8553}">
      <dgm:prSet/>
      <dgm:spPr/>
      <dgm:t>
        <a:bodyPr/>
        <a:lstStyle/>
        <a:p>
          <a:endParaRPr lang="en-US"/>
        </a:p>
      </dgm:t>
    </dgm:pt>
    <dgm:pt modelId="{C4415A1A-475A-47DA-A371-5B44511A498D}">
      <dgm:prSet phldrT="[Text]" custT="1"/>
      <dgm:spPr/>
      <dgm:t>
        <a:bodyPr/>
        <a:lstStyle/>
        <a:p>
          <a:r>
            <a:rPr lang="en-US" sz="2000" dirty="0"/>
            <a:t>Origen writes </a:t>
          </a:r>
          <a:r>
            <a:rPr lang="en-US" sz="2000" i="1" dirty="0"/>
            <a:t>On First Principles</a:t>
          </a:r>
          <a:r>
            <a:rPr lang="en-US" sz="2000" i="0" dirty="0"/>
            <a:t> ca. 220 – 230 CE</a:t>
          </a:r>
          <a:endParaRPr lang="en-US" sz="2000" dirty="0"/>
        </a:p>
      </dgm:t>
    </dgm:pt>
    <dgm:pt modelId="{6B146597-5292-4BF6-A34E-910A344902CD}" type="parTrans" cxnId="{0F0B249D-DDEE-4136-83E5-3F60CDA4ADA1}">
      <dgm:prSet/>
      <dgm:spPr/>
      <dgm:t>
        <a:bodyPr/>
        <a:lstStyle/>
        <a:p>
          <a:endParaRPr lang="en-US"/>
        </a:p>
      </dgm:t>
    </dgm:pt>
    <dgm:pt modelId="{8EE0F205-6C4B-430B-AC54-1CADE9D00F29}" type="sibTrans" cxnId="{0F0B249D-DDEE-4136-83E5-3F60CDA4ADA1}">
      <dgm:prSet/>
      <dgm:spPr/>
      <dgm:t>
        <a:bodyPr/>
        <a:lstStyle/>
        <a:p>
          <a:endParaRPr lang="en-US"/>
        </a:p>
      </dgm:t>
    </dgm:pt>
    <dgm:pt modelId="{140326FB-911F-4DBC-8948-B4AA2EB59FED}">
      <dgm:prSet phldrT="[Text]" custT="1"/>
      <dgm:spPr/>
      <dgm:t>
        <a:bodyPr/>
        <a:lstStyle/>
        <a:p>
          <a:r>
            <a:rPr lang="en-US" sz="1600" dirty="0"/>
            <a:t>Condemnation of Origen by Emperor Justinian I 543 CE</a:t>
          </a:r>
        </a:p>
      </dgm:t>
    </dgm:pt>
    <dgm:pt modelId="{FE796C25-D65C-4B84-82DC-074D07BF09FF}" type="parTrans" cxnId="{8F03D12A-EBB2-4F11-91FF-FBE83E511766}">
      <dgm:prSet/>
      <dgm:spPr/>
      <dgm:t>
        <a:bodyPr/>
        <a:lstStyle/>
        <a:p>
          <a:endParaRPr lang="en-US"/>
        </a:p>
      </dgm:t>
    </dgm:pt>
    <dgm:pt modelId="{BF3B86F7-B6F9-4311-8526-76F51A4EBF53}" type="sibTrans" cxnId="{8F03D12A-EBB2-4F11-91FF-FBE83E511766}">
      <dgm:prSet/>
      <dgm:spPr/>
      <dgm:t>
        <a:bodyPr/>
        <a:lstStyle/>
        <a:p>
          <a:endParaRPr lang="en-US"/>
        </a:p>
      </dgm:t>
    </dgm:pt>
    <dgm:pt modelId="{64605E40-2984-4797-A596-318099A4D055}" type="pres">
      <dgm:prSet presAssocID="{70C8F104-C721-4F00-ADA1-0E3E10681F87}" presName="Name0" presStyleCnt="0">
        <dgm:presLayoutVars>
          <dgm:dir/>
          <dgm:resizeHandles val="exact"/>
        </dgm:presLayoutVars>
      </dgm:prSet>
      <dgm:spPr/>
    </dgm:pt>
    <dgm:pt modelId="{873C019F-27C2-41C4-9785-11B44A801D5F}" type="pres">
      <dgm:prSet presAssocID="{70C8F104-C721-4F00-ADA1-0E3E10681F87}" presName="arrow" presStyleLbl="bgShp" presStyleIdx="0" presStyleCnt="1"/>
      <dgm:spPr/>
    </dgm:pt>
    <dgm:pt modelId="{6CF2D0F6-0D97-4BD2-9DD7-9F7810E6ECCF}" type="pres">
      <dgm:prSet presAssocID="{70C8F104-C721-4F00-ADA1-0E3E10681F87}" presName="points" presStyleCnt="0"/>
      <dgm:spPr/>
    </dgm:pt>
    <dgm:pt modelId="{2BCAD1A6-DD1B-46C7-A0A8-8959B5AE7457}" type="pres">
      <dgm:prSet presAssocID="{E67FE7A6-229E-4C91-B63A-8F088E974FA0}" presName="compositeA" presStyleCnt="0"/>
      <dgm:spPr/>
    </dgm:pt>
    <dgm:pt modelId="{51AB76A1-C050-4C61-934B-25FFF2DDB440}" type="pres">
      <dgm:prSet presAssocID="{E67FE7A6-229E-4C91-B63A-8F088E974FA0}" presName="textA" presStyleLbl="revTx" presStyleIdx="0" presStyleCnt="8" custLinFactNeighborX="63040">
        <dgm:presLayoutVars>
          <dgm:bulletEnabled val="1"/>
        </dgm:presLayoutVars>
      </dgm:prSet>
      <dgm:spPr/>
    </dgm:pt>
    <dgm:pt modelId="{1E0D9421-ADA5-47BD-AF11-D704277D77C8}" type="pres">
      <dgm:prSet presAssocID="{E67FE7A6-229E-4C91-B63A-8F088E974FA0}" presName="circleA" presStyleLbl="node1" presStyleIdx="0" presStyleCnt="8"/>
      <dgm:spPr/>
    </dgm:pt>
    <dgm:pt modelId="{9D59C39D-FA32-4B58-BA2F-E52EA377E288}" type="pres">
      <dgm:prSet presAssocID="{E67FE7A6-229E-4C91-B63A-8F088E974FA0}" presName="spaceA" presStyleCnt="0"/>
      <dgm:spPr/>
    </dgm:pt>
    <dgm:pt modelId="{899FDCAE-68E9-4E19-B737-D4AC12A2E7B4}" type="pres">
      <dgm:prSet presAssocID="{98A2CFEC-5613-4373-9B1B-F8E4CA456A28}" presName="space" presStyleCnt="0"/>
      <dgm:spPr/>
    </dgm:pt>
    <dgm:pt modelId="{053E3B63-A2DD-44B6-B185-09FF9B2C498E}" type="pres">
      <dgm:prSet presAssocID="{0AB6605E-C874-4A18-8180-AE7F68C72E9E}" presName="compositeB" presStyleCnt="0"/>
      <dgm:spPr/>
    </dgm:pt>
    <dgm:pt modelId="{15FCD506-8C1A-4DF4-B644-04BF2B96CCCB}" type="pres">
      <dgm:prSet presAssocID="{0AB6605E-C874-4A18-8180-AE7F68C72E9E}" presName="textB" presStyleLbl="revTx" presStyleIdx="1" presStyleCnt="8">
        <dgm:presLayoutVars>
          <dgm:bulletEnabled val="1"/>
        </dgm:presLayoutVars>
      </dgm:prSet>
      <dgm:spPr/>
    </dgm:pt>
    <dgm:pt modelId="{68F7E746-A29B-4E6F-9204-2FEA61F8E73B}" type="pres">
      <dgm:prSet presAssocID="{0AB6605E-C874-4A18-8180-AE7F68C72E9E}" presName="circleB" presStyleLbl="node1" presStyleIdx="1" presStyleCnt="8"/>
      <dgm:spPr/>
    </dgm:pt>
    <dgm:pt modelId="{33742B0F-E472-4DCF-90E6-58149B940FC6}" type="pres">
      <dgm:prSet presAssocID="{0AB6605E-C874-4A18-8180-AE7F68C72E9E}" presName="spaceB" presStyleCnt="0"/>
      <dgm:spPr/>
    </dgm:pt>
    <dgm:pt modelId="{7A598405-AD48-4D17-B1C3-5C0CCD4917F4}" type="pres">
      <dgm:prSet presAssocID="{4935AD4A-752E-46B8-9930-7B662298E7CE}" presName="space" presStyleCnt="0"/>
      <dgm:spPr/>
    </dgm:pt>
    <dgm:pt modelId="{CD13145C-D1D6-47AD-8F06-1F89F877B9F7}" type="pres">
      <dgm:prSet presAssocID="{D423F375-4220-4536-9005-00D230BF698F}" presName="compositeA" presStyleCnt="0"/>
      <dgm:spPr/>
    </dgm:pt>
    <dgm:pt modelId="{4B238E96-0102-4088-BFD7-1DFB38920B72}" type="pres">
      <dgm:prSet presAssocID="{D423F375-4220-4536-9005-00D230BF698F}" presName="textA" presStyleLbl="revTx" presStyleIdx="2" presStyleCnt="8" custScaleX="119639">
        <dgm:presLayoutVars>
          <dgm:bulletEnabled val="1"/>
        </dgm:presLayoutVars>
      </dgm:prSet>
      <dgm:spPr/>
    </dgm:pt>
    <dgm:pt modelId="{C1A07520-6D2E-4E1A-8069-BB2CA7DA4097}" type="pres">
      <dgm:prSet presAssocID="{D423F375-4220-4536-9005-00D230BF698F}" presName="circleA" presStyleLbl="node1" presStyleIdx="2" presStyleCnt="8"/>
      <dgm:spPr/>
    </dgm:pt>
    <dgm:pt modelId="{5E3F3BD9-36EA-4E31-B29D-E715B4D2BCDA}" type="pres">
      <dgm:prSet presAssocID="{D423F375-4220-4536-9005-00D230BF698F}" presName="spaceA" presStyleCnt="0"/>
      <dgm:spPr/>
    </dgm:pt>
    <dgm:pt modelId="{646765EE-603A-40BA-9091-5D21D67DC409}" type="pres">
      <dgm:prSet presAssocID="{F9E34006-F607-48F8-A12D-580EE3639169}" presName="space" presStyleCnt="0"/>
      <dgm:spPr/>
    </dgm:pt>
    <dgm:pt modelId="{59089888-E2A1-4D84-9CDF-D67D500EB393}" type="pres">
      <dgm:prSet presAssocID="{C4415A1A-475A-47DA-A371-5B44511A498D}" presName="compositeB" presStyleCnt="0"/>
      <dgm:spPr/>
    </dgm:pt>
    <dgm:pt modelId="{80A022AB-44DD-4DC3-8481-F95EF72243C1}" type="pres">
      <dgm:prSet presAssocID="{C4415A1A-475A-47DA-A371-5B44511A498D}" presName="textB" presStyleLbl="revTx" presStyleIdx="3" presStyleCnt="8">
        <dgm:presLayoutVars>
          <dgm:bulletEnabled val="1"/>
        </dgm:presLayoutVars>
      </dgm:prSet>
      <dgm:spPr/>
    </dgm:pt>
    <dgm:pt modelId="{AB15DBEB-AFA0-4257-973B-B0CDEC976F65}" type="pres">
      <dgm:prSet presAssocID="{C4415A1A-475A-47DA-A371-5B44511A498D}" presName="circleB" presStyleLbl="node1" presStyleIdx="3" presStyleCnt="8"/>
      <dgm:spPr/>
    </dgm:pt>
    <dgm:pt modelId="{AF0C59BA-C4E8-4DE6-9687-D7BAE730B6DB}" type="pres">
      <dgm:prSet presAssocID="{C4415A1A-475A-47DA-A371-5B44511A498D}" presName="spaceB" presStyleCnt="0"/>
      <dgm:spPr/>
    </dgm:pt>
    <dgm:pt modelId="{F3096396-4BE2-4EB3-8EAE-9103BB533639}" type="pres">
      <dgm:prSet presAssocID="{8EE0F205-6C4B-430B-AC54-1CADE9D00F29}" presName="space" presStyleCnt="0"/>
      <dgm:spPr/>
    </dgm:pt>
    <dgm:pt modelId="{E3B9FEC7-534F-4035-B00D-DCDDDA5EAA6F}" type="pres">
      <dgm:prSet presAssocID="{87F5FE8C-5D89-4EBA-9413-A0E01FB1AF6A}" presName="compositeA" presStyleCnt="0"/>
      <dgm:spPr/>
    </dgm:pt>
    <dgm:pt modelId="{7D49BAF4-2A94-4BAA-B470-B85959D37280}" type="pres">
      <dgm:prSet presAssocID="{87F5FE8C-5D89-4EBA-9413-A0E01FB1AF6A}" presName="textA" presStyleLbl="revTx" presStyleIdx="4" presStyleCnt="8">
        <dgm:presLayoutVars>
          <dgm:bulletEnabled val="1"/>
        </dgm:presLayoutVars>
      </dgm:prSet>
      <dgm:spPr/>
    </dgm:pt>
    <dgm:pt modelId="{4CEF5419-24AB-4138-AB6F-2D1F745A5ED4}" type="pres">
      <dgm:prSet presAssocID="{87F5FE8C-5D89-4EBA-9413-A0E01FB1AF6A}" presName="circleA" presStyleLbl="node1" presStyleIdx="4" presStyleCnt="8"/>
      <dgm:spPr/>
    </dgm:pt>
    <dgm:pt modelId="{CFF36F4C-44E4-4A27-8ADC-3D6A73996093}" type="pres">
      <dgm:prSet presAssocID="{87F5FE8C-5D89-4EBA-9413-A0E01FB1AF6A}" presName="spaceA" presStyleCnt="0"/>
      <dgm:spPr/>
    </dgm:pt>
    <dgm:pt modelId="{9E5E94E8-5396-4584-9521-C538F862FFCB}" type="pres">
      <dgm:prSet presAssocID="{A5C89A18-EB06-49E3-B8EF-6229199F764E}" presName="space" presStyleCnt="0"/>
      <dgm:spPr/>
    </dgm:pt>
    <dgm:pt modelId="{20A43147-321A-4FD4-B90F-5227674DE3AE}" type="pres">
      <dgm:prSet presAssocID="{1FBA1641-E54F-4F60-89E3-716F00EB8F40}" presName="compositeB" presStyleCnt="0"/>
      <dgm:spPr/>
    </dgm:pt>
    <dgm:pt modelId="{B24636D0-177F-458C-A442-CA19C931DEF5}" type="pres">
      <dgm:prSet presAssocID="{1FBA1641-E54F-4F60-89E3-716F00EB8F40}" presName="textB" presStyleLbl="revTx" presStyleIdx="5" presStyleCnt="8" custScaleX="123818">
        <dgm:presLayoutVars>
          <dgm:bulletEnabled val="1"/>
        </dgm:presLayoutVars>
      </dgm:prSet>
      <dgm:spPr/>
    </dgm:pt>
    <dgm:pt modelId="{DE6CB4E8-F562-4F8B-9DA6-B5DB36DB2E8F}" type="pres">
      <dgm:prSet presAssocID="{1FBA1641-E54F-4F60-89E3-716F00EB8F40}" presName="circleB" presStyleLbl="node1" presStyleIdx="5" presStyleCnt="8"/>
      <dgm:spPr/>
    </dgm:pt>
    <dgm:pt modelId="{E3F2AEAF-3A1D-441A-8025-9CF571D4C937}" type="pres">
      <dgm:prSet presAssocID="{1FBA1641-E54F-4F60-89E3-716F00EB8F40}" presName="spaceB" presStyleCnt="0"/>
      <dgm:spPr/>
    </dgm:pt>
    <dgm:pt modelId="{248A8781-8209-44F6-8203-A78B2BE484A3}" type="pres">
      <dgm:prSet presAssocID="{F5877BBF-676C-4430-9C97-C42C0D0F0F1C}" presName="space" presStyleCnt="0"/>
      <dgm:spPr/>
    </dgm:pt>
    <dgm:pt modelId="{69542B2A-51C2-40AE-BC1F-762A3776E412}" type="pres">
      <dgm:prSet presAssocID="{50B74BAB-2131-4C2D-A6EA-2F4580404508}" presName="compositeA" presStyleCnt="0"/>
      <dgm:spPr/>
    </dgm:pt>
    <dgm:pt modelId="{EBEAFA4A-CC1A-4BB1-B281-C5A890C937F7}" type="pres">
      <dgm:prSet presAssocID="{50B74BAB-2131-4C2D-A6EA-2F4580404508}" presName="textA" presStyleLbl="revTx" presStyleIdx="6" presStyleCnt="8">
        <dgm:presLayoutVars>
          <dgm:bulletEnabled val="1"/>
        </dgm:presLayoutVars>
      </dgm:prSet>
      <dgm:spPr/>
    </dgm:pt>
    <dgm:pt modelId="{7130426A-26E3-44E1-B5D5-32CE96CB4764}" type="pres">
      <dgm:prSet presAssocID="{50B74BAB-2131-4C2D-A6EA-2F4580404508}" presName="circleA" presStyleLbl="node1" presStyleIdx="6" presStyleCnt="8"/>
      <dgm:spPr/>
    </dgm:pt>
    <dgm:pt modelId="{3CBF2404-BAB7-447A-B497-252F10A0D09D}" type="pres">
      <dgm:prSet presAssocID="{50B74BAB-2131-4C2D-A6EA-2F4580404508}" presName="spaceA" presStyleCnt="0"/>
      <dgm:spPr/>
    </dgm:pt>
    <dgm:pt modelId="{E1948231-C9E4-4727-A6B2-FF743D0389E1}" type="pres">
      <dgm:prSet presAssocID="{99C68F77-60A7-4041-8929-30687499DD1D}" presName="space" presStyleCnt="0"/>
      <dgm:spPr/>
    </dgm:pt>
    <dgm:pt modelId="{32E8A63D-8951-43E0-A26B-9654067CB13F}" type="pres">
      <dgm:prSet presAssocID="{140326FB-911F-4DBC-8948-B4AA2EB59FED}" presName="compositeB" presStyleCnt="0"/>
      <dgm:spPr/>
    </dgm:pt>
    <dgm:pt modelId="{31D24647-2F02-448A-BE18-F9E3FB4DCD82}" type="pres">
      <dgm:prSet presAssocID="{140326FB-911F-4DBC-8948-B4AA2EB59FED}" presName="textB" presStyleLbl="revTx" presStyleIdx="7" presStyleCnt="8" custScaleX="119178">
        <dgm:presLayoutVars>
          <dgm:bulletEnabled val="1"/>
        </dgm:presLayoutVars>
      </dgm:prSet>
      <dgm:spPr/>
    </dgm:pt>
    <dgm:pt modelId="{D27BA138-EB1C-4406-B916-17EBB488E672}" type="pres">
      <dgm:prSet presAssocID="{140326FB-911F-4DBC-8948-B4AA2EB59FED}" presName="circleB" presStyleLbl="node1" presStyleIdx="7" presStyleCnt="8"/>
      <dgm:spPr/>
    </dgm:pt>
    <dgm:pt modelId="{CE3D858E-BB1E-44AD-A5A9-82DC63319D58}" type="pres">
      <dgm:prSet presAssocID="{140326FB-911F-4DBC-8948-B4AA2EB59FED}" presName="spaceB" presStyleCnt="0"/>
      <dgm:spPr/>
    </dgm:pt>
  </dgm:ptLst>
  <dgm:cxnLst>
    <dgm:cxn modelId="{37BA971A-A27A-4269-8C39-1AB4B73998EA}" srcId="{70C8F104-C721-4F00-ADA1-0E3E10681F87}" destId="{E67FE7A6-229E-4C91-B63A-8F088E974FA0}" srcOrd="0" destOrd="0" parTransId="{F8C5DD8E-87DE-482E-9485-4A096A22989F}" sibTransId="{98A2CFEC-5613-4373-9B1B-F8E4CA456A28}"/>
    <dgm:cxn modelId="{D89DB31D-82CC-413A-9518-13F1448A8553}" srcId="{70C8F104-C721-4F00-ADA1-0E3E10681F87}" destId="{D423F375-4220-4536-9005-00D230BF698F}" srcOrd="2" destOrd="0" parTransId="{0C390F60-F067-41BF-A38B-FDE1C6D4CB3E}" sibTransId="{F9E34006-F607-48F8-A12D-580EE3639169}"/>
    <dgm:cxn modelId="{8F03D12A-EBB2-4F11-91FF-FBE83E511766}" srcId="{70C8F104-C721-4F00-ADA1-0E3E10681F87}" destId="{140326FB-911F-4DBC-8948-B4AA2EB59FED}" srcOrd="7" destOrd="0" parTransId="{FE796C25-D65C-4B84-82DC-074D07BF09FF}" sibTransId="{BF3B86F7-B6F9-4311-8526-76F51A4EBF53}"/>
    <dgm:cxn modelId="{21A01151-1B3F-4C17-B10B-A35DDBBB8610}" srcId="{70C8F104-C721-4F00-ADA1-0E3E10681F87}" destId="{1FBA1641-E54F-4F60-89E3-716F00EB8F40}" srcOrd="5" destOrd="0" parTransId="{8ACAB847-0D24-4572-9736-A59B3FD4E6A1}" sibTransId="{F5877BBF-676C-4430-9C97-C42C0D0F0F1C}"/>
    <dgm:cxn modelId="{C328C051-DBDB-447C-B5F5-B859CFBB6EC5}" type="presOf" srcId="{1FBA1641-E54F-4F60-89E3-716F00EB8F40}" destId="{B24636D0-177F-458C-A442-CA19C931DEF5}" srcOrd="0" destOrd="0" presId="urn:microsoft.com/office/officeart/2005/8/layout/hProcess11"/>
    <dgm:cxn modelId="{DFAB0283-D6DD-45A2-8CC6-52E46E2B0A57}" type="presOf" srcId="{50B74BAB-2131-4C2D-A6EA-2F4580404508}" destId="{EBEAFA4A-CC1A-4BB1-B281-C5A890C937F7}" srcOrd="0" destOrd="0" presId="urn:microsoft.com/office/officeart/2005/8/layout/hProcess11"/>
    <dgm:cxn modelId="{DC48059D-6672-4725-93B5-A03352752A78}" type="presOf" srcId="{70C8F104-C721-4F00-ADA1-0E3E10681F87}" destId="{64605E40-2984-4797-A596-318099A4D055}" srcOrd="0" destOrd="0" presId="urn:microsoft.com/office/officeart/2005/8/layout/hProcess11"/>
    <dgm:cxn modelId="{0F0B249D-DDEE-4136-83E5-3F60CDA4ADA1}" srcId="{70C8F104-C721-4F00-ADA1-0E3E10681F87}" destId="{C4415A1A-475A-47DA-A371-5B44511A498D}" srcOrd="3" destOrd="0" parTransId="{6B146597-5292-4BF6-A34E-910A344902CD}" sibTransId="{8EE0F205-6C4B-430B-AC54-1CADE9D00F29}"/>
    <dgm:cxn modelId="{B11D829D-FF78-45CD-BBFF-E54C2E639FF8}" srcId="{70C8F104-C721-4F00-ADA1-0E3E10681F87}" destId="{50B74BAB-2131-4C2D-A6EA-2F4580404508}" srcOrd="6" destOrd="0" parTransId="{E3ED1EFD-7BA9-4316-B776-BD28E94689A1}" sibTransId="{99C68F77-60A7-4041-8929-30687499DD1D}"/>
    <dgm:cxn modelId="{0460B7A1-466F-4A8D-97DE-66437AE8B374}" type="presOf" srcId="{0AB6605E-C874-4A18-8180-AE7F68C72E9E}" destId="{15FCD506-8C1A-4DF4-B644-04BF2B96CCCB}" srcOrd="0" destOrd="0" presId="urn:microsoft.com/office/officeart/2005/8/layout/hProcess11"/>
    <dgm:cxn modelId="{9B9086C1-7B4C-4978-915C-D925CDD209E6}" type="presOf" srcId="{D423F375-4220-4536-9005-00D230BF698F}" destId="{4B238E96-0102-4088-BFD7-1DFB38920B72}" srcOrd="0" destOrd="0" presId="urn:microsoft.com/office/officeart/2005/8/layout/hProcess11"/>
    <dgm:cxn modelId="{934AC2C2-75B7-48AB-8E4F-2886AFA5B13F}" srcId="{70C8F104-C721-4F00-ADA1-0E3E10681F87}" destId="{87F5FE8C-5D89-4EBA-9413-A0E01FB1AF6A}" srcOrd="4" destOrd="0" parTransId="{2DFC3D66-68BF-47C1-9F7E-2EB490C1D5C6}" sibTransId="{A5C89A18-EB06-49E3-B8EF-6229199F764E}"/>
    <dgm:cxn modelId="{D9F19AC7-ACC3-4116-8F5E-86B385A978FA}" srcId="{70C8F104-C721-4F00-ADA1-0E3E10681F87}" destId="{0AB6605E-C874-4A18-8180-AE7F68C72E9E}" srcOrd="1" destOrd="0" parTransId="{3C4390BD-6ABD-490E-9B67-3225D9138D01}" sibTransId="{4935AD4A-752E-46B8-9930-7B662298E7CE}"/>
    <dgm:cxn modelId="{E24D3ED3-CE10-4DB9-BC77-364EFAAEE6DA}" type="presOf" srcId="{87F5FE8C-5D89-4EBA-9413-A0E01FB1AF6A}" destId="{7D49BAF4-2A94-4BAA-B470-B85959D37280}" srcOrd="0" destOrd="0" presId="urn:microsoft.com/office/officeart/2005/8/layout/hProcess11"/>
    <dgm:cxn modelId="{A51C15D9-85AD-4C9D-878F-9F4E244DDC31}" type="presOf" srcId="{C4415A1A-475A-47DA-A371-5B44511A498D}" destId="{80A022AB-44DD-4DC3-8481-F95EF72243C1}" srcOrd="0" destOrd="0" presId="urn:microsoft.com/office/officeart/2005/8/layout/hProcess11"/>
    <dgm:cxn modelId="{8C684AE8-9B5B-4DD6-B013-21F665D5AE3F}" type="presOf" srcId="{E67FE7A6-229E-4C91-B63A-8F088E974FA0}" destId="{51AB76A1-C050-4C61-934B-25FFF2DDB440}" srcOrd="0" destOrd="0" presId="urn:microsoft.com/office/officeart/2005/8/layout/hProcess11"/>
    <dgm:cxn modelId="{AD8BB8F5-B0A2-49D0-90E4-3581E40E76CF}" type="presOf" srcId="{140326FB-911F-4DBC-8948-B4AA2EB59FED}" destId="{31D24647-2F02-448A-BE18-F9E3FB4DCD82}" srcOrd="0" destOrd="0" presId="urn:microsoft.com/office/officeart/2005/8/layout/hProcess11"/>
    <dgm:cxn modelId="{225D478C-1710-419A-BED1-3BB371FB0864}" type="presParOf" srcId="{64605E40-2984-4797-A596-318099A4D055}" destId="{873C019F-27C2-41C4-9785-11B44A801D5F}" srcOrd="0" destOrd="0" presId="urn:microsoft.com/office/officeart/2005/8/layout/hProcess11"/>
    <dgm:cxn modelId="{E97FD6D0-7833-4148-85E9-CA797DD41EB4}" type="presParOf" srcId="{64605E40-2984-4797-A596-318099A4D055}" destId="{6CF2D0F6-0D97-4BD2-9DD7-9F7810E6ECCF}" srcOrd="1" destOrd="0" presId="urn:microsoft.com/office/officeart/2005/8/layout/hProcess11"/>
    <dgm:cxn modelId="{0E559F77-8CA0-4D98-8922-AF683AC08C60}" type="presParOf" srcId="{6CF2D0F6-0D97-4BD2-9DD7-9F7810E6ECCF}" destId="{2BCAD1A6-DD1B-46C7-A0A8-8959B5AE7457}" srcOrd="0" destOrd="0" presId="urn:microsoft.com/office/officeart/2005/8/layout/hProcess11"/>
    <dgm:cxn modelId="{491AE6D2-053B-45C2-B70D-59F8B489C824}" type="presParOf" srcId="{2BCAD1A6-DD1B-46C7-A0A8-8959B5AE7457}" destId="{51AB76A1-C050-4C61-934B-25FFF2DDB440}" srcOrd="0" destOrd="0" presId="urn:microsoft.com/office/officeart/2005/8/layout/hProcess11"/>
    <dgm:cxn modelId="{38B6BF3C-39EF-4E06-B037-B1C13F6A20C4}" type="presParOf" srcId="{2BCAD1A6-DD1B-46C7-A0A8-8959B5AE7457}" destId="{1E0D9421-ADA5-47BD-AF11-D704277D77C8}" srcOrd="1" destOrd="0" presId="urn:microsoft.com/office/officeart/2005/8/layout/hProcess11"/>
    <dgm:cxn modelId="{D2079390-93FB-453E-9213-DF252D4F9E0C}" type="presParOf" srcId="{2BCAD1A6-DD1B-46C7-A0A8-8959B5AE7457}" destId="{9D59C39D-FA32-4B58-BA2F-E52EA377E288}" srcOrd="2" destOrd="0" presId="urn:microsoft.com/office/officeart/2005/8/layout/hProcess11"/>
    <dgm:cxn modelId="{DA36D132-8D55-44FA-B282-ED714E7FB8E6}" type="presParOf" srcId="{6CF2D0F6-0D97-4BD2-9DD7-9F7810E6ECCF}" destId="{899FDCAE-68E9-4E19-B737-D4AC12A2E7B4}" srcOrd="1" destOrd="0" presId="urn:microsoft.com/office/officeart/2005/8/layout/hProcess11"/>
    <dgm:cxn modelId="{3046AAC5-2E1D-4DC1-8A5B-6BC843D73E81}" type="presParOf" srcId="{6CF2D0F6-0D97-4BD2-9DD7-9F7810E6ECCF}" destId="{053E3B63-A2DD-44B6-B185-09FF9B2C498E}" srcOrd="2" destOrd="0" presId="urn:microsoft.com/office/officeart/2005/8/layout/hProcess11"/>
    <dgm:cxn modelId="{ED073E2C-06FB-4E57-87A1-FCAAFFD1D0FF}" type="presParOf" srcId="{053E3B63-A2DD-44B6-B185-09FF9B2C498E}" destId="{15FCD506-8C1A-4DF4-B644-04BF2B96CCCB}" srcOrd="0" destOrd="0" presId="urn:microsoft.com/office/officeart/2005/8/layout/hProcess11"/>
    <dgm:cxn modelId="{24982D1D-F300-4FBB-A9C8-AB8C6272BE3A}" type="presParOf" srcId="{053E3B63-A2DD-44B6-B185-09FF9B2C498E}" destId="{68F7E746-A29B-4E6F-9204-2FEA61F8E73B}" srcOrd="1" destOrd="0" presId="urn:microsoft.com/office/officeart/2005/8/layout/hProcess11"/>
    <dgm:cxn modelId="{81218CC2-D3D2-4B1F-8AC6-2269522A7174}" type="presParOf" srcId="{053E3B63-A2DD-44B6-B185-09FF9B2C498E}" destId="{33742B0F-E472-4DCF-90E6-58149B940FC6}" srcOrd="2" destOrd="0" presId="urn:microsoft.com/office/officeart/2005/8/layout/hProcess11"/>
    <dgm:cxn modelId="{DF87BB17-2DBF-4F46-9C4C-EE989A72AA92}" type="presParOf" srcId="{6CF2D0F6-0D97-4BD2-9DD7-9F7810E6ECCF}" destId="{7A598405-AD48-4D17-B1C3-5C0CCD4917F4}" srcOrd="3" destOrd="0" presId="urn:microsoft.com/office/officeart/2005/8/layout/hProcess11"/>
    <dgm:cxn modelId="{6F546D6E-AD5D-4443-A1BD-EF4F052C74B7}" type="presParOf" srcId="{6CF2D0F6-0D97-4BD2-9DD7-9F7810E6ECCF}" destId="{CD13145C-D1D6-47AD-8F06-1F89F877B9F7}" srcOrd="4" destOrd="0" presId="urn:microsoft.com/office/officeart/2005/8/layout/hProcess11"/>
    <dgm:cxn modelId="{398E4941-FE08-4DA3-87A8-8793A25CA07E}" type="presParOf" srcId="{CD13145C-D1D6-47AD-8F06-1F89F877B9F7}" destId="{4B238E96-0102-4088-BFD7-1DFB38920B72}" srcOrd="0" destOrd="0" presId="urn:microsoft.com/office/officeart/2005/8/layout/hProcess11"/>
    <dgm:cxn modelId="{26816AC2-4C11-4868-899A-DDEFEC52CBAB}" type="presParOf" srcId="{CD13145C-D1D6-47AD-8F06-1F89F877B9F7}" destId="{C1A07520-6D2E-4E1A-8069-BB2CA7DA4097}" srcOrd="1" destOrd="0" presId="urn:microsoft.com/office/officeart/2005/8/layout/hProcess11"/>
    <dgm:cxn modelId="{FF113EC8-83EE-4CF3-9C93-2C2545C16637}" type="presParOf" srcId="{CD13145C-D1D6-47AD-8F06-1F89F877B9F7}" destId="{5E3F3BD9-36EA-4E31-B29D-E715B4D2BCDA}" srcOrd="2" destOrd="0" presId="urn:microsoft.com/office/officeart/2005/8/layout/hProcess11"/>
    <dgm:cxn modelId="{7289363D-21BC-4E3E-940F-9E6AA0E9AA11}" type="presParOf" srcId="{6CF2D0F6-0D97-4BD2-9DD7-9F7810E6ECCF}" destId="{646765EE-603A-40BA-9091-5D21D67DC409}" srcOrd="5" destOrd="0" presId="urn:microsoft.com/office/officeart/2005/8/layout/hProcess11"/>
    <dgm:cxn modelId="{9805DA45-8D26-4EBB-B8A2-E00069BD2EAB}" type="presParOf" srcId="{6CF2D0F6-0D97-4BD2-9DD7-9F7810E6ECCF}" destId="{59089888-E2A1-4D84-9CDF-D67D500EB393}" srcOrd="6" destOrd="0" presId="urn:microsoft.com/office/officeart/2005/8/layout/hProcess11"/>
    <dgm:cxn modelId="{D8905680-74D9-4C86-A1DA-D2E743F0D668}" type="presParOf" srcId="{59089888-E2A1-4D84-9CDF-D67D500EB393}" destId="{80A022AB-44DD-4DC3-8481-F95EF72243C1}" srcOrd="0" destOrd="0" presId="urn:microsoft.com/office/officeart/2005/8/layout/hProcess11"/>
    <dgm:cxn modelId="{D0214E93-E5F7-4174-9B17-3C0CD39F50F1}" type="presParOf" srcId="{59089888-E2A1-4D84-9CDF-D67D500EB393}" destId="{AB15DBEB-AFA0-4257-973B-B0CDEC976F65}" srcOrd="1" destOrd="0" presId="urn:microsoft.com/office/officeart/2005/8/layout/hProcess11"/>
    <dgm:cxn modelId="{638BA046-4DF2-4FA3-92B5-4C9C60E30B82}" type="presParOf" srcId="{59089888-E2A1-4D84-9CDF-D67D500EB393}" destId="{AF0C59BA-C4E8-4DE6-9687-D7BAE730B6DB}" srcOrd="2" destOrd="0" presId="urn:microsoft.com/office/officeart/2005/8/layout/hProcess11"/>
    <dgm:cxn modelId="{BDB044EB-0F59-426B-8A45-E232D3E51019}" type="presParOf" srcId="{6CF2D0F6-0D97-4BD2-9DD7-9F7810E6ECCF}" destId="{F3096396-4BE2-4EB3-8EAE-9103BB533639}" srcOrd="7" destOrd="0" presId="urn:microsoft.com/office/officeart/2005/8/layout/hProcess11"/>
    <dgm:cxn modelId="{7FDD213E-9093-4BA6-BF0D-D029720C5BAD}" type="presParOf" srcId="{6CF2D0F6-0D97-4BD2-9DD7-9F7810E6ECCF}" destId="{E3B9FEC7-534F-4035-B00D-DCDDDA5EAA6F}" srcOrd="8" destOrd="0" presId="urn:microsoft.com/office/officeart/2005/8/layout/hProcess11"/>
    <dgm:cxn modelId="{B78B6ABF-4048-4993-AD75-3B379C1E9D8A}" type="presParOf" srcId="{E3B9FEC7-534F-4035-B00D-DCDDDA5EAA6F}" destId="{7D49BAF4-2A94-4BAA-B470-B85959D37280}" srcOrd="0" destOrd="0" presId="urn:microsoft.com/office/officeart/2005/8/layout/hProcess11"/>
    <dgm:cxn modelId="{1EB46E5F-58BA-44D7-8B10-57838E0ACDDC}" type="presParOf" srcId="{E3B9FEC7-534F-4035-B00D-DCDDDA5EAA6F}" destId="{4CEF5419-24AB-4138-AB6F-2D1F745A5ED4}" srcOrd="1" destOrd="0" presId="urn:microsoft.com/office/officeart/2005/8/layout/hProcess11"/>
    <dgm:cxn modelId="{9D8A2549-93DF-4E80-805C-3F036C8EE81C}" type="presParOf" srcId="{E3B9FEC7-534F-4035-B00D-DCDDDA5EAA6F}" destId="{CFF36F4C-44E4-4A27-8ADC-3D6A73996093}" srcOrd="2" destOrd="0" presId="urn:microsoft.com/office/officeart/2005/8/layout/hProcess11"/>
    <dgm:cxn modelId="{6A47A2B7-53E8-4C8F-9F19-A3D01323685D}" type="presParOf" srcId="{6CF2D0F6-0D97-4BD2-9DD7-9F7810E6ECCF}" destId="{9E5E94E8-5396-4584-9521-C538F862FFCB}" srcOrd="9" destOrd="0" presId="urn:microsoft.com/office/officeart/2005/8/layout/hProcess11"/>
    <dgm:cxn modelId="{45E6B4F4-E3AB-4C47-BDE3-8EDC7C3655AF}" type="presParOf" srcId="{6CF2D0F6-0D97-4BD2-9DD7-9F7810E6ECCF}" destId="{20A43147-321A-4FD4-B90F-5227674DE3AE}" srcOrd="10" destOrd="0" presId="urn:microsoft.com/office/officeart/2005/8/layout/hProcess11"/>
    <dgm:cxn modelId="{1E33E318-EF17-451C-A424-A353FAE0D293}" type="presParOf" srcId="{20A43147-321A-4FD4-B90F-5227674DE3AE}" destId="{B24636D0-177F-458C-A442-CA19C931DEF5}" srcOrd="0" destOrd="0" presId="urn:microsoft.com/office/officeart/2005/8/layout/hProcess11"/>
    <dgm:cxn modelId="{B1372A41-AB05-4F67-900C-9BE32F081687}" type="presParOf" srcId="{20A43147-321A-4FD4-B90F-5227674DE3AE}" destId="{DE6CB4E8-F562-4F8B-9DA6-B5DB36DB2E8F}" srcOrd="1" destOrd="0" presId="urn:microsoft.com/office/officeart/2005/8/layout/hProcess11"/>
    <dgm:cxn modelId="{6AB3BB7F-F860-44D8-B5A4-C5025A8C047F}" type="presParOf" srcId="{20A43147-321A-4FD4-B90F-5227674DE3AE}" destId="{E3F2AEAF-3A1D-441A-8025-9CF571D4C937}" srcOrd="2" destOrd="0" presId="urn:microsoft.com/office/officeart/2005/8/layout/hProcess11"/>
    <dgm:cxn modelId="{07BCF724-50F0-4FA9-AC3D-F86D6D028B3D}" type="presParOf" srcId="{6CF2D0F6-0D97-4BD2-9DD7-9F7810E6ECCF}" destId="{248A8781-8209-44F6-8203-A78B2BE484A3}" srcOrd="11" destOrd="0" presId="urn:microsoft.com/office/officeart/2005/8/layout/hProcess11"/>
    <dgm:cxn modelId="{29A74D4A-1A78-4CFF-8512-4C729A779AC7}" type="presParOf" srcId="{6CF2D0F6-0D97-4BD2-9DD7-9F7810E6ECCF}" destId="{69542B2A-51C2-40AE-BC1F-762A3776E412}" srcOrd="12" destOrd="0" presId="urn:microsoft.com/office/officeart/2005/8/layout/hProcess11"/>
    <dgm:cxn modelId="{482340E2-C669-4EEB-BDF4-54197DD42B78}" type="presParOf" srcId="{69542B2A-51C2-40AE-BC1F-762A3776E412}" destId="{EBEAFA4A-CC1A-4BB1-B281-C5A890C937F7}" srcOrd="0" destOrd="0" presId="urn:microsoft.com/office/officeart/2005/8/layout/hProcess11"/>
    <dgm:cxn modelId="{679B7A34-7FD9-4C68-8F97-0ABBF854874B}" type="presParOf" srcId="{69542B2A-51C2-40AE-BC1F-762A3776E412}" destId="{7130426A-26E3-44E1-B5D5-32CE96CB4764}" srcOrd="1" destOrd="0" presId="urn:microsoft.com/office/officeart/2005/8/layout/hProcess11"/>
    <dgm:cxn modelId="{F013E895-E6B2-48DF-8E6E-AAFFB6C5B989}" type="presParOf" srcId="{69542B2A-51C2-40AE-BC1F-762A3776E412}" destId="{3CBF2404-BAB7-447A-B497-252F10A0D09D}" srcOrd="2" destOrd="0" presId="urn:microsoft.com/office/officeart/2005/8/layout/hProcess11"/>
    <dgm:cxn modelId="{8D62441C-E050-4702-B0D9-2B2648E1F274}" type="presParOf" srcId="{6CF2D0F6-0D97-4BD2-9DD7-9F7810E6ECCF}" destId="{E1948231-C9E4-4727-A6B2-FF743D0389E1}" srcOrd="13" destOrd="0" presId="urn:microsoft.com/office/officeart/2005/8/layout/hProcess11"/>
    <dgm:cxn modelId="{B84F6E72-0EF4-4ACF-AF96-61F8982D925C}" type="presParOf" srcId="{6CF2D0F6-0D97-4BD2-9DD7-9F7810E6ECCF}" destId="{32E8A63D-8951-43E0-A26B-9654067CB13F}" srcOrd="14" destOrd="0" presId="urn:microsoft.com/office/officeart/2005/8/layout/hProcess11"/>
    <dgm:cxn modelId="{2A4A7CA5-F4F9-40A6-8960-4E3E6449136B}" type="presParOf" srcId="{32E8A63D-8951-43E0-A26B-9654067CB13F}" destId="{31D24647-2F02-448A-BE18-F9E3FB4DCD82}" srcOrd="0" destOrd="0" presId="urn:microsoft.com/office/officeart/2005/8/layout/hProcess11"/>
    <dgm:cxn modelId="{1276435B-04C6-4277-AD97-AB8E45C375FA}" type="presParOf" srcId="{32E8A63D-8951-43E0-A26B-9654067CB13F}" destId="{D27BA138-EB1C-4406-B916-17EBB488E672}" srcOrd="1" destOrd="0" presId="urn:microsoft.com/office/officeart/2005/8/layout/hProcess11"/>
    <dgm:cxn modelId="{80DFBEA9-AB66-4762-AD89-56B8867A9B3E}" type="presParOf" srcId="{32E8A63D-8951-43E0-A26B-9654067CB13F}" destId="{CE3D858E-BB1E-44AD-A5A9-82DC63319D58}"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3C019F-27C2-41C4-9785-11B44A801D5F}">
      <dsp:nvSpPr>
        <dsp:cNvPr id="0" name=""/>
        <dsp:cNvSpPr/>
      </dsp:nvSpPr>
      <dsp:spPr>
        <a:xfrm>
          <a:off x="0" y="952500"/>
          <a:ext cx="13284199" cy="1270000"/>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AB76A1-C050-4C61-934B-25FFF2DDB440}">
      <dsp:nvSpPr>
        <dsp:cNvPr id="0" name=""/>
        <dsp:cNvSpPr/>
      </dsp:nvSpPr>
      <dsp:spPr>
        <a:xfrm>
          <a:off x="843135" y="0"/>
          <a:ext cx="1331014" cy="127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en-US" sz="1800" b="1" kern="1200" dirty="0"/>
            <a:t>Gospels Written ca. 70-100 CE</a:t>
          </a:r>
        </a:p>
      </dsp:txBody>
      <dsp:txXfrm>
        <a:off x="843135" y="0"/>
        <a:ext cx="1331014" cy="1270000"/>
      </dsp:txXfrm>
    </dsp:sp>
    <dsp:sp modelId="{1E0D9421-ADA5-47BD-AF11-D704277D77C8}">
      <dsp:nvSpPr>
        <dsp:cNvPr id="0" name=""/>
        <dsp:cNvSpPr/>
      </dsp:nvSpPr>
      <dsp:spPr>
        <a:xfrm>
          <a:off x="510820" y="1428750"/>
          <a:ext cx="317500" cy="31750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FCD506-8C1A-4DF4-B644-04BF2B96CCCB}">
      <dsp:nvSpPr>
        <dsp:cNvPr id="0" name=""/>
        <dsp:cNvSpPr/>
      </dsp:nvSpPr>
      <dsp:spPr>
        <a:xfrm>
          <a:off x="1401628" y="1905000"/>
          <a:ext cx="1331014" cy="127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0" lvl="0" indent="0" algn="ctr" defTabSz="889000">
            <a:lnSpc>
              <a:spcPct val="90000"/>
            </a:lnSpc>
            <a:spcBef>
              <a:spcPct val="0"/>
            </a:spcBef>
            <a:spcAft>
              <a:spcPct val="35000"/>
            </a:spcAft>
            <a:buNone/>
          </a:pPr>
          <a:r>
            <a:rPr lang="en-US" sz="2000" kern="1200" dirty="0"/>
            <a:t>Origen ca. 184 – 253 CE</a:t>
          </a:r>
        </a:p>
      </dsp:txBody>
      <dsp:txXfrm>
        <a:off x="1401628" y="1905000"/>
        <a:ext cx="1331014" cy="1270000"/>
      </dsp:txXfrm>
    </dsp:sp>
    <dsp:sp modelId="{68F7E746-A29B-4E6F-9204-2FEA61F8E73B}">
      <dsp:nvSpPr>
        <dsp:cNvPr id="0" name=""/>
        <dsp:cNvSpPr/>
      </dsp:nvSpPr>
      <dsp:spPr>
        <a:xfrm>
          <a:off x="1908386" y="1428750"/>
          <a:ext cx="317500" cy="31750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238E96-0102-4088-BFD7-1DFB38920B72}">
      <dsp:nvSpPr>
        <dsp:cNvPr id="0" name=""/>
        <dsp:cNvSpPr/>
      </dsp:nvSpPr>
      <dsp:spPr>
        <a:xfrm>
          <a:off x="2799194" y="0"/>
          <a:ext cx="1592412" cy="127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b" anchorCtr="0">
          <a:noAutofit/>
        </a:bodyPr>
        <a:lstStyle/>
        <a:p>
          <a:pPr marL="0" lvl="0" indent="0" algn="ctr" defTabSz="889000">
            <a:lnSpc>
              <a:spcPct val="90000"/>
            </a:lnSpc>
            <a:spcBef>
              <a:spcPct val="0"/>
            </a:spcBef>
            <a:spcAft>
              <a:spcPct val="35000"/>
            </a:spcAft>
            <a:buNone/>
          </a:pPr>
          <a:r>
            <a:rPr lang="en-US" sz="2000" kern="1200" dirty="0"/>
            <a:t>Origen leads Catechetical School of Alexandria ca. 202 CE</a:t>
          </a:r>
        </a:p>
      </dsp:txBody>
      <dsp:txXfrm>
        <a:off x="2799194" y="0"/>
        <a:ext cx="1592412" cy="1270000"/>
      </dsp:txXfrm>
    </dsp:sp>
    <dsp:sp modelId="{C1A07520-6D2E-4E1A-8069-BB2CA7DA4097}">
      <dsp:nvSpPr>
        <dsp:cNvPr id="0" name=""/>
        <dsp:cNvSpPr/>
      </dsp:nvSpPr>
      <dsp:spPr>
        <a:xfrm>
          <a:off x="3436650" y="1428750"/>
          <a:ext cx="317500" cy="31750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A022AB-44DD-4DC3-8481-F95EF72243C1}">
      <dsp:nvSpPr>
        <dsp:cNvPr id="0" name=""/>
        <dsp:cNvSpPr/>
      </dsp:nvSpPr>
      <dsp:spPr>
        <a:xfrm>
          <a:off x="4458157" y="1905000"/>
          <a:ext cx="1331014" cy="127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0" lvl="0" indent="0" algn="ctr" defTabSz="889000">
            <a:lnSpc>
              <a:spcPct val="90000"/>
            </a:lnSpc>
            <a:spcBef>
              <a:spcPct val="0"/>
            </a:spcBef>
            <a:spcAft>
              <a:spcPct val="35000"/>
            </a:spcAft>
            <a:buNone/>
          </a:pPr>
          <a:r>
            <a:rPr lang="en-US" sz="2000" kern="1200" dirty="0"/>
            <a:t>Origen writes </a:t>
          </a:r>
          <a:r>
            <a:rPr lang="en-US" sz="2000" i="1" kern="1200" dirty="0"/>
            <a:t>On First Principles</a:t>
          </a:r>
          <a:r>
            <a:rPr lang="en-US" sz="2000" i="0" kern="1200" dirty="0"/>
            <a:t> ca. 220 – 230 CE</a:t>
          </a:r>
          <a:endParaRPr lang="en-US" sz="2000" kern="1200" dirty="0"/>
        </a:p>
      </dsp:txBody>
      <dsp:txXfrm>
        <a:off x="4458157" y="1905000"/>
        <a:ext cx="1331014" cy="1270000"/>
      </dsp:txXfrm>
    </dsp:sp>
    <dsp:sp modelId="{AB15DBEB-AFA0-4257-973B-B0CDEC976F65}">
      <dsp:nvSpPr>
        <dsp:cNvPr id="0" name=""/>
        <dsp:cNvSpPr/>
      </dsp:nvSpPr>
      <dsp:spPr>
        <a:xfrm>
          <a:off x="4964914" y="1428750"/>
          <a:ext cx="317500" cy="31750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D49BAF4-2A94-4BAA-B470-B85959D37280}">
      <dsp:nvSpPr>
        <dsp:cNvPr id="0" name=""/>
        <dsp:cNvSpPr/>
      </dsp:nvSpPr>
      <dsp:spPr>
        <a:xfrm>
          <a:off x="5855722" y="0"/>
          <a:ext cx="1331014" cy="127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b" anchorCtr="0">
          <a:noAutofit/>
        </a:bodyPr>
        <a:lstStyle/>
        <a:p>
          <a:pPr marL="0" lvl="0" indent="0" algn="ctr" defTabSz="889000">
            <a:lnSpc>
              <a:spcPct val="90000"/>
            </a:lnSpc>
            <a:spcBef>
              <a:spcPct val="0"/>
            </a:spcBef>
            <a:spcAft>
              <a:spcPct val="35000"/>
            </a:spcAft>
            <a:buNone/>
          </a:pPr>
          <a:r>
            <a:rPr lang="en-US" sz="2000" kern="1200" dirty="0"/>
            <a:t>Origen Ordained in Caesarea 231 CE</a:t>
          </a:r>
        </a:p>
      </dsp:txBody>
      <dsp:txXfrm>
        <a:off x="5855722" y="0"/>
        <a:ext cx="1331014" cy="1270000"/>
      </dsp:txXfrm>
    </dsp:sp>
    <dsp:sp modelId="{4CEF5419-24AB-4138-AB6F-2D1F745A5ED4}">
      <dsp:nvSpPr>
        <dsp:cNvPr id="0" name=""/>
        <dsp:cNvSpPr/>
      </dsp:nvSpPr>
      <dsp:spPr>
        <a:xfrm>
          <a:off x="6362480" y="1428750"/>
          <a:ext cx="317500" cy="31750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4636D0-177F-458C-A442-CA19C931DEF5}">
      <dsp:nvSpPr>
        <dsp:cNvPr id="0" name=""/>
        <dsp:cNvSpPr/>
      </dsp:nvSpPr>
      <dsp:spPr>
        <a:xfrm>
          <a:off x="7253288" y="1905000"/>
          <a:ext cx="1648035" cy="127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0" lvl="0" indent="0" algn="ctr" defTabSz="889000">
            <a:lnSpc>
              <a:spcPct val="90000"/>
            </a:lnSpc>
            <a:spcBef>
              <a:spcPct val="0"/>
            </a:spcBef>
            <a:spcAft>
              <a:spcPct val="35000"/>
            </a:spcAft>
            <a:buNone/>
          </a:pPr>
          <a:r>
            <a:rPr lang="en-US" sz="2000" kern="1200" dirty="0"/>
            <a:t>Major Decian Persecution 250 CE</a:t>
          </a:r>
        </a:p>
      </dsp:txBody>
      <dsp:txXfrm>
        <a:off x="7253288" y="1905000"/>
        <a:ext cx="1648035" cy="1270000"/>
      </dsp:txXfrm>
    </dsp:sp>
    <dsp:sp modelId="{DE6CB4E8-F562-4F8B-9DA6-B5DB36DB2E8F}">
      <dsp:nvSpPr>
        <dsp:cNvPr id="0" name=""/>
        <dsp:cNvSpPr/>
      </dsp:nvSpPr>
      <dsp:spPr>
        <a:xfrm>
          <a:off x="7918555" y="1428750"/>
          <a:ext cx="317500" cy="31750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EAFA4A-CC1A-4BB1-B281-C5A890C937F7}">
      <dsp:nvSpPr>
        <dsp:cNvPr id="0" name=""/>
        <dsp:cNvSpPr/>
      </dsp:nvSpPr>
      <dsp:spPr>
        <a:xfrm>
          <a:off x="8967874" y="0"/>
          <a:ext cx="1331014" cy="127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b" anchorCtr="0">
          <a:noAutofit/>
        </a:bodyPr>
        <a:lstStyle/>
        <a:p>
          <a:pPr marL="0" lvl="0" indent="0" algn="ctr" defTabSz="889000">
            <a:lnSpc>
              <a:spcPct val="90000"/>
            </a:lnSpc>
            <a:spcBef>
              <a:spcPct val="0"/>
            </a:spcBef>
            <a:spcAft>
              <a:spcPct val="35000"/>
            </a:spcAft>
            <a:buNone/>
          </a:pPr>
          <a:r>
            <a:rPr lang="en-US" sz="2000" kern="1200" dirty="0"/>
            <a:t>Council of Nicaea 325 CE</a:t>
          </a:r>
        </a:p>
      </dsp:txBody>
      <dsp:txXfrm>
        <a:off x="8967874" y="0"/>
        <a:ext cx="1331014" cy="1270000"/>
      </dsp:txXfrm>
    </dsp:sp>
    <dsp:sp modelId="{7130426A-26E3-44E1-B5D5-32CE96CB4764}">
      <dsp:nvSpPr>
        <dsp:cNvPr id="0" name=""/>
        <dsp:cNvSpPr/>
      </dsp:nvSpPr>
      <dsp:spPr>
        <a:xfrm>
          <a:off x="9474631" y="1428750"/>
          <a:ext cx="317500" cy="31750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D24647-2F02-448A-BE18-F9E3FB4DCD82}">
      <dsp:nvSpPr>
        <dsp:cNvPr id="0" name=""/>
        <dsp:cNvSpPr/>
      </dsp:nvSpPr>
      <dsp:spPr>
        <a:xfrm>
          <a:off x="10365439" y="1905000"/>
          <a:ext cx="1586276" cy="127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None/>
          </a:pPr>
          <a:r>
            <a:rPr lang="en-US" sz="1600" kern="1200" dirty="0"/>
            <a:t>Condemnation of Origen by Emperor Justinian I 543 CE</a:t>
          </a:r>
        </a:p>
      </dsp:txBody>
      <dsp:txXfrm>
        <a:off x="10365439" y="1905000"/>
        <a:ext cx="1586276" cy="1270000"/>
      </dsp:txXfrm>
    </dsp:sp>
    <dsp:sp modelId="{D27BA138-EB1C-4406-B916-17EBB488E672}">
      <dsp:nvSpPr>
        <dsp:cNvPr id="0" name=""/>
        <dsp:cNvSpPr/>
      </dsp:nvSpPr>
      <dsp:spPr>
        <a:xfrm>
          <a:off x="10999828" y="1428750"/>
          <a:ext cx="317500" cy="31750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F1EFFA-93C7-4B1F-A239-733FFCADD3EC}" type="datetimeFigureOut">
              <a:rPr lang="en-US" smtClean="0"/>
              <a:t>4/14/2021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60E253-AB80-4AE7-953F-B02C0F48EFEC}" type="slidenum">
              <a:rPr lang="en-US" smtClean="0"/>
              <a:t>‹#›</a:t>
            </a:fld>
            <a:endParaRPr lang="en-US"/>
          </a:p>
        </p:txBody>
      </p:sp>
    </p:spTree>
    <p:extLst>
      <p:ext uri="{BB962C8B-B14F-4D97-AF65-F5344CB8AC3E}">
        <p14:creationId xmlns:p14="http://schemas.microsoft.com/office/powerpoint/2010/main" val="339981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I even start outlining my project, for those of you who know next to nothing about </a:t>
            </a:r>
            <a:r>
              <a:rPr lang="en-US" dirty="0" err="1"/>
              <a:t>origen</a:t>
            </a:r>
            <a:r>
              <a:rPr lang="en-US" dirty="0"/>
              <a:t>, he has unfortunately gotten a bit of a tarnished reputation over the course of Christian history. The main reason for this is how his teachings are rooted in philosophy, primarily Platonic philosophy. It is truly unfortunate that such a gifted theologian has been condemned through the course of history. </a:t>
            </a:r>
          </a:p>
        </p:txBody>
      </p:sp>
      <p:sp>
        <p:nvSpPr>
          <p:cNvPr id="4" name="Slide Number Placeholder 3"/>
          <p:cNvSpPr>
            <a:spLocks noGrp="1"/>
          </p:cNvSpPr>
          <p:nvPr>
            <p:ph type="sldNum" sz="quarter" idx="5"/>
          </p:nvPr>
        </p:nvSpPr>
        <p:spPr/>
        <p:txBody>
          <a:bodyPr/>
          <a:lstStyle/>
          <a:p>
            <a:fld id="{0760E253-AB80-4AE7-953F-B02C0F48EFEC}" type="slidenum">
              <a:rPr lang="en-US" smtClean="0"/>
              <a:t>2</a:t>
            </a:fld>
            <a:endParaRPr lang="en-US"/>
          </a:p>
        </p:txBody>
      </p:sp>
    </p:spTree>
    <p:extLst>
      <p:ext uri="{BB962C8B-B14F-4D97-AF65-F5344CB8AC3E}">
        <p14:creationId xmlns:p14="http://schemas.microsoft.com/office/powerpoint/2010/main" val="2890072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0E253-AB80-4AE7-953F-B02C0F48EFEC}" type="slidenum">
              <a:rPr lang="en-US" smtClean="0"/>
              <a:t>14</a:t>
            </a:fld>
            <a:endParaRPr lang="en-US"/>
          </a:p>
        </p:txBody>
      </p:sp>
    </p:spTree>
    <p:extLst>
      <p:ext uri="{BB962C8B-B14F-4D97-AF65-F5344CB8AC3E}">
        <p14:creationId xmlns:p14="http://schemas.microsoft.com/office/powerpoint/2010/main" val="2131445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why was Origen important? Well he was on the front lines for defending Christianity in the face of Roman opposition. He wrote a whole treatise to defend Christianity against pagan philosophy and false beliefs about Christian practices. Furthermore, he was a pioneer of Scriptural interpretation. Along with his Hexapla, he wrote innumerable commentaries on books of the bible. Well, I say innumerable because unfortunately many of his written works have not survived the passage of time. And finally most relevant to my project, he not only founded systematic theology, but he wrote out his teachings in on first principles, the first known treatise to arrange Christian doctrine in this topical manner.</a:t>
            </a:r>
          </a:p>
          <a:p>
            <a:r>
              <a:rPr lang="en-US" dirty="0"/>
              <a:t>In these ways, Origen truly forged the way for the many important theologians that were inspired by his efforts. </a:t>
            </a:r>
          </a:p>
        </p:txBody>
      </p:sp>
      <p:sp>
        <p:nvSpPr>
          <p:cNvPr id="4" name="Slide Number Placeholder 3"/>
          <p:cNvSpPr>
            <a:spLocks noGrp="1"/>
          </p:cNvSpPr>
          <p:nvPr>
            <p:ph type="sldNum" sz="quarter" idx="5"/>
          </p:nvPr>
        </p:nvSpPr>
        <p:spPr/>
        <p:txBody>
          <a:bodyPr/>
          <a:lstStyle/>
          <a:p>
            <a:fld id="{0760E253-AB80-4AE7-953F-B02C0F48EFEC}" type="slidenum">
              <a:rPr lang="en-US" smtClean="0"/>
              <a:t>5</a:t>
            </a:fld>
            <a:endParaRPr lang="en-US"/>
          </a:p>
        </p:txBody>
      </p:sp>
    </p:spTree>
    <p:extLst>
      <p:ext uri="{BB962C8B-B14F-4D97-AF65-F5344CB8AC3E}">
        <p14:creationId xmlns:p14="http://schemas.microsoft.com/office/powerpoint/2010/main" val="39145499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if </a:t>
            </a:r>
            <a:r>
              <a:rPr lang="en-US" dirty="0" err="1"/>
              <a:t>origen</a:t>
            </a:r>
            <a:r>
              <a:rPr lang="en-US" dirty="0"/>
              <a:t> in spite of being so important to Christian history, why was his philosophy bad enough to condemn him hundreds of years after his death? Lets hear from himself and his students on his true attitude toward this controversial topic of philosophy.</a:t>
            </a:r>
          </a:p>
        </p:txBody>
      </p:sp>
      <p:sp>
        <p:nvSpPr>
          <p:cNvPr id="4" name="Slide Number Placeholder 3"/>
          <p:cNvSpPr>
            <a:spLocks noGrp="1"/>
          </p:cNvSpPr>
          <p:nvPr>
            <p:ph type="sldNum" sz="quarter" idx="5"/>
          </p:nvPr>
        </p:nvSpPr>
        <p:spPr/>
        <p:txBody>
          <a:bodyPr/>
          <a:lstStyle/>
          <a:p>
            <a:fld id="{0760E253-AB80-4AE7-953F-B02C0F48EFEC}" type="slidenum">
              <a:rPr lang="en-US" smtClean="0"/>
              <a:t>7</a:t>
            </a:fld>
            <a:endParaRPr lang="en-US"/>
          </a:p>
        </p:txBody>
      </p:sp>
    </p:spTree>
    <p:extLst>
      <p:ext uri="{BB962C8B-B14F-4D97-AF65-F5344CB8AC3E}">
        <p14:creationId xmlns:p14="http://schemas.microsoft.com/office/powerpoint/2010/main" val="835579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Origen ultimately saw philosophy as a tool, a very important tool, but a tool nonetheless capable of helping us understand but not give actual salvation.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evidenced by his work contra </a:t>
            </a:r>
            <a:r>
              <a:rPr lang="en-US" dirty="0" err="1"/>
              <a:t>celsus</a:t>
            </a:r>
            <a:r>
              <a:rPr lang="en-US" dirty="0"/>
              <a:t>, </a:t>
            </a:r>
            <a:r>
              <a:rPr lang="en-US" dirty="0" err="1"/>
              <a:t>origen</a:t>
            </a:r>
            <a:r>
              <a:rPr lang="en-US" dirty="0"/>
              <a:t> was very critical of philosophy. He carefully considered elements of philosophy throughout his education to evaluate its usefulness. He found Platonism to be the most helpful.</a:t>
            </a:r>
          </a:p>
          <a:p>
            <a:endParaRPr lang="en-US" dirty="0"/>
          </a:p>
        </p:txBody>
      </p:sp>
      <p:sp>
        <p:nvSpPr>
          <p:cNvPr id="4" name="Slide Number Placeholder 3"/>
          <p:cNvSpPr>
            <a:spLocks noGrp="1"/>
          </p:cNvSpPr>
          <p:nvPr>
            <p:ph type="sldNum" sz="quarter" idx="5"/>
          </p:nvPr>
        </p:nvSpPr>
        <p:spPr/>
        <p:txBody>
          <a:bodyPr/>
          <a:lstStyle/>
          <a:p>
            <a:fld id="{0760E253-AB80-4AE7-953F-B02C0F48EFEC}" type="slidenum">
              <a:rPr lang="en-US" smtClean="0"/>
              <a:t>8</a:t>
            </a:fld>
            <a:endParaRPr lang="en-US"/>
          </a:p>
        </p:txBody>
      </p:sp>
    </p:spTree>
    <p:extLst>
      <p:ext uri="{BB962C8B-B14F-4D97-AF65-F5344CB8AC3E}">
        <p14:creationId xmlns:p14="http://schemas.microsoft.com/office/powerpoint/2010/main" val="2105532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wont get into too many details but various theologians like this lovely picture of the always cheerful Jerome condemned Origen. He was criticized many times but was ultimately condemned like I said before about two hundred years after </a:t>
            </a:r>
            <a:r>
              <a:rPr lang="en-US" dirty="0" err="1"/>
              <a:t>origens</a:t>
            </a:r>
            <a:r>
              <a:rPr lang="en-US" dirty="0"/>
              <a:t> death</a:t>
            </a:r>
          </a:p>
        </p:txBody>
      </p:sp>
      <p:sp>
        <p:nvSpPr>
          <p:cNvPr id="4" name="Slide Number Placeholder 3"/>
          <p:cNvSpPr>
            <a:spLocks noGrp="1"/>
          </p:cNvSpPr>
          <p:nvPr>
            <p:ph type="sldNum" sz="quarter" idx="5"/>
          </p:nvPr>
        </p:nvSpPr>
        <p:spPr/>
        <p:txBody>
          <a:bodyPr/>
          <a:lstStyle/>
          <a:p>
            <a:fld id="{0760E253-AB80-4AE7-953F-B02C0F48EFEC}" type="slidenum">
              <a:rPr lang="en-US" smtClean="0"/>
              <a:t>9</a:t>
            </a:fld>
            <a:endParaRPr lang="en-US"/>
          </a:p>
        </p:txBody>
      </p:sp>
    </p:spTree>
    <p:extLst>
      <p:ext uri="{BB962C8B-B14F-4D97-AF65-F5344CB8AC3E}">
        <p14:creationId xmlns:p14="http://schemas.microsoft.com/office/powerpoint/2010/main" val="820159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Regardless of if these reasons are true, these were the reasons given for the condemnation of Origen.</a:t>
            </a:r>
          </a:p>
          <a:p>
            <a:r>
              <a:rPr lang="en-US" dirty="0"/>
              <a:t>At times, Origen let his philosophizing go a bit too far and was too vague in certain areas. </a:t>
            </a:r>
          </a:p>
          <a:p>
            <a:r>
              <a:rPr lang="en-US" dirty="0"/>
              <a:t>As I breakdown in my paper some of these reasons are accurate to Origen’s teachings but some are over </a:t>
            </a:r>
            <a:r>
              <a:rPr lang="en-US" dirty="0" err="1"/>
              <a:t>exagerations</a:t>
            </a:r>
            <a:r>
              <a:rPr lang="en-US" dirty="0"/>
              <a:t> over the course of history.</a:t>
            </a:r>
          </a:p>
          <a:p>
            <a:pPr>
              <a:lnSpc>
                <a:spcPct val="90000"/>
              </a:lnSpc>
            </a:pPr>
            <a:r>
              <a:rPr lang="en-US" dirty="0"/>
              <a:t>Preexistence of Souls</a:t>
            </a:r>
          </a:p>
          <a:p>
            <a:pPr lvl="1">
              <a:lnSpc>
                <a:spcPct val="90000"/>
              </a:lnSpc>
            </a:pPr>
            <a:r>
              <a:rPr lang="en-US" sz="2200" dirty="0"/>
              <a:t>Before existing in physical bodies, souls existed in the spiritual world with God until being given bodies as a result of their sin</a:t>
            </a:r>
          </a:p>
          <a:p>
            <a:pPr>
              <a:lnSpc>
                <a:spcPct val="90000"/>
              </a:lnSpc>
            </a:pPr>
            <a:r>
              <a:rPr lang="en-US" dirty="0"/>
              <a:t>Universal Salvation</a:t>
            </a:r>
          </a:p>
          <a:p>
            <a:pPr lvl="1">
              <a:lnSpc>
                <a:spcPct val="90000"/>
              </a:lnSpc>
            </a:pPr>
            <a:r>
              <a:rPr lang="en-US" sz="2200" dirty="0"/>
              <a:t>Overly optimistic view of Salvation</a:t>
            </a:r>
          </a:p>
          <a:p>
            <a:pPr lvl="2">
              <a:lnSpc>
                <a:spcPct val="90000"/>
              </a:lnSpc>
            </a:pPr>
            <a:r>
              <a:rPr lang="en-US" sz="2000" dirty="0"/>
              <a:t>Universalism = all souls will go to heaven</a:t>
            </a:r>
          </a:p>
          <a:p>
            <a:pPr lvl="1">
              <a:lnSpc>
                <a:spcPct val="90000"/>
              </a:lnSpc>
            </a:pPr>
            <a:r>
              <a:rPr lang="en-US" sz="2200" dirty="0"/>
              <a:t>After being made aware of their sins, all souls might rejoin God in heaven</a:t>
            </a:r>
          </a:p>
          <a:p>
            <a:pPr lvl="2">
              <a:lnSpc>
                <a:spcPct val="90000"/>
              </a:lnSpc>
            </a:pPr>
            <a:r>
              <a:rPr lang="en-US" sz="2000" dirty="0"/>
              <a:t>Accused of advocating for the Salvation of the Devil</a:t>
            </a:r>
          </a:p>
          <a:p>
            <a:pPr lvl="1">
              <a:lnSpc>
                <a:spcPct val="90000"/>
              </a:lnSpc>
            </a:pPr>
            <a:r>
              <a:rPr lang="en-US" sz="2200" dirty="0"/>
              <a:t>Could be linked to Platonic principle of physical world rejoining with the creator as the ultimate good</a:t>
            </a:r>
          </a:p>
          <a:p>
            <a:endParaRPr lang="en-US" dirty="0"/>
          </a:p>
          <a:p>
            <a:r>
              <a:rPr lang="en-US" dirty="0"/>
              <a:t>So ultimately at the root of these allegations is his reliance on philosophy in matters that upset many theologians to say the least.</a:t>
            </a:r>
          </a:p>
        </p:txBody>
      </p:sp>
      <p:sp>
        <p:nvSpPr>
          <p:cNvPr id="4" name="Slide Number Placeholder 3"/>
          <p:cNvSpPr>
            <a:spLocks noGrp="1"/>
          </p:cNvSpPr>
          <p:nvPr>
            <p:ph type="sldNum" sz="quarter" idx="5"/>
          </p:nvPr>
        </p:nvSpPr>
        <p:spPr/>
        <p:txBody>
          <a:bodyPr/>
          <a:lstStyle/>
          <a:p>
            <a:fld id="{0760E253-AB80-4AE7-953F-B02C0F48EFEC}" type="slidenum">
              <a:rPr lang="en-US" smtClean="0"/>
              <a:t>10</a:t>
            </a:fld>
            <a:endParaRPr lang="en-US"/>
          </a:p>
        </p:txBody>
      </p:sp>
    </p:spTree>
    <p:extLst>
      <p:ext uri="{BB962C8B-B14F-4D97-AF65-F5344CB8AC3E}">
        <p14:creationId xmlns:p14="http://schemas.microsoft.com/office/powerpoint/2010/main" val="34081626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0E253-AB80-4AE7-953F-B02C0F48EFEC}" type="slidenum">
              <a:rPr lang="en-US" smtClean="0"/>
              <a:t>11</a:t>
            </a:fld>
            <a:endParaRPr lang="en-US"/>
          </a:p>
        </p:txBody>
      </p:sp>
    </p:spTree>
    <p:extLst>
      <p:ext uri="{BB962C8B-B14F-4D97-AF65-F5344CB8AC3E}">
        <p14:creationId xmlns:p14="http://schemas.microsoft.com/office/powerpoint/2010/main" val="118803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Imagine a time before councils and creeds and rules where practicing Christianity would be met with extreme prejudice, what was a theologian on the front lines of Christian thinking to do when the canonical scriptures were not fully established and there were questions left unanswered. Think about it, in a time before canon and creeds, the questions that theologians still debate today, the balance between the humanity and divinity of Jesus, who deserves to get saved, where do our souls come from, were in their true infancy of being examined. With understanding of scripture still at times incoherent, Origen thought that the best way to help fill in the blanks left in scriptures with speculative philosophy. In this regard, Origen truly understood that his ideas were very speculative and often invited people to prove him wrong. When he wrote his most controversial doctrines he knew how out there they were and knew he wasn’t establishing hard facts with these theories. Unfortunately, his theology was taken as asserting hard facts instead of speculation leading to accusations of heresy. As I stated a few minutes ago, some accused him of thinking the son was less than the father. In my thesis I thoroughly examine this and determine that while he may have been a bit vague in some areas, he never conclusively advocated for the son as a lesser god that other accuse him of believing. </a:t>
            </a:r>
          </a:p>
        </p:txBody>
      </p:sp>
      <p:sp>
        <p:nvSpPr>
          <p:cNvPr id="4" name="Slide Number Placeholder 3"/>
          <p:cNvSpPr>
            <a:spLocks noGrp="1"/>
          </p:cNvSpPr>
          <p:nvPr>
            <p:ph type="sldNum" sz="quarter" idx="5"/>
          </p:nvPr>
        </p:nvSpPr>
        <p:spPr/>
        <p:txBody>
          <a:bodyPr/>
          <a:lstStyle/>
          <a:p>
            <a:fld id="{0760E253-AB80-4AE7-953F-B02C0F48EFEC}" type="slidenum">
              <a:rPr lang="en-US" smtClean="0"/>
              <a:t>12</a:t>
            </a:fld>
            <a:endParaRPr lang="en-US"/>
          </a:p>
        </p:txBody>
      </p:sp>
    </p:spTree>
    <p:extLst>
      <p:ext uri="{BB962C8B-B14F-4D97-AF65-F5344CB8AC3E}">
        <p14:creationId xmlns:p14="http://schemas.microsoft.com/office/powerpoint/2010/main" val="23115438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Further than these controversial doctrines, Origen used philosophy to present some wonderful teachings that we would consider orthodox. These teachings are firmly rooted in philosophy yet are seen as acceptable even to most modern theologians. In a beautiful set of imagery, Origen describes God as a sun who helps shine his light for all of us to see. This is an illustration practically plucked from platonic stories yet it helped generations of theologians after him understand the unseen nature of God. Furthermore, in spite of his language also being philosophical Origen helped us better understand the spiritual realm that exists among us and the importance of how we can perceive God moving among us because of his graceful illumination of knowledge through Jesus. Also, in a time where understanding the scriptures was just beginning, Origen used philosophical methods to demonstrate how we can understand the scriptures in a deeper spiritual way. So in these profound ways, the philosophy of Origen helped produce orthodox teachings.</a:t>
            </a:r>
          </a:p>
        </p:txBody>
      </p:sp>
      <p:sp>
        <p:nvSpPr>
          <p:cNvPr id="4" name="Slide Number Placeholder 3"/>
          <p:cNvSpPr>
            <a:spLocks noGrp="1"/>
          </p:cNvSpPr>
          <p:nvPr>
            <p:ph type="sldNum" sz="quarter" idx="5"/>
          </p:nvPr>
        </p:nvSpPr>
        <p:spPr/>
        <p:txBody>
          <a:bodyPr/>
          <a:lstStyle/>
          <a:p>
            <a:fld id="{0760E253-AB80-4AE7-953F-B02C0F48EFEC}" type="slidenum">
              <a:rPr lang="en-US" smtClean="0"/>
              <a:t>13</a:t>
            </a:fld>
            <a:endParaRPr lang="en-US"/>
          </a:p>
        </p:txBody>
      </p:sp>
    </p:spTree>
    <p:extLst>
      <p:ext uri="{BB962C8B-B14F-4D97-AF65-F5344CB8AC3E}">
        <p14:creationId xmlns:p14="http://schemas.microsoft.com/office/powerpoint/2010/main" val="37796812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9EF2A8F-6535-4BB2-899F-847DCBC40A36}" type="datetimeFigureOut">
              <a:rPr lang="en-US" smtClean="0"/>
              <a:t>4/14/2021</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653560BF-A37F-4078-AF7D-EBEAF8DC767B}" type="slidenum">
              <a:rPr lang="en-US" smtClean="0"/>
              <a:t>‹#›</a:t>
            </a:fld>
            <a:endParaRPr lang="en-US"/>
          </a:p>
        </p:txBody>
      </p:sp>
    </p:spTree>
    <p:extLst>
      <p:ext uri="{BB962C8B-B14F-4D97-AF65-F5344CB8AC3E}">
        <p14:creationId xmlns:p14="http://schemas.microsoft.com/office/powerpoint/2010/main" val="2296322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9EF2A8F-6535-4BB2-899F-847DCBC40A36}" type="datetimeFigureOut">
              <a:rPr lang="en-US" smtClean="0"/>
              <a:t>4/14/2021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3560BF-A37F-4078-AF7D-EBEAF8DC767B}" type="slidenum">
              <a:rPr lang="en-US" smtClean="0"/>
              <a:t>‹#›</a:t>
            </a:fld>
            <a:endParaRPr lang="en-US"/>
          </a:p>
        </p:txBody>
      </p:sp>
    </p:spTree>
    <p:extLst>
      <p:ext uri="{BB962C8B-B14F-4D97-AF65-F5344CB8AC3E}">
        <p14:creationId xmlns:p14="http://schemas.microsoft.com/office/powerpoint/2010/main" val="2169454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F2A8F-6535-4BB2-899F-847DCBC40A36}" type="datetimeFigureOut">
              <a:rPr lang="en-US" smtClean="0"/>
              <a:t>4/14/2021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3560BF-A37F-4078-AF7D-EBEAF8DC767B}" type="slidenum">
              <a:rPr lang="en-US" smtClean="0"/>
              <a:t>‹#›</a:t>
            </a:fld>
            <a:endParaRPr lang="en-US"/>
          </a:p>
        </p:txBody>
      </p:sp>
    </p:spTree>
    <p:extLst>
      <p:ext uri="{BB962C8B-B14F-4D97-AF65-F5344CB8AC3E}">
        <p14:creationId xmlns:p14="http://schemas.microsoft.com/office/powerpoint/2010/main" val="7505726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F2A8F-6535-4BB2-899F-847DCBC40A36}" type="datetimeFigureOut">
              <a:rPr lang="en-US" smtClean="0"/>
              <a:t>4/14/2021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3560BF-A37F-4078-AF7D-EBEAF8DC767B}" type="slidenum">
              <a:rPr lang="en-US" smtClean="0"/>
              <a:t>‹#›</a:t>
            </a:fld>
            <a:endParaRPr lang="en-US"/>
          </a:p>
        </p:txBody>
      </p:sp>
    </p:spTree>
    <p:extLst>
      <p:ext uri="{BB962C8B-B14F-4D97-AF65-F5344CB8AC3E}">
        <p14:creationId xmlns:p14="http://schemas.microsoft.com/office/powerpoint/2010/main" val="35895832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F2A8F-6535-4BB2-899F-847DCBC40A36}" type="datetimeFigureOut">
              <a:rPr lang="en-US" smtClean="0"/>
              <a:t>4/14/2021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3560BF-A37F-4078-AF7D-EBEAF8DC767B}" type="slidenum">
              <a:rPr lang="en-US" smtClean="0"/>
              <a:t>‹#›</a:t>
            </a:fld>
            <a:endParaRPr lang="en-US"/>
          </a:p>
        </p:txBody>
      </p:sp>
    </p:spTree>
    <p:extLst>
      <p:ext uri="{BB962C8B-B14F-4D97-AF65-F5344CB8AC3E}">
        <p14:creationId xmlns:p14="http://schemas.microsoft.com/office/powerpoint/2010/main" val="37546936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F2A8F-6535-4BB2-899F-847DCBC40A36}" type="datetimeFigureOut">
              <a:rPr lang="en-US" smtClean="0"/>
              <a:t>4/14/2021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3560BF-A37F-4078-AF7D-EBEAF8DC767B}" type="slidenum">
              <a:rPr lang="en-US" smtClean="0"/>
              <a:t>‹#›</a:t>
            </a:fld>
            <a:endParaRPr lang="en-US"/>
          </a:p>
        </p:txBody>
      </p:sp>
    </p:spTree>
    <p:extLst>
      <p:ext uri="{BB962C8B-B14F-4D97-AF65-F5344CB8AC3E}">
        <p14:creationId xmlns:p14="http://schemas.microsoft.com/office/powerpoint/2010/main" val="27905896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F2A8F-6535-4BB2-899F-847DCBC40A36}" type="datetimeFigureOut">
              <a:rPr lang="en-US" smtClean="0"/>
              <a:t>4/14/2021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3560BF-A37F-4078-AF7D-EBEAF8DC767B}" type="slidenum">
              <a:rPr lang="en-US" smtClean="0"/>
              <a:t>‹#›</a:t>
            </a:fld>
            <a:endParaRPr lang="en-US"/>
          </a:p>
        </p:txBody>
      </p:sp>
    </p:spTree>
    <p:extLst>
      <p:ext uri="{BB962C8B-B14F-4D97-AF65-F5344CB8AC3E}">
        <p14:creationId xmlns:p14="http://schemas.microsoft.com/office/powerpoint/2010/main" val="23359997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EF2A8F-6535-4BB2-899F-847DCBC40A36}" type="datetimeFigureOut">
              <a:rPr lang="en-US" smtClean="0"/>
              <a:t>4/14/2021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3560BF-A37F-4078-AF7D-EBEAF8DC767B}" type="slidenum">
              <a:rPr lang="en-US" smtClean="0"/>
              <a:t>‹#›</a:t>
            </a:fld>
            <a:endParaRPr lang="en-US"/>
          </a:p>
        </p:txBody>
      </p:sp>
    </p:spTree>
    <p:extLst>
      <p:ext uri="{BB962C8B-B14F-4D97-AF65-F5344CB8AC3E}">
        <p14:creationId xmlns:p14="http://schemas.microsoft.com/office/powerpoint/2010/main" val="5358337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EF2A8F-6535-4BB2-899F-847DCBC40A36}" type="datetimeFigureOut">
              <a:rPr lang="en-US" smtClean="0"/>
              <a:t>4/14/2021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3560BF-A37F-4078-AF7D-EBEAF8DC767B}" type="slidenum">
              <a:rPr lang="en-US" smtClean="0"/>
              <a:t>‹#›</a:t>
            </a:fld>
            <a:endParaRPr lang="en-US"/>
          </a:p>
        </p:txBody>
      </p:sp>
    </p:spTree>
    <p:extLst>
      <p:ext uri="{BB962C8B-B14F-4D97-AF65-F5344CB8AC3E}">
        <p14:creationId xmlns:p14="http://schemas.microsoft.com/office/powerpoint/2010/main" val="3548599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EF2A8F-6535-4BB2-899F-847DCBC40A36}" type="datetimeFigureOut">
              <a:rPr lang="en-US" smtClean="0"/>
              <a:t>4/14/2021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653560BF-A37F-4078-AF7D-EBEAF8DC767B}" type="slidenum">
              <a:rPr lang="en-US" smtClean="0"/>
              <a:t>‹#›</a:t>
            </a:fld>
            <a:endParaRPr lang="en-US"/>
          </a:p>
        </p:txBody>
      </p:sp>
    </p:spTree>
    <p:extLst>
      <p:ext uri="{BB962C8B-B14F-4D97-AF65-F5344CB8AC3E}">
        <p14:creationId xmlns:p14="http://schemas.microsoft.com/office/powerpoint/2010/main" val="848195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F2A8F-6535-4BB2-899F-847DCBC40A36}" type="datetimeFigureOut">
              <a:rPr lang="en-US" smtClean="0"/>
              <a:t>4/14/2021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3560BF-A37F-4078-AF7D-EBEAF8DC767B}" type="slidenum">
              <a:rPr lang="en-US" smtClean="0"/>
              <a:t>‹#›</a:t>
            </a:fld>
            <a:endParaRPr lang="en-US"/>
          </a:p>
        </p:txBody>
      </p:sp>
    </p:spTree>
    <p:extLst>
      <p:ext uri="{BB962C8B-B14F-4D97-AF65-F5344CB8AC3E}">
        <p14:creationId xmlns:p14="http://schemas.microsoft.com/office/powerpoint/2010/main" val="3364979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9EF2A8F-6535-4BB2-899F-847DCBC40A36}" type="datetimeFigureOut">
              <a:rPr lang="en-US" smtClean="0"/>
              <a:t>4/14/2021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3560BF-A37F-4078-AF7D-EBEAF8DC767B}" type="slidenum">
              <a:rPr lang="en-US" smtClean="0"/>
              <a:t>‹#›</a:t>
            </a:fld>
            <a:endParaRPr lang="en-US"/>
          </a:p>
        </p:txBody>
      </p:sp>
    </p:spTree>
    <p:extLst>
      <p:ext uri="{BB962C8B-B14F-4D97-AF65-F5344CB8AC3E}">
        <p14:creationId xmlns:p14="http://schemas.microsoft.com/office/powerpoint/2010/main" val="2255872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9EF2A8F-6535-4BB2-899F-847DCBC40A36}" type="datetimeFigureOut">
              <a:rPr lang="en-US" smtClean="0"/>
              <a:t>4/14/2021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3560BF-A37F-4078-AF7D-EBEAF8DC767B}" type="slidenum">
              <a:rPr lang="en-US" smtClean="0"/>
              <a:t>‹#›</a:t>
            </a:fld>
            <a:endParaRPr lang="en-US"/>
          </a:p>
        </p:txBody>
      </p:sp>
    </p:spTree>
    <p:extLst>
      <p:ext uri="{BB962C8B-B14F-4D97-AF65-F5344CB8AC3E}">
        <p14:creationId xmlns:p14="http://schemas.microsoft.com/office/powerpoint/2010/main" val="2933671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EF2A8F-6535-4BB2-899F-847DCBC40A36}" type="datetimeFigureOut">
              <a:rPr lang="en-US" smtClean="0"/>
              <a:t>4/14/2021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3560BF-A37F-4078-AF7D-EBEAF8DC767B}" type="slidenum">
              <a:rPr lang="en-US" smtClean="0"/>
              <a:t>‹#›</a:t>
            </a:fld>
            <a:endParaRPr lang="en-US"/>
          </a:p>
        </p:txBody>
      </p:sp>
    </p:spTree>
    <p:extLst>
      <p:ext uri="{BB962C8B-B14F-4D97-AF65-F5344CB8AC3E}">
        <p14:creationId xmlns:p14="http://schemas.microsoft.com/office/powerpoint/2010/main" val="2837041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EF2A8F-6535-4BB2-899F-847DCBC40A36}" type="datetimeFigureOut">
              <a:rPr lang="en-US" smtClean="0"/>
              <a:t>4/14/2021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3560BF-A37F-4078-AF7D-EBEAF8DC767B}" type="slidenum">
              <a:rPr lang="en-US" smtClean="0"/>
              <a:t>‹#›</a:t>
            </a:fld>
            <a:endParaRPr lang="en-US"/>
          </a:p>
        </p:txBody>
      </p:sp>
    </p:spTree>
    <p:extLst>
      <p:ext uri="{BB962C8B-B14F-4D97-AF65-F5344CB8AC3E}">
        <p14:creationId xmlns:p14="http://schemas.microsoft.com/office/powerpoint/2010/main" val="982309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9EF2A8F-6535-4BB2-899F-847DCBC40A36}" type="datetimeFigureOut">
              <a:rPr lang="en-US" smtClean="0"/>
              <a:t>4/14/2021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3560BF-A37F-4078-AF7D-EBEAF8DC767B}" type="slidenum">
              <a:rPr lang="en-US" smtClean="0"/>
              <a:t>‹#›</a:t>
            </a:fld>
            <a:endParaRPr lang="en-US"/>
          </a:p>
        </p:txBody>
      </p:sp>
    </p:spTree>
    <p:extLst>
      <p:ext uri="{BB962C8B-B14F-4D97-AF65-F5344CB8AC3E}">
        <p14:creationId xmlns:p14="http://schemas.microsoft.com/office/powerpoint/2010/main" val="1201078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9EF2A8F-6535-4BB2-899F-847DCBC40A36}" type="datetimeFigureOut">
              <a:rPr lang="en-US" smtClean="0"/>
              <a:t>4/14/2021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3560BF-A37F-4078-AF7D-EBEAF8DC767B}" type="slidenum">
              <a:rPr lang="en-US" smtClean="0"/>
              <a:t>‹#›</a:t>
            </a:fld>
            <a:endParaRPr lang="en-US"/>
          </a:p>
        </p:txBody>
      </p:sp>
    </p:spTree>
    <p:extLst>
      <p:ext uri="{BB962C8B-B14F-4D97-AF65-F5344CB8AC3E}">
        <p14:creationId xmlns:p14="http://schemas.microsoft.com/office/powerpoint/2010/main" val="31099958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9EF2A8F-6535-4BB2-899F-847DCBC40A36}" type="datetimeFigureOut">
              <a:rPr lang="en-US" smtClean="0"/>
              <a:t>4/14/2021</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53560BF-A37F-4078-AF7D-EBEAF8DC767B}" type="slidenum">
              <a:rPr lang="en-US" smtClean="0"/>
              <a:t>‹#›</a:t>
            </a:fld>
            <a:endParaRPr lang="en-US"/>
          </a:p>
        </p:txBody>
      </p:sp>
    </p:spTree>
    <p:extLst>
      <p:ext uri="{BB962C8B-B14F-4D97-AF65-F5344CB8AC3E}">
        <p14:creationId xmlns:p14="http://schemas.microsoft.com/office/powerpoint/2010/main" val="407097222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jpeg"/><Relationship Id="rId7" Type="http://schemas.openxmlformats.org/officeDocument/2006/relationships/image" Target="../media/image21.sv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svg"/><Relationship Id="rId4" Type="http://schemas.openxmlformats.org/officeDocument/2006/relationships/image" Target="../media/image18.png"/><Relationship Id="rId9" Type="http://schemas.openxmlformats.org/officeDocument/2006/relationships/image" Target="../media/image23.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3" Type="http://schemas.openxmlformats.org/officeDocument/2006/relationships/diagramLayout" Target="../diagrams/layout1.xml"/><Relationship Id="rId7" Type="http://schemas.openxmlformats.org/officeDocument/2006/relationships/image" Target="../media/image6.jpeg"/><Relationship Id="rId12" Type="http://schemas.openxmlformats.org/officeDocument/2006/relationships/image" Target="../media/image11.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10.jpeg"/><Relationship Id="rId5" Type="http://schemas.openxmlformats.org/officeDocument/2006/relationships/diagramColors" Target="../diagrams/colors1.xml"/><Relationship Id="rId10" Type="http://schemas.openxmlformats.org/officeDocument/2006/relationships/image" Target="../media/image9.jpeg"/><Relationship Id="rId4" Type="http://schemas.openxmlformats.org/officeDocument/2006/relationships/diagramQuickStyle" Target="../diagrams/quickStyle1.xml"/><Relationship Id="rId9"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descr="A picture containing text, staring&#10;&#10;Description automatically generated">
            <a:extLst>
              <a:ext uri="{FF2B5EF4-FFF2-40B4-BE49-F238E27FC236}">
                <a16:creationId xmlns:a16="http://schemas.microsoft.com/office/drawing/2014/main" id="{BC2E01FC-2F3B-47E6-8046-11D5A206EE95}"/>
              </a:ext>
            </a:extLst>
          </p:cNvPr>
          <p:cNvPicPr>
            <a:picLocks noChangeAspect="1"/>
          </p:cNvPicPr>
          <p:nvPr/>
        </p:nvPicPr>
        <p:blipFill rotWithShape="1">
          <a:blip r:embed="rId2">
            <a:extLst>
              <a:ext uri="{28A0092B-C50C-407E-A947-70E740481C1C}">
                <a14:useLocalDpi xmlns:a14="http://schemas.microsoft.com/office/drawing/2010/main" val="0"/>
              </a:ext>
            </a:extLst>
          </a:blip>
          <a:srcRect r="13777" b="-1"/>
          <a:stretch/>
        </p:blipFill>
        <p:spPr>
          <a:xfrm>
            <a:off x="20" y="10"/>
            <a:ext cx="12191980" cy="6857990"/>
          </a:xfrm>
          <a:prstGeom prst="rect">
            <a:avLst/>
          </a:prstGeom>
        </p:spPr>
      </p:pic>
      <p:sp>
        <p:nvSpPr>
          <p:cNvPr id="2" name="Title 1">
            <a:extLst>
              <a:ext uri="{FF2B5EF4-FFF2-40B4-BE49-F238E27FC236}">
                <a16:creationId xmlns:a16="http://schemas.microsoft.com/office/drawing/2014/main" id="{8E0649F3-3C3C-4349-83A7-ADF7DA0D2A18}"/>
              </a:ext>
            </a:extLst>
          </p:cNvPr>
          <p:cNvSpPr>
            <a:spLocks noGrp="1"/>
          </p:cNvSpPr>
          <p:nvPr>
            <p:ph type="ctrTitle"/>
          </p:nvPr>
        </p:nvSpPr>
        <p:spPr>
          <a:xfrm>
            <a:off x="6181725" y="1047751"/>
            <a:ext cx="5692337" cy="3543300"/>
          </a:xfrm>
        </p:spPr>
        <p:txBody>
          <a:bodyPr>
            <a:noAutofit/>
          </a:bodyPr>
          <a:lstStyle/>
          <a:p>
            <a:r>
              <a:rPr lang="en-US" sz="4800" b="0" i="0" dirty="0">
                <a:solidFill>
                  <a:schemeClr val="bg1"/>
                </a:solidFill>
                <a:effectLst/>
              </a:rPr>
              <a:t>Origen’s Christian Philosophy: </a:t>
            </a:r>
            <a:r>
              <a:rPr lang="en-US" sz="3600" b="0" i="0" dirty="0">
                <a:solidFill>
                  <a:schemeClr val="bg1"/>
                </a:solidFill>
                <a:effectLst/>
              </a:rPr>
              <a:t>Misunderstood Master or Horrendous Heretic?</a:t>
            </a:r>
            <a:endParaRPr lang="en-US" sz="4000" dirty="0">
              <a:solidFill>
                <a:schemeClr val="bg1"/>
              </a:solidFill>
            </a:endParaRPr>
          </a:p>
        </p:txBody>
      </p:sp>
      <p:sp>
        <p:nvSpPr>
          <p:cNvPr id="3" name="Subtitle 2">
            <a:extLst>
              <a:ext uri="{FF2B5EF4-FFF2-40B4-BE49-F238E27FC236}">
                <a16:creationId xmlns:a16="http://schemas.microsoft.com/office/drawing/2014/main" id="{D5281911-51D6-493F-96ED-DFBD20F4FDDF}"/>
              </a:ext>
            </a:extLst>
          </p:cNvPr>
          <p:cNvSpPr>
            <a:spLocks noGrp="1"/>
          </p:cNvSpPr>
          <p:nvPr>
            <p:ph type="subTitle" idx="1"/>
          </p:nvPr>
        </p:nvSpPr>
        <p:spPr>
          <a:xfrm>
            <a:off x="7543800" y="4591051"/>
            <a:ext cx="4330262" cy="683284"/>
          </a:xfrm>
        </p:spPr>
        <p:txBody>
          <a:bodyPr>
            <a:normAutofit/>
          </a:bodyPr>
          <a:lstStyle/>
          <a:p>
            <a:r>
              <a:rPr lang="en-US" sz="2000" dirty="0">
                <a:solidFill>
                  <a:schemeClr val="bg1"/>
                </a:solidFill>
                <a:latin typeface="+mj-lt"/>
                <a:cs typeface="Times New Roman" panose="02020603050405020304" pitchFamily="18" charset="0"/>
              </a:rPr>
              <a:t>By Shelby Karch</a:t>
            </a:r>
          </a:p>
        </p:txBody>
      </p:sp>
    </p:spTree>
    <p:extLst>
      <p:ext uri="{BB962C8B-B14F-4D97-AF65-F5344CB8AC3E}">
        <p14:creationId xmlns:p14="http://schemas.microsoft.com/office/powerpoint/2010/main" val="27756787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22" name="Rectangle 7">
            <a:extLst>
              <a:ext uri="{FF2B5EF4-FFF2-40B4-BE49-F238E27FC236}">
                <a16:creationId xmlns:a16="http://schemas.microsoft.com/office/drawing/2014/main" id="{C8643778-7F6C-4E8D-84D1-D5CDB99281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9">
            <a:extLst>
              <a:ext uri="{FF2B5EF4-FFF2-40B4-BE49-F238E27FC236}">
                <a16:creationId xmlns:a16="http://schemas.microsoft.com/office/drawing/2014/main" id="{1D22F88D-6907-48AF-B024-346E855E0D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10393BAC-6D60-41D6-9ECE-B0D5B1811624}"/>
              </a:ext>
            </a:extLst>
          </p:cNvPr>
          <p:cNvSpPr>
            <a:spLocks noGrp="1"/>
          </p:cNvSpPr>
          <p:nvPr>
            <p:ph type="title"/>
          </p:nvPr>
        </p:nvSpPr>
        <p:spPr>
          <a:xfrm>
            <a:off x="496112" y="685801"/>
            <a:ext cx="2743200" cy="5105400"/>
          </a:xfrm>
        </p:spPr>
        <p:txBody>
          <a:bodyPr>
            <a:normAutofit/>
          </a:bodyPr>
          <a:lstStyle/>
          <a:p>
            <a:pPr algn="l"/>
            <a:r>
              <a:rPr lang="en-US" sz="3200" dirty="0">
                <a:solidFill>
                  <a:srgbClr val="FFFFFF"/>
                </a:solidFill>
              </a:rPr>
              <a:t>Reasons for Condemnation</a:t>
            </a:r>
          </a:p>
        </p:txBody>
      </p:sp>
      <p:grpSp>
        <p:nvGrpSpPr>
          <p:cNvPr id="12" name="Group 11">
            <a:extLst>
              <a:ext uri="{FF2B5EF4-FFF2-40B4-BE49-F238E27FC236}">
                <a16:creationId xmlns:a16="http://schemas.microsoft.com/office/drawing/2014/main" id="{F3842748-48B5-4DD0-A06A-A31C74024A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3" name="Freeform 6">
              <a:extLst>
                <a:ext uri="{FF2B5EF4-FFF2-40B4-BE49-F238E27FC236}">
                  <a16:creationId xmlns:a16="http://schemas.microsoft.com/office/drawing/2014/main" id="{548E99BE-1071-4690-9B9C-07926CEE55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9301F039-B467-413A-B25C-770E51069D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5" name="Freeform 8">
              <a:extLst>
                <a:ext uri="{FF2B5EF4-FFF2-40B4-BE49-F238E27FC236}">
                  <a16:creationId xmlns:a16="http://schemas.microsoft.com/office/drawing/2014/main" id="{9F06AEC1-5558-49E8-8CAC-FEBD00DF0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6" name="Freeform 9">
              <a:extLst>
                <a:ext uri="{FF2B5EF4-FFF2-40B4-BE49-F238E27FC236}">
                  <a16:creationId xmlns:a16="http://schemas.microsoft.com/office/drawing/2014/main" id="{D10B76B9-BA68-471E-B58C-ED91198A9F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EB3913B-54A3-490E-BA4B-5D0330990F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4" name="Freeform 11">
              <a:extLst>
                <a:ext uri="{FF2B5EF4-FFF2-40B4-BE49-F238E27FC236}">
                  <a16:creationId xmlns:a16="http://schemas.microsoft.com/office/drawing/2014/main" id="{F75DC961-08A4-46F8-8A80-2E1FB977E1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3" name="Content Placeholder 2">
            <a:extLst>
              <a:ext uri="{FF2B5EF4-FFF2-40B4-BE49-F238E27FC236}">
                <a16:creationId xmlns:a16="http://schemas.microsoft.com/office/drawing/2014/main" id="{9ADBFFA3-0970-484D-AA74-02C773193D71}"/>
              </a:ext>
            </a:extLst>
          </p:cNvPr>
          <p:cNvSpPr>
            <a:spLocks noGrp="1"/>
          </p:cNvSpPr>
          <p:nvPr>
            <p:ph idx="1"/>
          </p:nvPr>
        </p:nvSpPr>
        <p:spPr>
          <a:xfrm>
            <a:off x="5117106" y="242888"/>
            <a:ext cx="6385918" cy="6172199"/>
          </a:xfrm>
        </p:spPr>
        <p:txBody>
          <a:bodyPr>
            <a:normAutofit/>
          </a:bodyPr>
          <a:lstStyle/>
          <a:p>
            <a:r>
              <a:rPr lang="en-US" sz="2800" dirty="0"/>
              <a:t>Allowed Greek philosophy to corrupt his theology</a:t>
            </a:r>
          </a:p>
          <a:p>
            <a:pPr lvl="1"/>
            <a:r>
              <a:rPr lang="en-US" dirty="0"/>
              <a:t>Accused of over-relying on Platonic methods in matters of Salvation and Biblical interpretation</a:t>
            </a:r>
          </a:p>
          <a:p>
            <a:r>
              <a:rPr lang="en-US" sz="2800" dirty="0"/>
              <a:t>Allegations of instigating a Subordinationist Trinity</a:t>
            </a:r>
          </a:p>
          <a:p>
            <a:pPr lvl="1"/>
            <a:r>
              <a:rPr lang="en-US" dirty="0"/>
              <a:t>Jesus and Holy Spirit are creations of God, not His equal</a:t>
            </a:r>
          </a:p>
          <a:p>
            <a:r>
              <a:rPr lang="en-US" dirty="0"/>
              <a:t>Nonorthodox teachings</a:t>
            </a:r>
          </a:p>
          <a:p>
            <a:pPr lvl="1"/>
            <a:r>
              <a:rPr lang="en-US" dirty="0"/>
              <a:t>Preexistence of Souls</a:t>
            </a:r>
          </a:p>
          <a:p>
            <a:pPr lvl="2"/>
            <a:r>
              <a:rPr lang="en-US" dirty="0"/>
              <a:t>Accused of holding to a form of reincarnation</a:t>
            </a:r>
          </a:p>
          <a:p>
            <a:pPr lvl="1"/>
            <a:r>
              <a:rPr lang="en-US" dirty="0"/>
              <a:t>Universalism</a:t>
            </a:r>
          </a:p>
          <a:p>
            <a:pPr lvl="2"/>
            <a:r>
              <a:rPr lang="en-US" dirty="0"/>
              <a:t>Accused of believing the Devil can be saved</a:t>
            </a:r>
          </a:p>
        </p:txBody>
      </p:sp>
      <p:sp>
        <p:nvSpPr>
          <p:cNvPr id="18" name="TextBox 17">
            <a:extLst>
              <a:ext uri="{FF2B5EF4-FFF2-40B4-BE49-F238E27FC236}">
                <a16:creationId xmlns:a16="http://schemas.microsoft.com/office/drawing/2014/main" id="{1768FD79-F1A2-4E8B-B4C9-512B677D74EE}"/>
              </a:ext>
            </a:extLst>
          </p:cNvPr>
          <p:cNvSpPr txBox="1"/>
          <p:nvPr/>
        </p:nvSpPr>
        <p:spPr>
          <a:xfrm>
            <a:off x="6058493" y="6048375"/>
            <a:ext cx="6096000" cy="800219"/>
          </a:xfrm>
          <a:prstGeom prst="rect">
            <a:avLst/>
          </a:prstGeom>
          <a:noFill/>
        </p:spPr>
        <p:txBody>
          <a:bodyPr wrap="square">
            <a:spAutoFit/>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400" spc="-25"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Cyril C. Richardson, "The Condemnation of Origen," </a:t>
            </a:r>
            <a:r>
              <a:rPr lang="en-US" sz="1400" i="1" dirty="0">
                <a:effectLst/>
                <a:latin typeface="Times New Roman" panose="02020603050405020304" pitchFamily="18" charset="0"/>
                <a:ea typeface="Calibri" panose="020F0502020204030204" pitchFamily="34" charset="0"/>
                <a:cs typeface="Times New Roman" panose="02020603050405020304" pitchFamily="18" charset="0"/>
              </a:rPr>
              <a:t>Church History</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6, no. 1 (1937): 50-64. doi:10.2307/3160060.</a:t>
            </a:r>
          </a:p>
        </p:txBody>
      </p:sp>
    </p:spTree>
    <p:extLst>
      <p:ext uri="{BB962C8B-B14F-4D97-AF65-F5344CB8AC3E}">
        <p14:creationId xmlns:p14="http://schemas.microsoft.com/office/powerpoint/2010/main" val="3967411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9" name="Group 28">
            <a:extLst>
              <a:ext uri="{FF2B5EF4-FFF2-40B4-BE49-F238E27FC236}">
                <a16:creationId xmlns:a16="http://schemas.microsoft.com/office/drawing/2014/main" id="{FFDFDE97-4A97-47C3-A34F-FC7FD441CB8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30" name="Freeform 6">
              <a:extLst>
                <a:ext uri="{FF2B5EF4-FFF2-40B4-BE49-F238E27FC236}">
                  <a16:creationId xmlns:a16="http://schemas.microsoft.com/office/drawing/2014/main" id="{5929D068-05C4-4FD7-805E-67B98DC00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31" name="Freeform 7">
              <a:extLst>
                <a:ext uri="{FF2B5EF4-FFF2-40B4-BE49-F238E27FC236}">
                  <a16:creationId xmlns:a16="http://schemas.microsoft.com/office/drawing/2014/main" id="{802E4133-42B8-4E61-88E6-34AA55241E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32" name="Freeform 9">
              <a:extLst>
                <a:ext uri="{FF2B5EF4-FFF2-40B4-BE49-F238E27FC236}">
                  <a16:creationId xmlns:a16="http://schemas.microsoft.com/office/drawing/2014/main" id="{3FA7762F-EFA7-4921-8668-F1C73A0D5F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33" name="Freeform 10">
              <a:extLst>
                <a:ext uri="{FF2B5EF4-FFF2-40B4-BE49-F238E27FC236}">
                  <a16:creationId xmlns:a16="http://schemas.microsoft.com/office/drawing/2014/main" id="{22FFCE41-B971-4162-8DF9-DBF817DDAC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34" name="Freeform 11">
              <a:extLst>
                <a:ext uri="{FF2B5EF4-FFF2-40B4-BE49-F238E27FC236}">
                  <a16:creationId xmlns:a16="http://schemas.microsoft.com/office/drawing/2014/main" id="{90D48A4B-3F05-4D98-B608-F5E23EA0D0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35" name="Freeform 12">
              <a:extLst>
                <a:ext uri="{FF2B5EF4-FFF2-40B4-BE49-F238E27FC236}">
                  <a16:creationId xmlns:a16="http://schemas.microsoft.com/office/drawing/2014/main" id="{AF334AC8-D046-47E1-BCFA-12AF52A42A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useBgFill="1">
        <p:nvSpPr>
          <p:cNvPr id="37" name="Rectangle 36">
            <a:extLst>
              <a:ext uri="{FF2B5EF4-FFF2-40B4-BE49-F238E27FC236}">
                <a16:creationId xmlns:a16="http://schemas.microsoft.com/office/drawing/2014/main" id="{F64080D6-34DE-4277-97CC-2FB3812846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18" descr="How Origen Exposes Our Ecclesiastical Delusions - Public Orthodoxy">
            <a:extLst>
              <a:ext uri="{FF2B5EF4-FFF2-40B4-BE49-F238E27FC236}">
                <a16:creationId xmlns:a16="http://schemas.microsoft.com/office/drawing/2014/main" id="{3A10AD69-884F-472A-8104-57E04B593F30}"/>
              </a:ext>
            </a:extLst>
          </p:cNvPr>
          <p:cNvPicPr>
            <a:picLocks noChangeAspect="1" noChangeArrowheads="1"/>
          </p:cNvPicPr>
          <p:nvPr/>
        </p:nvPicPr>
        <p:blipFill rotWithShape="1">
          <a:blip r:embed="rId3">
            <a:alphaModFix amt="40000"/>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t="7133" b="15012"/>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6C91415-A56A-4086-AC2C-99E5D3854C06}"/>
              </a:ext>
            </a:extLst>
          </p:cNvPr>
          <p:cNvSpPr>
            <a:spLocks noGrp="1"/>
          </p:cNvSpPr>
          <p:nvPr>
            <p:ph type="title"/>
          </p:nvPr>
        </p:nvSpPr>
        <p:spPr>
          <a:xfrm>
            <a:off x="2928401" y="1380068"/>
            <a:ext cx="8574622" cy="2616199"/>
          </a:xfrm>
        </p:spPr>
        <p:txBody>
          <a:bodyPr vert="horz" lIns="91440" tIns="45720" rIns="91440" bIns="45720" rtlCol="0" anchor="b">
            <a:normAutofit/>
          </a:bodyPr>
          <a:lstStyle/>
          <a:p>
            <a:pPr algn="r"/>
            <a:r>
              <a:rPr lang="en-US" sz="6000"/>
              <a:t>Defending Origen</a:t>
            </a:r>
          </a:p>
        </p:txBody>
      </p:sp>
    </p:spTree>
    <p:extLst>
      <p:ext uri="{BB962C8B-B14F-4D97-AF65-F5344CB8AC3E}">
        <p14:creationId xmlns:p14="http://schemas.microsoft.com/office/powerpoint/2010/main" val="2554120200"/>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3BF673-8C68-4092-BF1B-53C57EFEC2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47">
            <a:extLst>
              <a:ext uri="{FF2B5EF4-FFF2-40B4-BE49-F238E27FC236}">
                <a16:creationId xmlns:a16="http://schemas.microsoft.com/office/drawing/2014/main" id="{08751D95-C333-4DEB-90B4-1EAC9A91DC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flipH="1">
            <a:off x="4062127" y="-15832"/>
            <a:ext cx="8129873" cy="6889518"/>
          </a:xfrm>
          <a:custGeom>
            <a:avLst/>
            <a:gdLst>
              <a:gd name="connsiteX0" fmla="*/ 0 w 8129873"/>
              <a:gd name="connsiteY0" fmla="*/ 0 h 6889518"/>
              <a:gd name="connsiteX1" fmla="*/ 0 w 8129873"/>
              <a:gd name="connsiteY1" fmla="*/ 6889518 h 6889518"/>
              <a:gd name="connsiteX2" fmla="*/ 6207942 w 8129873"/>
              <a:gd name="connsiteY2" fmla="*/ 6882299 h 6889518"/>
              <a:gd name="connsiteX3" fmla="*/ 8129873 w 8129873"/>
              <a:gd name="connsiteY3" fmla="*/ 5349831 h 6889518"/>
              <a:gd name="connsiteX4" fmla="*/ 7291674 w 8129873"/>
              <a:gd name="connsiteY4" fmla="*/ 7365 h 68895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9873" h="6889518">
                <a:moveTo>
                  <a:pt x="0" y="0"/>
                </a:moveTo>
                <a:lnTo>
                  <a:pt x="0" y="6889518"/>
                </a:lnTo>
                <a:lnTo>
                  <a:pt x="6207942" y="6882299"/>
                </a:lnTo>
                <a:lnTo>
                  <a:pt x="8129873" y="5349831"/>
                </a:lnTo>
                <a:lnTo>
                  <a:pt x="7291674" y="7365"/>
                </a:lnTo>
                <a:close/>
              </a:path>
            </a:pathLst>
          </a:custGeom>
          <a:solidFill>
            <a:schemeClr val="tx1">
              <a:lumMod val="95000"/>
              <a:lumOff val="5000"/>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FBBA7535-3851-431E-BDA9-B4F6C120129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413893" y="0"/>
            <a:ext cx="2436813" cy="6858001"/>
            <a:chOff x="1320800" y="0"/>
            <a:chExt cx="2436813" cy="6858001"/>
          </a:xfrm>
        </p:grpSpPr>
        <p:sp>
          <p:nvSpPr>
            <p:cNvPr id="13" name="Freeform 6">
              <a:extLst>
                <a:ext uri="{FF2B5EF4-FFF2-40B4-BE49-F238E27FC236}">
                  <a16:creationId xmlns:a16="http://schemas.microsoft.com/office/drawing/2014/main" id="{2F07680B-461A-4AFC-808F-93216679AA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8C864A04-25C0-4A5F-B6D4-F3859450A4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5" name="Freeform 8">
              <a:extLst>
                <a:ext uri="{FF2B5EF4-FFF2-40B4-BE49-F238E27FC236}">
                  <a16:creationId xmlns:a16="http://schemas.microsoft.com/office/drawing/2014/main" id="{5F596D75-78C8-47A8-9225-7C64A66747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6" name="Freeform 9">
              <a:extLst>
                <a:ext uri="{FF2B5EF4-FFF2-40B4-BE49-F238E27FC236}">
                  <a16:creationId xmlns:a16="http://schemas.microsoft.com/office/drawing/2014/main" id="{128D8641-4FEB-4878-B029-6CC4922EB5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BB339737-0E88-4165-A752-9E204068DE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633AF255-B0DD-4D23-A3F2-DDB221BB1B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1">
            <a:extLst>
              <a:ext uri="{FF2B5EF4-FFF2-40B4-BE49-F238E27FC236}">
                <a16:creationId xmlns:a16="http://schemas.microsoft.com/office/drawing/2014/main" id="{34A64D40-649A-4E0A-8C34-A6520DDB3699}"/>
              </a:ext>
            </a:extLst>
          </p:cNvPr>
          <p:cNvSpPr>
            <a:spLocks noGrp="1"/>
          </p:cNvSpPr>
          <p:nvPr>
            <p:ph type="title"/>
          </p:nvPr>
        </p:nvSpPr>
        <p:spPr>
          <a:xfrm>
            <a:off x="412025" y="1072609"/>
            <a:ext cx="3041557" cy="4522647"/>
          </a:xfrm>
          <a:effectLst/>
        </p:spPr>
        <p:txBody>
          <a:bodyPr anchor="ctr">
            <a:normAutofit/>
          </a:bodyPr>
          <a:lstStyle/>
          <a:p>
            <a:pPr algn="l"/>
            <a:r>
              <a:rPr lang="en-US" dirty="0"/>
              <a:t>Contextual Justifications</a:t>
            </a:r>
          </a:p>
        </p:txBody>
      </p:sp>
      <p:sp>
        <p:nvSpPr>
          <p:cNvPr id="3" name="Content Placeholder 2">
            <a:extLst>
              <a:ext uri="{FF2B5EF4-FFF2-40B4-BE49-F238E27FC236}">
                <a16:creationId xmlns:a16="http://schemas.microsoft.com/office/drawing/2014/main" id="{6CE425DF-A169-4D4E-98E0-4030CC01FC5F}"/>
              </a:ext>
            </a:extLst>
          </p:cNvPr>
          <p:cNvSpPr>
            <a:spLocks noGrp="1"/>
          </p:cNvSpPr>
          <p:nvPr>
            <p:ph idx="1"/>
          </p:nvPr>
        </p:nvSpPr>
        <p:spPr>
          <a:xfrm>
            <a:off x="5149032" y="0"/>
            <a:ext cx="6652441" cy="6524625"/>
          </a:xfrm>
        </p:spPr>
        <p:txBody>
          <a:bodyPr anchor="ctr">
            <a:normAutofit/>
          </a:bodyPr>
          <a:lstStyle/>
          <a:p>
            <a:r>
              <a:rPr lang="en-US" dirty="0">
                <a:solidFill>
                  <a:schemeClr val="bg1"/>
                </a:solidFill>
              </a:rPr>
              <a:t>The state of Orthodoxy during Origen’s lifetime</a:t>
            </a:r>
          </a:p>
          <a:p>
            <a:pPr lvl="1"/>
            <a:r>
              <a:rPr lang="en-US" sz="1800" dirty="0">
                <a:solidFill>
                  <a:schemeClr val="bg1"/>
                </a:solidFill>
              </a:rPr>
              <a:t>Pre-Nicene Creed</a:t>
            </a:r>
          </a:p>
          <a:p>
            <a:pPr lvl="1"/>
            <a:r>
              <a:rPr lang="en-US" sz="1800" dirty="0">
                <a:solidFill>
                  <a:schemeClr val="bg1"/>
                </a:solidFill>
              </a:rPr>
              <a:t>Used resources available to him (i.e. philosophy) to fill in the gaps of theology not formatted by a council or creed yet</a:t>
            </a:r>
          </a:p>
          <a:p>
            <a:r>
              <a:rPr lang="en-US" dirty="0">
                <a:solidFill>
                  <a:schemeClr val="bg1"/>
                </a:solidFill>
              </a:rPr>
              <a:t>Controversial teachings were meant to be speculative</a:t>
            </a:r>
          </a:p>
          <a:p>
            <a:pPr lvl="1"/>
            <a:r>
              <a:rPr lang="en-US" sz="1800" dirty="0">
                <a:solidFill>
                  <a:schemeClr val="bg1"/>
                </a:solidFill>
              </a:rPr>
              <a:t>One of Origen’s students, Pamphilus, said that, “Origen himself makes clear in the things that he adds after the discussion of the matter itself that he was speaking for the sake of discussing, not asserting these things.”</a:t>
            </a:r>
          </a:p>
          <a:p>
            <a:r>
              <a:rPr lang="en-US" dirty="0">
                <a:solidFill>
                  <a:schemeClr val="bg1"/>
                </a:solidFill>
              </a:rPr>
              <a:t>Accused of holding teachings he never endorsed</a:t>
            </a:r>
          </a:p>
          <a:p>
            <a:pPr lvl="1"/>
            <a:r>
              <a:rPr lang="en-US" sz="1800" dirty="0">
                <a:solidFill>
                  <a:schemeClr val="bg1"/>
                </a:solidFill>
              </a:rPr>
              <a:t>Origen is quoted as saying, “There are some… who love me beyond measure and laud my teachings to the skies. Others slander my writings and accuse me of doctrines which I do not hold.” </a:t>
            </a:r>
          </a:p>
        </p:txBody>
      </p:sp>
      <p:sp>
        <p:nvSpPr>
          <p:cNvPr id="19" name="TextBox 18">
            <a:extLst>
              <a:ext uri="{FF2B5EF4-FFF2-40B4-BE49-F238E27FC236}">
                <a16:creationId xmlns:a16="http://schemas.microsoft.com/office/drawing/2014/main" id="{99169FA2-F3CC-4E7D-9001-1A9EDA79BD9B}"/>
              </a:ext>
            </a:extLst>
          </p:cNvPr>
          <p:cNvSpPr txBox="1"/>
          <p:nvPr/>
        </p:nvSpPr>
        <p:spPr>
          <a:xfrm>
            <a:off x="476346" y="6265937"/>
            <a:ext cx="12351283" cy="861774"/>
          </a:xfrm>
          <a:prstGeom prst="rect">
            <a:avLst/>
          </a:prstGeom>
          <a:noFill/>
        </p:spPr>
        <p:txBody>
          <a:bodyPr wrap="square">
            <a:spAutoFit/>
          </a:bodyPr>
          <a:lstStyle/>
          <a:p>
            <a:pPr marL="0" marR="0" indent="-209550" fontAlgn="base">
              <a:spcBef>
                <a:spcPts val="0"/>
              </a:spcBef>
              <a:spcAft>
                <a:spcPts val="0"/>
              </a:spcAft>
            </a:pPr>
            <a:r>
              <a:rPr lang="en-US" sz="1200" dirty="0">
                <a:solidFill>
                  <a:schemeClr val="bg1"/>
                </a:solidFill>
                <a:effectLst/>
                <a:latin typeface="Times New Roman" panose="02020603050405020304" pitchFamily="18" charset="0"/>
                <a:ea typeface="Times New Roman" panose="02020603050405020304" pitchFamily="18" charset="0"/>
              </a:rPr>
              <a:t>Henry Chadwick, </a:t>
            </a:r>
            <a:r>
              <a:rPr lang="en-US" sz="1200" i="1" dirty="0">
                <a:solidFill>
                  <a:schemeClr val="bg1"/>
                </a:solidFill>
                <a:effectLst/>
                <a:latin typeface="Times New Roman" panose="02020603050405020304" pitchFamily="18" charset="0"/>
                <a:ea typeface="Times New Roman" panose="02020603050405020304" pitchFamily="18" charset="0"/>
              </a:rPr>
              <a:t>Early Christian Thought and the Classical Tradition: Studies in Justin, Clement and Origen</a:t>
            </a:r>
            <a:r>
              <a:rPr lang="en-US" sz="1200" dirty="0">
                <a:solidFill>
                  <a:schemeClr val="bg1"/>
                </a:solidFill>
                <a:effectLst/>
                <a:latin typeface="Times New Roman" panose="02020603050405020304" pitchFamily="18" charset="0"/>
                <a:ea typeface="Times New Roman" panose="02020603050405020304" pitchFamily="18" charset="0"/>
              </a:rPr>
              <a:t>, (Oxford: Clarendon Press, 1984), 97.</a:t>
            </a:r>
          </a:p>
          <a:p>
            <a:endParaRPr lang="en-US" sz="1200" dirty="0">
              <a:solidFill>
                <a:schemeClr val="bg1"/>
              </a:solidFill>
              <a:effectLst/>
              <a:latin typeface="Times New Roman" panose="02020603050405020304" pitchFamily="18" charset="0"/>
              <a:ea typeface="Calibri" panose="020F0502020204030204" pitchFamily="34" charset="0"/>
            </a:endParaRPr>
          </a:p>
          <a:p>
            <a:r>
              <a:rPr lang="en-US" sz="1200" dirty="0">
                <a:solidFill>
                  <a:schemeClr val="bg1"/>
                </a:solidFill>
                <a:effectLst/>
                <a:latin typeface="Times New Roman" panose="02020603050405020304" pitchFamily="18" charset="0"/>
                <a:ea typeface="Calibri" panose="020F0502020204030204" pitchFamily="34" charset="0"/>
              </a:rPr>
              <a:t>Thomas P. Scheck, Rufinus, and Rufinus. </a:t>
            </a:r>
            <a:r>
              <a:rPr lang="en-US" sz="1200" i="1" dirty="0">
                <a:solidFill>
                  <a:schemeClr val="bg1"/>
                </a:solidFill>
                <a:effectLst/>
                <a:latin typeface="Times New Roman" panose="02020603050405020304" pitchFamily="18" charset="0"/>
                <a:ea typeface="Calibri" panose="020F0502020204030204" pitchFamily="34" charset="0"/>
              </a:rPr>
              <a:t>St. Pamphilus: Apology for Origen</a:t>
            </a:r>
            <a:r>
              <a:rPr lang="en-US" sz="1200" dirty="0">
                <a:solidFill>
                  <a:schemeClr val="bg1"/>
                </a:solidFill>
                <a:effectLst/>
                <a:latin typeface="Times New Roman" panose="02020603050405020304" pitchFamily="18" charset="0"/>
                <a:ea typeface="Calibri" panose="020F0502020204030204" pitchFamily="34" charset="0"/>
              </a:rPr>
              <a:t> (Washington, D.C.: Catholic University of America Press, 2010), 115. </a:t>
            </a:r>
            <a:endParaRPr lang="en-US" sz="1200" dirty="0">
              <a:solidFill>
                <a:schemeClr val="bg1"/>
              </a:solidFill>
            </a:endParaRPr>
          </a:p>
          <a:p>
            <a:endParaRPr lang="en-US" sz="1400" dirty="0">
              <a:solidFill>
                <a:schemeClr val="bg1"/>
              </a:solidFill>
            </a:endParaRPr>
          </a:p>
        </p:txBody>
      </p:sp>
    </p:spTree>
    <p:extLst>
      <p:ext uri="{BB962C8B-B14F-4D97-AF65-F5344CB8AC3E}">
        <p14:creationId xmlns:p14="http://schemas.microsoft.com/office/powerpoint/2010/main" val="6598572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7DA36-3525-4085-B657-B8B2DED14BDC}"/>
              </a:ext>
            </a:extLst>
          </p:cNvPr>
          <p:cNvSpPr>
            <a:spLocks noGrp="1"/>
          </p:cNvSpPr>
          <p:nvPr>
            <p:ph type="title"/>
          </p:nvPr>
        </p:nvSpPr>
        <p:spPr>
          <a:xfrm>
            <a:off x="1484312" y="685800"/>
            <a:ext cx="2812386" cy="5181331"/>
          </a:xfrm>
        </p:spPr>
        <p:txBody>
          <a:bodyPr>
            <a:normAutofit/>
          </a:bodyPr>
          <a:lstStyle/>
          <a:p>
            <a:r>
              <a:rPr lang="en-US" sz="3200"/>
              <a:t>Use of Philosophy Produced Some Orthodox Teachings</a:t>
            </a:r>
          </a:p>
        </p:txBody>
      </p:sp>
      <p:sp>
        <p:nvSpPr>
          <p:cNvPr id="3" name="Content Placeholder 2">
            <a:extLst>
              <a:ext uri="{FF2B5EF4-FFF2-40B4-BE49-F238E27FC236}">
                <a16:creationId xmlns:a16="http://schemas.microsoft.com/office/drawing/2014/main" id="{1CD8311C-B4E2-4906-9AB2-275D0EA82BDC}"/>
              </a:ext>
            </a:extLst>
          </p:cNvPr>
          <p:cNvSpPr>
            <a:spLocks noGrp="1"/>
          </p:cNvSpPr>
          <p:nvPr>
            <p:ph idx="1"/>
          </p:nvPr>
        </p:nvSpPr>
        <p:spPr>
          <a:xfrm>
            <a:off x="4617550" y="685801"/>
            <a:ext cx="6885471" cy="3038164"/>
          </a:xfrm>
        </p:spPr>
        <p:txBody>
          <a:bodyPr>
            <a:normAutofit/>
          </a:bodyPr>
          <a:lstStyle/>
          <a:p>
            <a:r>
              <a:rPr lang="en-US" sz="2000" dirty="0"/>
              <a:t>Doctrine of God and the Trinity</a:t>
            </a:r>
          </a:p>
          <a:p>
            <a:pPr lvl="1"/>
            <a:r>
              <a:rPr lang="en-US" dirty="0"/>
              <a:t>Imagery of God as a sun </a:t>
            </a:r>
          </a:p>
          <a:p>
            <a:r>
              <a:rPr lang="en-US" sz="2000" dirty="0"/>
              <a:t>The nature of the spiritual realms and the acquisition of knowledge</a:t>
            </a:r>
          </a:p>
          <a:p>
            <a:r>
              <a:rPr lang="en-US" sz="2000" dirty="0"/>
              <a:t>Use of allegory in Scriptural Interpretation</a:t>
            </a:r>
          </a:p>
          <a:p>
            <a:pPr lvl="1"/>
            <a:r>
              <a:rPr lang="en-US" dirty="0"/>
              <a:t>Pioneered a multi-level system of understanding the meaning of the Bible</a:t>
            </a:r>
          </a:p>
        </p:txBody>
      </p:sp>
      <p:pic>
        <p:nvPicPr>
          <p:cNvPr id="5" name="Graphic 4" descr="Sun with solid fill">
            <a:extLst>
              <a:ext uri="{FF2B5EF4-FFF2-40B4-BE49-F238E27FC236}">
                <a16:creationId xmlns:a16="http://schemas.microsoft.com/office/drawing/2014/main" id="{55B83C28-166F-4A32-B9B2-7CF982E435B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776022" y="4062666"/>
            <a:ext cx="1804465" cy="1804465"/>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pic>
      <p:pic>
        <p:nvPicPr>
          <p:cNvPr id="9" name="Graphic 8" descr="Storytelling with solid fill">
            <a:extLst>
              <a:ext uri="{FF2B5EF4-FFF2-40B4-BE49-F238E27FC236}">
                <a16:creationId xmlns:a16="http://schemas.microsoft.com/office/drawing/2014/main" id="{51A81808-1CC8-4ED3-9266-E73ABD40F52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540081" y="4062664"/>
            <a:ext cx="1804465" cy="1804465"/>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pic>
      <p:pic>
        <p:nvPicPr>
          <p:cNvPr id="11" name="Graphic 10" descr="Aquarius with solid fill">
            <a:extLst>
              <a:ext uri="{FF2B5EF4-FFF2-40B4-BE49-F238E27FC236}">
                <a16:creationId xmlns:a16="http://schemas.microsoft.com/office/drawing/2014/main" id="{1083D0ED-F236-4489-B569-702C7B99443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158051" y="4062663"/>
            <a:ext cx="1804465" cy="1804465"/>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pic>
    </p:spTree>
    <p:extLst>
      <p:ext uri="{BB962C8B-B14F-4D97-AF65-F5344CB8AC3E}">
        <p14:creationId xmlns:p14="http://schemas.microsoft.com/office/powerpoint/2010/main" val="10478576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F659138C-74A1-445B-848C-3608AE871A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75000"/>
              <a:lumOff val="25000"/>
            </a:schemeClr>
          </a:solidFill>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7DFD7409-66D7-4C9C-B528-E79EB64A4D3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7455" y="0"/>
            <a:ext cx="5014912" cy="6862763"/>
            <a:chOff x="2928938" y="-4763"/>
            <a:chExt cx="5014912" cy="6862763"/>
          </a:xfrm>
        </p:grpSpPr>
        <p:sp>
          <p:nvSpPr>
            <p:cNvPr id="24" name="Freeform 6">
              <a:extLst>
                <a:ext uri="{FF2B5EF4-FFF2-40B4-BE49-F238E27FC236}">
                  <a16:creationId xmlns:a16="http://schemas.microsoft.com/office/drawing/2014/main" id="{87990EF0-5F6F-4FE3-AA65-8968AF2DF8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lumMod val="75000"/>
              </a:schemeClr>
            </a:solidFill>
            <a:ln>
              <a:noFill/>
            </a:ln>
          </p:spPr>
        </p:sp>
        <p:sp>
          <p:nvSpPr>
            <p:cNvPr id="25" name="Freeform 7">
              <a:extLst>
                <a:ext uri="{FF2B5EF4-FFF2-40B4-BE49-F238E27FC236}">
                  <a16:creationId xmlns:a16="http://schemas.microsoft.com/office/drawing/2014/main" id="{D78F7598-94C7-46E9-8B2A-CB44A0F252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rgbClr val="595959"/>
            </a:solidFill>
            <a:ln>
              <a:noFill/>
            </a:ln>
          </p:spPr>
        </p:sp>
        <p:sp>
          <p:nvSpPr>
            <p:cNvPr id="26" name="Freeform 12">
              <a:extLst>
                <a:ext uri="{FF2B5EF4-FFF2-40B4-BE49-F238E27FC236}">
                  <a16:creationId xmlns:a16="http://schemas.microsoft.com/office/drawing/2014/main" id="{99D2CBB1-072D-4875-B7D7-CADB0ABF30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rgbClr val="262626"/>
            </a:solidFill>
            <a:ln>
              <a:noFill/>
            </a:ln>
          </p:spPr>
        </p:sp>
        <p:sp>
          <p:nvSpPr>
            <p:cNvPr id="27" name="Freeform 13">
              <a:extLst>
                <a:ext uri="{FF2B5EF4-FFF2-40B4-BE49-F238E27FC236}">
                  <a16:creationId xmlns:a16="http://schemas.microsoft.com/office/drawing/2014/main" id="{58F600B4-EE22-4BA5-A764-9D80C335C3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8" name="Freeform 14">
              <a:extLst>
                <a:ext uri="{FF2B5EF4-FFF2-40B4-BE49-F238E27FC236}">
                  <a16:creationId xmlns:a16="http://schemas.microsoft.com/office/drawing/2014/main" id="{1E8DAD02-2B30-48A9-ACE0-2E91930918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9" name="Freeform 15">
              <a:extLst>
                <a:ext uri="{FF2B5EF4-FFF2-40B4-BE49-F238E27FC236}">
                  <a16:creationId xmlns:a16="http://schemas.microsoft.com/office/drawing/2014/main" id="{F8F76B12-142C-41AF-B239-F414ABCFA2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rgbClr val="404040"/>
            </a:solidFill>
            <a:ln>
              <a:noFill/>
            </a:ln>
          </p:spPr>
        </p:sp>
      </p:grpSp>
      <p:sp useBgFill="1">
        <p:nvSpPr>
          <p:cNvPr id="31" name="Rectangle 30">
            <a:extLst>
              <a:ext uri="{FF2B5EF4-FFF2-40B4-BE49-F238E27FC236}">
                <a16:creationId xmlns:a16="http://schemas.microsoft.com/office/drawing/2014/main" id="{225F4217-4021-45A0-812B-398F9A7A93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8929" y="667808"/>
            <a:ext cx="10894142" cy="5580592"/>
          </a:xfrm>
          <a:prstGeom prst="rect">
            <a:avLst/>
          </a:prstGeom>
          <a:ln w="3175" cap="sq">
            <a:solidFill>
              <a:schemeClr val="bg1">
                <a:lumMod val="65000"/>
              </a:schemeClr>
            </a:solidFill>
            <a:miter lim="800000"/>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566E3FC-925C-4AF8-9F58-EF575FC3A547}"/>
              </a:ext>
            </a:extLst>
          </p:cNvPr>
          <p:cNvSpPr>
            <a:spLocks noGrp="1"/>
          </p:cNvSpPr>
          <p:nvPr>
            <p:ph type="title"/>
          </p:nvPr>
        </p:nvSpPr>
        <p:spPr>
          <a:xfrm>
            <a:off x="1189702" y="1261872"/>
            <a:ext cx="3145536" cy="4334256"/>
          </a:xfrm>
        </p:spPr>
        <p:txBody>
          <a:bodyPr>
            <a:normAutofit/>
          </a:bodyPr>
          <a:lstStyle/>
          <a:p>
            <a:pPr algn="r"/>
            <a:r>
              <a:rPr lang="en-US" sz="3600" dirty="0"/>
              <a:t>Goal of the Project:</a:t>
            </a:r>
            <a:br>
              <a:rPr lang="en-US" sz="3600" dirty="0"/>
            </a:br>
            <a:r>
              <a:rPr lang="en-US" sz="3600" dirty="0"/>
              <a:t>Heretic or Genius?</a:t>
            </a:r>
          </a:p>
        </p:txBody>
      </p:sp>
      <p:cxnSp>
        <p:nvCxnSpPr>
          <p:cNvPr id="33" name="Straight Connector 32">
            <a:extLst>
              <a:ext uri="{FF2B5EF4-FFF2-40B4-BE49-F238E27FC236}">
                <a16:creationId xmlns:a16="http://schemas.microsoft.com/office/drawing/2014/main" id="{486F4EBC-E415-40E4-A8BA-BA66F0B632C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920240"/>
            <a:ext cx="0" cy="301752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B86D5D8-5DAC-4DE9-AB3E-37C743DB741D}"/>
              </a:ext>
            </a:extLst>
          </p:cNvPr>
          <p:cNvSpPr>
            <a:spLocks noGrp="1"/>
          </p:cNvSpPr>
          <p:nvPr>
            <p:ph idx="1"/>
          </p:nvPr>
        </p:nvSpPr>
        <p:spPr>
          <a:xfrm>
            <a:off x="5007932" y="663045"/>
            <a:ext cx="5951013" cy="5580592"/>
          </a:xfrm>
        </p:spPr>
        <p:txBody>
          <a:bodyPr>
            <a:normAutofit/>
          </a:bodyPr>
          <a:lstStyle/>
          <a:p>
            <a:pPr>
              <a:lnSpc>
                <a:spcPct val="90000"/>
              </a:lnSpc>
            </a:pPr>
            <a:r>
              <a:rPr lang="en-US" sz="1800" dirty="0"/>
              <a:t>Pioneer of theology</a:t>
            </a:r>
          </a:p>
          <a:p>
            <a:pPr lvl="1">
              <a:lnSpc>
                <a:spcPct val="90000"/>
              </a:lnSpc>
            </a:pPr>
            <a:r>
              <a:rPr lang="en-US" sz="1800" dirty="0"/>
              <a:t>Because he is one of the first to present theology a systematic manner, his method can be directly traced to secular and philosophical sources</a:t>
            </a:r>
          </a:p>
          <a:p>
            <a:pPr>
              <a:lnSpc>
                <a:spcPct val="90000"/>
              </a:lnSpc>
            </a:pPr>
            <a:r>
              <a:rPr lang="en-US" sz="1800" dirty="0"/>
              <a:t>A careful examination of his work </a:t>
            </a:r>
            <a:r>
              <a:rPr lang="en-US" sz="1800" i="1" dirty="0"/>
              <a:t>On First Principles</a:t>
            </a:r>
            <a:r>
              <a:rPr lang="en-US" sz="1800" dirty="0"/>
              <a:t> will be completed to demonstrate that:</a:t>
            </a:r>
          </a:p>
          <a:p>
            <a:pPr lvl="1">
              <a:lnSpc>
                <a:spcPct val="90000"/>
              </a:lnSpc>
            </a:pPr>
            <a:r>
              <a:rPr lang="en-US" sz="1800" dirty="0"/>
              <a:t>The philosophical influences in Origen’s writings did not exclusively lead to nonorthodox teachings</a:t>
            </a:r>
          </a:p>
          <a:p>
            <a:pPr lvl="1">
              <a:lnSpc>
                <a:spcPct val="90000"/>
              </a:lnSpc>
            </a:pPr>
            <a:r>
              <a:rPr lang="en-US" sz="1800" dirty="0"/>
              <a:t>His teachings that are perceived as unorthodox can be justified and defended contextually</a:t>
            </a:r>
          </a:p>
          <a:p>
            <a:pPr>
              <a:lnSpc>
                <a:spcPct val="90000"/>
              </a:lnSpc>
            </a:pPr>
            <a:r>
              <a:rPr lang="en-US" sz="1800" dirty="0"/>
              <a:t>After considering Origen’s life and his teachings, a blanket proclamation of heresy over him will seem inappropriate </a:t>
            </a:r>
          </a:p>
        </p:txBody>
      </p:sp>
    </p:spTree>
    <p:extLst>
      <p:ext uri="{BB962C8B-B14F-4D97-AF65-F5344CB8AC3E}">
        <p14:creationId xmlns:p14="http://schemas.microsoft.com/office/powerpoint/2010/main" val="715622630"/>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C8643778-7F6C-4E8D-84D1-D5CDB99281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1D22F88D-6907-48AF-B024-346E855E0D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258EFBB0-CF4C-41F2-8372-E58D580C9C64}"/>
              </a:ext>
            </a:extLst>
          </p:cNvPr>
          <p:cNvSpPr>
            <a:spLocks noGrp="1"/>
          </p:cNvSpPr>
          <p:nvPr>
            <p:ph type="title"/>
          </p:nvPr>
        </p:nvSpPr>
        <p:spPr>
          <a:xfrm>
            <a:off x="496112" y="685801"/>
            <a:ext cx="2743200" cy="5105400"/>
          </a:xfrm>
        </p:spPr>
        <p:txBody>
          <a:bodyPr>
            <a:normAutofit/>
          </a:bodyPr>
          <a:lstStyle/>
          <a:p>
            <a:pPr algn="l"/>
            <a:r>
              <a:rPr lang="en-US" sz="3200">
                <a:solidFill>
                  <a:srgbClr val="FFFFFF"/>
                </a:solidFill>
              </a:rPr>
              <a:t>Works Cited</a:t>
            </a:r>
          </a:p>
        </p:txBody>
      </p:sp>
      <p:grpSp>
        <p:nvGrpSpPr>
          <p:cNvPr id="25" name="Group 24">
            <a:extLst>
              <a:ext uri="{FF2B5EF4-FFF2-40B4-BE49-F238E27FC236}">
                <a16:creationId xmlns:a16="http://schemas.microsoft.com/office/drawing/2014/main" id="{F3842748-48B5-4DD0-A06A-A31C74024A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26" name="Freeform 6">
              <a:extLst>
                <a:ext uri="{FF2B5EF4-FFF2-40B4-BE49-F238E27FC236}">
                  <a16:creationId xmlns:a16="http://schemas.microsoft.com/office/drawing/2014/main" id="{548E99BE-1071-4690-9B9C-07926CEE55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27" name="Freeform 7">
              <a:extLst>
                <a:ext uri="{FF2B5EF4-FFF2-40B4-BE49-F238E27FC236}">
                  <a16:creationId xmlns:a16="http://schemas.microsoft.com/office/drawing/2014/main" id="{9301F039-B467-413A-B25C-770E51069D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28" name="Freeform 8">
              <a:extLst>
                <a:ext uri="{FF2B5EF4-FFF2-40B4-BE49-F238E27FC236}">
                  <a16:creationId xmlns:a16="http://schemas.microsoft.com/office/drawing/2014/main" id="{9F06AEC1-5558-49E8-8CAC-FEBD00DF0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29" name="Freeform 9">
              <a:extLst>
                <a:ext uri="{FF2B5EF4-FFF2-40B4-BE49-F238E27FC236}">
                  <a16:creationId xmlns:a16="http://schemas.microsoft.com/office/drawing/2014/main" id="{D10B76B9-BA68-471E-B58C-ED91198A9F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30" name="Freeform 10">
              <a:extLst>
                <a:ext uri="{FF2B5EF4-FFF2-40B4-BE49-F238E27FC236}">
                  <a16:creationId xmlns:a16="http://schemas.microsoft.com/office/drawing/2014/main" id="{FEB3913B-54A3-490E-BA4B-5D0330990F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31" name="Freeform 11">
              <a:extLst>
                <a:ext uri="{FF2B5EF4-FFF2-40B4-BE49-F238E27FC236}">
                  <a16:creationId xmlns:a16="http://schemas.microsoft.com/office/drawing/2014/main" id="{F75DC961-08A4-46F8-8A80-2E1FB977E1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3" name="Content Placeholder 2">
            <a:extLst>
              <a:ext uri="{FF2B5EF4-FFF2-40B4-BE49-F238E27FC236}">
                <a16:creationId xmlns:a16="http://schemas.microsoft.com/office/drawing/2014/main" id="{39FD0837-4E76-483B-BA91-D73138FCD2A1}"/>
              </a:ext>
            </a:extLst>
          </p:cNvPr>
          <p:cNvSpPr>
            <a:spLocks noGrp="1"/>
          </p:cNvSpPr>
          <p:nvPr>
            <p:ph idx="1"/>
          </p:nvPr>
        </p:nvSpPr>
        <p:spPr>
          <a:xfrm>
            <a:off x="5117106" y="0"/>
            <a:ext cx="6385918" cy="6858001"/>
          </a:xfrm>
        </p:spPr>
        <p:txBody>
          <a:bodyPr>
            <a:normAutofit fontScale="85000" lnSpcReduction="10000"/>
          </a:bodyPr>
          <a:lstStyle/>
          <a:p>
            <a:pPr marL="0" marR="0" indent="-457200" fontAlgn="base">
              <a:spcBef>
                <a:spcPts val="0"/>
              </a:spcBef>
              <a:spcAft>
                <a:spcPts val="0"/>
              </a:spcAft>
              <a:buNone/>
            </a:pPr>
            <a:r>
              <a:rPr lang="en-US" sz="1800" dirty="0" err="1">
                <a:solidFill>
                  <a:srgbClr val="333333"/>
                </a:solidFill>
                <a:effectLst/>
                <a:latin typeface="Times New Roman" panose="02020603050405020304" pitchFamily="18" charset="0"/>
                <a:ea typeface="Times New Roman" panose="02020603050405020304" pitchFamily="18" charset="0"/>
              </a:rPr>
              <a:t>Berchman</a:t>
            </a:r>
            <a:r>
              <a:rPr lang="en-US" sz="1800" dirty="0">
                <a:solidFill>
                  <a:srgbClr val="333333"/>
                </a:solidFill>
                <a:effectLst/>
                <a:latin typeface="Times New Roman" panose="02020603050405020304" pitchFamily="18" charset="0"/>
                <a:ea typeface="Times New Roman" panose="02020603050405020304" pitchFamily="18" charset="0"/>
              </a:rPr>
              <a:t>, Robert M.</a:t>
            </a:r>
            <a:r>
              <a:rPr lang="en-US" sz="1800" i="1" dirty="0">
                <a:solidFill>
                  <a:srgbClr val="333333"/>
                </a:solidFill>
                <a:effectLst/>
                <a:latin typeface="Times New Roman" panose="02020603050405020304" pitchFamily="18" charset="0"/>
                <a:ea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rPr>
              <a:t>From Philo to Origen: Middle Platonism in Transition</a:t>
            </a:r>
            <a:r>
              <a:rPr lang="en-US" sz="1800" dirty="0">
                <a:effectLst/>
                <a:latin typeface="Times New Roman" panose="02020603050405020304" pitchFamily="18" charset="0"/>
                <a:ea typeface="Times New Roman" panose="02020603050405020304" pitchFamily="18" charset="0"/>
              </a:rPr>
              <a:t>. 	Chico, CA: Scholars Press, 1984.</a:t>
            </a:r>
            <a:r>
              <a:rPr lang="en-US" sz="1800" dirty="0">
                <a:solidFill>
                  <a:srgbClr val="333333"/>
                </a:solidFill>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  </a:t>
            </a:r>
          </a:p>
          <a:p>
            <a:pPr marL="0" marR="0" indent="-457200" fontAlgn="base">
              <a:spcBef>
                <a:spcPts val="0"/>
              </a:spcBef>
              <a:spcAft>
                <a:spcPts val="0"/>
              </a:spcAft>
              <a:buNone/>
            </a:pPr>
            <a:endParaRPr lang="en-US" sz="1800" dirty="0">
              <a:effectLst/>
              <a:latin typeface="Times New Roman" panose="02020603050405020304" pitchFamily="18" charset="0"/>
              <a:ea typeface="Times New Roman" panose="02020603050405020304" pitchFamily="18" charset="0"/>
            </a:endParaRPr>
          </a:p>
          <a:p>
            <a:pPr marL="0" marR="0" indent="-457200" fontAlgn="base">
              <a:spcBef>
                <a:spcPts val="0"/>
              </a:spcBef>
              <a:spcAft>
                <a:spcPts val="0"/>
              </a:spcAft>
              <a:buNone/>
            </a:pPr>
            <a:r>
              <a:rPr lang="en-US" sz="1800" dirty="0">
                <a:solidFill>
                  <a:srgbClr val="333333"/>
                </a:solidFill>
                <a:effectLst/>
                <a:latin typeface="Times New Roman" panose="02020603050405020304" pitchFamily="18" charset="0"/>
                <a:ea typeface="Times New Roman" panose="02020603050405020304" pitchFamily="18" charset="0"/>
              </a:rPr>
              <a:t>Chadwick, Henry.</a:t>
            </a:r>
            <a:r>
              <a:rPr lang="en-US" sz="1800" i="1" dirty="0">
                <a:solidFill>
                  <a:srgbClr val="333333"/>
                </a:solidFill>
                <a:effectLst/>
                <a:latin typeface="Times New Roman" panose="02020603050405020304" pitchFamily="18" charset="0"/>
                <a:ea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rPr>
              <a:t>Early Christian Thought and the Classical Tradition: Studies 	in Justin, Clement and Origen</a:t>
            </a:r>
            <a:r>
              <a:rPr lang="en-US" sz="1800" dirty="0">
                <a:effectLst/>
                <a:latin typeface="Times New Roman" panose="02020603050405020304" pitchFamily="18" charset="0"/>
                <a:ea typeface="Times New Roman" panose="02020603050405020304" pitchFamily="18" charset="0"/>
              </a:rPr>
              <a:t>. Oxford: Clarendon Press, 1984.</a:t>
            </a:r>
            <a:r>
              <a:rPr lang="en-US" sz="1800" dirty="0">
                <a:solidFill>
                  <a:srgbClr val="333333"/>
                </a:solidFill>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  </a:t>
            </a:r>
          </a:p>
          <a:p>
            <a:pPr marL="0" marR="0" indent="-457200" fontAlgn="base">
              <a:spcBef>
                <a:spcPts val="0"/>
              </a:spcBef>
              <a:spcAft>
                <a:spcPts val="0"/>
              </a:spcAft>
              <a:buNone/>
            </a:pPr>
            <a:endParaRPr lang="en-US" sz="1800" dirty="0">
              <a:effectLst/>
              <a:latin typeface="Times New Roman" panose="02020603050405020304" pitchFamily="18" charset="0"/>
              <a:ea typeface="Times New Roman" panose="02020603050405020304" pitchFamily="18" charset="0"/>
            </a:endParaRPr>
          </a:p>
          <a:p>
            <a:pPr marL="0" marR="0" indent="-457200" fontAlgn="base">
              <a:spcBef>
                <a:spcPts val="0"/>
              </a:spcBef>
              <a:spcAft>
                <a:spcPts val="0"/>
              </a:spcAft>
              <a:buNone/>
            </a:pPr>
            <a:r>
              <a:rPr lang="en-US" sz="1800" dirty="0">
                <a:solidFill>
                  <a:srgbClr val="333333"/>
                </a:solidFill>
                <a:effectLst/>
                <a:latin typeface="Times New Roman" panose="02020603050405020304" pitchFamily="18" charset="0"/>
                <a:ea typeface="Times New Roman" panose="02020603050405020304" pitchFamily="18" charset="0"/>
              </a:rPr>
              <a:t>Crouzel, Henri.</a:t>
            </a:r>
            <a:r>
              <a:rPr lang="en-US" sz="1800" i="1" dirty="0">
                <a:solidFill>
                  <a:srgbClr val="333333"/>
                </a:solidFill>
                <a:effectLst/>
                <a:latin typeface="Times New Roman" panose="02020603050405020304" pitchFamily="18" charset="0"/>
                <a:ea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rPr>
              <a:t>Origen</a:t>
            </a:r>
            <a:r>
              <a:rPr lang="en-US" sz="1800" dirty="0">
                <a:effectLst/>
                <a:latin typeface="Times New Roman" panose="02020603050405020304" pitchFamily="18" charset="0"/>
                <a:ea typeface="Times New Roman" panose="02020603050405020304" pitchFamily="18" charset="0"/>
              </a:rPr>
              <a:t>. Edinburgh: T. &amp; T. Clark, 1999.</a:t>
            </a:r>
            <a:r>
              <a:rPr lang="en-US" sz="1800" dirty="0">
                <a:solidFill>
                  <a:srgbClr val="333333"/>
                </a:solidFill>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  </a:t>
            </a:r>
          </a:p>
          <a:p>
            <a:pPr marL="0" marR="0" indent="-457200" fontAlgn="base">
              <a:spcBef>
                <a:spcPts val="0"/>
              </a:spcBef>
              <a:spcAft>
                <a:spcPts val="0"/>
              </a:spcAft>
              <a:buNone/>
            </a:pPr>
            <a:endParaRPr lang="en-US" sz="1800" dirty="0">
              <a:solidFill>
                <a:srgbClr val="333333"/>
              </a:solidFill>
              <a:effectLst/>
              <a:latin typeface="Times New Roman" panose="02020603050405020304" pitchFamily="18" charset="0"/>
              <a:ea typeface="Times New Roman" panose="02020603050405020304" pitchFamily="18" charset="0"/>
            </a:endParaRPr>
          </a:p>
          <a:p>
            <a:pPr marL="0" marR="0" indent="-457200" fontAlgn="base">
              <a:spcBef>
                <a:spcPts val="0"/>
              </a:spcBef>
              <a:spcAft>
                <a:spcPts val="0"/>
              </a:spcAft>
              <a:buNone/>
            </a:pPr>
            <a:r>
              <a:rPr lang="en-US" sz="1800" dirty="0">
                <a:solidFill>
                  <a:srgbClr val="333333"/>
                </a:solidFill>
                <a:effectLst/>
                <a:latin typeface="Times New Roman" panose="02020603050405020304" pitchFamily="18" charset="0"/>
                <a:ea typeface="Times New Roman" panose="02020603050405020304" pitchFamily="18" charset="0"/>
              </a:rPr>
              <a:t>Edwards, Mark. “Origen</a:t>
            </a:r>
            <a:r>
              <a:rPr lang="en-US" sz="1800" dirty="0">
                <a:effectLst/>
                <a:latin typeface="Times New Roman" panose="02020603050405020304" pitchFamily="18" charset="0"/>
                <a:ea typeface="Times New Roman" panose="02020603050405020304" pitchFamily="18" charset="0"/>
              </a:rPr>
              <a:t>’s Platonism. Questions and Caveats.”</a:t>
            </a:r>
            <a:r>
              <a:rPr lang="en-US" sz="1800" i="1" dirty="0">
                <a:effectLst/>
                <a:latin typeface="Times New Roman" panose="02020603050405020304" pitchFamily="18" charset="0"/>
                <a:ea typeface="Times New Roman" panose="02020603050405020304" pitchFamily="18" charset="0"/>
              </a:rPr>
              <a:t> </a:t>
            </a:r>
            <a:r>
              <a:rPr lang="en-US" sz="1800" i="1" dirty="0" err="1">
                <a:effectLst/>
                <a:latin typeface="Times New Roman" panose="02020603050405020304" pitchFamily="18" charset="0"/>
                <a:ea typeface="Times New Roman" panose="02020603050405020304" pitchFamily="18" charset="0"/>
              </a:rPr>
              <a:t>Zeitschrift</a:t>
            </a:r>
            <a:r>
              <a:rPr lang="en-US" sz="1800" i="1" dirty="0">
                <a:effectLst/>
                <a:latin typeface="Times New Roman" panose="02020603050405020304" pitchFamily="18" charset="0"/>
                <a:ea typeface="Times New Roman" panose="02020603050405020304" pitchFamily="18" charset="0"/>
              </a:rPr>
              <a:t> </a:t>
            </a:r>
            <a:r>
              <a:rPr lang="en-US" sz="1800" i="1" dirty="0" err="1">
                <a:effectLst/>
                <a:latin typeface="Times New Roman" panose="02020603050405020304" pitchFamily="18" charset="0"/>
                <a:ea typeface="Times New Roman" panose="02020603050405020304" pitchFamily="18" charset="0"/>
              </a:rPr>
              <a:t>Für</a:t>
            </a:r>
            <a:r>
              <a:rPr lang="en-US" sz="1800" i="1" dirty="0">
                <a:effectLst/>
                <a:latin typeface="Times New Roman" panose="02020603050405020304" pitchFamily="18" charset="0"/>
                <a:ea typeface="Times New Roman" panose="02020603050405020304" pitchFamily="18" charset="0"/>
              </a:rPr>
              <a:t> 	</a:t>
            </a:r>
            <a:r>
              <a:rPr lang="en-US" sz="1800" i="1" dirty="0" err="1">
                <a:effectLst/>
                <a:latin typeface="Times New Roman" panose="02020603050405020304" pitchFamily="18" charset="0"/>
                <a:ea typeface="Times New Roman" panose="02020603050405020304" pitchFamily="18" charset="0"/>
              </a:rPr>
              <a:t>Antikes</a:t>
            </a:r>
            <a:r>
              <a:rPr lang="en-US" sz="1800" i="1" dirty="0">
                <a:effectLst/>
                <a:latin typeface="Times New Roman" panose="02020603050405020304" pitchFamily="18" charset="0"/>
                <a:ea typeface="Times New Roman" panose="02020603050405020304" pitchFamily="18" charset="0"/>
              </a:rPr>
              <a:t> </a:t>
            </a:r>
            <a:r>
              <a:rPr lang="en-US" sz="1800" i="1" dirty="0" err="1">
                <a:effectLst/>
                <a:latin typeface="Times New Roman" panose="02020603050405020304" pitchFamily="18" charset="0"/>
                <a:ea typeface="Times New Roman" panose="02020603050405020304" pitchFamily="18" charset="0"/>
              </a:rPr>
              <a:t>Christentum</a:t>
            </a:r>
            <a:r>
              <a:rPr lang="en-US" sz="1800" i="1" dirty="0">
                <a:effectLst/>
                <a:latin typeface="Times New Roman" panose="02020603050405020304" pitchFamily="18" charset="0"/>
                <a:ea typeface="Times New Roman" panose="02020603050405020304" pitchFamily="18" charset="0"/>
              </a:rPr>
              <a:t>,</a:t>
            </a:r>
            <a:r>
              <a:rPr lang="en-US" sz="1800" dirty="0">
                <a:effectLst/>
                <a:latin typeface="Times New Roman" panose="02020603050405020304" pitchFamily="18" charset="0"/>
                <a:ea typeface="Times New Roman" panose="02020603050405020304" pitchFamily="18" charset="0"/>
              </a:rPr>
              <a:t> 12, no. 1 (2008): 20–38. 	https://doi.org/10.1515/zac.2008.004.</a:t>
            </a:r>
            <a:r>
              <a:rPr lang="en-US" sz="1800" dirty="0">
                <a:solidFill>
                  <a:srgbClr val="333333"/>
                </a:solidFill>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  </a:t>
            </a:r>
          </a:p>
          <a:p>
            <a:pPr marL="0" marR="0" indent="-457200" fontAlgn="base">
              <a:spcBef>
                <a:spcPts val="0"/>
              </a:spcBef>
              <a:spcAft>
                <a:spcPts val="0"/>
              </a:spcAft>
              <a:buNone/>
            </a:pPr>
            <a:endParaRPr lang="en-US" sz="1800" dirty="0">
              <a:effectLst/>
              <a:latin typeface="Times New Roman" panose="02020603050405020304" pitchFamily="18" charset="0"/>
              <a:ea typeface="Times New Roman" panose="02020603050405020304" pitchFamily="18" charset="0"/>
            </a:endParaRPr>
          </a:p>
          <a:p>
            <a:pPr marL="0" marR="0" indent="-457200" fontAlgn="base">
              <a:spcBef>
                <a:spcPts val="0"/>
              </a:spcBef>
              <a:spcAft>
                <a:spcPts val="0"/>
              </a:spcAft>
              <a:buNone/>
            </a:pPr>
            <a:r>
              <a:rPr lang="en-US" sz="1800" dirty="0">
                <a:solidFill>
                  <a:srgbClr val="333333"/>
                </a:solidFill>
                <a:effectLst/>
                <a:latin typeface="Times New Roman" panose="02020603050405020304" pitchFamily="18" charset="0"/>
                <a:ea typeface="Times New Roman" panose="02020603050405020304" pitchFamily="18" charset="0"/>
              </a:rPr>
              <a:t>Origen, G. W. Butterworth, and Henri de Lubac.</a:t>
            </a:r>
            <a:r>
              <a:rPr lang="en-US" sz="1800" i="1" dirty="0">
                <a:solidFill>
                  <a:srgbClr val="333333"/>
                </a:solidFill>
                <a:effectLst/>
                <a:latin typeface="Times New Roman" panose="02020603050405020304" pitchFamily="18" charset="0"/>
                <a:ea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rPr>
              <a:t>On First Principles</a:t>
            </a:r>
            <a:r>
              <a:rPr lang="en-US" sz="1800" dirty="0">
                <a:effectLst/>
                <a:latin typeface="Times New Roman" panose="02020603050405020304" pitchFamily="18" charset="0"/>
                <a:ea typeface="Times New Roman" panose="02020603050405020304" pitchFamily="18" charset="0"/>
              </a:rPr>
              <a:t>. New York: 	Harper &amp; Row, 1966.</a:t>
            </a:r>
            <a:r>
              <a:rPr lang="en-US" sz="1800" dirty="0">
                <a:solidFill>
                  <a:srgbClr val="333333"/>
                </a:solidFill>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   </a:t>
            </a:r>
          </a:p>
          <a:p>
            <a:pPr marL="0" marR="0" indent="-457200" fontAlgn="base">
              <a:spcBef>
                <a:spcPts val="0"/>
              </a:spcBef>
              <a:spcAft>
                <a:spcPts val="0"/>
              </a:spcAft>
              <a:buNone/>
            </a:pPr>
            <a:endParaRPr lang="en-US" sz="1800" dirty="0">
              <a:effectLst/>
              <a:latin typeface="Times New Roman" panose="02020603050405020304" pitchFamily="18" charset="0"/>
              <a:ea typeface="Times New Roman" panose="02020603050405020304" pitchFamily="18" charset="0"/>
            </a:endParaRPr>
          </a:p>
          <a:p>
            <a:pPr marL="0" marR="0" indent="-457200" fontAlgn="base">
              <a:spcBef>
                <a:spcPts val="0"/>
              </a:spcBef>
              <a:spcAft>
                <a:spcPts val="0"/>
              </a:spcAft>
              <a:buNone/>
            </a:pPr>
            <a:r>
              <a:rPr lang="en-US" sz="1800" dirty="0">
                <a:solidFill>
                  <a:srgbClr val="333333"/>
                </a:solidFill>
                <a:effectLst/>
                <a:latin typeface="Times New Roman" panose="02020603050405020304" pitchFamily="18" charset="0"/>
                <a:ea typeface="Times New Roman" panose="02020603050405020304" pitchFamily="18" charset="0"/>
              </a:rPr>
              <a:t>Prestige, G. L.</a:t>
            </a:r>
            <a:r>
              <a:rPr lang="en-US" sz="1800" i="1" dirty="0">
                <a:solidFill>
                  <a:srgbClr val="333333"/>
                </a:solidFill>
                <a:effectLst/>
                <a:latin typeface="Times New Roman" panose="02020603050405020304" pitchFamily="18" charset="0"/>
                <a:ea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rPr>
              <a:t>Fathers and Heretics: Six Studies in Dogmatic Faith with 	Prologue and Epilogue, Being the Bampton Lectures for 1940</a:t>
            </a:r>
            <a:r>
              <a:rPr lang="en-US" sz="1800" dirty="0">
                <a:effectLst/>
                <a:latin typeface="Times New Roman" panose="02020603050405020304" pitchFamily="18" charset="0"/>
                <a:ea typeface="Times New Roman" panose="02020603050405020304" pitchFamily="18" charset="0"/>
              </a:rPr>
              <a:t>. London: 	SPCK, 1940.</a:t>
            </a:r>
            <a:r>
              <a:rPr lang="en-US" sz="1800" dirty="0">
                <a:solidFill>
                  <a:srgbClr val="333333"/>
                </a:solidFill>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  </a:t>
            </a:r>
          </a:p>
          <a:p>
            <a:pPr marL="0" marR="0" indent="-457200" fontAlgn="base">
              <a:spcBef>
                <a:spcPts val="0"/>
              </a:spcBef>
              <a:spcAft>
                <a:spcPts val="0"/>
              </a:spcAft>
              <a:buNone/>
            </a:pPr>
            <a:endParaRPr lang="en-US" sz="1800" dirty="0">
              <a:effectLst/>
              <a:latin typeface="Times New Roman" panose="02020603050405020304" pitchFamily="18" charset="0"/>
              <a:ea typeface="Times New Roman" panose="02020603050405020304" pitchFamily="18" charset="0"/>
            </a:endParaRPr>
          </a:p>
          <a:p>
            <a:pPr marL="0" marR="0" indent="-457200" fontAlgn="base">
              <a:spcBef>
                <a:spcPts val="0"/>
              </a:spcBef>
              <a:spcAft>
                <a:spcPts val="0"/>
              </a:spcAft>
              <a:buNone/>
            </a:pPr>
            <a:r>
              <a:rPr lang="en-US" sz="1800" dirty="0">
                <a:solidFill>
                  <a:srgbClr val="333333"/>
                </a:solidFill>
                <a:effectLst/>
                <a:latin typeface="Times New Roman" panose="02020603050405020304" pitchFamily="18" charset="0"/>
                <a:ea typeface="Times New Roman" panose="02020603050405020304" pitchFamily="18" charset="0"/>
              </a:rPr>
              <a:t>Ramelli, Ilaria. “Origen and the Platonic Tradition.”</a:t>
            </a:r>
            <a:r>
              <a:rPr lang="en-US" sz="1800" i="1" dirty="0">
                <a:solidFill>
                  <a:srgbClr val="333333"/>
                </a:solidFill>
                <a:effectLst/>
                <a:latin typeface="Times New Roman" panose="02020603050405020304" pitchFamily="18" charset="0"/>
                <a:ea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rPr>
              <a:t>Religions 8</a:t>
            </a:r>
            <a:r>
              <a:rPr lang="en-US" sz="1800" dirty="0">
                <a:effectLst/>
                <a:latin typeface="Times New Roman" panose="02020603050405020304" pitchFamily="18" charset="0"/>
                <a:ea typeface="Times New Roman" panose="02020603050405020304" pitchFamily="18" charset="0"/>
              </a:rPr>
              <a:t>, no. 2 (October 	2017): 21. https://doi.org/10.3390/rel8020021.</a:t>
            </a:r>
            <a:r>
              <a:rPr lang="en-US" sz="1800" dirty="0">
                <a:solidFill>
                  <a:srgbClr val="333333"/>
                </a:solidFill>
                <a:effectLst/>
                <a:latin typeface="Times New Roman" panose="02020603050405020304" pitchFamily="18" charset="0"/>
                <a:ea typeface="Times New Roman" panose="02020603050405020304" pitchFamily="18" charset="0"/>
              </a:rPr>
              <a:t> </a:t>
            </a:r>
          </a:p>
          <a:p>
            <a:pPr marL="0" marR="0" indent="-457200" fontAlgn="base">
              <a:spcBef>
                <a:spcPts val="0"/>
              </a:spcBef>
              <a:spcAft>
                <a:spcPts val="0"/>
              </a:spcAft>
              <a:buNone/>
            </a:pPr>
            <a:r>
              <a:rPr lang="en-US" sz="1800" dirty="0">
                <a:effectLst/>
                <a:latin typeface="Times New Roman" panose="02020603050405020304" pitchFamily="18" charset="0"/>
                <a:ea typeface="Times New Roman" panose="02020603050405020304" pitchFamily="18" charset="0"/>
              </a:rPr>
              <a:t>  </a:t>
            </a:r>
          </a:p>
          <a:p>
            <a:pPr marL="0" marR="0" indent="-457200" fontAlgn="base">
              <a:spcBef>
                <a:spcPts val="0"/>
              </a:spcBef>
              <a:spcAft>
                <a:spcPts val="0"/>
              </a:spcAft>
              <a:buNone/>
            </a:pPr>
            <a:r>
              <a:rPr lang="en-US" sz="1800" dirty="0">
                <a:solidFill>
                  <a:srgbClr val="333333"/>
                </a:solidFill>
                <a:effectLst/>
                <a:latin typeface="Times New Roman" panose="02020603050405020304" pitchFamily="18" charset="0"/>
                <a:ea typeface="Times New Roman" panose="02020603050405020304" pitchFamily="18" charset="0"/>
              </a:rPr>
              <a:t>Ramelli, Ilaria. “Origen, Patristic Philosophy, and Christian Platonism Re-	Thinking the </a:t>
            </a:r>
            <a:r>
              <a:rPr lang="en-US" sz="1800" dirty="0" err="1">
                <a:solidFill>
                  <a:srgbClr val="333333"/>
                </a:solidFill>
                <a:effectLst/>
                <a:latin typeface="Times New Roman" panose="02020603050405020304" pitchFamily="18" charset="0"/>
                <a:ea typeface="Times New Roman" panose="02020603050405020304" pitchFamily="18" charset="0"/>
              </a:rPr>
              <a:t>Christianisation</a:t>
            </a:r>
            <a:r>
              <a:rPr lang="en-US" sz="1800" dirty="0">
                <a:solidFill>
                  <a:srgbClr val="333333"/>
                </a:solidFill>
                <a:effectLst/>
                <a:latin typeface="Times New Roman" panose="02020603050405020304" pitchFamily="18" charset="0"/>
                <a:ea typeface="Times New Roman" panose="02020603050405020304" pitchFamily="18" charset="0"/>
              </a:rPr>
              <a:t> of Hellenism.”</a:t>
            </a:r>
            <a:r>
              <a:rPr lang="en-US" sz="1800" i="1" dirty="0">
                <a:solidFill>
                  <a:srgbClr val="333333"/>
                </a:solidFill>
                <a:effectLst/>
                <a:latin typeface="Times New Roman" panose="02020603050405020304" pitchFamily="18" charset="0"/>
                <a:ea typeface="Times New Roman" panose="02020603050405020304" pitchFamily="18" charset="0"/>
              </a:rPr>
              <a:t> </a:t>
            </a:r>
            <a:r>
              <a:rPr lang="en-US" sz="1800" i="1" dirty="0" err="1">
                <a:effectLst/>
                <a:latin typeface="Times New Roman" panose="02020603050405020304" pitchFamily="18" charset="0"/>
                <a:ea typeface="Times New Roman" panose="02020603050405020304" pitchFamily="18" charset="0"/>
              </a:rPr>
              <a:t>Vigiliae</a:t>
            </a:r>
            <a:r>
              <a:rPr lang="en-US" sz="1800" i="1" dirty="0">
                <a:effectLst/>
                <a:latin typeface="Times New Roman" panose="02020603050405020304" pitchFamily="18" charset="0"/>
                <a:ea typeface="Times New Roman" panose="02020603050405020304" pitchFamily="18" charset="0"/>
              </a:rPr>
              <a:t> </a:t>
            </a:r>
            <a:r>
              <a:rPr lang="en-US" sz="1800" i="1" dirty="0" err="1">
                <a:effectLst/>
                <a:latin typeface="Times New Roman" panose="02020603050405020304" pitchFamily="18" charset="0"/>
                <a:ea typeface="Times New Roman" panose="02020603050405020304" pitchFamily="18" charset="0"/>
              </a:rPr>
              <a:t>Christianae</a:t>
            </a:r>
            <a:r>
              <a:rPr lang="en-US" sz="1800" i="1"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63, no. 3 	(2009): 217–63. https://doi.org/10.1163/157007208x377292.</a:t>
            </a:r>
            <a:r>
              <a:rPr lang="en-US" sz="1800" dirty="0">
                <a:solidFill>
                  <a:srgbClr val="333333"/>
                </a:solidFill>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  </a:t>
            </a:r>
          </a:p>
          <a:p>
            <a:pPr marL="0" marR="0" indent="-457200" fontAlgn="base">
              <a:lnSpc>
                <a:spcPct val="120000"/>
              </a:lnSpc>
              <a:spcBef>
                <a:spcPts val="0"/>
              </a:spcBef>
              <a:spcAft>
                <a:spcPts val="0"/>
              </a:spcAft>
              <a:buNone/>
            </a:pPr>
            <a:endParaRPr lang="en-US" sz="1800" dirty="0">
              <a:solidFill>
                <a:srgbClr val="333333"/>
              </a:solidFill>
              <a:effectLst/>
              <a:latin typeface="Times New Roman" panose="02020603050405020304" pitchFamily="18" charset="0"/>
              <a:ea typeface="Times New Roman" panose="02020603050405020304" pitchFamily="18" charset="0"/>
            </a:endParaRPr>
          </a:p>
          <a:p>
            <a:pPr marL="0" indent="-457200" fontAlgn="base">
              <a:lnSpc>
                <a:spcPct val="120000"/>
              </a:lnSpc>
              <a:spcBef>
                <a:spcPts val="0"/>
              </a:spcBef>
              <a:spcAft>
                <a:spcPts val="0"/>
              </a:spcAft>
              <a:buNone/>
            </a:pPr>
            <a:r>
              <a:rPr lang="en-US" sz="1800" spc="-25"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Richardson, Cyril C. "The Condemnation of Origen." </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Church History</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6, no. 1 	(1937): 50-64. doi:10.2307/3160060.</a:t>
            </a:r>
          </a:p>
          <a:p>
            <a:pPr marL="0" marR="0" indent="-457200" fontAlgn="base">
              <a:lnSpc>
                <a:spcPct val="120000"/>
              </a:lnSpc>
              <a:spcBef>
                <a:spcPts val="0"/>
              </a:spcBef>
              <a:spcAft>
                <a:spcPts val="0"/>
              </a:spcAft>
              <a:buNone/>
            </a:pPr>
            <a:endParaRPr lang="en-US" sz="1800" dirty="0">
              <a:solidFill>
                <a:srgbClr val="333333"/>
              </a:solidFill>
              <a:effectLst/>
              <a:latin typeface="Times New Roman" panose="02020603050405020304" pitchFamily="18" charset="0"/>
              <a:ea typeface="Times New Roman" panose="02020603050405020304" pitchFamily="18" charset="0"/>
            </a:endParaRPr>
          </a:p>
          <a:p>
            <a:pPr marL="0" marR="0" indent="-457200" fontAlgn="base">
              <a:lnSpc>
                <a:spcPct val="120000"/>
              </a:lnSpc>
              <a:spcBef>
                <a:spcPts val="0"/>
              </a:spcBef>
              <a:spcAft>
                <a:spcPts val="0"/>
              </a:spcAft>
              <a:buNone/>
            </a:pPr>
            <a:r>
              <a:rPr lang="en-US" sz="1800" dirty="0">
                <a:solidFill>
                  <a:srgbClr val="333333"/>
                </a:solidFill>
                <a:effectLst/>
                <a:latin typeface="Times New Roman" panose="02020603050405020304" pitchFamily="18" charset="0"/>
                <a:ea typeface="Times New Roman" panose="02020603050405020304" pitchFamily="18" charset="0"/>
              </a:rPr>
              <a:t>Scheck, Thomas P., Rufinus, and Rufinus.</a:t>
            </a:r>
            <a:r>
              <a:rPr lang="en-US" sz="1800" i="1" dirty="0">
                <a:solidFill>
                  <a:srgbClr val="333333"/>
                </a:solidFill>
                <a:effectLst/>
                <a:latin typeface="Times New Roman" panose="02020603050405020304" pitchFamily="18" charset="0"/>
                <a:ea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rPr>
              <a:t>St. Pamphilus: Apology for Origen. 	</a:t>
            </a:r>
            <a:r>
              <a:rPr lang="en-US" sz="1800" dirty="0">
                <a:effectLst/>
                <a:latin typeface="Times New Roman" panose="02020603050405020304" pitchFamily="18" charset="0"/>
                <a:ea typeface="Times New Roman" panose="02020603050405020304" pitchFamily="18" charset="0"/>
              </a:rPr>
              <a:t>Washington, D.C.: Catholic University of America Press, 2010.</a:t>
            </a:r>
            <a:r>
              <a:rPr lang="en-US" sz="1800" dirty="0">
                <a:solidFill>
                  <a:srgbClr val="333333"/>
                </a:solidFill>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  </a:t>
            </a:r>
          </a:p>
        </p:txBody>
      </p:sp>
    </p:spTree>
    <p:extLst>
      <p:ext uri="{BB962C8B-B14F-4D97-AF65-F5344CB8AC3E}">
        <p14:creationId xmlns:p14="http://schemas.microsoft.com/office/powerpoint/2010/main" val="330191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8643778-7F6C-4E8D-84D1-D5CDB99281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1D22F88D-6907-48AF-B024-346E855E0D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65BEAF0B-72FD-4F55-BE46-CD47DCE5C476}"/>
              </a:ext>
            </a:extLst>
          </p:cNvPr>
          <p:cNvSpPr>
            <a:spLocks noGrp="1"/>
          </p:cNvSpPr>
          <p:nvPr>
            <p:ph type="title"/>
          </p:nvPr>
        </p:nvSpPr>
        <p:spPr>
          <a:xfrm>
            <a:off x="496112" y="685801"/>
            <a:ext cx="2743200" cy="5105400"/>
          </a:xfrm>
        </p:spPr>
        <p:txBody>
          <a:bodyPr>
            <a:normAutofit/>
          </a:bodyPr>
          <a:lstStyle/>
          <a:p>
            <a:pPr algn="l"/>
            <a:r>
              <a:rPr lang="en-US" dirty="0">
                <a:solidFill>
                  <a:srgbClr val="FFFFFF"/>
                </a:solidFill>
              </a:rPr>
              <a:t>Introducing the Project</a:t>
            </a:r>
          </a:p>
        </p:txBody>
      </p:sp>
      <p:grpSp>
        <p:nvGrpSpPr>
          <p:cNvPr id="12" name="Group 11">
            <a:extLst>
              <a:ext uri="{FF2B5EF4-FFF2-40B4-BE49-F238E27FC236}">
                <a16:creationId xmlns:a16="http://schemas.microsoft.com/office/drawing/2014/main" id="{F3842748-48B5-4DD0-A06A-A31C74024A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28" name="Freeform 6">
              <a:extLst>
                <a:ext uri="{FF2B5EF4-FFF2-40B4-BE49-F238E27FC236}">
                  <a16:creationId xmlns:a16="http://schemas.microsoft.com/office/drawing/2014/main" id="{548E99BE-1071-4690-9B9C-07926CEE55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9301F039-B467-413A-B25C-770E51069D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5" name="Freeform 8">
              <a:extLst>
                <a:ext uri="{FF2B5EF4-FFF2-40B4-BE49-F238E27FC236}">
                  <a16:creationId xmlns:a16="http://schemas.microsoft.com/office/drawing/2014/main" id="{9F06AEC1-5558-49E8-8CAC-FEBD00DF0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6" name="Freeform 9">
              <a:extLst>
                <a:ext uri="{FF2B5EF4-FFF2-40B4-BE49-F238E27FC236}">
                  <a16:creationId xmlns:a16="http://schemas.microsoft.com/office/drawing/2014/main" id="{D10B76B9-BA68-471E-B58C-ED91198A9F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EB3913B-54A3-490E-BA4B-5D0330990F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F75DC961-08A4-46F8-8A80-2E1FB977E1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9" name="Content Placeholder 2">
            <a:extLst>
              <a:ext uri="{FF2B5EF4-FFF2-40B4-BE49-F238E27FC236}">
                <a16:creationId xmlns:a16="http://schemas.microsoft.com/office/drawing/2014/main" id="{135F208F-D125-45A7-9BB5-46BC0096EBB4}"/>
              </a:ext>
            </a:extLst>
          </p:cNvPr>
          <p:cNvSpPr>
            <a:spLocks noGrp="1"/>
          </p:cNvSpPr>
          <p:nvPr>
            <p:ph idx="1"/>
          </p:nvPr>
        </p:nvSpPr>
        <p:spPr>
          <a:xfrm>
            <a:off x="4710096" y="111760"/>
            <a:ext cx="7481904" cy="6746240"/>
          </a:xfrm>
        </p:spPr>
        <p:txBody>
          <a:bodyPr>
            <a:normAutofit/>
          </a:bodyPr>
          <a:lstStyle/>
          <a:p>
            <a:pPr>
              <a:lnSpc>
                <a:spcPct val="90000"/>
              </a:lnSpc>
            </a:pPr>
            <a:r>
              <a:rPr lang="en-US" sz="2800" dirty="0"/>
              <a:t>Heretic or Genius?</a:t>
            </a:r>
          </a:p>
          <a:p>
            <a:pPr lvl="1">
              <a:lnSpc>
                <a:spcPct val="90000"/>
              </a:lnSpc>
            </a:pPr>
            <a:r>
              <a:rPr lang="en-US" sz="2400" dirty="0"/>
              <a:t>Origen of Alexandria was a highly controversial historical Christian figure primarily because of the lengths that he utilized philosophy in his teachings</a:t>
            </a:r>
          </a:p>
          <a:p>
            <a:pPr>
              <a:lnSpc>
                <a:spcPct val="90000"/>
              </a:lnSpc>
            </a:pPr>
            <a:r>
              <a:rPr lang="en-US" sz="2800" dirty="0"/>
              <a:t>This Thesis Project will:</a:t>
            </a:r>
          </a:p>
          <a:p>
            <a:pPr lvl="1">
              <a:lnSpc>
                <a:spcPct val="90000"/>
              </a:lnSpc>
            </a:pPr>
            <a:r>
              <a:rPr lang="en-US" sz="2400" dirty="0"/>
              <a:t>Examine the doctrines of Origen to acknowledge the philosophical influences present</a:t>
            </a:r>
          </a:p>
          <a:p>
            <a:pPr lvl="1">
              <a:lnSpc>
                <a:spcPct val="90000"/>
              </a:lnSpc>
            </a:pPr>
            <a:r>
              <a:rPr lang="en-US" sz="2400" dirty="0"/>
              <a:t>Argue that not all of Origen’s doctrines influenced by philosophy are unorthodox</a:t>
            </a:r>
          </a:p>
          <a:p>
            <a:pPr lvl="1">
              <a:lnSpc>
                <a:spcPct val="90000"/>
              </a:lnSpc>
            </a:pPr>
            <a:r>
              <a:rPr lang="en-US" sz="2400" dirty="0"/>
              <a:t>Justify his unorthodox teachings based on:</a:t>
            </a:r>
          </a:p>
          <a:p>
            <a:pPr lvl="2">
              <a:lnSpc>
                <a:spcPct val="90000"/>
              </a:lnSpc>
            </a:pPr>
            <a:r>
              <a:rPr lang="en-US" sz="2000" dirty="0"/>
              <a:t>How Origen’s context influenced his thinking</a:t>
            </a:r>
          </a:p>
          <a:p>
            <a:pPr lvl="2">
              <a:lnSpc>
                <a:spcPct val="90000"/>
              </a:lnSpc>
            </a:pPr>
            <a:r>
              <a:rPr lang="en-US" sz="2000" dirty="0"/>
              <a:t>How accepted orthodoxy was practiced in his time</a:t>
            </a:r>
          </a:p>
          <a:p>
            <a:pPr lvl="2">
              <a:lnSpc>
                <a:spcPct val="90000"/>
              </a:lnSpc>
            </a:pPr>
            <a:r>
              <a:rPr lang="en-US" sz="2000" dirty="0"/>
              <a:t>How Origen intended his works to be read</a:t>
            </a:r>
          </a:p>
        </p:txBody>
      </p:sp>
    </p:spTree>
    <p:extLst>
      <p:ext uri="{BB962C8B-B14F-4D97-AF65-F5344CB8AC3E}">
        <p14:creationId xmlns:p14="http://schemas.microsoft.com/office/powerpoint/2010/main" val="2328780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grpSp>
        <p:nvGrpSpPr>
          <p:cNvPr id="135" name="Group 134">
            <a:extLst>
              <a:ext uri="{FF2B5EF4-FFF2-40B4-BE49-F238E27FC236}">
                <a16:creationId xmlns:a16="http://schemas.microsoft.com/office/drawing/2014/main" id="{FFDFDE97-4A97-47C3-A34F-FC7FD441CB8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136" name="Freeform 6">
              <a:extLst>
                <a:ext uri="{FF2B5EF4-FFF2-40B4-BE49-F238E27FC236}">
                  <a16:creationId xmlns:a16="http://schemas.microsoft.com/office/drawing/2014/main" id="{5929D068-05C4-4FD7-805E-67B98DC00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137" name="Freeform 7">
              <a:extLst>
                <a:ext uri="{FF2B5EF4-FFF2-40B4-BE49-F238E27FC236}">
                  <a16:creationId xmlns:a16="http://schemas.microsoft.com/office/drawing/2014/main" id="{802E4133-42B8-4E61-88E6-34AA55241E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138" name="Freeform 9">
              <a:extLst>
                <a:ext uri="{FF2B5EF4-FFF2-40B4-BE49-F238E27FC236}">
                  <a16:creationId xmlns:a16="http://schemas.microsoft.com/office/drawing/2014/main" id="{3FA7762F-EFA7-4921-8668-F1C73A0D5F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139" name="Freeform 10">
              <a:extLst>
                <a:ext uri="{FF2B5EF4-FFF2-40B4-BE49-F238E27FC236}">
                  <a16:creationId xmlns:a16="http://schemas.microsoft.com/office/drawing/2014/main" id="{22FFCE41-B971-4162-8DF9-DBF817DDAC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140" name="Freeform 11">
              <a:extLst>
                <a:ext uri="{FF2B5EF4-FFF2-40B4-BE49-F238E27FC236}">
                  <a16:creationId xmlns:a16="http://schemas.microsoft.com/office/drawing/2014/main" id="{90D48A4B-3F05-4D98-B608-F5E23EA0D0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141" name="Freeform 12">
              <a:extLst>
                <a:ext uri="{FF2B5EF4-FFF2-40B4-BE49-F238E27FC236}">
                  <a16:creationId xmlns:a16="http://schemas.microsoft.com/office/drawing/2014/main" id="{AF334AC8-D046-47E1-BCFA-12AF52A42A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useBgFill="1">
        <p:nvSpPr>
          <p:cNvPr id="143" name="Rectangle 142">
            <a:extLst>
              <a:ext uri="{FF2B5EF4-FFF2-40B4-BE49-F238E27FC236}">
                <a16:creationId xmlns:a16="http://schemas.microsoft.com/office/drawing/2014/main" id="{7598300D-80B4-4198-A7BD-B15BC31C9A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Book Review: Life and Works (Gregory Thaumaturgus) | Pursuing Veritas">
            <a:extLst>
              <a:ext uri="{FF2B5EF4-FFF2-40B4-BE49-F238E27FC236}">
                <a16:creationId xmlns:a16="http://schemas.microsoft.com/office/drawing/2014/main" id="{C3D2D5CF-19AA-4667-9853-8CA3804364A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091" t="177" r="1" b="20581"/>
          <a:stretch/>
        </p:blipFill>
        <p:spPr bwMode="auto">
          <a:xfrm>
            <a:off x="20" y="10"/>
            <a:ext cx="5448280" cy="6857990"/>
          </a:xfrm>
          <a:prstGeom prst="rect">
            <a:avLst/>
          </a:prstGeom>
          <a:noFill/>
          <a:extLst>
            <a:ext uri="{909E8E84-426E-40DD-AFC4-6F175D3DCCD1}">
              <a14:hiddenFill xmlns:a14="http://schemas.microsoft.com/office/drawing/2010/main">
                <a:solidFill>
                  <a:srgbClr val="FFFFFF"/>
                </a:solidFill>
              </a14:hiddenFill>
            </a:ext>
          </a:extLst>
        </p:spPr>
      </p:pic>
      <p:grpSp>
        <p:nvGrpSpPr>
          <p:cNvPr id="145" name="Group 144">
            <a:extLst>
              <a:ext uri="{FF2B5EF4-FFF2-40B4-BE49-F238E27FC236}">
                <a16:creationId xmlns:a16="http://schemas.microsoft.com/office/drawing/2014/main" id="{AEE4B65F-3548-4B65-9353-5B888725B8E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836718" y="0"/>
            <a:ext cx="2611581" cy="6858000"/>
            <a:chOff x="2836718" y="0"/>
            <a:chExt cx="2611581" cy="6858000"/>
          </a:xfrm>
        </p:grpSpPr>
        <p:sp useBgFill="1">
          <p:nvSpPr>
            <p:cNvPr id="146" name="Rectangle 19">
              <a:extLst>
                <a:ext uri="{FF2B5EF4-FFF2-40B4-BE49-F238E27FC236}">
                  <a16:creationId xmlns:a16="http://schemas.microsoft.com/office/drawing/2014/main" id="{E84ABF24-FB51-4950-AA13-9C38FA273D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836718" y="0"/>
              <a:ext cx="2611581" cy="2554287"/>
            </a:xfrm>
            <a:custGeom>
              <a:avLst/>
              <a:gdLst>
                <a:gd name="connsiteX0" fmla="*/ 0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0 w 2570017"/>
                <a:gd name="connsiteY4" fmla="*/ 0 h 2554287"/>
                <a:gd name="connsiteX0" fmla="*/ 904009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904009 w 2570017"/>
                <a:gd name="connsiteY4" fmla="*/ 0 h 2554287"/>
                <a:gd name="connsiteX0" fmla="*/ 644236 w 2570017"/>
                <a:gd name="connsiteY0" fmla="*/ 10391 h 2554287"/>
                <a:gd name="connsiteX1" fmla="*/ 2570017 w 2570017"/>
                <a:gd name="connsiteY1" fmla="*/ 0 h 2554287"/>
                <a:gd name="connsiteX2" fmla="*/ 2570017 w 2570017"/>
                <a:gd name="connsiteY2" fmla="*/ 2554287 h 2554287"/>
                <a:gd name="connsiteX3" fmla="*/ 0 w 2570017"/>
                <a:gd name="connsiteY3" fmla="*/ 2554287 h 2554287"/>
                <a:gd name="connsiteX4" fmla="*/ 644236 w 2570017"/>
                <a:gd name="connsiteY4" fmla="*/ 10391 h 2554287"/>
                <a:gd name="connsiteX0" fmla="*/ 633845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633845 w 2570017"/>
                <a:gd name="connsiteY4" fmla="*/ 0 h 2554287"/>
                <a:gd name="connsiteX0" fmla="*/ 675409 w 2611581"/>
                <a:gd name="connsiteY0" fmla="*/ 0 h 2554287"/>
                <a:gd name="connsiteX1" fmla="*/ 2611581 w 2611581"/>
                <a:gd name="connsiteY1" fmla="*/ 0 h 2554287"/>
                <a:gd name="connsiteX2" fmla="*/ 2611581 w 2611581"/>
                <a:gd name="connsiteY2" fmla="*/ 2554287 h 2554287"/>
                <a:gd name="connsiteX3" fmla="*/ 0 w 2611581"/>
                <a:gd name="connsiteY3" fmla="*/ 2554287 h 2554287"/>
                <a:gd name="connsiteX4" fmla="*/ 675409 w 2611581"/>
                <a:gd name="connsiteY4" fmla="*/ 0 h 2554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1581" h="2554287">
                  <a:moveTo>
                    <a:pt x="675409" y="0"/>
                  </a:moveTo>
                  <a:lnTo>
                    <a:pt x="2611581" y="0"/>
                  </a:lnTo>
                  <a:lnTo>
                    <a:pt x="2611581" y="2554287"/>
                  </a:lnTo>
                  <a:lnTo>
                    <a:pt x="0" y="2554287"/>
                  </a:lnTo>
                  <a:lnTo>
                    <a:pt x="675409"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7" name="Rectangle 20">
              <a:extLst>
                <a:ext uri="{FF2B5EF4-FFF2-40B4-BE49-F238E27FC236}">
                  <a16:creationId xmlns:a16="http://schemas.microsoft.com/office/drawing/2014/main" id="{66B54044-7162-4346-93AF-91F5EF08F6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836718" y="2554287"/>
              <a:ext cx="2611581" cy="4303713"/>
            </a:xfrm>
            <a:custGeom>
              <a:avLst/>
              <a:gdLst>
                <a:gd name="connsiteX0" fmla="*/ 0 w 2611581"/>
                <a:gd name="connsiteY0" fmla="*/ 0 h 4303713"/>
                <a:gd name="connsiteX1" fmla="*/ 2611581 w 2611581"/>
                <a:gd name="connsiteY1" fmla="*/ 0 h 4303713"/>
                <a:gd name="connsiteX2" fmla="*/ 2611581 w 2611581"/>
                <a:gd name="connsiteY2" fmla="*/ 4303713 h 4303713"/>
                <a:gd name="connsiteX3" fmla="*/ 0 w 2611581"/>
                <a:gd name="connsiteY3" fmla="*/ 4303713 h 4303713"/>
                <a:gd name="connsiteX4" fmla="*/ 0 w 2611581"/>
                <a:gd name="connsiteY4" fmla="*/ 0 h 4303713"/>
                <a:gd name="connsiteX0" fmla="*/ 0 w 2611581"/>
                <a:gd name="connsiteY0" fmla="*/ 0 h 4314104"/>
                <a:gd name="connsiteX1" fmla="*/ 2611581 w 2611581"/>
                <a:gd name="connsiteY1" fmla="*/ 0 h 4314104"/>
                <a:gd name="connsiteX2" fmla="*/ 2611581 w 2611581"/>
                <a:gd name="connsiteY2" fmla="*/ 4303713 h 4314104"/>
                <a:gd name="connsiteX3" fmla="*/ 1693718 w 2611581"/>
                <a:gd name="connsiteY3" fmla="*/ 4314104 h 4314104"/>
                <a:gd name="connsiteX4" fmla="*/ 0 w 2611581"/>
                <a:gd name="connsiteY4" fmla="*/ 0 h 4314104"/>
                <a:gd name="connsiteX0" fmla="*/ 0 w 2611581"/>
                <a:gd name="connsiteY0" fmla="*/ 0 h 4314104"/>
                <a:gd name="connsiteX1" fmla="*/ 2611581 w 2611581"/>
                <a:gd name="connsiteY1" fmla="*/ 0 h 4314104"/>
                <a:gd name="connsiteX2" fmla="*/ 2611581 w 2611581"/>
                <a:gd name="connsiteY2" fmla="*/ 4303713 h 4314104"/>
                <a:gd name="connsiteX3" fmla="*/ 1963882 w 2611581"/>
                <a:gd name="connsiteY3" fmla="*/ 4314104 h 4314104"/>
                <a:gd name="connsiteX4" fmla="*/ 0 w 2611581"/>
                <a:gd name="connsiteY4" fmla="*/ 0 h 4314104"/>
                <a:gd name="connsiteX0" fmla="*/ 0 w 2611581"/>
                <a:gd name="connsiteY0" fmla="*/ 0 h 4303713"/>
                <a:gd name="connsiteX1" fmla="*/ 2611581 w 2611581"/>
                <a:gd name="connsiteY1" fmla="*/ 0 h 4303713"/>
                <a:gd name="connsiteX2" fmla="*/ 2611581 w 2611581"/>
                <a:gd name="connsiteY2" fmla="*/ 4303713 h 4303713"/>
                <a:gd name="connsiteX3" fmla="*/ 2213264 w 2611581"/>
                <a:gd name="connsiteY3" fmla="*/ 4293322 h 4303713"/>
                <a:gd name="connsiteX4" fmla="*/ 0 w 2611581"/>
                <a:gd name="connsiteY4" fmla="*/ 0 h 4303713"/>
                <a:gd name="connsiteX0" fmla="*/ 0 w 2611581"/>
                <a:gd name="connsiteY0" fmla="*/ 0 h 4303713"/>
                <a:gd name="connsiteX1" fmla="*/ 2611581 w 2611581"/>
                <a:gd name="connsiteY1" fmla="*/ 0 h 4303713"/>
                <a:gd name="connsiteX2" fmla="*/ 2611581 w 2611581"/>
                <a:gd name="connsiteY2" fmla="*/ 4303713 h 4303713"/>
                <a:gd name="connsiteX3" fmla="*/ 2171701 w 2611581"/>
                <a:gd name="connsiteY3" fmla="*/ 3638695 h 4303713"/>
                <a:gd name="connsiteX4" fmla="*/ 0 w 2611581"/>
                <a:gd name="connsiteY4" fmla="*/ 0 h 4303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1581" h="4303713">
                  <a:moveTo>
                    <a:pt x="0" y="0"/>
                  </a:moveTo>
                  <a:lnTo>
                    <a:pt x="2611581" y="0"/>
                  </a:lnTo>
                  <a:lnTo>
                    <a:pt x="2611581" y="4303713"/>
                  </a:lnTo>
                  <a:lnTo>
                    <a:pt x="2171701" y="3638695"/>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9" name="Group 148">
            <a:extLst>
              <a:ext uri="{FF2B5EF4-FFF2-40B4-BE49-F238E27FC236}">
                <a16:creationId xmlns:a16="http://schemas.microsoft.com/office/drawing/2014/main" id="{7EF05D2A-6417-4683-B103-2F6594C7F90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959100" y="-4763"/>
            <a:ext cx="5014912" cy="6862763"/>
            <a:chOff x="2928938" y="-4763"/>
            <a:chExt cx="5014912" cy="6862763"/>
          </a:xfrm>
        </p:grpSpPr>
        <p:sp>
          <p:nvSpPr>
            <p:cNvPr id="150" name="Freeform 6">
              <a:extLst>
                <a:ext uri="{FF2B5EF4-FFF2-40B4-BE49-F238E27FC236}">
                  <a16:creationId xmlns:a16="http://schemas.microsoft.com/office/drawing/2014/main" id="{98F07F70-C0D3-4397-AABB-1B48599EEA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151" name="Freeform 7">
              <a:extLst>
                <a:ext uri="{FF2B5EF4-FFF2-40B4-BE49-F238E27FC236}">
                  <a16:creationId xmlns:a16="http://schemas.microsoft.com/office/drawing/2014/main" id="{DA8D4D12-8066-414D-9ADE-E57A157B13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152" name="Freeform 9">
              <a:extLst>
                <a:ext uri="{FF2B5EF4-FFF2-40B4-BE49-F238E27FC236}">
                  <a16:creationId xmlns:a16="http://schemas.microsoft.com/office/drawing/2014/main" id="{1B5991B5-30B0-43FC-B480-D46CDADA55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153" name="Freeform 10">
              <a:extLst>
                <a:ext uri="{FF2B5EF4-FFF2-40B4-BE49-F238E27FC236}">
                  <a16:creationId xmlns:a16="http://schemas.microsoft.com/office/drawing/2014/main" id="{37C3E8EB-F89D-4213-AF06-BEC76C9846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154" name="Freeform 11">
              <a:extLst>
                <a:ext uri="{FF2B5EF4-FFF2-40B4-BE49-F238E27FC236}">
                  <a16:creationId xmlns:a16="http://schemas.microsoft.com/office/drawing/2014/main" id="{EBEC147A-2E68-4A61-9B16-14DEB275B4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155" name="Freeform 12">
              <a:extLst>
                <a:ext uri="{FF2B5EF4-FFF2-40B4-BE49-F238E27FC236}">
                  <a16:creationId xmlns:a16="http://schemas.microsoft.com/office/drawing/2014/main" id="{60875B87-EA27-4C1C-B44D-CA16609D7A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a:extLst>
              <a:ext uri="{FF2B5EF4-FFF2-40B4-BE49-F238E27FC236}">
                <a16:creationId xmlns:a16="http://schemas.microsoft.com/office/drawing/2014/main" id="{E2420803-3F56-4C17-A40F-AD0371F1AA67}"/>
              </a:ext>
            </a:extLst>
          </p:cNvPr>
          <p:cNvSpPr>
            <a:spLocks noGrp="1"/>
          </p:cNvSpPr>
          <p:nvPr>
            <p:ph type="title"/>
          </p:nvPr>
        </p:nvSpPr>
        <p:spPr>
          <a:xfrm>
            <a:off x="4978399" y="1380068"/>
            <a:ext cx="6524623" cy="2616199"/>
          </a:xfrm>
        </p:spPr>
        <p:txBody>
          <a:bodyPr vert="horz" lIns="91440" tIns="45720" rIns="91440" bIns="45720" rtlCol="0" anchor="b">
            <a:normAutofit/>
          </a:bodyPr>
          <a:lstStyle/>
          <a:p>
            <a:pPr algn="r"/>
            <a:r>
              <a:rPr lang="en-US" sz="6000" dirty="0"/>
              <a:t>Who was Origen of Alexandria?</a:t>
            </a:r>
          </a:p>
        </p:txBody>
      </p:sp>
    </p:spTree>
    <p:extLst>
      <p:ext uri="{BB962C8B-B14F-4D97-AF65-F5344CB8AC3E}">
        <p14:creationId xmlns:p14="http://schemas.microsoft.com/office/powerpoint/2010/main" val="4064176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76000"/>
                <a:satMod val="180000"/>
              </a:schemeClr>
              <a:schemeClr val="bg1">
                <a:tint val="80000"/>
                <a:satMod val="120000"/>
                <a:lumMod val="180000"/>
              </a:schemeClr>
            </a:duotone>
          </a:blip>
          <a:stretch/>
        </a:blipFill>
        <a:effectLst/>
      </p:bgPr>
    </p:bg>
    <p:spTree>
      <p:nvGrpSpPr>
        <p:cNvPr id="1" name=""/>
        <p:cNvGrpSpPr/>
        <p:nvPr/>
      </p:nvGrpSpPr>
      <p:grpSpPr>
        <a:xfrm>
          <a:off x="0" y="0"/>
          <a:ext cx="0" cy="0"/>
          <a:chOff x="0" y="0"/>
          <a:chExt cx="0" cy="0"/>
        </a:xfrm>
      </p:grpSpPr>
      <p:grpSp>
        <p:nvGrpSpPr>
          <p:cNvPr id="13322" name="Group 136">
            <a:extLst>
              <a:ext uri="{FF2B5EF4-FFF2-40B4-BE49-F238E27FC236}">
                <a16:creationId xmlns:a16="http://schemas.microsoft.com/office/drawing/2014/main" id="{089D35B1-0ED5-4358-8CAE-A9E49412AAA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0812" y="0"/>
            <a:ext cx="2436813" cy="6858001"/>
            <a:chOff x="1320800" y="0"/>
            <a:chExt cx="2436813" cy="6858001"/>
          </a:xfrm>
        </p:grpSpPr>
        <p:sp>
          <p:nvSpPr>
            <p:cNvPr id="138" name="Freeform 6">
              <a:extLst>
                <a:ext uri="{FF2B5EF4-FFF2-40B4-BE49-F238E27FC236}">
                  <a16:creationId xmlns:a16="http://schemas.microsoft.com/office/drawing/2014/main" id="{DDEF6545-5A42-469E-8778-86CA01CD46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39" name="Freeform 7">
              <a:extLst>
                <a:ext uri="{FF2B5EF4-FFF2-40B4-BE49-F238E27FC236}">
                  <a16:creationId xmlns:a16="http://schemas.microsoft.com/office/drawing/2014/main" id="{3B08853F-842C-4D0A-9A89-D05CB39903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40" name="Freeform 8">
              <a:extLst>
                <a:ext uri="{FF2B5EF4-FFF2-40B4-BE49-F238E27FC236}">
                  <a16:creationId xmlns:a16="http://schemas.microsoft.com/office/drawing/2014/main" id="{A436FB18-2D01-4AAB-AD10-2D1208310F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41" name="Freeform 9">
              <a:extLst>
                <a:ext uri="{FF2B5EF4-FFF2-40B4-BE49-F238E27FC236}">
                  <a16:creationId xmlns:a16="http://schemas.microsoft.com/office/drawing/2014/main" id="{9EFB8341-7A7B-46E4-AF94-689147AD05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42" name="Freeform 10">
              <a:extLst>
                <a:ext uri="{FF2B5EF4-FFF2-40B4-BE49-F238E27FC236}">
                  <a16:creationId xmlns:a16="http://schemas.microsoft.com/office/drawing/2014/main" id="{C4D84136-7804-4605-AC9F-238A3665EE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43" name="Freeform 11">
              <a:extLst>
                <a:ext uri="{FF2B5EF4-FFF2-40B4-BE49-F238E27FC236}">
                  <a16:creationId xmlns:a16="http://schemas.microsoft.com/office/drawing/2014/main" id="{4EC6F81C-51C2-4A6F-8B94-562DA67362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useBgFill="1">
        <p:nvSpPr>
          <p:cNvPr id="13323" name="Rectangle 144">
            <a:extLst>
              <a:ext uri="{FF2B5EF4-FFF2-40B4-BE49-F238E27FC236}">
                <a16:creationId xmlns:a16="http://schemas.microsoft.com/office/drawing/2014/main" id="{36993C3A-0E30-417B-B76B-0B62A3462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6" name="Picture 4" descr="Travels - ORIGEN">
            <a:extLst>
              <a:ext uri="{FF2B5EF4-FFF2-40B4-BE49-F238E27FC236}">
                <a16:creationId xmlns:a16="http://schemas.microsoft.com/office/drawing/2014/main" id="{D7BEC543-8DB8-4330-A7D3-63A9CD738E5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915182" y="231817"/>
            <a:ext cx="8641034" cy="6394366"/>
          </a:xfrm>
          <a:prstGeom prst="roundRect">
            <a:avLst>
              <a:gd name="adj" fmla="val 4380"/>
            </a:avLst>
          </a:prstGeom>
          <a:noFill/>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483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sp useBgFill="1">
        <p:nvSpPr>
          <p:cNvPr id="80" name="Rectangle 79">
            <a:extLst>
              <a:ext uri="{FF2B5EF4-FFF2-40B4-BE49-F238E27FC236}">
                <a16:creationId xmlns:a16="http://schemas.microsoft.com/office/drawing/2014/main" id="{14971F3D-D875-4DF1-B80E-037D43474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8" name="Picture 2" descr="Origen Of Alexandria Christian Writer Drawing by Mary Evans Picture Library">
            <a:extLst>
              <a:ext uri="{FF2B5EF4-FFF2-40B4-BE49-F238E27FC236}">
                <a16:creationId xmlns:a16="http://schemas.microsoft.com/office/drawing/2014/main" id="{63025499-A811-48CB-96B8-461C9CDC237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091" t="13272" r="1" b="1"/>
          <a:stretch/>
        </p:blipFill>
        <p:spPr bwMode="auto">
          <a:xfrm>
            <a:off x="20" y="10"/>
            <a:ext cx="4726526" cy="6857990"/>
          </a:xfrm>
          <a:prstGeom prst="rect">
            <a:avLst/>
          </a:prstGeom>
          <a:noFill/>
          <a:extLst>
            <a:ext uri="{909E8E84-426E-40DD-AFC4-6F175D3DCCD1}">
              <a14:hiddenFill xmlns:a14="http://schemas.microsoft.com/office/drawing/2010/main">
                <a:solidFill>
                  <a:srgbClr val="FFFFFF"/>
                </a:solidFill>
              </a14:hiddenFill>
            </a:ext>
          </a:extLst>
        </p:spPr>
      </p:pic>
      <p:grpSp>
        <p:nvGrpSpPr>
          <p:cNvPr id="81" name="Group 80">
            <a:extLst>
              <a:ext uri="{FF2B5EF4-FFF2-40B4-BE49-F238E27FC236}">
                <a16:creationId xmlns:a16="http://schemas.microsoft.com/office/drawing/2014/main" id="{544C8833-366C-4933-A794-34047F663B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290265" y="-12875"/>
            <a:ext cx="2604396" cy="6890194"/>
            <a:chOff x="2199787" y="-12875"/>
            <a:chExt cx="2679011" cy="6890194"/>
          </a:xfrm>
        </p:grpSpPr>
        <p:sp useBgFill="1">
          <p:nvSpPr>
            <p:cNvPr id="82" name="Rectangle 19">
              <a:extLst>
                <a:ext uri="{FF2B5EF4-FFF2-40B4-BE49-F238E27FC236}">
                  <a16:creationId xmlns:a16="http://schemas.microsoft.com/office/drawing/2014/main" id="{279CE281-D06F-423C-AE75-BA1649693D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199787" y="-12875"/>
              <a:ext cx="2679011" cy="5301468"/>
            </a:xfrm>
            <a:custGeom>
              <a:avLst/>
              <a:gdLst>
                <a:gd name="connsiteX0" fmla="*/ 0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0 w 2570017"/>
                <a:gd name="connsiteY4" fmla="*/ 0 h 2554287"/>
                <a:gd name="connsiteX0" fmla="*/ 904009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904009 w 2570017"/>
                <a:gd name="connsiteY4" fmla="*/ 0 h 2554287"/>
                <a:gd name="connsiteX0" fmla="*/ 644236 w 2570017"/>
                <a:gd name="connsiteY0" fmla="*/ 10391 h 2554287"/>
                <a:gd name="connsiteX1" fmla="*/ 2570017 w 2570017"/>
                <a:gd name="connsiteY1" fmla="*/ 0 h 2554287"/>
                <a:gd name="connsiteX2" fmla="*/ 2570017 w 2570017"/>
                <a:gd name="connsiteY2" fmla="*/ 2554287 h 2554287"/>
                <a:gd name="connsiteX3" fmla="*/ 0 w 2570017"/>
                <a:gd name="connsiteY3" fmla="*/ 2554287 h 2554287"/>
                <a:gd name="connsiteX4" fmla="*/ 644236 w 2570017"/>
                <a:gd name="connsiteY4" fmla="*/ 10391 h 2554287"/>
                <a:gd name="connsiteX0" fmla="*/ 633845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633845 w 2570017"/>
                <a:gd name="connsiteY4" fmla="*/ 0 h 2554287"/>
                <a:gd name="connsiteX0" fmla="*/ 675409 w 2611581"/>
                <a:gd name="connsiteY0" fmla="*/ 0 h 2554287"/>
                <a:gd name="connsiteX1" fmla="*/ 2611581 w 2611581"/>
                <a:gd name="connsiteY1" fmla="*/ 0 h 2554287"/>
                <a:gd name="connsiteX2" fmla="*/ 2611581 w 2611581"/>
                <a:gd name="connsiteY2" fmla="*/ 2554287 h 2554287"/>
                <a:gd name="connsiteX3" fmla="*/ 0 w 2611581"/>
                <a:gd name="connsiteY3" fmla="*/ 2554287 h 2554287"/>
                <a:gd name="connsiteX4" fmla="*/ 675409 w 2611581"/>
                <a:gd name="connsiteY4" fmla="*/ 0 h 2554287"/>
                <a:gd name="connsiteX0" fmla="*/ 650979 w 2587151"/>
                <a:gd name="connsiteY0" fmla="*/ 0 h 2554287"/>
                <a:gd name="connsiteX1" fmla="*/ 2587151 w 2587151"/>
                <a:gd name="connsiteY1" fmla="*/ 0 h 2554287"/>
                <a:gd name="connsiteX2" fmla="*/ 2587151 w 2587151"/>
                <a:gd name="connsiteY2" fmla="*/ 2554287 h 2554287"/>
                <a:gd name="connsiteX3" fmla="*/ 0 w 2587151"/>
                <a:gd name="connsiteY3" fmla="*/ 2548595 h 2554287"/>
                <a:gd name="connsiteX4" fmla="*/ 650979 w 2587151"/>
                <a:gd name="connsiteY4" fmla="*/ 0 h 2554287"/>
                <a:gd name="connsiteX0" fmla="*/ 730379 w 2587151"/>
                <a:gd name="connsiteY0" fmla="*/ 5692 h 2554287"/>
                <a:gd name="connsiteX1" fmla="*/ 2587151 w 2587151"/>
                <a:gd name="connsiteY1" fmla="*/ 0 h 2554287"/>
                <a:gd name="connsiteX2" fmla="*/ 2587151 w 2587151"/>
                <a:gd name="connsiteY2" fmla="*/ 2554287 h 2554287"/>
                <a:gd name="connsiteX3" fmla="*/ 0 w 2587151"/>
                <a:gd name="connsiteY3" fmla="*/ 2548595 h 2554287"/>
                <a:gd name="connsiteX4" fmla="*/ 730379 w 2587151"/>
                <a:gd name="connsiteY4" fmla="*/ 5692 h 2554287"/>
                <a:gd name="connsiteX0" fmla="*/ 864750 w 2587151"/>
                <a:gd name="connsiteY0" fmla="*/ 2847 h 2554287"/>
                <a:gd name="connsiteX1" fmla="*/ 2587151 w 2587151"/>
                <a:gd name="connsiteY1" fmla="*/ 0 h 2554287"/>
                <a:gd name="connsiteX2" fmla="*/ 2587151 w 2587151"/>
                <a:gd name="connsiteY2" fmla="*/ 2554287 h 2554287"/>
                <a:gd name="connsiteX3" fmla="*/ 0 w 2587151"/>
                <a:gd name="connsiteY3" fmla="*/ 2548595 h 2554287"/>
                <a:gd name="connsiteX4" fmla="*/ 864750 w 2587151"/>
                <a:gd name="connsiteY4" fmla="*/ 2847 h 2554287"/>
                <a:gd name="connsiteX0" fmla="*/ 883073 w 2587151"/>
                <a:gd name="connsiteY0" fmla="*/ 1 h 2554287"/>
                <a:gd name="connsiteX1" fmla="*/ 2587151 w 2587151"/>
                <a:gd name="connsiteY1" fmla="*/ 0 h 2554287"/>
                <a:gd name="connsiteX2" fmla="*/ 2587151 w 2587151"/>
                <a:gd name="connsiteY2" fmla="*/ 2554287 h 2554287"/>
                <a:gd name="connsiteX3" fmla="*/ 0 w 2587151"/>
                <a:gd name="connsiteY3" fmla="*/ 2548595 h 2554287"/>
                <a:gd name="connsiteX4" fmla="*/ 883073 w 2587151"/>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599366"/>
                <a:gd name="connsiteY0" fmla="*/ 1 h 2554287"/>
                <a:gd name="connsiteX1" fmla="*/ 2599366 w 2599366"/>
                <a:gd name="connsiteY1" fmla="*/ 0 h 2554287"/>
                <a:gd name="connsiteX2" fmla="*/ 2599366 w 2599366"/>
                <a:gd name="connsiteY2" fmla="*/ 2554287 h 2554287"/>
                <a:gd name="connsiteX3" fmla="*/ 0 w 2599366"/>
                <a:gd name="connsiteY3" fmla="*/ 2542904 h 2554287"/>
                <a:gd name="connsiteX4" fmla="*/ 895288 w 2599366"/>
                <a:gd name="connsiteY4" fmla="*/ 1 h 2554287"/>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2904 h 2565670"/>
                <a:gd name="connsiteX4" fmla="*/ 895288 w 2611581"/>
                <a:gd name="connsiteY4" fmla="*/ 1 h 2565670"/>
                <a:gd name="connsiteX0" fmla="*/ 895288 w 2611581"/>
                <a:gd name="connsiteY0" fmla="*/ 1 h 2565670"/>
                <a:gd name="connsiteX1" fmla="*/ 2599366 w 2611581"/>
                <a:gd name="connsiteY1" fmla="*/ 0 h 2565670"/>
                <a:gd name="connsiteX2" fmla="*/ 2611581 w 2611581"/>
                <a:gd name="connsiteY2" fmla="*/ 2565670 h 2565670"/>
                <a:gd name="connsiteX3" fmla="*/ 0 w 2611581"/>
                <a:gd name="connsiteY3" fmla="*/ 2545750 h 2565670"/>
                <a:gd name="connsiteX4" fmla="*/ 895288 w 2611581"/>
                <a:gd name="connsiteY4" fmla="*/ 1 h 2565670"/>
                <a:gd name="connsiteX0" fmla="*/ 1544433 w 3260726"/>
                <a:gd name="connsiteY0" fmla="*/ 1 h 2565670"/>
                <a:gd name="connsiteX1" fmla="*/ 3248511 w 3260726"/>
                <a:gd name="connsiteY1" fmla="*/ 0 h 2565670"/>
                <a:gd name="connsiteX2" fmla="*/ 3260726 w 3260726"/>
                <a:gd name="connsiteY2" fmla="*/ 2565670 h 2565670"/>
                <a:gd name="connsiteX3" fmla="*/ 0 w 3260726"/>
                <a:gd name="connsiteY3" fmla="*/ 2521058 h 2565670"/>
                <a:gd name="connsiteX4" fmla="*/ 1544433 w 3260726"/>
                <a:gd name="connsiteY4" fmla="*/ 1 h 2565670"/>
                <a:gd name="connsiteX0" fmla="*/ 921784 w 3260726"/>
                <a:gd name="connsiteY0" fmla="*/ 12347 h 2565670"/>
                <a:gd name="connsiteX1" fmla="*/ 3248511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3260726"/>
                <a:gd name="connsiteY0" fmla="*/ 12347 h 2565670"/>
                <a:gd name="connsiteX1" fmla="*/ 2321160 w 3260726"/>
                <a:gd name="connsiteY1" fmla="*/ 0 h 2565670"/>
                <a:gd name="connsiteX2" fmla="*/ 3260726 w 3260726"/>
                <a:gd name="connsiteY2" fmla="*/ 2565670 h 2565670"/>
                <a:gd name="connsiteX3" fmla="*/ 0 w 3260726"/>
                <a:gd name="connsiteY3" fmla="*/ 2521058 h 2565670"/>
                <a:gd name="connsiteX4" fmla="*/ 921784 w 3260726"/>
                <a:gd name="connsiteY4" fmla="*/ 12347 h 2565670"/>
                <a:gd name="connsiteX0" fmla="*/ 921784 w 2322228"/>
                <a:gd name="connsiteY0" fmla="*/ 12347 h 2565670"/>
                <a:gd name="connsiteX1" fmla="*/ 2321160 w 2322228"/>
                <a:gd name="connsiteY1" fmla="*/ 0 h 2565670"/>
                <a:gd name="connsiteX2" fmla="*/ 2320129 w 2322228"/>
                <a:gd name="connsiteY2" fmla="*/ 2565670 h 2565670"/>
                <a:gd name="connsiteX3" fmla="*/ 0 w 2322228"/>
                <a:gd name="connsiteY3" fmla="*/ 2521058 h 2565670"/>
                <a:gd name="connsiteX4" fmla="*/ 921784 w 2322228"/>
                <a:gd name="connsiteY4" fmla="*/ 12347 h 2565670"/>
                <a:gd name="connsiteX0" fmla="*/ 921784 w 2322228"/>
                <a:gd name="connsiteY0" fmla="*/ 0 h 2571841"/>
                <a:gd name="connsiteX1" fmla="*/ 2321160 w 2322228"/>
                <a:gd name="connsiteY1" fmla="*/ 6171 h 2571841"/>
                <a:gd name="connsiteX2" fmla="*/ 2320129 w 2322228"/>
                <a:gd name="connsiteY2" fmla="*/ 2571841 h 2571841"/>
                <a:gd name="connsiteX3" fmla="*/ 0 w 2322228"/>
                <a:gd name="connsiteY3" fmla="*/ 2527229 h 2571841"/>
                <a:gd name="connsiteX4" fmla="*/ 921784 w 2322228"/>
                <a:gd name="connsiteY4" fmla="*/ 0 h 2571841"/>
                <a:gd name="connsiteX0" fmla="*/ 921784 w 2611583"/>
                <a:gd name="connsiteY0" fmla="*/ 0 h 2540977"/>
                <a:gd name="connsiteX1" fmla="*/ 2321160 w 2611583"/>
                <a:gd name="connsiteY1" fmla="*/ 6171 h 2540977"/>
                <a:gd name="connsiteX2" fmla="*/ 2611583 w 2611583"/>
                <a:gd name="connsiteY2" fmla="*/ 2540977 h 2540977"/>
                <a:gd name="connsiteX3" fmla="*/ 0 w 2611583"/>
                <a:gd name="connsiteY3" fmla="*/ 2527229 h 2540977"/>
                <a:gd name="connsiteX4" fmla="*/ 921784 w 2611583"/>
                <a:gd name="connsiteY4" fmla="*/ 0 h 2540977"/>
                <a:gd name="connsiteX0" fmla="*/ 921784 w 2611583"/>
                <a:gd name="connsiteY0" fmla="*/ 2 h 2540979"/>
                <a:gd name="connsiteX1" fmla="*/ 2572870 w 2611583"/>
                <a:gd name="connsiteY1" fmla="*/ 0 h 2540979"/>
                <a:gd name="connsiteX2" fmla="*/ 2611583 w 2611583"/>
                <a:gd name="connsiteY2" fmla="*/ 2540979 h 2540979"/>
                <a:gd name="connsiteX3" fmla="*/ 0 w 2611583"/>
                <a:gd name="connsiteY3" fmla="*/ 2527231 h 2540979"/>
                <a:gd name="connsiteX4" fmla="*/ 921784 w 2611583"/>
                <a:gd name="connsiteY4" fmla="*/ 2 h 2540979"/>
                <a:gd name="connsiteX0" fmla="*/ 921784 w 2705467"/>
                <a:gd name="connsiteY0" fmla="*/ 0 h 2540977"/>
                <a:gd name="connsiteX1" fmla="*/ 2705349 w 2705467"/>
                <a:gd name="connsiteY1" fmla="*/ 6171 h 2540977"/>
                <a:gd name="connsiteX2" fmla="*/ 2611583 w 2705467"/>
                <a:gd name="connsiteY2" fmla="*/ 2540977 h 2540977"/>
                <a:gd name="connsiteX3" fmla="*/ 0 w 2705467"/>
                <a:gd name="connsiteY3" fmla="*/ 2527229 h 2540977"/>
                <a:gd name="connsiteX4" fmla="*/ 921784 w 2705467"/>
                <a:gd name="connsiteY4" fmla="*/ 0 h 2540977"/>
                <a:gd name="connsiteX0" fmla="*/ 921784 w 2718702"/>
                <a:gd name="connsiteY0" fmla="*/ 2 h 2540979"/>
                <a:gd name="connsiteX1" fmla="*/ 2718597 w 2718702"/>
                <a:gd name="connsiteY1" fmla="*/ 0 h 2540979"/>
                <a:gd name="connsiteX2" fmla="*/ 2611583 w 2718702"/>
                <a:gd name="connsiteY2" fmla="*/ 2540979 h 2540979"/>
                <a:gd name="connsiteX3" fmla="*/ 0 w 2718702"/>
                <a:gd name="connsiteY3" fmla="*/ 2527231 h 2540979"/>
                <a:gd name="connsiteX4" fmla="*/ 921784 w 2718702"/>
                <a:gd name="connsiteY4" fmla="*/ 2 h 2540979"/>
                <a:gd name="connsiteX0" fmla="*/ 921784 w 2679012"/>
                <a:gd name="connsiteY0" fmla="*/ 0 h 2540977"/>
                <a:gd name="connsiteX1" fmla="*/ 2678853 w 2679012"/>
                <a:gd name="connsiteY1" fmla="*/ 6171 h 2540977"/>
                <a:gd name="connsiteX2" fmla="*/ 2611583 w 2679012"/>
                <a:gd name="connsiteY2" fmla="*/ 2540977 h 2540977"/>
                <a:gd name="connsiteX3" fmla="*/ 0 w 2679012"/>
                <a:gd name="connsiteY3" fmla="*/ 2527229 h 2540977"/>
                <a:gd name="connsiteX4" fmla="*/ 921784 w 2679012"/>
                <a:gd name="connsiteY4" fmla="*/ 0 h 25409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9012" h="2540977">
                  <a:moveTo>
                    <a:pt x="921784" y="0"/>
                  </a:moveTo>
                  <a:lnTo>
                    <a:pt x="2678853" y="6171"/>
                  </a:lnTo>
                  <a:cubicBezTo>
                    <a:pt x="2682925" y="861394"/>
                    <a:pt x="2607511" y="1685754"/>
                    <a:pt x="2611583" y="2540977"/>
                  </a:cubicBezTo>
                  <a:lnTo>
                    <a:pt x="0" y="2527229"/>
                  </a:lnTo>
                  <a:lnTo>
                    <a:pt x="921784" y="0"/>
                  </a:lnTo>
                  <a:close/>
                </a:path>
              </a:pathLst>
            </a:custGeom>
            <a:blipFill rotWithShape="0">
              <a:blip r:embed="rId3">
                <a:duotone>
                  <a:schemeClr val="bg2">
                    <a:shade val="76000"/>
                    <a:satMod val="180000"/>
                  </a:schemeClr>
                  <a:schemeClr val="bg2">
                    <a:tint val="80000"/>
                    <a:satMod val="120000"/>
                    <a:lumMod val="180000"/>
                  </a:schemeClr>
                </a:duotone>
              </a:blip>
              <a:stretch>
                <a:fillRect l="-114598" r="-265621" b="-2868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3" name="Rectangle 20">
              <a:extLst>
                <a:ext uri="{FF2B5EF4-FFF2-40B4-BE49-F238E27FC236}">
                  <a16:creationId xmlns:a16="http://schemas.microsoft.com/office/drawing/2014/main" id="{CC447C31-77E6-427C-B0D1-13C0DBF9AA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2211875" y="5257482"/>
              <a:ext cx="2586931" cy="1619837"/>
            </a:xfrm>
            <a:custGeom>
              <a:avLst/>
              <a:gdLst>
                <a:gd name="connsiteX0" fmla="*/ 0 w 2611581"/>
                <a:gd name="connsiteY0" fmla="*/ 0 h 4303713"/>
                <a:gd name="connsiteX1" fmla="*/ 2611581 w 2611581"/>
                <a:gd name="connsiteY1" fmla="*/ 0 h 4303713"/>
                <a:gd name="connsiteX2" fmla="*/ 2611581 w 2611581"/>
                <a:gd name="connsiteY2" fmla="*/ 4303713 h 4303713"/>
                <a:gd name="connsiteX3" fmla="*/ 0 w 2611581"/>
                <a:gd name="connsiteY3" fmla="*/ 4303713 h 4303713"/>
                <a:gd name="connsiteX4" fmla="*/ 0 w 2611581"/>
                <a:gd name="connsiteY4" fmla="*/ 0 h 4303713"/>
                <a:gd name="connsiteX0" fmla="*/ 0 w 2611581"/>
                <a:gd name="connsiteY0" fmla="*/ 0 h 4314104"/>
                <a:gd name="connsiteX1" fmla="*/ 2611581 w 2611581"/>
                <a:gd name="connsiteY1" fmla="*/ 0 h 4314104"/>
                <a:gd name="connsiteX2" fmla="*/ 2611581 w 2611581"/>
                <a:gd name="connsiteY2" fmla="*/ 4303713 h 4314104"/>
                <a:gd name="connsiteX3" fmla="*/ 1693718 w 2611581"/>
                <a:gd name="connsiteY3" fmla="*/ 4314104 h 4314104"/>
                <a:gd name="connsiteX4" fmla="*/ 0 w 2611581"/>
                <a:gd name="connsiteY4" fmla="*/ 0 h 4314104"/>
                <a:gd name="connsiteX0" fmla="*/ 0 w 2611581"/>
                <a:gd name="connsiteY0" fmla="*/ 0 h 4314104"/>
                <a:gd name="connsiteX1" fmla="*/ 2611581 w 2611581"/>
                <a:gd name="connsiteY1" fmla="*/ 0 h 4314104"/>
                <a:gd name="connsiteX2" fmla="*/ 2611581 w 2611581"/>
                <a:gd name="connsiteY2" fmla="*/ 4303713 h 4314104"/>
                <a:gd name="connsiteX3" fmla="*/ 1963882 w 2611581"/>
                <a:gd name="connsiteY3" fmla="*/ 4314104 h 4314104"/>
                <a:gd name="connsiteX4" fmla="*/ 0 w 2611581"/>
                <a:gd name="connsiteY4" fmla="*/ 0 h 4314104"/>
                <a:gd name="connsiteX0" fmla="*/ 0 w 2611581"/>
                <a:gd name="connsiteY0" fmla="*/ 0 h 4303713"/>
                <a:gd name="connsiteX1" fmla="*/ 2611581 w 2611581"/>
                <a:gd name="connsiteY1" fmla="*/ 0 h 4303713"/>
                <a:gd name="connsiteX2" fmla="*/ 2611581 w 2611581"/>
                <a:gd name="connsiteY2" fmla="*/ 4303713 h 4303713"/>
                <a:gd name="connsiteX3" fmla="*/ 2213264 w 2611581"/>
                <a:gd name="connsiteY3" fmla="*/ 4293322 h 4303713"/>
                <a:gd name="connsiteX4" fmla="*/ 0 w 2611581"/>
                <a:gd name="connsiteY4" fmla="*/ 0 h 4303713"/>
                <a:gd name="connsiteX0" fmla="*/ 0 w 2611581"/>
                <a:gd name="connsiteY0" fmla="*/ 0 h 4303713"/>
                <a:gd name="connsiteX1" fmla="*/ 2611581 w 2611581"/>
                <a:gd name="connsiteY1" fmla="*/ 0 h 4303713"/>
                <a:gd name="connsiteX2" fmla="*/ 2611581 w 2611581"/>
                <a:gd name="connsiteY2" fmla="*/ 4303713 h 4303713"/>
                <a:gd name="connsiteX3" fmla="*/ 2171701 w 2611581"/>
                <a:gd name="connsiteY3" fmla="*/ 3638695 h 4303713"/>
                <a:gd name="connsiteX4" fmla="*/ 0 w 2611581"/>
                <a:gd name="connsiteY4" fmla="*/ 0 h 4303713"/>
                <a:gd name="connsiteX0" fmla="*/ 0 w 2720934"/>
                <a:gd name="connsiteY0" fmla="*/ 268283 h 4303713"/>
                <a:gd name="connsiteX1" fmla="*/ 2720934 w 2720934"/>
                <a:gd name="connsiteY1" fmla="*/ 0 h 4303713"/>
                <a:gd name="connsiteX2" fmla="*/ 2720934 w 2720934"/>
                <a:gd name="connsiteY2" fmla="*/ 4303713 h 4303713"/>
                <a:gd name="connsiteX3" fmla="*/ 2281054 w 2720934"/>
                <a:gd name="connsiteY3" fmla="*/ 3638695 h 4303713"/>
                <a:gd name="connsiteX4" fmla="*/ 0 w 2720934"/>
                <a:gd name="connsiteY4" fmla="*/ 268283 h 4303713"/>
                <a:gd name="connsiteX0" fmla="*/ 0 w 2720934"/>
                <a:gd name="connsiteY0" fmla="*/ 268283 h 4303713"/>
                <a:gd name="connsiteX1" fmla="*/ 2720934 w 2720934"/>
                <a:gd name="connsiteY1" fmla="*/ 0 h 4303713"/>
                <a:gd name="connsiteX2" fmla="*/ 2720934 w 2720934"/>
                <a:gd name="connsiteY2" fmla="*/ 4303713 h 4303713"/>
                <a:gd name="connsiteX3" fmla="*/ 2264231 w 2720934"/>
                <a:gd name="connsiteY3" fmla="*/ 3717600 h 4303713"/>
                <a:gd name="connsiteX4" fmla="*/ 0 w 2720934"/>
                <a:gd name="connsiteY4" fmla="*/ 268283 h 4303713"/>
                <a:gd name="connsiteX0" fmla="*/ 0 w 2720934"/>
                <a:gd name="connsiteY0" fmla="*/ 268283 h 4335275"/>
                <a:gd name="connsiteX1" fmla="*/ 2720934 w 2720934"/>
                <a:gd name="connsiteY1" fmla="*/ 0 h 4335275"/>
                <a:gd name="connsiteX2" fmla="*/ 2653639 w 2720934"/>
                <a:gd name="connsiteY2" fmla="*/ 4335275 h 4335275"/>
                <a:gd name="connsiteX3" fmla="*/ 2264231 w 2720934"/>
                <a:gd name="connsiteY3" fmla="*/ 3717600 h 4335275"/>
                <a:gd name="connsiteX4" fmla="*/ 0 w 2720934"/>
                <a:gd name="connsiteY4" fmla="*/ 268283 h 4335275"/>
                <a:gd name="connsiteX0" fmla="*/ 0 w 2737757"/>
                <a:gd name="connsiteY0" fmla="*/ 236721 h 4335275"/>
                <a:gd name="connsiteX1" fmla="*/ 2737757 w 2737757"/>
                <a:gd name="connsiteY1" fmla="*/ 0 h 4335275"/>
                <a:gd name="connsiteX2" fmla="*/ 2670462 w 2737757"/>
                <a:gd name="connsiteY2" fmla="*/ 4335275 h 4335275"/>
                <a:gd name="connsiteX3" fmla="*/ 2281054 w 2737757"/>
                <a:gd name="connsiteY3" fmla="*/ 3717600 h 4335275"/>
                <a:gd name="connsiteX4" fmla="*/ 0 w 2737757"/>
                <a:gd name="connsiteY4" fmla="*/ 236721 h 4335275"/>
                <a:gd name="connsiteX0" fmla="*/ 0 w 2729346"/>
                <a:gd name="connsiteY0" fmla="*/ 0 h 4098554"/>
                <a:gd name="connsiteX1" fmla="*/ 2729346 w 2729346"/>
                <a:gd name="connsiteY1" fmla="*/ 126250 h 4098554"/>
                <a:gd name="connsiteX2" fmla="*/ 2670462 w 2729346"/>
                <a:gd name="connsiteY2" fmla="*/ 4098554 h 4098554"/>
                <a:gd name="connsiteX3" fmla="*/ 2281054 w 2729346"/>
                <a:gd name="connsiteY3" fmla="*/ 3480879 h 4098554"/>
                <a:gd name="connsiteX4" fmla="*/ 0 w 2729346"/>
                <a:gd name="connsiteY4" fmla="*/ 0 h 4098554"/>
                <a:gd name="connsiteX0" fmla="*/ 0 w 2720934"/>
                <a:gd name="connsiteY0" fmla="*/ 0 h 4098554"/>
                <a:gd name="connsiteX1" fmla="*/ 2720934 w 2720934"/>
                <a:gd name="connsiteY1" fmla="*/ 31562 h 4098554"/>
                <a:gd name="connsiteX2" fmla="*/ 2670462 w 2720934"/>
                <a:gd name="connsiteY2" fmla="*/ 4098554 h 4098554"/>
                <a:gd name="connsiteX3" fmla="*/ 2281054 w 2720934"/>
                <a:gd name="connsiteY3" fmla="*/ 3480879 h 4098554"/>
                <a:gd name="connsiteX4" fmla="*/ 0 w 2720934"/>
                <a:gd name="connsiteY4" fmla="*/ 0 h 4098554"/>
                <a:gd name="connsiteX0" fmla="*/ 0 w 2720934"/>
                <a:gd name="connsiteY0" fmla="*/ 15782 h 4114336"/>
                <a:gd name="connsiteX1" fmla="*/ 2720934 w 2720934"/>
                <a:gd name="connsiteY1" fmla="*/ 0 h 4114336"/>
                <a:gd name="connsiteX2" fmla="*/ 2670462 w 2720934"/>
                <a:gd name="connsiteY2" fmla="*/ 4114336 h 4114336"/>
                <a:gd name="connsiteX3" fmla="*/ 2281054 w 2720934"/>
                <a:gd name="connsiteY3" fmla="*/ 3496661 h 4114336"/>
                <a:gd name="connsiteX4" fmla="*/ 0 w 2720934"/>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80409 w 2820289"/>
                <a:gd name="connsiteY3" fmla="*/ 3496661 h 4114336"/>
                <a:gd name="connsiteX4" fmla="*/ 0 w 2820289"/>
                <a:gd name="connsiteY4" fmla="*/ 15782 h 4114336"/>
                <a:gd name="connsiteX0" fmla="*/ 0 w 2820289"/>
                <a:gd name="connsiteY0" fmla="*/ 15782 h 4114336"/>
                <a:gd name="connsiteX1" fmla="*/ 2820289 w 2820289"/>
                <a:gd name="connsiteY1" fmla="*/ 0 h 4114336"/>
                <a:gd name="connsiteX2" fmla="*/ 2769817 w 2820289"/>
                <a:gd name="connsiteY2" fmla="*/ 4114336 h 4114336"/>
                <a:gd name="connsiteX3" fmla="*/ 2362876 w 2820289"/>
                <a:gd name="connsiteY3" fmla="*/ 3517980 h 4114336"/>
                <a:gd name="connsiteX4" fmla="*/ 0 w 2820289"/>
                <a:gd name="connsiteY4" fmla="*/ 15782 h 4114336"/>
                <a:gd name="connsiteX0" fmla="*/ 0 w 2820289"/>
                <a:gd name="connsiteY0" fmla="*/ 15782 h 4114336"/>
                <a:gd name="connsiteX1" fmla="*/ 2820289 w 2820289"/>
                <a:gd name="connsiteY1" fmla="*/ 0 h 4114336"/>
                <a:gd name="connsiteX2" fmla="*/ 2763972 w 2820289"/>
                <a:gd name="connsiteY2" fmla="*/ 4114336 h 4114336"/>
                <a:gd name="connsiteX3" fmla="*/ 2362876 w 2820289"/>
                <a:gd name="connsiteY3" fmla="*/ 3517980 h 4114336"/>
                <a:gd name="connsiteX4" fmla="*/ 0 w 2820289"/>
                <a:gd name="connsiteY4" fmla="*/ 15782 h 4114336"/>
                <a:gd name="connsiteX0" fmla="*/ 0 w 3721149"/>
                <a:gd name="connsiteY0" fmla="*/ 0 h 4269703"/>
                <a:gd name="connsiteX1" fmla="*/ 3721149 w 3721149"/>
                <a:gd name="connsiteY1" fmla="*/ 155367 h 4269703"/>
                <a:gd name="connsiteX2" fmla="*/ 3664832 w 3721149"/>
                <a:gd name="connsiteY2" fmla="*/ 4269703 h 4269703"/>
                <a:gd name="connsiteX3" fmla="*/ 3263736 w 3721149"/>
                <a:gd name="connsiteY3" fmla="*/ 3673347 h 4269703"/>
                <a:gd name="connsiteX4" fmla="*/ 0 w 3721149"/>
                <a:gd name="connsiteY4" fmla="*/ 0 h 4269703"/>
                <a:gd name="connsiteX0" fmla="*/ 0 w 3721149"/>
                <a:gd name="connsiteY0" fmla="*/ 0 h 4289488"/>
                <a:gd name="connsiteX1" fmla="*/ 3721149 w 3721149"/>
                <a:gd name="connsiteY1" fmla="*/ 155367 h 4289488"/>
                <a:gd name="connsiteX2" fmla="*/ 3664832 w 3721149"/>
                <a:gd name="connsiteY2" fmla="*/ 4269703 h 4289488"/>
                <a:gd name="connsiteX3" fmla="*/ 1705997 w 3721149"/>
                <a:gd name="connsiteY3" fmla="*/ 4289488 h 4289488"/>
                <a:gd name="connsiteX4" fmla="*/ 0 w 3721149"/>
                <a:gd name="connsiteY4" fmla="*/ 0 h 4289488"/>
                <a:gd name="connsiteX0" fmla="*/ 0 w 3664846"/>
                <a:gd name="connsiteY0" fmla="*/ 15785 h 4305273"/>
                <a:gd name="connsiteX1" fmla="*/ 3664846 w 3664846"/>
                <a:gd name="connsiteY1" fmla="*/ 0 h 4305273"/>
                <a:gd name="connsiteX2" fmla="*/ 3664832 w 3664846"/>
                <a:gd name="connsiteY2" fmla="*/ 4285488 h 4305273"/>
                <a:gd name="connsiteX3" fmla="*/ 1705997 w 3664846"/>
                <a:gd name="connsiteY3" fmla="*/ 4305273 h 4305273"/>
                <a:gd name="connsiteX4" fmla="*/ 0 w 3664846"/>
                <a:gd name="connsiteY4" fmla="*/ 15785 h 4305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4846" h="4305273">
                  <a:moveTo>
                    <a:pt x="0" y="15785"/>
                  </a:moveTo>
                  <a:lnTo>
                    <a:pt x="3664846" y="0"/>
                  </a:lnTo>
                  <a:cubicBezTo>
                    <a:pt x="3664841" y="1428496"/>
                    <a:pt x="3664837" y="2856992"/>
                    <a:pt x="3664832" y="4285488"/>
                  </a:cubicBezTo>
                  <a:lnTo>
                    <a:pt x="1705997" y="4305273"/>
                  </a:lnTo>
                  <a:lnTo>
                    <a:pt x="0" y="15785"/>
                  </a:lnTo>
                  <a:close/>
                </a:path>
              </a:pathLst>
            </a:custGeom>
            <a:blipFill rotWithShape="0">
              <a:blip r:embed="rId3">
                <a:duotone>
                  <a:schemeClr val="bg2">
                    <a:shade val="76000"/>
                    <a:satMod val="180000"/>
                  </a:schemeClr>
                  <a:schemeClr val="bg2">
                    <a:tint val="80000"/>
                    <a:satMod val="120000"/>
                    <a:lumMod val="180000"/>
                  </a:schemeClr>
                </a:duotone>
              </a:blip>
              <a:stretch>
                <a:fillRect l="-163116" t="-323529" r="-39825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5" name="Group 84">
            <a:extLst>
              <a:ext uri="{FF2B5EF4-FFF2-40B4-BE49-F238E27FC236}">
                <a16:creationId xmlns:a16="http://schemas.microsoft.com/office/drawing/2014/main" id="{4ABE1724-B239-4507-9060-905C208BE8F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360612" y="0"/>
            <a:ext cx="2436813" cy="6858001"/>
            <a:chOff x="1320800" y="0"/>
            <a:chExt cx="2436813" cy="6858001"/>
          </a:xfrm>
        </p:grpSpPr>
        <p:sp>
          <p:nvSpPr>
            <p:cNvPr id="86" name="Freeform 6">
              <a:extLst>
                <a:ext uri="{FF2B5EF4-FFF2-40B4-BE49-F238E27FC236}">
                  <a16:creationId xmlns:a16="http://schemas.microsoft.com/office/drawing/2014/main" id="{10BE1608-45FB-42B1-A31A-D52BA31F55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87" name="Freeform 7">
              <a:extLst>
                <a:ext uri="{FF2B5EF4-FFF2-40B4-BE49-F238E27FC236}">
                  <a16:creationId xmlns:a16="http://schemas.microsoft.com/office/drawing/2014/main" id="{5D05A1E9-89C7-4091-8314-3A479C302C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88" name="Freeform 8">
              <a:extLst>
                <a:ext uri="{FF2B5EF4-FFF2-40B4-BE49-F238E27FC236}">
                  <a16:creationId xmlns:a16="http://schemas.microsoft.com/office/drawing/2014/main" id="{ED884D2D-8109-4530-9803-72F57C28FB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89" name="Freeform 9">
              <a:extLst>
                <a:ext uri="{FF2B5EF4-FFF2-40B4-BE49-F238E27FC236}">
                  <a16:creationId xmlns:a16="http://schemas.microsoft.com/office/drawing/2014/main" id="{5144B102-7710-40B6-A330-A0DFE88D07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90" name="Freeform 10">
              <a:extLst>
                <a:ext uri="{FF2B5EF4-FFF2-40B4-BE49-F238E27FC236}">
                  <a16:creationId xmlns:a16="http://schemas.microsoft.com/office/drawing/2014/main" id="{78D9B81B-B601-41E2-B37D-DC4E33B485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91" name="Freeform 11">
              <a:extLst>
                <a:ext uri="{FF2B5EF4-FFF2-40B4-BE49-F238E27FC236}">
                  <a16:creationId xmlns:a16="http://schemas.microsoft.com/office/drawing/2014/main" id="{71C29EE9-F29A-43FC-8E56-15F04D04A5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1">
            <a:extLst>
              <a:ext uri="{FF2B5EF4-FFF2-40B4-BE49-F238E27FC236}">
                <a16:creationId xmlns:a16="http://schemas.microsoft.com/office/drawing/2014/main" id="{D01CE55D-A3D3-42AF-BAF5-67499AB4A436}"/>
              </a:ext>
            </a:extLst>
          </p:cNvPr>
          <p:cNvSpPr>
            <a:spLocks noGrp="1"/>
          </p:cNvSpPr>
          <p:nvPr>
            <p:ph type="title"/>
          </p:nvPr>
        </p:nvSpPr>
        <p:spPr>
          <a:xfrm>
            <a:off x="3962399" y="685800"/>
            <a:ext cx="7345891" cy="1413933"/>
          </a:xfrm>
        </p:spPr>
        <p:txBody>
          <a:bodyPr>
            <a:normAutofit/>
          </a:bodyPr>
          <a:lstStyle/>
          <a:p>
            <a:r>
              <a:rPr lang="en-US" dirty="0"/>
              <a:t>Origen of Alexandria (186-253 CE)</a:t>
            </a:r>
          </a:p>
        </p:txBody>
      </p:sp>
      <p:sp>
        <p:nvSpPr>
          <p:cNvPr id="3" name="Content Placeholder 2">
            <a:extLst>
              <a:ext uri="{FF2B5EF4-FFF2-40B4-BE49-F238E27FC236}">
                <a16:creationId xmlns:a16="http://schemas.microsoft.com/office/drawing/2014/main" id="{F6658000-FEA2-4998-9387-A78C88B824CB}"/>
              </a:ext>
            </a:extLst>
          </p:cNvPr>
          <p:cNvSpPr>
            <a:spLocks noGrp="1"/>
          </p:cNvSpPr>
          <p:nvPr>
            <p:ph idx="1"/>
          </p:nvPr>
        </p:nvSpPr>
        <p:spPr>
          <a:xfrm>
            <a:off x="3843867" y="2048932"/>
            <a:ext cx="7659156" cy="4612943"/>
          </a:xfrm>
        </p:spPr>
        <p:txBody>
          <a:bodyPr>
            <a:normAutofit/>
          </a:bodyPr>
          <a:lstStyle/>
          <a:p>
            <a:r>
              <a:rPr lang="en-US" dirty="0"/>
              <a:t>Important early Christian apologist</a:t>
            </a:r>
          </a:p>
          <a:p>
            <a:pPr lvl="1"/>
            <a:r>
              <a:rPr lang="en-US" dirty="0"/>
              <a:t>Wrote </a:t>
            </a:r>
            <a:r>
              <a:rPr lang="en-US" i="1" dirty="0"/>
              <a:t>Contra </a:t>
            </a:r>
            <a:r>
              <a:rPr lang="en-US" i="1" dirty="0" err="1"/>
              <a:t>Celsum</a:t>
            </a:r>
            <a:r>
              <a:rPr lang="en-US" dirty="0"/>
              <a:t> to defend Christianity against pagan philosophy</a:t>
            </a:r>
          </a:p>
          <a:p>
            <a:r>
              <a:rPr lang="en-US" dirty="0"/>
              <a:t>Dedicated interpreter of Scripture</a:t>
            </a:r>
          </a:p>
          <a:p>
            <a:pPr lvl="1"/>
            <a:r>
              <a:rPr lang="en-US" dirty="0"/>
              <a:t>Wrote the </a:t>
            </a:r>
            <a:r>
              <a:rPr lang="en-US" i="1" dirty="0"/>
              <a:t>Hexapla</a:t>
            </a:r>
            <a:r>
              <a:rPr lang="en-US" dirty="0"/>
              <a:t>, the first simultaneous examination of original Hebrew Bible with five different Greek translations</a:t>
            </a:r>
          </a:p>
          <a:p>
            <a:r>
              <a:rPr lang="en-US" dirty="0"/>
              <a:t>Founder of Systematic Theology</a:t>
            </a:r>
          </a:p>
          <a:p>
            <a:pPr lvl="1"/>
            <a:r>
              <a:rPr lang="en-US" dirty="0"/>
              <a:t>Wrote </a:t>
            </a:r>
            <a:r>
              <a:rPr lang="en-US" i="1" dirty="0"/>
              <a:t>On First Principles</a:t>
            </a:r>
            <a:endParaRPr lang="en-US" dirty="0"/>
          </a:p>
          <a:p>
            <a:endParaRPr lang="en-US" dirty="0"/>
          </a:p>
        </p:txBody>
      </p:sp>
      <p:sp>
        <p:nvSpPr>
          <p:cNvPr id="25" name="TextBox 24">
            <a:extLst>
              <a:ext uri="{FF2B5EF4-FFF2-40B4-BE49-F238E27FC236}">
                <a16:creationId xmlns:a16="http://schemas.microsoft.com/office/drawing/2014/main" id="{F9C561A7-264C-44C3-9A96-7FF50E282B5D}"/>
              </a:ext>
            </a:extLst>
          </p:cNvPr>
          <p:cNvSpPr txBox="1"/>
          <p:nvPr/>
        </p:nvSpPr>
        <p:spPr>
          <a:xfrm>
            <a:off x="4625445" y="6323322"/>
            <a:ext cx="6096000" cy="307777"/>
          </a:xfrm>
          <a:prstGeom prst="rect">
            <a:avLst/>
          </a:prstGeom>
          <a:noFill/>
        </p:spPr>
        <p:txBody>
          <a:bodyPr wrap="square">
            <a:spAutoFit/>
          </a:bodyPr>
          <a:lstStyle/>
          <a:p>
            <a:r>
              <a:rPr lang="en-US" sz="1400" dirty="0">
                <a:latin typeface="Times New Roman" panose="02020603050405020304" pitchFamily="18" charset="0"/>
                <a:cs typeface="Times New Roman" panose="02020603050405020304" pitchFamily="18" charset="0"/>
              </a:rPr>
              <a:t>Henri Crouzel, </a:t>
            </a:r>
            <a:r>
              <a:rPr lang="en-US" sz="1400" i="1" dirty="0">
                <a:latin typeface="Times New Roman" panose="02020603050405020304" pitchFamily="18" charset="0"/>
                <a:cs typeface="Times New Roman" panose="02020603050405020304" pitchFamily="18" charset="0"/>
              </a:rPr>
              <a:t>Origen</a:t>
            </a:r>
            <a:r>
              <a:rPr lang="en-US" sz="1400" dirty="0">
                <a:latin typeface="Times New Roman" panose="02020603050405020304" pitchFamily="18" charset="0"/>
                <a:cs typeface="Times New Roman" panose="02020603050405020304" pitchFamily="18" charset="0"/>
              </a:rPr>
              <a:t> (Edinburgh: T. &amp; T. Clark, 1999), 1-33.</a:t>
            </a:r>
          </a:p>
        </p:txBody>
      </p:sp>
    </p:spTree>
    <p:extLst>
      <p:ext uri="{BB962C8B-B14F-4D97-AF65-F5344CB8AC3E}">
        <p14:creationId xmlns:p14="http://schemas.microsoft.com/office/powerpoint/2010/main" val="4028378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0E263F4-8338-448C-A13B-1D5A9B3C848C}"/>
              </a:ext>
            </a:extLst>
          </p:cNvPr>
          <p:cNvGraphicFramePr>
            <a:graphicFrameLocks noGrp="1"/>
          </p:cNvGraphicFramePr>
          <p:nvPr>
            <p:ph idx="1"/>
            <p:extLst>
              <p:ext uri="{D42A27DB-BD31-4B8C-83A1-F6EECF244321}">
                <p14:modId xmlns:p14="http://schemas.microsoft.com/office/powerpoint/2010/main" val="3531110563"/>
              </p:ext>
            </p:extLst>
          </p:nvPr>
        </p:nvGraphicFramePr>
        <p:xfrm>
          <a:off x="0" y="1841500"/>
          <a:ext cx="13284200" cy="317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218" name="Picture 2">
            <a:extLst>
              <a:ext uri="{FF2B5EF4-FFF2-40B4-BE49-F238E27FC236}">
                <a16:creationId xmlns:a16="http://schemas.microsoft.com/office/drawing/2014/main" id="{4B682A4E-7E40-4AC4-A28A-2717629EF36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560050" y="1150939"/>
            <a:ext cx="1230963" cy="1706562"/>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a:extLst>
              <a:ext uri="{FF2B5EF4-FFF2-40B4-BE49-F238E27FC236}">
                <a16:creationId xmlns:a16="http://schemas.microsoft.com/office/drawing/2014/main" id="{0B8632E6-4E4F-45F2-8019-5F1D08FCD2DB}"/>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9540" t="21815" r="15057" b="17480"/>
          <a:stretch/>
        </p:blipFill>
        <p:spPr bwMode="auto">
          <a:xfrm>
            <a:off x="1945879" y="5016500"/>
            <a:ext cx="2454671" cy="1676362"/>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a:extLst>
              <a:ext uri="{FF2B5EF4-FFF2-40B4-BE49-F238E27FC236}">
                <a16:creationId xmlns:a16="http://schemas.microsoft.com/office/drawing/2014/main" id="{86AACA87-54FC-41F5-8F59-58F6F708B70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00550" y="623889"/>
            <a:ext cx="1511984" cy="2233612"/>
          </a:xfrm>
          <a:prstGeom prst="rect">
            <a:avLst/>
          </a:prstGeom>
          <a:noFill/>
          <a:extLst>
            <a:ext uri="{909E8E84-426E-40DD-AFC4-6F175D3DCCD1}">
              <a14:hiddenFill xmlns:a14="http://schemas.microsoft.com/office/drawing/2010/main">
                <a:solidFill>
                  <a:srgbClr val="FFFFFF"/>
                </a:solidFill>
              </a14:hiddenFill>
            </a:ext>
          </a:extLst>
        </p:spPr>
      </p:pic>
      <p:pic>
        <p:nvPicPr>
          <p:cNvPr id="9226" name="Picture 10" descr="Origen - Wikipedia">
            <a:extLst>
              <a:ext uri="{FF2B5EF4-FFF2-40B4-BE49-F238E27FC236}">
                <a16:creationId xmlns:a16="http://schemas.microsoft.com/office/drawing/2014/main" id="{AF2A53AD-594A-442F-B85F-4487751A3CC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76153" y="4194175"/>
            <a:ext cx="1465219" cy="2284411"/>
          </a:xfrm>
          <a:prstGeom prst="rect">
            <a:avLst/>
          </a:prstGeom>
          <a:noFill/>
          <a:extLst>
            <a:ext uri="{909E8E84-426E-40DD-AFC4-6F175D3DCCD1}">
              <a14:hiddenFill xmlns:a14="http://schemas.microsoft.com/office/drawing/2010/main">
                <a:solidFill>
                  <a:srgbClr val="FFFFFF"/>
                </a:solidFill>
              </a14:hiddenFill>
            </a:ext>
          </a:extLst>
        </p:spPr>
      </p:pic>
      <p:pic>
        <p:nvPicPr>
          <p:cNvPr id="9228" name="Picture 12" descr="Torture of Origen, Alexandria, AD 234, 1684 - Jan Luyken - WikiArt.org">
            <a:extLst>
              <a:ext uri="{FF2B5EF4-FFF2-40B4-BE49-F238E27FC236}">
                <a16:creationId xmlns:a16="http://schemas.microsoft.com/office/drawing/2014/main" id="{207BA1CB-04A1-481B-9C76-4C239C6BBF0E}"/>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16401" t="30455" r="16044" b="13310"/>
          <a:stretch/>
        </p:blipFill>
        <p:spPr bwMode="auto">
          <a:xfrm>
            <a:off x="7218718" y="379414"/>
            <a:ext cx="2579856" cy="1706562"/>
          </a:xfrm>
          <a:prstGeom prst="rect">
            <a:avLst/>
          </a:prstGeom>
          <a:noFill/>
          <a:extLst>
            <a:ext uri="{909E8E84-426E-40DD-AFC4-6F175D3DCCD1}">
              <a14:hiddenFill xmlns:a14="http://schemas.microsoft.com/office/drawing/2010/main">
                <a:solidFill>
                  <a:srgbClr val="FFFFFF"/>
                </a:solidFill>
              </a14:hiddenFill>
            </a:ext>
          </a:extLst>
        </p:spPr>
      </p:pic>
      <p:pic>
        <p:nvPicPr>
          <p:cNvPr id="9230" name="Picture 14" descr="First Council of Nicaea - Wikipedia">
            <a:extLst>
              <a:ext uri="{FF2B5EF4-FFF2-40B4-BE49-F238E27FC236}">
                <a16:creationId xmlns:a16="http://schemas.microsoft.com/office/drawing/2014/main" id="{33FE5607-D4C1-41F7-8AFA-E745D5458B4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816975" y="4522788"/>
            <a:ext cx="1619250" cy="2105025"/>
          </a:xfrm>
          <a:prstGeom prst="rect">
            <a:avLst/>
          </a:prstGeom>
          <a:noFill/>
          <a:extLst>
            <a:ext uri="{909E8E84-426E-40DD-AFC4-6F175D3DCCD1}">
              <a14:hiddenFill xmlns:a14="http://schemas.microsoft.com/office/drawing/2010/main">
                <a:solidFill>
                  <a:srgbClr val="FFFFFF"/>
                </a:solidFill>
              </a14:hiddenFill>
            </a:ext>
          </a:extLst>
        </p:spPr>
      </p:pic>
      <p:pic>
        <p:nvPicPr>
          <p:cNvPr id="9232" name="Picture 16" descr="Origen - Wikipedia">
            <a:extLst>
              <a:ext uri="{FF2B5EF4-FFF2-40B4-BE49-F238E27FC236}">
                <a16:creationId xmlns:a16="http://schemas.microsoft.com/office/drawing/2014/main" id="{22AA08E0-BA34-4BE8-9C1B-B9D46E43F67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412424" y="63538"/>
            <a:ext cx="1494939" cy="1777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30445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FFDFDE97-4A97-47C3-A34F-FC7FD441CB8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72" name="Freeform 6">
              <a:extLst>
                <a:ext uri="{FF2B5EF4-FFF2-40B4-BE49-F238E27FC236}">
                  <a16:creationId xmlns:a16="http://schemas.microsoft.com/office/drawing/2014/main" id="{5929D068-05C4-4FD7-805E-67B98DC00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73" name="Freeform 7">
              <a:extLst>
                <a:ext uri="{FF2B5EF4-FFF2-40B4-BE49-F238E27FC236}">
                  <a16:creationId xmlns:a16="http://schemas.microsoft.com/office/drawing/2014/main" id="{802E4133-42B8-4E61-88E6-34AA55241E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74" name="Freeform 9">
              <a:extLst>
                <a:ext uri="{FF2B5EF4-FFF2-40B4-BE49-F238E27FC236}">
                  <a16:creationId xmlns:a16="http://schemas.microsoft.com/office/drawing/2014/main" id="{3FA7762F-EFA7-4921-8668-F1C73A0D5F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75" name="Freeform 10">
              <a:extLst>
                <a:ext uri="{FF2B5EF4-FFF2-40B4-BE49-F238E27FC236}">
                  <a16:creationId xmlns:a16="http://schemas.microsoft.com/office/drawing/2014/main" id="{22FFCE41-B971-4162-8DF9-DBF817DDAC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76" name="Freeform 11">
              <a:extLst>
                <a:ext uri="{FF2B5EF4-FFF2-40B4-BE49-F238E27FC236}">
                  <a16:creationId xmlns:a16="http://schemas.microsoft.com/office/drawing/2014/main" id="{90D48A4B-3F05-4D98-B608-F5E23EA0D0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77" name="Freeform 12">
              <a:extLst>
                <a:ext uri="{FF2B5EF4-FFF2-40B4-BE49-F238E27FC236}">
                  <a16:creationId xmlns:a16="http://schemas.microsoft.com/office/drawing/2014/main" id="{AF334AC8-D046-47E1-BCFA-12AF52A42A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useBgFill="1">
        <p:nvSpPr>
          <p:cNvPr id="79" name="Rectangle 78">
            <a:extLst>
              <a:ext uri="{FF2B5EF4-FFF2-40B4-BE49-F238E27FC236}">
                <a16:creationId xmlns:a16="http://schemas.microsoft.com/office/drawing/2014/main" id="{7598300D-80B4-4198-A7BD-B15BC31C9A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Leonides of Alexandria - Wikipedia">
            <a:extLst>
              <a:ext uri="{FF2B5EF4-FFF2-40B4-BE49-F238E27FC236}">
                <a16:creationId xmlns:a16="http://schemas.microsoft.com/office/drawing/2014/main" id="{08DD4F45-FF00-41F4-8501-9C2D01F0652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042"/>
          <a:stretch/>
        </p:blipFill>
        <p:spPr bwMode="auto">
          <a:xfrm>
            <a:off x="20" y="10"/>
            <a:ext cx="5448279" cy="6857990"/>
          </a:xfrm>
          <a:prstGeom prst="rect">
            <a:avLst/>
          </a:prstGeom>
          <a:noFill/>
          <a:extLst>
            <a:ext uri="{909E8E84-426E-40DD-AFC4-6F175D3DCCD1}">
              <a14:hiddenFill xmlns:a14="http://schemas.microsoft.com/office/drawing/2010/main">
                <a:solidFill>
                  <a:srgbClr val="FFFFFF"/>
                </a:solidFill>
              </a14:hiddenFill>
            </a:ext>
          </a:extLst>
        </p:spPr>
      </p:pic>
      <p:grpSp>
        <p:nvGrpSpPr>
          <p:cNvPr id="81" name="Group 80">
            <a:extLst>
              <a:ext uri="{FF2B5EF4-FFF2-40B4-BE49-F238E27FC236}">
                <a16:creationId xmlns:a16="http://schemas.microsoft.com/office/drawing/2014/main" id="{AEE4B65F-3548-4B65-9353-5B888725B8E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836718" y="0"/>
            <a:ext cx="2611581" cy="6858000"/>
            <a:chOff x="2836718" y="0"/>
            <a:chExt cx="2611581" cy="6858000"/>
          </a:xfrm>
        </p:grpSpPr>
        <p:sp useBgFill="1">
          <p:nvSpPr>
            <p:cNvPr id="82" name="Rectangle 19">
              <a:extLst>
                <a:ext uri="{FF2B5EF4-FFF2-40B4-BE49-F238E27FC236}">
                  <a16:creationId xmlns:a16="http://schemas.microsoft.com/office/drawing/2014/main" id="{E84ABF24-FB51-4950-AA13-9C38FA273D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836718" y="0"/>
              <a:ext cx="2611581" cy="2554287"/>
            </a:xfrm>
            <a:custGeom>
              <a:avLst/>
              <a:gdLst>
                <a:gd name="connsiteX0" fmla="*/ 0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0 w 2570017"/>
                <a:gd name="connsiteY4" fmla="*/ 0 h 2554287"/>
                <a:gd name="connsiteX0" fmla="*/ 904009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904009 w 2570017"/>
                <a:gd name="connsiteY4" fmla="*/ 0 h 2554287"/>
                <a:gd name="connsiteX0" fmla="*/ 644236 w 2570017"/>
                <a:gd name="connsiteY0" fmla="*/ 10391 h 2554287"/>
                <a:gd name="connsiteX1" fmla="*/ 2570017 w 2570017"/>
                <a:gd name="connsiteY1" fmla="*/ 0 h 2554287"/>
                <a:gd name="connsiteX2" fmla="*/ 2570017 w 2570017"/>
                <a:gd name="connsiteY2" fmla="*/ 2554287 h 2554287"/>
                <a:gd name="connsiteX3" fmla="*/ 0 w 2570017"/>
                <a:gd name="connsiteY3" fmla="*/ 2554287 h 2554287"/>
                <a:gd name="connsiteX4" fmla="*/ 644236 w 2570017"/>
                <a:gd name="connsiteY4" fmla="*/ 10391 h 2554287"/>
                <a:gd name="connsiteX0" fmla="*/ 633845 w 2570017"/>
                <a:gd name="connsiteY0" fmla="*/ 0 h 2554287"/>
                <a:gd name="connsiteX1" fmla="*/ 2570017 w 2570017"/>
                <a:gd name="connsiteY1" fmla="*/ 0 h 2554287"/>
                <a:gd name="connsiteX2" fmla="*/ 2570017 w 2570017"/>
                <a:gd name="connsiteY2" fmla="*/ 2554287 h 2554287"/>
                <a:gd name="connsiteX3" fmla="*/ 0 w 2570017"/>
                <a:gd name="connsiteY3" fmla="*/ 2554287 h 2554287"/>
                <a:gd name="connsiteX4" fmla="*/ 633845 w 2570017"/>
                <a:gd name="connsiteY4" fmla="*/ 0 h 2554287"/>
                <a:gd name="connsiteX0" fmla="*/ 675409 w 2611581"/>
                <a:gd name="connsiteY0" fmla="*/ 0 h 2554287"/>
                <a:gd name="connsiteX1" fmla="*/ 2611581 w 2611581"/>
                <a:gd name="connsiteY1" fmla="*/ 0 h 2554287"/>
                <a:gd name="connsiteX2" fmla="*/ 2611581 w 2611581"/>
                <a:gd name="connsiteY2" fmla="*/ 2554287 h 2554287"/>
                <a:gd name="connsiteX3" fmla="*/ 0 w 2611581"/>
                <a:gd name="connsiteY3" fmla="*/ 2554287 h 2554287"/>
                <a:gd name="connsiteX4" fmla="*/ 675409 w 2611581"/>
                <a:gd name="connsiteY4" fmla="*/ 0 h 2554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1581" h="2554287">
                  <a:moveTo>
                    <a:pt x="675409" y="0"/>
                  </a:moveTo>
                  <a:lnTo>
                    <a:pt x="2611581" y="0"/>
                  </a:lnTo>
                  <a:lnTo>
                    <a:pt x="2611581" y="2554287"/>
                  </a:lnTo>
                  <a:lnTo>
                    <a:pt x="0" y="2554287"/>
                  </a:lnTo>
                  <a:lnTo>
                    <a:pt x="675409"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3" name="Rectangle 20">
              <a:extLst>
                <a:ext uri="{FF2B5EF4-FFF2-40B4-BE49-F238E27FC236}">
                  <a16:creationId xmlns:a16="http://schemas.microsoft.com/office/drawing/2014/main" id="{66B54044-7162-4346-93AF-91F5EF08F6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836718" y="2554287"/>
              <a:ext cx="2611581" cy="4303713"/>
            </a:xfrm>
            <a:custGeom>
              <a:avLst/>
              <a:gdLst>
                <a:gd name="connsiteX0" fmla="*/ 0 w 2611581"/>
                <a:gd name="connsiteY0" fmla="*/ 0 h 4303713"/>
                <a:gd name="connsiteX1" fmla="*/ 2611581 w 2611581"/>
                <a:gd name="connsiteY1" fmla="*/ 0 h 4303713"/>
                <a:gd name="connsiteX2" fmla="*/ 2611581 w 2611581"/>
                <a:gd name="connsiteY2" fmla="*/ 4303713 h 4303713"/>
                <a:gd name="connsiteX3" fmla="*/ 0 w 2611581"/>
                <a:gd name="connsiteY3" fmla="*/ 4303713 h 4303713"/>
                <a:gd name="connsiteX4" fmla="*/ 0 w 2611581"/>
                <a:gd name="connsiteY4" fmla="*/ 0 h 4303713"/>
                <a:gd name="connsiteX0" fmla="*/ 0 w 2611581"/>
                <a:gd name="connsiteY0" fmla="*/ 0 h 4314104"/>
                <a:gd name="connsiteX1" fmla="*/ 2611581 w 2611581"/>
                <a:gd name="connsiteY1" fmla="*/ 0 h 4314104"/>
                <a:gd name="connsiteX2" fmla="*/ 2611581 w 2611581"/>
                <a:gd name="connsiteY2" fmla="*/ 4303713 h 4314104"/>
                <a:gd name="connsiteX3" fmla="*/ 1693718 w 2611581"/>
                <a:gd name="connsiteY3" fmla="*/ 4314104 h 4314104"/>
                <a:gd name="connsiteX4" fmla="*/ 0 w 2611581"/>
                <a:gd name="connsiteY4" fmla="*/ 0 h 4314104"/>
                <a:gd name="connsiteX0" fmla="*/ 0 w 2611581"/>
                <a:gd name="connsiteY0" fmla="*/ 0 h 4314104"/>
                <a:gd name="connsiteX1" fmla="*/ 2611581 w 2611581"/>
                <a:gd name="connsiteY1" fmla="*/ 0 h 4314104"/>
                <a:gd name="connsiteX2" fmla="*/ 2611581 w 2611581"/>
                <a:gd name="connsiteY2" fmla="*/ 4303713 h 4314104"/>
                <a:gd name="connsiteX3" fmla="*/ 1963882 w 2611581"/>
                <a:gd name="connsiteY3" fmla="*/ 4314104 h 4314104"/>
                <a:gd name="connsiteX4" fmla="*/ 0 w 2611581"/>
                <a:gd name="connsiteY4" fmla="*/ 0 h 4314104"/>
                <a:gd name="connsiteX0" fmla="*/ 0 w 2611581"/>
                <a:gd name="connsiteY0" fmla="*/ 0 h 4303713"/>
                <a:gd name="connsiteX1" fmla="*/ 2611581 w 2611581"/>
                <a:gd name="connsiteY1" fmla="*/ 0 h 4303713"/>
                <a:gd name="connsiteX2" fmla="*/ 2611581 w 2611581"/>
                <a:gd name="connsiteY2" fmla="*/ 4303713 h 4303713"/>
                <a:gd name="connsiteX3" fmla="*/ 2213264 w 2611581"/>
                <a:gd name="connsiteY3" fmla="*/ 4293322 h 4303713"/>
                <a:gd name="connsiteX4" fmla="*/ 0 w 2611581"/>
                <a:gd name="connsiteY4" fmla="*/ 0 h 4303713"/>
                <a:gd name="connsiteX0" fmla="*/ 0 w 2611581"/>
                <a:gd name="connsiteY0" fmla="*/ 0 h 4303713"/>
                <a:gd name="connsiteX1" fmla="*/ 2611581 w 2611581"/>
                <a:gd name="connsiteY1" fmla="*/ 0 h 4303713"/>
                <a:gd name="connsiteX2" fmla="*/ 2611581 w 2611581"/>
                <a:gd name="connsiteY2" fmla="*/ 4303713 h 4303713"/>
                <a:gd name="connsiteX3" fmla="*/ 2171701 w 2611581"/>
                <a:gd name="connsiteY3" fmla="*/ 3638695 h 4303713"/>
                <a:gd name="connsiteX4" fmla="*/ 0 w 2611581"/>
                <a:gd name="connsiteY4" fmla="*/ 0 h 43037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1581" h="4303713">
                  <a:moveTo>
                    <a:pt x="0" y="0"/>
                  </a:moveTo>
                  <a:lnTo>
                    <a:pt x="2611581" y="0"/>
                  </a:lnTo>
                  <a:lnTo>
                    <a:pt x="2611581" y="4303713"/>
                  </a:lnTo>
                  <a:lnTo>
                    <a:pt x="2171701" y="3638695"/>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5" name="Group 84">
            <a:extLst>
              <a:ext uri="{FF2B5EF4-FFF2-40B4-BE49-F238E27FC236}">
                <a16:creationId xmlns:a16="http://schemas.microsoft.com/office/drawing/2014/main" id="{7EF05D2A-6417-4683-B103-2F6594C7F90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959100" y="-4763"/>
            <a:ext cx="5014912" cy="6862763"/>
            <a:chOff x="2928938" y="-4763"/>
            <a:chExt cx="5014912" cy="6862763"/>
          </a:xfrm>
        </p:grpSpPr>
        <p:sp>
          <p:nvSpPr>
            <p:cNvPr id="86" name="Freeform 6">
              <a:extLst>
                <a:ext uri="{FF2B5EF4-FFF2-40B4-BE49-F238E27FC236}">
                  <a16:creationId xmlns:a16="http://schemas.microsoft.com/office/drawing/2014/main" id="{98F07F70-C0D3-4397-AABB-1B48599EEA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87" name="Freeform 7">
              <a:extLst>
                <a:ext uri="{FF2B5EF4-FFF2-40B4-BE49-F238E27FC236}">
                  <a16:creationId xmlns:a16="http://schemas.microsoft.com/office/drawing/2014/main" id="{DA8D4D12-8066-414D-9ADE-E57A157B13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88" name="Freeform 9">
              <a:extLst>
                <a:ext uri="{FF2B5EF4-FFF2-40B4-BE49-F238E27FC236}">
                  <a16:creationId xmlns:a16="http://schemas.microsoft.com/office/drawing/2014/main" id="{1B5991B5-30B0-43FC-B480-D46CDADA55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89" name="Freeform 10">
              <a:extLst>
                <a:ext uri="{FF2B5EF4-FFF2-40B4-BE49-F238E27FC236}">
                  <a16:creationId xmlns:a16="http://schemas.microsoft.com/office/drawing/2014/main" id="{37C3E8EB-F89D-4213-AF06-BEC76C9846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90" name="Freeform 11">
              <a:extLst>
                <a:ext uri="{FF2B5EF4-FFF2-40B4-BE49-F238E27FC236}">
                  <a16:creationId xmlns:a16="http://schemas.microsoft.com/office/drawing/2014/main" id="{EBEC147A-2E68-4A61-9B16-14DEB275B4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91" name="Freeform 12">
              <a:extLst>
                <a:ext uri="{FF2B5EF4-FFF2-40B4-BE49-F238E27FC236}">
                  <a16:creationId xmlns:a16="http://schemas.microsoft.com/office/drawing/2014/main" id="{60875B87-EA27-4C1C-B44D-CA16609D7A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a:extLst>
              <a:ext uri="{FF2B5EF4-FFF2-40B4-BE49-F238E27FC236}">
                <a16:creationId xmlns:a16="http://schemas.microsoft.com/office/drawing/2014/main" id="{E008CFC7-602C-4C7A-9CF5-C0A48300183D}"/>
              </a:ext>
            </a:extLst>
          </p:cNvPr>
          <p:cNvSpPr>
            <a:spLocks noGrp="1"/>
          </p:cNvSpPr>
          <p:nvPr>
            <p:ph type="title"/>
          </p:nvPr>
        </p:nvSpPr>
        <p:spPr>
          <a:xfrm>
            <a:off x="5232399" y="2123810"/>
            <a:ext cx="6524623" cy="1308630"/>
          </a:xfrm>
        </p:spPr>
        <p:txBody>
          <a:bodyPr vert="horz" lIns="91440" tIns="45720" rIns="91440" bIns="45720" rtlCol="0" anchor="b">
            <a:normAutofit fontScale="90000"/>
          </a:bodyPr>
          <a:lstStyle/>
          <a:p>
            <a:pPr algn="r"/>
            <a:r>
              <a:rPr lang="en-US" sz="6000" dirty="0"/>
              <a:t>Origen on Philosophy</a:t>
            </a:r>
          </a:p>
        </p:txBody>
      </p:sp>
    </p:spTree>
    <p:extLst>
      <p:ext uri="{BB962C8B-B14F-4D97-AF65-F5344CB8AC3E}">
        <p14:creationId xmlns:p14="http://schemas.microsoft.com/office/powerpoint/2010/main" val="2900467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FCD9B94-D70B-4446-85E5-ACD3904289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62" name="Picture 2" descr="Plato - Life, Philosophy &amp; Quotes - HISTORY">
            <a:extLst>
              <a:ext uri="{FF2B5EF4-FFF2-40B4-BE49-F238E27FC236}">
                <a16:creationId xmlns:a16="http://schemas.microsoft.com/office/drawing/2014/main" id="{C8DA2A0C-E55C-433C-980B-36454F9C2088}"/>
              </a:ext>
            </a:extLst>
          </p:cNvPr>
          <p:cNvPicPr>
            <a:picLocks noChangeAspect="1" noChangeArrowheads="1"/>
          </p:cNvPicPr>
          <p:nvPr/>
        </p:nvPicPr>
        <p:blipFill rotWithShape="1">
          <a:blip r:embed="rId3">
            <a:alphaModFix amt="25000"/>
            <a:extLst>
              <a:ext uri="{28A0092B-C50C-407E-A947-70E740481C1C}">
                <a14:useLocalDpi xmlns:a14="http://schemas.microsoft.com/office/drawing/2010/main" val="0"/>
              </a:ext>
            </a:extLst>
          </a:blip>
          <a:srcRect/>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C79656C-F6F7-4423-A291-D835B2A6043B}"/>
              </a:ext>
            </a:extLst>
          </p:cNvPr>
          <p:cNvSpPr>
            <a:spLocks noGrp="1"/>
          </p:cNvSpPr>
          <p:nvPr>
            <p:ph type="title"/>
          </p:nvPr>
        </p:nvSpPr>
        <p:spPr>
          <a:xfrm>
            <a:off x="1376855" y="342899"/>
            <a:ext cx="10018713" cy="1016001"/>
          </a:xfrm>
        </p:spPr>
        <p:txBody>
          <a:bodyPr anchor="b">
            <a:normAutofit fontScale="90000"/>
          </a:bodyPr>
          <a:lstStyle/>
          <a:p>
            <a:pPr algn="l"/>
            <a:r>
              <a:rPr lang="en-US" dirty="0"/>
              <a:t>Origen’s Tolerant Yet Critical View of Philosophy</a:t>
            </a:r>
          </a:p>
        </p:txBody>
      </p:sp>
      <p:sp>
        <p:nvSpPr>
          <p:cNvPr id="3" name="Content Placeholder 2">
            <a:extLst>
              <a:ext uri="{FF2B5EF4-FFF2-40B4-BE49-F238E27FC236}">
                <a16:creationId xmlns:a16="http://schemas.microsoft.com/office/drawing/2014/main" id="{CEFC04B7-F820-4BD5-98F8-21E9775CD480}"/>
              </a:ext>
            </a:extLst>
          </p:cNvPr>
          <p:cNvSpPr>
            <a:spLocks noGrp="1"/>
          </p:cNvSpPr>
          <p:nvPr>
            <p:ph idx="1"/>
          </p:nvPr>
        </p:nvSpPr>
        <p:spPr>
          <a:xfrm>
            <a:off x="1269402" y="1701789"/>
            <a:ext cx="10233621" cy="4813312"/>
          </a:xfrm>
        </p:spPr>
        <p:txBody>
          <a:bodyPr anchor="t">
            <a:normAutofit/>
          </a:bodyPr>
          <a:lstStyle/>
          <a:p>
            <a:r>
              <a:rPr lang="en-US" sz="2800" dirty="0"/>
              <a:t>Philosophy is a gift from God that can aid the Christian in comprehending the fullest meaning of the Scriptures</a:t>
            </a:r>
          </a:p>
          <a:p>
            <a:pPr lvl="1"/>
            <a:r>
              <a:rPr lang="en-US" sz="2400" dirty="0"/>
              <a:t>Origen argued that “there could be no genuine piety towards the Lord of all in the man who despised this gift of philosophy.”</a:t>
            </a:r>
          </a:p>
          <a:p>
            <a:r>
              <a:rPr lang="en-US" sz="2800" dirty="0"/>
              <a:t>Origen saw Plato as being divinely inspired by God to see certain truths that are evident in his philosophies</a:t>
            </a:r>
          </a:p>
          <a:p>
            <a:pPr lvl="1"/>
            <a:r>
              <a:rPr lang="en-US" sz="2400" dirty="0"/>
              <a:t>In spite of this, Origen understood that Plato’s philosophies do not lead to salvation</a:t>
            </a:r>
          </a:p>
          <a:p>
            <a:r>
              <a:rPr lang="en-US" sz="2800" dirty="0"/>
              <a:t>Critical of other pagan philosophers but greatly admired Plato</a:t>
            </a:r>
          </a:p>
        </p:txBody>
      </p:sp>
      <p:sp>
        <p:nvSpPr>
          <p:cNvPr id="7" name="TextBox 6">
            <a:extLst>
              <a:ext uri="{FF2B5EF4-FFF2-40B4-BE49-F238E27FC236}">
                <a16:creationId xmlns:a16="http://schemas.microsoft.com/office/drawing/2014/main" id="{9BDBE11F-EFC0-4240-A4EB-3D55896F37CA}"/>
              </a:ext>
            </a:extLst>
          </p:cNvPr>
          <p:cNvSpPr txBox="1"/>
          <p:nvPr/>
        </p:nvSpPr>
        <p:spPr>
          <a:xfrm>
            <a:off x="2387600" y="6172200"/>
            <a:ext cx="6223000" cy="461665"/>
          </a:xfrm>
          <a:prstGeom prst="rect">
            <a:avLst/>
          </a:prstGeom>
          <a:noFill/>
        </p:spPr>
        <p:txBody>
          <a:bodyPr wrap="square">
            <a:spAutoFit/>
          </a:bodyPr>
          <a:lstStyle/>
          <a:p>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Gregory Thaumaturgus, </a:t>
            </a:r>
            <a:r>
              <a:rPr lang="en-US" sz="1200" i="1" dirty="0">
                <a:effectLst/>
                <a:latin typeface="Times New Roman" panose="02020603050405020304" pitchFamily="18" charset="0"/>
                <a:ea typeface="Times New Roman" panose="02020603050405020304" pitchFamily="18" charset="0"/>
                <a:cs typeface="Times New Roman" panose="02020603050405020304" pitchFamily="18" charset="0"/>
              </a:rPr>
              <a:t>The Oration and Panegyric Addressed to Origen</a:t>
            </a: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 ed. Alexander Roberts, Sir James Donaldson, and Arthur </a:t>
            </a:r>
            <a:r>
              <a:rPr lang="en-US" sz="1200" dirty="0" err="1">
                <a:effectLst/>
                <a:latin typeface="Times New Roman" panose="02020603050405020304" pitchFamily="18" charset="0"/>
                <a:ea typeface="Times New Roman" panose="02020603050405020304" pitchFamily="18" charset="0"/>
                <a:cs typeface="Times New Roman" panose="02020603050405020304" pitchFamily="18" charset="0"/>
              </a:rPr>
              <a:t>Coxe</a:t>
            </a: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 (Pickerington, OH: Beloved Publishing, 2016), 16.</a:t>
            </a:r>
            <a:endParaRPr 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6612849"/>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76000"/>
                <a:satMod val="180000"/>
              </a:schemeClr>
              <a:schemeClr val="bg2">
                <a:tint val="80000"/>
                <a:satMod val="120000"/>
                <a:lumMod val="180000"/>
              </a:schemeClr>
            </a:duotone>
          </a:blip>
          <a:stretch/>
        </a:blipFill>
        <a:effectLst/>
      </p:bgPr>
    </p:bg>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771D00CB-E2D7-4988-948E-B58D0229688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100" y="-4763"/>
            <a:ext cx="5014912" cy="6862763"/>
            <a:chOff x="2928938" y="-4763"/>
            <a:chExt cx="5014912" cy="6862763"/>
          </a:xfrm>
        </p:grpSpPr>
        <p:sp>
          <p:nvSpPr>
            <p:cNvPr id="74" name="Freeform 6">
              <a:extLst>
                <a:ext uri="{FF2B5EF4-FFF2-40B4-BE49-F238E27FC236}">
                  <a16:creationId xmlns:a16="http://schemas.microsoft.com/office/drawing/2014/main" id="{FEE89797-08CD-4617-839B-9DF857B2A3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75" name="Freeform 7">
              <a:extLst>
                <a:ext uri="{FF2B5EF4-FFF2-40B4-BE49-F238E27FC236}">
                  <a16:creationId xmlns:a16="http://schemas.microsoft.com/office/drawing/2014/main" id="{2E124E86-604B-4FFC-BCED-100359F9F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76" name="Freeform 9">
              <a:extLst>
                <a:ext uri="{FF2B5EF4-FFF2-40B4-BE49-F238E27FC236}">
                  <a16:creationId xmlns:a16="http://schemas.microsoft.com/office/drawing/2014/main" id="{4687D2AC-F9BA-4FEE-906A-9CD93250DC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77" name="Freeform 10">
              <a:extLst>
                <a:ext uri="{FF2B5EF4-FFF2-40B4-BE49-F238E27FC236}">
                  <a16:creationId xmlns:a16="http://schemas.microsoft.com/office/drawing/2014/main" id="{6F9E3EF5-6FC5-43CB-85E5-8D9AD36F25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78" name="Freeform 11">
              <a:extLst>
                <a:ext uri="{FF2B5EF4-FFF2-40B4-BE49-F238E27FC236}">
                  <a16:creationId xmlns:a16="http://schemas.microsoft.com/office/drawing/2014/main" id="{1CD741E5-8959-485B-894E-0146597A5BE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79" name="Freeform 12">
              <a:extLst>
                <a:ext uri="{FF2B5EF4-FFF2-40B4-BE49-F238E27FC236}">
                  <a16:creationId xmlns:a16="http://schemas.microsoft.com/office/drawing/2014/main" id="{97C1B4F6-FA02-4F34-B6F6-55A70FC8D7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useBgFill="1">
        <p:nvSpPr>
          <p:cNvPr id="81" name="Rectangle 80">
            <a:extLst>
              <a:ext uri="{FF2B5EF4-FFF2-40B4-BE49-F238E27FC236}">
                <a16:creationId xmlns:a16="http://schemas.microsoft.com/office/drawing/2014/main" id="{52EB8D42-90EA-4BBC-82ED-A28273AFF4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8">
            <a:extLst>
              <a:ext uri="{FF2B5EF4-FFF2-40B4-BE49-F238E27FC236}">
                <a16:creationId xmlns:a16="http://schemas.microsoft.com/office/drawing/2014/main" id="{6451C905-7440-4C48-B394-9E17F70392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6933" y="-16933"/>
            <a:ext cx="7340600" cy="6883400"/>
          </a:xfrm>
          <a:custGeom>
            <a:avLst/>
            <a:gdLst>
              <a:gd name="connsiteX0" fmla="*/ 5427133 w 7340600"/>
              <a:gd name="connsiteY0" fmla="*/ 8466 h 6883400"/>
              <a:gd name="connsiteX1" fmla="*/ 4783666 w 7340600"/>
              <a:gd name="connsiteY1" fmla="*/ 2573866 h 6883400"/>
              <a:gd name="connsiteX2" fmla="*/ 7340600 w 7340600"/>
              <a:gd name="connsiteY2" fmla="*/ 6874933 h 6883400"/>
              <a:gd name="connsiteX3" fmla="*/ 0 w 7340600"/>
              <a:gd name="connsiteY3" fmla="*/ 6883400 h 6883400"/>
              <a:gd name="connsiteX4" fmla="*/ 8466 w 7340600"/>
              <a:gd name="connsiteY4" fmla="*/ 0 h 6883400"/>
              <a:gd name="connsiteX5" fmla="*/ 5427133 w 7340600"/>
              <a:gd name="connsiteY5" fmla="*/ 8466 h 68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40600" h="6883400">
                <a:moveTo>
                  <a:pt x="5427133" y="8466"/>
                </a:moveTo>
                <a:lnTo>
                  <a:pt x="4783666" y="2573866"/>
                </a:lnTo>
                <a:lnTo>
                  <a:pt x="7340600" y="6874933"/>
                </a:lnTo>
                <a:lnTo>
                  <a:pt x="0" y="6883400"/>
                </a:lnTo>
                <a:lnTo>
                  <a:pt x="8466" y="0"/>
                </a:lnTo>
                <a:lnTo>
                  <a:pt x="5427133" y="8466"/>
                </a:lnTo>
                <a:close/>
              </a:path>
            </a:pathLst>
          </a:custGeom>
          <a:solidFill>
            <a:schemeClr val="tx1">
              <a:lumMod val="95000"/>
              <a:lumOff val="5000"/>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57FF04-931E-4A28-A9B7-BCE4D8924332}"/>
              </a:ext>
            </a:extLst>
          </p:cNvPr>
          <p:cNvSpPr>
            <a:spLocks noGrp="1"/>
          </p:cNvSpPr>
          <p:nvPr>
            <p:ph type="title"/>
          </p:nvPr>
        </p:nvSpPr>
        <p:spPr>
          <a:xfrm>
            <a:off x="685800" y="1634067"/>
            <a:ext cx="4062942" cy="2489200"/>
          </a:xfrm>
          <a:effectLst/>
        </p:spPr>
        <p:txBody>
          <a:bodyPr vert="horz" lIns="91440" tIns="45720" rIns="91440" bIns="45720" rtlCol="0" anchor="b">
            <a:normAutofit/>
          </a:bodyPr>
          <a:lstStyle/>
          <a:p>
            <a:pPr algn="l"/>
            <a:r>
              <a:rPr lang="en-US" sz="4600">
                <a:solidFill>
                  <a:schemeClr val="bg1"/>
                </a:solidFill>
              </a:rPr>
              <a:t>Condemnation of Origen</a:t>
            </a:r>
          </a:p>
        </p:txBody>
      </p:sp>
      <p:grpSp>
        <p:nvGrpSpPr>
          <p:cNvPr id="85" name="Group 84">
            <a:extLst>
              <a:ext uri="{FF2B5EF4-FFF2-40B4-BE49-F238E27FC236}">
                <a16:creationId xmlns:a16="http://schemas.microsoft.com/office/drawing/2014/main" id="{B664B845-BA08-49F9-B1B0-AE1753F8E3E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64100" y="-4763"/>
            <a:ext cx="5014912" cy="6862763"/>
            <a:chOff x="2928938" y="-4763"/>
            <a:chExt cx="5014912" cy="6862763"/>
          </a:xfrm>
        </p:grpSpPr>
        <p:sp>
          <p:nvSpPr>
            <p:cNvPr id="86" name="Freeform 6">
              <a:extLst>
                <a:ext uri="{FF2B5EF4-FFF2-40B4-BE49-F238E27FC236}">
                  <a16:creationId xmlns:a16="http://schemas.microsoft.com/office/drawing/2014/main" id="{B1C83430-D122-4591-AB2D-823D5C7E8E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87" name="Freeform 7">
              <a:extLst>
                <a:ext uri="{FF2B5EF4-FFF2-40B4-BE49-F238E27FC236}">
                  <a16:creationId xmlns:a16="http://schemas.microsoft.com/office/drawing/2014/main" id="{515AACB8-9A70-49B3-B7C3-A4B8BC19A5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88" name="Freeform 12">
              <a:extLst>
                <a:ext uri="{FF2B5EF4-FFF2-40B4-BE49-F238E27FC236}">
                  <a16:creationId xmlns:a16="http://schemas.microsoft.com/office/drawing/2014/main" id="{2A07EB53-5C0A-478E-A385-ECE5C4D2B4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89" name="Freeform 13">
              <a:extLst>
                <a:ext uri="{FF2B5EF4-FFF2-40B4-BE49-F238E27FC236}">
                  <a16:creationId xmlns:a16="http://schemas.microsoft.com/office/drawing/2014/main" id="{F718C394-1108-46BC-9071-57178B9E68D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90" name="Freeform 14">
              <a:extLst>
                <a:ext uri="{FF2B5EF4-FFF2-40B4-BE49-F238E27FC236}">
                  <a16:creationId xmlns:a16="http://schemas.microsoft.com/office/drawing/2014/main" id="{49DB7533-8451-42E8-A016-E5C51AD558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91" name="Freeform 15">
              <a:extLst>
                <a:ext uri="{FF2B5EF4-FFF2-40B4-BE49-F238E27FC236}">
                  <a16:creationId xmlns:a16="http://schemas.microsoft.com/office/drawing/2014/main" id="{8E6421E7-1D45-4CB2-B762-C2FABD044E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pic>
        <p:nvPicPr>
          <p:cNvPr id="1026" name="Picture 2" descr="Origenist Crises - Wikipedia">
            <a:extLst>
              <a:ext uri="{FF2B5EF4-FFF2-40B4-BE49-F238E27FC236}">
                <a16:creationId xmlns:a16="http://schemas.microsoft.com/office/drawing/2014/main" id="{33FF4159-C28C-42E8-BF54-0D2FF1681A2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9169" b="27319"/>
          <a:stretch/>
        </p:blipFill>
        <p:spPr bwMode="auto">
          <a:xfrm>
            <a:off x="5761084" y="10"/>
            <a:ext cx="6430917" cy="4338304"/>
          </a:xfrm>
          <a:custGeom>
            <a:avLst/>
            <a:gdLst/>
            <a:ahLst/>
            <a:cxnLst/>
            <a:rect l="l" t="t" r="r" b="b"/>
            <a:pathLst>
              <a:path w="6430917" h="4338314">
                <a:moveTo>
                  <a:pt x="712614" y="0"/>
                </a:moveTo>
                <a:lnTo>
                  <a:pt x="6430917" y="0"/>
                </a:lnTo>
                <a:lnTo>
                  <a:pt x="6430917" y="4338314"/>
                </a:lnTo>
                <a:lnTo>
                  <a:pt x="0" y="2800083"/>
                </a:lnTo>
                <a:close/>
              </a:path>
            </a:pathLst>
          </a:cu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991C840C-9D36-4C67-BA60-497BFD551EB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650" r="-1" b="10104"/>
          <a:stretch/>
        </p:blipFill>
        <p:spPr bwMode="auto">
          <a:xfrm>
            <a:off x="5750346" y="2797516"/>
            <a:ext cx="6441654" cy="4060485"/>
          </a:xfrm>
          <a:custGeom>
            <a:avLst/>
            <a:gdLst/>
            <a:ahLst/>
            <a:cxnLst/>
            <a:rect l="l" t="t" r="r" b="b"/>
            <a:pathLst>
              <a:path w="6441654" h="4060485">
                <a:moveTo>
                  <a:pt x="0" y="0"/>
                </a:moveTo>
                <a:lnTo>
                  <a:pt x="6441654" y="1540800"/>
                </a:lnTo>
                <a:lnTo>
                  <a:pt x="6441654" y="4060485"/>
                </a:lnTo>
                <a:lnTo>
                  <a:pt x="4297229" y="4060485"/>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28844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Parallax</Template>
  <TotalTime>6630</TotalTime>
  <Words>2131</Words>
  <Application>Microsoft Office PowerPoint</Application>
  <PresentationFormat>Widescreen</PresentationFormat>
  <Paragraphs>127</Paragraphs>
  <Slides>15</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Corbel</vt:lpstr>
      <vt:lpstr>Times New Roman</vt:lpstr>
      <vt:lpstr>Parallax</vt:lpstr>
      <vt:lpstr>Origen’s Christian Philosophy: Misunderstood Master or Horrendous Heretic?</vt:lpstr>
      <vt:lpstr>Introducing the Project</vt:lpstr>
      <vt:lpstr>Who was Origen of Alexandria?</vt:lpstr>
      <vt:lpstr>PowerPoint Presentation</vt:lpstr>
      <vt:lpstr>Origen of Alexandria (186-253 CE)</vt:lpstr>
      <vt:lpstr>PowerPoint Presentation</vt:lpstr>
      <vt:lpstr>Origen on Philosophy</vt:lpstr>
      <vt:lpstr>Origen’s Tolerant Yet Critical View of Philosophy</vt:lpstr>
      <vt:lpstr>Condemnation of Origen</vt:lpstr>
      <vt:lpstr>Reasons for Condemnation</vt:lpstr>
      <vt:lpstr>Defending Origen</vt:lpstr>
      <vt:lpstr>Contextual Justifications</vt:lpstr>
      <vt:lpstr>Use of Philosophy Produced Some Orthodox Teachings</vt:lpstr>
      <vt:lpstr>Goal of the Project: Heretic or Genius?</vt:lpstr>
      <vt:lpstr>Works Cited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Origen’s Christian Philosophy: Misunderstood Master or Horrendous Heretic?</dc:title>
  <dc:creator>Shelby Karch</dc:creator>
  <cp:lastModifiedBy>Jasmine Cieszynski</cp:lastModifiedBy>
  <cp:revision>68</cp:revision>
  <dcterms:created xsi:type="dcterms:W3CDTF">2021-04-06T23:55:57Z</dcterms:created>
  <dcterms:modified xsi:type="dcterms:W3CDTF">2021-04-14T20:37:41Z</dcterms:modified>
</cp:coreProperties>
</file>