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1"/>
  </p:notesMasterIdLst>
  <p:sldIdLst>
    <p:sldId id="256" r:id="rId5"/>
    <p:sldId id="259" r:id="rId6"/>
    <p:sldId id="261" r:id="rId7"/>
    <p:sldId id="262" r:id="rId8"/>
    <p:sldId id="260" r:id="rId9"/>
    <p:sldId id="273" r:id="rId10"/>
    <p:sldId id="274" r:id="rId11"/>
    <p:sldId id="268" r:id="rId12"/>
    <p:sldId id="269" r:id="rId13"/>
    <p:sldId id="270" r:id="rId14"/>
    <p:sldId id="271" r:id="rId15"/>
    <p:sldId id="263" r:id="rId16"/>
    <p:sldId id="272" r:id="rId17"/>
    <p:sldId id="265" r:id="rId18"/>
    <p:sldId id="266" r:id="rId19"/>
    <p:sldId id="267" r:id="rId20"/>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531" autoAdjust="0"/>
    <p:restoredTop sz="60485" autoAdjust="0"/>
  </p:normalViewPr>
  <p:slideViewPr>
    <p:cSldViewPr snapToGrid="0">
      <p:cViewPr varScale="1">
        <p:scale>
          <a:sx n="67" d="100"/>
          <a:sy n="67" d="100"/>
        </p:scale>
        <p:origin x="113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ff Rice" userId="cac0bda0-7545-459e-a053-4a9dbbcb8871" providerId="ADAL" clId="{03EE1080-56AC-43F6-B5FC-5196965DD891}"/>
    <pc:docChg chg="undo custSel addSld delSld modSld sldOrd modMainMaster">
      <pc:chgData name="Jeff Rice" userId="cac0bda0-7545-459e-a053-4a9dbbcb8871" providerId="ADAL" clId="{03EE1080-56AC-43F6-B5FC-5196965DD891}" dt="2023-04-17T03:37:22.787" v="1393" actId="207"/>
      <pc:docMkLst>
        <pc:docMk/>
      </pc:docMkLst>
      <pc:sldChg chg="addSp modSp">
        <pc:chgData name="Jeff Rice" userId="cac0bda0-7545-459e-a053-4a9dbbcb8871" providerId="ADAL" clId="{03EE1080-56AC-43F6-B5FC-5196965DD891}" dt="2023-04-16T18:12:18.881" v="44" actId="948"/>
        <pc:sldMkLst>
          <pc:docMk/>
          <pc:sldMk cId="3534329203" sldId="256"/>
        </pc:sldMkLst>
        <pc:spChg chg="mod">
          <ac:chgData name="Jeff Rice" userId="cac0bda0-7545-459e-a053-4a9dbbcb8871" providerId="ADAL" clId="{03EE1080-56AC-43F6-B5FC-5196965DD891}" dt="2023-04-16T18:10:11.451" v="3" actId="14100"/>
          <ac:spMkLst>
            <pc:docMk/>
            <pc:sldMk cId="3534329203" sldId="256"/>
            <ac:spMk id="3" creationId="{D34053D9-E7F1-41CA-8678-FA03E3841769}"/>
          </ac:spMkLst>
        </pc:spChg>
        <pc:spChg chg="add mod">
          <ac:chgData name="Jeff Rice" userId="cac0bda0-7545-459e-a053-4a9dbbcb8871" providerId="ADAL" clId="{03EE1080-56AC-43F6-B5FC-5196965DD891}" dt="2023-04-16T18:12:18.881" v="44" actId="948"/>
          <ac:spMkLst>
            <pc:docMk/>
            <pc:sldMk cId="3534329203" sldId="256"/>
            <ac:spMk id="4" creationId="{12265521-6B5A-4EE8-9347-17ED7F1F78FA}"/>
          </ac:spMkLst>
        </pc:spChg>
      </pc:sldChg>
      <pc:sldChg chg="modSp add del">
        <pc:chgData name="Jeff Rice" userId="cac0bda0-7545-459e-a053-4a9dbbcb8871" providerId="ADAL" clId="{03EE1080-56AC-43F6-B5FC-5196965DD891}" dt="2023-04-17T02:23:20.025" v="779" actId="2696"/>
        <pc:sldMkLst>
          <pc:docMk/>
          <pc:sldMk cId="4028551387" sldId="257"/>
        </pc:sldMkLst>
        <pc:spChg chg="mod">
          <ac:chgData name="Jeff Rice" userId="cac0bda0-7545-459e-a053-4a9dbbcb8871" providerId="ADAL" clId="{03EE1080-56AC-43F6-B5FC-5196965DD891}" dt="2023-04-16T18:21:05.777" v="47" actId="27636"/>
          <ac:spMkLst>
            <pc:docMk/>
            <pc:sldMk cId="4028551387" sldId="257"/>
            <ac:spMk id="3" creationId="{41B21B45-FAD7-48B8-B48F-2C0A67F114FD}"/>
          </ac:spMkLst>
        </pc:spChg>
      </pc:sldChg>
      <pc:sldChg chg="add del">
        <pc:chgData name="Jeff Rice" userId="cac0bda0-7545-459e-a053-4a9dbbcb8871" providerId="ADAL" clId="{03EE1080-56AC-43F6-B5FC-5196965DD891}" dt="2023-04-17T02:23:20.025" v="780" actId="2696"/>
        <pc:sldMkLst>
          <pc:docMk/>
          <pc:sldMk cId="3524360884" sldId="258"/>
        </pc:sldMkLst>
      </pc:sldChg>
      <pc:sldChg chg="modSp add">
        <pc:chgData name="Jeff Rice" userId="cac0bda0-7545-459e-a053-4a9dbbcb8871" providerId="ADAL" clId="{03EE1080-56AC-43F6-B5FC-5196965DD891}" dt="2023-04-17T03:15:02.016" v="1303" actId="20578"/>
        <pc:sldMkLst>
          <pc:docMk/>
          <pc:sldMk cId="2102007861" sldId="259"/>
        </pc:sldMkLst>
        <pc:spChg chg="mod">
          <ac:chgData name="Jeff Rice" userId="cac0bda0-7545-459e-a053-4a9dbbcb8871" providerId="ADAL" clId="{03EE1080-56AC-43F6-B5FC-5196965DD891}" dt="2023-04-17T03:15:02.016" v="1303" actId="20578"/>
          <ac:spMkLst>
            <pc:docMk/>
            <pc:sldMk cId="2102007861" sldId="259"/>
            <ac:spMk id="3" creationId="{AF3DF220-9A9B-42E8-BFB1-408193D49C6A}"/>
          </ac:spMkLst>
        </pc:spChg>
      </pc:sldChg>
      <pc:sldChg chg="modSp add ord">
        <pc:chgData name="Jeff Rice" userId="cac0bda0-7545-459e-a053-4a9dbbcb8871" providerId="ADAL" clId="{03EE1080-56AC-43F6-B5FC-5196965DD891}" dt="2023-04-17T03:28:47.202" v="1355" actId="403"/>
        <pc:sldMkLst>
          <pc:docMk/>
          <pc:sldMk cId="1471344002" sldId="260"/>
        </pc:sldMkLst>
        <pc:spChg chg="mod">
          <ac:chgData name="Jeff Rice" userId="cac0bda0-7545-459e-a053-4a9dbbcb8871" providerId="ADAL" clId="{03EE1080-56AC-43F6-B5FC-5196965DD891}" dt="2023-04-16T18:31:33.101" v="98" actId="20577"/>
          <ac:spMkLst>
            <pc:docMk/>
            <pc:sldMk cId="1471344002" sldId="260"/>
            <ac:spMk id="2" creationId="{A24CCBA1-E359-4308-8AF4-1DA83B232FF4}"/>
          </ac:spMkLst>
        </pc:spChg>
        <pc:spChg chg="mod">
          <ac:chgData name="Jeff Rice" userId="cac0bda0-7545-459e-a053-4a9dbbcb8871" providerId="ADAL" clId="{03EE1080-56AC-43F6-B5FC-5196965DD891}" dt="2023-04-17T03:28:47.202" v="1355" actId="403"/>
          <ac:spMkLst>
            <pc:docMk/>
            <pc:sldMk cId="1471344002" sldId="260"/>
            <ac:spMk id="3" creationId="{7C9790A9-284C-4ED2-91C8-16D527DBC4A1}"/>
          </ac:spMkLst>
        </pc:spChg>
      </pc:sldChg>
      <pc:sldChg chg="modSp add ord">
        <pc:chgData name="Jeff Rice" userId="cac0bda0-7545-459e-a053-4a9dbbcb8871" providerId="ADAL" clId="{03EE1080-56AC-43F6-B5FC-5196965DD891}" dt="2023-04-17T02:53:26.531" v="1159" actId="255"/>
        <pc:sldMkLst>
          <pc:docMk/>
          <pc:sldMk cId="2863890713" sldId="261"/>
        </pc:sldMkLst>
        <pc:spChg chg="mod">
          <ac:chgData name="Jeff Rice" userId="cac0bda0-7545-459e-a053-4a9dbbcb8871" providerId="ADAL" clId="{03EE1080-56AC-43F6-B5FC-5196965DD891}" dt="2023-04-16T18:32:45.561" v="142" actId="20577"/>
          <ac:spMkLst>
            <pc:docMk/>
            <pc:sldMk cId="2863890713" sldId="261"/>
            <ac:spMk id="2" creationId="{5525F4ED-CD97-4DE4-83A6-014F4C048396}"/>
          </ac:spMkLst>
        </pc:spChg>
        <pc:spChg chg="mod">
          <ac:chgData name="Jeff Rice" userId="cac0bda0-7545-459e-a053-4a9dbbcb8871" providerId="ADAL" clId="{03EE1080-56AC-43F6-B5FC-5196965DD891}" dt="2023-04-17T02:53:26.531" v="1159" actId="255"/>
          <ac:spMkLst>
            <pc:docMk/>
            <pc:sldMk cId="2863890713" sldId="261"/>
            <ac:spMk id="3" creationId="{8967CF8E-2D2D-4179-A9B1-EF9C8B834C2C}"/>
          </ac:spMkLst>
        </pc:spChg>
      </pc:sldChg>
      <pc:sldChg chg="addSp modSp add">
        <pc:chgData name="Jeff Rice" userId="cac0bda0-7545-459e-a053-4a9dbbcb8871" providerId="ADAL" clId="{03EE1080-56AC-43F6-B5FC-5196965DD891}" dt="2023-04-17T03:36:27.926" v="1384" actId="1076"/>
        <pc:sldMkLst>
          <pc:docMk/>
          <pc:sldMk cId="1046637362" sldId="262"/>
        </pc:sldMkLst>
        <pc:spChg chg="mod">
          <ac:chgData name="Jeff Rice" userId="cac0bda0-7545-459e-a053-4a9dbbcb8871" providerId="ADAL" clId="{03EE1080-56AC-43F6-B5FC-5196965DD891}" dt="2023-04-17T02:53:57.884" v="1161" actId="14100"/>
          <ac:spMkLst>
            <pc:docMk/>
            <pc:sldMk cId="1046637362" sldId="262"/>
            <ac:spMk id="2" creationId="{5809F6B3-B416-4DAE-B7B1-BD9BE8A405C7}"/>
          </ac:spMkLst>
        </pc:spChg>
        <pc:spChg chg="add mod">
          <ac:chgData name="Jeff Rice" userId="cac0bda0-7545-459e-a053-4a9dbbcb8871" providerId="ADAL" clId="{03EE1080-56AC-43F6-B5FC-5196965DD891}" dt="2023-04-17T03:36:27.926" v="1384" actId="1076"/>
          <ac:spMkLst>
            <pc:docMk/>
            <pc:sldMk cId="1046637362" sldId="262"/>
            <ac:spMk id="3" creationId="{1DFFC2D3-6EC2-4B3E-87A5-49F15D74C4A7}"/>
          </ac:spMkLst>
        </pc:spChg>
        <pc:graphicFrameChg chg="mod">
          <ac:chgData name="Jeff Rice" userId="cac0bda0-7545-459e-a053-4a9dbbcb8871" providerId="ADAL" clId="{03EE1080-56AC-43F6-B5FC-5196965DD891}" dt="2023-04-17T03:26:51.240" v="1351" actId="12100"/>
          <ac:graphicFrameMkLst>
            <pc:docMk/>
            <pc:sldMk cId="1046637362" sldId="262"/>
            <ac:graphicFrameMk id="6" creationId="{B563FF89-CA46-407D-BF7C-FEB2308F0F51}"/>
          </ac:graphicFrameMkLst>
        </pc:graphicFrameChg>
      </pc:sldChg>
      <pc:sldChg chg="addSp modSp add modNotesTx">
        <pc:chgData name="Jeff Rice" userId="cac0bda0-7545-459e-a053-4a9dbbcb8871" providerId="ADAL" clId="{03EE1080-56AC-43F6-B5FC-5196965DD891}" dt="2023-04-17T03:13:00.674" v="1297" actId="20577"/>
        <pc:sldMkLst>
          <pc:docMk/>
          <pc:sldMk cId="3758819200" sldId="263"/>
        </pc:sldMkLst>
        <pc:spChg chg="mod">
          <ac:chgData name="Jeff Rice" userId="cac0bda0-7545-459e-a053-4a9dbbcb8871" providerId="ADAL" clId="{03EE1080-56AC-43F6-B5FC-5196965DD891}" dt="2023-04-17T03:13:00.674" v="1297" actId="20577"/>
          <ac:spMkLst>
            <pc:docMk/>
            <pc:sldMk cId="3758819200" sldId="263"/>
            <ac:spMk id="2" creationId="{B3BE71C5-0FAF-410B-8C65-492AE192B2E8}"/>
          </ac:spMkLst>
        </pc:spChg>
        <pc:spChg chg="mod">
          <ac:chgData name="Jeff Rice" userId="cac0bda0-7545-459e-a053-4a9dbbcb8871" providerId="ADAL" clId="{03EE1080-56AC-43F6-B5FC-5196965DD891}" dt="2023-04-17T03:06:42.760" v="1236" actId="948"/>
          <ac:spMkLst>
            <pc:docMk/>
            <pc:sldMk cId="3758819200" sldId="263"/>
            <ac:spMk id="3" creationId="{D7F97C36-82B1-478E-A036-B0B73540569B}"/>
          </ac:spMkLst>
        </pc:spChg>
        <pc:spChg chg="add mod">
          <ac:chgData name="Jeff Rice" userId="cac0bda0-7545-459e-a053-4a9dbbcb8871" providerId="ADAL" clId="{03EE1080-56AC-43F6-B5FC-5196965DD891}" dt="2023-04-17T03:07:27.599" v="1245" actId="1076"/>
          <ac:spMkLst>
            <pc:docMk/>
            <pc:sldMk cId="3758819200" sldId="263"/>
            <ac:spMk id="4" creationId="{1C3F907B-2235-4B6D-971C-CB6CC355058D}"/>
          </ac:spMkLst>
        </pc:spChg>
      </pc:sldChg>
      <pc:sldChg chg="addSp modSp add">
        <pc:chgData name="Jeff Rice" userId="cac0bda0-7545-459e-a053-4a9dbbcb8871" providerId="ADAL" clId="{03EE1080-56AC-43F6-B5FC-5196965DD891}" dt="2023-04-17T03:37:22.787" v="1393" actId="207"/>
        <pc:sldMkLst>
          <pc:docMk/>
          <pc:sldMk cId="1204079" sldId="265"/>
        </pc:sldMkLst>
        <pc:spChg chg="mod">
          <ac:chgData name="Jeff Rice" userId="cac0bda0-7545-459e-a053-4a9dbbcb8871" providerId="ADAL" clId="{03EE1080-56AC-43F6-B5FC-5196965DD891}" dt="2023-04-17T03:35:09.297" v="1366" actId="1076"/>
          <ac:spMkLst>
            <pc:docMk/>
            <pc:sldMk cId="1204079" sldId="265"/>
            <ac:spMk id="3" creationId="{5DC39537-5857-4090-A71D-55E1428C36D9}"/>
          </ac:spMkLst>
        </pc:spChg>
        <pc:spChg chg="add mod">
          <ac:chgData name="Jeff Rice" userId="cac0bda0-7545-459e-a053-4a9dbbcb8871" providerId="ADAL" clId="{03EE1080-56AC-43F6-B5FC-5196965DD891}" dt="2023-04-17T03:37:22.787" v="1393" actId="207"/>
          <ac:spMkLst>
            <pc:docMk/>
            <pc:sldMk cId="1204079" sldId="265"/>
            <ac:spMk id="4" creationId="{DFCFBEB7-F117-43ED-A82C-16077377ECDE}"/>
          </ac:spMkLst>
        </pc:spChg>
      </pc:sldChg>
      <pc:sldChg chg="modSp add modTransition">
        <pc:chgData name="Jeff Rice" userId="cac0bda0-7545-459e-a053-4a9dbbcb8871" providerId="ADAL" clId="{03EE1080-56AC-43F6-B5FC-5196965DD891}" dt="2023-04-17T03:12:41.453" v="1286"/>
        <pc:sldMkLst>
          <pc:docMk/>
          <pc:sldMk cId="2101126203" sldId="266"/>
        </pc:sldMkLst>
        <pc:spChg chg="mod">
          <ac:chgData name="Jeff Rice" userId="cac0bda0-7545-459e-a053-4a9dbbcb8871" providerId="ADAL" clId="{03EE1080-56AC-43F6-B5FC-5196965DD891}" dt="2023-04-17T03:09:20.897" v="1285" actId="255"/>
          <ac:spMkLst>
            <pc:docMk/>
            <pc:sldMk cId="2101126203" sldId="266"/>
            <ac:spMk id="3" creationId="{509230FC-7C26-4541-91BA-1CE5D36EBD3A}"/>
          </ac:spMkLst>
        </pc:spChg>
      </pc:sldChg>
      <pc:sldChg chg="modSp add">
        <pc:chgData name="Jeff Rice" userId="cac0bda0-7545-459e-a053-4a9dbbcb8871" providerId="ADAL" clId="{03EE1080-56AC-43F6-B5FC-5196965DD891}" dt="2023-04-17T03:35:38.617" v="1380" actId="27636"/>
        <pc:sldMkLst>
          <pc:docMk/>
          <pc:sldMk cId="175936153" sldId="267"/>
        </pc:sldMkLst>
        <pc:spChg chg="mod">
          <ac:chgData name="Jeff Rice" userId="cac0bda0-7545-459e-a053-4a9dbbcb8871" providerId="ADAL" clId="{03EE1080-56AC-43F6-B5FC-5196965DD891}" dt="2023-04-17T03:35:38.617" v="1380" actId="27636"/>
          <ac:spMkLst>
            <pc:docMk/>
            <pc:sldMk cId="175936153" sldId="267"/>
            <ac:spMk id="3" creationId="{2DBDD2AC-9C44-4B66-B77A-1EABAD0771F8}"/>
          </ac:spMkLst>
        </pc:spChg>
      </pc:sldChg>
      <pc:sldChg chg="addSp delSp modSp add modNotesTx">
        <pc:chgData name="Jeff Rice" userId="cac0bda0-7545-459e-a053-4a9dbbcb8871" providerId="ADAL" clId="{03EE1080-56AC-43F6-B5FC-5196965DD891}" dt="2023-04-17T02:56:54.415" v="1180" actId="403"/>
        <pc:sldMkLst>
          <pc:docMk/>
          <pc:sldMk cId="2770954392" sldId="268"/>
        </pc:sldMkLst>
        <pc:spChg chg="del">
          <ac:chgData name="Jeff Rice" userId="cac0bda0-7545-459e-a053-4a9dbbcb8871" providerId="ADAL" clId="{03EE1080-56AC-43F6-B5FC-5196965DD891}" dt="2023-04-17T00:10:16.523" v="359"/>
          <ac:spMkLst>
            <pc:docMk/>
            <pc:sldMk cId="2770954392" sldId="268"/>
            <ac:spMk id="2" creationId="{6C92D373-F74F-4DD1-AB6C-900DD889F108}"/>
          </ac:spMkLst>
        </pc:spChg>
        <pc:spChg chg="del">
          <ac:chgData name="Jeff Rice" userId="cac0bda0-7545-459e-a053-4a9dbbcb8871" providerId="ADAL" clId="{03EE1080-56AC-43F6-B5FC-5196965DD891}" dt="2023-04-17T00:05:28.068" v="330"/>
          <ac:spMkLst>
            <pc:docMk/>
            <pc:sldMk cId="2770954392" sldId="268"/>
            <ac:spMk id="3" creationId="{5AC2B9E2-F392-42D9-827A-453D8DFEDDFB}"/>
          </ac:spMkLst>
        </pc:spChg>
        <pc:spChg chg="add mod">
          <ac:chgData name="Jeff Rice" userId="cac0bda0-7545-459e-a053-4a9dbbcb8871" providerId="ADAL" clId="{03EE1080-56AC-43F6-B5FC-5196965DD891}" dt="2023-04-17T00:05:45.373" v="333" actId="478"/>
          <ac:spMkLst>
            <pc:docMk/>
            <pc:sldMk cId="2770954392" sldId="268"/>
            <ac:spMk id="6" creationId="{BFEBC969-D78F-4738-A509-F4FAAAF3E19F}"/>
          </ac:spMkLst>
        </pc:spChg>
        <pc:spChg chg="add del mod">
          <ac:chgData name="Jeff Rice" userId="cac0bda0-7545-459e-a053-4a9dbbcb8871" providerId="ADAL" clId="{03EE1080-56AC-43F6-B5FC-5196965DD891}" dt="2023-04-17T00:07:06.375" v="338"/>
          <ac:spMkLst>
            <pc:docMk/>
            <pc:sldMk cId="2770954392" sldId="268"/>
            <ac:spMk id="9" creationId="{6F05E442-31CE-496A-8E6F-49A1B0197E95}"/>
          </ac:spMkLst>
        </pc:spChg>
        <pc:spChg chg="add mod">
          <ac:chgData name="Jeff Rice" userId="cac0bda0-7545-459e-a053-4a9dbbcb8871" providerId="ADAL" clId="{03EE1080-56AC-43F6-B5FC-5196965DD891}" dt="2023-04-17T00:21:14.903" v="479" actId="1076"/>
          <ac:spMkLst>
            <pc:docMk/>
            <pc:sldMk cId="2770954392" sldId="268"/>
            <ac:spMk id="13" creationId="{81449313-7BFF-4D5D-A96D-C53ECD6637C4}"/>
          </ac:spMkLst>
        </pc:spChg>
        <pc:spChg chg="add mod">
          <ac:chgData name="Jeff Rice" userId="cac0bda0-7545-459e-a053-4a9dbbcb8871" providerId="ADAL" clId="{03EE1080-56AC-43F6-B5FC-5196965DD891}" dt="2023-04-17T02:56:54.415" v="1180" actId="403"/>
          <ac:spMkLst>
            <pc:docMk/>
            <pc:sldMk cId="2770954392" sldId="268"/>
            <ac:spMk id="14" creationId="{C99D7E53-A2BD-4DD7-BDEB-C2A4B30D3D89}"/>
          </ac:spMkLst>
        </pc:spChg>
        <pc:graphicFrameChg chg="add del mod modGraphic">
          <ac:chgData name="Jeff Rice" userId="cac0bda0-7545-459e-a053-4a9dbbcb8871" providerId="ADAL" clId="{03EE1080-56AC-43F6-B5FC-5196965DD891}" dt="2023-04-17T00:05:45.373" v="333" actId="478"/>
          <ac:graphicFrameMkLst>
            <pc:docMk/>
            <pc:sldMk cId="2770954392" sldId="268"/>
            <ac:graphicFrameMk id="4" creationId="{E3EF9D9D-D5AE-4422-88CA-40A4A894F423}"/>
          </ac:graphicFrameMkLst>
        </pc:graphicFrameChg>
        <pc:graphicFrameChg chg="del mod">
          <ac:chgData name="Jeff Rice" userId="cac0bda0-7545-459e-a053-4a9dbbcb8871" providerId="ADAL" clId="{03EE1080-56AC-43F6-B5FC-5196965DD891}" dt="2023-04-17T00:06:51.589" v="335" actId="478"/>
          <ac:graphicFrameMkLst>
            <pc:docMk/>
            <pc:sldMk cId="2770954392" sldId="268"/>
            <ac:graphicFrameMk id="7" creationId="{BB21C4C7-2D6C-4A10-944A-B3292C1B03D4}"/>
          </ac:graphicFrameMkLst>
        </pc:graphicFrameChg>
        <pc:graphicFrameChg chg="add del mod">
          <ac:chgData name="Jeff Rice" userId="cac0bda0-7545-459e-a053-4a9dbbcb8871" providerId="ADAL" clId="{03EE1080-56AC-43F6-B5FC-5196965DD891}" dt="2023-04-17T00:06:56.747" v="337"/>
          <ac:graphicFrameMkLst>
            <pc:docMk/>
            <pc:sldMk cId="2770954392" sldId="268"/>
            <ac:graphicFrameMk id="10" creationId="{15002301-A1AF-4A8E-BCB0-C51E6E17B51E}"/>
          </ac:graphicFrameMkLst>
        </pc:graphicFrameChg>
        <pc:graphicFrameChg chg="add mod modGraphic">
          <ac:chgData name="Jeff Rice" userId="cac0bda0-7545-459e-a053-4a9dbbcb8871" providerId="ADAL" clId="{03EE1080-56AC-43F6-B5FC-5196965DD891}" dt="2023-04-17T00:27:57.002" v="562" actId="1076"/>
          <ac:graphicFrameMkLst>
            <pc:docMk/>
            <pc:sldMk cId="2770954392" sldId="268"/>
            <ac:graphicFrameMk id="11" creationId="{BC943602-79A5-4793-9074-8EBE82EBB07F}"/>
          </ac:graphicFrameMkLst>
        </pc:graphicFrameChg>
        <pc:graphicFrameChg chg="add del mod">
          <ac:chgData name="Jeff Rice" userId="cac0bda0-7545-459e-a053-4a9dbbcb8871" providerId="ADAL" clId="{03EE1080-56AC-43F6-B5FC-5196965DD891}" dt="2023-04-17T00:18:52.299" v="469"/>
          <ac:graphicFrameMkLst>
            <pc:docMk/>
            <pc:sldMk cId="2770954392" sldId="268"/>
            <ac:graphicFrameMk id="12" creationId="{D3670FC0-3099-4730-857C-8C6D19D6486E}"/>
          </ac:graphicFrameMkLst>
        </pc:graphicFrameChg>
      </pc:sldChg>
      <pc:sldChg chg="addSp modSp add del">
        <pc:chgData name="Jeff Rice" userId="cac0bda0-7545-459e-a053-4a9dbbcb8871" providerId="ADAL" clId="{03EE1080-56AC-43F6-B5FC-5196965DD891}" dt="2023-04-17T03:36:51.779" v="1387" actId="207"/>
        <pc:sldMkLst>
          <pc:docMk/>
          <pc:sldMk cId="2594746650" sldId="269"/>
        </pc:sldMkLst>
        <pc:spChg chg="mod">
          <ac:chgData name="Jeff Rice" userId="cac0bda0-7545-459e-a053-4a9dbbcb8871" providerId="ADAL" clId="{03EE1080-56AC-43F6-B5FC-5196965DD891}" dt="2023-04-17T02:57:37.547" v="1182" actId="14100"/>
          <ac:spMkLst>
            <pc:docMk/>
            <pc:sldMk cId="2594746650" sldId="269"/>
            <ac:spMk id="2" creationId="{5809F6B3-B416-4DAE-B7B1-BD9BE8A405C7}"/>
          </ac:spMkLst>
        </pc:spChg>
        <pc:spChg chg="add mod">
          <ac:chgData name="Jeff Rice" userId="cac0bda0-7545-459e-a053-4a9dbbcb8871" providerId="ADAL" clId="{03EE1080-56AC-43F6-B5FC-5196965DD891}" dt="2023-04-17T03:36:51.779" v="1387" actId="207"/>
          <ac:spMkLst>
            <pc:docMk/>
            <pc:sldMk cId="2594746650" sldId="269"/>
            <ac:spMk id="3" creationId="{40D6FCB0-8EA8-4AB2-A33E-DAE323DE2C68}"/>
          </ac:spMkLst>
        </pc:spChg>
        <pc:spChg chg="mod">
          <ac:chgData name="Jeff Rice" userId="cac0bda0-7545-459e-a053-4a9dbbcb8871" providerId="ADAL" clId="{03EE1080-56AC-43F6-B5FC-5196965DD891}" dt="2023-04-17T02:58:25.458" v="1185" actId="1076"/>
          <ac:spMkLst>
            <pc:docMk/>
            <pc:sldMk cId="2594746650" sldId="269"/>
            <ac:spMk id="4" creationId="{66B3D41D-85FF-435A-AA15-9776139289E2}"/>
          </ac:spMkLst>
        </pc:spChg>
      </pc:sldChg>
      <pc:sldChg chg="modSp add">
        <pc:chgData name="Jeff Rice" userId="cac0bda0-7545-459e-a053-4a9dbbcb8871" providerId="ADAL" clId="{03EE1080-56AC-43F6-B5FC-5196965DD891}" dt="2023-04-17T03:04:03.283" v="1213" actId="14100"/>
        <pc:sldMkLst>
          <pc:docMk/>
          <pc:sldMk cId="3944343856" sldId="270"/>
        </pc:sldMkLst>
        <pc:spChg chg="mod">
          <ac:chgData name="Jeff Rice" userId="cac0bda0-7545-459e-a053-4a9dbbcb8871" providerId="ADAL" clId="{03EE1080-56AC-43F6-B5FC-5196965DD891}" dt="2023-04-17T03:04:03.283" v="1213" actId="14100"/>
          <ac:spMkLst>
            <pc:docMk/>
            <pc:sldMk cId="3944343856" sldId="270"/>
            <ac:spMk id="3" creationId="{043D5391-B9F7-43C3-8227-728B634C8EE5}"/>
          </ac:spMkLst>
        </pc:spChg>
      </pc:sldChg>
      <pc:sldChg chg="addSp modSp add">
        <pc:chgData name="Jeff Rice" userId="cac0bda0-7545-459e-a053-4a9dbbcb8871" providerId="ADAL" clId="{03EE1080-56AC-43F6-B5FC-5196965DD891}" dt="2023-04-17T03:37:07.223" v="1390" actId="207"/>
        <pc:sldMkLst>
          <pc:docMk/>
          <pc:sldMk cId="3507435027" sldId="271"/>
        </pc:sldMkLst>
        <pc:spChg chg="mod">
          <ac:chgData name="Jeff Rice" userId="cac0bda0-7545-459e-a053-4a9dbbcb8871" providerId="ADAL" clId="{03EE1080-56AC-43F6-B5FC-5196965DD891}" dt="2023-04-17T03:05:29.322" v="1223" actId="1076"/>
          <ac:spMkLst>
            <pc:docMk/>
            <pc:sldMk cId="3507435027" sldId="271"/>
            <ac:spMk id="2" creationId="{F379FF5C-F704-4B8B-B9AD-7191831C0299}"/>
          </ac:spMkLst>
        </pc:spChg>
        <pc:spChg chg="mod">
          <ac:chgData name="Jeff Rice" userId="cac0bda0-7545-459e-a053-4a9dbbcb8871" providerId="ADAL" clId="{03EE1080-56AC-43F6-B5FC-5196965DD891}" dt="2023-04-17T02:00:34.174" v="579" actId="403"/>
          <ac:spMkLst>
            <pc:docMk/>
            <pc:sldMk cId="3507435027" sldId="271"/>
            <ac:spMk id="3" creationId="{043D5391-B9F7-43C3-8227-728B634C8EE5}"/>
          </ac:spMkLst>
        </pc:spChg>
        <pc:spChg chg="add mod">
          <ac:chgData name="Jeff Rice" userId="cac0bda0-7545-459e-a053-4a9dbbcb8871" providerId="ADAL" clId="{03EE1080-56AC-43F6-B5FC-5196965DD891}" dt="2023-04-17T03:37:07.223" v="1390" actId="207"/>
          <ac:spMkLst>
            <pc:docMk/>
            <pc:sldMk cId="3507435027" sldId="271"/>
            <ac:spMk id="5" creationId="{0F0CF86A-3903-4532-B809-17019B62C73E}"/>
          </ac:spMkLst>
        </pc:spChg>
        <pc:graphicFrameChg chg="mod modGraphic">
          <ac:chgData name="Jeff Rice" userId="cac0bda0-7545-459e-a053-4a9dbbcb8871" providerId="ADAL" clId="{03EE1080-56AC-43F6-B5FC-5196965DD891}" dt="2023-04-17T03:34:34.301" v="1365" actId="12385"/>
          <ac:graphicFrameMkLst>
            <pc:docMk/>
            <pc:sldMk cId="3507435027" sldId="271"/>
            <ac:graphicFrameMk id="6" creationId="{3D495180-F30F-4476-994D-500C77A993F1}"/>
          </ac:graphicFrameMkLst>
        </pc:graphicFrameChg>
        <pc:graphicFrameChg chg="mod">
          <ac:chgData name="Jeff Rice" userId="cac0bda0-7545-459e-a053-4a9dbbcb8871" providerId="ADAL" clId="{03EE1080-56AC-43F6-B5FC-5196965DD891}" dt="2023-04-17T03:05:17.193" v="1222" actId="14100"/>
          <ac:graphicFrameMkLst>
            <pc:docMk/>
            <pc:sldMk cId="3507435027" sldId="271"/>
            <ac:graphicFrameMk id="7" creationId="{A79B1F17-2356-4D58-8768-B90A7445C11D}"/>
          </ac:graphicFrameMkLst>
        </pc:graphicFrameChg>
        <pc:graphicFrameChg chg="mod">
          <ac:chgData name="Jeff Rice" userId="cac0bda0-7545-459e-a053-4a9dbbcb8871" providerId="ADAL" clId="{03EE1080-56AC-43F6-B5FC-5196965DD891}" dt="2023-04-17T03:05:09.655" v="1221"/>
          <ac:graphicFrameMkLst>
            <pc:docMk/>
            <pc:sldMk cId="3507435027" sldId="271"/>
            <ac:graphicFrameMk id="8" creationId="{DD61E98B-6132-4F75-A5E5-327A4E901701}"/>
          </ac:graphicFrameMkLst>
        </pc:graphicFrameChg>
      </pc:sldChg>
      <pc:sldChg chg="modSp add modTransition">
        <pc:chgData name="Jeff Rice" userId="cac0bda0-7545-459e-a053-4a9dbbcb8871" providerId="ADAL" clId="{03EE1080-56AC-43F6-B5FC-5196965DD891}" dt="2023-04-17T03:13:08.162" v="1298"/>
        <pc:sldMkLst>
          <pc:docMk/>
          <pc:sldMk cId="4225702685" sldId="272"/>
        </pc:sldMkLst>
        <pc:spChg chg="mod">
          <ac:chgData name="Jeff Rice" userId="cac0bda0-7545-459e-a053-4a9dbbcb8871" providerId="ADAL" clId="{03EE1080-56AC-43F6-B5FC-5196965DD891}" dt="2023-04-17T02:03:16.723" v="596" actId="20577"/>
          <ac:spMkLst>
            <pc:docMk/>
            <pc:sldMk cId="4225702685" sldId="272"/>
            <ac:spMk id="2" creationId="{D6E21654-EC0C-49BE-86D6-CA9889147910}"/>
          </ac:spMkLst>
        </pc:spChg>
        <pc:spChg chg="mod">
          <ac:chgData name="Jeff Rice" userId="cac0bda0-7545-459e-a053-4a9dbbcb8871" providerId="ADAL" clId="{03EE1080-56AC-43F6-B5FC-5196965DD891}" dt="2023-04-17T03:08:07.493" v="1246" actId="255"/>
          <ac:spMkLst>
            <pc:docMk/>
            <pc:sldMk cId="4225702685" sldId="272"/>
            <ac:spMk id="3" creationId="{F3DF123F-A707-4B92-A6E3-17C3258BD915}"/>
          </ac:spMkLst>
        </pc:spChg>
      </pc:sldChg>
      <pc:sldChg chg="modSp add ord">
        <pc:chgData name="Jeff Rice" userId="cac0bda0-7545-459e-a053-4a9dbbcb8871" providerId="ADAL" clId="{03EE1080-56AC-43F6-B5FC-5196965DD891}" dt="2023-04-17T03:27:27.685" v="1352" actId="6549"/>
        <pc:sldMkLst>
          <pc:docMk/>
          <pc:sldMk cId="4213870169" sldId="273"/>
        </pc:sldMkLst>
        <pc:spChg chg="mod">
          <ac:chgData name="Jeff Rice" userId="cac0bda0-7545-459e-a053-4a9dbbcb8871" providerId="ADAL" clId="{03EE1080-56AC-43F6-B5FC-5196965DD891}" dt="2023-04-17T03:01:07.535" v="1186" actId="14100"/>
          <ac:spMkLst>
            <pc:docMk/>
            <pc:sldMk cId="4213870169" sldId="273"/>
            <ac:spMk id="2" creationId="{5809F6B3-B416-4DAE-B7B1-BD9BE8A405C7}"/>
          </ac:spMkLst>
        </pc:spChg>
        <pc:spChg chg="mod">
          <ac:chgData name="Jeff Rice" userId="cac0bda0-7545-459e-a053-4a9dbbcb8871" providerId="ADAL" clId="{03EE1080-56AC-43F6-B5FC-5196965DD891}" dt="2023-04-17T03:27:27.685" v="1352" actId="6549"/>
          <ac:spMkLst>
            <pc:docMk/>
            <pc:sldMk cId="4213870169" sldId="273"/>
            <ac:spMk id="4" creationId="{66B3D41D-85FF-435A-AA15-9776139289E2}"/>
          </ac:spMkLst>
        </pc:spChg>
      </pc:sldChg>
      <pc:sldChg chg="modSp add">
        <pc:chgData name="Jeff Rice" userId="cac0bda0-7545-459e-a053-4a9dbbcb8871" providerId="ADAL" clId="{03EE1080-56AC-43F6-B5FC-5196965DD891}" dt="2023-04-17T02:55:50.931" v="1174" actId="948"/>
        <pc:sldMkLst>
          <pc:docMk/>
          <pc:sldMk cId="2586616681" sldId="274"/>
        </pc:sldMkLst>
        <pc:spChg chg="mod">
          <ac:chgData name="Jeff Rice" userId="cac0bda0-7545-459e-a053-4a9dbbcb8871" providerId="ADAL" clId="{03EE1080-56AC-43F6-B5FC-5196965DD891}" dt="2023-04-17T02:30:01.263" v="815" actId="20577"/>
          <ac:spMkLst>
            <pc:docMk/>
            <pc:sldMk cId="2586616681" sldId="274"/>
            <ac:spMk id="2" creationId="{2264FA1D-E685-4D09-A4FC-B86778C4BA58}"/>
          </ac:spMkLst>
        </pc:spChg>
        <pc:spChg chg="mod">
          <ac:chgData name="Jeff Rice" userId="cac0bda0-7545-459e-a053-4a9dbbcb8871" providerId="ADAL" clId="{03EE1080-56AC-43F6-B5FC-5196965DD891}" dt="2023-04-17T02:55:50.931" v="1174" actId="948"/>
          <ac:spMkLst>
            <pc:docMk/>
            <pc:sldMk cId="2586616681" sldId="274"/>
            <ac:spMk id="3" creationId="{C6D9055D-3A80-485D-B3CC-09B277A00F88}"/>
          </ac:spMkLst>
        </pc:spChg>
      </pc:sldChg>
      <pc:sldMasterChg chg="modSldLayout">
        <pc:chgData name="Jeff Rice" userId="cac0bda0-7545-459e-a053-4a9dbbcb8871" providerId="ADAL" clId="{03EE1080-56AC-43F6-B5FC-5196965DD891}" dt="2023-04-17T02:52:41.770" v="1152"/>
        <pc:sldMasterMkLst>
          <pc:docMk/>
          <pc:sldMasterMk cId="2729861789" sldId="2147483660"/>
        </pc:sldMasterMkLst>
        <pc:sldLayoutChg chg="modSp">
          <pc:chgData name="Jeff Rice" userId="cac0bda0-7545-459e-a053-4a9dbbcb8871" providerId="ADAL" clId="{03EE1080-56AC-43F6-B5FC-5196965DD891}" dt="2023-04-17T02:52:30.657" v="1150" actId="1076"/>
          <pc:sldLayoutMkLst>
            <pc:docMk/>
            <pc:sldMasterMk cId="2729861789" sldId="2147483660"/>
            <pc:sldLayoutMk cId="9561631" sldId="2147483662"/>
          </pc:sldLayoutMkLst>
          <pc:cxnChg chg="mod">
            <ac:chgData name="Jeff Rice" userId="cac0bda0-7545-459e-a053-4a9dbbcb8871" providerId="ADAL" clId="{03EE1080-56AC-43F6-B5FC-5196965DD891}" dt="2023-04-17T02:52:30.657" v="1150" actId="1076"/>
            <ac:cxnSpMkLst>
              <pc:docMk/>
              <pc:sldMasterMk cId="2729861789" sldId="2147483660"/>
              <pc:sldLayoutMk cId="9561631" sldId="2147483662"/>
              <ac:cxnSpMk id="33" creationId="{00000000-0000-0000-0000-000000000000}"/>
            </ac:cxnSpMkLst>
          </pc:cxnChg>
        </pc:sldLayoutChg>
        <pc:sldLayoutChg chg="addSp delSp">
          <pc:chgData name="Jeff Rice" userId="cac0bda0-7545-459e-a053-4a9dbbcb8871" providerId="ADAL" clId="{03EE1080-56AC-43F6-B5FC-5196965DD891}" dt="2023-04-17T02:52:41.770" v="1152"/>
          <pc:sldLayoutMkLst>
            <pc:docMk/>
            <pc:sldMasterMk cId="2729861789" sldId="2147483660"/>
            <pc:sldLayoutMk cId="705809605" sldId="2147483664"/>
          </pc:sldLayoutMkLst>
          <pc:cxnChg chg="add">
            <ac:chgData name="Jeff Rice" userId="cac0bda0-7545-459e-a053-4a9dbbcb8871" providerId="ADAL" clId="{03EE1080-56AC-43F6-B5FC-5196965DD891}" dt="2023-04-17T02:52:41.770" v="1152"/>
            <ac:cxnSpMkLst>
              <pc:docMk/>
              <pc:sldMasterMk cId="2729861789" sldId="2147483660"/>
              <pc:sldLayoutMk cId="705809605" sldId="2147483664"/>
              <ac:cxnSpMk id="9" creationId="{17E23BEA-A479-4317-A2F7-145915CEEDAA}"/>
            </ac:cxnSpMkLst>
          </pc:cxnChg>
          <pc:cxnChg chg="del">
            <ac:chgData name="Jeff Rice" userId="cac0bda0-7545-459e-a053-4a9dbbcb8871" providerId="ADAL" clId="{03EE1080-56AC-43F6-B5FC-5196965DD891}" dt="2023-04-17T02:52:41.329" v="1151" actId="478"/>
            <ac:cxnSpMkLst>
              <pc:docMk/>
              <pc:sldMasterMk cId="2729861789" sldId="2147483660"/>
              <pc:sldLayoutMk cId="705809605" sldId="2147483664"/>
              <ac:cxnSpMk id="35" creationId="{00000000-0000-0000-0000-000000000000}"/>
            </ac:cxnSpMkLst>
          </pc:cxnChg>
        </pc:sldLayoutChg>
      </pc:sldMasterChg>
    </pc:docChg>
  </pc:docChgLst>
  <pc:docChgLst>
    <pc:chgData name="Jeff Rice" userId="cac0bda0-7545-459e-a053-4a9dbbcb8871" providerId="ADAL" clId="{5EFD3134-16D7-4A33-8C84-A34A028EADD8}"/>
    <pc:docChg chg="custSel modSld sldOrd modNotesMaster">
      <pc:chgData name="Jeff Rice" userId="cac0bda0-7545-459e-a053-4a9dbbcb8871" providerId="ADAL" clId="{5EFD3134-16D7-4A33-8C84-A34A028EADD8}" dt="2023-04-17T19:23:28.632" v="149"/>
      <pc:docMkLst>
        <pc:docMk/>
      </pc:docMkLst>
      <pc:sldChg chg="modSp mod ord modNotesTx">
        <pc:chgData name="Jeff Rice" userId="cac0bda0-7545-459e-a053-4a9dbbcb8871" providerId="ADAL" clId="{5EFD3134-16D7-4A33-8C84-A34A028EADD8}" dt="2023-04-17T19:11:08.828" v="147" actId="20577"/>
        <pc:sldMkLst>
          <pc:docMk/>
          <pc:sldMk cId="1471344002" sldId="260"/>
        </pc:sldMkLst>
        <pc:spChg chg="mod">
          <ac:chgData name="Jeff Rice" userId="cac0bda0-7545-459e-a053-4a9dbbcb8871" providerId="ADAL" clId="{5EFD3134-16D7-4A33-8C84-A34A028EADD8}" dt="2023-04-17T19:11:08.828" v="147" actId="20577"/>
          <ac:spMkLst>
            <pc:docMk/>
            <pc:sldMk cId="1471344002" sldId="260"/>
            <ac:spMk id="3" creationId="{7C9790A9-284C-4ED2-91C8-16D527DBC4A1}"/>
          </ac:spMkLst>
        </pc:spChg>
      </pc:sldChg>
      <pc:sldChg chg="modNotesTx">
        <pc:chgData name="Jeff Rice" userId="cac0bda0-7545-459e-a053-4a9dbbcb8871" providerId="ADAL" clId="{5EFD3134-16D7-4A33-8C84-A34A028EADD8}" dt="2023-04-17T18:52:33.245" v="16" actId="5793"/>
        <pc:sldMkLst>
          <pc:docMk/>
          <pc:sldMk cId="2863890713" sldId="261"/>
        </pc:sldMkLst>
      </pc:sldChg>
      <pc:sldChg chg="modNotesTx">
        <pc:chgData name="Jeff Rice" userId="cac0bda0-7545-459e-a053-4a9dbbcb8871" providerId="ADAL" clId="{5EFD3134-16D7-4A33-8C84-A34A028EADD8}" dt="2023-04-17T18:57:29.086" v="20" actId="6549"/>
        <pc:sldMkLst>
          <pc:docMk/>
          <pc:sldMk cId="1046637362" sldId="262"/>
        </pc:sldMkLst>
      </pc:sldChg>
      <pc:sldChg chg="modNotesTx">
        <pc:chgData name="Jeff Rice" userId="cac0bda0-7545-459e-a053-4a9dbbcb8871" providerId="ADAL" clId="{5EFD3134-16D7-4A33-8C84-A34A028EADD8}" dt="2023-04-17T19:03:27.759" v="136" actId="403"/>
        <pc:sldMkLst>
          <pc:docMk/>
          <pc:sldMk cId="2770954392" sldId="268"/>
        </pc:sldMkLst>
      </pc:sldChg>
      <pc:sldChg chg="modNotesTx">
        <pc:chgData name="Jeff Rice" userId="cac0bda0-7545-459e-a053-4a9dbbcb8871" providerId="ADAL" clId="{5EFD3134-16D7-4A33-8C84-A34A028EADD8}" dt="2023-04-17T19:23:28.632" v="149"/>
        <pc:sldMkLst>
          <pc:docMk/>
          <pc:sldMk cId="3507435027" sldId="271"/>
        </pc:sldMkLst>
      </pc:sldChg>
      <pc:sldChg chg="modSp mod">
        <pc:chgData name="Jeff Rice" userId="cac0bda0-7545-459e-a053-4a9dbbcb8871" providerId="ADAL" clId="{5EFD3134-16D7-4A33-8C84-A34A028EADD8}" dt="2023-04-17T18:54:52.767" v="17" actId="20577"/>
        <pc:sldMkLst>
          <pc:docMk/>
          <pc:sldMk cId="4213870169" sldId="273"/>
        </pc:sldMkLst>
        <pc:spChg chg="mod">
          <ac:chgData name="Jeff Rice" userId="cac0bda0-7545-459e-a053-4a9dbbcb8871" providerId="ADAL" clId="{5EFD3134-16D7-4A33-8C84-A34A028EADD8}" dt="2023-04-17T18:54:52.767" v="17" actId="20577"/>
          <ac:spMkLst>
            <pc:docMk/>
            <pc:sldMk cId="4213870169" sldId="273"/>
            <ac:spMk id="4" creationId="{66B3D41D-85FF-435A-AA15-9776139289E2}"/>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144356704273928"/>
          <c:y val="4.5559925202799965E-2"/>
          <c:w val="0.65711252904257289"/>
          <c:h val="0.87471020569230007"/>
        </c:manualLayout>
      </c:layout>
      <c:pieChart>
        <c:varyColors val="1"/>
        <c:ser>
          <c:idx val="0"/>
          <c:order val="0"/>
          <c:tx>
            <c:strRef>
              <c:f>Sheet1!$B$1</c:f>
              <c:strCache>
                <c:ptCount val="1"/>
                <c:pt idx="0">
                  <c:v>Participants</c:v>
                </c:pt>
              </c:strCache>
            </c:strRef>
          </c:tx>
          <c:explosion val="22"/>
          <c:dPt>
            <c:idx val="0"/>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D678-43E5-A5D6-F9DC6EB247DB}"/>
              </c:ext>
            </c:extLst>
          </c:dPt>
          <c:dPt>
            <c:idx val="1"/>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D678-43E5-A5D6-F9DC6EB247DB}"/>
              </c:ext>
            </c:extLst>
          </c:dPt>
          <c:dPt>
            <c:idx val="2"/>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D678-43E5-A5D6-F9DC6EB247DB}"/>
              </c:ext>
            </c:extLst>
          </c:dPt>
          <c:dPt>
            <c:idx val="3"/>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D678-43E5-A5D6-F9DC6EB247DB}"/>
              </c:ext>
            </c:extLst>
          </c:dPt>
          <c:dLbls>
            <c:dLbl>
              <c:idx val="0"/>
              <c:tx>
                <c:rich>
                  <a:bodyPr/>
                  <a:lstStyle/>
                  <a:p>
                    <a:fld id="{E33F7CFC-E5B8-4BB9-80A0-01C1D86C572B}" type="CELLRANGE">
                      <a:rPr lang="en-US"/>
                      <a:pPr/>
                      <a:t>[CELLRANGE]</a:t>
                    </a:fld>
                    <a:r>
                      <a:rPr lang="en-US" baseline="0"/>
                      <a:t>, </a:t>
                    </a:r>
                    <a:fld id="{1DA9F662-2B82-466B-9630-5C39E0BFA888}" type="PERCENTAGE">
                      <a:rPr lang="en-US" baseline="0"/>
                      <a:pPr/>
                      <a:t>[PERCENTAGE]</a:t>
                    </a:fld>
                    <a:endParaRPr lang="en-US" baseline="0"/>
                  </a:p>
                </c:rich>
              </c:tx>
              <c:dLblPos val="ctr"/>
              <c:showLegendKey val="0"/>
              <c:showVal val="0"/>
              <c:showCatName val="0"/>
              <c:showSerName val="0"/>
              <c:showPercent val="1"/>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D678-43E5-A5D6-F9DC6EB247DB}"/>
                </c:ext>
              </c:extLst>
            </c:dLbl>
            <c:dLbl>
              <c:idx val="1"/>
              <c:tx>
                <c:rich>
                  <a:bodyPr/>
                  <a:lstStyle/>
                  <a:p>
                    <a:fld id="{7F3647D6-00D3-4DBE-8386-BAEBA35C7C07}" type="CELLRANGE">
                      <a:rPr lang="en-US"/>
                      <a:pPr/>
                      <a:t>[CELLRANGE]</a:t>
                    </a:fld>
                    <a:r>
                      <a:rPr lang="en-US" baseline="0"/>
                      <a:t>, </a:t>
                    </a:r>
                    <a:fld id="{360D11D8-9F15-4C0D-A27C-68019F18C635}" type="PERCENTAGE">
                      <a:rPr lang="en-US" baseline="0"/>
                      <a:pPr/>
                      <a:t>[PERCENTAGE]</a:t>
                    </a:fld>
                    <a:endParaRPr lang="en-US" baseline="0"/>
                  </a:p>
                </c:rich>
              </c:tx>
              <c:dLblPos val="ctr"/>
              <c:showLegendKey val="0"/>
              <c:showVal val="0"/>
              <c:showCatName val="0"/>
              <c:showSerName val="0"/>
              <c:showPercent val="1"/>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D678-43E5-A5D6-F9DC6EB247DB}"/>
                </c:ext>
              </c:extLst>
            </c:dLbl>
            <c:dLbl>
              <c:idx val="2"/>
              <c:tx>
                <c:rich>
                  <a:bodyPr/>
                  <a:lstStyle/>
                  <a:p>
                    <a:endParaRPr lang="en-US"/>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D678-43E5-A5D6-F9DC6EB247DB}"/>
                </c:ext>
              </c:extLst>
            </c:dLbl>
            <c:dLbl>
              <c:idx val="3"/>
              <c:tx>
                <c:rich>
                  <a:bodyPr/>
                  <a:lstStyle/>
                  <a:p>
                    <a:endParaRPr lang="en-US"/>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D678-43E5-A5D6-F9DC6EB247DB}"/>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0"/>
            <c:extLst>
              <c:ext xmlns:c15="http://schemas.microsoft.com/office/drawing/2012/chart" uri="{CE6537A1-D6FC-4f65-9D91-7224C49458BB}">
                <c15:showDataLabelsRange val="1"/>
              </c:ext>
            </c:extLst>
          </c:dLbls>
          <c:cat>
            <c:strRef>
              <c:f>Sheet1!$A$2:$A$5</c:f>
              <c:strCache>
                <c:ptCount val="2"/>
                <c:pt idx="0">
                  <c:v>Male</c:v>
                </c:pt>
                <c:pt idx="1">
                  <c:v>Female</c:v>
                </c:pt>
              </c:strCache>
            </c:strRef>
          </c:cat>
          <c:val>
            <c:numRef>
              <c:f>Sheet1!$B$2:$B$5</c:f>
              <c:numCache>
                <c:formatCode>General</c:formatCode>
                <c:ptCount val="4"/>
                <c:pt idx="0">
                  <c:v>60</c:v>
                </c:pt>
                <c:pt idx="1">
                  <c:v>40</c:v>
                </c:pt>
              </c:numCache>
            </c:numRef>
          </c:val>
          <c:extLst>
            <c:ext xmlns:c15="http://schemas.microsoft.com/office/drawing/2012/chart" uri="{02D57815-91ED-43cb-92C2-25804820EDAC}">
              <c15:datalabelsRange>
                <c15:f>Sheet1!$A$2:$A$3</c15:f>
                <c15:dlblRangeCache>
                  <c:ptCount val="2"/>
                  <c:pt idx="0">
                    <c:v>Male</c:v>
                  </c:pt>
                  <c:pt idx="1">
                    <c:v>Female</c:v>
                  </c:pt>
                </c15:dlblRangeCache>
              </c15:datalabelsRange>
            </c:ext>
            <c:ext xmlns:c16="http://schemas.microsoft.com/office/drawing/2014/chart" uri="{C3380CC4-5D6E-409C-BE32-E72D297353CC}">
              <c16:uniqueId val="{00000008-D678-43E5-A5D6-F9DC6EB247DB}"/>
            </c:ext>
          </c:extLst>
        </c:ser>
        <c:dLbls>
          <c:dLblPos val="inEnd"/>
          <c:showLegendKey val="0"/>
          <c:showVal val="0"/>
          <c:showCatName val="0"/>
          <c:showSerName val="0"/>
          <c:showPercent val="1"/>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Participants</c:v>
                </c:pt>
              </c:strCache>
            </c:strRef>
          </c:tx>
          <c:explosion val="16"/>
          <c:dPt>
            <c:idx val="0"/>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8DE3-47C4-BCF5-25F21AFC3F7C}"/>
              </c:ext>
            </c:extLst>
          </c:dPt>
          <c:dPt>
            <c:idx val="1"/>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8DE3-47C4-BCF5-25F21AFC3F7C}"/>
              </c:ext>
            </c:extLst>
          </c:dPt>
          <c:dPt>
            <c:idx val="2"/>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8DE3-47C4-BCF5-25F21AFC3F7C}"/>
              </c:ext>
            </c:extLst>
          </c:dPt>
          <c:dPt>
            <c:idx val="3"/>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8DE3-47C4-BCF5-25F21AFC3F7C}"/>
              </c:ext>
            </c:extLst>
          </c:dPt>
          <c:dLbls>
            <c:dLbl>
              <c:idx val="0"/>
              <c:tx>
                <c:rich>
                  <a:bodyPr/>
                  <a:lstStyle/>
                  <a:p>
                    <a:fld id="{ABC34857-0EA4-409D-B487-3284ABE4416F}" type="CELLRANGE">
                      <a:rPr lang="en-US"/>
                      <a:pPr/>
                      <a:t>[CELLRANGE]</a:t>
                    </a:fld>
                    <a:r>
                      <a:rPr lang="en-US" baseline="0"/>
                      <a:t>, </a:t>
                    </a:r>
                    <a:fld id="{EF4CECA9-C421-4806-A50A-8500C35A081D}" type="PERCENTAGE">
                      <a:rPr lang="en-US" baseline="0"/>
                      <a:pPr/>
                      <a:t>[PERCENTAGE]</a:t>
                    </a:fld>
                    <a:endParaRPr lang="en-US" baseline="0"/>
                  </a:p>
                </c:rich>
              </c:tx>
              <c:dLblPos val="ctr"/>
              <c:showLegendKey val="0"/>
              <c:showVal val="0"/>
              <c:showCatName val="0"/>
              <c:showSerName val="0"/>
              <c:showPercent val="1"/>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8DE3-47C4-BCF5-25F21AFC3F7C}"/>
                </c:ext>
              </c:extLst>
            </c:dLbl>
            <c:dLbl>
              <c:idx val="1"/>
              <c:tx>
                <c:rich>
                  <a:bodyPr/>
                  <a:lstStyle/>
                  <a:p>
                    <a:fld id="{C44DEDE3-3F79-48A8-9CF3-2FFAB291AFA6}" type="CELLRANGE">
                      <a:rPr lang="en-US"/>
                      <a:pPr/>
                      <a:t>[CELLRANGE]</a:t>
                    </a:fld>
                    <a:r>
                      <a:rPr lang="en-US" baseline="0"/>
                      <a:t>, </a:t>
                    </a:r>
                    <a:fld id="{8525C8FE-CBB5-4FE7-B420-9104CFE6BE73}" type="PERCENTAGE">
                      <a:rPr lang="en-US" baseline="0"/>
                      <a:pPr/>
                      <a:t>[PERCENTAGE]</a:t>
                    </a:fld>
                    <a:endParaRPr lang="en-US" baseline="0"/>
                  </a:p>
                </c:rich>
              </c:tx>
              <c:dLblPos val="ctr"/>
              <c:showLegendKey val="0"/>
              <c:showVal val="0"/>
              <c:showCatName val="0"/>
              <c:showSerName val="0"/>
              <c:showPercent val="1"/>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8DE3-47C4-BCF5-25F21AFC3F7C}"/>
                </c:ext>
              </c:extLst>
            </c:dLbl>
            <c:dLbl>
              <c:idx val="2"/>
              <c:tx>
                <c:rich>
                  <a:bodyPr/>
                  <a:lstStyle/>
                  <a:p>
                    <a:endParaRPr lang="en-US"/>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8DE3-47C4-BCF5-25F21AFC3F7C}"/>
                </c:ext>
              </c:extLst>
            </c:dLbl>
            <c:dLbl>
              <c:idx val="3"/>
              <c:tx>
                <c:rich>
                  <a:bodyPr/>
                  <a:lstStyle/>
                  <a:p>
                    <a:endParaRPr lang="en-US"/>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8DE3-47C4-BCF5-25F21AFC3F7C}"/>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0"/>
            <c:extLst>
              <c:ext xmlns:c15="http://schemas.microsoft.com/office/drawing/2012/chart" uri="{CE6537A1-D6FC-4f65-9D91-7224C49458BB}">
                <c15:showDataLabelsRange val="1"/>
              </c:ext>
            </c:extLst>
          </c:dLbls>
          <c:cat>
            <c:strRef>
              <c:f>Sheet1!$A$2:$A$5</c:f>
              <c:strCache>
                <c:ptCount val="2"/>
                <c:pt idx="0">
                  <c:v>Current</c:v>
                </c:pt>
                <c:pt idx="1">
                  <c:v>Graduate</c:v>
                </c:pt>
              </c:strCache>
            </c:strRef>
          </c:cat>
          <c:val>
            <c:numRef>
              <c:f>Sheet1!$B$2:$B$5</c:f>
              <c:numCache>
                <c:formatCode>General</c:formatCode>
                <c:ptCount val="4"/>
                <c:pt idx="0">
                  <c:v>50</c:v>
                </c:pt>
                <c:pt idx="1">
                  <c:v>50</c:v>
                </c:pt>
              </c:numCache>
            </c:numRef>
          </c:val>
          <c:extLst>
            <c:ext xmlns:c15="http://schemas.microsoft.com/office/drawing/2012/chart" uri="{02D57815-91ED-43cb-92C2-25804820EDAC}">
              <c15:datalabelsRange>
                <c15:f>Sheet1!$A$2:$A$3</c15:f>
                <c15:dlblRangeCache>
                  <c:ptCount val="2"/>
                  <c:pt idx="0">
                    <c:v>Current</c:v>
                  </c:pt>
                  <c:pt idx="1">
                    <c:v>Graduate</c:v>
                  </c:pt>
                </c15:dlblRangeCache>
              </c15:datalabelsRange>
            </c:ext>
            <c:ext xmlns:c16="http://schemas.microsoft.com/office/drawing/2014/chart" uri="{C3380CC4-5D6E-409C-BE32-E72D297353CC}">
              <c16:uniqueId val="{00000008-8DE3-47C4-BCF5-25F21AFC3F7C}"/>
            </c:ext>
          </c:extLst>
        </c:ser>
        <c:dLbls>
          <c:dLblPos val="inEnd"/>
          <c:showLegendKey val="0"/>
          <c:showVal val="0"/>
          <c:showCatName val="0"/>
          <c:showSerName val="0"/>
          <c:showPercent val="1"/>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78095B-3B57-4349-B24A-FF84C3751EAD}" type="doc">
      <dgm:prSet loTypeId="urn:microsoft.com/office/officeart/2005/8/layout/hProcess4" loCatId="process" qsTypeId="urn:microsoft.com/office/officeart/2005/8/quickstyle/simple5" qsCatId="simple" csTypeId="urn:microsoft.com/office/officeart/2005/8/colors/colorful5" csCatId="colorful" phldr="1"/>
      <dgm:spPr/>
    </dgm:pt>
    <dgm:pt modelId="{5317F1A5-F54A-4079-AF8B-658187091406}">
      <dgm:prSet phldrT="[Text]"/>
      <dgm:spPr/>
      <dgm:t>
        <a:bodyPr/>
        <a:lstStyle/>
        <a:p>
          <a:r>
            <a:rPr lang="en-US" dirty="0"/>
            <a:t>Instructor</a:t>
          </a:r>
        </a:p>
      </dgm:t>
    </dgm:pt>
    <dgm:pt modelId="{BAA39A4E-84A9-46E6-82B7-6D552FC27DF9}" type="parTrans" cxnId="{2E85AFED-4DBC-4F91-AE61-94F8ABA2BED0}">
      <dgm:prSet/>
      <dgm:spPr/>
      <dgm:t>
        <a:bodyPr/>
        <a:lstStyle/>
        <a:p>
          <a:endParaRPr lang="en-US"/>
        </a:p>
      </dgm:t>
    </dgm:pt>
    <dgm:pt modelId="{ABF6C38E-CCD7-48DE-8D67-F802A6C15CD9}" type="sibTrans" cxnId="{2E85AFED-4DBC-4F91-AE61-94F8ABA2BED0}">
      <dgm:prSet/>
      <dgm:spPr/>
      <dgm:t>
        <a:bodyPr/>
        <a:lstStyle/>
        <a:p>
          <a:endParaRPr lang="en-US"/>
        </a:p>
      </dgm:t>
    </dgm:pt>
    <dgm:pt modelId="{3107CFD6-4BE4-419D-96A0-76B885FB2FA3}">
      <dgm:prSet phldrT="[Text]"/>
      <dgm:spPr/>
      <dgm:t>
        <a:bodyPr/>
        <a:lstStyle/>
        <a:p>
          <a:r>
            <a:rPr lang="en-US" dirty="0"/>
            <a:t>Students</a:t>
          </a:r>
        </a:p>
      </dgm:t>
    </dgm:pt>
    <dgm:pt modelId="{EDCB4368-A452-4424-9F9A-C9B18821FDA0}" type="parTrans" cxnId="{AAC735CA-DC3A-4067-A70F-B34EC725C14D}">
      <dgm:prSet/>
      <dgm:spPr/>
      <dgm:t>
        <a:bodyPr/>
        <a:lstStyle/>
        <a:p>
          <a:endParaRPr lang="en-US"/>
        </a:p>
      </dgm:t>
    </dgm:pt>
    <dgm:pt modelId="{F84365A6-5ED9-436D-A243-9DB8F051F4DE}" type="sibTrans" cxnId="{AAC735CA-DC3A-4067-A70F-B34EC725C14D}">
      <dgm:prSet/>
      <dgm:spPr/>
      <dgm:t>
        <a:bodyPr/>
        <a:lstStyle/>
        <a:p>
          <a:endParaRPr lang="en-US"/>
        </a:p>
      </dgm:t>
    </dgm:pt>
    <dgm:pt modelId="{AB17904C-9B33-4F3A-8526-16F1B19FFA67}">
      <dgm:prSet phldrT="[Text]"/>
      <dgm:spPr/>
      <dgm:t>
        <a:bodyPr/>
        <a:lstStyle/>
        <a:p>
          <a:r>
            <a:rPr lang="en-US" dirty="0"/>
            <a:t>Engagement</a:t>
          </a:r>
        </a:p>
      </dgm:t>
    </dgm:pt>
    <dgm:pt modelId="{F38C2BBC-2E23-486D-B25C-70D11B0CCDA1}" type="parTrans" cxnId="{4330B062-DCF3-4549-854C-378830770E6E}">
      <dgm:prSet/>
      <dgm:spPr/>
      <dgm:t>
        <a:bodyPr/>
        <a:lstStyle/>
        <a:p>
          <a:endParaRPr lang="en-US"/>
        </a:p>
      </dgm:t>
    </dgm:pt>
    <dgm:pt modelId="{40FEFABA-58ED-41D4-AD9A-4F0361DA7F0C}" type="sibTrans" cxnId="{4330B062-DCF3-4549-854C-378830770E6E}">
      <dgm:prSet/>
      <dgm:spPr/>
      <dgm:t>
        <a:bodyPr/>
        <a:lstStyle/>
        <a:p>
          <a:endParaRPr lang="en-US"/>
        </a:p>
      </dgm:t>
    </dgm:pt>
    <dgm:pt modelId="{D3530FDF-DF21-4F20-A5E4-4FEBAC960769}">
      <dgm:prSet phldrT="[Text]"/>
      <dgm:spPr/>
      <dgm:t>
        <a:bodyPr/>
        <a:lstStyle/>
        <a:p>
          <a:pPr>
            <a:buNone/>
          </a:pPr>
          <a:r>
            <a:rPr lang="en-US" dirty="0"/>
            <a:t>“Greater student engagement translates into valued student experiences, higher academic performance, and increased retention rates.”  (</a:t>
          </a:r>
          <a:r>
            <a:rPr lang="en-US" dirty="0" err="1"/>
            <a:t>Napal</a:t>
          </a:r>
          <a:r>
            <a:rPr lang="en-US" dirty="0"/>
            <a:t> &amp; Rogerson, 2020)</a:t>
          </a:r>
        </a:p>
      </dgm:t>
    </dgm:pt>
    <dgm:pt modelId="{9CFDA9DC-8D9D-40FD-B69E-C7C37B6E12DE}" type="parTrans" cxnId="{DCE15AFB-21CC-4049-8ECB-7F8D7FE04C37}">
      <dgm:prSet/>
      <dgm:spPr/>
      <dgm:t>
        <a:bodyPr/>
        <a:lstStyle/>
        <a:p>
          <a:endParaRPr lang="en-US"/>
        </a:p>
      </dgm:t>
    </dgm:pt>
    <dgm:pt modelId="{4A8112BD-DFDD-42F8-AEC6-6D29A760D038}" type="sibTrans" cxnId="{DCE15AFB-21CC-4049-8ECB-7F8D7FE04C37}">
      <dgm:prSet/>
      <dgm:spPr/>
      <dgm:t>
        <a:bodyPr/>
        <a:lstStyle/>
        <a:p>
          <a:endParaRPr lang="en-US"/>
        </a:p>
      </dgm:t>
    </dgm:pt>
    <dgm:pt modelId="{1158D6EE-74EB-402E-986D-8D086C543FC3}">
      <dgm:prSet/>
      <dgm:spPr/>
      <dgm:t>
        <a:bodyPr/>
        <a:lstStyle/>
        <a:p>
          <a:pPr>
            <a:buNone/>
          </a:pPr>
          <a:r>
            <a:rPr lang="en-US" dirty="0"/>
            <a:t>Instructors are strong influencers over their student's ability to engage and become intrigued with the subject matter  (Axelson and Flick, 2010) </a:t>
          </a:r>
        </a:p>
      </dgm:t>
    </dgm:pt>
    <dgm:pt modelId="{C2D0C7F0-7750-49F0-B297-E04186E8267C}" type="parTrans" cxnId="{FD6481F8-A7E2-4F8E-B287-709B6E6E4571}">
      <dgm:prSet/>
      <dgm:spPr/>
      <dgm:t>
        <a:bodyPr/>
        <a:lstStyle/>
        <a:p>
          <a:endParaRPr lang="en-US"/>
        </a:p>
      </dgm:t>
    </dgm:pt>
    <dgm:pt modelId="{AD38246D-5985-4F5E-90B9-0E83E74429F3}" type="sibTrans" cxnId="{FD6481F8-A7E2-4F8E-B287-709B6E6E4571}">
      <dgm:prSet/>
      <dgm:spPr/>
      <dgm:t>
        <a:bodyPr/>
        <a:lstStyle/>
        <a:p>
          <a:endParaRPr lang="en-US"/>
        </a:p>
      </dgm:t>
    </dgm:pt>
    <dgm:pt modelId="{B74240D3-A28E-4212-AFA2-01C286E2E979}">
      <dgm:prSet phldrT="[Text]" custT="1"/>
      <dgm:spPr/>
      <dgm:t>
        <a:bodyPr/>
        <a:lstStyle/>
        <a:p>
          <a:pPr>
            <a:buNone/>
          </a:pPr>
          <a:r>
            <a:rPr lang="en-US" sz="1400" dirty="0"/>
            <a:t>Highly engaged individuals exhibits a high level of academic motivation and demonstrates a desire to embrace learning opportunities despite academic challenges (</a:t>
          </a:r>
          <a:r>
            <a:rPr lang="en-US" sz="1400" dirty="0" err="1"/>
            <a:t>Artino</a:t>
          </a:r>
          <a:r>
            <a:rPr lang="en-US" sz="1400" dirty="0"/>
            <a:t> &amp; Stephens, 2009)</a:t>
          </a:r>
        </a:p>
      </dgm:t>
    </dgm:pt>
    <dgm:pt modelId="{B6728D12-8964-45E2-9672-9519A925EAA3}" type="parTrans" cxnId="{57B97273-2A05-47B1-8A4F-48B9C6EBD3A7}">
      <dgm:prSet/>
      <dgm:spPr/>
      <dgm:t>
        <a:bodyPr/>
        <a:lstStyle/>
        <a:p>
          <a:endParaRPr lang="en-US"/>
        </a:p>
      </dgm:t>
    </dgm:pt>
    <dgm:pt modelId="{4D644A54-8633-4B70-9207-278474C40CE4}" type="sibTrans" cxnId="{57B97273-2A05-47B1-8A4F-48B9C6EBD3A7}">
      <dgm:prSet/>
      <dgm:spPr/>
      <dgm:t>
        <a:bodyPr/>
        <a:lstStyle/>
        <a:p>
          <a:endParaRPr lang="en-US"/>
        </a:p>
      </dgm:t>
    </dgm:pt>
    <dgm:pt modelId="{04ADE932-6715-4415-A9B2-422D2E9FE383}">
      <dgm:prSet/>
      <dgm:spPr/>
      <dgm:t>
        <a:bodyPr/>
        <a:lstStyle/>
        <a:p>
          <a:pPr>
            <a:buNone/>
          </a:pPr>
          <a:endParaRPr lang="en-US" dirty="0"/>
        </a:p>
      </dgm:t>
    </dgm:pt>
    <dgm:pt modelId="{80BB23C7-13C8-4832-B41F-EFDD709DC3A0}" type="parTrans" cxnId="{420ABBDF-4DB7-4108-9AEE-ACF441E131F0}">
      <dgm:prSet/>
      <dgm:spPr/>
      <dgm:t>
        <a:bodyPr/>
        <a:lstStyle/>
        <a:p>
          <a:endParaRPr lang="en-US"/>
        </a:p>
      </dgm:t>
    </dgm:pt>
    <dgm:pt modelId="{F0AE6A64-94C4-4054-A573-7428CD7622F4}" type="sibTrans" cxnId="{420ABBDF-4DB7-4108-9AEE-ACF441E131F0}">
      <dgm:prSet/>
      <dgm:spPr/>
      <dgm:t>
        <a:bodyPr/>
        <a:lstStyle/>
        <a:p>
          <a:endParaRPr lang="en-US"/>
        </a:p>
      </dgm:t>
    </dgm:pt>
    <dgm:pt modelId="{FAA75EA1-DAEC-4C66-873B-9E9C4398EF10}" type="pres">
      <dgm:prSet presAssocID="{5678095B-3B57-4349-B24A-FF84C3751EAD}" presName="Name0" presStyleCnt="0">
        <dgm:presLayoutVars>
          <dgm:dir/>
          <dgm:animLvl val="lvl"/>
          <dgm:resizeHandles val="exact"/>
        </dgm:presLayoutVars>
      </dgm:prSet>
      <dgm:spPr/>
    </dgm:pt>
    <dgm:pt modelId="{1C0CB216-BF3F-4F07-BF75-1662075E0530}" type="pres">
      <dgm:prSet presAssocID="{5678095B-3B57-4349-B24A-FF84C3751EAD}" presName="tSp" presStyleCnt="0"/>
      <dgm:spPr/>
    </dgm:pt>
    <dgm:pt modelId="{DECE0473-343C-4FED-A597-776AEB085775}" type="pres">
      <dgm:prSet presAssocID="{5678095B-3B57-4349-B24A-FF84C3751EAD}" presName="bSp" presStyleCnt="0"/>
      <dgm:spPr/>
    </dgm:pt>
    <dgm:pt modelId="{BCA5765B-5B8C-452D-8282-4275DD943F7C}" type="pres">
      <dgm:prSet presAssocID="{5678095B-3B57-4349-B24A-FF84C3751EAD}" presName="process" presStyleCnt="0"/>
      <dgm:spPr/>
    </dgm:pt>
    <dgm:pt modelId="{38C1F557-FBB3-4174-B86B-0F637F64D430}" type="pres">
      <dgm:prSet presAssocID="{5317F1A5-F54A-4079-AF8B-658187091406}" presName="composite1" presStyleCnt="0"/>
      <dgm:spPr/>
    </dgm:pt>
    <dgm:pt modelId="{36BF0DB5-24DE-4274-B8AE-F5BB405E99BD}" type="pres">
      <dgm:prSet presAssocID="{5317F1A5-F54A-4079-AF8B-658187091406}" presName="dummyNode1" presStyleLbl="node1" presStyleIdx="0" presStyleCnt="3"/>
      <dgm:spPr/>
    </dgm:pt>
    <dgm:pt modelId="{3A6A313F-7169-4933-AAC3-915454BF7EFE}" type="pres">
      <dgm:prSet presAssocID="{5317F1A5-F54A-4079-AF8B-658187091406}" presName="childNode1" presStyleLbl="bgAcc1" presStyleIdx="0" presStyleCnt="3" custScaleX="118759">
        <dgm:presLayoutVars>
          <dgm:bulletEnabled val="1"/>
        </dgm:presLayoutVars>
      </dgm:prSet>
      <dgm:spPr/>
    </dgm:pt>
    <dgm:pt modelId="{8B875B90-354B-456F-8984-DD6A1EAEA5E4}" type="pres">
      <dgm:prSet presAssocID="{5317F1A5-F54A-4079-AF8B-658187091406}" presName="childNode1tx" presStyleLbl="bgAcc1" presStyleIdx="0" presStyleCnt="3">
        <dgm:presLayoutVars>
          <dgm:bulletEnabled val="1"/>
        </dgm:presLayoutVars>
      </dgm:prSet>
      <dgm:spPr/>
    </dgm:pt>
    <dgm:pt modelId="{F96583C5-F5D7-4005-8286-F7ED68167B49}" type="pres">
      <dgm:prSet presAssocID="{5317F1A5-F54A-4079-AF8B-658187091406}" presName="parentNode1" presStyleLbl="node1" presStyleIdx="0" presStyleCnt="3">
        <dgm:presLayoutVars>
          <dgm:chMax val="1"/>
          <dgm:bulletEnabled val="1"/>
        </dgm:presLayoutVars>
      </dgm:prSet>
      <dgm:spPr/>
    </dgm:pt>
    <dgm:pt modelId="{8F3E8BB2-3D36-4D97-91EC-96AD98501AB2}" type="pres">
      <dgm:prSet presAssocID="{5317F1A5-F54A-4079-AF8B-658187091406}" presName="connSite1" presStyleCnt="0"/>
      <dgm:spPr/>
    </dgm:pt>
    <dgm:pt modelId="{A9460E75-3CC3-4BD5-99D0-03457042E756}" type="pres">
      <dgm:prSet presAssocID="{ABF6C38E-CCD7-48DE-8D67-F802A6C15CD9}" presName="Name9" presStyleLbl="sibTrans2D1" presStyleIdx="0" presStyleCnt="2"/>
      <dgm:spPr/>
    </dgm:pt>
    <dgm:pt modelId="{D24F58F6-07B6-438B-869A-DBD63FD7BE4C}" type="pres">
      <dgm:prSet presAssocID="{3107CFD6-4BE4-419D-96A0-76B885FB2FA3}" presName="composite2" presStyleCnt="0"/>
      <dgm:spPr/>
    </dgm:pt>
    <dgm:pt modelId="{356EF2C5-4DE4-49BA-8C3E-967B2EE80C7C}" type="pres">
      <dgm:prSet presAssocID="{3107CFD6-4BE4-419D-96A0-76B885FB2FA3}" presName="dummyNode2" presStyleLbl="node1" presStyleIdx="0" presStyleCnt="3"/>
      <dgm:spPr/>
    </dgm:pt>
    <dgm:pt modelId="{D5A5079D-34BC-4E2D-81AD-AA4079A23A3E}" type="pres">
      <dgm:prSet presAssocID="{3107CFD6-4BE4-419D-96A0-76B885FB2FA3}" presName="childNode2" presStyleLbl="bgAcc1" presStyleIdx="1" presStyleCnt="3" custScaleX="123672" custScaleY="130516" custLinFactNeighborX="3002" custLinFactNeighborY="14156">
        <dgm:presLayoutVars>
          <dgm:bulletEnabled val="1"/>
        </dgm:presLayoutVars>
      </dgm:prSet>
      <dgm:spPr/>
    </dgm:pt>
    <dgm:pt modelId="{06B2EAA2-2AAA-4DC8-9F0F-F5D0650ABFF1}" type="pres">
      <dgm:prSet presAssocID="{3107CFD6-4BE4-419D-96A0-76B885FB2FA3}" presName="childNode2tx" presStyleLbl="bgAcc1" presStyleIdx="1" presStyleCnt="3">
        <dgm:presLayoutVars>
          <dgm:bulletEnabled val="1"/>
        </dgm:presLayoutVars>
      </dgm:prSet>
      <dgm:spPr/>
    </dgm:pt>
    <dgm:pt modelId="{7A56625F-CFDE-4C79-A7BB-D1ED1C1DC004}" type="pres">
      <dgm:prSet presAssocID="{3107CFD6-4BE4-419D-96A0-76B885FB2FA3}" presName="parentNode2" presStyleLbl="node1" presStyleIdx="1" presStyleCnt="3">
        <dgm:presLayoutVars>
          <dgm:chMax val="0"/>
          <dgm:bulletEnabled val="1"/>
        </dgm:presLayoutVars>
      </dgm:prSet>
      <dgm:spPr/>
    </dgm:pt>
    <dgm:pt modelId="{41D79A77-5C3F-4DEA-9726-1BDAC9D3685B}" type="pres">
      <dgm:prSet presAssocID="{3107CFD6-4BE4-419D-96A0-76B885FB2FA3}" presName="connSite2" presStyleCnt="0"/>
      <dgm:spPr/>
    </dgm:pt>
    <dgm:pt modelId="{323C05AE-1319-498C-B7DF-468B82832430}" type="pres">
      <dgm:prSet presAssocID="{F84365A6-5ED9-436D-A243-9DB8F051F4DE}" presName="Name18" presStyleLbl="sibTrans2D1" presStyleIdx="1" presStyleCnt="2"/>
      <dgm:spPr/>
    </dgm:pt>
    <dgm:pt modelId="{E5F13D43-7E90-460E-B18E-37D971446D6B}" type="pres">
      <dgm:prSet presAssocID="{AB17904C-9B33-4F3A-8526-16F1B19FFA67}" presName="composite1" presStyleCnt="0"/>
      <dgm:spPr/>
    </dgm:pt>
    <dgm:pt modelId="{07740483-D893-4ECD-90C7-D5BC173828AF}" type="pres">
      <dgm:prSet presAssocID="{AB17904C-9B33-4F3A-8526-16F1B19FFA67}" presName="dummyNode1" presStyleLbl="node1" presStyleIdx="1" presStyleCnt="3"/>
      <dgm:spPr/>
    </dgm:pt>
    <dgm:pt modelId="{465DE282-DEF0-4DAE-ADA8-84E104AF7B46}" type="pres">
      <dgm:prSet presAssocID="{AB17904C-9B33-4F3A-8526-16F1B19FFA67}" presName="childNode1" presStyleLbl="bgAcc1" presStyleIdx="2" presStyleCnt="3" custScaleX="116585">
        <dgm:presLayoutVars>
          <dgm:bulletEnabled val="1"/>
        </dgm:presLayoutVars>
      </dgm:prSet>
      <dgm:spPr/>
    </dgm:pt>
    <dgm:pt modelId="{2040540F-C1F0-4AAE-9ECD-6E849D43178B}" type="pres">
      <dgm:prSet presAssocID="{AB17904C-9B33-4F3A-8526-16F1B19FFA67}" presName="childNode1tx" presStyleLbl="bgAcc1" presStyleIdx="2" presStyleCnt="3">
        <dgm:presLayoutVars>
          <dgm:bulletEnabled val="1"/>
        </dgm:presLayoutVars>
      </dgm:prSet>
      <dgm:spPr/>
    </dgm:pt>
    <dgm:pt modelId="{97C8EAE4-4C89-4458-8616-2F127D319FF1}" type="pres">
      <dgm:prSet presAssocID="{AB17904C-9B33-4F3A-8526-16F1B19FFA67}" presName="parentNode1" presStyleLbl="node1" presStyleIdx="2" presStyleCnt="3">
        <dgm:presLayoutVars>
          <dgm:chMax val="1"/>
          <dgm:bulletEnabled val="1"/>
        </dgm:presLayoutVars>
      </dgm:prSet>
      <dgm:spPr/>
    </dgm:pt>
    <dgm:pt modelId="{9F41CCA6-64A8-40AF-9001-ACD3F3AAEDE7}" type="pres">
      <dgm:prSet presAssocID="{AB17904C-9B33-4F3A-8526-16F1B19FFA67}" presName="connSite1" presStyleCnt="0"/>
      <dgm:spPr/>
    </dgm:pt>
  </dgm:ptLst>
  <dgm:cxnLst>
    <dgm:cxn modelId="{5CF6CD05-34A5-47F7-A2DA-D221F54333DA}" type="presOf" srcId="{04ADE932-6715-4415-A9B2-422D2E9FE383}" destId="{8B875B90-354B-456F-8984-DD6A1EAEA5E4}" srcOrd="1" destOrd="1" presId="urn:microsoft.com/office/officeart/2005/8/layout/hProcess4"/>
    <dgm:cxn modelId="{EE7A091C-EB13-44D5-874E-C6E3AB5CB178}" type="presOf" srcId="{1158D6EE-74EB-402E-986D-8D086C543FC3}" destId="{8B875B90-354B-456F-8984-DD6A1EAEA5E4}" srcOrd="1" destOrd="0" presId="urn:microsoft.com/office/officeart/2005/8/layout/hProcess4"/>
    <dgm:cxn modelId="{01CEF427-8A82-4DB1-979E-B81799850F1A}" type="presOf" srcId="{AB17904C-9B33-4F3A-8526-16F1B19FFA67}" destId="{97C8EAE4-4C89-4458-8616-2F127D319FF1}" srcOrd="0" destOrd="0" presId="urn:microsoft.com/office/officeart/2005/8/layout/hProcess4"/>
    <dgm:cxn modelId="{F2E73B2D-D057-48B9-8F97-53C7A38BC3F1}" type="presOf" srcId="{D3530FDF-DF21-4F20-A5E4-4FEBAC960769}" destId="{465DE282-DEF0-4DAE-ADA8-84E104AF7B46}" srcOrd="0" destOrd="0" presId="urn:microsoft.com/office/officeart/2005/8/layout/hProcess4"/>
    <dgm:cxn modelId="{4330B062-DCF3-4549-854C-378830770E6E}" srcId="{5678095B-3B57-4349-B24A-FF84C3751EAD}" destId="{AB17904C-9B33-4F3A-8526-16F1B19FFA67}" srcOrd="2" destOrd="0" parTransId="{F38C2BBC-2E23-486D-B25C-70D11B0CCDA1}" sibTransId="{40FEFABA-58ED-41D4-AD9A-4F0361DA7F0C}"/>
    <dgm:cxn modelId="{57B97273-2A05-47B1-8A4F-48B9C6EBD3A7}" srcId="{3107CFD6-4BE4-419D-96A0-76B885FB2FA3}" destId="{B74240D3-A28E-4212-AFA2-01C286E2E979}" srcOrd="0" destOrd="0" parTransId="{B6728D12-8964-45E2-9672-9519A925EAA3}" sibTransId="{4D644A54-8633-4B70-9207-278474C40CE4}"/>
    <dgm:cxn modelId="{80199878-BBFF-4EEC-A821-9EF53CAB60EB}" type="presOf" srcId="{B74240D3-A28E-4212-AFA2-01C286E2E979}" destId="{D5A5079D-34BC-4E2D-81AD-AA4079A23A3E}" srcOrd="0" destOrd="0" presId="urn:microsoft.com/office/officeart/2005/8/layout/hProcess4"/>
    <dgm:cxn modelId="{107C148C-3E8F-4592-B2EA-435218B04A7B}" type="presOf" srcId="{5678095B-3B57-4349-B24A-FF84C3751EAD}" destId="{FAA75EA1-DAEC-4C66-873B-9E9C4398EF10}" srcOrd="0" destOrd="0" presId="urn:microsoft.com/office/officeart/2005/8/layout/hProcess4"/>
    <dgm:cxn modelId="{0A2B909B-E36A-4857-BA5D-BEDA02957744}" type="presOf" srcId="{3107CFD6-4BE4-419D-96A0-76B885FB2FA3}" destId="{7A56625F-CFDE-4C79-A7BB-D1ED1C1DC004}" srcOrd="0" destOrd="0" presId="urn:microsoft.com/office/officeart/2005/8/layout/hProcess4"/>
    <dgm:cxn modelId="{116E79A3-FE31-42BD-8B6C-FC347BD80349}" type="presOf" srcId="{1158D6EE-74EB-402E-986D-8D086C543FC3}" destId="{3A6A313F-7169-4933-AAC3-915454BF7EFE}" srcOrd="0" destOrd="0" presId="urn:microsoft.com/office/officeart/2005/8/layout/hProcess4"/>
    <dgm:cxn modelId="{CF4CF1C4-7932-4853-B922-930DE774FD5E}" type="presOf" srcId="{ABF6C38E-CCD7-48DE-8D67-F802A6C15CD9}" destId="{A9460E75-3CC3-4BD5-99D0-03457042E756}" srcOrd="0" destOrd="0" presId="urn:microsoft.com/office/officeart/2005/8/layout/hProcess4"/>
    <dgm:cxn modelId="{707E11CA-3030-42D7-A046-D3EF341DF6E8}" type="presOf" srcId="{5317F1A5-F54A-4079-AF8B-658187091406}" destId="{F96583C5-F5D7-4005-8286-F7ED68167B49}" srcOrd="0" destOrd="0" presId="urn:microsoft.com/office/officeart/2005/8/layout/hProcess4"/>
    <dgm:cxn modelId="{AAC735CA-DC3A-4067-A70F-B34EC725C14D}" srcId="{5678095B-3B57-4349-B24A-FF84C3751EAD}" destId="{3107CFD6-4BE4-419D-96A0-76B885FB2FA3}" srcOrd="1" destOrd="0" parTransId="{EDCB4368-A452-4424-9F9A-C9B18821FDA0}" sibTransId="{F84365A6-5ED9-436D-A243-9DB8F051F4DE}"/>
    <dgm:cxn modelId="{C91A5ED1-1AC0-47FA-96B8-F26DEA8460B5}" type="presOf" srcId="{04ADE932-6715-4415-A9B2-422D2E9FE383}" destId="{3A6A313F-7169-4933-AAC3-915454BF7EFE}" srcOrd="0" destOrd="1" presId="urn:microsoft.com/office/officeart/2005/8/layout/hProcess4"/>
    <dgm:cxn modelId="{7E8EC0DC-E47F-4567-B248-F489FCF34088}" type="presOf" srcId="{F84365A6-5ED9-436D-A243-9DB8F051F4DE}" destId="{323C05AE-1319-498C-B7DF-468B82832430}" srcOrd="0" destOrd="0" presId="urn:microsoft.com/office/officeart/2005/8/layout/hProcess4"/>
    <dgm:cxn modelId="{420ABBDF-4DB7-4108-9AEE-ACF441E131F0}" srcId="{5317F1A5-F54A-4079-AF8B-658187091406}" destId="{04ADE932-6715-4415-A9B2-422D2E9FE383}" srcOrd="1" destOrd="0" parTransId="{80BB23C7-13C8-4832-B41F-EFDD709DC3A0}" sibTransId="{F0AE6A64-94C4-4054-A573-7428CD7622F4}"/>
    <dgm:cxn modelId="{9A58A2E3-440F-40EA-A16B-F49BCD1AC3B4}" type="presOf" srcId="{B74240D3-A28E-4212-AFA2-01C286E2E979}" destId="{06B2EAA2-2AAA-4DC8-9F0F-F5D0650ABFF1}" srcOrd="1" destOrd="0" presId="urn:microsoft.com/office/officeart/2005/8/layout/hProcess4"/>
    <dgm:cxn modelId="{2E85AFED-4DBC-4F91-AE61-94F8ABA2BED0}" srcId="{5678095B-3B57-4349-B24A-FF84C3751EAD}" destId="{5317F1A5-F54A-4079-AF8B-658187091406}" srcOrd="0" destOrd="0" parTransId="{BAA39A4E-84A9-46E6-82B7-6D552FC27DF9}" sibTransId="{ABF6C38E-CCD7-48DE-8D67-F802A6C15CD9}"/>
    <dgm:cxn modelId="{FD6481F8-A7E2-4F8E-B287-709B6E6E4571}" srcId="{5317F1A5-F54A-4079-AF8B-658187091406}" destId="{1158D6EE-74EB-402E-986D-8D086C543FC3}" srcOrd="0" destOrd="0" parTransId="{C2D0C7F0-7750-49F0-B297-E04186E8267C}" sibTransId="{AD38246D-5985-4F5E-90B9-0E83E74429F3}"/>
    <dgm:cxn modelId="{76FA9AFA-EB41-41B3-A55D-83D30067D7B9}" type="presOf" srcId="{D3530FDF-DF21-4F20-A5E4-4FEBAC960769}" destId="{2040540F-C1F0-4AAE-9ECD-6E849D43178B}" srcOrd="1" destOrd="0" presId="urn:microsoft.com/office/officeart/2005/8/layout/hProcess4"/>
    <dgm:cxn modelId="{DCE15AFB-21CC-4049-8ECB-7F8D7FE04C37}" srcId="{AB17904C-9B33-4F3A-8526-16F1B19FFA67}" destId="{D3530FDF-DF21-4F20-A5E4-4FEBAC960769}" srcOrd="0" destOrd="0" parTransId="{9CFDA9DC-8D9D-40FD-B69E-C7C37B6E12DE}" sibTransId="{4A8112BD-DFDD-42F8-AEC6-6D29A760D038}"/>
    <dgm:cxn modelId="{BA2E69E6-D8B4-48FD-B0B1-98EA85BF7D9D}" type="presParOf" srcId="{FAA75EA1-DAEC-4C66-873B-9E9C4398EF10}" destId="{1C0CB216-BF3F-4F07-BF75-1662075E0530}" srcOrd="0" destOrd="0" presId="urn:microsoft.com/office/officeart/2005/8/layout/hProcess4"/>
    <dgm:cxn modelId="{078B17A6-F7A9-49C9-97C3-BE8EED06C230}" type="presParOf" srcId="{FAA75EA1-DAEC-4C66-873B-9E9C4398EF10}" destId="{DECE0473-343C-4FED-A597-776AEB085775}" srcOrd="1" destOrd="0" presId="urn:microsoft.com/office/officeart/2005/8/layout/hProcess4"/>
    <dgm:cxn modelId="{F7BEC5C8-5E50-4787-A05F-F95BB279F569}" type="presParOf" srcId="{FAA75EA1-DAEC-4C66-873B-9E9C4398EF10}" destId="{BCA5765B-5B8C-452D-8282-4275DD943F7C}" srcOrd="2" destOrd="0" presId="urn:microsoft.com/office/officeart/2005/8/layout/hProcess4"/>
    <dgm:cxn modelId="{B89291C3-E12A-487D-A52A-3B90B3D43506}" type="presParOf" srcId="{BCA5765B-5B8C-452D-8282-4275DD943F7C}" destId="{38C1F557-FBB3-4174-B86B-0F637F64D430}" srcOrd="0" destOrd="0" presId="urn:microsoft.com/office/officeart/2005/8/layout/hProcess4"/>
    <dgm:cxn modelId="{3DFDB1D5-4C14-4C35-9E81-ECD1E84AC951}" type="presParOf" srcId="{38C1F557-FBB3-4174-B86B-0F637F64D430}" destId="{36BF0DB5-24DE-4274-B8AE-F5BB405E99BD}" srcOrd="0" destOrd="0" presId="urn:microsoft.com/office/officeart/2005/8/layout/hProcess4"/>
    <dgm:cxn modelId="{6E5D44BE-3481-48CF-8043-583B5466AF4A}" type="presParOf" srcId="{38C1F557-FBB3-4174-B86B-0F637F64D430}" destId="{3A6A313F-7169-4933-AAC3-915454BF7EFE}" srcOrd="1" destOrd="0" presId="urn:microsoft.com/office/officeart/2005/8/layout/hProcess4"/>
    <dgm:cxn modelId="{00E492BA-99D6-4AA7-810F-0BB94240465A}" type="presParOf" srcId="{38C1F557-FBB3-4174-B86B-0F637F64D430}" destId="{8B875B90-354B-456F-8984-DD6A1EAEA5E4}" srcOrd="2" destOrd="0" presId="urn:microsoft.com/office/officeart/2005/8/layout/hProcess4"/>
    <dgm:cxn modelId="{5A976AC3-DF02-414C-8239-56EBD53AF5A2}" type="presParOf" srcId="{38C1F557-FBB3-4174-B86B-0F637F64D430}" destId="{F96583C5-F5D7-4005-8286-F7ED68167B49}" srcOrd="3" destOrd="0" presId="urn:microsoft.com/office/officeart/2005/8/layout/hProcess4"/>
    <dgm:cxn modelId="{2E595D2D-41C2-404C-A14F-8E9B32860725}" type="presParOf" srcId="{38C1F557-FBB3-4174-B86B-0F637F64D430}" destId="{8F3E8BB2-3D36-4D97-91EC-96AD98501AB2}" srcOrd="4" destOrd="0" presId="urn:microsoft.com/office/officeart/2005/8/layout/hProcess4"/>
    <dgm:cxn modelId="{3DD46099-B69E-439A-8041-C4983609F185}" type="presParOf" srcId="{BCA5765B-5B8C-452D-8282-4275DD943F7C}" destId="{A9460E75-3CC3-4BD5-99D0-03457042E756}" srcOrd="1" destOrd="0" presId="urn:microsoft.com/office/officeart/2005/8/layout/hProcess4"/>
    <dgm:cxn modelId="{051F6649-91D3-4950-AD7C-1BF4A88BBE13}" type="presParOf" srcId="{BCA5765B-5B8C-452D-8282-4275DD943F7C}" destId="{D24F58F6-07B6-438B-869A-DBD63FD7BE4C}" srcOrd="2" destOrd="0" presId="urn:microsoft.com/office/officeart/2005/8/layout/hProcess4"/>
    <dgm:cxn modelId="{CB11A6AF-9581-4D43-A9A7-5979F8295CF1}" type="presParOf" srcId="{D24F58F6-07B6-438B-869A-DBD63FD7BE4C}" destId="{356EF2C5-4DE4-49BA-8C3E-967B2EE80C7C}" srcOrd="0" destOrd="0" presId="urn:microsoft.com/office/officeart/2005/8/layout/hProcess4"/>
    <dgm:cxn modelId="{5FC8CEEF-84FB-4050-BACA-0DFEB8827B0D}" type="presParOf" srcId="{D24F58F6-07B6-438B-869A-DBD63FD7BE4C}" destId="{D5A5079D-34BC-4E2D-81AD-AA4079A23A3E}" srcOrd="1" destOrd="0" presId="urn:microsoft.com/office/officeart/2005/8/layout/hProcess4"/>
    <dgm:cxn modelId="{AECAA209-57E4-471E-A614-6C95BEB8942A}" type="presParOf" srcId="{D24F58F6-07B6-438B-869A-DBD63FD7BE4C}" destId="{06B2EAA2-2AAA-4DC8-9F0F-F5D0650ABFF1}" srcOrd="2" destOrd="0" presId="urn:microsoft.com/office/officeart/2005/8/layout/hProcess4"/>
    <dgm:cxn modelId="{A123240C-D810-4F54-BCEE-5A045D57CE40}" type="presParOf" srcId="{D24F58F6-07B6-438B-869A-DBD63FD7BE4C}" destId="{7A56625F-CFDE-4C79-A7BB-D1ED1C1DC004}" srcOrd="3" destOrd="0" presId="urn:microsoft.com/office/officeart/2005/8/layout/hProcess4"/>
    <dgm:cxn modelId="{0497B11D-EC0F-44FE-9A3A-899DA8756479}" type="presParOf" srcId="{D24F58F6-07B6-438B-869A-DBD63FD7BE4C}" destId="{41D79A77-5C3F-4DEA-9726-1BDAC9D3685B}" srcOrd="4" destOrd="0" presId="urn:microsoft.com/office/officeart/2005/8/layout/hProcess4"/>
    <dgm:cxn modelId="{72D6F7DB-7F74-4755-8067-AD71AA88F8B5}" type="presParOf" srcId="{BCA5765B-5B8C-452D-8282-4275DD943F7C}" destId="{323C05AE-1319-498C-B7DF-468B82832430}" srcOrd="3" destOrd="0" presId="urn:microsoft.com/office/officeart/2005/8/layout/hProcess4"/>
    <dgm:cxn modelId="{5FB2D8BF-8968-4957-9069-FE66537CFFB3}" type="presParOf" srcId="{BCA5765B-5B8C-452D-8282-4275DD943F7C}" destId="{E5F13D43-7E90-460E-B18E-37D971446D6B}" srcOrd="4" destOrd="0" presId="urn:microsoft.com/office/officeart/2005/8/layout/hProcess4"/>
    <dgm:cxn modelId="{AAE6FBF6-37AA-4C87-B8E3-96A6BEB1ADAE}" type="presParOf" srcId="{E5F13D43-7E90-460E-B18E-37D971446D6B}" destId="{07740483-D893-4ECD-90C7-D5BC173828AF}" srcOrd="0" destOrd="0" presId="urn:microsoft.com/office/officeart/2005/8/layout/hProcess4"/>
    <dgm:cxn modelId="{9952746E-EB9C-4054-A547-CC376744CD32}" type="presParOf" srcId="{E5F13D43-7E90-460E-B18E-37D971446D6B}" destId="{465DE282-DEF0-4DAE-ADA8-84E104AF7B46}" srcOrd="1" destOrd="0" presId="urn:microsoft.com/office/officeart/2005/8/layout/hProcess4"/>
    <dgm:cxn modelId="{93CF75C8-D5BA-4EBF-B019-9E025DC11BA3}" type="presParOf" srcId="{E5F13D43-7E90-460E-B18E-37D971446D6B}" destId="{2040540F-C1F0-4AAE-9ECD-6E849D43178B}" srcOrd="2" destOrd="0" presId="urn:microsoft.com/office/officeart/2005/8/layout/hProcess4"/>
    <dgm:cxn modelId="{312688CB-DF8C-4FEC-AE56-054AD0BBE327}" type="presParOf" srcId="{E5F13D43-7E90-460E-B18E-37D971446D6B}" destId="{97C8EAE4-4C89-4458-8616-2F127D319FF1}" srcOrd="3" destOrd="0" presId="urn:microsoft.com/office/officeart/2005/8/layout/hProcess4"/>
    <dgm:cxn modelId="{00CE4EA0-3D6E-47C0-8D6C-909942AF5088}" type="presParOf" srcId="{E5F13D43-7E90-460E-B18E-37D971446D6B}" destId="{9F41CCA6-64A8-40AF-9001-ACD3F3AAEDE7}"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6A313F-7169-4933-AAC3-915454BF7EFE}">
      <dsp:nvSpPr>
        <dsp:cNvPr id="0" name=""/>
        <dsp:cNvSpPr/>
      </dsp:nvSpPr>
      <dsp:spPr>
        <a:xfrm>
          <a:off x="812619" y="1039594"/>
          <a:ext cx="2876355" cy="1997652"/>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None/>
          </a:pPr>
          <a:r>
            <a:rPr lang="en-US" sz="1500" kern="1200" dirty="0"/>
            <a:t>Instructors are strong influencers over their student's ability to engage and become intrigued with the subject matter  (Axelson and Flick, 2010) </a:t>
          </a:r>
        </a:p>
        <a:p>
          <a:pPr marL="114300" lvl="1" indent="-114300" algn="l" defTabSz="666750">
            <a:lnSpc>
              <a:spcPct val="90000"/>
            </a:lnSpc>
            <a:spcBef>
              <a:spcPct val="0"/>
            </a:spcBef>
            <a:spcAft>
              <a:spcPct val="15000"/>
            </a:spcAft>
            <a:buNone/>
          </a:pPr>
          <a:endParaRPr lang="en-US" sz="1500" kern="1200" dirty="0"/>
        </a:p>
      </dsp:txBody>
      <dsp:txXfrm>
        <a:off x="858591" y="1085566"/>
        <a:ext cx="2784411" cy="1477639"/>
      </dsp:txXfrm>
    </dsp:sp>
    <dsp:sp modelId="{A9460E75-3CC3-4BD5-99D0-03457042E756}">
      <dsp:nvSpPr>
        <dsp:cNvPr id="0" name=""/>
        <dsp:cNvSpPr/>
      </dsp:nvSpPr>
      <dsp:spPr>
        <a:xfrm>
          <a:off x="2392310" y="1146856"/>
          <a:ext cx="3387692" cy="3387692"/>
        </a:xfrm>
        <a:prstGeom prst="leftCircularArrow">
          <a:avLst>
            <a:gd name="adj1" fmla="val 3592"/>
            <a:gd name="adj2" fmla="val 446694"/>
            <a:gd name="adj3" fmla="val 2583489"/>
            <a:gd name="adj4" fmla="val 9385773"/>
            <a:gd name="adj5" fmla="val 4191"/>
          </a:avLst>
        </a:prstGeom>
        <a:gradFill rotWithShape="0">
          <a:gsLst>
            <a:gs pos="0">
              <a:schemeClr val="accent5">
                <a:hueOff val="0"/>
                <a:satOff val="0"/>
                <a:lumOff val="0"/>
                <a:alphaOff val="0"/>
                <a:tint val="98000"/>
                <a:satMod val="110000"/>
                <a:lumMod val="104000"/>
              </a:schemeClr>
            </a:gs>
            <a:gs pos="69000">
              <a:schemeClr val="accent5">
                <a:hueOff val="0"/>
                <a:satOff val="0"/>
                <a:lumOff val="0"/>
                <a:alphaOff val="0"/>
                <a:shade val="88000"/>
                <a:satMod val="130000"/>
                <a:lumMod val="92000"/>
              </a:schemeClr>
            </a:gs>
            <a:gs pos="100000">
              <a:schemeClr val="accent5">
                <a:hueOff val="0"/>
                <a:satOff val="0"/>
                <a:lumOff val="0"/>
                <a:alphaOff val="0"/>
                <a:shade val="78000"/>
                <a:satMod val="130000"/>
                <a:lumMod val="92000"/>
              </a:schemeClr>
            </a:gs>
          </a:gsLst>
          <a:lin ang="5400000" scaled="0"/>
        </a:gradFill>
        <a:ln>
          <a:noFill/>
        </a:ln>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dsp:spPr>
      <dsp:style>
        <a:lnRef idx="0">
          <a:scrgbClr r="0" g="0" b="0"/>
        </a:lnRef>
        <a:fillRef idx="3">
          <a:scrgbClr r="0" g="0" b="0"/>
        </a:fillRef>
        <a:effectRef idx="3">
          <a:scrgbClr r="0" g="0" b="0"/>
        </a:effectRef>
        <a:fontRef idx="minor">
          <a:schemeClr val="lt1"/>
        </a:fontRef>
      </dsp:style>
    </dsp:sp>
    <dsp:sp modelId="{F96583C5-F5D7-4005-8286-F7ED68167B49}">
      <dsp:nvSpPr>
        <dsp:cNvPr id="0" name=""/>
        <dsp:cNvSpPr/>
      </dsp:nvSpPr>
      <dsp:spPr>
        <a:xfrm>
          <a:off x="1578016" y="2609178"/>
          <a:ext cx="2152898" cy="856136"/>
        </a:xfrm>
        <a:prstGeom prst="roundRect">
          <a:avLst>
            <a:gd name="adj" fmla="val 10000"/>
          </a:avLst>
        </a:prstGeom>
        <a:gradFill rotWithShape="0">
          <a:gsLst>
            <a:gs pos="0">
              <a:schemeClr val="accent5">
                <a:hueOff val="0"/>
                <a:satOff val="0"/>
                <a:lumOff val="0"/>
                <a:alphaOff val="0"/>
                <a:tint val="98000"/>
                <a:satMod val="110000"/>
                <a:lumMod val="104000"/>
              </a:schemeClr>
            </a:gs>
            <a:gs pos="69000">
              <a:schemeClr val="accent5">
                <a:hueOff val="0"/>
                <a:satOff val="0"/>
                <a:lumOff val="0"/>
                <a:alphaOff val="0"/>
                <a:shade val="88000"/>
                <a:satMod val="130000"/>
                <a:lumMod val="92000"/>
              </a:schemeClr>
            </a:gs>
            <a:gs pos="100000">
              <a:schemeClr val="accent5">
                <a:hueOff val="0"/>
                <a:satOff val="0"/>
                <a:lumOff val="0"/>
                <a:alphaOff val="0"/>
                <a:shade val="78000"/>
                <a:satMod val="130000"/>
                <a:lumMod val="92000"/>
              </a:schemeClr>
            </a:gs>
          </a:gsLst>
          <a:lin ang="5400000" scaled="0"/>
        </a:gradFill>
        <a:ln>
          <a:noFill/>
        </a:ln>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dsp:spPr>
      <dsp:style>
        <a:lnRef idx="0">
          <a:scrgbClr r="0" g="0" b="0"/>
        </a:lnRef>
        <a:fillRef idx="3">
          <a:scrgbClr r="0" g="0" b="0"/>
        </a:fillRef>
        <a:effectRef idx="3">
          <a:scrgbClr r="0" g="0" b="0"/>
        </a:effectRef>
        <a:fontRef idx="minor">
          <a:schemeClr val="lt1"/>
        </a:fontRef>
      </dsp:style>
      <dsp:txBody>
        <a:bodyPr spcFirstLastPara="0" vert="horz" wrap="square" lIns="60960" tIns="40640" rIns="60960" bIns="40640" numCol="1" spcCol="1270" anchor="ctr" anchorCtr="0">
          <a:noAutofit/>
        </a:bodyPr>
        <a:lstStyle/>
        <a:p>
          <a:pPr marL="0" lvl="0" indent="0" algn="ctr" defTabSz="1422400">
            <a:lnSpc>
              <a:spcPct val="90000"/>
            </a:lnSpc>
            <a:spcBef>
              <a:spcPct val="0"/>
            </a:spcBef>
            <a:spcAft>
              <a:spcPct val="35000"/>
            </a:spcAft>
            <a:buNone/>
          </a:pPr>
          <a:r>
            <a:rPr lang="en-US" sz="3200" kern="1200" dirty="0"/>
            <a:t>Instructor</a:t>
          </a:r>
        </a:p>
      </dsp:txBody>
      <dsp:txXfrm>
        <a:off x="1603091" y="2634253"/>
        <a:ext cx="2102748" cy="805986"/>
      </dsp:txXfrm>
    </dsp:sp>
    <dsp:sp modelId="{D5A5079D-34BC-4E2D-81AD-AA4079A23A3E}">
      <dsp:nvSpPr>
        <dsp:cNvPr id="0" name=""/>
        <dsp:cNvSpPr/>
      </dsp:nvSpPr>
      <dsp:spPr>
        <a:xfrm>
          <a:off x="4383114" y="1015403"/>
          <a:ext cx="2995348" cy="2607255"/>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842315"/>
              <a:satOff val="-3972"/>
              <a:lumOff val="98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28575" tIns="28575" rIns="28575" bIns="28575" numCol="1" spcCol="1270" anchor="t" anchorCtr="0">
          <a:noAutofit/>
        </a:bodyPr>
        <a:lstStyle/>
        <a:p>
          <a:pPr marL="114300" lvl="1" indent="-114300" algn="l" defTabSz="622300">
            <a:lnSpc>
              <a:spcPct val="90000"/>
            </a:lnSpc>
            <a:spcBef>
              <a:spcPct val="0"/>
            </a:spcBef>
            <a:spcAft>
              <a:spcPct val="15000"/>
            </a:spcAft>
            <a:buNone/>
          </a:pPr>
          <a:r>
            <a:rPr lang="en-US" sz="1400" kern="1200" dirty="0"/>
            <a:t>Highly engaged individuals exhibits a high level of academic motivation and demonstrates a desire to embrace learning opportunities despite academic challenges (</a:t>
          </a:r>
          <a:r>
            <a:rPr lang="en-US" sz="1400" kern="1200" dirty="0" err="1"/>
            <a:t>Artino</a:t>
          </a:r>
          <a:r>
            <a:rPr lang="en-US" sz="1400" kern="1200" dirty="0"/>
            <a:t> &amp; Stephens, 2009)</a:t>
          </a:r>
        </a:p>
      </dsp:txBody>
      <dsp:txXfrm>
        <a:off x="4443114" y="1634100"/>
        <a:ext cx="2875348" cy="1928557"/>
      </dsp:txXfrm>
    </dsp:sp>
    <dsp:sp modelId="{323C05AE-1319-498C-B7DF-468B82832430}">
      <dsp:nvSpPr>
        <dsp:cNvPr id="0" name=""/>
        <dsp:cNvSpPr/>
      </dsp:nvSpPr>
      <dsp:spPr>
        <a:xfrm>
          <a:off x="5867069" y="-344991"/>
          <a:ext cx="3517814" cy="3517814"/>
        </a:xfrm>
        <a:prstGeom prst="circularArrow">
          <a:avLst>
            <a:gd name="adj1" fmla="val 3459"/>
            <a:gd name="adj2" fmla="val 428809"/>
            <a:gd name="adj3" fmla="val 19398325"/>
            <a:gd name="adj4" fmla="val 12578156"/>
            <a:gd name="adj5" fmla="val 4036"/>
          </a:avLst>
        </a:prstGeom>
        <a:gradFill rotWithShape="0">
          <a:gsLst>
            <a:gs pos="0">
              <a:schemeClr val="accent5">
                <a:hueOff val="-1684631"/>
                <a:satOff val="-7944"/>
                <a:lumOff val="1960"/>
                <a:alphaOff val="0"/>
                <a:tint val="98000"/>
                <a:satMod val="110000"/>
                <a:lumMod val="104000"/>
              </a:schemeClr>
            </a:gs>
            <a:gs pos="69000">
              <a:schemeClr val="accent5">
                <a:hueOff val="-1684631"/>
                <a:satOff val="-7944"/>
                <a:lumOff val="1960"/>
                <a:alphaOff val="0"/>
                <a:shade val="88000"/>
                <a:satMod val="130000"/>
                <a:lumMod val="92000"/>
              </a:schemeClr>
            </a:gs>
            <a:gs pos="100000">
              <a:schemeClr val="accent5">
                <a:hueOff val="-1684631"/>
                <a:satOff val="-7944"/>
                <a:lumOff val="1960"/>
                <a:alphaOff val="0"/>
                <a:shade val="78000"/>
                <a:satMod val="130000"/>
                <a:lumMod val="92000"/>
              </a:schemeClr>
            </a:gs>
          </a:gsLst>
          <a:lin ang="5400000" scaled="0"/>
        </a:gradFill>
        <a:ln>
          <a:noFill/>
        </a:ln>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dsp:spPr>
      <dsp:style>
        <a:lnRef idx="0">
          <a:scrgbClr r="0" g="0" b="0"/>
        </a:lnRef>
        <a:fillRef idx="3">
          <a:scrgbClr r="0" g="0" b="0"/>
        </a:fillRef>
        <a:effectRef idx="3">
          <a:scrgbClr r="0" g="0" b="0"/>
        </a:effectRef>
        <a:fontRef idx="minor">
          <a:schemeClr val="lt1"/>
        </a:fontRef>
      </dsp:style>
    </dsp:sp>
    <dsp:sp modelId="{7A56625F-CFDE-4C79-A7BB-D1ED1C1DC004}">
      <dsp:nvSpPr>
        <dsp:cNvPr id="0" name=""/>
        <dsp:cNvSpPr/>
      </dsp:nvSpPr>
      <dsp:spPr>
        <a:xfrm>
          <a:off x="5135299" y="609348"/>
          <a:ext cx="2152898" cy="856136"/>
        </a:xfrm>
        <a:prstGeom prst="roundRect">
          <a:avLst>
            <a:gd name="adj" fmla="val 10000"/>
          </a:avLst>
        </a:prstGeom>
        <a:gradFill rotWithShape="0">
          <a:gsLst>
            <a:gs pos="0">
              <a:schemeClr val="accent5">
                <a:hueOff val="-842315"/>
                <a:satOff val="-3972"/>
                <a:lumOff val="980"/>
                <a:alphaOff val="0"/>
                <a:tint val="98000"/>
                <a:satMod val="110000"/>
                <a:lumMod val="104000"/>
              </a:schemeClr>
            </a:gs>
            <a:gs pos="69000">
              <a:schemeClr val="accent5">
                <a:hueOff val="-842315"/>
                <a:satOff val="-3972"/>
                <a:lumOff val="980"/>
                <a:alphaOff val="0"/>
                <a:shade val="88000"/>
                <a:satMod val="130000"/>
                <a:lumMod val="92000"/>
              </a:schemeClr>
            </a:gs>
            <a:gs pos="100000">
              <a:schemeClr val="accent5">
                <a:hueOff val="-842315"/>
                <a:satOff val="-3972"/>
                <a:lumOff val="980"/>
                <a:alphaOff val="0"/>
                <a:shade val="78000"/>
                <a:satMod val="130000"/>
                <a:lumMod val="92000"/>
              </a:schemeClr>
            </a:gs>
          </a:gsLst>
          <a:lin ang="5400000" scaled="0"/>
        </a:gradFill>
        <a:ln>
          <a:noFill/>
        </a:ln>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dsp:spPr>
      <dsp:style>
        <a:lnRef idx="0">
          <a:scrgbClr r="0" g="0" b="0"/>
        </a:lnRef>
        <a:fillRef idx="3">
          <a:scrgbClr r="0" g="0" b="0"/>
        </a:fillRef>
        <a:effectRef idx="3">
          <a:scrgbClr r="0" g="0" b="0"/>
        </a:effectRef>
        <a:fontRef idx="minor">
          <a:schemeClr val="lt1"/>
        </a:fontRef>
      </dsp:style>
      <dsp:txBody>
        <a:bodyPr spcFirstLastPara="0" vert="horz" wrap="square" lIns="60960" tIns="40640" rIns="60960" bIns="40640" numCol="1" spcCol="1270" anchor="ctr" anchorCtr="0">
          <a:noAutofit/>
        </a:bodyPr>
        <a:lstStyle/>
        <a:p>
          <a:pPr marL="0" lvl="0" indent="0" algn="ctr" defTabSz="1422400">
            <a:lnSpc>
              <a:spcPct val="90000"/>
            </a:lnSpc>
            <a:spcBef>
              <a:spcPct val="0"/>
            </a:spcBef>
            <a:spcAft>
              <a:spcPct val="35000"/>
            </a:spcAft>
            <a:buNone/>
          </a:pPr>
          <a:r>
            <a:rPr lang="en-US" sz="3200" kern="1200" dirty="0"/>
            <a:t>Students</a:t>
          </a:r>
        </a:p>
      </dsp:txBody>
      <dsp:txXfrm>
        <a:off x="5160374" y="634423"/>
        <a:ext cx="2102748" cy="805986"/>
      </dsp:txXfrm>
    </dsp:sp>
    <dsp:sp modelId="{465DE282-DEF0-4DAE-ADA8-84E104AF7B46}">
      <dsp:nvSpPr>
        <dsp:cNvPr id="0" name=""/>
        <dsp:cNvSpPr/>
      </dsp:nvSpPr>
      <dsp:spPr>
        <a:xfrm>
          <a:off x="7885246" y="1039594"/>
          <a:ext cx="2823700" cy="1997652"/>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1684631"/>
              <a:satOff val="-7944"/>
              <a:lumOff val="196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None/>
          </a:pPr>
          <a:r>
            <a:rPr lang="en-US" sz="1500" kern="1200" dirty="0"/>
            <a:t>“Greater student engagement translates into valued student experiences, higher academic performance, and increased retention rates.”  (</a:t>
          </a:r>
          <a:r>
            <a:rPr lang="en-US" sz="1500" kern="1200" dirty="0" err="1"/>
            <a:t>Napal</a:t>
          </a:r>
          <a:r>
            <a:rPr lang="en-US" sz="1500" kern="1200" dirty="0"/>
            <a:t> &amp; Rogerson, 2020)</a:t>
          </a:r>
        </a:p>
      </dsp:txBody>
      <dsp:txXfrm>
        <a:off x="7931218" y="1085566"/>
        <a:ext cx="2731756" cy="1477639"/>
      </dsp:txXfrm>
    </dsp:sp>
    <dsp:sp modelId="{97C8EAE4-4C89-4458-8616-2F127D319FF1}">
      <dsp:nvSpPr>
        <dsp:cNvPr id="0" name=""/>
        <dsp:cNvSpPr/>
      </dsp:nvSpPr>
      <dsp:spPr>
        <a:xfrm>
          <a:off x="8624316" y="2609178"/>
          <a:ext cx="2152898" cy="856136"/>
        </a:xfrm>
        <a:prstGeom prst="roundRect">
          <a:avLst>
            <a:gd name="adj" fmla="val 10000"/>
          </a:avLst>
        </a:prstGeom>
        <a:gradFill rotWithShape="0">
          <a:gsLst>
            <a:gs pos="0">
              <a:schemeClr val="accent5">
                <a:hueOff val="-1684631"/>
                <a:satOff val="-7944"/>
                <a:lumOff val="1960"/>
                <a:alphaOff val="0"/>
                <a:tint val="98000"/>
                <a:satMod val="110000"/>
                <a:lumMod val="104000"/>
              </a:schemeClr>
            </a:gs>
            <a:gs pos="69000">
              <a:schemeClr val="accent5">
                <a:hueOff val="-1684631"/>
                <a:satOff val="-7944"/>
                <a:lumOff val="1960"/>
                <a:alphaOff val="0"/>
                <a:shade val="88000"/>
                <a:satMod val="130000"/>
                <a:lumMod val="92000"/>
              </a:schemeClr>
            </a:gs>
            <a:gs pos="100000">
              <a:schemeClr val="accent5">
                <a:hueOff val="-1684631"/>
                <a:satOff val="-7944"/>
                <a:lumOff val="1960"/>
                <a:alphaOff val="0"/>
                <a:shade val="78000"/>
                <a:satMod val="130000"/>
                <a:lumMod val="92000"/>
              </a:schemeClr>
            </a:gs>
          </a:gsLst>
          <a:lin ang="5400000" scaled="0"/>
        </a:gradFill>
        <a:ln>
          <a:noFill/>
        </a:ln>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dsp:spPr>
      <dsp:style>
        <a:lnRef idx="0">
          <a:scrgbClr r="0" g="0" b="0"/>
        </a:lnRef>
        <a:fillRef idx="3">
          <a:scrgbClr r="0" g="0" b="0"/>
        </a:fillRef>
        <a:effectRef idx="3">
          <a:scrgbClr r="0" g="0" b="0"/>
        </a:effectRef>
        <a:fontRef idx="minor">
          <a:schemeClr val="lt1"/>
        </a:fontRef>
      </dsp:style>
      <dsp:txBody>
        <a:bodyPr spcFirstLastPara="0" vert="horz" wrap="square" lIns="60960" tIns="40640" rIns="60960" bIns="40640" numCol="1" spcCol="1270" anchor="ctr" anchorCtr="0">
          <a:noAutofit/>
        </a:bodyPr>
        <a:lstStyle/>
        <a:p>
          <a:pPr marL="0" lvl="0" indent="0" algn="ctr" defTabSz="1422400">
            <a:lnSpc>
              <a:spcPct val="90000"/>
            </a:lnSpc>
            <a:spcBef>
              <a:spcPct val="0"/>
            </a:spcBef>
            <a:spcAft>
              <a:spcPct val="35000"/>
            </a:spcAft>
            <a:buNone/>
          </a:pPr>
          <a:r>
            <a:rPr lang="en-US" sz="3200" kern="1200" dirty="0"/>
            <a:t>Engagement</a:t>
          </a:r>
        </a:p>
      </dsp:txBody>
      <dsp:txXfrm>
        <a:off x="8649391" y="2634253"/>
        <a:ext cx="2102748" cy="80598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A32F55B1-731E-41FD-9834-B09553BD0E00}" type="datetimeFigureOut">
              <a:rPr lang="en-US" smtClean="0"/>
              <a:t>4/17/2023</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85A15ED7-6047-4D59-9C3E-75A670D165FC}" type="slidenum">
              <a:rPr lang="en-US" smtClean="0"/>
              <a:t>‹#›</a:t>
            </a:fld>
            <a:endParaRPr lang="en-US"/>
          </a:p>
        </p:txBody>
      </p:sp>
    </p:spTree>
    <p:extLst>
      <p:ext uri="{BB962C8B-B14F-4D97-AF65-F5344CB8AC3E}">
        <p14:creationId xmlns:p14="http://schemas.microsoft.com/office/powerpoint/2010/main" val="35644117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5A15ED7-6047-4D59-9C3E-75A670D165FC}" type="slidenum">
              <a:rPr lang="en-US" smtClean="0"/>
              <a:t>1</a:t>
            </a:fld>
            <a:endParaRPr lang="en-US"/>
          </a:p>
        </p:txBody>
      </p:sp>
    </p:spTree>
    <p:extLst>
      <p:ext uri="{BB962C8B-B14F-4D97-AF65-F5344CB8AC3E}">
        <p14:creationId xmlns:p14="http://schemas.microsoft.com/office/powerpoint/2010/main" val="38236768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Criteria:</a:t>
            </a:r>
          </a:p>
          <a:p>
            <a:r>
              <a:rPr lang="en-US" dirty="0"/>
              <a:t>The study focused on members of Generation Z.  These are individuals born after 1995 and before 2010.  The research focused on current Cybersecurity students or recent grads.  To make the study manageable, the scope was limited individuals receiving education in Illinois, Michigan, Indiana, and Wisconsin.</a:t>
            </a:r>
          </a:p>
          <a:p>
            <a:endParaRPr lang="en-US" dirty="0"/>
          </a:p>
          <a:p>
            <a:r>
              <a:rPr lang="en-US" dirty="0"/>
              <a:t>Estimated Population:</a:t>
            </a:r>
          </a:p>
          <a:p>
            <a:r>
              <a:rPr lang="en-US" dirty="0"/>
              <a:t>I analyzed a 2019 dataset from the National Center for Education Statistics.  This showed that two year and four year institutions granted almost 6.4 million degrees.  I used the NCES Classification of Instructional Programs code for Computer and Information Security programs and found almost 7,400 cybersecurity graduates across the nation between 2018 and 2019.  Simple extrapolation showed an estimate of 29,400 students currently enrolled in cyber programs in the United States.  Further analysis estimated that in the targeted region there were 555 current cybersecurity students.</a:t>
            </a:r>
          </a:p>
          <a:p>
            <a:endParaRPr lang="en-US" dirty="0"/>
          </a:p>
          <a:p>
            <a:r>
              <a:rPr lang="en-US" dirty="0"/>
              <a:t>Purposeful Sampling:</a:t>
            </a:r>
          </a:p>
          <a:p>
            <a:r>
              <a:rPr lang="en-US" dirty="0"/>
              <a:t>In this study, I primarily used purposeful sampling.  However one participant was obtained through the snowball technique. I began finding participants by obtaining site permission from LinkedIn.  I reached out to several cybersecurity related groups such as the Information Security Community, National Cybersecurity Student Association, Information Systems Security Association (ISSA) student organizations and received their permission to recruit on their linked in group pages.  I also reached out to professional contacts to receive referrals and to other cybersecurity student organizations such as Women in Cybersecurity. As part of the data collection process I asked study participants for referrals that might meet the study criteria.</a:t>
            </a:r>
          </a:p>
          <a:p>
            <a:endParaRPr lang="en-US" dirty="0"/>
          </a:p>
          <a:p>
            <a:r>
              <a:rPr lang="en-US" dirty="0"/>
              <a:t>Final Sample</a:t>
            </a:r>
          </a:p>
          <a:p>
            <a:r>
              <a:rPr lang="en-US" dirty="0"/>
              <a:t>Saturation occurs when data gathering ceases to add to the theory or stops revealing new insights to the studied theoretical categories (Charmaz, 2006). Mapp (2008) describes saturation as the point at which the interviews contain no new data. Creswell (2014) suggests a sample size of three to ten for studies is appropriate to reach saturation.  This study used a final sample of 10 participants.  I stopped receiving new insights around participant 7 or 8.  The remaining participants added robust testimony that substantiated the insight received from the previous participants.</a:t>
            </a:r>
          </a:p>
          <a:p>
            <a:endParaRPr lang="en-US" dirty="0"/>
          </a:p>
        </p:txBody>
      </p:sp>
      <p:sp>
        <p:nvSpPr>
          <p:cNvPr id="4" name="Slide Number Placeholder 3"/>
          <p:cNvSpPr>
            <a:spLocks noGrp="1"/>
          </p:cNvSpPr>
          <p:nvPr>
            <p:ph type="sldNum" sz="quarter" idx="5"/>
          </p:nvPr>
        </p:nvSpPr>
        <p:spPr/>
        <p:txBody>
          <a:bodyPr/>
          <a:lstStyle/>
          <a:p>
            <a:fld id="{5DC60943-72D7-47E2-A926-0088F92165FE}" type="slidenum">
              <a:rPr lang="en-US" smtClean="0"/>
              <a:t>10</a:t>
            </a:fld>
            <a:endParaRPr lang="en-US"/>
          </a:p>
        </p:txBody>
      </p:sp>
    </p:spTree>
    <p:extLst>
      <p:ext uri="{BB962C8B-B14F-4D97-AF65-F5344CB8AC3E}">
        <p14:creationId xmlns:p14="http://schemas.microsoft.com/office/powerpoint/2010/main" val="36853888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defRPr/>
            </a:pPr>
            <a:r>
              <a:rPr lang="en-US" dirty="0"/>
              <a:t>Participants included four females and six males. Birth years were consistent with the definition of Generation Z individuals, which ranged from 1996-2010. Five of the study participants were recently graduated, while the remaining five were still in school. 50% of participants were associated with colleges or universities in Illinois; 30% in Indiana; and 20% in Michigan. One participant, who was disqualified from the study due to birth year, received education in Wisconsin.  That participant’s information is presented in the demographic information and their responses were not included in the study. </a:t>
            </a:r>
          </a:p>
          <a:p>
            <a:endParaRPr lang="en-US" dirty="0"/>
          </a:p>
          <a:p>
            <a:r>
              <a:rPr lang="en-US" dirty="0"/>
              <a:t>Final Sample</a:t>
            </a:r>
          </a:p>
          <a:p>
            <a:r>
              <a:rPr lang="en-US" dirty="0"/>
              <a:t>Saturation occurs when data gathering ceases to add to the theory or stops revealing new insights to the studied theoretical categories (Charmaz, 2006). Mapp (2008) describes saturation as the point at which the interviews contain no new data. Creswell (2014) suggests a sample size of three to ten for studies is appropriate to reach saturation.  This study used a final sample of 10 participants.  I stopped receiving new insights around participant 7 or 8.  The remaining participants added robust testimony that substantiated the insight received from the previous participants.</a:t>
            </a:r>
          </a:p>
          <a:p>
            <a:endParaRPr lang="en-US" dirty="0"/>
          </a:p>
        </p:txBody>
      </p:sp>
      <p:sp>
        <p:nvSpPr>
          <p:cNvPr id="4" name="Slide Number Placeholder 3"/>
          <p:cNvSpPr>
            <a:spLocks noGrp="1"/>
          </p:cNvSpPr>
          <p:nvPr>
            <p:ph type="sldNum" sz="quarter" idx="5"/>
          </p:nvPr>
        </p:nvSpPr>
        <p:spPr/>
        <p:txBody>
          <a:bodyPr/>
          <a:lstStyle/>
          <a:p>
            <a:fld id="{5DC60943-72D7-47E2-A926-0088F92165FE}" type="slidenum">
              <a:rPr lang="en-US" smtClean="0"/>
              <a:t>11</a:t>
            </a:fld>
            <a:endParaRPr lang="en-US"/>
          </a:p>
        </p:txBody>
      </p:sp>
    </p:spTree>
    <p:extLst>
      <p:ext uri="{BB962C8B-B14F-4D97-AF65-F5344CB8AC3E}">
        <p14:creationId xmlns:p14="http://schemas.microsoft.com/office/powerpoint/2010/main" val="31175008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6618">
              <a:defRPr/>
            </a:pPr>
            <a:endParaRPr lang="en-US" dirty="0"/>
          </a:p>
          <a:p>
            <a:pPr defTabSz="466618">
              <a:defRPr/>
            </a:pPr>
            <a:r>
              <a:rPr lang="en-US" b="1" dirty="0"/>
              <a:t>Instrumentation</a:t>
            </a:r>
          </a:p>
          <a:p>
            <a:pPr defTabSz="466618">
              <a:defRPr/>
            </a:pPr>
            <a:r>
              <a:rPr lang="en-US" dirty="0"/>
              <a:t>This study used a semi-structured interview strategy that allows for probing questions that seek a deeper understanding of the response (Gray, 2004). A series of questions was divided into several stages. The questions have been specifically designed to create a natural progression throughout the interviews. There were 14 questions</a:t>
            </a:r>
          </a:p>
          <a:p>
            <a:pPr defTabSz="466618">
              <a:defRPr/>
            </a:pPr>
            <a:r>
              <a:rPr lang="en-US" dirty="0"/>
              <a:t>	The first section, Qualifying and Demographic Questions, simply verified qualifying information and collects basic demographic information.  </a:t>
            </a:r>
          </a:p>
          <a:p>
            <a:pPr defTabSz="466618">
              <a:defRPr/>
            </a:pPr>
            <a:r>
              <a:rPr lang="en-US" dirty="0"/>
              <a:t>	The next section, Introductory Questions, asks about the participants overall cybersecurity education experience and generalized feelings about their program.  </a:t>
            </a:r>
          </a:p>
          <a:p>
            <a:pPr defTabSz="466618">
              <a:defRPr/>
            </a:pPr>
            <a:r>
              <a:rPr lang="en-US" dirty="0"/>
              <a:t>	The central question section is intended to dive deeper into the participants perspective of specific instructor qualities that helped them to engage in the subject matter, and describe their ideal cybersecurity instructor.  </a:t>
            </a:r>
          </a:p>
          <a:p>
            <a:pPr defTabSz="466618">
              <a:defRPr/>
            </a:pPr>
            <a:r>
              <a:rPr lang="en-US" dirty="0"/>
              <a:t>	The final section was intended to be a soft exit to the interview.  It provided an opportunity for the subject to express any additional thoughts about the subject matter and politely seeks a referral, a component of the snowball sampling technique. </a:t>
            </a:r>
          </a:p>
          <a:p>
            <a:endParaRPr lang="en-US" b="1" dirty="0"/>
          </a:p>
          <a:p>
            <a:r>
              <a:rPr lang="en-US" b="1" dirty="0"/>
              <a:t>Trustworthiness</a:t>
            </a:r>
          </a:p>
          <a:p>
            <a:r>
              <a:rPr lang="en-US" dirty="0"/>
              <a:t>Trustworthiness was established using several methods.  The study ensured credibility through member checking by providing participants with an opportunity to validate the accuracy of their statements and a chance to make any changes or clarifications. One study participant made minor changes to their statements to provide clarity. Additionally, the same questions were asked of each study participant.  The study used purposeful sampling (transferability as subjects characteristics are related to research).  To maintain dependability, the researcher kept an audit trail through field notes, the coding process, recordings, and transcriptions.  The researcher ensured confirmability and that the study was repeatable by the thorough documentation of procedure.  Furthermore, findings were compared with literature and seen in alignment.</a:t>
            </a:r>
          </a:p>
          <a:p>
            <a:endParaRPr lang="en-US" dirty="0"/>
          </a:p>
          <a:p>
            <a:r>
              <a:rPr lang="en-US" b="1" dirty="0"/>
              <a:t>Data Analysis</a:t>
            </a:r>
          </a:p>
          <a:p>
            <a:r>
              <a:rPr lang="en-US" dirty="0"/>
              <a:t>Thematic elements were created with a three-step coding process. </a:t>
            </a:r>
          </a:p>
          <a:p>
            <a:r>
              <a:rPr lang="en-US" dirty="0"/>
              <a:t>Open coding - Categorize words and phrases based on commonality</a:t>
            </a:r>
          </a:p>
          <a:p>
            <a:r>
              <a:rPr lang="en-US" dirty="0"/>
              <a:t>Axial analysis - connections are made between categories. </a:t>
            </a:r>
          </a:p>
          <a:p>
            <a:r>
              <a:rPr lang="en-US" dirty="0"/>
              <a:t>Selective analysis - themes emerge from combined categories. </a:t>
            </a:r>
          </a:p>
          <a:p>
            <a:endParaRPr lang="en-US" dirty="0"/>
          </a:p>
          <a:p>
            <a:endParaRPr lang="en-US" dirty="0"/>
          </a:p>
        </p:txBody>
      </p:sp>
      <p:sp>
        <p:nvSpPr>
          <p:cNvPr id="4" name="Slide Number Placeholder 3"/>
          <p:cNvSpPr>
            <a:spLocks noGrp="1"/>
          </p:cNvSpPr>
          <p:nvPr>
            <p:ph type="sldNum" sz="quarter" idx="5"/>
          </p:nvPr>
        </p:nvSpPr>
        <p:spPr/>
        <p:txBody>
          <a:bodyPr/>
          <a:lstStyle/>
          <a:p>
            <a:fld id="{5DC60943-72D7-47E2-A926-0088F92165FE}" type="slidenum">
              <a:rPr lang="en-US" smtClean="0"/>
              <a:t>12</a:t>
            </a:fld>
            <a:endParaRPr lang="en-US"/>
          </a:p>
        </p:txBody>
      </p:sp>
    </p:spTree>
    <p:extLst>
      <p:ext uri="{BB962C8B-B14F-4D97-AF65-F5344CB8AC3E}">
        <p14:creationId xmlns:p14="http://schemas.microsoft.com/office/powerpoint/2010/main" val="27203615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5A15ED7-6047-4D59-9C3E-75A670D165FC}" type="slidenum">
              <a:rPr lang="en-US" smtClean="0"/>
              <a:t>13</a:t>
            </a:fld>
            <a:endParaRPr lang="en-US"/>
          </a:p>
        </p:txBody>
      </p:sp>
    </p:spTree>
    <p:extLst>
      <p:ext uri="{BB962C8B-B14F-4D97-AF65-F5344CB8AC3E}">
        <p14:creationId xmlns:p14="http://schemas.microsoft.com/office/powerpoint/2010/main" val="1846907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6618">
              <a:defRPr/>
            </a:pPr>
            <a:r>
              <a:rPr lang="en-US" dirty="0"/>
              <a:t>The first category to emerge is that of instructor qualities.</a:t>
            </a:r>
          </a:p>
          <a:p>
            <a:pPr defTabSz="466618">
              <a:defRPr/>
            </a:pPr>
            <a:endParaRPr lang="en-US" dirty="0"/>
          </a:p>
          <a:p>
            <a:pPr defTabSz="466618">
              <a:defRPr/>
            </a:pPr>
            <a:r>
              <a:rPr lang="en-US" b="1" dirty="0"/>
              <a:t>Relational</a:t>
            </a:r>
            <a:r>
              <a:rPr lang="en-US" dirty="0"/>
              <a:t>:</a:t>
            </a:r>
          </a:p>
          <a:p>
            <a:pPr defTabSz="466618">
              <a:defRPr/>
            </a:pPr>
            <a:r>
              <a:rPr lang="en-US" dirty="0"/>
              <a:t>The first emerging instructor quality theme is relational.  Relational refers to a quality where cybersecurity students feel a personal or close connection to the instructor.  It can also infer that an instructor works to develop a personal relationship with the cybersecurity student.  This theme is mentioned by 100% of the study participants. 45% of the coded responses in this category refer to an instructor’s ability to be relational with their cybersecurity students.  Each participant made specific statements to indicate that an instructor who is relational helps increase their level of engagement. </a:t>
            </a:r>
          </a:p>
          <a:p>
            <a:pPr defTabSz="466618">
              <a:defRPr/>
            </a:pPr>
            <a:endParaRPr lang="en-US" dirty="0"/>
          </a:p>
          <a:p>
            <a:pPr defTabSz="466618">
              <a:defRPr/>
            </a:pPr>
            <a:endParaRPr lang="en-US" dirty="0"/>
          </a:p>
          <a:p>
            <a:pPr defTabSz="466618">
              <a:defRPr/>
            </a:pPr>
            <a:r>
              <a:rPr lang="en-US" b="1" dirty="0"/>
              <a:t>Engaging:</a:t>
            </a:r>
          </a:p>
          <a:p>
            <a:pPr defTabSz="466618">
              <a:defRPr/>
            </a:pPr>
            <a:r>
              <a:rPr lang="en-US" dirty="0"/>
              <a:t>The second central theme of instructor qualities that emerged was that of being engaging.  An engaging instructor is inspiring, passionate, dynamic, or motivating.  80% of the participants mentioned that having a cybersecurity instructor who exhibited these qualities impacted the subject matter level engagement.  34% of the coded responses in this category refer to the cybersecurity instructor’s ability to be engaging inside and outside of the classroom.</a:t>
            </a:r>
          </a:p>
          <a:p>
            <a:pPr defTabSz="466618">
              <a:defRPr/>
            </a:pPr>
            <a:endParaRPr lang="en-US" dirty="0"/>
          </a:p>
          <a:p>
            <a:pPr defTabSz="466618">
              <a:defRPr/>
            </a:pPr>
            <a:r>
              <a:rPr lang="en-US" b="1" dirty="0"/>
              <a:t>Personable:</a:t>
            </a:r>
          </a:p>
          <a:p>
            <a:pPr defTabSz="466618">
              <a:defRPr/>
            </a:pPr>
            <a:r>
              <a:rPr lang="en-US" dirty="0"/>
              <a:t>The third central instructor quality theme that emerged was that of being personable. This quality describes a cybersecurity instructor that is friendly, humble, a good listener, or made the participant feel welcome or acknowledged.  19% of the coded responses in the Instructor Quality category mentioned personability as being important.  In addition, 80% of all participants indicated the quality of being personable helped increase engagement in their cybersecurity studies. 83% of the coded responses from participants who identified this as a critical quality of their cybersecurity instructors were male.</a:t>
            </a:r>
          </a:p>
          <a:p>
            <a:pPr defTabSz="466618">
              <a:defRPr/>
            </a:pPr>
            <a:r>
              <a:rPr lang="en-US" dirty="0"/>
              <a:t> </a:t>
            </a:r>
          </a:p>
          <a:p>
            <a:r>
              <a:rPr lang="en-US" b="1" i="1" dirty="0"/>
              <a:t>Coursework &amp; Learning Experiences was the second category to emerge</a:t>
            </a:r>
          </a:p>
          <a:p>
            <a:r>
              <a:rPr lang="en-US" b="1" dirty="0"/>
              <a:t>Theme D: Relevant Coursework.  </a:t>
            </a:r>
          </a:p>
          <a:p>
            <a:r>
              <a:rPr lang="en-US" dirty="0"/>
              <a:t>The fourth central theme to emerge is that of relevancy.  Relevant describes coursework that is current, and cybersecurity students can see that it is directly applicable to the state of the cybersecurity field.  Relevant coursework includes hands-on labs, exercises, and lectures that give cybersecurity students a glimpse of the real world.  This includes lectures covering new and emerging topics and projects that help answer the seemingly age-old question: “when am I going to use this in real life?”  100% of the participants indicated the need for relevant coursework to keep them engaged in their cybersecurity coursework.  55% of the coded responses under the Coursework and Learning Experiences category refer to the need for coursework to feel overtly relevant to what they will be doing or experiencing when they are a cybersecurity specialist.   </a:t>
            </a:r>
          </a:p>
          <a:p>
            <a:pPr defTabSz="466618">
              <a:defRPr/>
            </a:pPr>
            <a:endParaRPr lang="en-US" dirty="0"/>
          </a:p>
          <a:p>
            <a:r>
              <a:rPr lang="en-US" b="1" dirty="0"/>
              <a:t>Real Experiences.  </a:t>
            </a:r>
          </a:p>
          <a:p>
            <a:r>
              <a:rPr lang="en-US" dirty="0"/>
              <a:t>The fifth central theme to emerge is that of the real.  Real describes participant learning experiences that were nontheory-based.  These experiences, some of which are extracurricular, expose students to the real world.  100% of the participants indicated actual experiences are essential to their engagement in cybersecurity programs.  45% of coded responses in this category reveal the need to be exposed to real things.  Cybersecurity students can gain real experiences from network opportunities, industry experience, internships, and cybersecurity clubs</a:t>
            </a:r>
          </a:p>
          <a:p>
            <a:endParaRPr lang="en-US" dirty="0"/>
          </a:p>
          <a:p>
            <a:pPr defTabSz="466618">
              <a:defRPr/>
            </a:pPr>
            <a:r>
              <a:rPr lang="en-US" b="1" dirty="0"/>
              <a:t>Family Factors </a:t>
            </a:r>
          </a:p>
          <a:p>
            <a:pPr defTabSz="466618">
              <a:defRPr/>
            </a:pPr>
            <a:r>
              <a:rPr lang="en-US" dirty="0"/>
              <a:t>While not a prevalent theme, it is important to point out the research further showed factors that influenced a Gen Z individual to enter the field of cybersecurity.  Predominately, the research participants indicated the family members were significantly impacting.  50% of respondents specified that a family member or family dynamics were a primary motivating factor in entering the cybersecurity field.</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5DC60943-72D7-47E2-A926-0088F92165FE}" type="slidenum">
              <a:rPr lang="en-US" smtClean="0"/>
              <a:t>14</a:t>
            </a:fld>
            <a:endParaRPr lang="en-US"/>
          </a:p>
        </p:txBody>
      </p:sp>
    </p:spTree>
    <p:extLst>
      <p:ext uri="{BB962C8B-B14F-4D97-AF65-F5344CB8AC3E}">
        <p14:creationId xmlns:p14="http://schemas.microsoft.com/office/powerpoint/2010/main" val="9554681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Establish Touchpoints</a:t>
            </a:r>
          </a:p>
          <a:p>
            <a:r>
              <a:rPr lang="en-US" dirty="0"/>
              <a:t>	Establishing Touchpoints is derived from the respondent's desire for their cybersecurity instructors to be relational and personable.  The participants indicated they feel more engaged in cybersecurity coursework when their instructors seek to form a relationship with them and when their instructors are friendly.  The qualities come naturally to some cybersecurity educators.  However, they can come as a challenge to others.</a:t>
            </a:r>
          </a:p>
          <a:p>
            <a:r>
              <a:rPr lang="en-US" dirty="0"/>
              <a:t>	Further study may be desirable to determine a more definitive impact on student engagement by cybersecurity instructors with these qualities.  However, in situations similar to the study participants, cybersecurity directors and administrators may desire to identify these qualities in hiring new faculty.  Additional study may also be needed to determine the impact of instructors who are intentional and seek opportunities to form relationships and touchpoints with their students.  </a:t>
            </a:r>
          </a:p>
          <a:p>
            <a:endParaRPr lang="en-US" dirty="0"/>
          </a:p>
          <a:p>
            <a:r>
              <a:rPr lang="en-US" b="1" dirty="0"/>
              <a:t>Exposure to the Real</a:t>
            </a:r>
          </a:p>
          <a:p>
            <a:r>
              <a:rPr lang="en-US" dirty="0"/>
              <a:t>	Exposure to the real reflects the respondent's desire to understand and experience the real side of cybersecurity to maintain their level of engagement in the cybersecurity field.  The cybersecurity students in this study indicated exposing them to real-world situations was very meaningful.  Several of the participants noted they enjoyed guest speakers.  Others suggested that co-ops and internships were essential to their cybersecurity education.  Others highly valued networking events and cybersecurity competitions. </a:t>
            </a:r>
          </a:p>
          <a:p>
            <a:endParaRPr lang="en-US" dirty="0"/>
          </a:p>
          <a:p>
            <a:r>
              <a:rPr lang="en-US" b="1" dirty="0"/>
              <a:t>Tell Them Why</a:t>
            </a:r>
          </a:p>
          <a:p>
            <a:r>
              <a:rPr lang="en-US" dirty="0"/>
              <a:t>	Tell them why relates to the participant's desire for relevant coursework. Undoubtedly, very few cybersecurity instructors would design coursework that is not relevant to the cybersecurity field. However, students may not recognize when or why their coursework is relevant to their careers as cybersecurity specialists. These participants seemed to have two subconscious questions about their coursework: "why do I need to know it?" and "how will I use it in the future?".  They tended to appreciate when instructors intentionally correlated what they were learning in the classroom with real-life events and scenarios.   Figure 2 illustrates the relationship between Relevant coursework and the real world.</a:t>
            </a:r>
          </a:p>
          <a:p>
            <a:endParaRPr lang="en-US" dirty="0"/>
          </a:p>
          <a:p>
            <a:r>
              <a:rPr lang="en-US" b="1" dirty="0"/>
              <a:t>Pracademics</a:t>
            </a:r>
          </a:p>
          <a:p>
            <a:r>
              <a:rPr lang="en-US" dirty="0"/>
              <a:t>	Pracademics reflect the desire of the study participants for authentic and relevant cybersecurity instruction.  For the course of this discussion, a pracademic is defined as individuals who are both academics and practitioners. Several of the participants indicated they appreciated instructors who were practicing in the field.  Practitioners know what knowledge, tools, and resources are most important to combat cyber threats.  They can speak directly to the relevance of what they are teaching and what students need to know.  Several participants appreciated hearing first-hand stories and accounts from instructors who practiced what they taught. </a:t>
            </a:r>
          </a:p>
          <a:p>
            <a:endParaRPr lang="en-US" dirty="0"/>
          </a:p>
          <a:p>
            <a:endParaRPr lang="en-US" dirty="0"/>
          </a:p>
        </p:txBody>
      </p:sp>
      <p:sp>
        <p:nvSpPr>
          <p:cNvPr id="4" name="Slide Number Placeholder 3"/>
          <p:cNvSpPr>
            <a:spLocks noGrp="1"/>
          </p:cNvSpPr>
          <p:nvPr>
            <p:ph type="sldNum" sz="quarter" idx="5"/>
          </p:nvPr>
        </p:nvSpPr>
        <p:spPr/>
        <p:txBody>
          <a:bodyPr/>
          <a:lstStyle/>
          <a:p>
            <a:fld id="{5DC60943-72D7-47E2-A926-0088F92165FE}" type="slidenum">
              <a:rPr lang="en-US" smtClean="0"/>
              <a:t>15</a:t>
            </a:fld>
            <a:endParaRPr lang="en-US"/>
          </a:p>
        </p:txBody>
      </p:sp>
    </p:spTree>
    <p:extLst>
      <p:ext uri="{BB962C8B-B14F-4D97-AF65-F5344CB8AC3E}">
        <p14:creationId xmlns:p14="http://schemas.microsoft.com/office/powerpoint/2010/main" val="4808816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DC60943-72D7-47E2-A926-0088F92165FE}" type="slidenum">
              <a:rPr lang="en-US" smtClean="0"/>
              <a:t>16</a:t>
            </a:fld>
            <a:endParaRPr lang="en-US" dirty="0"/>
          </a:p>
        </p:txBody>
      </p:sp>
    </p:spTree>
    <p:extLst>
      <p:ext uri="{BB962C8B-B14F-4D97-AF65-F5344CB8AC3E}">
        <p14:creationId xmlns:p14="http://schemas.microsoft.com/office/powerpoint/2010/main" val="613513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DC60943-72D7-47E2-A926-0088F92165FE}" type="slidenum">
              <a:rPr lang="en-US" smtClean="0"/>
              <a:t>2</a:t>
            </a:fld>
            <a:endParaRPr lang="en-US"/>
          </a:p>
        </p:txBody>
      </p:sp>
    </p:spTree>
    <p:extLst>
      <p:ext uri="{BB962C8B-B14F-4D97-AF65-F5344CB8AC3E}">
        <p14:creationId xmlns:p14="http://schemas.microsoft.com/office/powerpoint/2010/main" val="11848131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Cyberseek</a:t>
            </a:r>
            <a:r>
              <a:rPr lang="en-US" dirty="0"/>
              <a:t>. Org</a:t>
            </a:r>
          </a:p>
          <a:p>
            <a:endParaRPr lang="en-US" dirty="0"/>
          </a:p>
        </p:txBody>
      </p:sp>
      <p:sp>
        <p:nvSpPr>
          <p:cNvPr id="4" name="Slide Number Placeholder 3"/>
          <p:cNvSpPr>
            <a:spLocks noGrp="1"/>
          </p:cNvSpPr>
          <p:nvPr>
            <p:ph type="sldNum" sz="quarter" idx="5"/>
          </p:nvPr>
        </p:nvSpPr>
        <p:spPr/>
        <p:txBody>
          <a:bodyPr/>
          <a:lstStyle/>
          <a:p>
            <a:fld id="{85A15ED7-6047-4D59-9C3E-75A670D165FC}" type="slidenum">
              <a:rPr lang="en-US" smtClean="0"/>
              <a:t>3</a:t>
            </a:fld>
            <a:endParaRPr lang="en-US"/>
          </a:p>
        </p:txBody>
      </p:sp>
    </p:spTree>
    <p:extLst>
      <p:ext uri="{BB962C8B-B14F-4D97-AF65-F5344CB8AC3E}">
        <p14:creationId xmlns:p14="http://schemas.microsoft.com/office/powerpoint/2010/main" val="652401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6618">
              <a:defRPr/>
            </a:pPr>
            <a:r>
              <a:rPr lang="en-US" dirty="0"/>
              <a:t>Axelson and Flick (2010) state that instructors are strong influencers over their student's ability to engage and become intrigued with the subject matter. A highly engaged individual exhibits a high level of academic motivation and demonstrates a desire to embrace learning opportunities, and shows perseverance in the face of academic challenges as stated by </a:t>
            </a:r>
            <a:r>
              <a:rPr lang="en-US" dirty="0" err="1"/>
              <a:t>Artino</a:t>
            </a:r>
            <a:r>
              <a:rPr lang="en-US" dirty="0"/>
              <a:t> Jr &amp; Stephens, 2009. Meyer (2014) indicates that student engagement has a positive correlation with student satisfaction and retention rates. Nepal and Rogerson (2020) echo Meyer and state, QUOTE “greater student engagement translates into valued student experiences, higher academic performance, and increased retention rates.”  ENDQUOTE</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5DC60943-72D7-47E2-A926-0088F92165FE}" type="slidenum">
              <a:rPr lang="en-US" smtClean="0"/>
              <a:t>4</a:t>
            </a:fld>
            <a:endParaRPr lang="en-US"/>
          </a:p>
        </p:txBody>
      </p:sp>
    </p:spTree>
    <p:extLst>
      <p:ext uri="{BB962C8B-B14F-4D97-AF65-F5344CB8AC3E}">
        <p14:creationId xmlns:p14="http://schemas.microsoft.com/office/powerpoint/2010/main" val="171640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Since instructors can help foster student engagement and engagement leads to higher retention, attribute that cybersecurity learners feel keep them engaged must be identified and understood. Identifying these critical qualities is especially important for fields, such as cybersecurity, that have an overwhelming gap in the workforce. This leads us to the research purpose.</a:t>
            </a:r>
          </a:p>
          <a:p>
            <a:endParaRPr lang="en-US" dirty="0"/>
          </a:p>
        </p:txBody>
      </p:sp>
      <p:sp>
        <p:nvSpPr>
          <p:cNvPr id="4" name="Slide Number Placeholder 3"/>
          <p:cNvSpPr>
            <a:spLocks noGrp="1"/>
          </p:cNvSpPr>
          <p:nvPr>
            <p:ph type="sldNum" sz="quarter" idx="5"/>
          </p:nvPr>
        </p:nvSpPr>
        <p:spPr/>
        <p:txBody>
          <a:bodyPr/>
          <a:lstStyle/>
          <a:p>
            <a:fld id="{85A15ED7-6047-4D59-9C3E-75A670D165FC}" type="slidenum">
              <a:rPr lang="en-US" smtClean="0"/>
              <a:t>5</a:t>
            </a:fld>
            <a:endParaRPr lang="en-US"/>
          </a:p>
        </p:txBody>
      </p:sp>
    </p:spTree>
    <p:extLst>
      <p:ext uri="{BB962C8B-B14F-4D97-AF65-F5344CB8AC3E}">
        <p14:creationId xmlns:p14="http://schemas.microsoft.com/office/powerpoint/2010/main" val="4137866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defRPr/>
            </a:pPr>
            <a:r>
              <a:rPr lang="en-US" dirty="0"/>
              <a:t>Engagement refers to the level at which students are captivated, focused on their learning, or involved with their classes, peers, or institutions (</a:t>
            </a:r>
            <a:r>
              <a:rPr lang="en-US" dirty="0" err="1"/>
              <a:t>Caruth</a:t>
            </a:r>
            <a:r>
              <a:rPr lang="en-US" dirty="0"/>
              <a:t>, 2018).</a:t>
            </a:r>
          </a:p>
          <a:p>
            <a:endParaRPr lang="en-US" dirty="0"/>
          </a:p>
        </p:txBody>
      </p:sp>
      <p:sp>
        <p:nvSpPr>
          <p:cNvPr id="4" name="Slide Number Placeholder 3"/>
          <p:cNvSpPr>
            <a:spLocks noGrp="1"/>
          </p:cNvSpPr>
          <p:nvPr>
            <p:ph type="sldNum" sz="quarter" idx="5"/>
          </p:nvPr>
        </p:nvSpPr>
        <p:spPr/>
        <p:txBody>
          <a:bodyPr/>
          <a:lstStyle/>
          <a:p>
            <a:fld id="{5DC60943-72D7-47E2-A926-0088F92165FE}" type="slidenum">
              <a:rPr lang="en-US" smtClean="0"/>
              <a:t>6</a:t>
            </a:fld>
            <a:endParaRPr lang="en-US"/>
          </a:p>
        </p:txBody>
      </p:sp>
    </p:spTree>
    <p:extLst>
      <p:ext uri="{BB962C8B-B14F-4D97-AF65-F5344CB8AC3E}">
        <p14:creationId xmlns:p14="http://schemas.microsoft.com/office/powerpoint/2010/main" val="42380694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5A15ED7-6047-4D59-9C3E-75A670D165FC}" type="slidenum">
              <a:rPr lang="en-US" smtClean="0"/>
              <a:t>7</a:t>
            </a:fld>
            <a:endParaRPr lang="en-US"/>
          </a:p>
        </p:txBody>
      </p:sp>
    </p:spTree>
    <p:extLst>
      <p:ext uri="{BB962C8B-B14F-4D97-AF65-F5344CB8AC3E}">
        <p14:creationId xmlns:p14="http://schemas.microsoft.com/office/powerpoint/2010/main" val="2527752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i="1" dirty="0">
                <a:solidFill>
                  <a:schemeClr val="tx1"/>
                </a:solidFill>
                <a:latin typeface="Calibri" panose="020F0502020204030204" pitchFamily="34" charset="0"/>
                <a:ea typeface="Times New Roman" panose="02020603050405020304" pitchFamily="18" charset="0"/>
              </a:rPr>
              <a:t>Shows the calculated average percentage of individuals within each generational cohort who identified the characteristic. Data are extrapolated from the report The American Freshman: Fifty years trends, 1966-2015 (Eagan et al., 2016)</a:t>
            </a:r>
            <a:endParaRPr lang="en-US" sz="1600" dirty="0">
              <a:solidFill>
                <a:schemeClr val="tx1"/>
              </a:solidFill>
            </a:endParaRPr>
          </a:p>
        </p:txBody>
      </p:sp>
      <p:sp>
        <p:nvSpPr>
          <p:cNvPr id="4" name="Slide Number Placeholder 3"/>
          <p:cNvSpPr>
            <a:spLocks noGrp="1"/>
          </p:cNvSpPr>
          <p:nvPr>
            <p:ph type="sldNum" sz="quarter" idx="5"/>
          </p:nvPr>
        </p:nvSpPr>
        <p:spPr/>
        <p:txBody>
          <a:bodyPr/>
          <a:lstStyle/>
          <a:p>
            <a:fld id="{85A15ED7-6047-4D59-9C3E-75A670D165FC}" type="slidenum">
              <a:rPr lang="en-US" smtClean="0"/>
              <a:t>8</a:t>
            </a:fld>
            <a:endParaRPr lang="en-US"/>
          </a:p>
        </p:txBody>
      </p:sp>
    </p:spTree>
    <p:extLst>
      <p:ext uri="{BB962C8B-B14F-4D97-AF65-F5344CB8AC3E}">
        <p14:creationId xmlns:p14="http://schemas.microsoft.com/office/powerpoint/2010/main" val="37868192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DC60943-72D7-47E2-A926-0088F92165FE}" type="slidenum">
              <a:rPr lang="en-US" smtClean="0"/>
              <a:t>9</a:t>
            </a:fld>
            <a:endParaRPr lang="en-US"/>
          </a:p>
        </p:txBody>
      </p:sp>
    </p:spTree>
    <p:extLst>
      <p:ext uri="{BB962C8B-B14F-4D97-AF65-F5344CB8AC3E}">
        <p14:creationId xmlns:p14="http://schemas.microsoft.com/office/powerpoint/2010/main" val="4119933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4290A71-B177-4FB8-84BF-253BC72D7362}" type="datetimeFigureOut">
              <a:rPr lang="en-US" smtClean="0"/>
              <a:t>4/17/2023</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3F4C3398-819A-40F5-9C6A-D6EBEA866681}"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91171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4290A71-B177-4FB8-84BF-253BC72D7362}" type="datetimeFigureOut">
              <a:rPr lang="en-US" smtClean="0"/>
              <a:t>4/17/2023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4C3398-819A-40F5-9C6A-D6EBEA866681}"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22258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4290A71-B177-4FB8-84BF-253BC72D7362}" type="datetimeFigureOut">
              <a:rPr lang="en-US" smtClean="0"/>
              <a:t>4/17/2023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4C3398-819A-40F5-9C6A-D6EBEA866681}"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5574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4290A71-B177-4FB8-84BF-253BC72D7362}" type="datetimeFigureOut">
              <a:rPr lang="en-US" smtClean="0"/>
              <a:t>4/17/2023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4C3398-819A-40F5-9C6A-D6EBEA866681}" type="slidenum">
              <a:rPr lang="en-US" smtClean="0"/>
              <a:t>‹#›</a:t>
            </a:fld>
            <a:endParaRPr lang="en-US"/>
          </a:p>
        </p:txBody>
      </p:sp>
      <p:cxnSp>
        <p:nvCxnSpPr>
          <p:cNvPr id="33" name="Straight Connector 32"/>
          <p:cNvCxnSpPr/>
          <p:nvPr/>
        </p:nvCxnSpPr>
        <p:spPr>
          <a:xfrm>
            <a:off x="1498346" y="1320839"/>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561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4290A71-B177-4FB8-84BF-253BC72D7362}" type="datetimeFigureOut">
              <a:rPr lang="en-US" smtClean="0"/>
              <a:t>4/17/2023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4C3398-819A-40F5-9C6A-D6EBEA866681}"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60586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4290A71-B177-4FB8-84BF-253BC72D7362}" type="datetimeFigureOut">
              <a:rPr lang="en-US" smtClean="0"/>
              <a:t>4/17/2023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4C3398-819A-40F5-9C6A-D6EBEA866681}" type="slidenum">
              <a:rPr lang="en-US" smtClean="0"/>
              <a:t>‹#›</a:t>
            </a:fld>
            <a:endParaRPr lang="en-US"/>
          </a:p>
        </p:txBody>
      </p:sp>
      <p:cxnSp>
        <p:nvCxnSpPr>
          <p:cNvPr id="9" name="Straight Connector 8">
            <a:extLst>
              <a:ext uri="{FF2B5EF4-FFF2-40B4-BE49-F238E27FC236}">
                <a16:creationId xmlns:a16="http://schemas.microsoft.com/office/drawing/2014/main" id="{17E23BEA-A479-4317-A2F7-145915CEEDAA}"/>
              </a:ext>
            </a:extLst>
          </p:cNvPr>
          <p:cNvCxnSpPr/>
          <p:nvPr userDrawn="1"/>
        </p:nvCxnSpPr>
        <p:spPr>
          <a:xfrm>
            <a:off x="1498346" y="1320839"/>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05809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4290A71-B177-4FB8-84BF-253BC72D7362}" type="datetimeFigureOut">
              <a:rPr lang="en-US" smtClean="0"/>
              <a:t>4/17/2023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4C3398-819A-40F5-9C6A-D6EBEA866681}"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558458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4290A71-B177-4FB8-84BF-253BC72D7362}" type="datetimeFigureOut">
              <a:rPr lang="en-US" smtClean="0"/>
              <a:t>4/17/2023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4C3398-819A-40F5-9C6A-D6EBEA866681}"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06358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290A71-B177-4FB8-84BF-253BC72D7362}" type="datetimeFigureOut">
              <a:rPr lang="en-US" smtClean="0"/>
              <a:t>4/17/2023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4C3398-819A-40F5-9C6A-D6EBEA866681}" type="slidenum">
              <a:rPr lang="en-US" smtClean="0"/>
              <a:t>‹#›</a:t>
            </a:fld>
            <a:endParaRPr lang="en-US"/>
          </a:p>
        </p:txBody>
      </p:sp>
    </p:spTree>
    <p:extLst>
      <p:ext uri="{BB962C8B-B14F-4D97-AF65-F5344CB8AC3E}">
        <p14:creationId xmlns:p14="http://schemas.microsoft.com/office/powerpoint/2010/main" val="2476885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4290A71-B177-4FB8-84BF-253BC72D7362}" type="datetimeFigureOut">
              <a:rPr lang="en-US" smtClean="0"/>
              <a:t>4/17/2023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4C3398-819A-40F5-9C6A-D6EBEA866681}"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87890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14290A71-B177-4FB8-84BF-253BC72D7362}" type="datetimeFigureOut">
              <a:rPr lang="en-US" smtClean="0"/>
              <a:t>4/17/2023</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3F4C3398-819A-40F5-9C6A-D6EBEA866681}"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1877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14290A71-B177-4FB8-84BF-253BC72D7362}" type="datetimeFigureOut">
              <a:rPr lang="en-US" smtClean="0"/>
              <a:t>4/17/2023</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3F4C3398-819A-40F5-9C6A-D6EBEA866681}"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98617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E4A54-B8F8-4C44-B92B-939EC777E3B1}"/>
              </a:ext>
            </a:extLst>
          </p:cNvPr>
          <p:cNvSpPr>
            <a:spLocks noGrp="1"/>
          </p:cNvSpPr>
          <p:nvPr>
            <p:ph type="ctrTitle"/>
          </p:nvPr>
        </p:nvSpPr>
        <p:spPr>
          <a:xfrm>
            <a:off x="2417779" y="802298"/>
            <a:ext cx="9585905" cy="2541431"/>
          </a:xfrm>
        </p:spPr>
        <p:txBody>
          <a:bodyPr>
            <a:noAutofit/>
          </a:bodyPr>
          <a:lstStyle/>
          <a:p>
            <a:r>
              <a:rPr lang="en-US" sz="4000" dirty="0"/>
              <a:t>Generation Z Cybersecurity Learners</a:t>
            </a:r>
          </a:p>
        </p:txBody>
      </p:sp>
      <p:sp>
        <p:nvSpPr>
          <p:cNvPr id="3" name="Subtitle 2">
            <a:extLst>
              <a:ext uri="{FF2B5EF4-FFF2-40B4-BE49-F238E27FC236}">
                <a16:creationId xmlns:a16="http://schemas.microsoft.com/office/drawing/2014/main" id="{D34053D9-E7F1-41CA-8678-FA03E3841769}"/>
              </a:ext>
            </a:extLst>
          </p:cNvPr>
          <p:cNvSpPr>
            <a:spLocks noGrp="1"/>
          </p:cNvSpPr>
          <p:nvPr>
            <p:ph type="subTitle" idx="1"/>
          </p:nvPr>
        </p:nvSpPr>
        <p:spPr>
          <a:xfrm>
            <a:off x="2417780" y="3531204"/>
            <a:ext cx="8637072" cy="977621"/>
          </a:xfrm>
        </p:spPr>
        <p:txBody>
          <a:bodyPr>
            <a:normAutofit fontScale="85000" lnSpcReduction="10000"/>
          </a:bodyPr>
          <a:lstStyle/>
          <a:p>
            <a:r>
              <a:rPr lang="en-US" sz="2400" dirty="0"/>
              <a:t>The Identification of Cybersecurity Instructor Strategies And Attributes That Maximize Student Engagement</a:t>
            </a:r>
          </a:p>
        </p:txBody>
      </p:sp>
      <p:sp>
        <p:nvSpPr>
          <p:cNvPr id="4" name="Subtitle 2">
            <a:extLst>
              <a:ext uri="{FF2B5EF4-FFF2-40B4-BE49-F238E27FC236}">
                <a16:creationId xmlns:a16="http://schemas.microsoft.com/office/drawing/2014/main" id="{12265521-6B5A-4EE8-9347-17ED7F1F78FA}"/>
              </a:ext>
            </a:extLst>
          </p:cNvPr>
          <p:cNvSpPr txBox="1">
            <a:spLocks/>
          </p:cNvSpPr>
          <p:nvPr/>
        </p:nvSpPr>
        <p:spPr>
          <a:xfrm>
            <a:off x="2417780" y="5186249"/>
            <a:ext cx="8637072" cy="977621"/>
          </a:xfrm>
          <a:prstGeom prst="rect">
            <a:avLst/>
          </a:prstGeom>
        </p:spPr>
        <p:txBody>
          <a:bodyPr vert="horz" lIns="91440" tIns="91440" rIns="91440" bIns="91440" rtlCol="0">
            <a:normAutofit/>
          </a:bodyPr>
          <a:lstStyle>
            <a:lvl1pPr marL="0" indent="0" algn="l" defTabSz="914400" rtl="0" eaLnBrk="1" latinLnBrk="0" hangingPunct="1">
              <a:lnSpc>
                <a:spcPct val="120000"/>
              </a:lnSpc>
              <a:spcBef>
                <a:spcPts val="1000"/>
              </a:spcBef>
              <a:buClr>
                <a:schemeClr val="accent1"/>
              </a:buClr>
              <a:buSzPct val="100000"/>
              <a:buFont typeface="Arial" panose="020B0604020202020204" pitchFamily="34" charset="0"/>
              <a:buNone/>
              <a:defRPr sz="1800" b="0" kern="1200" cap="all" baseline="0">
                <a:solidFill>
                  <a:schemeClr val="tx1"/>
                </a:solidFill>
                <a:effectLst/>
                <a:latin typeface="+mn-lt"/>
                <a:ea typeface="+mn-ea"/>
                <a:cs typeface="+mn-cs"/>
              </a:defRPr>
            </a:lvl1pPr>
            <a:lvl2pPr marL="4572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800" kern="1200" cap="none" baseline="0">
                <a:solidFill>
                  <a:schemeClr val="tx1"/>
                </a:solidFill>
                <a:effectLst/>
                <a:latin typeface="+mn-lt"/>
                <a:ea typeface="+mn-ea"/>
                <a:cs typeface="+mn-cs"/>
              </a:defRPr>
            </a:lvl2pPr>
            <a:lvl3pPr marL="9144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800" kern="1200">
                <a:solidFill>
                  <a:schemeClr val="tx1"/>
                </a:solidFill>
                <a:effectLst/>
                <a:latin typeface="+mn-lt"/>
                <a:ea typeface="+mn-ea"/>
                <a:cs typeface="+mn-cs"/>
              </a:defRPr>
            </a:lvl3pPr>
            <a:lvl4pPr marL="13716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cap="none" baseline="0">
                <a:solidFill>
                  <a:schemeClr val="tx1"/>
                </a:solidFill>
                <a:effectLst/>
                <a:latin typeface="+mn-lt"/>
                <a:ea typeface="+mn-ea"/>
                <a:cs typeface="+mn-cs"/>
              </a:defRPr>
            </a:lvl4pPr>
            <a:lvl5pPr marL="18288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a:solidFill>
                  <a:schemeClr val="tx1"/>
                </a:solidFill>
                <a:effectLst/>
                <a:latin typeface="+mn-lt"/>
                <a:ea typeface="+mn-ea"/>
                <a:cs typeface="+mn-cs"/>
              </a:defRPr>
            </a:lvl5pPr>
            <a:lvl6pPr marL="22860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a:solidFill>
                  <a:schemeClr val="tx1"/>
                </a:solidFill>
                <a:effectLst/>
                <a:latin typeface="+mn-lt"/>
                <a:ea typeface="+mn-ea"/>
                <a:cs typeface="+mn-cs"/>
              </a:defRPr>
            </a:lvl6pPr>
            <a:lvl7pPr marL="27432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a:solidFill>
                  <a:schemeClr val="tx1"/>
                </a:solidFill>
                <a:effectLst/>
                <a:latin typeface="+mn-lt"/>
                <a:ea typeface="+mn-ea"/>
                <a:cs typeface="+mn-cs"/>
              </a:defRPr>
            </a:lvl7pPr>
            <a:lvl8pPr marL="32004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baseline="0">
                <a:solidFill>
                  <a:schemeClr val="tx1"/>
                </a:solidFill>
                <a:effectLst/>
                <a:latin typeface="+mn-lt"/>
                <a:ea typeface="+mn-ea"/>
                <a:cs typeface="+mn-cs"/>
              </a:defRPr>
            </a:lvl8pPr>
            <a:lvl9pPr marL="36576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baseline="0">
                <a:solidFill>
                  <a:schemeClr val="tx1"/>
                </a:solidFill>
                <a:effectLst/>
                <a:latin typeface="+mn-lt"/>
                <a:ea typeface="+mn-ea"/>
                <a:cs typeface="+mn-cs"/>
              </a:defRPr>
            </a:lvl9pPr>
          </a:lstStyle>
          <a:p>
            <a:pPr>
              <a:lnSpc>
                <a:spcPct val="100000"/>
              </a:lnSpc>
              <a:spcBef>
                <a:spcPts val="0"/>
              </a:spcBef>
            </a:pPr>
            <a:r>
              <a:rPr lang="en-US" cap="small" dirty="0"/>
              <a:t>Jeffrey P. Rice </a:t>
            </a:r>
            <a:r>
              <a:rPr lang="fr-FR" cap="small" dirty="0" err="1"/>
              <a:t>D.C.Sc</a:t>
            </a:r>
            <a:r>
              <a:rPr lang="fr-FR" cap="small" dirty="0"/>
              <a:t>, CISSP, CEH, CPT/CEPT</a:t>
            </a:r>
          </a:p>
          <a:p>
            <a:pPr>
              <a:lnSpc>
                <a:spcPct val="100000"/>
              </a:lnSpc>
              <a:spcBef>
                <a:spcPts val="0"/>
              </a:spcBef>
            </a:pPr>
            <a:r>
              <a:rPr lang="fr-FR" cap="small" dirty="0"/>
              <a:t>April 17, 2023 </a:t>
            </a:r>
            <a:endParaRPr lang="en-US" cap="small" dirty="0"/>
          </a:p>
        </p:txBody>
      </p:sp>
    </p:spTree>
    <p:extLst>
      <p:ext uri="{BB962C8B-B14F-4D97-AF65-F5344CB8AC3E}">
        <p14:creationId xmlns:p14="http://schemas.microsoft.com/office/powerpoint/2010/main" val="35343292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9FF5C-F704-4B8B-B9AD-7191831C0299}"/>
              </a:ext>
            </a:extLst>
          </p:cNvPr>
          <p:cNvSpPr>
            <a:spLocks noGrp="1"/>
          </p:cNvSpPr>
          <p:nvPr>
            <p:ph type="title"/>
          </p:nvPr>
        </p:nvSpPr>
        <p:spPr/>
        <p:txBody>
          <a:bodyPr/>
          <a:lstStyle/>
          <a:p>
            <a:r>
              <a:rPr lang="en-US" dirty="0"/>
              <a:t>Population &amp; sample</a:t>
            </a:r>
          </a:p>
        </p:txBody>
      </p:sp>
      <p:sp>
        <p:nvSpPr>
          <p:cNvPr id="3" name="Content Placeholder 2">
            <a:extLst>
              <a:ext uri="{FF2B5EF4-FFF2-40B4-BE49-F238E27FC236}">
                <a16:creationId xmlns:a16="http://schemas.microsoft.com/office/drawing/2014/main" id="{043D5391-B9F7-43C3-8227-728B634C8EE5}"/>
              </a:ext>
            </a:extLst>
          </p:cNvPr>
          <p:cNvSpPr>
            <a:spLocks noGrp="1"/>
          </p:cNvSpPr>
          <p:nvPr>
            <p:ph idx="1"/>
          </p:nvPr>
        </p:nvSpPr>
        <p:spPr>
          <a:xfrm>
            <a:off x="936702" y="1952536"/>
            <a:ext cx="10118152" cy="4100945"/>
          </a:xfrm>
        </p:spPr>
        <p:txBody>
          <a:bodyPr>
            <a:normAutofit/>
          </a:bodyPr>
          <a:lstStyle/>
          <a:p>
            <a:pPr marL="628650"/>
            <a:r>
              <a:rPr lang="en-US" sz="2400" dirty="0"/>
              <a:t>Members of Generation Z (1995 – 2010)</a:t>
            </a:r>
          </a:p>
          <a:p>
            <a:pPr marL="628650"/>
            <a:r>
              <a:rPr lang="en-US" sz="2400" dirty="0"/>
              <a:t>Current Cybersecurity Students or Recent Cybersecurity Grads</a:t>
            </a:r>
          </a:p>
          <a:p>
            <a:pPr marL="628650"/>
            <a:r>
              <a:rPr lang="en-US" sz="2400" dirty="0"/>
              <a:t>2-4 year institutions</a:t>
            </a:r>
          </a:p>
          <a:p>
            <a:pPr marL="628650"/>
            <a:r>
              <a:rPr lang="en-US" sz="2400" dirty="0"/>
              <a:t>Illinois, Wisconsin, Michigan, Indiana</a:t>
            </a:r>
          </a:p>
          <a:p>
            <a:pPr marL="628650"/>
            <a:r>
              <a:rPr lang="en-US" altLang="en-US" sz="2400" dirty="0"/>
              <a:t>Purposeful Sampling and Snowball Technique</a:t>
            </a:r>
          </a:p>
          <a:p>
            <a:pPr marL="628650"/>
            <a:endParaRPr lang="en-US" altLang="en-US" sz="2400" dirty="0"/>
          </a:p>
        </p:txBody>
      </p:sp>
    </p:spTree>
    <p:extLst>
      <p:ext uri="{BB962C8B-B14F-4D97-AF65-F5344CB8AC3E}">
        <p14:creationId xmlns:p14="http://schemas.microsoft.com/office/powerpoint/2010/main" val="3944343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9FF5C-F704-4B8B-B9AD-7191831C0299}"/>
              </a:ext>
            </a:extLst>
          </p:cNvPr>
          <p:cNvSpPr>
            <a:spLocks noGrp="1"/>
          </p:cNvSpPr>
          <p:nvPr>
            <p:ph type="title" idx="4294967295"/>
          </p:nvPr>
        </p:nvSpPr>
        <p:spPr>
          <a:xfrm>
            <a:off x="1100796" y="639494"/>
            <a:ext cx="9604375" cy="1049337"/>
          </a:xfrm>
        </p:spPr>
        <p:txBody>
          <a:bodyPr/>
          <a:lstStyle/>
          <a:p>
            <a:r>
              <a:rPr lang="en-US" dirty="0"/>
              <a:t>Population &amp; sample</a:t>
            </a:r>
          </a:p>
        </p:txBody>
      </p:sp>
      <p:sp>
        <p:nvSpPr>
          <p:cNvPr id="3" name="Content Placeholder 2">
            <a:extLst>
              <a:ext uri="{FF2B5EF4-FFF2-40B4-BE49-F238E27FC236}">
                <a16:creationId xmlns:a16="http://schemas.microsoft.com/office/drawing/2014/main" id="{043D5391-B9F7-43C3-8227-728B634C8EE5}"/>
              </a:ext>
            </a:extLst>
          </p:cNvPr>
          <p:cNvSpPr>
            <a:spLocks noGrp="1"/>
          </p:cNvSpPr>
          <p:nvPr>
            <p:ph idx="4294967295"/>
          </p:nvPr>
        </p:nvSpPr>
        <p:spPr>
          <a:xfrm>
            <a:off x="0" y="2036763"/>
            <a:ext cx="10428288" cy="3790950"/>
          </a:xfrm>
        </p:spPr>
        <p:txBody>
          <a:bodyPr>
            <a:normAutofit/>
          </a:bodyPr>
          <a:lstStyle/>
          <a:p>
            <a:pPr marL="628650"/>
            <a:r>
              <a:rPr lang="en-US" sz="2400" dirty="0"/>
              <a:t>4 Female, 6 Male</a:t>
            </a:r>
          </a:p>
          <a:p>
            <a:pPr marL="628650"/>
            <a:r>
              <a:rPr lang="en-US" sz="2400" dirty="0"/>
              <a:t>50% Current</a:t>
            </a:r>
          </a:p>
          <a:p>
            <a:pPr marL="628650"/>
            <a:r>
              <a:rPr lang="en-US" sz="2400" dirty="0"/>
              <a:t>50% Recent Grads</a:t>
            </a:r>
          </a:p>
          <a:p>
            <a:pPr marL="628650"/>
            <a:r>
              <a:rPr lang="en-US" sz="2400" dirty="0"/>
              <a:t>1 Disqualified</a:t>
            </a:r>
          </a:p>
          <a:p>
            <a:pPr marL="628650"/>
            <a:r>
              <a:rPr lang="en-US" altLang="en-US" sz="2400" dirty="0"/>
              <a:t>Final Sample: </a:t>
            </a:r>
            <a:r>
              <a:rPr lang="en-US" sz="2400" dirty="0"/>
              <a:t>10</a:t>
            </a:r>
          </a:p>
          <a:p>
            <a:pPr marL="400050" indent="0">
              <a:buNone/>
            </a:pPr>
            <a:r>
              <a:rPr lang="en-US" dirty="0"/>
              <a:t> </a:t>
            </a:r>
          </a:p>
          <a:p>
            <a:pPr marL="628650"/>
            <a:endParaRPr lang="en-US" altLang="en-US" dirty="0"/>
          </a:p>
        </p:txBody>
      </p:sp>
      <p:sp>
        <p:nvSpPr>
          <p:cNvPr id="4" name="Slide Number Placeholder 7">
            <a:extLst>
              <a:ext uri="{FF2B5EF4-FFF2-40B4-BE49-F238E27FC236}">
                <a16:creationId xmlns:a16="http://schemas.microsoft.com/office/drawing/2014/main" id="{F6017004-46D4-4655-8545-004D69FF01AB}"/>
              </a:ext>
            </a:extLst>
          </p:cNvPr>
          <p:cNvSpPr txBox="1">
            <a:spLocks/>
          </p:cNvSpPr>
          <p:nvPr/>
        </p:nvSpPr>
        <p:spPr>
          <a:xfrm>
            <a:off x="3884860" y="6025795"/>
            <a:ext cx="614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defRPr/>
            </a:pPr>
            <a:fld id="{D3ED8157-A640-4FDB-85EA-5A5741B4EE82}" type="slidenum">
              <a:rPr lang="en-US" sz="1400"/>
              <a:pPr algn="ctr">
                <a:defRPr/>
              </a:pPr>
              <a:t>11</a:t>
            </a:fld>
            <a:endParaRPr lang="en-US" sz="1400" dirty="0"/>
          </a:p>
        </p:txBody>
      </p:sp>
      <p:graphicFrame>
        <p:nvGraphicFramePr>
          <p:cNvPr id="6" name="Table 5">
            <a:extLst>
              <a:ext uri="{FF2B5EF4-FFF2-40B4-BE49-F238E27FC236}">
                <a16:creationId xmlns:a16="http://schemas.microsoft.com/office/drawing/2014/main" id="{3D495180-F30F-4476-994D-500C77A993F1}"/>
              </a:ext>
            </a:extLst>
          </p:cNvPr>
          <p:cNvGraphicFramePr>
            <a:graphicFrameLocks noGrp="1"/>
          </p:cNvGraphicFramePr>
          <p:nvPr>
            <p:extLst>
              <p:ext uri="{D42A27DB-BD31-4B8C-83A1-F6EECF244321}">
                <p14:modId xmlns:p14="http://schemas.microsoft.com/office/powerpoint/2010/main" val="887130141"/>
              </p:ext>
            </p:extLst>
          </p:nvPr>
        </p:nvGraphicFramePr>
        <p:xfrm>
          <a:off x="3233853" y="1199399"/>
          <a:ext cx="6122965" cy="4854082"/>
        </p:xfrm>
        <a:graphic>
          <a:graphicData uri="http://schemas.openxmlformats.org/drawingml/2006/table">
            <a:tbl>
              <a:tblPr firstRow="1" firstCol="1" bandRow="1">
                <a:tableStyleId>{7DF18680-E054-41AD-8BC1-D1AEF772440D}</a:tableStyleId>
              </a:tblPr>
              <a:tblGrid>
                <a:gridCol w="1097257">
                  <a:extLst>
                    <a:ext uri="{9D8B030D-6E8A-4147-A177-3AD203B41FA5}">
                      <a16:colId xmlns:a16="http://schemas.microsoft.com/office/drawing/2014/main" val="1935027026"/>
                    </a:ext>
                  </a:extLst>
                </a:gridCol>
                <a:gridCol w="670546">
                  <a:extLst>
                    <a:ext uri="{9D8B030D-6E8A-4147-A177-3AD203B41FA5}">
                      <a16:colId xmlns:a16="http://schemas.microsoft.com/office/drawing/2014/main" val="758236356"/>
                    </a:ext>
                  </a:extLst>
                </a:gridCol>
                <a:gridCol w="826329">
                  <a:extLst>
                    <a:ext uri="{9D8B030D-6E8A-4147-A177-3AD203B41FA5}">
                      <a16:colId xmlns:a16="http://schemas.microsoft.com/office/drawing/2014/main" val="1968449901"/>
                    </a:ext>
                  </a:extLst>
                </a:gridCol>
                <a:gridCol w="1916813">
                  <a:extLst>
                    <a:ext uri="{9D8B030D-6E8A-4147-A177-3AD203B41FA5}">
                      <a16:colId xmlns:a16="http://schemas.microsoft.com/office/drawing/2014/main" val="2321869206"/>
                    </a:ext>
                  </a:extLst>
                </a:gridCol>
                <a:gridCol w="1612020">
                  <a:extLst>
                    <a:ext uri="{9D8B030D-6E8A-4147-A177-3AD203B41FA5}">
                      <a16:colId xmlns:a16="http://schemas.microsoft.com/office/drawing/2014/main" val="1188337186"/>
                    </a:ext>
                  </a:extLst>
                </a:gridCol>
              </a:tblGrid>
              <a:tr h="338491">
                <a:tc>
                  <a:txBody>
                    <a:bodyPr/>
                    <a:lstStyle/>
                    <a:p>
                      <a:pPr marL="0" marR="0" indent="0">
                        <a:lnSpc>
                          <a:spcPct val="200000"/>
                        </a:lnSpc>
                        <a:spcBef>
                          <a:spcPts val="0"/>
                        </a:spcBef>
                        <a:spcAft>
                          <a:spcPts val="0"/>
                        </a:spcAft>
                      </a:pPr>
                      <a:r>
                        <a:rPr lang="en-US" sz="1200" dirty="0">
                          <a:effectLst/>
                        </a:rPr>
                        <a:t>Participant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Gender</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Birth Year</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State Received Education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Graduated</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8739385"/>
                  </a:ext>
                </a:extLst>
              </a:tr>
              <a:tr h="338491">
                <a:tc>
                  <a:txBody>
                    <a:bodyPr/>
                    <a:lstStyle/>
                    <a:p>
                      <a:pPr marL="0" marR="0" indent="0">
                        <a:lnSpc>
                          <a:spcPct val="200000"/>
                        </a:lnSpc>
                        <a:spcBef>
                          <a:spcPts val="0"/>
                        </a:spcBef>
                        <a:spcAft>
                          <a:spcPts val="0"/>
                        </a:spcAft>
                      </a:pPr>
                      <a:r>
                        <a:rPr lang="en-US" sz="1200" dirty="0">
                          <a:effectLst/>
                        </a:rPr>
                        <a:t>P1</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Female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1999</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Indiana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Graduated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03668207"/>
                  </a:ext>
                </a:extLst>
              </a:tr>
              <a:tr h="338491">
                <a:tc>
                  <a:txBody>
                    <a:bodyPr/>
                    <a:lstStyle/>
                    <a:p>
                      <a:pPr marL="0" marR="0" indent="0">
                        <a:lnSpc>
                          <a:spcPct val="200000"/>
                        </a:lnSpc>
                        <a:spcBef>
                          <a:spcPts val="0"/>
                        </a:spcBef>
                        <a:spcAft>
                          <a:spcPts val="0"/>
                        </a:spcAft>
                      </a:pPr>
                      <a:r>
                        <a:rPr lang="en-US" sz="1200" dirty="0">
                          <a:effectLst/>
                        </a:rPr>
                        <a:t>P2</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Female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2001</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Illinois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Current Student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43069902"/>
                  </a:ext>
                </a:extLst>
              </a:tr>
              <a:tr h="338491">
                <a:tc>
                  <a:txBody>
                    <a:bodyPr/>
                    <a:lstStyle/>
                    <a:p>
                      <a:pPr marL="0" marR="0" indent="0">
                        <a:lnSpc>
                          <a:spcPct val="200000"/>
                        </a:lnSpc>
                        <a:spcBef>
                          <a:spcPts val="0"/>
                        </a:spcBef>
                        <a:spcAft>
                          <a:spcPts val="0"/>
                        </a:spcAft>
                      </a:pPr>
                      <a:r>
                        <a:rPr lang="en-US" sz="1200">
                          <a:effectLst/>
                        </a:rPr>
                        <a:t>P3</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Male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2000</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Illinois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Current Student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89562821"/>
                  </a:ext>
                </a:extLst>
              </a:tr>
              <a:tr h="338491">
                <a:tc>
                  <a:txBody>
                    <a:bodyPr/>
                    <a:lstStyle/>
                    <a:p>
                      <a:pPr marL="0" marR="0" indent="0">
                        <a:lnSpc>
                          <a:spcPct val="200000"/>
                        </a:lnSpc>
                        <a:spcBef>
                          <a:spcPts val="0"/>
                        </a:spcBef>
                        <a:spcAft>
                          <a:spcPts val="0"/>
                        </a:spcAft>
                      </a:pPr>
                      <a:r>
                        <a:rPr lang="en-US" sz="1200">
                          <a:effectLst/>
                        </a:rPr>
                        <a:t>P4</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Female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1999</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Illinois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Graduated</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31950850"/>
                  </a:ext>
                </a:extLst>
              </a:tr>
              <a:tr h="338491">
                <a:tc>
                  <a:txBody>
                    <a:bodyPr/>
                    <a:lstStyle/>
                    <a:p>
                      <a:pPr marL="0" marR="0" indent="0">
                        <a:lnSpc>
                          <a:spcPct val="200000"/>
                        </a:lnSpc>
                        <a:spcBef>
                          <a:spcPts val="0"/>
                        </a:spcBef>
                        <a:spcAft>
                          <a:spcPts val="0"/>
                        </a:spcAft>
                      </a:pPr>
                      <a:r>
                        <a:rPr lang="en-US" sz="1200">
                          <a:effectLst/>
                        </a:rPr>
                        <a:t>P5 (Excluded)</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Male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1976</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Wisconsin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Graduated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7282843"/>
                  </a:ext>
                </a:extLst>
              </a:tr>
              <a:tr h="338491">
                <a:tc>
                  <a:txBody>
                    <a:bodyPr/>
                    <a:lstStyle/>
                    <a:p>
                      <a:pPr marL="0" marR="0" indent="0">
                        <a:lnSpc>
                          <a:spcPct val="200000"/>
                        </a:lnSpc>
                        <a:spcBef>
                          <a:spcPts val="0"/>
                        </a:spcBef>
                        <a:spcAft>
                          <a:spcPts val="0"/>
                        </a:spcAft>
                      </a:pPr>
                      <a:r>
                        <a:rPr lang="en-US" sz="1200">
                          <a:effectLst/>
                        </a:rPr>
                        <a:t>P6</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Male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1996</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Indiana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Graduated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88690946"/>
                  </a:ext>
                </a:extLst>
              </a:tr>
              <a:tr h="338491">
                <a:tc>
                  <a:txBody>
                    <a:bodyPr/>
                    <a:lstStyle/>
                    <a:p>
                      <a:pPr marL="0" marR="0" indent="0">
                        <a:lnSpc>
                          <a:spcPct val="200000"/>
                        </a:lnSpc>
                        <a:spcBef>
                          <a:spcPts val="0"/>
                        </a:spcBef>
                        <a:spcAft>
                          <a:spcPts val="0"/>
                        </a:spcAft>
                      </a:pPr>
                      <a:r>
                        <a:rPr lang="en-US" sz="1200">
                          <a:effectLst/>
                        </a:rPr>
                        <a:t>P7</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Female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1999</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Indiana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Graduated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54737969"/>
                  </a:ext>
                </a:extLst>
              </a:tr>
              <a:tr h="338491">
                <a:tc>
                  <a:txBody>
                    <a:bodyPr/>
                    <a:lstStyle/>
                    <a:p>
                      <a:pPr marL="0" marR="0" indent="0">
                        <a:lnSpc>
                          <a:spcPct val="200000"/>
                        </a:lnSpc>
                        <a:spcBef>
                          <a:spcPts val="0"/>
                        </a:spcBef>
                        <a:spcAft>
                          <a:spcPts val="0"/>
                        </a:spcAft>
                      </a:pPr>
                      <a:r>
                        <a:rPr lang="en-US" sz="1200">
                          <a:effectLst/>
                        </a:rPr>
                        <a:t>P8</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Male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2000</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Michigan</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Current Student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48485133"/>
                  </a:ext>
                </a:extLst>
              </a:tr>
              <a:tr h="1125617">
                <a:tc>
                  <a:txBody>
                    <a:bodyPr/>
                    <a:lstStyle/>
                    <a:p>
                      <a:pPr marL="0" marR="0" indent="0">
                        <a:lnSpc>
                          <a:spcPct val="200000"/>
                        </a:lnSpc>
                        <a:spcBef>
                          <a:spcPts val="0"/>
                        </a:spcBef>
                        <a:spcAft>
                          <a:spcPts val="0"/>
                        </a:spcAft>
                      </a:pPr>
                      <a:r>
                        <a:rPr lang="en-US" sz="1200">
                          <a:effectLst/>
                        </a:rPr>
                        <a:t>P9</a:t>
                      </a:r>
                    </a:p>
                    <a:p>
                      <a:pPr marL="0" marR="0" indent="0">
                        <a:lnSpc>
                          <a:spcPct val="200000"/>
                        </a:lnSpc>
                        <a:spcBef>
                          <a:spcPts val="0"/>
                        </a:spcBef>
                        <a:spcAft>
                          <a:spcPts val="0"/>
                        </a:spcAft>
                      </a:pPr>
                      <a:r>
                        <a:rPr lang="en-US" sz="1200">
                          <a:effectLst/>
                        </a:rPr>
                        <a:t>P10</a:t>
                      </a:r>
                    </a:p>
                    <a:p>
                      <a:pPr marL="0" marR="0" indent="0">
                        <a:lnSpc>
                          <a:spcPct val="200000"/>
                        </a:lnSpc>
                        <a:spcBef>
                          <a:spcPts val="0"/>
                        </a:spcBef>
                        <a:spcAft>
                          <a:spcPts val="0"/>
                        </a:spcAft>
                      </a:pPr>
                      <a:r>
                        <a:rPr lang="en-US" sz="1200">
                          <a:effectLst/>
                        </a:rPr>
                        <a:t>P11</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Male</a:t>
                      </a:r>
                    </a:p>
                    <a:p>
                      <a:pPr marL="0" marR="0" indent="0">
                        <a:lnSpc>
                          <a:spcPct val="200000"/>
                        </a:lnSpc>
                        <a:spcBef>
                          <a:spcPts val="0"/>
                        </a:spcBef>
                        <a:spcAft>
                          <a:spcPts val="0"/>
                        </a:spcAft>
                      </a:pPr>
                      <a:r>
                        <a:rPr lang="en-US" sz="1200">
                          <a:effectLst/>
                        </a:rPr>
                        <a:t>Male</a:t>
                      </a:r>
                    </a:p>
                    <a:p>
                      <a:pPr marL="0" marR="0" indent="0">
                        <a:lnSpc>
                          <a:spcPct val="200000"/>
                        </a:lnSpc>
                        <a:spcBef>
                          <a:spcPts val="0"/>
                        </a:spcBef>
                        <a:spcAft>
                          <a:spcPts val="0"/>
                        </a:spcAft>
                      </a:pPr>
                      <a:r>
                        <a:rPr lang="en-US" sz="1200">
                          <a:effectLst/>
                        </a:rPr>
                        <a:t>Male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a:effectLst/>
                        </a:rPr>
                        <a:t>2001</a:t>
                      </a:r>
                    </a:p>
                    <a:p>
                      <a:pPr marL="0" marR="0" indent="0">
                        <a:lnSpc>
                          <a:spcPct val="200000"/>
                        </a:lnSpc>
                        <a:spcBef>
                          <a:spcPts val="0"/>
                        </a:spcBef>
                        <a:spcAft>
                          <a:spcPts val="0"/>
                        </a:spcAft>
                      </a:pPr>
                      <a:r>
                        <a:rPr lang="en-US" sz="1200">
                          <a:effectLst/>
                        </a:rPr>
                        <a:t>2001</a:t>
                      </a:r>
                    </a:p>
                    <a:p>
                      <a:pPr marL="0" marR="0" indent="0">
                        <a:lnSpc>
                          <a:spcPct val="200000"/>
                        </a:lnSpc>
                        <a:spcBef>
                          <a:spcPts val="0"/>
                        </a:spcBef>
                        <a:spcAft>
                          <a:spcPts val="0"/>
                        </a:spcAft>
                      </a:pPr>
                      <a:r>
                        <a:rPr lang="en-US" sz="1200">
                          <a:effectLst/>
                        </a:rPr>
                        <a:t>1999</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Michigan</a:t>
                      </a:r>
                    </a:p>
                    <a:p>
                      <a:pPr marL="0" marR="0" indent="0">
                        <a:lnSpc>
                          <a:spcPct val="200000"/>
                        </a:lnSpc>
                        <a:spcBef>
                          <a:spcPts val="0"/>
                        </a:spcBef>
                        <a:spcAft>
                          <a:spcPts val="0"/>
                        </a:spcAft>
                      </a:pPr>
                      <a:r>
                        <a:rPr lang="en-US" sz="1200" dirty="0">
                          <a:effectLst/>
                        </a:rPr>
                        <a:t>Illinois</a:t>
                      </a:r>
                    </a:p>
                    <a:p>
                      <a:pPr marL="0" marR="0" indent="0">
                        <a:lnSpc>
                          <a:spcPct val="200000"/>
                        </a:lnSpc>
                        <a:spcBef>
                          <a:spcPts val="0"/>
                        </a:spcBef>
                        <a:spcAft>
                          <a:spcPts val="0"/>
                        </a:spcAft>
                      </a:pPr>
                      <a:r>
                        <a:rPr lang="en-US" sz="1200" dirty="0">
                          <a:effectLst/>
                        </a:rPr>
                        <a:t>Illinois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nSpc>
                          <a:spcPct val="200000"/>
                        </a:lnSpc>
                        <a:spcBef>
                          <a:spcPts val="0"/>
                        </a:spcBef>
                        <a:spcAft>
                          <a:spcPts val="0"/>
                        </a:spcAft>
                      </a:pPr>
                      <a:r>
                        <a:rPr lang="en-US" sz="1200" dirty="0">
                          <a:effectLst/>
                        </a:rPr>
                        <a:t>Current Student</a:t>
                      </a:r>
                    </a:p>
                    <a:p>
                      <a:pPr marL="0" marR="0" indent="0">
                        <a:lnSpc>
                          <a:spcPct val="200000"/>
                        </a:lnSpc>
                        <a:spcBef>
                          <a:spcPts val="0"/>
                        </a:spcBef>
                        <a:spcAft>
                          <a:spcPts val="0"/>
                        </a:spcAft>
                      </a:pPr>
                      <a:r>
                        <a:rPr lang="en-US" sz="1200" dirty="0">
                          <a:effectLst/>
                        </a:rPr>
                        <a:t>Current Student</a:t>
                      </a:r>
                    </a:p>
                    <a:p>
                      <a:pPr marL="0" marR="0" indent="0">
                        <a:lnSpc>
                          <a:spcPct val="200000"/>
                        </a:lnSpc>
                        <a:spcBef>
                          <a:spcPts val="0"/>
                        </a:spcBef>
                        <a:spcAft>
                          <a:spcPts val="0"/>
                        </a:spcAft>
                      </a:pPr>
                      <a:r>
                        <a:rPr lang="en-US" sz="1200" dirty="0">
                          <a:effectLst/>
                        </a:rPr>
                        <a:t>Graduated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99631177"/>
                  </a:ext>
                </a:extLst>
              </a:tr>
            </a:tbl>
          </a:graphicData>
        </a:graphic>
      </p:graphicFrame>
      <p:graphicFrame>
        <p:nvGraphicFramePr>
          <p:cNvPr id="7" name="Chart 6">
            <a:extLst>
              <a:ext uri="{FF2B5EF4-FFF2-40B4-BE49-F238E27FC236}">
                <a16:creationId xmlns:a16="http://schemas.microsoft.com/office/drawing/2014/main" id="{A79B1F17-2356-4D58-8768-B90A7445C11D}"/>
              </a:ext>
            </a:extLst>
          </p:cNvPr>
          <p:cNvGraphicFramePr/>
          <p:nvPr>
            <p:extLst>
              <p:ext uri="{D42A27DB-BD31-4B8C-83A1-F6EECF244321}">
                <p14:modId xmlns:p14="http://schemas.microsoft.com/office/powerpoint/2010/main" val="1447211328"/>
              </p:ext>
            </p:extLst>
          </p:nvPr>
        </p:nvGraphicFramePr>
        <p:xfrm>
          <a:off x="9166302" y="1197257"/>
          <a:ext cx="3338795" cy="24281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DD61E98B-6132-4F75-A5E5-327A4E901701}"/>
              </a:ext>
            </a:extLst>
          </p:cNvPr>
          <p:cNvGraphicFramePr/>
          <p:nvPr>
            <p:extLst>
              <p:ext uri="{D42A27DB-BD31-4B8C-83A1-F6EECF244321}">
                <p14:modId xmlns:p14="http://schemas.microsoft.com/office/powerpoint/2010/main" val="478543422"/>
              </p:ext>
            </p:extLst>
          </p:nvPr>
        </p:nvGraphicFramePr>
        <p:xfrm>
          <a:off x="8861502" y="3625369"/>
          <a:ext cx="3862257" cy="2428112"/>
        </p:xfrm>
        <a:graphic>
          <a:graphicData uri="http://schemas.openxmlformats.org/drawingml/2006/chart">
            <c:chart xmlns:c="http://schemas.openxmlformats.org/drawingml/2006/chart" xmlns:r="http://schemas.openxmlformats.org/officeDocument/2006/relationships" r:id="rId4"/>
          </a:graphicData>
        </a:graphic>
      </p:graphicFrame>
      <p:sp>
        <p:nvSpPr>
          <p:cNvPr id="5" name="Rectangle 4">
            <a:extLst>
              <a:ext uri="{FF2B5EF4-FFF2-40B4-BE49-F238E27FC236}">
                <a16:creationId xmlns:a16="http://schemas.microsoft.com/office/drawing/2014/main" id="{0F0CF86A-3903-4532-B809-17019B62C73E}"/>
              </a:ext>
            </a:extLst>
          </p:cNvPr>
          <p:cNvSpPr/>
          <p:nvPr/>
        </p:nvSpPr>
        <p:spPr>
          <a:xfrm>
            <a:off x="8972376" y="6279556"/>
            <a:ext cx="2911823" cy="369332"/>
          </a:xfrm>
          <a:prstGeom prst="rect">
            <a:avLst/>
          </a:prstGeom>
        </p:spPr>
        <p:txBody>
          <a:bodyPr wrap="none">
            <a:spAutoFit/>
          </a:bodyPr>
          <a:lstStyle/>
          <a:p>
            <a:r>
              <a:rPr lang="en-US" dirty="0">
                <a:solidFill>
                  <a:schemeClr val="bg1"/>
                </a:solidFill>
              </a:rPr>
              <a:t>Rice, J, Sambasivam, S. (2022) </a:t>
            </a:r>
          </a:p>
        </p:txBody>
      </p:sp>
    </p:spTree>
    <p:extLst>
      <p:ext uri="{BB962C8B-B14F-4D97-AF65-F5344CB8AC3E}">
        <p14:creationId xmlns:p14="http://schemas.microsoft.com/office/powerpoint/2010/main" val="35074350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E71C5-0FAF-410B-8C65-492AE192B2E8}"/>
              </a:ext>
            </a:extLst>
          </p:cNvPr>
          <p:cNvSpPr>
            <a:spLocks noGrp="1"/>
          </p:cNvSpPr>
          <p:nvPr>
            <p:ph type="title"/>
          </p:nvPr>
        </p:nvSpPr>
        <p:spPr/>
        <p:txBody>
          <a:bodyPr/>
          <a:lstStyle/>
          <a:p>
            <a:r>
              <a:rPr lang="en-US" dirty="0"/>
              <a:t>Methods &amp; Analysis</a:t>
            </a:r>
          </a:p>
        </p:txBody>
      </p:sp>
      <p:sp>
        <p:nvSpPr>
          <p:cNvPr id="3" name="Content Placeholder 2">
            <a:extLst>
              <a:ext uri="{FF2B5EF4-FFF2-40B4-BE49-F238E27FC236}">
                <a16:creationId xmlns:a16="http://schemas.microsoft.com/office/drawing/2014/main" id="{D7F97C36-82B1-478E-A036-B0B73540569B}"/>
              </a:ext>
            </a:extLst>
          </p:cNvPr>
          <p:cNvSpPr>
            <a:spLocks noGrp="1"/>
          </p:cNvSpPr>
          <p:nvPr>
            <p:ph idx="1"/>
          </p:nvPr>
        </p:nvSpPr>
        <p:spPr>
          <a:xfrm>
            <a:off x="1206717" y="1509131"/>
            <a:ext cx="5900328" cy="4330888"/>
          </a:xfrm>
        </p:spPr>
        <p:txBody>
          <a:bodyPr>
            <a:noAutofit/>
          </a:bodyPr>
          <a:lstStyle/>
          <a:p>
            <a:pPr>
              <a:lnSpc>
                <a:spcPct val="100000"/>
              </a:lnSpc>
              <a:spcAft>
                <a:spcPts val="1200"/>
              </a:spcAft>
            </a:pPr>
            <a:r>
              <a:rPr lang="en-US" sz="2400" dirty="0"/>
              <a:t>Semi-structured interviews</a:t>
            </a:r>
          </a:p>
          <a:p>
            <a:pPr>
              <a:lnSpc>
                <a:spcPct val="100000"/>
              </a:lnSpc>
              <a:spcAft>
                <a:spcPts val="1200"/>
              </a:spcAft>
            </a:pPr>
            <a:r>
              <a:rPr lang="en-US" sz="2400" dirty="0"/>
              <a:t>14 Questions with probes</a:t>
            </a:r>
          </a:p>
          <a:p>
            <a:pPr lvl="1">
              <a:lnSpc>
                <a:spcPct val="100000"/>
              </a:lnSpc>
              <a:spcAft>
                <a:spcPts val="1200"/>
              </a:spcAft>
            </a:pPr>
            <a:r>
              <a:rPr lang="en-US" sz="2400" dirty="0"/>
              <a:t>Qualifying and Demographic Questions (1-6)</a:t>
            </a:r>
          </a:p>
          <a:p>
            <a:pPr lvl="1">
              <a:lnSpc>
                <a:spcPct val="100000"/>
              </a:lnSpc>
              <a:spcAft>
                <a:spcPts val="1200"/>
              </a:spcAft>
            </a:pPr>
            <a:r>
              <a:rPr lang="en-US" sz="2400" dirty="0"/>
              <a:t>Introductory Questions (7-9)</a:t>
            </a:r>
          </a:p>
          <a:p>
            <a:pPr lvl="1">
              <a:lnSpc>
                <a:spcPct val="100000"/>
              </a:lnSpc>
              <a:spcAft>
                <a:spcPts val="1200"/>
              </a:spcAft>
            </a:pPr>
            <a:r>
              <a:rPr lang="en-US" sz="2400" dirty="0"/>
              <a:t>Central Questions (10-12)</a:t>
            </a:r>
          </a:p>
          <a:p>
            <a:pPr lvl="1">
              <a:lnSpc>
                <a:spcPct val="100000"/>
              </a:lnSpc>
              <a:spcAft>
                <a:spcPts val="1200"/>
              </a:spcAft>
            </a:pPr>
            <a:r>
              <a:rPr lang="en-US" sz="2400" dirty="0"/>
              <a:t>Closing Questions (13-14)</a:t>
            </a:r>
          </a:p>
          <a:p>
            <a:pPr>
              <a:lnSpc>
                <a:spcPct val="100000"/>
              </a:lnSpc>
              <a:spcAft>
                <a:spcPts val="1200"/>
              </a:spcAft>
            </a:pPr>
            <a:endParaRPr lang="en-US" sz="2400" dirty="0"/>
          </a:p>
        </p:txBody>
      </p:sp>
      <p:sp>
        <p:nvSpPr>
          <p:cNvPr id="4" name="Rectangle 3">
            <a:extLst>
              <a:ext uri="{FF2B5EF4-FFF2-40B4-BE49-F238E27FC236}">
                <a16:creationId xmlns:a16="http://schemas.microsoft.com/office/drawing/2014/main" id="{1C3F907B-2235-4B6D-971C-CB6CC355058D}"/>
              </a:ext>
            </a:extLst>
          </p:cNvPr>
          <p:cNvSpPr/>
          <p:nvPr/>
        </p:nvSpPr>
        <p:spPr>
          <a:xfrm>
            <a:off x="6846848" y="1509131"/>
            <a:ext cx="5084957" cy="2400657"/>
          </a:xfrm>
          <a:prstGeom prst="rect">
            <a:avLst/>
          </a:prstGeom>
        </p:spPr>
        <p:txBody>
          <a:bodyPr wrap="square">
            <a:spAutoFit/>
          </a:bodyPr>
          <a:lstStyle/>
          <a:p>
            <a:pPr>
              <a:spcAft>
                <a:spcPts val="1200"/>
              </a:spcAft>
            </a:pPr>
            <a:r>
              <a:rPr lang="en-US" sz="2400" dirty="0"/>
              <a:t>Trustworthiness</a:t>
            </a:r>
          </a:p>
          <a:p>
            <a:pPr marL="800100" lvl="1" indent="-342900">
              <a:spcAft>
                <a:spcPts val="1200"/>
              </a:spcAft>
              <a:buFont typeface="Arial" panose="020B0604020202020204" pitchFamily="34" charset="0"/>
              <a:buChar char="•"/>
            </a:pPr>
            <a:r>
              <a:rPr lang="en-US" sz="2400" dirty="0"/>
              <a:t>Same questions</a:t>
            </a:r>
          </a:p>
          <a:p>
            <a:pPr marL="800100" lvl="1" indent="-342900">
              <a:spcAft>
                <a:spcPts val="1200"/>
              </a:spcAft>
              <a:buFont typeface="Arial" panose="020B0604020202020204" pitchFamily="34" charset="0"/>
              <a:buChar char="•"/>
            </a:pPr>
            <a:r>
              <a:rPr lang="en-US" sz="2400" dirty="0"/>
              <a:t>Member Checking</a:t>
            </a:r>
          </a:p>
          <a:p>
            <a:pPr marL="800100" lvl="1" indent="-342900">
              <a:spcAft>
                <a:spcPts val="1200"/>
              </a:spcAft>
              <a:buFont typeface="Arial" panose="020B0604020202020204" pitchFamily="34" charset="0"/>
              <a:buChar char="•"/>
            </a:pPr>
            <a:r>
              <a:rPr lang="en-US" sz="2400" dirty="0"/>
              <a:t>Thorough notes, recordings, transcriptions</a:t>
            </a:r>
          </a:p>
        </p:txBody>
      </p:sp>
    </p:spTree>
    <p:extLst>
      <p:ext uri="{BB962C8B-B14F-4D97-AF65-F5344CB8AC3E}">
        <p14:creationId xmlns:p14="http://schemas.microsoft.com/office/powerpoint/2010/main" val="37588192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21654-EC0C-49BE-86D6-CA9889147910}"/>
              </a:ext>
            </a:extLst>
          </p:cNvPr>
          <p:cNvSpPr>
            <a:spLocks noGrp="1"/>
          </p:cNvSpPr>
          <p:nvPr>
            <p:ph type="title"/>
          </p:nvPr>
        </p:nvSpPr>
        <p:spPr/>
        <p:txBody>
          <a:bodyPr/>
          <a:lstStyle/>
          <a:p>
            <a:r>
              <a:rPr lang="en-US" dirty="0"/>
              <a:t>Data Analysis</a:t>
            </a:r>
          </a:p>
        </p:txBody>
      </p:sp>
      <p:sp>
        <p:nvSpPr>
          <p:cNvPr id="3" name="Content Placeholder 2">
            <a:extLst>
              <a:ext uri="{FF2B5EF4-FFF2-40B4-BE49-F238E27FC236}">
                <a16:creationId xmlns:a16="http://schemas.microsoft.com/office/drawing/2014/main" id="{F3DF123F-A707-4B92-A6E3-17C3258BD915}"/>
              </a:ext>
            </a:extLst>
          </p:cNvPr>
          <p:cNvSpPr>
            <a:spLocks noGrp="1"/>
          </p:cNvSpPr>
          <p:nvPr>
            <p:ph idx="1"/>
          </p:nvPr>
        </p:nvSpPr>
        <p:spPr>
          <a:xfrm>
            <a:off x="1451579" y="2015732"/>
            <a:ext cx="9603275" cy="3864678"/>
          </a:xfrm>
        </p:spPr>
        <p:txBody>
          <a:bodyPr>
            <a:normAutofit/>
          </a:bodyPr>
          <a:lstStyle/>
          <a:p>
            <a:pPr marL="0" indent="0">
              <a:buNone/>
            </a:pPr>
            <a:r>
              <a:rPr lang="en-US" sz="2400" dirty="0"/>
              <a:t>Thematic elements were created with a three-step coding process. </a:t>
            </a:r>
          </a:p>
          <a:p>
            <a:r>
              <a:rPr lang="en-US" sz="2400" dirty="0"/>
              <a:t>Open coding - Categorize words and phrases based on commonality</a:t>
            </a:r>
          </a:p>
          <a:p>
            <a:r>
              <a:rPr lang="en-US" sz="2400" dirty="0"/>
              <a:t>Axial analysis - connections are made between categories. </a:t>
            </a:r>
          </a:p>
          <a:p>
            <a:r>
              <a:rPr lang="en-US" sz="2400" dirty="0"/>
              <a:t>Selective analysis - themes emerge from combined categories. </a:t>
            </a:r>
          </a:p>
          <a:p>
            <a:endParaRPr lang="en-US" sz="2400" dirty="0"/>
          </a:p>
        </p:txBody>
      </p:sp>
    </p:spTree>
    <p:extLst>
      <p:ext uri="{BB962C8B-B14F-4D97-AF65-F5344CB8AC3E}">
        <p14:creationId xmlns:p14="http://schemas.microsoft.com/office/powerpoint/2010/main" val="4225702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737A6-7893-4C3E-B8C7-EACBF5A583CC}"/>
              </a:ext>
            </a:extLst>
          </p:cNvPr>
          <p:cNvSpPr>
            <a:spLocks noGrp="1"/>
          </p:cNvSpPr>
          <p:nvPr>
            <p:ph type="title"/>
          </p:nvPr>
        </p:nvSpPr>
        <p:spPr/>
        <p:txBody>
          <a:bodyPr/>
          <a:lstStyle/>
          <a:p>
            <a:r>
              <a:rPr lang="en-US" dirty="0"/>
              <a:t>Study Findings</a:t>
            </a:r>
          </a:p>
        </p:txBody>
      </p:sp>
      <p:sp>
        <p:nvSpPr>
          <p:cNvPr id="3" name="Content Placeholder 2">
            <a:extLst>
              <a:ext uri="{FF2B5EF4-FFF2-40B4-BE49-F238E27FC236}">
                <a16:creationId xmlns:a16="http://schemas.microsoft.com/office/drawing/2014/main" id="{5DC39537-5857-4090-A71D-55E1428C36D9}"/>
              </a:ext>
            </a:extLst>
          </p:cNvPr>
          <p:cNvSpPr>
            <a:spLocks noGrp="1"/>
          </p:cNvSpPr>
          <p:nvPr>
            <p:ph idx="1"/>
          </p:nvPr>
        </p:nvSpPr>
        <p:spPr>
          <a:xfrm>
            <a:off x="1516566" y="1474852"/>
            <a:ext cx="9538288" cy="4053695"/>
          </a:xfrm>
        </p:spPr>
        <p:txBody>
          <a:bodyPr>
            <a:normAutofit/>
          </a:bodyPr>
          <a:lstStyle/>
          <a:p>
            <a:pPr marL="457200" indent="-457200">
              <a:buFont typeface="Wingdings" panose="05000000000000000000" pitchFamily="2" charset="2"/>
              <a:buChar char="§"/>
              <a:defRPr/>
            </a:pPr>
            <a:r>
              <a:rPr lang="en-US" sz="2400" dirty="0"/>
              <a:t>Instructor Qualities </a:t>
            </a:r>
          </a:p>
          <a:p>
            <a:pPr marL="914400" lvl="1" indent="-457200">
              <a:buFont typeface="Wingdings" panose="05000000000000000000" pitchFamily="2" charset="2"/>
              <a:buChar char="§"/>
              <a:defRPr/>
            </a:pPr>
            <a:r>
              <a:rPr lang="en-US" sz="2400" dirty="0"/>
              <a:t>Relational</a:t>
            </a:r>
          </a:p>
          <a:p>
            <a:pPr marL="914400" lvl="1" indent="-457200">
              <a:buFont typeface="Wingdings" panose="05000000000000000000" pitchFamily="2" charset="2"/>
              <a:buChar char="§"/>
              <a:defRPr/>
            </a:pPr>
            <a:r>
              <a:rPr lang="en-US" sz="2400" dirty="0"/>
              <a:t>Engaging </a:t>
            </a:r>
          </a:p>
          <a:p>
            <a:pPr marL="914400" lvl="1" indent="-457200">
              <a:buFont typeface="Wingdings" panose="05000000000000000000" pitchFamily="2" charset="2"/>
              <a:buChar char="§"/>
              <a:defRPr/>
            </a:pPr>
            <a:r>
              <a:rPr lang="en-US" sz="2400" dirty="0"/>
              <a:t>Personable</a:t>
            </a:r>
          </a:p>
          <a:p>
            <a:pPr marL="457200" indent="-457200">
              <a:buFont typeface="Wingdings" panose="05000000000000000000" pitchFamily="2" charset="2"/>
              <a:buChar char="§"/>
              <a:defRPr/>
            </a:pPr>
            <a:r>
              <a:rPr lang="en-US" sz="2400" dirty="0"/>
              <a:t>Coursework &amp; Learning Experience</a:t>
            </a:r>
          </a:p>
          <a:p>
            <a:pPr marL="914400" lvl="1" indent="-457200">
              <a:buFont typeface="Wingdings" panose="05000000000000000000" pitchFamily="2" charset="2"/>
              <a:buChar char="§"/>
              <a:defRPr/>
            </a:pPr>
            <a:r>
              <a:rPr lang="en-US" sz="2400" dirty="0"/>
              <a:t>Relevant instruction and topics </a:t>
            </a:r>
          </a:p>
          <a:p>
            <a:pPr marL="914400" lvl="1" indent="-457200">
              <a:buFont typeface="Wingdings" panose="05000000000000000000" pitchFamily="2" charset="2"/>
              <a:buChar char="§"/>
              <a:defRPr/>
            </a:pPr>
            <a:r>
              <a:rPr lang="en-US" sz="2400" dirty="0"/>
              <a:t>Exposure to real experiences and the real world</a:t>
            </a:r>
          </a:p>
        </p:txBody>
      </p:sp>
      <p:sp>
        <p:nvSpPr>
          <p:cNvPr id="4" name="Rectangle 3">
            <a:extLst>
              <a:ext uri="{FF2B5EF4-FFF2-40B4-BE49-F238E27FC236}">
                <a16:creationId xmlns:a16="http://schemas.microsoft.com/office/drawing/2014/main" id="{DFCFBEB7-F117-43ED-A82C-16077377ECDE}"/>
              </a:ext>
            </a:extLst>
          </p:cNvPr>
          <p:cNvSpPr/>
          <p:nvPr/>
        </p:nvSpPr>
        <p:spPr>
          <a:xfrm>
            <a:off x="8594021" y="6317734"/>
            <a:ext cx="2911823" cy="369332"/>
          </a:xfrm>
          <a:prstGeom prst="rect">
            <a:avLst/>
          </a:prstGeom>
        </p:spPr>
        <p:txBody>
          <a:bodyPr wrap="none">
            <a:spAutoFit/>
          </a:bodyPr>
          <a:lstStyle/>
          <a:p>
            <a:r>
              <a:rPr lang="en-US" dirty="0">
                <a:solidFill>
                  <a:schemeClr val="bg1"/>
                </a:solidFill>
              </a:rPr>
              <a:t>Rice, J, Sambasivam, S. (2022) </a:t>
            </a:r>
          </a:p>
        </p:txBody>
      </p:sp>
    </p:spTree>
    <p:extLst>
      <p:ext uri="{BB962C8B-B14F-4D97-AF65-F5344CB8AC3E}">
        <p14:creationId xmlns:p14="http://schemas.microsoft.com/office/powerpoint/2010/main" val="12040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1F57A-33B8-426F-B0E9-8B62AB1C3876}"/>
              </a:ext>
            </a:extLst>
          </p:cNvPr>
          <p:cNvSpPr>
            <a:spLocks noGrp="1"/>
          </p:cNvSpPr>
          <p:nvPr>
            <p:ph type="title"/>
          </p:nvPr>
        </p:nvSpPr>
        <p:spPr/>
        <p:txBody>
          <a:bodyPr/>
          <a:lstStyle/>
          <a:p>
            <a:r>
              <a:rPr lang="en-US" dirty="0"/>
              <a:t>Implications for practice	</a:t>
            </a:r>
          </a:p>
        </p:txBody>
      </p:sp>
      <p:sp>
        <p:nvSpPr>
          <p:cNvPr id="3" name="Content Placeholder 2">
            <a:extLst>
              <a:ext uri="{FF2B5EF4-FFF2-40B4-BE49-F238E27FC236}">
                <a16:creationId xmlns:a16="http://schemas.microsoft.com/office/drawing/2014/main" id="{509230FC-7C26-4541-91BA-1CE5D36EBD3A}"/>
              </a:ext>
            </a:extLst>
          </p:cNvPr>
          <p:cNvSpPr>
            <a:spLocks noGrp="1"/>
          </p:cNvSpPr>
          <p:nvPr>
            <p:ph idx="1"/>
          </p:nvPr>
        </p:nvSpPr>
        <p:spPr/>
        <p:txBody>
          <a:bodyPr>
            <a:normAutofit/>
          </a:bodyPr>
          <a:lstStyle/>
          <a:p>
            <a:pPr marL="514350" indent="-514350">
              <a:buFont typeface="+mj-lt"/>
              <a:buAutoNum type="arabicPeriod"/>
            </a:pPr>
            <a:r>
              <a:rPr lang="en-US" sz="2400" dirty="0"/>
              <a:t>Establish Touchpoints</a:t>
            </a:r>
          </a:p>
          <a:p>
            <a:pPr marL="514350" indent="-514350">
              <a:buFont typeface="+mj-lt"/>
              <a:buAutoNum type="arabicPeriod"/>
            </a:pPr>
            <a:r>
              <a:rPr lang="en-US" sz="2400" dirty="0"/>
              <a:t>Exposure to the Real</a:t>
            </a:r>
          </a:p>
          <a:p>
            <a:pPr marL="514350" indent="-514350">
              <a:buFont typeface="+mj-lt"/>
              <a:buAutoNum type="arabicPeriod"/>
            </a:pPr>
            <a:r>
              <a:rPr lang="en-US" sz="2400" dirty="0"/>
              <a:t>Tell Them Why</a:t>
            </a:r>
          </a:p>
          <a:p>
            <a:pPr marL="514350" indent="-514350">
              <a:buFont typeface="+mj-lt"/>
              <a:buAutoNum type="arabicPeriod"/>
            </a:pPr>
            <a:r>
              <a:rPr lang="en-US" sz="2400" dirty="0"/>
              <a:t>Pracademics</a:t>
            </a:r>
            <a:endParaRPr lang="en-US" altLang="en-US" sz="2400" dirty="0"/>
          </a:p>
          <a:p>
            <a:pPr marL="0" indent="0">
              <a:buNone/>
            </a:pPr>
            <a:endParaRPr lang="en-US" sz="2400" dirty="0"/>
          </a:p>
        </p:txBody>
      </p:sp>
      <p:pic>
        <p:nvPicPr>
          <p:cNvPr id="4" name="Picture 3">
            <a:extLst>
              <a:ext uri="{FF2B5EF4-FFF2-40B4-BE49-F238E27FC236}">
                <a16:creationId xmlns:a16="http://schemas.microsoft.com/office/drawing/2014/main" id="{48DB5944-54E1-4101-A842-02E82417A52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97854" y="1853754"/>
            <a:ext cx="5673484" cy="3906234"/>
          </a:xfrm>
          <a:prstGeom prst="rect">
            <a:avLst/>
          </a:prstGeom>
          <a:noFill/>
        </p:spPr>
      </p:pic>
    </p:spTree>
    <p:extLst>
      <p:ext uri="{BB962C8B-B14F-4D97-AF65-F5344CB8AC3E}">
        <p14:creationId xmlns:p14="http://schemas.microsoft.com/office/powerpoint/2010/main" val="21011262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F8987-22B6-46D4-8B09-97E2DAB61625}"/>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2DBDD2AC-9C44-4B66-B77A-1EABAD0771F8}"/>
              </a:ext>
            </a:extLst>
          </p:cNvPr>
          <p:cNvSpPr>
            <a:spLocks noGrp="1"/>
          </p:cNvSpPr>
          <p:nvPr>
            <p:ph idx="1"/>
          </p:nvPr>
        </p:nvSpPr>
        <p:spPr>
          <a:xfrm>
            <a:off x="1583267" y="1605776"/>
            <a:ext cx="10148920" cy="4447705"/>
          </a:xfrm>
        </p:spPr>
        <p:txBody>
          <a:bodyPr>
            <a:normAutofit fontScale="92500" lnSpcReduction="20000"/>
          </a:bodyPr>
          <a:lstStyle/>
          <a:p>
            <a:pPr marL="0" indent="0">
              <a:buNone/>
            </a:pPr>
            <a:r>
              <a:rPr lang="en-US" sz="1000" dirty="0" err="1"/>
              <a:t>Artino</a:t>
            </a:r>
            <a:r>
              <a:rPr lang="en-US" sz="1000" dirty="0"/>
              <a:t> Jr, A. R., &amp; Stephens, J. M. (2009). Academic motivation and self-regulation: A comparative analysis of undergraduate and graduate students learning online. </a:t>
            </a:r>
            <a:r>
              <a:rPr lang="en-US" sz="1000" i="1" dirty="0"/>
              <a:t>The Internet and Higher Education</a:t>
            </a:r>
            <a:r>
              <a:rPr lang="en-US" sz="1000" dirty="0"/>
              <a:t>, </a:t>
            </a:r>
            <a:r>
              <a:rPr lang="en-US" sz="1000" i="1" dirty="0"/>
              <a:t>12</a:t>
            </a:r>
            <a:r>
              <a:rPr lang="en-US" sz="1000" dirty="0"/>
              <a:t>(3-4), 146-151. </a:t>
            </a:r>
          </a:p>
          <a:p>
            <a:pPr marL="0" indent="0">
              <a:buNone/>
            </a:pPr>
            <a:r>
              <a:rPr lang="en-US" sz="1000" dirty="0"/>
              <a:t>Axelson, R. D., &amp; Flick, A. (2010). Defining student engagement. </a:t>
            </a:r>
            <a:r>
              <a:rPr lang="en-US" sz="1000" i="1" dirty="0"/>
              <a:t>Change: The magazine of higher learning, 43</a:t>
            </a:r>
            <a:r>
              <a:rPr lang="en-US" sz="1000" dirty="0"/>
              <a:t>(1), 38-43. </a:t>
            </a:r>
          </a:p>
          <a:p>
            <a:pPr marL="0" indent="0">
              <a:buNone/>
            </a:pPr>
            <a:r>
              <a:rPr lang="en-US" sz="1000" dirty="0" err="1"/>
              <a:t>Erjongmanee</a:t>
            </a:r>
            <a:r>
              <a:rPr lang="en-US" sz="1000" dirty="0"/>
              <a:t>, S. (2017, April 2017). </a:t>
            </a:r>
            <a:r>
              <a:rPr lang="en-US" sz="1000" i="1" dirty="0"/>
              <a:t>Assessment of how Thai Generation-Z students gain understanding in engineering courses: Case study.</a:t>
            </a:r>
            <a:r>
              <a:rPr lang="en-US" sz="1000" dirty="0"/>
              <a:t> Paper presented at the 2017 IEEE Global Engineering Education Conference (EDUCON).</a:t>
            </a:r>
          </a:p>
          <a:p>
            <a:pPr marL="0" indent="0">
              <a:buNone/>
            </a:pPr>
            <a:r>
              <a:rPr lang="en-US" sz="1000" dirty="0"/>
              <a:t>Ivanova, A. (2010). </a:t>
            </a:r>
            <a:r>
              <a:rPr lang="en-US" sz="1000" i="1" dirty="0"/>
              <a:t>Improving the UI of interactive training simulators to address the Y/Z-Generations' learning style</a:t>
            </a:r>
            <a:r>
              <a:rPr lang="en-US" sz="1000" dirty="0"/>
              <a:t>. Paper presented at the Proceedings of the 11th International Conference on Computer Systems and Technologies and Workshop for PhD Students in Computing on International Conference on Computer Systems and Technologies, Sofia, Bulgaria.</a:t>
            </a:r>
          </a:p>
          <a:p>
            <a:pPr marL="0" indent="0">
              <a:buNone/>
            </a:pPr>
            <a:r>
              <a:rPr lang="en-US" sz="1000" dirty="0"/>
              <a:t>Meyer, K. A. (2014). Student engagement in online learning: What works and why. </a:t>
            </a:r>
            <a:r>
              <a:rPr lang="en-US" sz="1000" i="1" dirty="0"/>
              <a:t>ASHE higher education report, 40</a:t>
            </a:r>
            <a:r>
              <a:rPr lang="en-US" sz="1000" dirty="0"/>
              <a:t>(6), 1-114.</a:t>
            </a:r>
          </a:p>
          <a:p>
            <a:pPr marL="0" indent="0">
              <a:buNone/>
            </a:pPr>
            <a:r>
              <a:rPr lang="en-US" sz="1000" dirty="0"/>
              <a:t>Moore, K., Jones, C., &amp; Frazier, R. S. (2017). Engineering Education for Generation Z. </a:t>
            </a:r>
            <a:r>
              <a:rPr lang="en-US" sz="1000" i="1" dirty="0"/>
              <a:t>American Journal of Engineering Education, 8</a:t>
            </a:r>
            <a:r>
              <a:rPr lang="en-US" sz="1000" dirty="0"/>
              <a:t>(2), 111-126. </a:t>
            </a:r>
          </a:p>
          <a:p>
            <a:pPr marL="0" indent="0">
              <a:buNone/>
            </a:pPr>
            <a:r>
              <a:rPr lang="en-US" sz="1000" dirty="0"/>
              <a:t>Nepal, R., &amp; Rogerson, A. M. (2020). From theory to practice of promoting student engagement in business and law-related disciplines: The case of undergraduate economics education. </a:t>
            </a:r>
            <a:r>
              <a:rPr lang="en-US" sz="1000" i="1" dirty="0"/>
              <a:t>Education Sciences, 10</a:t>
            </a:r>
            <a:r>
              <a:rPr lang="en-US" sz="1000" dirty="0"/>
              <a:t>(8), 205. </a:t>
            </a:r>
          </a:p>
          <a:p>
            <a:pPr marL="0" indent="0">
              <a:buNone/>
            </a:pPr>
            <a:r>
              <a:rPr lang="en-US" sz="1000" dirty="0"/>
              <a:t>Rice, J. P. (2021). Exploring the Strategies Collegiate Cybersecurity Instructors Need to Maximize Engagement of Generation Z Cybersecurity Learners (Publication Number 28771109) [D.C.S., Colorado Technical University]. ProQuest Dissertations &amp; Theses Global. Ann Arbor. </a:t>
            </a:r>
          </a:p>
          <a:p>
            <a:pPr marL="0" indent="0">
              <a:buNone/>
            </a:pPr>
            <a:r>
              <a:rPr lang="en-US" sz="1000" dirty="0"/>
              <a:t>Rice, J, Sambasivam, S. (2022) Exploring The Desired Strategies of Collegiate Cybersecurity Instructors That Maximize Student Engagement as Identified by Generation Z Cybersecurity Learners [Conference Presentation]. EDSIG Conference Clearwater, FL. </a:t>
            </a:r>
          </a:p>
          <a:p>
            <a:pPr marL="0" indent="0">
              <a:buNone/>
            </a:pPr>
            <a:r>
              <a:rPr lang="en-US" sz="1000" dirty="0"/>
              <a:t>Rothman, D. (2016). A Tsunami of learners called Generation Z. </a:t>
            </a:r>
            <a:r>
              <a:rPr lang="en-US" sz="1000" i="1" dirty="0"/>
              <a:t>URL: http://www. </a:t>
            </a:r>
            <a:r>
              <a:rPr lang="en-US" sz="1000" i="1" dirty="0" err="1"/>
              <a:t>mdle</a:t>
            </a:r>
            <a:r>
              <a:rPr lang="en-US" sz="1000" i="1" dirty="0"/>
              <a:t>. net/</a:t>
            </a:r>
            <a:r>
              <a:rPr lang="en-US" sz="1000" i="1" dirty="0" err="1"/>
              <a:t>JoumaFA_Tsunami_of_Learners_Called_Generation_Z</a:t>
            </a:r>
            <a:r>
              <a:rPr lang="en-US" sz="1000" i="1" dirty="0"/>
              <a:t>. pdf</a:t>
            </a:r>
            <a:r>
              <a:rPr lang="en-US" sz="1000" dirty="0"/>
              <a:t>. </a:t>
            </a:r>
          </a:p>
          <a:p>
            <a:pPr marL="0" indent="0">
              <a:buNone/>
            </a:pPr>
            <a:r>
              <a:rPr lang="en-US" sz="1000" dirty="0" err="1"/>
              <a:t>Schwieger</a:t>
            </a:r>
            <a:r>
              <a:rPr lang="en-US" sz="1000" dirty="0"/>
              <a:t>, D., &amp; </a:t>
            </a:r>
            <a:r>
              <a:rPr lang="en-US" sz="1000" dirty="0" err="1"/>
              <a:t>Ladwig</a:t>
            </a:r>
            <a:r>
              <a:rPr lang="en-US" sz="1000" dirty="0"/>
              <a:t>, C. (2018). Reaching and retaining the next generation: Adapting to the expectations of Gen Z in the classroom. </a:t>
            </a:r>
            <a:r>
              <a:rPr lang="en-US" sz="1000" i="1" dirty="0"/>
              <a:t>Information Systems Education Journal, 16</a:t>
            </a:r>
            <a:r>
              <a:rPr lang="en-US" sz="1000" dirty="0"/>
              <a:t>(3), 45. </a:t>
            </a:r>
          </a:p>
          <a:p>
            <a:pPr marL="0" indent="0">
              <a:buNone/>
            </a:pPr>
            <a:r>
              <a:rPr lang="en-US" sz="1000" dirty="0" err="1"/>
              <a:t>Seemiller</a:t>
            </a:r>
            <a:r>
              <a:rPr lang="en-US" sz="1000" dirty="0"/>
              <a:t>, C., &amp; Grace, M. (2017). Generation Z: Educating and engaging the next generation of students. </a:t>
            </a:r>
            <a:r>
              <a:rPr lang="en-US" sz="1000" i="1" dirty="0"/>
              <a:t>About Campus, 22</a:t>
            </a:r>
            <a:r>
              <a:rPr lang="en-US" sz="1000" dirty="0"/>
              <a:t>, 21-26. doi:10.1002/abc.21293</a:t>
            </a:r>
          </a:p>
          <a:p>
            <a:pPr marL="0" indent="0">
              <a:buNone/>
            </a:pPr>
            <a:r>
              <a:rPr lang="en-US" sz="1000" dirty="0" err="1"/>
              <a:t>Shatto</a:t>
            </a:r>
            <a:r>
              <a:rPr lang="en-US" sz="1000" dirty="0"/>
              <a:t>, B., &amp; Erwin, K. (2016). Moving on from millennials: Preparing for Generation Z. </a:t>
            </a:r>
            <a:r>
              <a:rPr lang="en-US" sz="1000" i="1" dirty="0"/>
              <a:t>The Journal of Continuing Education in Nursing, 47</a:t>
            </a:r>
            <a:r>
              <a:rPr lang="en-US" sz="1000" dirty="0"/>
              <a:t>(6), 253-254. </a:t>
            </a:r>
          </a:p>
          <a:p>
            <a:pPr marL="0" indent="0">
              <a:buNone/>
            </a:pPr>
            <a:r>
              <a:rPr lang="en-US" sz="1000" dirty="0" err="1"/>
              <a:t>Shatto</a:t>
            </a:r>
            <a:r>
              <a:rPr lang="en-US" sz="1000" dirty="0"/>
              <a:t>, B., &amp; Erwin, K. (2017). Teaching Millennials and Generation Z: Bridging the generational divide. </a:t>
            </a:r>
            <a:r>
              <a:rPr lang="en-US" sz="1000" i="1" dirty="0"/>
              <a:t>Creative Nursing, 23</a:t>
            </a:r>
            <a:r>
              <a:rPr lang="en-US" sz="1000" dirty="0"/>
              <a:t>(1), 24-28. doi:10.1891/1078-4535.23.1.24</a:t>
            </a:r>
          </a:p>
          <a:p>
            <a:pPr marL="0" indent="0">
              <a:buNone/>
            </a:pPr>
            <a:endParaRPr lang="en-US" sz="1000" dirty="0"/>
          </a:p>
          <a:p>
            <a:pPr marL="0" indent="0">
              <a:buNone/>
            </a:pPr>
            <a:endParaRPr lang="en-US" sz="1000" dirty="0"/>
          </a:p>
          <a:p>
            <a:pPr marL="0" indent="0">
              <a:buNone/>
            </a:pPr>
            <a:endParaRPr lang="en-US" sz="1000" dirty="0"/>
          </a:p>
          <a:p>
            <a:pPr marL="0" indent="0">
              <a:buNone/>
            </a:pPr>
            <a:endParaRPr lang="en-US" sz="1000" dirty="0"/>
          </a:p>
        </p:txBody>
      </p:sp>
    </p:spTree>
    <p:extLst>
      <p:ext uri="{BB962C8B-B14F-4D97-AF65-F5344CB8AC3E}">
        <p14:creationId xmlns:p14="http://schemas.microsoft.com/office/powerpoint/2010/main" val="175936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798BF-ADD0-4BF8-9A2A-24E1AA86B614}"/>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AF3DF220-9A9B-42E8-BFB1-408193D49C6A}"/>
              </a:ext>
            </a:extLst>
          </p:cNvPr>
          <p:cNvSpPr>
            <a:spLocks noGrp="1"/>
          </p:cNvSpPr>
          <p:nvPr>
            <p:ph idx="1"/>
          </p:nvPr>
        </p:nvSpPr>
        <p:spPr>
          <a:xfrm>
            <a:off x="1451579" y="1496915"/>
            <a:ext cx="9603275" cy="4556566"/>
          </a:xfrm>
        </p:spPr>
        <p:txBody>
          <a:bodyPr>
            <a:normAutofit/>
          </a:bodyPr>
          <a:lstStyle/>
          <a:p>
            <a:r>
              <a:rPr lang="en-US" sz="2400" dirty="0"/>
              <a:t>Research Significance</a:t>
            </a:r>
          </a:p>
          <a:p>
            <a:r>
              <a:rPr lang="en-US" sz="2400" dirty="0"/>
              <a:t>Retention &amp; Generations</a:t>
            </a:r>
          </a:p>
          <a:p>
            <a:r>
              <a:rPr lang="en-US" sz="2400" dirty="0"/>
              <a:t>Research Purpose</a:t>
            </a:r>
          </a:p>
          <a:p>
            <a:r>
              <a:rPr lang="en-US" sz="2400" dirty="0"/>
              <a:t>Impact of Generations</a:t>
            </a:r>
          </a:p>
          <a:p>
            <a:r>
              <a:rPr lang="en-US" sz="2400" dirty="0"/>
              <a:t>Population &amp; Sample</a:t>
            </a:r>
          </a:p>
          <a:p>
            <a:r>
              <a:rPr lang="en-US" sz="2400" dirty="0"/>
              <a:t>Methods &amp; Data Analysis</a:t>
            </a:r>
          </a:p>
          <a:p>
            <a:r>
              <a:rPr lang="en-US" sz="2400" dirty="0"/>
              <a:t>Study Findings</a:t>
            </a:r>
          </a:p>
        </p:txBody>
      </p:sp>
    </p:spTree>
    <p:extLst>
      <p:ext uri="{BB962C8B-B14F-4D97-AF65-F5344CB8AC3E}">
        <p14:creationId xmlns:p14="http://schemas.microsoft.com/office/powerpoint/2010/main" val="2102007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5F4ED-CD97-4DE4-83A6-014F4C048396}"/>
              </a:ext>
            </a:extLst>
          </p:cNvPr>
          <p:cNvSpPr>
            <a:spLocks noGrp="1"/>
          </p:cNvSpPr>
          <p:nvPr>
            <p:ph type="title"/>
          </p:nvPr>
        </p:nvSpPr>
        <p:spPr/>
        <p:txBody>
          <a:bodyPr/>
          <a:lstStyle/>
          <a:p>
            <a:r>
              <a:rPr lang="en-US" dirty="0"/>
              <a:t>Research Significance</a:t>
            </a:r>
          </a:p>
        </p:txBody>
      </p:sp>
      <p:sp>
        <p:nvSpPr>
          <p:cNvPr id="3" name="Content Placeholder 2">
            <a:extLst>
              <a:ext uri="{FF2B5EF4-FFF2-40B4-BE49-F238E27FC236}">
                <a16:creationId xmlns:a16="http://schemas.microsoft.com/office/drawing/2014/main" id="{8967CF8E-2D2D-4179-A9B1-EF9C8B834C2C}"/>
              </a:ext>
            </a:extLst>
          </p:cNvPr>
          <p:cNvSpPr>
            <a:spLocks noGrp="1"/>
          </p:cNvSpPr>
          <p:nvPr>
            <p:ph idx="1"/>
          </p:nvPr>
        </p:nvSpPr>
        <p:spPr/>
        <p:txBody>
          <a:bodyPr>
            <a:normAutofit/>
          </a:bodyPr>
          <a:lstStyle/>
          <a:p>
            <a:r>
              <a:rPr lang="en-US" sz="2400" dirty="0"/>
              <a:t>Significant shortage of cybersecurity specialists in the U.S.</a:t>
            </a:r>
          </a:p>
          <a:p>
            <a:r>
              <a:rPr lang="en-US" sz="2400" dirty="0"/>
              <a:t>Higher Education plays significant role</a:t>
            </a:r>
          </a:p>
          <a:p>
            <a:r>
              <a:rPr lang="en-US" sz="2400" dirty="0"/>
              <a:t>Need to keep students retained</a:t>
            </a:r>
          </a:p>
        </p:txBody>
      </p:sp>
    </p:spTree>
    <p:extLst>
      <p:ext uri="{BB962C8B-B14F-4D97-AF65-F5344CB8AC3E}">
        <p14:creationId xmlns:p14="http://schemas.microsoft.com/office/powerpoint/2010/main" val="2863890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9F6B3-B416-4DAE-B7B1-BD9BE8A405C7}"/>
              </a:ext>
            </a:extLst>
          </p:cNvPr>
          <p:cNvSpPr>
            <a:spLocks noGrp="1"/>
          </p:cNvSpPr>
          <p:nvPr>
            <p:ph type="title"/>
          </p:nvPr>
        </p:nvSpPr>
        <p:spPr>
          <a:xfrm>
            <a:off x="1427356" y="804519"/>
            <a:ext cx="9627498" cy="1049235"/>
          </a:xfrm>
        </p:spPr>
        <p:txBody>
          <a:bodyPr>
            <a:normAutofit/>
          </a:bodyPr>
          <a:lstStyle/>
          <a:p>
            <a:r>
              <a:rPr lang="en-US" dirty="0"/>
              <a:t>Research Significance</a:t>
            </a:r>
            <a:br>
              <a:rPr lang="en-US" dirty="0"/>
            </a:br>
            <a:endParaRPr lang="en-US" dirty="0"/>
          </a:p>
        </p:txBody>
      </p:sp>
      <p:graphicFrame>
        <p:nvGraphicFramePr>
          <p:cNvPr id="6" name="Diagram 5">
            <a:extLst>
              <a:ext uri="{FF2B5EF4-FFF2-40B4-BE49-F238E27FC236}">
                <a16:creationId xmlns:a16="http://schemas.microsoft.com/office/drawing/2014/main" id="{B563FF89-CA46-407D-BF7C-FEB2308F0F51}"/>
              </a:ext>
            </a:extLst>
          </p:cNvPr>
          <p:cNvGraphicFramePr/>
          <p:nvPr>
            <p:extLst>
              <p:ext uri="{D42A27DB-BD31-4B8C-83A1-F6EECF244321}">
                <p14:modId xmlns:p14="http://schemas.microsoft.com/office/powerpoint/2010/main" val="3479817095"/>
              </p:ext>
            </p:extLst>
          </p:nvPr>
        </p:nvGraphicFramePr>
        <p:xfrm>
          <a:off x="237893" y="1699491"/>
          <a:ext cx="11589834" cy="40768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a:extLst>
              <a:ext uri="{FF2B5EF4-FFF2-40B4-BE49-F238E27FC236}">
                <a16:creationId xmlns:a16="http://schemas.microsoft.com/office/drawing/2014/main" id="{1DFFC2D3-6EC2-4B3E-87A5-49F15D74C4A7}"/>
              </a:ext>
            </a:extLst>
          </p:cNvPr>
          <p:cNvSpPr/>
          <p:nvPr/>
        </p:nvSpPr>
        <p:spPr>
          <a:xfrm>
            <a:off x="8678688" y="6301972"/>
            <a:ext cx="2911823" cy="369332"/>
          </a:xfrm>
          <a:prstGeom prst="rect">
            <a:avLst/>
          </a:prstGeom>
        </p:spPr>
        <p:txBody>
          <a:bodyPr wrap="none">
            <a:spAutoFit/>
          </a:bodyPr>
          <a:lstStyle/>
          <a:p>
            <a:r>
              <a:rPr lang="en-US" dirty="0">
                <a:solidFill>
                  <a:schemeClr val="bg1"/>
                </a:solidFill>
              </a:rPr>
              <a:t>Rice, J, Sambasivam, S. (2022) </a:t>
            </a:r>
          </a:p>
        </p:txBody>
      </p:sp>
    </p:spTree>
    <p:extLst>
      <p:ext uri="{BB962C8B-B14F-4D97-AF65-F5344CB8AC3E}">
        <p14:creationId xmlns:p14="http://schemas.microsoft.com/office/powerpoint/2010/main" val="1046637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CCBA1-E359-4308-8AF4-1DA83B232FF4}"/>
              </a:ext>
            </a:extLst>
          </p:cNvPr>
          <p:cNvSpPr>
            <a:spLocks noGrp="1"/>
          </p:cNvSpPr>
          <p:nvPr>
            <p:ph type="title"/>
          </p:nvPr>
        </p:nvSpPr>
        <p:spPr/>
        <p:txBody>
          <a:bodyPr/>
          <a:lstStyle/>
          <a:p>
            <a:r>
              <a:rPr lang="en-US" dirty="0"/>
              <a:t>Research Purpose</a:t>
            </a:r>
          </a:p>
        </p:txBody>
      </p:sp>
      <p:sp>
        <p:nvSpPr>
          <p:cNvPr id="3" name="Content Placeholder 2">
            <a:extLst>
              <a:ext uri="{FF2B5EF4-FFF2-40B4-BE49-F238E27FC236}">
                <a16:creationId xmlns:a16="http://schemas.microsoft.com/office/drawing/2014/main" id="{7C9790A9-284C-4ED2-91C8-16D527DBC4A1}"/>
              </a:ext>
            </a:extLst>
          </p:cNvPr>
          <p:cNvSpPr>
            <a:spLocks noGrp="1"/>
          </p:cNvSpPr>
          <p:nvPr>
            <p:ph idx="1"/>
          </p:nvPr>
        </p:nvSpPr>
        <p:spPr>
          <a:xfrm>
            <a:off x="1893195" y="2266870"/>
            <a:ext cx="8034758" cy="3450613"/>
          </a:xfrm>
        </p:spPr>
        <p:txBody>
          <a:bodyPr>
            <a:normAutofit/>
          </a:bodyPr>
          <a:lstStyle/>
          <a:p>
            <a:pPr marL="0" indent="0">
              <a:buNone/>
            </a:pPr>
            <a:r>
              <a:rPr lang="en-US" sz="2800" dirty="0"/>
              <a:t>The purpose of this regional qualitative exploratory study was to identify instructor attributes that Generation Z collegiate cybersecurity learners felt kept them engaged in their cybersecurity courses</a:t>
            </a:r>
          </a:p>
        </p:txBody>
      </p:sp>
    </p:spTree>
    <p:extLst>
      <p:ext uri="{BB962C8B-B14F-4D97-AF65-F5344CB8AC3E}">
        <p14:creationId xmlns:p14="http://schemas.microsoft.com/office/powerpoint/2010/main" val="1471344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9F6B3-B416-4DAE-B7B1-BD9BE8A405C7}"/>
              </a:ext>
            </a:extLst>
          </p:cNvPr>
          <p:cNvSpPr>
            <a:spLocks noGrp="1"/>
          </p:cNvSpPr>
          <p:nvPr>
            <p:ph type="title"/>
          </p:nvPr>
        </p:nvSpPr>
        <p:spPr>
          <a:xfrm>
            <a:off x="1442224" y="804519"/>
            <a:ext cx="9612630" cy="1049235"/>
          </a:xfrm>
        </p:spPr>
        <p:txBody>
          <a:bodyPr>
            <a:normAutofit/>
          </a:bodyPr>
          <a:lstStyle/>
          <a:p>
            <a:r>
              <a:rPr lang="en-US" dirty="0"/>
              <a:t>Retention and Generations</a:t>
            </a:r>
            <a:br>
              <a:rPr lang="en-US" dirty="0"/>
            </a:br>
            <a:endParaRPr lang="en-US" dirty="0"/>
          </a:p>
        </p:txBody>
      </p:sp>
      <p:sp>
        <p:nvSpPr>
          <p:cNvPr id="4" name="Content Placeholder 2">
            <a:extLst>
              <a:ext uri="{FF2B5EF4-FFF2-40B4-BE49-F238E27FC236}">
                <a16:creationId xmlns:a16="http://schemas.microsoft.com/office/drawing/2014/main" id="{66B3D41D-85FF-435A-AA15-9776139289E2}"/>
              </a:ext>
            </a:extLst>
          </p:cNvPr>
          <p:cNvSpPr>
            <a:spLocks noGrp="1"/>
          </p:cNvSpPr>
          <p:nvPr>
            <p:ph idx="1"/>
          </p:nvPr>
        </p:nvSpPr>
        <p:spPr>
          <a:xfrm>
            <a:off x="1411335" y="1754457"/>
            <a:ext cx="9369330" cy="4222597"/>
          </a:xfrm>
        </p:spPr>
        <p:txBody>
          <a:bodyPr>
            <a:normAutofit/>
          </a:bodyPr>
          <a:lstStyle/>
          <a:p>
            <a:pPr marL="0" indent="0">
              <a:lnSpc>
                <a:spcPct val="100000"/>
              </a:lnSpc>
              <a:spcBef>
                <a:spcPts val="0"/>
              </a:spcBef>
              <a:buNone/>
            </a:pPr>
            <a:r>
              <a:rPr lang="en-US" sz="2800" i="1" dirty="0"/>
              <a:t>Engagement and retention can be accomplished, in part, by better understanding the unique perspectives and considering the different needs and expectation of Generation Z students. </a:t>
            </a:r>
            <a:r>
              <a:rPr lang="en-US" sz="2400" dirty="0"/>
              <a:t>	</a:t>
            </a:r>
          </a:p>
          <a:p>
            <a:pPr marL="0" indent="0">
              <a:lnSpc>
                <a:spcPct val="100000"/>
              </a:lnSpc>
              <a:spcBef>
                <a:spcPts val="0"/>
              </a:spcBef>
              <a:buNone/>
            </a:pPr>
            <a:r>
              <a:rPr lang="en-US" sz="2400" dirty="0"/>
              <a:t>	(Schweiger &amp; </a:t>
            </a:r>
            <a:r>
              <a:rPr lang="en-US" sz="2400" dirty="0" err="1"/>
              <a:t>Ladwig</a:t>
            </a:r>
            <a:r>
              <a:rPr lang="en-US" sz="2400" dirty="0"/>
              <a:t>, 2018; Moore, Jones, &amp; Frazier, 2017)</a:t>
            </a:r>
          </a:p>
          <a:p>
            <a:pPr marL="0" indent="0">
              <a:lnSpc>
                <a:spcPct val="110000"/>
              </a:lnSpc>
              <a:spcBef>
                <a:spcPts val="0"/>
              </a:spcBef>
              <a:spcAft>
                <a:spcPts val="1200"/>
              </a:spcAft>
              <a:buNone/>
            </a:pPr>
            <a:endParaRPr lang="en-US" sz="2400" dirty="0"/>
          </a:p>
          <a:p>
            <a:pPr marL="0" indent="0">
              <a:lnSpc>
                <a:spcPct val="110000"/>
              </a:lnSpc>
              <a:spcBef>
                <a:spcPts val="0"/>
              </a:spcBef>
              <a:buNone/>
            </a:pPr>
            <a:r>
              <a:rPr lang="en-US" sz="2800" i="1" dirty="0"/>
              <a:t>Pedagogical approaches must be adapted, and every attempt must be made for educators to reject the common predisposition to teach the way they were taught </a:t>
            </a:r>
          </a:p>
          <a:p>
            <a:pPr marL="0" indent="0">
              <a:lnSpc>
                <a:spcPct val="110000"/>
              </a:lnSpc>
              <a:spcBef>
                <a:spcPts val="0"/>
              </a:spcBef>
              <a:buNone/>
            </a:pPr>
            <a:r>
              <a:rPr lang="en-US" sz="2400" dirty="0"/>
              <a:t>	(Fuentes, 2014). </a:t>
            </a:r>
          </a:p>
        </p:txBody>
      </p:sp>
    </p:spTree>
    <p:extLst>
      <p:ext uri="{BB962C8B-B14F-4D97-AF65-F5344CB8AC3E}">
        <p14:creationId xmlns:p14="http://schemas.microsoft.com/office/powerpoint/2010/main" val="4213870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4FA1D-E685-4D09-A4FC-B86778C4BA58}"/>
              </a:ext>
            </a:extLst>
          </p:cNvPr>
          <p:cNvSpPr>
            <a:spLocks noGrp="1"/>
          </p:cNvSpPr>
          <p:nvPr>
            <p:ph type="title"/>
          </p:nvPr>
        </p:nvSpPr>
        <p:spPr/>
        <p:txBody>
          <a:bodyPr/>
          <a:lstStyle/>
          <a:p>
            <a:r>
              <a:rPr lang="en-US" dirty="0"/>
              <a:t>Impact of Generations</a:t>
            </a:r>
          </a:p>
        </p:txBody>
      </p:sp>
      <p:sp>
        <p:nvSpPr>
          <p:cNvPr id="3" name="Content Placeholder 2">
            <a:extLst>
              <a:ext uri="{FF2B5EF4-FFF2-40B4-BE49-F238E27FC236}">
                <a16:creationId xmlns:a16="http://schemas.microsoft.com/office/drawing/2014/main" id="{C6D9055D-3A80-485D-B3CC-09B277A00F88}"/>
              </a:ext>
            </a:extLst>
          </p:cNvPr>
          <p:cNvSpPr>
            <a:spLocks noGrp="1"/>
          </p:cNvSpPr>
          <p:nvPr>
            <p:ph idx="1"/>
          </p:nvPr>
        </p:nvSpPr>
        <p:spPr>
          <a:xfrm>
            <a:off x="1451579" y="1644025"/>
            <a:ext cx="9603275" cy="3450613"/>
          </a:xfrm>
        </p:spPr>
        <p:txBody>
          <a:bodyPr>
            <a:noAutofit/>
          </a:bodyPr>
          <a:lstStyle/>
          <a:p>
            <a:pPr>
              <a:lnSpc>
                <a:spcPct val="100000"/>
              </a:lnSpc>
              <a:spcBef>
                <a:spcPts val="0"/>
              </a:spcBef>
              <a:spcAft>
                <a:spcPts val="1200"/>
              </a:spcAft>
            </a:pPr>
            <a:r>
              <a:rPr lang="en-US" sz="2400" dirty="0"/>
              <a:t>A generation is a group of individuals that live during the same period providing the group with a collective memory and shared feelings, perceptions, preferences, and attitudes. (</a:t>
            </a:r>
            <a:r>
              <a:rPr lang="en-US" sz="2400" dirty="0" err="1"/>
              <a:t>Eyerman</a:t>
            </a:r>
            <a:r>
              <a:rPr lang="en-US" sz="2400" dirty="0"/>
              <a:t> and Turner, 1998)</a:t>
            </a:r>
          </a:p>
          <a:p>
            <a:pPr>
              <a:lnSpc>
                <a:spcPct val="100000"/>
              </a:lnSpc>
              <a:spcBef>
                <a:spcPts val="0"/>
              </a:spcBef>
              <a:spcAft>
                <a:spcPts val="1200"/>
              </a:spcAft>
            </a:pPr>
            <a:r>
              <a:rPr lang="en-US" sz="2400" dirty="0"/>
              <a:t>Common traits exist amongst individuals who were born and lived during a similar period (Hand, 2016). </a:t>
            </a:r>
          </a:p>
          <a:p>
            <a:pPr>
              <a:lnSpc>
                <a:spcPct val="100000"/>
              </a:lnSpc>
              <a:spcBef>
                <a:spcPts val="0"/>
              </a:spcBef>
              <a:spcAft>
                <a:spcPts val="1200"/>
              </a:spcAft>
            </a:pPr>
            <a:r>
              <a:rPr lang="en-US" sz="2400" dirty="0"/>
              <a:t>Similar experiences shape how individuals within a generation think, act, and feel (Mannheim, 1970). </a:t>
            </a:r>
          </a:p>
          <a:p>
            <a:pPr>
              <a:lnSpc>
                <a:spcPct val="100000"/>
              </a:lnSpc>
              <a:spcBef>
                <a:spcPts val="0"/>
              </a:spcBef>
              <a:spcAft>
                <a:spcPts val="1200"/>
              </a:spcAft>
            </a:pPr>
            <a:r>
              <a:rPr lang="en-US" sz="2400" dirty="0"/>
              <a:t>Individuals can be grouped through location, experiences, and mutual thoughts (Moore et al., 2017b), </a:t>
            </a:r>
          </a:p>
          <a:p>
            <a:pPr>
              <a:lnSpc>
                <a:spcPct val="100000"/>
              </a:lnSpc>
              <a:spcBef>
                <a:spcPts val="0"/>
              </a:spcBef>
              <a:spcAft>
                <a:spcPts val="1200"/>
              </a:spcAft>
            </a:pPr>
            <a:r>
              <a:rPr lang="en-US" sz="2400" dirty="0"/>
              <a:t>Each generation exhibits differing traits (</a:t>
            </a:r>
            <a:r>
              <a:rPr lang="en-US" sz="2400" dirty="0" err="1"/>
              <a:t>Zhitomirsky-Geffet</a:t>
            </a:r>
            <a:r>
              <a:rPr lang="en-US" sz="2400" dirty="0"/>
              <a:t> &amp; </a:t>
            </a:r>
            <a:r>
              <a:rPr lang="en-US" sz="2400" dirty="0" err="1"/>
              <a:t>Blau</a:t>
            </a:r>
            <a:r>
              <a:rPr lang="en-US" sz="2400" dirty="0"/>
              <a:t>, 2017).</a:t>
            </a:r>
          </a:p>
          <a:p>
            <a:pPr>
              <a:lnSpc>
                <a:spcPct val="100000"/>
              </a:lnSpc>
              <a:spcBef>
                <a:spcPts val="0"/>
              </a:spcBef>
              <a:spcAft>
                <a:spcPts val="1200"/>
              </a:spcAft>
            </a:pPr>
            <a:endParaRPr lang="en-US" sz="2400" dirty="0"/>
          </a:p>
        </p:txBody>
      </p:sp>
    </p:spTree>
    <p:extLst>
      <p:ext uri="{BB962C8B-B14F-4D97-AF65-F5344CB8AC3E}">
        <p14:creationId xmlns:p14="http://schemas.microsoft.com/office/powerpoint/2010/main" val="25866166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10">
            <a:extLst>
              <a:ext uri="{FF2B5EF4-FFF2-40B4-BE49-F238E27FC236}">
                <a16:creationId xmlns:a16="http://schemas.microsoft.com/office/drawing/2014/main" id="{BC943602-79A5-4793-9074-8EBE82EBB07F}"/>
              </a:ext>
            </a:extLst>
          </p:cNvPr>
          <p:cNvGraphicFramePr>
            <a:graphicFrameLocks noGrp="1"/>
          </p:cNvGraphicFramePr>
          <p:nvPr>
            <p:ph idx="4294967295"/>
            <p:extLst>
              <p:ext uri="{D42A27DB-BD31-4B8C-83A1-F6EECF244321}">
                <p14:modId xmlns:p14="http://schemas.microsoft.com/office/powerpoint/2010/main" val="3789296147"/>
              </p:ext>
            </p:extLst>
          </p:nvPr>
        </p:nvGraphicFramePr>
        <p:xfrm>
          <a:off x="866076" y="585520"/>
          <a:ext cx="9861397" cy="5485981"/>
        </p:xfrm>
        <a:graphic>
          <a:graphicData uri="http://schemas.openxmlformats.org/drawingml/2006/table">
            <a:tbl>
              <a:tblPr/>
              <a:tblGrid>
                <a:gridCol w="5144430">
                  <a:extLst>
                    <a:ext uri="{9D8B030D-6E8A-4147-A177-3AD203B41FA5}">
                      <a16:colId xmlns:a16="http://schemas.microsoft.com/office/drawing/2014/main" val="1767192758"/>
                    </a:ext>
                  </a:extLst>
                </a:gridCol>
                <a:gridCol w="944137">
                  <a:extLst>
                    <a:ext uri="{9D8B030D-6E8A-4147-A177-3AD203B41FA5}">
                      <a16:colId xmlns:a16="http://schemas.microsoft.com/office/drawing/2014/main" val="3957138533"/>
                    </a:ext>
                  </a:extLst>
                </a:gridCol>
                <a:gridCol w="1219200">
                  <a:extLst>
                    <a:ext uri="{9D8B030D-6E8A-4147-A177-3AD203B41FA5}">
                      <a16:colId xmlns:a16="http://schemas.microsoft.com/office/drawing/2014/main" val="2463107074"/>
                    </a:ext>
                  </a:extLst>
                </a:gridCol>
                <a:gridCol w="1598342">
                  <a:extLst>
                    <a:ext uri="{9D8B030D-6E8A-4147-A177-3AD203B41FA5}">
                      <a16:colId xmlns:a16="http://schemas.microsoft.com/office/drawing/2014/main" val="877371199"/>
                    </a:ext>
                  </a:extLst>
                </a:gridCol>
                <a:gridCol w="955288">
                  <a:extLst>
                    <a:ext uri="{9D8B030D-6E8A-4147-A177-3AD203B41FA5}">
                      <a16:colId xmlns:a16="http://schemas.microsoft.com/office/drawing/2014/main" val="3634393825"/>
                    </a:ext>
                  </a:extLst>
                </a:gridCol>
              </a:tblGrid>
              <a:tr h="237010">
                <a:tc>
                  <a:txBody>
                    <a:bodyPr/>
                    <a:lstStyle/>
                    <a:p>
                      <a:r>
                        <a:rPr lang="en-US" b="1" dirty="0"/>
                        <a:t>Perspective</a:t>
                      </a:r>
                    </a:p>
                  </a:txBody>
                  <a:tcPr anchor="b">
                    <a:lnL w="12700" cmpd="sng">
                      <a:noFill/>
                      <a:prstDash val="solid"/>
                    </a:lnL>
                    <a:lnR w="12700" cmpd="sng">
                      <a:no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800" b="1" i="0" u="none" strike="noStrike" dirty="0" err="1">
                          <a:solidFill>
                            <a:srgbClr val="000000"/>
                          </a:solidFill>
                          <a:effectLst/>
                          <a:latin typeface="Calibri" panose="020F0502020204030204" pitchFamily="34" charset="0"/>
                        </a:rPr>
                        <a:t>GenX</a:t>
                      </a:r>
                      <a:endParaRPr lang="en-US" sz="1800" b="1" i="0" u="none" strike="noStrike" dirty="0">
                        <a:solidFill>
                          <a:srgbClr val="000000"/>
                        </a:solidFill>
                        <a:effectLst/>
                        <a:latin typeface="Calibri" panose="020F0502020204030204" pitchFamily="34" charset="0"/>
                      </a:endParaRPr>
                    </a:p>
                  </a:txBody>
                  <a:tcPr marL="2009" marR="2009" marT="2009" marB="0" anchor="b">
                    <a:lnL w="12700" cmpd="sng">
                      <a:noFill/>
                      <a:prstDash val="soli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800" b="1" i="0" u="none" strike="noStrike" dirty="0">
                          <a:solidFill>
                            <a:srgbClr val="000000"/>
                          </a:solidFill>
                          <a:effectLst/>
                          <a:latin typeface="Calibri" panose="020F0502020204030204" pitchFamily="34" charset="0"/>
                        </a:rPr>
                        <a:t>Millennials</a:t>
                      </a:r>
                    </a:p>
                  </a:txBody>
                  <a:tcPr marL="2009" marR="2009" marT="200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800" b="1" i="0" u="none" strike="noStrike" dirty="0" err="1">
                          <a:solidFill>
                            <a:srgbClr val="000000"/>
                          </a:solidFill>
                          <a:effectLst/>
                          <a:latin typeface="Calibri" panose="020F0502020204030204" pitchFamily="34" charset="0"/>
                        </a:rPr>
                        <a:t>GenZ</a:t>
                      </a:r>
                      <a:endParaRPr lang="en-US" sz="1800" b="1" i="0" u="none" strike="noStrike" dirty="0">
                        <a:solidFill>
                          <a:srgbClr val="000000"/>
                        </a:solidFill>
                        <a:effectLst/>
                        <a:latin typeface="Calibri" panose="020F0502020204030204" pitchFamily="34" charset="0"/>
                      </a:endParaRPr>
                    </a:p>
                  </a:txBody>
                  <a:tcPr marL="2009" marR="2009" marT="200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800" b="1" i="0" u="none" strike="noStrike" dirty="0">
                          <a:solidFill>
                            <a:srgbClr val="000000"/>
                          </a:solidFill>
                          <a:effectLst/>
                          <a:latin typeface="Calibri" panose="020F0502020204030204" pitchFamily="34" charset="0"/>
                        </a:rPr>
                        <a:t>Trend</a:t>
                      </a:r>
                    </a:p>
                  </a:txBody>
                  <a:tcPr marL="2009" marR="2009" marT="200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99598717"/>
                  </a:ext>
                </a:extLst>
              </a:tr>
              <a:tr h="217819">
                <a:tc>
                  <a:txBody>
                    <a:bodyPr/>
                    <a:lstStyle/>
                    <a:p>
                      <a:pPr algn="l" fontAlgn="ctr"/>
                      <a:r>
                        <a:rPr lang="en-US" sz="1800" b="0" i="0" u="none" strike="noStrike" dirty="0">
                          <a:solidFill>
                            <a:srgbClr val="000000"/>
                          </a:solidFill>
                          <a:effectLst/>
                          <a:latin typeface="Calibri" panose="020F0502020204030204" pitchFamily="34" charset="0"/>
                          <a:cs typeface="Calibri" panose="020F0502020204030204" pitchFamily="34" charset="0"/>
                        </a:rPr>
                        <a:t>Attended religious service</a:t>
                      </a:r>
                      <a:endParaRPr lang="en-US" sz="1800" b="0" i="0" u="none" strike="noStrike" dirty="0">
                        <a:solidFill>
                          <a:srgbClr val="000000"/>
                        </a:solidFill>
                        <a:effectLst/>
                        <a:latin typeface="Calibri" panose="020F0502020204030204" pitchFamily="34" charset="0"/>
                      </a:endParaRPr>
                    </a:p>
                  </a:txBody>
                  <a:tcPr marL="2009" marR="2009" marT="200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85.3</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77.7</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69.5</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2000" b="0" i="0" u="none" strike="noStrike" dirty="0">
                          <a:solidFill>
                            <a:srgbClr val="C00000"/>
                          </a:solidFill>
                          <a:effectLst/>
                          <a:latin typeface="Wingdings" panose="05000000000000000000" pitchFamily="2" charset="2"/>
                        </a:rPr>
                        <a:t>æ</a:t>
                      </a:r>
                    </a:p>
                  </a:txBody>
                  <a:tcPr marL="2009" marR="2009" marT="2009" marB="0" anchor="b">
                    <a:lnL>
                      <a:noFill/>
                    </a:lnL>
                    <a:lnR>
                      <a:noFill/>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1023279310"/>
                  </a:ext>
                </a:extLst>
              </a:tr>
              <a:tr h="325484">
                <a:tc>
                  <a:txBody>
                    <a:bodyPr/>
                    <a:lstStyle/>
                    <a:p>
                      <a:pPr algn="l" fontAlgn="ctr"/>
                      <a:r>
                        <a:rPr lang="en-US" sz="1800" b="0" i="0" u="none" strike="noStrike" dirty="0">
                          <a:solidFill>
                            <a:srgbClr val="000000"/>
                          </a:solidFill>
                          <a:effectLst/>
                          <a:latin typeface="Calibri" panose="020F0502020204030204" pitchFamily="34" charset="0"/>
                          <a:cs typeface="Calibri" panose="020F0502020204030204" pitchFamily="34" charset="0"/>
                        </a:rPr>
                        <a:t>Believe improving cultural understanding is essential</a:t>
                      </a:r>
                      <a:endParaRPr lang="en-US" sz="1800" b="0" i="0" u="none" strike="noStrike" dirty="0">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n/a</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48.7</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dirty="0">
                          <a:solidFill>
                            <a:srgbClr val="000000"/>
                          </a:solidFill>
                          <a:effectLst/>
                          <a:latin typeface="Calibri" panose="020F0502020204030204" pitchFamily="34" charset="0"/>
                          <a:cs typeface="Calibri" panose="020F0502020204030204" pitchFamily="34" charset="0"/>
                        </a:rPr>
                        <a:t>59.1</a:t>
                      </a:r>
                      <a:endParaRPr lang="en-US" sz="1800" b="0" i="0" u="none" strike="noStrike" dirty="0">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b"/>
                      <a:r>
                        <a:rPr lang="en-US" sz="2000" b="0" i="0" u="none" strike="noStrike" dirty="0">
                          <a:solidFill>
                            <a:srgbClr val="4472C4"/>
                          </a:solidFill>
                          <a:effectLst/>
                          <a:latin typeface="Wingdings" panose="05000000000000000000" pitchFamily="2" charset="2"/>
                        </a:rPr>
                        <a:t>ä</a:t>
                      </a:r>
                    </a:p>
                  </a:txBody>
                  <a:tcPr marL="2009" marR="2009" marT="2009" marB="0" anchor="b">
                    <a:lnL>
                      <a:noFill/>
                    </a:lnL>
                    <a:lnR>
                      <a:noFill/>
                    </a:lnR>
                    <a:lnT>
                      <a:noFill/>
                    </a:lnT>
                    <a:lnB>
                      <a:noFill/>
                    </a:lnB>
                  </a:tcPr>
                </a:tc>
                <a:extLst>
                  <a:ext uri="{0D108BD9-81ED-4DB2-BD59-A6C34878D82A}">
                    <a16:rowId xmlns:a16="http://schemas.microsoft.com/office/drawing/2014/main" val="776427101"/>
                  </a:ext>
                </a:extLst>
              </a:tr>
              <a:tr h="217819">
                <a:tc>
                  <a:txBody>
                    <a:bodyPr/>
                    <a:lstStyle/>
                    <a:p>
                      <a:pPr algn="l" fontAlgn="ctr"/>
                      <a:r>
                        <a:rPr lang="en-US" sz="1800" b="0" i="0" u="none" strike="noStrike" dirty="0">
                          <a:solidFill>
                            <a:srgbClr val="000000"/>
                          </a:solidFill>
                          <a:effectLst/>
                          <a:latin typeface="Calibri" panose="020F0502020204030204" pitchFamily="34" charset="0"/>
                          <a:cs typeface="Calibri" panose="020F0502020204030204" pitchFamily="34" charset="0"/>
                        </a:rPr>
                        <a:t>Believe marijuana should be legalized</a:t>
                      </a:r>
                      <a:endParaRPr lang="en-US" sz="1800" b="0" i="0" u="none" strike="noStrike" dirty="0">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24.7</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38.6</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56.4</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b"/>
                      <a:r>
                        <a:rPr lang="en-US" sz="2000" b="0" i="0" u="none" strike="noStrike" dirty="0">
                          <a:solidFill>
                            <a:srgbClr val="4472C4"/>
                          </a:solidFill>
                          <a:effectLst/>
                          <a:latin typeface="Wingdings" panose="05000000000000000000" pitchFamily="2" charset="2"/>
                        </a:rPr>
                        <a:t>ä</a:t>
                      </a:r>
                    </a:p>
                  </a:txBody>
                  <a:tcPr marL="2009" marR="2009" marT="2009" marB="0" anchor="b">
                    <a:lnL>
                      <a:noFill/>
                    </a:lnL>
                    <a:lnR>
                      <a:noFill/>
                    </a:lnR>
                    <a:lnT>
                      <a:noFill/>
                    </a:lnT>
                    <a:lnB>
                      <a:noFill/>
                    </a:lnB>
                  </a:tcPr>
                </a:tc>
                <a:extLst>
                  <a:ext uri="{0D108BD9-81ED-4DB2-BD59-A6C34878D82A}">
                    <a16:rowId xmlns:a16="http://schemas.microsoft.com/office/drawing/2014/main" val="2244783385"/>
                  </a:ext>
                </a:extLst>
              </a:tr>
              <a:tr h="325484">
                <a:tc>
                  <a:txBody>
                    <a:bodyPr/>
                    <a:lstStyle/>
                    <a:p>
                      <a:pPr algn="l" fontAlgn="ctr"/>
                      <a:r>
                        <a:rPr lang="en-US" sz="1800" b="0" i="0" u="none" strike="noStrike" dirty="0">
                          <a:solidFill>
                            <a:srgbClr val="000000"/>
                          </a:solidFill>
                          <a:effectLst/>
                          <a:latin typeface="Calibri" panose="020F0502020204030204" pitchFamily="34" charset="0"/>
                          <a:cs typeface="Calibri" panose="020F0502020204030204" pitchFamily="34" charset="0"/>
                        </a:rPr>
                        <a:t>Believe same-sex couples should have the right to marry</a:t>
                      </a:r>
                      <a:endParaRPr lang="en-US" sz="1800" b="0" i="0" u="none" strike="noStrike" dirty="0">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dirty="0">
                          <a:solidFill>
                            <a:srgbClr val="000000"/>
                          </a:solidFill>
                          <a:effectLst/>
                          <a:latin typeface="Calibri" panose="020F0502020204030204" pitchFamily="34" charset="0"/>
                          <a:cs typeface="Calibri" panose="020F0502020204030204" pitchFamily="34" charset="0"/>
                        </a:rPr>
                        <a:t>50.9</a:t>
                      </a:r>
                      <a:endParaRPr lang="en-US" sz="1800" b="0" i="0" u="none" strike="noStrike" dirty="0">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62.5</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81.1</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b"/>
                      <a:r>
                        <a:rPr lang="en-US" sz="2000" b="0" i="0" u="none" strike="noStrike" dirty="0">
                          <a:solidFill>
                            <a:srgbClr val="4472C4"/>
                          </a:solidFill>
                          <a:effectLst/>
                          <a:latin typeface="Wingdings" panose="05000000000000000000" pitchFamily="2" charset="2"/>
                        </a:rPr>
                        <a:t>ä</a:t>
                      </a:r>
                    </a:p>
                  </a:txBody>
                  <a:tcPr marL="2009" marR="2009" marT="2009" marB="0" anchor="b">
                    <a:lnL>
                      <a:noFill/>
                    </a:lnL>
                    <a:lnR>
                      <a:noFill/>
                    </a:lnR>
                    <a:lnT>
                      <a:noFill/>
                    </a:lnT>
                    <a:lnB>
                      <a:noFill/>
                    </a:lnB>
                  </a:tcPr>
                </a:tc>
                <a:extLst>
                  <a:ext uri="{0D108BD9-81ED-4DB2-BD59-A6C34878D82A}">
                    <a16:rowId xmlns:a16="http://schemas.microsoft.com/office/drawing/2014/main" val="150864230"/>
                  </a:ext>
                </a:extLst>
              </a:tr>
              <a:tr h="325484">
                <a:tc>
                  <a:txBody>
                    <a:bodyPr/>
                    <a:lstStyle/>
                    <a:p>
                      <a:pPr algn="l" fontAlgn="ctr"/>
                      <a:r>
                        <a:rPr lang="en-US" sz="1800" b="0" i="0" u="none" strike="noStrike" dirty="0">
                          <a:solidFill>
                            <a:srgbClr val="000000"/>
                          </a:solidFill>
                          <a:effectLst/>
                          <a:latin typeface="Calibri" panose="020F0502020204030204" pitchFamily="34" charset="0"/>
                          <a:cs typeface="Calibri" panose="020F0502020204030204" pitchFamily="34" charset="0"/>
                        </a:rPr>
                        <a:t>Communicate regularly with the professor</a:t>
                      </a:r>
                      <a:endParaRPr lang="en-US" sz="1800" b="0" i="0" u="none" strike="noStrike" dirty="0">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n/a</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36.1</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44.4</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b"/>
                      <a:r>
                        <a:rPr lang="en-US" sz="2000" b="0" i="0" u="none" strike="noStrike" dirty="0">
                          <a:solidFill>
                            <a:srgbClr val="4472C4"/>
                          </a:solidFill>
                          <a:effectLst/>
                          <a:latin typeface="Wingdings" panose="05000000000000000000" pitchFamily="2" charset="2"/>
                        </a:rPr>
                        <a:t>ä</a:t>
                      </a:r>
                    </a:p>
                  </a:txBody>
                  <a:tcPr marL="2009" marR="2009" marT="2009" marB="0" anchor="b">
                    <a:lnL>
                      <a:noFill/>
                    </a:lnL>
                    <a:lnR>
                      <a:noFill/>
                    </a:lnR>
                    <a:lnT>
                      <a:noFill/>
                    </a:lnT>
                    <a:lnB>
                      <a:noFill/>
                    </a:lnB>
                  </a:tcPr>
                </a:tc>
                <a:extLst>
                  <a:ext uri="{0D108BD9-81ED-4DB2-BD59-A6C34878D82A}">
                    <a16:rowId xmlns:a16="http://schemas.microsoft.com/office/drawing/2014/main" val="1616302293"/>
                  </a:ext>
                </a:extLst>
              </a:tr>
              <a:tr h="433147">
                <a:tc>
                  <a:txBody>
                    <a:bodyPr/>
                    <a:lstStyle/>
                    <a:p>
                      <a:pPr algn="l" fontAlgn="ctr"/>
                      <a:r>
                        <a:rPr lang="en-US" sz="1800" b="0" i="0" u="none" strike="noStrike" dirty="0">
                          <a:solidFill>
                            <a:srgbClr val="000000"/>
                          </a:solidFill>
                          <a:effectLst/>
                          <a:latin typeface="Calibri" panose="020F0502020204030204" pitchFamily="34" charset="0"/>
                          <a:cs typeface="Calibri" panose="020F0502020204030204" pitchFamily="34" charset="0"/>
                        </a:rPr>
                        <a:t>Consider academic reputation as important when selecting a college</a:t>
                      </a:r>
                      <a:endParaRPr lang="en-US" sz="1800" b="0" i="0" u="none" strike="noStrike" dirty="0">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59.3</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59.8</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69.7</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b"/>
                      <a:r>
                        <a:rPr lang="en-US" sz="2000" b="0" i="0" u="none" strike="noStrike" dirty="0">
                          <a:solidFill>
                            <a:srgbClr val="4472C4"/>
                          </a:solidFill>
                          <a:effectLst/>
                          <a:latin typeface="Wingdings" panose="05000000000000000000" pitchFamily="2" charset="2"/>
                        </a:rPr>
                        <a:t>ä</a:t>
                      </a:r>
                    </a:p>
                  </a:txBody>
                  <a:tcPr marL="2009" marR="2009" marT="2009" marB="0" anchor="b">
                    <a:lnL>
                      <a:noFill/>
                    </a:lnL>
                    <a:lnR>
                      <a:noFill/>
                    </a:lnR>
                    <a:lnT>
                      <a:noFill/>
                    </a:lnT>
                    <a:lnB>
                      <a:noFill/>
                    </a:lnB>
                  </a:tcPr>
                </a:tc>
                <a:extLst>
                  <a:ext uri="{0D108BD9-81ED-4DB2-BD59-A6C34878D82A}">
                    <a16:rowId xmlns:a16="http://schemas.microsoft.com/office/drawing/2014/main" val="2777656375"/>
                  </a:ext>
                </a:extLst>
              </a:tr>
              <a:tr h="433147">
                <a:tc>
                  <a:txBody>
                    <a:bodyPr/>
                    <a:lstStyle/>
                    <a:p>
                      <a:pPr algn="l" fontAlgn="ctr"/>
                      <a:r>
                        <a:rPr lang="en-US" sz="1800" b="0" i="0" u="none" strike="noStrike" dirty="0">
                          <a:solidFill>
                            <a:srgbClr val="000000"/>
                          </a:solidFill>
                          <a:effectLst/>
                          <a:latin typeface="Calibri" panose="020F0502020204030204" pitchFamily="34" charset="0"/>
                          <a:cs typeface="Calibri" panose="020F0502020204030204" pitchFamily="34" charset="0"/>
                        </a:rPr>
                        <a:t>Consider social activities as very important when selecting a college</a:t>
                      </a:r>
                      <a:endParaRPr lang="en-US" sz="1800" b="0" i="0" u="none" strike="noStrike" dirty="0">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dirty="0">
                          <a:solidFill>
                            <a:srgbClr val="000000"/>
                          </a:solidFill>
                          <a:effectLst/>
                          <a:latin typeface="Calibri" panose="020F0502020204030204" pitchFamily="34" charset="0"/>
                          <a:cs typeface="Calibri" panose="020F0502020204030204" pitchFamily="34" charset="0"/>
                        </a:rPr>
                        <a:t>26.5</a:t>
                      </a:r>
                      <a:endParaRPr lang="en-US" sz="1800" b="0" i="0" u="none" strike="noStrike" dirty="0">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dirty="0">
                          <a:solidFill>
                            <a:srgbClr val="000000"/>
                          </a:solidFill>
                          <a:effectLst/>
                          <a:latin typeface="Calibri" panose="020F0502020204030204" pitchFamily="34" charset="0"/>
                          <a:cs typeface="Calibri" panose="020F0502020204030204" pitchFamily="34" charset="0"/>
                        </a:rPr>
                        <a:t>32.5</a:t>
                      </a:r>
                      <a:endParaRPr lang="en-US" sz="1800" b="0" i="0" u="none" strike="noStrike" dirty="0">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dirty="0">
                          <a:solidFill>
                            <a:srgbClr val="000000"/>
                          </a:solidFill>
                          <a:effectLst/>
                          <a:latin typeface="Calibri" panose="020F0502020204030204" pitchFamily="34" charset="0"/>
                          <a:cs typeface="Calibri" panose="020F0502020204030204" pitchFamily="34" charset="0"/>
                        </a:rPr>
                        <a:t>44.8</a:t>
                      </a:r>
                      <a:endParaRPr lang="en-US" sz="1800" b="0" i="0" u="none" strike="noStrike" dirty="0">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b"/>
                      <a:r>
                        <a:rPr lang="en-US" sz="2000" b="0" i="0" u="none" strike="noStrike" dirty="0">
                          <a:solidFill>
                            <a:srgbClr val="4472C4"/>
                          </a:solidFill>
                          <a:effectLst/>
                          <a:latin typeface="Wingdings" panose="05000000000000000000" pitchFamily="2" charset="2"/>
                        </a:rPr>
                        <a:t>ä</a:t>
                      </a:r>
                    </a:p>
                  </a:txBody>
                  <a:tcPr marL="2009" marR="2009" marT="2009" marB="0" anchor="b">
                    <a:lnL>
                      <a:noFill/>
                    </a:lnL>
                    <a:lnR>
                      <a:noFill/>
                    </a:lnR>
                    <a:lnT>
                      <a:noFill/>
                    </a:lnT>
                    <a:lnB>
                      <a:noFill/>
                    </a:lnB>
                  </a:tcPr>
                </a:tc>
                <a:extLst>
                  <a:ext uri="{0D108BD9-81ED-4DB2-BD59-A6C34878D82A}">
                    <a16:rowId xmlns:a16="http://schemas.microsoft.com/office/drawing/2014/main" val="2200051960"/>
                  </a:ext>
                </a:extLst>
              </a:tr>
              <a:tr h="325484">
                <a:tc>
                  <a:txBody>
                    <a:bodyPr/>
                    <a:lstStyle/>
                    <a:p>
                      <a:pPr algn="l" fontAlgn="ctr"/>
                      <a:r>
                        <a:rPr lang="en-US" sz="1800" b="0" i="0" u="none" strike="noStrike">
                          <a:solidFill>
                            <a:srgbClr val="000000"/>
                          </a:solidFill>
                          <a:effectLst/>
                          <a:latin typeface="Calibri" panose="020F0502020204030204" pitchFamily="34" charset="0"/>
                          <a:cs typeface="Calibri" panose="020F0502020204030204" pitchFamily="34" charset="0"/>
                        </a:rPr>
                        <a:t>Discuss course content outside of class</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n/a</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47.9</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54.2</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b"/>
                      <a:r>
                        <a:rPr lang="en-US" sz="2000" b="0" i="0" u="none" strike="noStrike" dirty="0">
                          <a:solidFill>
                            <a:srgbClr val="4472C4"/>
                          </a:solidFill>
                          <a:effectLst/>
                          <a:latin typeface="Wingdings" panose="05000000000000000000" pitchFamily="2" charset="2"/>
                        </a:rPr>
                        <a:t>ä</a:t>
                      </a:r>
                    </a:p>
                  </a:txBody>
                  <a:tcPr marL="2009" marR="2009" marT="2009" marB="0" anchor="b">
                    <a:lnL>
                      <a:noFill/>
                    </a:lnL>
                    <a:lnR>
                      <a:noFill/>
                    </a:lnR>
                    <a:lnT>
                      <a:noFill/>
                    </a:lnT>
                    <a:lnB>
                      <a:noFill/>
                    </a:lnB>
                  </a:tcPr>
                </a:tc>
                <a:extLst>
                  <a:ext uri="{0D108BD9-81ED-4DB2-BD59-A6C34878D82A}">
                    <a16:rowId xmlns:a16="http://schemas.microsoft.com/office/drawing/2014/main" val="4015616886"/>
                  </a:ext>
                </a:extLst>
              </a:tr>
              <a:tr h="217819">
                <a:tc>
                  <a:txBody>
                    <a:bodyPr/>
                    <a:lstStyle/>
                    <a:p>
                      <a:pPr algn="l" fontAlgn="ctr"/>
                      <a:r>
                        <a:rPr lang="en-US" sz="1800" b="0" i="0" u="none" strike="noStrike">
                          <a:solidFill>
                            <a:srgbClr val="000000"/>
                          </a:solidFill>
                          <a:effectLst/>
                          <a:latin typeface="Calibri" panose="020F0502020204030204" pitchFamily="34" charset="0"/>
                          <a:cs typeface="Calibri" panose="020F0502020204030204" pitchFamily="34" charset="0"/>
                        </a:rPr>
                        <a:t>Explored own topics outside of class</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n/a</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33</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40.5</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b"/>
                      <a:r>
                        <a:rPr lang="en-US" sz="2000" b="0" i="0" u="none" strike="noStrike" dirty="0">
                          <a:solidFill>
                            <a:srgbClr val="4472C4"/>
                          </a:solidFill>
                          <a:effectLst/>
                          <a:latin typeface="Wingdings" panose="05000000000000000000" pitchFamily="2" charset="2"/>
                        </a:rPr>
                        <a:t>ä</a:t>
                      </a:r>
                    </a:p>
                  </a:txBody>
                  <a:tcPr marL="2009" marR="2009" marT="2009" marB="0" anchor="b">
                    <a:lnL>
                      <a:noFill/>
                    </a:lnL>
                    <a:lnR>
                      <a:noFill/>
                    </a:lnR>
                    <a:lnT>
                      <a:noFill/>
                    </a:lnT>
                    <a:lnB>
                      <a:noFill/>
                    </a:lnB>
                  </a:tcPr>
                </a:tc>
                <a:extLst>
                  <a:ext uri="{0D108BD9-81ED-4DB2-BD59-A6C34878D82A}">
                    <a16:rowId xmlns:a16="http://schemas.microsoft.com/office/drawing/2014/main" val="625709106"/>
                  </a:ext>
                </a:extLst>
              </a:tr>
              <a:tr h="217819">
                <a:tc>
                  <a:txBody>
                    <a:bodyPr/>
                    <a:lstStyle/>
                    <a:p>
                      <a:pPr algn="l" fontAlgn="ctr"/>
                      <a:r>
                        <a:rPr lang="en-US" sz="1800" b="0" i="0" u="none" strike="noStrike">
                          <a:solidFill>
                            <a:srgbClr val="000000"/>
                          </a:solidFill>
                          <a:effectLst/>
                          <a:latin typeface="Calibri" panose="020F0502020204030204" pitchFamily="34" charset="0"/>
                          <a:cs typeface="Calibri" panose="020F0502020204030204" pitchFamily="34" charset="0"/>
                        </a:rPr>
                        <a:t>Likely to vote in an election</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n/a</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50.3</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59.8</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b"/>
                      <a:r>
                        <a:rPr lang="en-US" sz="2000" b="0" i="0" u="none" strike="noStrike" dirty="0">
                          <a:solidFill>
                            <a:srgbClr val="4472C4"/>
                          </a:solidFill>
                          <a:effectLst/>
                          <a:latin typeface="Wingdings" panose="05000000000000000000" pitchFamily="2" charset="2"/>
                        </a:rPr>
                        <a:t>ä</a:t>
                      </a:r>
                    </a:p>
                  </a:txBody>
                  <a:tcPr marL="2009" marR="2009" marT="2009" marB="0" anchor="b">
                    <a:lnL>
                      <a:noFill/>
                    </a:lnL>
                    <a:lnR>
                      <a:noFill/>
                    </a:lnR>
                    <a:lnT>
                      <a:noFill/>
                    </a:lnT>
                    <a:lnB>
                      <a:noFill/>
                    </a:lnB>
                  </a:tcPr>
                </a:tc>
                <a:extLst>
                  <a:ext uri="{0D108BD9-81ED-4DB2-BD59-A6C34878D82A}">
                    <a16:rowId xmlns:a16="http://schemas.microsoft.com/office/drawing/2014/main" val="2662574369"/>
                  </a:ext>
                </a:extLst>
              </a:tr>
              <a:tr h="325484">
                <a:tc>
                  <a:txBody>
                    <a:bodyPr/>
                    <a:lstStyle/>
                    <a:p>
                      <a:pPr algn="l" fontAlgn="ctr"/>
                      <a:r>
                        <a:rPr lang="en-US" sz="1800" b="0" i="0" u="none" strike="noStrike">
                          <a:solidFill>
                            <a:srgbClr val="000000"/>
                          </a:solidFill>
                          <a:effectLst/>
                          <a:latin typeface="Calibri" panose="020F0502020204030204" pitchFamily="34" charset="0"/>
                          <a:cs typeface="Calibri" panose="020F0502020204030204" pitchFamily="34" charset="0"/>
                        </a:rPr>
                        <a:t>Looked up scientific articles outside of class</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n/a</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24.8</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29.3</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b"/>
                      <a:r>
                        <a:rPr lang="en-US" sz="2000" b="0" i="0" u="none" strike="noStrike" dirty="0">
                          <a:solidFill>
                            <a:srgbClr val="4472C4"/>
                          </a:solidFill>
                          <a:effectLst/>
                          <a:latin typeface="Wingdings" panose="05000000000000000000" pitchFamily="2" charset="2"/>
                        </a:rPr>
                        <a:t>ä</a:t>
                      </a:r>
                    </a:p>
                  </a:txBody>
                  <a:tcPr marL="2009" marR="2009" marT="2009" marB="0" anchor="b">
                    <a:lnL>
                      <a:noFill/>
                    </a:lnL>
                    <a:lnR>
                      <a:noFill/>
                    </a:lnR>
                    <a:lnT>
                      <a:noFill/>
                    </a:lnT>
                    <a:lnB>
                      <a:noFill/>
                    </a:lnB>
                  </a:tcPr>
                </a:tc>
                <a:extLst>
                  <a:ext uri="{0D108BD9-81ED-4DB2-BD59-A6C34878D82A}">
                    <a16:rowId xmlns:a16="http://schemas.microsoft.com/office/drawing/2014/main" val="453575976"/>
                  </a:ext>
                </a:extLst>
              </a:tr>
              <a:tr h="117383">
                <a:tc>
                  <a:txBody>
                    <a:bodyPr/>
                    <a:lstStyle/>
                    <a:p>
                      <a:pPr algn="l" fontAlgn="ctr"/>
                      <a:r>
                        <a:rPr lang="en-US" sz="1800" b="0" i="0" u="none" strike="noStrike">
                          <a:solidFill>
                            <a:srgbClr val="000000"/>
                          </a:solidFill>
                          <a:effectLst/>
                          <a:latin typeface="Calibri" panose="020F0502020204030204" pitchFamily="34" charset="0"/>
                          <a:cs typeface="Calibri" panose="020F0502020204030204" pitchFamily="34" charset="0"/>
                        </a:rPr>
                        <a:t>Partying in Highschool </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84.6</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72.9</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56.3</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b"/>
                      <a:r>
                        <a:rPr lang="en-US" sz="2000" b="0" i="0" u="none" strike="noStrike" dirty="0">
                          <a:solidFill>
                            <a:srgbClr val="C00000"/>
                          </a:solidFill>
                          <a:effectLst/>
                          <a:latin typeface="Wingdings" panose="05000000000000000000" pitchFamily="2" charset="2"/>
                        </a:rPr>
                        <a:t>æ</a:t>
                      </a:r>
                    </a:p>
                  </a:txBody>
                  <a:tcPr marL="2009" marR="2009" marT="2009" marB="0" anchor="b">
                    <a:lnL>
                      <a:noFill/>
                    </a:lnL>
                    <a:lnR>
                      <a:noFill/>
                    </a:lnR>
                    <a:lnT>
                      <a:noFill/>
                    </a:lnT>
                    <a:lnB>
                      <a:noFill/>
                    </a:lnB>
                  </a:tcPr>
                </a:tc>
                <a:extLst>
                  <a:ext uri="{0D108BD9-81ED-4DB2-BD59-A6C34878D82A}">
                    <a16:rowId xmlns:a16="http://schemas.microsoft.com/office/drawing/2014/main" val="2729375449"/>
                  </a:ext>
                </a:extLst>
              </a:tr>
              <a:tr h="117383">
                <a:tc>
                  <a:txBody>
                    <a:bodyPr/>
                    <a:lstStyle/>
                    <a:p>
                      <a:pPr algn="l" fontAlgn="ctr"/>
                      <a:r>
                        <a:rPr lang="en-US" sz="1800" b="0" i="0" u="none" strike="noStrike" dirty="0">
                          <a:solidFill>
                            <a:srgbClr val="000000"/>
                          </a:solidFill>
                          <a:effectLst/>
                          <a:latin typeface="Calibri" panose="020F0502020204030204" pitchFamily="34" charset="0"/>
                          <a:cs typeface="Calibri" panose="020F0502020204030204" pitchFamily="34" charset="0"/>
                        </a:rPr>
                        <a:t>Reading for pleasure</a:t>
                      </a:r>
                      <a:endParaRPr lang="en-US" sz="1800" b="0" i="0" u="none" strike="noStrike" dirty="0">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77.5</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73.6</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67.4</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a:noFill/>
                    </a:lnB>
                  </a:tcPr>
                </a:tc>
                <a:tc>
                  <a:txBody>
                    <a:bodyPr/>
                    <a:lstStyle/>
                    <a:p>
                      <a:pPr algn="ctr" fontAlgn="b"/>
                      <a:r>
                        <a:rPr lang="en-US" sz="2000" b="0" i="0" u="none" strike="noStrike" dirty="0">
                          <a:solidFill>
                            <a:srgbClr val="C00000"/>
                          </a:solidFill>
                          <a:effectLst/>
                          <a:latin typeface="Wingdings" panose="05000000000000000000" pitchFamily="2" charset="2"/>
                        </a:rPr>
                        <a:t>æ</a:t>
                      </a:r>
                    </a:p>
                  </a:txBody>
                  <a:tcPr marL="2009" marR="2009" marT="2009" marB="0" anchor="b">
                    <a:lnL>
                      <a:noFill/>
                    </a:lnL>
                    <a:lnR>
                      <a:noFill/>
                    </a:lnR>
                    <a:lnT>
                      <a:noFill/>
                    </a:lnT>
                    <a:lnB>
                      <a:noFill/>
                    </a:lnB>
                  </a:tcPr>
                </a:tc>
                <a:extLst>
                  <a:ext uri="{0D108BD9-81ED-4DB2-BD59-A6C34878D82A}">
                    <a16:rowId xmlns:a16="http://schemas.microsoft.com/office/drawing/2014/main" val="3377181628"/>
                  </a:ext>
                </a:extLst>
              </a:tr>
              <a:tr h="325484">
                <a:tc>
                  <a:txBody>
                    <a:bodyPr/>
                    <a:lstStyle/>
                    <a:p>
                      <a:pPr algn="l" fontAlgn="ctr"/>
                      <a:r>
                        <a:rPr lang="en-US" sz="1800" b="0" i="0" u="none" strike="noStrike">
                          <a:solidFill>
                            <a:srgbClr val="000000"/>
                          </a:solidFill>
                          <a:effectLst/>
                          <a:latin typeface="Calibri" panose="020F0502020204030204" pitchFamily="34" charset="0"/>
                          <a:cs typeface="Calibri" panose="020F0502020204030204" pitchFamily="34" charset="0"/>
                        </a:rPr>
                        <a:t>Self-identified political leaning as Liberal or Far Left</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25.8</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29.8</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Calibri" panose="020F0502020204030204" pitchFamily="34" charset="0"/>
                          <a:cs typeface="Calibri" panose="020F0502020204030204" pitchFamily="34" charset="0"/>
                        </a:rPr>
                        <a:t>33.5</a:t>
                      </a:r>
                      <a:endParaRPr lang="en-US" sz="1800" b="0" i="0" u="none" strike="noStrike">
                        <a:solidFill>
                          <a:srgbClr val="000000"/>
                        </a:solidFill>
                        <a:effectLst/>
                        <a:latin typeface="Calibri" panose="020F0502020204030204" pitchFamily="34" charset="0"/>
                      </a:endParaRPr>
                    </a:p>
                  </a:txBody>
                  <a:tcPr marL="2009" marR="2009" marT="2009"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4472C4"/>
                          </a:solidFill>
                          <a:effectLst/>
                          <a:latin typeface="Wingdings" panose="05000000000000000000" pitchFamily="2" charset="2"/>
                        </a:rPr>
                        <a:t>ä</a:t>
                      </a:r>
                    </a:p>
                  </a:txBody>
                  <a:tcPr marL="2009" marR="2009" marT="2009"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7049593"/>
                  </a:ext>
                </a:extLst>
              </a:tr>
            </a:tbl>
          </a:graphicData>
        </a:graphic>
      </p:graphicFrame>
      <p:sp>
        <p:nvSpPr>
          <p:cNvPr id="13" name="Rectangle 12">
            <a:extLst>
              <a:ext uri="{FF2B5EF4-FFF2-40B4-BE49-F238E27FC236}">
                <a16:creationId xmlns:a16="http://schemas.microsoft.com/office/drawing/2014/main" id="{81449313-7BFF-4D5D-A96D-C53ECD6637C4}"/>
              </a:ext>
            </a:extLst>
          </p:cNvPr>
          <p:cNvSpPr/>
          <p:nvPr/>
        </p:nvSpPr>
        <p:spPr>
          <a:xfrm>
            <a:off x="669072" y="6246000"/>
            <a:ext cx="10965367" cy="523220"/>
          </a:xfrm>
          <a:prstGeom prst="rect">
            <a:avLst/>
          </a:prstGeom>
        </p:spPr>
        <p:txBody>
          <a:bodyPr wrap="square">
            <a:spAutoFit/>
          </a:bodyPr>
          <a:lstStyle/>
          <a:p>
            <a:r>
              <a:rPr lang="en-US" sz="1400" i="1" dirty="0">
                <a:solidFill>
                  <a:schemeClr val="bg1"/>
                </a:solidFill>
                <a:latin typeface="Calibri" panose="020F0502020204030204" pitchFamily="34" charset="0"/>
                <a:ea typeface="Times New Roman" panose="02020603050405020304" pitchFamily="18" charset="0"/>
              </a:rPr>
              <a:t>Note: Each selected perspective shows the calculated average percentage of individuals within each generational cohort who identified the characteristic. Data are extrapolated from the report The American Freshman: Fifty years trends, 1966-2015 (Eagan et al., 2016)</a:t>
            </a:r>
            <a:endParaRPr lang="en-US" sz="1400" dirty="0">
              <a:solidFill>
                <a:schemeClr val="bg1"/>
              </a:solidFill>
            </a:endParaRPr>
          </a:p>
        </p:txBody>
      </p:sp>
      <p:sp>
        <p:nvSpPr>
          <p:cNvPr id="14" name="Rectangle 13">
            <a:extLst>
              <a:ext uri="{FF2B5EF4-FFF2-40B4-BE49-F238E27FC236}">
                <a16:creationId xmlns:a16="http://schemas.microsoft.com/office/drawing/2014/main" id="{C99D7E53-A2BD-4DD7-BDEB-C2A4B30D3D89}"/>
              </a:ext>
            </a:extLst>
          </p:cNvPr>
          <p:cNvSpPr/>
          <p:nvPr/>
        </p:nvSpPr>
        <p:spPr>
          <a:xfrm>
            <a:off x="784301" y="98161"/>
            <a:ext cx="11014682" cy="523220"/>
          </a:xfrm>
          <a:prstGeom prst="rect">
            <a:avLst/>
          </a:prstGeom>
        </p:spPr>
        <p:txBody>
          <a:bodyPr wrap="none">
            <a:spAutoFit/>
          </a:bodyPr>
          <a:lstStyle/>
          <a:p>
            <a:r>
              <a:rPr lang="en-US" sz="2800" b="1" dirty="0">
                <a:solidFill>
                  <a:srgbClr val="000000"/>
                </a:solidFill>
                <a:latin typeface="Calibri" panose="020F0502020204030204" pitchFamily="34" charset="0"/>
                <a:cs typeface="Calibri" panose="020F0502020204030204" pitchFamily="34" charset="0"/>
              </a:rPr>
              <a:t>Generation Cohort Perspectives: A Comparison of Various Characteristics</a:t>
            </a:r>
            <a:endParaRPr lang="en-US" sz="2800" b="1" dirty="0"/>
          </a:p>
        </p:txBody>
      </p:sp>
    </p:spTree>
    <p:extLst>
      <p:ext uri="{BB962C8B-B14F-4D97-AF65-F5344CB8AC3E}">
        <p14:creationId xmlns:p14="http://schemas.microsoft.com/office/powerpoint/2010/main" val="2770954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9F6B3-B416-4DAE-B7B1-BD9BE8A405C7}"/>
              </a:ext>
            </a:extLst>
          </p:cNvPr>
          <p:cNvSpPr>
            <a:spLocks noGrp="1"/>
          </p:cNvSpPr>
          <p:nvPr>
            <p:ph type="title"/>
          </p:nvPr>
        </p:nvSpPr>
        <p:spPr>
          <a:xfrm>
            <a:off x="1486829" y="804519"/>
            <a:ext cx="9568025" cy="1049235"/>
          </a:xfrm>
        </p:spPr>
        <p:txBody>
          <a:bodyPr>
            <a:normAutofit/>
          </a:bodyPr>
          <a:lstStyle/>
          <a:p>
            <a:r>
              <a:rPr lang="en-US" dirty="0"/>
              <a:t>Impact of Generations</a:t>
            </a:r>
            <a:br>
              <a:rPr lang="en-US" dirty="0"/>
            </a:br>
            <a:endParaRPr lang="en-US" dirty="0"/>
          </a:p>
        </p:txBody>
      </p:sp>
      <p:sp>
        <p:nvSpPr>
          <p:cNvPr id="4" name="Content Placeholder 2">
            <a:extLst>
              <a:ext uri="{FF2B5EF4-FFF2-40B4-BE49-F238E27FC236}">
                <a16:creationId xmlns:a16="http://schemas.microsoft.com/office/drawing/2014/main" id="{66B3D41D-85FF-435A-AA15-9776139289E2}"/>
              </a:ext>
            </a:extLst>
          </p:cNvPr>
          <p:cNvSpPr>
            <a:spLocks noGrp="1"/>
          </p:cNvSpPr>
          <p:nvPr>
            <p:ph idx="1"/>
          </p:nvPr>
        </p:nvSpPr>
        <p:spPr>
          <a:xfrm>
            <a:off x="1340530" y="1770013"/>
            <a:ext cx="10428001" cy="4283468"/>
          </a:xfrm>
        </p:spPr>
        <p:txBody>
          <a:bodyPr>
            <a:normAutofit lnSpcReduction="10000"/>
          </a:bodyPr>
          <a:lstStyle/>
          <a:p>
            <a:pPr marL="0" indent="0">
              <a:lnSpc>
                <a:spcPct val="100000"/>
              </a:lnSpc>
              <a:spcAft>
                <a:spcPts val="1200"/>
              </a:spcAft>
              <a:buNone/>
            </a:pPr>
            <a:r>
              <a:rPr lang="en-US" sz="2400" dirty="0" err="1"/>
              <a:t>GenZ</a:t>
            </a:r>
            <a:r>
              <a:rPr lang="en-US" sz="2400" dirty="0"/>
              <a:t> Learning Characteristics:</a:t>
            </a:r>
          </a:p>
          <a:p>
            <a:pPr lvl="1">
              <a:lnSpc>
                <a:spcPct val="100000"/>
              </a:lnSpc>
              <a:spcAft>
                <a:spcPts val="1200"/>
              </a:spcAft>
            </a:pPr>
            <a:r>
              <a:rPr lang="en-US" sz="2400" dirty="0"/>
              <a:t>Hands on learning that is immediately applicable (</a:t>
            </a:r>
            <a:r>
              <a:rPr lang="en-US" sz="2400" dirty="0" err="1"/>
              <a:t>Seemiller</a:t>
            </a:r>
            <a:r>
              <a:rPr lang="en-US" sz="2400" dirty="0"/>
              <a:t> &amp; Grace, 2017)</a:t>
            </a:r>
          </a:p>
          <a:p>
            <a:pPr lvl="1">
              <a:lnSpc>
                <a:spcPct val="100000"/>
              </a:lnSpc>
              <a:spcAft>
                <a:spcPts val="1200"/>
              </a:spcAft>
            </a:pPr>
            <a:r>
              <a:rPr lang="en-US" sz="2400" dirty="0"/>
              <a:t>Observational and hands-on learning (</a:t>
            </a:r>
            <a:r>
              <a:rPr lang="en-US" sz="2400" dirty="0" err="1"/>
              <a:t>Shatto</a:t>
            </a:r>
            <a:r>
              <a:rPr lang="en-US" sz="2400" dirty="0"/>
              <a:t> &amp; Erwin, 2017)</a:t>
            </a:r>
          </a:p>
          <a:p>
            <a:pPr lvl="1">
              <a:lnSpc>
                <a:spcPct val="100000"/>
              </a:lnSpc>
              <a:spcAft>
                <a:spcPts val="1200"/>
              </a:spcAft>
            </a:pPr>
            <a:r>
              <a:rPr lang="en-US" sz="2400" dirty="0"/>
              <a:t>Unengaged in primarily theoretical courses (Ivanova, 2010)</a:t>
            </a:r>
          </a:p>
          <a:p>
            <a:pPr lvl="1">
              <a:lnSpc>
                <a:spcPct val="100000"/>
              </a:lnSpc>
              <a:spcAft>
                <a:spcPts val="1200"/>
              </a:spcAft>
            </a:pPr>
            <a:r>
              <a:rPr lang="en-US" sz="2400" dirty="0"/>
              <a:t>Disenchanted with traditional lecture-based classes (</a:t>
            </a:r>
            <a:r>
              <a:rPr lang="en-US" sz="2400" dirty="0" err="1"/>
              <a:t>Erjongmanee</a:t>
            </a:r>
            <a:r>
              <a:rPr lang="en-US" sz="2400" dirty="0"/>
              <a:t>, 2017)</a:t>
            </a:r>
          </a:p>
          <a:p>
            <a:pPr lvl="1">
              <a:lnSpc>
                <a:spcPct val="100000"/>
              </a:lnSpc>
              <a:spcAft>
                <a:spcPts val="1200"/>
              </a:spcAft>
            </a:pPr>
            <a:r>
              <a:rPr lang="en-US" sz="2400" dirty="0"/>
              <a:t>Shorter attention span – 8 seconds (</a:t>
            </a:r>
            <a:r>
              <a:rPr lang="en-US" sz="2400" dirty="0" err="1"/>
              <a:t>Shatto</a:t>
            </a:r>
            <a:r>
              <a:rPr lang="en-US" sz="2400" dirty="0"/>
              <a:t> &amp; Erwin, 2016)</a:t>
            </a:r>
          </a:p>
          <a:p>
            <a:pPr lvl="1">
              <a:lnSpc>
                <a:spcPct val="100000"/>
              </a:lnSpc>
              <a:spcAft>
                <a:spcPts val="1200"/>
              </a:spcAft>
            </a:pPr>
            <a:r>
              <a:rPr lang="en-US" sz="2400" dirty="0"/>
              <a:t>Appreciate complex visual images, distain for auditory learning, enjoy collaborative project,  and interactive games (Rothman, 2016)</a:t>
            </a:r>
          </a:p>
        </p:txBody>
      </p:sp>
      <p:sp>
        <p:nvSpPr>
          <p:cNvPr id="3" name="Rectangle 2">
            <a:extLst>
              <a:ext uri="{FF2B5EF4-FFF2-40B4-BE49-F238E27FC236}">
                <a16:creationId xmlns:a16="http://schemas.microsoft.com/office/drawing/2014/main" id="{40D6FCB0-8EA8-4AB2-A33E-DAE323DE2C68}"/>
              </a:ext>
            </a:extLst>
          </p:cNvPr>
          <p:cNvSpPr/>
          <p:nvPr/>
        </p:nvSpPr>
        <p:spPr>
          <a:xfrm>
            <a:off x="8695622" y="6309267"/>
            <a:ext cx="2911823" cy="369332"/>
          </a:xfrm>
          <a:prstGeom prst="rect">
            <a:avLst/>
          </a:prstGeom>
        </p:spPr>
        <p:txBody>
          <a:bodyPr wrap="none">
            <a:spAutoFit/>
          </a:bodyPr>
          <a:lstStyle/>
          <a:p>
            <a:r>
              <a:rPr lang="en-US" dirty="0">
                <a:solidFill>
                  <a:schemeClr val="bg1"/>
                </a:solidFill>
              </a:rPr>
              <a:t>Rice, J, Sambasivam, S. (2022) </a:t>
            </a:r>
          </a:p>
        </p:txBody>
      </p:sp>
    </p:spTree>
    <p:extLst>
      <p:ext uri="{BB962C8B-B14F-4D97-AF65-F5344CB8AC3E}">
        <p14:creationId xmlns:p14="http://schemas.microsoft.com/office/powerpoint/2010/main" val="2594746650"/>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activity xmlns="607b0d21-77e0-4c2c-8dfa-c02a445bba62"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8A8D5A8E544394495F9D347A4D824A2" ma:contentTypeVersion="16" ma:contentTypeDescription="Create a new document." ma:contentTypeScope="" ma:versionID="62c113c54256f42a2e1cbc6a572e82f7">
  <xsd:schema xmlns:xsd="http://www.w3.org/2001/XMLSchema" xmlns:xs="http://www.w3.org/2001/XMLSchema" xmlns:p="http://schemas.microsoft.com/office/2006/metadata/properties" xmlns:ns1="http://schemas.microsoft.com/sharepoint/v3" xmlns:ns3="3cc45ae4-8975-445b-867a-a792c6cd74a6" xmlns:ns4="607b0d21-77e0-4c2c-8dfa-c02a445bba62" targetNamespace="http://schemas.microsoft.com/office/2006/metadata/properties" ma:root="true" ma:fieldsID="44780e9686fde72ff7c928d355290576" ns1:_="" ns3:_="" ns4:_="">
    <xsd:import namespace="http://schemas.microsoft.com/sharepoint/v3"/>
    <xsd:import namespace="3cc45ae4-8975-445b-867a-a792c6cd74a6"/>
    <xsd:import namespace="607b0d21-77e0-4c2c-8dfa-c02a445bba62"/>
    <xsd:element name="properties">
      <xsd:complexType>
        <xsd:sequence>
          <xsd:element name="documentManagement">
            <xsd:complexType>
              <xsd:all>
                <xsd:element ref="ns3:SharedWithUsers" minOccurs="0"/>
                <xsd:element ref="ns3:SharingHintHash" minOccurs="0"/>
                <xsd:element ref="ns3:SharedWithDetails" minOccurs="0"/>
                <xsd:element ref="ns1:_ip_UnifiedCompliancePolicyProperties" minOccurs="0"/>
                <xsd:element ref="ns1:_ip_UnifiedCompliancePolicyUIAction"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AutoKeyPoints" minOccurs="0"/>
                <xsd:element ref="ns4:MediaServiceKeyPoints" minOccurs="0"/>
                <xsd:element ref="ns4:MediaServiceGenerationTime" minOccurs="0"/>
                <xsd:element ref="ns4:MediaServiceEventHashCode" minOccurs="0"/>
                <xsd:element ref="ns4:MediaLengthInSeconds" minOccurs="0"/>
                <xsd:element ref="ns4: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description="" ma:hidden="true" ma:internalName="_ip_UnifiedCompliancePolicyProperties">
      <xsd:simpleType>
        <xsd:restriction base="dms:Note"/>
      </xsd:simpleType>
    </xsd:element>
    <xsd:element name="_ip_UnifiedCompliancePolicyUIAction" ma:index="12"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cc45ae4-8975-445b-867a-a792c6cd74a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07b0d21-77e0-4c2c-8dfa-c02a445bba62"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AutoTags" ma:index="15" nillable="true" ma:displayName="MediaServiceAutoTags" ma:description="" ma:internalName="MediaServiceAutoTags" ma:readOnly="true">
      <xsd:simpleType>
        <xsd:restriction base="dms:Text"/>
      </xsd:simpleType>
    </xsd:element>
    <xsd:element name="MediaServiceDateTaken" ma:index="16" nillable="true" ma:displayName="MediaServiceDateTaken" ma:descriptio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_activity" ma:index="23"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B450456-62D5-40BC-A905-B5B3DC676DD7}">
  <ds:schemaRefs>
    <ds:schemaRef ds:uri="3cc45ae4-8975-445b-867a-a792c6cd74a6"/>
    <ds:schemaRef ds:uri="http://purl.org/dc/dcmitype/"/>
    <ds:schemaRef ds:uri="http://schemas.microsoft.com/office/infopath/2007/PartnerControls"/>
    <ds:schemaRef ds:uri="607b0d21-77e0-4c2c-8dfa-c02a445bba62"/>
    <ds:schemaRef ds:uri="http://purl.org/dc/elements/1.1/"/>
    <ds:schemaRef ds:uri="http://schemas.microsoft.com/office/2006/metadata/properties"/>
    <ds:schemaRef ds:uri="http://schemas.microsoft.com/sharepoint/v3"/>
    <ds:schemaRef ds:uri="http://schemas.microsoft.com/office/2006/documentManagement/types"/>
    <ds:schemaRef ds:uri="http://purl.org/dc/term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C5E99C3-20E5-4389-BB05-6AB94C6F39C9}">
  <ds:schemaRefs>
    <ds:schemaRef ds:uri="http://schemas.microsoft.com/sharepoint/v3/contenttype/forms"/>
  </ds:schemaRefs>
</ds:datastoreItem>
</file>

<file path=customXml/itemProps3.xml><?xml version="1.0" encoding="utf-8"?>
<ds:datastoreItem xmlns:ds="http://schemas.openxmlformats.org/officeDocument/2006/customXml" ds:itemID="{9939B57C-F172-41A9-8415-22FC063713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3cc45ae4-8975-445b-867a-a792c6cd74a6"/>
    <ds:schemaRef ds:uri="607b0d21-77e0-4c2c-8dfa-c02a445bba6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Gallery</Template>
  <TotalTime>678</TotalTime>
  <Words>3774</Words>
  <Application>Microsoft Office PowerPoint</Application>
  <PresentationFormat>Widescreen</PresentationFormat>
  <Paragraphs>334</Paragraphs>
  <Slides>16</Slides>
  <Notes>16</Notes>
  <HiddenSlides>2</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Gill Sans MT</vt:lpstr>
      <vt:lpstr>Wingdings</vt:lpstr>
      <vt:lpstr>Gallery</vt:lpstr>
      <vt:lpstr>Generation Z Cybersecurity Learners</vt:lpstr>
      <vt:lpstr>Agenda</vt:lpstr>
      <vt:lpstr>Research Significance</vt:lpstr>
      <vt:lpstr>Research Significance </vt:lpstr>
      <vt:lpstr>Research Purpose</vt:lpstr>
      <vt:lpstr>Retention and Generations </vt:lpstr>
      <vt:lpstr>Impact of Generations</vt:lpstr>
      <vt:lpstr>PowerPoint Presentation</vt:lpstr>
      <vt:lpstr>Impact of Generations </vt:lpstr>
      <vt:lpstr>Population &amp; sample</vt:lpstr>
      <vt:lpstr>Population &amp; sample</vt:lpstr>
      <vt:lpstr>Methods &amp; Analysis</vt:lpstr>
      <vt:lpstr>Data Analysis</vt:lpstr>
      <vt:lpstr>Study Findings</vt:lpstr>
      <vt:lpstr>Implications for practice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Generation Z Cybersecurity Learners</dc:title>
  <dc:creator>Jeff Rice</dc:creator>
  <cp:lastModifiedBy>Jeff Rice</cp:lastModifiedBy>
  <cp:revision>15</cp:revision>
  <cp:lastPrinted>2023-04-17T17:43:28Z</cp:lastPrinted>
  <dcterms:created xsi:type="dcterms:W3CDTF">2023-04-16T17:59:46Z</dcterms:created>
  <dcterms:modified xsi:type="dcterms:W3CDTF">2023-04-17T19:23:33Z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0x01010028A8D5A8E544394495F9D347A4D824A2</vt:lpwstr>
  </property>
</Properties>
</file>