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1"/>
  </p:notesMasterIdLst>
  <p:sldIdLst>
    <p:sldId id="256" r:id="rId2"/>
    <p:sldId id="328" r:id="rId3"/>
    <p:sldId id="331" r:id="rId4"/>
    <p:sldId id="334" r:id="rId5"/>
    <p:sldId id="348" r:id="rId6"/>
    <p:sldId id="336" r:id="rId7"/>
    <p:sldId id="337" r:id="rId8"/>
    <p:sldId id="338" r:id="rId9"/>
    <p:sldId id="339" r:id="rId10"/>
    <p:sldId id="341" r:id="rId11"/>
    <p:sldId id="342" r:id="rId12"/>
    <p:sldId id="343" r:id="rId13"/>
    <p:sldId id="344" r:id="rId14"/>
    <p:sldId id="347" r:id="rId15"/>
    <p:sldId id="345" r:id="rId16"/>
    <p:sldId id="346" r:id="rId17"/>
    <p:sldId id="349" r:id="rId18"/>
    <p:sldId id="350" r:id="rId19"/>
    <p:sldId id="351"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wner" initials="O"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3152"/>
    <a:srgbClr val="CDC9D2"/>
    <a:srgbClr val="0000FF"/>
    <a:srgbClr val="0617BA"/>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46E847-9BFE-A344-8F4B-E01946007CA0}" v="68" dt="2019-01-05T00:48:46.1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3" autoAdjust="0"/>
    <p:restoredTop sz="88403" autoAdjust="0"/>
  </p:normalViewPr>
  <p:slideViewPr>
    <p:cSldViewPr snapToGrid="0">
      <p:cViewPr varScale="1">
        <p:scale>
          <a:sx n="89" d="100"/>
          <a:sy n="89" d="100"/>
        </p:scale>
        <p:origin x="326" y="77"/>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50"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ok Lew" userId="f2c9118d-c8b7-43dc-bb5e-e59c36d9b8db" providerId="ADAL" clId="{9646E847-9BFE-A344-8F4B-E01946007CA0}"/>
    <pc:docChg chg="custSel modSld">
      <pc:chgData name="Seok Lew" userId="f2c9118d-c8b7-43dc-bb5e-e59c36d9b8db" providerId="ADAL" clId="{9646E847-9BFE-A344-8F4B-E01946007CA0}" dt="2019-01-05T00:48:46.120" v="67" actId="20577"/>
      <pc:docMkLst>
        <pc:docMk/>
      </pc:docMkLst>
      <pc:sldChg chg="modSp">
        <pc:chgData name="Seok Lew" userId="f2c9118d-c8b7-43dc-bb5e-e59c36d9b8db" providerId="ADAL" clId="{9646E847-9BFE-A344-8F4B-E01946007CA0}" dt="2019-01-05T00:42:12.755" v="23" actId="20577"/>
        <pc:sldMkLst>
          <pc:docMk/>
          <pc:sldMk cId="3206185936" sldId="256"/>
        </pc:sldMkLst>
        <pc:spChg chg="mod">
          <ac:chgData name="Seok Lew" userId="f2c9118d-c8b7-43dc-bb5e-e59c36d9b8db" providerId="ADAL" clId="{9646E847-9BFE-A344-8F4B-E01946007CA0}" dt="2019-01-05T00:42:12.755" v="23" actId="20577"/>
          <ac:spMkLst>
            <pc:docMk/>
            <pc:sldMk cId="3206185936" sldId="256"/>
            <ac:spMk id="3" creationId="{00000000-0000-0000-0000-000000000000}"/>
          </ac:spMkLst>
        </pc:spChg>
      </pc:sldChg>
      <pc:sldChg chg="modSp">
        <pc:chgData name="Seok Lew" userId="f2c9118d-c8b7-43dc-bb5e-e59c36d9b8db" providerId="ADAL" clId="{9646E847-9BFE-A344-8F4B-E01946007CA0}" dt="2019-01-05T00:42:52.835" v="51" actId="20577"/>
        <pc:sldMkLst>
          <pc:docMk/>
          <pc:sldMk cId="331669257" sldId="328"/>
        </pc:sldMkLst>
        <pc:spChg chg="mod">
          <ac:chgData name="Seok Lew" userId="f2c9118d-c8b7-43dc-bb5e-e59c36d9b8db" providerId="ADAL" clId="{9646E847-9BFE-A344-8F4B-E01946007CA0}" dt="2019-01-05T00:42:52.835" v="51" actId="20577"/>
          <ac:spMkLst>
            <pc:docMk/>
            <pc:sldMk cId="331669257" sldId="328"/>
            <ac:spMk id="7" creationId="{00000000-0000-0000-0000-000000000000}"/>
          </ac:spMkLst>
        </pc:spChg>
      </pc:sldChg>
      <pc:sldChg chg="modSp">
        <pc:chgData name="Seok Lew" userId="f2c9118d-c8b7-43dc-bb5e-e59c36d9b8db" providerId="ADAL" clId="{9646E847-9BFE-A344-8F4B-E01946007CA0}" dt="2019-01-05T00:48:46.120" v="67" actId="20577"/>
        <pc:sldMkLst>
          <pc:docMk/>
          <pc:sldMk cId="2217229944" sldId="331"/>
        </pc:sldMkLst>
        <pc:spChg chg="mod">
          <ac:chgData name="Seok Lew" userId="f2c9118d-c8b7-43dc-bb5e-e59c36d9b8db" providerId="ADAL" clId="{9646E847-9BFE-A344-8F4B-E01946007CA0}" dt="2019-01-05T00:48:46.120" v="67" actId="20577"/>
          <ac:spMkLst>
            <pc:docMk/>
            <pc:sldMk cId="2217229944" sldId="331"/>
            <ac:spMk id="7"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smtClean="0"/>
              <a:t>Thermal Efficiency</a:t>
            </a:r>
            <a:endParaRPr lang="en-US" dirty="0"/>
          </a:p>
        </c:rich>
      </c:tx>
      <c:layout>
        <c:manualLayout>
          <c:xMode val="edge"/>
          <c:yMode val="edge"/>
          <c:x val="0.32308205959549169"/>
          <c:y val="5.837284991421029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Motion/Accessories</c:v>
                </c:pt>
                <c:pt idx="1">
                  <c:v>Frtiction</c:v>
                </c:pt>
                <c:pt idx="2">
                  <c:v>Coolant</c:v>
                </c:pt>
                <c:pt idx="3">
                  <c:v>Exhaust</c:v>
                </c:pt>
              </c:strCache>
            </c:strRef>
          </c:cat>
          <c:val>
            <c:numRef>
              <c:f>Sheet1!$B$2:$B$5</c:f>
              <c:numCache>
                <c:formatCode>0%</c:formatCode>
                <c:ptCount val="4"/>
                <c:pt idx="0">
                  <c:v>0.25</c:v>
                </c:pt>
                <c:pt idx="1">
                  <c:v>0.05</c:v>
                </c:pt>
                <c:pt idx="2">
                  <c:v>0.3</c:v>
                </c:pt>
                <c:pt idx="3">
                  <c:v>0.4</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egendEntry>
        <c:idx val="0"/>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Entry>
      <c:legendEntry>
        <c:idx val="1"/>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Entry>
      <c:legendEntry>
        <c:idx val="2"/>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Entry>
      <c:legendEntry>
        <c:idx val="3"/>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Entry>
      <c:layout>
        <c:manualLayout>
          <c:xMode val="edge"/>
          <c:yMode val="edge"/>
          <c:x val="0.10881349390149761"/>
          <c:y val="0.86146973643509184"/>
          <c:w val="0.8166867376872009"/>
          <c:h val="0.121018408590645"/>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B83787-2118-4BA7-8719-37B6B33BD069}" type="datetimeFigureOut">
              <a:rPr lang="en-US" smtClean="0"/>
              <a:t>4/9/2019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4ED985-2B20-43C0-819E-66A6CB158A3F}" type="slidenum">
              <a:rPr lang="en-US" smtClean="0"/>
              <a:t>‹#›</a:t>
            </a:fld>
            <a:endParaRPr lang="en-US"/>
          </a:p>
        </p:txBody>
      </p:sp>
    </p:spTree>
    <p:extLst>
      <p:ext uri="{BB962C8B-B14F-4D97-AF65-F5344CB8AC3E}">
        <p14:creationId xmlns:p14="http://schemas.microsoft.com/office/powerpoint/2010/main" val="8556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4ED985-2B20-43C0-819E-66A6CB158A3F}" type="slidenum">
              <a:rPr lang="en-US" smtClean="0"/>
              <a:t>2</a:t>
            </a:fld>
            <a:endParaRPr lang="en-US"/>
          </a:p>
        </p:txBody>
      </p:sp>
    </p:spTree>
    <p:extLst>
      <p:ext uri="{BB962C8B-B14F-4D97-AF65-F5344CB8AC3E}">
        <p14:creationId xmlns:p14="http://schemas.microsoft.com/office/powerpoint/2010/main" val="3534912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4ED985-2B20-43C0-819E-66A6CB158A3F}" type="slidenum">
              <a:rPr lang="en-US" smtClean="0"/>
              <a:t>3</a:t>
            </a:fld>
            <a:endParaRPr lang="en-US"/>
          </a:p>
        </p:txBody>
      </p:sp>
    </p:spTree>
    <p:extLst>
      <p:ext uri="{BB962C8B-B14F-4D97-AF65-F5344CB8AC3E}">
        <p14:creationId xmlns:p14="http://schemas.microsoft.com/office/powerpoint/2010/main" val="724234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4ED985-2B20-43C0-819E-66A6CB158A3F}" type="slidenum">
              <a:rPr lang="en-US" smtClean="0"/>
              <a:t>6</a:t>
            </a:fld>
            <a:endParaRPr lang="en-US"/>
          </a:p>
        </p:txBody>
      </p:sp>
    </p:spTree>
    <p:extLst>
      <p:ext uri="{BB962C8B-B14F-4D97-AF65-F5344CB8AC3E}">
        <p14:creationId xmlns:p14="http://schemas.microsoft.com/office/powerpoint/2010/main" val="1043659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4ED985-2B20-43C0-819E-66A6CB158A3F}" type="slidenum">
              <a:rPr lang="en-US" smtClean="0"/>
              <a:t>10</a:t>
            </a:fld>
            <a:endParaRPr lang="en-US" dirty="0"/>
          </a:p>
        </p:txBody>
      </p:sp>
    </p:spTree>
    <p:extLst>
      <p:ext uri="{BB962C8B-B14F-4D97-AF65-F5344CB8AC3E}">
        <p14:creationId xmlns:p14="http://schemas.microsoft.com/office/powerpoint/2010/main" val="32860595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01784" y="2040673"/>
            <a:ext cx="5766216" cy="1469290"/>
          </a:xfrm>
        </p:spPr>
        <p:txBody>
          <a:bodyPr anchor="b">
            <a:normAutofit/>
          </a:bodyPr>
          <a:lstStyle>
            <a:lvl1pPr algn="ctr">
              <a:defRPr sz="4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4901784" y="3602038"/>
            <a:ext cx="5766216" cy="1438313"/>
          </a:xfrm>
        </p:spPr>
        <p:txBody>
          <a:bodyPr>
            <a:normAutofit/>
          </a:bodyPr>
          <a:lstStyle>
            <a:lvl1pPr marL="0" indent="0" algn="ctr">
              <a:buNone/>
              <a:defRPr sz="3200">
                <a:solidFill>
                  <a:schemeClr val="bg1">
                    <a:lumMod val="6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bg1"/>
                </a:solidFill>
              </a:defRPr>
            </a:lvl1pPr>
          </a:lstStyle>
          <a:p>
            <a:fld id="{BB67A7CE-9745-4090-A969-C1D34DC6F858}" type="datetime1">
              <a:rPr lang="en-US" smtClean="0"/>
              <a:t>4/9/2019</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F725F245-5F07-498C-AA1D-88BEB97754EC}" type="slidenum">
              <a:rPr lang="en-US" smtClean="0"/>
              <a:pPr/>
              <a:t>‹#›</a:t>
            </a:fld>
            <a:endParaRPr lang="en-US" dirty="0"/>
          </a:p>
        </p:txBody>
      </p:sp>
    </p:spTree>
    <p:extLst>
      <p:ext uri="{BB962C8B-B14F-4D97-AF65-F5344CB8AC3E}">
        <p14:creationId xmlns:p14="http://schemas.microsoft.com/office/powerpoint/2010/main" val="3857380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8230" y="365125"/>
            <a:ext cx="8655570" cy="1325563"/>
          </a:xfrm>
        </p:spPr>
        <p:txBody>
          <a:bodyPr>
            <a:normAutofit/>
          </a:bodyPr>
          <a:lstStyle>
            <a:lvl1pPr>
              <a:defRPr sz="3200" b="1">
                <a:solidFill>
                  <a:schemeClr val="bg1"/>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solidFill>
                  <a:srgbClr val="403152"/>
                </a:solidFill>
              </a:defRPr>
            </a:lvl1pPr>
            <a:lvl2pPr>
              <a:defRPr>
                <a:solidFill>
                  <a:srgbClr val="403152"/>
                </a:solidFill>
              </a:defRPr>
            </a:lvl2pPr>
            <a:lvl3pPr>
              <a:defRPr>
                <a:solidFill>
                  <a:srgbClr val="403152"/>
                </a:solidFill>
              </a:defRPr>
            </a:lvl3pPr>
            <a:lvl4pPr>
              <a:defRPr>
                <a:solidFill>
                  <a:srgbClr val="403152"/>
                </a:solidFill>
              </a:defRPr>
            </a:lvl4pPr>
            <a:lvl5pPr>
              <a:defRPr>
                <a:solidFill>
                  <a:srgbClr val="40315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a:xfrm>
            <a:off x="838200" y="6356350"/>
            <a:ext cx="1492770" cy="365125"/>
          </a:xfrm>
        </p:spPr>
        <p:txBody>
          <a:bodyPr/>
          <a:lstStyle>
            <a:lvl1pPr>
              <a:defRPr>
                <a:solidFill>
                  <a:schemeClr val="bg1">
                    <a:lumMod val="65000"/>
                  </a:schemeClr>
                </a:solidFill>
              </a:defRPr>
            </a:lvl1pPr>
          </a:lstStyle>
          <a:p>
            <a:fld id="{A860912B-13DF-42F4-B909-06FD10D17C14}" type="datetime1">
              <a:rPr lang="en-US" smtClean="0"/>
              <a:t>4/9/2019</a:t>
            </a:fld>
            <a:endParaRPr lang="en-US" dirty="0"/>
          </a:p>
        </p:txBody>
      </p:sp>
      <p:sp>
        <p:nvSpPr>
          <p:cNvPr id="8" name="Footer Placeholder 4"/>
          <p:cNvSpPr>
            <a:spLocks noGrp="1"/>
          </p:cNvSpPr>
          <p:nvPr>
            <p:ph type="ftr" sz="quarter" idx="11"/>
          </p:nvPr>
        </p:nvSpPr>
        <p:spPr>
          <a:xfrm>
            <a:off x="2563318" y="6356350"/>
            <a:ext cx="5816184" cy="365125"/>
          </a:xfrm>
        </p:spPr>
        <p:txBody>
          <a:bodyPr/>
          <a:lstStyle>
            <a:lvl1pPr>
              <a:defRPr>
                <a:solidFill>
                  <a:schemeClr val="bg1">
                    <a:lumMod val="65000"/>
                  </a:schemeClr>
                </a:solidFill>
              </a:defRPr>
            </a:lvl1pPr>
          </a:lstStyle>
          <a:p>
            <a:endParaRPr lang="en-US" dirty="0"/>
          </a:p>
        </p:txBody>
      </p:sp>
      <p:sp>
        <p:nvSpPr>
          <p:cNvPr id="9" name="Slide Number Placeholder 5"/>
          <p:cNvSpPr>
            <a:spLocks noGrp="1"/>
          </p:cNvSpPr>
          <p:nvPr>
            <p:ph type="sldNum" sz="quarter" idx="12"/>
          </p:nvPr>
        </p:nvSpPr>
        <p:spPr>
          <a:xfrm>
            <a:off x="8610600" y="6356350"/>
            <a:ext cx="1492770" cy="365125"/>
          </a:xfrm>
        </p:spPr>
        <p:txBody>
          <a:bodyPr/>
          <a:lstStyle>
            <a:lvl1pPr>
              <a:defRPr>
                <a:solidFill>
                  <a:schemeClr val="bg1">
                    <a:lumMod val="65000"/>
                  </a:schemeClr>
                </a:solidFill>
              </a:defRPr>
            </a:lvl1pPr>
          </a:lstStyle>
          <a:p>
            <a:fld id="{F725F245-5F07-498C-AA1D-88BEB97754EC}" type="slidenum">
              <a:rPr lang="en-US" smtClean="0"/>
              <a:pPr/>
              <a:t>‹#›</a:t>
            </a:fld>
            <a:endParaRPr lang="en-US" dirty="0"/>
          </a:p>
        </p:txBody>
      </p:sp>
    </p:spTree>
    <p:extLst>
      <p:ext uri="{BB962C8B-B14F-4D97-AF65-F5344CB8AC3E}">
        <p14:creationId xmlns:p14="http://schemas.microsoft.com/office/powerpoint/2010/main" val="136805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lvl1pPr>
              <a:defRPr b="1">
                <a:solidFill>
                  <a:srgbClr val="403152"/>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lvl1pPr>
              <a:defRPr>
                <a:solidFill>
                  <a:srgbClr val="403152"/>
                </a:solidFill>
              </a:defRPr>
            </a:lvl1pPr>
            <a:lvl2pPr>
              <a:defRPr>
                <a:solidFill>
                  <a:srgbClr val="403152"/>
                </a:solidFill>
              </a:defRPr>
            </a:lvl2pPr>
            <a:lvl3pPr>
              <a:defRPr>
                <a:solidFill>
                  <a:srgbClr val="403152"/>
                </a:solidFill>
              </a:defRPr>
            </a:lvl3pPr>
            <a:lvl4pPr>
              <a:defRPr>
                <a:solidFill>
                  <a:srgbClr val="403152"/>
                </a:solidFill>
              </a:defRPr>
            </a:lvl4pPr>
            <a:lvl5pPr>
              <a:defRPr>
                <a:solidFill>
                  <a:srgbClr val="40315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a:xfrm>
            <a:off x="1863436" y="6356350"/>
            <a:ext cx="1492770" cy="365125"/>
          </a:xfrm>
        </p:spPr>
        <p:txBody>
          <a:bodyPr/>
          <a:lstStyle>
            <a:lvl1pPr>
              <a:defRPr>
                <a:solidFill>
                  <a:schemeClr val="bg1">
                    <a:lumMod val="65000"/>
                  </a:schemeClr>
                </a:solidFill>
              </a:defRPr>
            </a:lvl1pPr>
          </a:lstStyle>
          <a:p>
            <a:fld id="{5C6A45C3-9100-4828-9EA9-5F743C392F20}" type="datetime1">
              <a:rPr lang="en-US" smtClean="0"/>
              <a:t>4/9/2019</a:t>
            </a:fld>
            <a:endParaRPr lang="en-US" dirty="0"/>
          </a:p>
        </p:txBody>
      </p:sp>
      <p:sp>
        <p:nvSpPr>
          <p:cNvPr id="8" name="Footer Placeholder 4"/>
          <p:cNvSpPr>
            <a:spLocks noGrp="1"/>
          </p:cNvSpPr>
          <p:nvPr>
            <p:ph type="ftr" sz="quarter" idx="11"/>
          </p:nvPr>
        </p:nvSpPr>
        <p:spPr>
          <a:xfrm>
            <a:off x="3588326" y="6356350"/>
            <a:ext cx="4791175" cy="365125"/>
          </a:xfrm>
        </p:spPr>
        <p:txBody>
          <a:bodyPr/>
          <a:lstStyle>
            <a:lvl1pPr>
              <a:defRPr>
                <a:solidFill>
                  <a:schemeClr val="bg1">
                    <a:lumMod val="65000"/>
                  </a:schemeClr>
                </a:solidFill>
              </a:defRPr>
            </a:lvl1pPr>
          </a:lstStyle>
          <a:p>
            <a:endParaRPr lang="en-US" dirty="0"/>
          </a:p>
        </p:txBody>
      </p:sp>
      <p:sp>
        <p:nvSpPr>
          <p:cNvPr id="9" name="Slide Number Placeholder 5"/>
          <p:cNvSpPr>
            <a:spLocks noGrp="1"/>
          </p:cNvSpPr>
          <p:nvPr>
            <p:ph type="sldNum" sz="quarter" idx="12"/>
          </p:nvPr>
        </p:nvSpPr>
        <p:spPr>
          <a:xfrm>
            <a:off x="8610600" y="6356350"/>
            <a:ext cx="1492770" cy="365125"/>
          </a:xfrm>
        </p:spPr>
        <p:txBody>
          <a:bodyPr/>
          <a:lstStyle>
            <a:lvl1pPr>
              <a:defRPr>
                <a:solidFill>
                  <a:schemeClr val="bg1">
                    <a:lumMod val="65000"/>
                  </a:schemeClr>
                </a:solidFill>
              </a:defRPr>
            </a:lvl1pPr>
          </a:lstStyle>
          <a:p>
            <a:fld id="{F725F245-5F07-498C-AA1D-88BEB97754EC}" type="slidenum">
              <a:rPr lang="en-US" smtClean="0"/>
              <a:pPr/>
              <a:t>‹#›</a:t>
            </a:fld>
            <a:endParaRPr lang="en-US" dirty="0"/>
          </a:p>
        </p:txBody>
      </p:sp>
    </p:spTree>
    <p:extLst>
      <p:ext uri="{BB962C8B-B14F-4D97-AF65-F5344CB8AC3E}">
        <p14:creationId xmlns:p14="http://schemas.microsoft.com/office/powerpoint/2010/main" val="1865859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8230" y="365125"/>
            <a:ext cx="8655570" cy="1325563"/>
          </a:xfrm>
        </p:spPr>
        <p:txBody>
          <a:bodyPr>
            <a:normAutofit/>
          </a:bodyPr>
          <a:lstStyle>
            <a:lvl1pPr>
              <a:defRPr sz="3200" b="1">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rgbClr val="403152"/>
                </a:solidFill>
              </a:defRPr>
            </a:lvl1pPr>
            <a:lvl2pPr>
              <a:defRPr>
                <a:solidFill>
                  <a:srgbClr val="403152"/>
                </a:solidFill>
              </a:defRPr>
            </a:lvl2pPr>
            <a:lvl3pPr>
              <a:defRPr>
                <a:solidFill>
                  <a:srgbClr val="403152"/>
                </a:solidFill>
              </a:defRPr>
            </a:lvl3pPr>
            <a:lvl4pPr>
              <a:defRPr>
                <a:solidFill>
                  <a:srgbClr val="403152"/>
                </a:solidFill>
              </a:defRPr>
            </a:lvl4pPr>
            <a:lvl5pPr>
              <a:defRPr>
                <a:solidFill>
                  <a:srgbClr val="40315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3"/>
          <p:cNvSpPr>
            <a:spLocks noGrp="1"/>
          </p:cNvSpPr>
          <p:nvPr>
            <p:ph type="dt" sz="half" idx="10"/>
          </p:nvPr>
        </p:nvSpPr>
        <p:spPr>
          <a:xfrm>
            <a:off x="838200" y="6356350"/>
            <a:ext cx="1492770" cy="365125"/>
          </a:xfrm>
        </p:spPr>
        <p:txBody>
          <a:bodyPr/>
          <a:lstStyle/>
          <a:p>
            <a:fld id="{F0E1E097-0E67-4027-8B2E-FAD64FFDF486}" type="datetime1">
              <a:rPr lang="en-US" smtClean="0"/>
              <a:t>4/9/2019</a:t>
            </a:fld>
            <a:endParaRPr lang="en-US"/>
          </a:p>
        </p:txBody>
      </p:sp>
      <p:sp>
        <p:nvSpPr>
          <p:cNvPr id="11" name="Footer Placeholder 4"/>
          <p:cNvSpPr>
            <a:spLocks noGrp="1"/>
          </p:cNvSpPr>
          <p:nvPr>
            <p:ph type="ftr" sz="quarter" idx="11"/>
          </p:nvPr>
        </p:nvSpPr>
        <p:spPr>
          <a:xfrm>
            <a:off x="2563318" y="6356350"/>
            <a:ext cx="5816184" cy="365125"/>
          </a:xfrm>
        </p:spPr>
        <p:txBody>
          <a:bodyPr/>
          <a:lstStyle/>
          <a:p>
            <a:endParaRPr lang="en-US" dirty="0"/>
          </a:p>
        </p:txBody>
      </p:sp>
      <p:sp>
        <p:nvSpPr>
          <p:cNvPr id="12" name="Slide Number Placeholder 5"/>
          <p:cNvSpPr>
            <a:spLocks noGrp="1"/>
          </p:cNvSpPr>
          <p:nvPr>
            <p:ph type="sldNum" sz="quarter" idx="12"/>
          </p:nvPr>
        </p:nvSpPr>
        <p:spPr>
          <a:xfrm>
            <a:off x="8610600" y="6356350"/>
            <a:ext cx="1492770" cy="365125"/>
          </a:xfrm>
        </p:spPr>
        <p:txBody>
          <a:bodyPr/>
          <a:lstStyle/>
          <a:p>
            <a:fld id="{F725F245-5F07-498C-AA1D-88BEB97754EC}" type="slidenum">
              <a:rPr lang="en-US" smtClean="0"/>
              <a:t>‹#›</a:t>
            </a:fld>
            <a:endParaRPr lang="en-US"/>
          </a:p>
        </p:txBody>
      </p:sp>
    </p:spTree>
    <p:extLst>
      <p:ext uri="{BB962C8B-B14F-4D97-AF65-F5344CB8AC3E}">
        <p14:creationId xmlns:p14="http://schemas.microsoft.com/office/powerpoint/2010/main" val="1727827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6518" y="2068643"/>
            <a:ext cx="6040931" cy="2173573"/>
          </a:xfrm>
        </p:spPr>
        <p:txBody>
          <a:bodyPr anchor="b">
            <a:normAutofit/>
          </a:bodyPr>
          <a:lstStyle>
            <a:lvl1pPr>
              <a:defRPr sz="440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306518" y="4242216"/>
            <a:ext cx="6040932" cy="794480"/>
          </a:xfrm>
        </p:spPr>
        <p:txBody>
          <a:bodyPr/>
          <a:lstStyle>
            <a:lvl1pPr marL="0" indent="0">
              <a:buNone/>
              <a:defRPr sz="2400">
                <a:solidFill>
                  <a:schemeClr val="bg1">
                    <a:lumMod val="6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bg1"/>
                </a:solidFill>
              </a:defRPr>
            </a:lvl1pPr>
          </a:lstStyle>
          <a:p>
            <a:fld id="{50E127B3-B138-439B-82DE-2C372394AF28}" type="datetime1">
              <a:rPr lang="en-US" smtClean="0"/>
              <a:t>4/9/2019</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F725F245-5F07-498C-AA1D-88BEB97754EC}" type="slidenum">
              <a:rPr lang="en-US" smtClean="0"/>
              <a:pPr/>
              <a:t>‹#›</a:t>
            </a:fld>
            <a:endParaRPr lang="en-US" dirty="0"/>
          </a:p>
        </p:txBody>
      </p:sp>
    </p:spTree>
    <p:extLst>
      <p:ext uri="{BB962C8B-B14F-4D97-AF65-F5344CB8AC3E}">
        <p14:creationId xmlns:p14="http://schemas.microsoft.com/office/powerpoint/2010/main" val="4200700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8230" y="365125"/>
            <a:ext cx="8655570" cy="1325563"/>
          </a:xfrm>
        </p:spPr>
        <p:txBody>
          <a:bodyPr>
            <a:normAutofit/>
          </a:bodyPr>
          <a:lstStyle>
            <a:lvl1pPr>
              <a:defRPr sz="3200" b="1">
                <a:solidFill>
                  <a:schemeClr val="bg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lvl1pPr>
              <a:defRPr>
                <a:solidFill>
                  <a:srgbClr val="403152"/>
                </a:solidFill>
              </a:defRPr>
            </a:lvl1pPr>
            <a:lvl2pPr>
              <a:defRPr>
                <a:solidFill>
                  <a:srgbClr val="403152"/>
                </a:solidFill>
              </a:defRPr>
            </a:lvl2pPr>
            <a:lvl3pPr>
              <a:defRPr>
                <a:solidFill>
                  <a:srgbClr val="403152"/>
                </a:solidFill>
              </a:defRPr>
            </a:lvl3pPr>
            <a:lvl4pPr>
              <a:defRPr>
                <a:solidFill>
                  <a:srgbClr val="403152"/>
                </a:solidFill>
              </a:defRPr>
            </a:lvl4pPr>
            <a:lvl5pPr>
              <a:defRPr>
                <a:solidFill>
                  <a:srgbClr val="40315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lvl1pPr>
              <a:defRPr>
                <a:solidFill>
                  <a:srgbClr val="403152"/>
                </a:solidFill>
              </a:defRPr>
            </a:lvl1pPr>
            <a:lvl2pPr>
              <a:defRPr>
                <a:solidFill>
                  <a:srgbClr val="403152"/>
                </a:solidFill>
              </a:defRPr>
            </a:lvl2pPr>
            <a:lvl3pPr>
              <a:defRPr>
                <a:solidFill>
                  <a:srgbClr val="403152"/>
                </a:solidFill>
              </a:defRPr>
            </a:lvl3pPr>
            <a:lvl4pPr>
              <a:defRPr>
                <a:solidFill>
                  <a:srgbClr val="403152"/>
                </a:solidFill>
              </a:defRPr>
            </a:lvl4pPr>
            <a:lvl5pPr>
              <a:defRPr>
                <a:solidFill>
                  <a:srgbClr val="40315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3"/>
          <p:cNvSpPr>
            <a:spLocks noGrp="1"/>
          </p:cNvSpPr>
          <p:nvPr>
            <p:ph type="dt" sz="half" idx="10"/>
          </p:nvPr>
        </p:nvSpPr>
        <p:spPr>
          <a:xfrm>
            <a:off x="838200" y="6356350"/>
            <a:ext cx="1492770" cy="365125"/>
          </a:xfrm>
        </p:spPr>
        <p:txBody>
          <a:bodyPr/>
          <a:lstStyle/>
          <a:p>
            <a:fld id="{5737DAEA-9A2F-4402-AB75-3CA9098B9894}" type="datetime1">
              <a:rPr lang="en-US" smtClean="0"/>
              <a:t>4/9/2019</a:t>
            </a:fld>
            <a:endParaRPr lang="en-US"/>
          </a:p>
        </p:txBody>
      </p:sp>
      <p:sp>
        <p:nvSpPr>
          <p:cNvPr id="11" name="Footer Placeholder 4"/>
          <p:cNvSpPr>
            <a:spLocks noGrp="1"/>
          </p:cNvSpPr>
          <p:nvPr>
            <p:ph type="ftr" sz="quarter" idx="11"/>
          </p:nvPr>
        </p:nvSpPr>
        <p:spPr>
          <a:xfrm>
            <a:off x="2563318" y="6356350"/>
            <a:ext cx="5816184" cy="365125"/>
          </a:xfrm>
        </p:spPr>
        <p:txBody>
          <a:bodyPr/>
          <a:lstStyle/>
          <a:p>
            <a:endParaRPr lang="en-US" dirty="0"/>
          </a:p>
        </p:txBody>
      </p:sp>
      <p:sp>
        <p:nvSpPr>
          <p:cNvPr id="12" name="Slide Number Placeholder 5"/>
          <p:cNvSpPr>
            <a:spLocks noGrp="1"/>
          </p:cNvSpPr>
          <p:nvPr>
            <p:ph type="sldNum" sz="quarter" idx="12"/>
          </p:nvPr>
        </p:nvSpPr>
        <p:spPr>
          <a:xfrm>
            <a:off x="8610600" y="6356350"/>
            <a:ext cx="1492770" cy="365125"/>
          </a:xfrm>
        </p:spPr>
        <p:txBody>
          <a:bodyPr/>
          <a:lstStyle/>
          <a:p>
            <a:fld id="{F725F245-5F07-498C-AA1D-88BEB97754EC}" type="slidenum">
              <a:rPr lang="en-US" smtClean="0"/>
              <a:t>‹#›</a:t>
            </a:fld>
            <a:endParaRPr lang="en-US"/>
          </a:p>
        </p:txBody>
      </p:sp>
    </p:spTree>
    <p:extLst>
      <p:ext uri="{BB962C8B-B14F-4D97-AF65-F5344CB8AC3E}">
        <p14:creationId xmlns:p14="http://schemas.microsoft.com/office/powerpoint/2010/main" val="571651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8230" y="365125"/>
            <a:ext cx="8657158" cy="1325563"/>
          </a:xfrm>
        </p:spPr>
        <p:txBody>
          <a:bodyPr>
            <a:normAutofit/>
          </a:bodyPr>
          <a:lstStyle>
            <a:lvl1pPr>
              <a:defRPr sz="3200" b="1">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solidFill>
                  <a:srgbClr val="40315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lvl1pPr>
              <a:defRPr>
                <a:solidFill>
                  <a:srgbClr val="403152"/>
                </a:solidFill>
              </a:defRPr>
            </a:lvl1pPr>
            <a:lvl2pPr>
              <a:defRPr>
                <a:solidFill>
                  <a:srgbClr val="403152"/>
                </a:solidFill>
              </a:defRPr>
            </a:lvl2pPr>
            <a:lvl3pPr>
              <a:defRPr>
                <a:solidFill>
                  <a:srgbClr val="403152"/>
                </a:solidFill>
              </a:defRPr>
            </a:lvl3pPr>
            <a:lvl4pPr>
              <a:defRPr>
                <a:solidFill>
                  <a:srgbClr val="403152"/>
                </a:solidFill>
              </a:defRPr>
            </a:lvl4pPr>
            <a:lvl5pPr>
              <a:defRPr>
                <a:solidFill>
                  <a:srgbClr val="40315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solidFill>
                  <a:srgbClr val="40315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lvl1pPr>
              <a:defRPr>
                <a:solidFill>
                  <a:srgbClr val="403152"/>
                </a:solidFill>
              </a:defRPr>
            </a:lvl1pPr>
            <a:lvl2pPr>
              <a:defRPr>
                <a:solidFill>
                  <a:srgbClr val="403152"/>
                </a:solidFill>
              </a:defRPr>
            </a:lvl2pPr>
            <a:lvl3pPr>
              <a:defRPr>
                <a:solidFill>
                  <a:srgbClr val="403152"/>
                </a:solidFill>
              </a:defRPr>
            </a:lvl3pPr>
            <a:lvl4pPr>
              <a:defRPr>
                <a:solidFill>
                  <a:srgbClr val="403152"/>
                </a:solidFill>
              </a:defRPr>
            </a:lvl4pPr>
            <a:lvl5pPr>
              <a:defRPr>
                <a:solidFill>
                  <a:srgbClr val="40315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Date Placeholder 3"/>
          <p:cNvSpPr>
            <a:spLocks noGrp="1"/>
          </p:cNvSpPr>
          <p:nvPr>
            <p:ph type="dt" sz="half" idx="10"/>
          </p:nvPr>
        </p:nvSpPr>
        <p:spPr>
          <a:xfrm>
            <a:off x="838200" y="6356350"/>
            <a:ext cx="1492770" cy="365125"/>
          </a:xfrm>
        </p:spPr>
        <p:txBody>
          <a:bodyPr/>
          <a:lstStyle>
            <a:lvl1pPr>
              <a:defRPr>
                <a:solidFill>
                  <a:schemeClr val="bg1">
                    <a:lumMod val="65000"/>
                  </a:schemeClr>
                </a:solidFill>
              </a:defRPr>
            </a:lvl1pPr>
          </a:lstStyle>
          <a:p>
            <a:fld id="{668C31CE-4F1A-4BC4-A2A9-976D5965C0D9}" type="datetime1">
              <a:rPr lang="en-US" smtClean="0"/>
              <a:t>4/9/2019</a:t>
            </a:fld>
            <a:endParaRPr lang="en-US" dirty="0"/>
          </a:p>
        </p:txBody>
      </p:sp>
      <p:sp>
        <p:nvSpPr>
          <p:cNvPr id="13" name="Footer Placeholder 4"/>
          <p:cNvSpPr>
            <a:spLocks noGrp="1"/>
          </p:cNvSpPr>
          <p:nvPr>
            <p:ph type="ftr" sz="quarter" idx="11"/>
          </p:nvPr>
        </p:nvSpPr>
        <p:spPr>
          <a:xfrm>
            <a:off x="2563318" y="6356350"/>
            <a:ext cx="5816184" cy="365125"/>
          </a:xfrm>
        </p:spPr>
        <p:txBody>
          <a:bodyPr/>
          <a:lstStyle>
            <a:lvl1pPr>
              <a:defRPr>
                <a:solidFill>
                  <a:schemeClr val="bg1">
                    <a:lumMod val="65000"/>
                  </a:schemeClr>
                </a:solidFill>
              </a:defRPr>
            </a:lvl1pPr>
          </a:lstStyle>
          <a:p>
            <a:endParaRPr lang="en-US" dirty="0"/>
          </a:p>
        </p:txBody>
      </p:sp>
      <p:sp>
        <p:nvSpPr>
          <p:cNvPr id="14" name="Slide Number Placeholder 5"/>
          <p:cNvSpPr>
            <a:spLocks noGrp="1"/>
          </p:cNvSpPr>
          <p:nvPr>
            <p:ph type="sldNum" sz="quarter" idx="12"/>
          </p:nvPr>
        </p:nvSpPr>
        <p:spPr>
          <a:xfrm>
            <a:off x="8610600" y="6356350"/>
            <a:ext cx="1492770" cy="365125"/>
          </a:xfrm>
        </p:spPr>
        <p:txBody>
          <a:bodyPr/>
          <a:lstStyle>
            <a:lvl1pPr>
              <a:defRPr>
                <a:solidFill>
                  <a:schemeClr val="bg1">
                    <a:lumMod val="65000"/>
                  </a:schemeClr>
                </a:solidFill>
              </a:defRPr>
            </a:lvl1pPr>
          </a:lstStyle>
          <a:p>
            <a:fld id="{F725F245-5F07-498C-AA1D-88BEB97754EC}" type="slidenum">
              <a:rPr lang="en-US" smtClean="0"/>
              <a:pPr/>
              <a:t>‹#›</a:t>
            </a:fld>
            <a:endParaRPr lang="en-US" dirty="0"/>
          </a:p>
        </p:txBody>
      </p:sp>
    </p:spTree>
    <p:extLst>
      <p:ext uri="{BB962C8B-B14F-4D97-AF65-F5344CB8AC3E}">
        <p14:creationId xmlns:p14="http://schemas.microsoft.com/office/powerpoint/2010/main" val="517688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8230" y="365125"/>
            <a:ext cx="8655570" cy="1325563"/>
          </a:xfrm>
        </p:spPr>
        <p:txBody>
          <a:bodyPr>
            <a:normAutofit/>
          </a:bodyPr>
          <a:lstStyle>
            <a:lvl1pPr>
              <a:defRPr sz="3200" b="1">
                <a:solidFill>
                  <a:schemeClr val="bg1"/>
                </a:solidFill>
              </a:defRPr>
            </a:lvl1pPr>
          </a:lstStyle>
          <a:p>
            <a:r>
              <a:rPr lang="en-US"/>
              <a:t>Click to edit Master title style</a:t>
            </a:r>
            <a:endParaRPr lang="en-US" dirty="0"/>
          </a:p>
        </p:txBody>
      </p:sp>
      <p:sp>
        <p:nvSpPr>
          <p:cNvPr id="6" name="Date Placeholder 3"/>
          <p:cNvSpPr>
            <a:spLocks noGrp="1"/>
          </p:cNvSpPr>
          <p:nvPr>
            <p:ph type="dt" sz="half" idx="10"/>
          </p:nvPr>
        </p:nvSpPr>
        <p:spPr>
          <a:xfrm>
            <a:off x="838200" y="6356350"/>
            <a:ext cx="1492770" cy="365125"/>
          </a:xfrm>
        </p:spPr>
        <p:txBody>
          <a:bodyPr/>
          <a:lstStyle>
            <a:lvl1pPr>
              <a:defRPr>
                <a:solidFill>
                  <a:schemeClr val="bg1">
                    <a:lumMod val="65000"/>
                  </a:schemeClr>
                </a:solidFill>
              </a:defRPr>
            </a:lvl1pPr>
          </a:lstStyle>
          <a:p>
            <a:fld id="{C5A0D6D7-2115-45AB-9487-3AC2B5EAF009}" type="datetime1">
              <a:rPr lang="en-US" smtClean="0"/>
              <a:t>4/9/2019</a:t>
            </a:fld>
            <a:endParaRPr lang="en-US" dirty="0"/>
          </a:p>
        </p:txBody>
      </p:sp>
      <p:sp>
        <p:nvSpPr>
          <p:cNvPr id="7" name="Footer Placeholder 4"/>
          <p:cNvSpPr>
            <a:spLocks noGrp="1"/>
          </p:cNvSpPr>
          <p:nvPr>
            <p:ph type="ftr" sz="quarter" idx="11"/>
          </p:nvPr>
        </p:nvSpPr>
        <p:spPr>
          <a:xfrm>
            <a:off x="2563318" y="6356350"/>
            <a:ext cx="5816184" cy="365125"/>
          </a:xfrm>
        </p:spPr>
        <p:txBody>
          <a:bodyPr/>
          <a:lstStyle>
            <a:lvl1pPr>
              <a:defRPr>
                <a:solidFill>
                  <a:schemeClr val="bg1">
                    <a:lumMod val="65000"/>
                  </a:schemeClr>
                </a:solidFill>
              </a:defRPr>
            </a:lvl1pPr>
          </a:lstStyle>
          <a:p>
            <a:endParaRPr lang="en-US" dirty="0"/>
          </a:p>
        </p:txBody>
      </p:sp>
      <p:sp>
        <p:nvSpPr>
          <p:cNvPr id="8" name="Slide Number Placeholder 5"/>
          <p:cNvSpPr>
            <a:spLocks noGrp="1"/>
          </p:cNvSpPr>
          <p:nvPr>
            <p:ph type="sldNum" sz="quarter" idx="12"/>
          </p:nvPr>
        </p:nvSpPr>
        <p:spPr>
          <a:xfrm>
            <a:off x="8610600" y="6356350"/>
            <a:ext cx="1492770" cy="365125"/>
          </a:xfrm>
        </p:spPr>
        <p:txBody>
          <a:bodyPr/>
          <a:lstStyle>
            <a:lvl1pPr>
              <a:defRPr>
                <a:solidFill>
                  <a:schemeClr val="bg1">
                    <a:lumMod val="65000"/>
                  </a:schemeClr>
                </a:solidFill>
              </a:defRPr>
            </a:lvl1pPr>
          </a:lstStyle>
          <a:p>
            <a:fld id="{F725F245-5F07-498C-AA1D-88BEB97754EC}" type="slidenum">
              <a:rPr lang="en-US" smtClean="0"/>
              <a:pPr/>
              <a:t>‹#›</a:t>
            </a:fld>
            <a:endParaRPr lang="en-US" dirty="0"/>
          </a:p>
        </p:txBody>
      </p:sp>
    </p:spTree>
    <p:extLst>
      <p:ext uri="{BB962C8B-B14F-4D97-AF65-F5344CB8AC3E}">
        <p14:creationId xmlns:p14="http://schemas.microsoft.com/office/powerpoint/2010/main" val="2813217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Date Placeholder 3"/>
          <p:cNvSpPr>
            <a:spLocks noGrp="1"/>
          </p:cNvSpPr>
          <p:nvPr>
            <p:ph type="dt" sz="half" idx="10"/>
          </p:nvPr>
        </p:nvSpPr>
        <p:spPr>
          <a:xfrm>
            <a:off x="1863436" y="6356350"/>
            <a:ext cx="1492770" cy="365125"/>
          </a:xfrm>
        </p:spPr>
        <p:txBody>
          <a:bodyPr/>
          <a:lstStyle>
            <a:lvl1pPr>
              <a:defRPr>
                <a:solidFill>
                  <a:schemeClr val="bg1">
                    <a:lumMod val="65000"/>
                  </a:schemeClr>
                </a:solidFill>
              </a:defRPr>
            </a:lvl1pPr>
          </a:lstStyle>
          <a:p>
            <a:fld id="{800788AC-8B8E-41E3-9BC8-CCF2E07FCA54}" type="datetime1">
              <a:rPr lang="en-US" smtClean="0"/>
              <a:t>4/9/2019</a:t>
            </a:fld>
            <a:endParaRPr lang="en-US" dirty="0"/>
          </a:p>
        </p:txBody>
      </p:sp>
      <p:sp>
        <p:nvSpPr>
          <p:cNvPr id="9" name="Footer Placeholder 4"/>
          <p:cNvSpPr>
            <a:spLocks noGrp="1"/>
          </p:cNvSpPr>
          <p:nvPr>
            <p:ph type="ftr" sz="quarter" idx="11"/>
          </p:nvPr>
        </p:nvSpPr>
        <p:spPr>
          <a:xfrm>
            <a:off x="3588326" y="6356350"/>
            <a:ext cx="4791175" cy="365125"/>
          </a:xfrm>
        </p:spPr>
        <p:txBody>
          <a:bodyPr/>
          <a:lstStyle>
            <a:lvl1pPr>
              <a:defRPr>
                <a:solidFill>
                  <a:schemeClr val="bg1">
                    <a:lumMod val="65000"/>
                  </a:schemeClr>
                </a:solidFill>
              </a:defRPr>
            </a:lvl1pPr>
          </a:lstStyle>
          <a:p>
            <a:endParaRPr lang="en-US" dirty="0"/>
          </a:p>
        </p:txBody>
      </p:sp>
      <p:sp>
        <p:nvSpPr>
          <p:cNvPr id="10" name="Slide Number Placeholder 5"/>
          <p:cNvSpPr>
            <a:spLocks noGrp="1"/>
          </p:cNvSpPr>
          <p:nvPr>
            <p:ph type="sldNum" sz="quarter" idx="12"/>
          </p:nvPr>
        </p:nvSpPr>
        <p:spPr>
          <a:xfrm>
            <a:off x="8610600" y="6356350"/>
            <a:ext cx="1492770" cy="365125"/>
          </a:xfrm>
        </p:spPr>
        <p:txBody>
          <a:bodyPr/>
          <a:lstStyle>
            <a:lvl1pPr>
              <a:defRPr>
                <a:solidFill>
                  <a:schemeClr val="bg1">
                    <a:lumMod val="65000"/>
                  </a:schemeClr>
                </a:solidFill>
              </a:defRPr>
            </a:lvl1pPr>
          </a:lstStyle>
          <a:p>
            <a:fld id="{F725F245-5F07-498C-AA1D-88BEB97754EC}" type="slidenum">
              <a:rPr lang="en-US" smtClean="0"/>
              <a:pPr/>
              <a:t>‹#›</a:t>
            </a:fld>
            <a:endParaRPr lang="en-US" dirty="0"/>
          </a:p>
        </p:txBody>
      </p:sp>
    </p:spTree>
    <p:extLst>
      <p:ext uri="{BB962C8B-B14F-4D97-AF65-F5344CB8AC3E}">
        <p14:creationId xmlns:p14="http://schemas.microsoft.com/office/powerpoint/2010/main" val="11382805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b="1">
                <a:solidFill>
                  <a:srgbClr val="403152"/>
                </a:solidFill>
              </a:defRPr>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solidFill>
                  <a:srgbClr val="403152"/>
                </a:solidFill>
              </a:defRPr>
            </a:lvl1pPr>
            <a:lvl2pPr>
              <a:defRPr sz="2800">
                <a:solidFill>
                  <a:srgbClr val="403152"/>
                </a:solidFill>
              </a:defRPr>
            </a:lvl2pPr>
            <a:lvl3pPr>
              <a:defRPr sz="2400">
                <a:solidFill>
                  <a:srgbClr val="403152"/>
                </a:solidFill>
              </a:defRPr>
            </a:lvl3pPr>
            <a:lvl4pPr>
              <a:defRPr sz="2000">
                <a:solidFill>
                  <a:srgbClr val="403152"/>
                </a:solidFill>
              </a:defRPr>
            </a:lvl4pPr>
            <a:lvl5pPr>
              <a:defRPr sz="2000">
                <a:solidFill>
                  <a:srgbClr val="403152"/>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solidFill>
                  <a:srgbClr val="40315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Date Placeholder 3"/>
          <p:cNvSpPr>
            <a:spLocks noGrp="1"/>
          </p:cNvSpPr>
          <p:nvPr>
            <p:ph type="dt" sz="half" idx="10"/>
          </p:nvPr>
        </p:nvSpPr>
        <p:spPr>
          <a:xfrm>
            <a:off x="1863436" y="6356350"/>
            <a:ext cx="1492770" cy="365125"/>
          </a:xfrm>
        </p:spPr>
        <p:txBody>
          <a:bodyPr/>
          <a:lstStyle>
            <a:lvl1pPr>
              <a:defRPr>
                <a:solidFill>
                  <a:schemeClr val="bg1">
                    <a:lumMod val="65000"/>
                  </a:schemeClr>
                </a:solidFill>
              </a:defRPr>
            </a:lvl1pPr>
          </a:lstStyle>
          <a:p>
            <a:fld id="{B5359DF1-D5B6-4F8D-AB71-4479BDA771DF}" type="datetime1">
              <a:rPr lang="en-US" smtClean="0"/>
              <a:t>4/9/2019</a:t>
            </a:fld>
            <a:endParaRPr lang="en-US" dirty="0"/>
          </a:p>
        </p:txBody>
      </p:sp>
      <p:sp>
        <p:nvSpPr>
          <p:cNvPr id="12" name="Footer Placeholder 4"/>
          <p:cNvSpPr>
            <a:spLocks noGrp="1"/>
          </p:cNvSpPr>
          <p:nvPr>
            <p:ph type="ftr" sz="quarter" idx="11"/>
          </p:nvPr>
        </p:nvSpPr>
        <p:spPr>
          <a:xfrm>
            <a:off x="3588326" y="6356350"/>
            <a:ext cx="4791175" cy="365125"/>
          </a:xfrm>
        </p:spPr>
        <p:txBody>
          <a:bodyPr/>
          <a:lstStyle>
            <a:lvl1pPr>
              <a:defRPr>
                <a:solidFill>
                  <a:schemeClr val="bg1">
                    <a:lumMod val="65000"/>
                  </a:schemeClr>
                </a:solidFill>
              </a:defRPr>
            </a:lvl1pPr>
          </a:lstStyle>
          <a:p>
            <a:endParaRPr lang="en-US" dirty="0"/>
          </a:p>
        </p:txBody>
      </p:sp>
      <p:sp>
        <p:nvSpPr>
          <p:cNvPr id="13" name="Slide Number Placeholder 5"/>
          <p:cNvSpPr>
            <a:spLocks noGrp="1"/>
          </p:cNvSpPr>
          <p:nvPr>
            <p:ph type="sldNum" sz="quarter" idx="12"/>
          </p:nvPr>
        </p:nvSpPr>
        <p:spPr>
          <a:xfrm>
            <a:off x="8610600" y="6356350"/>
            <a:ext cx="1492770" cy="365125"/>
          </a:xfrm>
        </p:spPr>
        <p:txBody>
          <a:bodyPr/>
          <a:lstStyle>
            <a:lvl1pPr>
              <a:defRPr>
                <a:solidFill>
                  <a:schemeClr val="bg1">
                    <a:lumMod val="65000"/>
                  </a:schemeClr>
                </a:solidFill>
              </a:defRPr>
            </a:lvl1pPr>
          </a:lstStyle>
          <a:p>
            <a:fld id="{F725F245-5F07-498C-AA1D-88BEB97754EC}" type="slidenum">
              <a:rPr lang="en-US" smtClean="0"/>
              <a:pPr/>
              <a:t>‹#›</a:t>
            </a:fld>
            <a:endParaRPr lang="en-US" dirty="0"/>
          </a:p>
        </p:txBody>
      </p:sp>
    </p:spTree>
    <p:extLst>
      <p:ext uri="{BB962C8B-B14F-4D97-AF65-F5344CB8AC3E}">
        <p14:creationId xmlns:p14="http://schemas.microsoft.com/office/powerpoint/2010/main" val="24797073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b="1">
                <a:solidFill>
                  <a:srgbClr val="40315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solidFill>
                  <a:srgbClr val="40315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solidFill>
                  <a:srgbClr val="40315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Date Placeholder 3"/>
          <p:cNvSpPr>
            <a:spLocks noGrp="1"/>
          </p:cNvSpPr>
          <p:nvPr>
            <p:ph type="dt" sz="half" idx="10"/>
          </p:nvPr>
        </p:nvSpPr>
        <p:spPr>
          <a:xfrm>
            <a:off x="1863436" y="6356350"/>
            <a:ext cx="1492770" cy="365125"/>
          </a:xfrm>
        </p:spPr>
        <p:txBody>
          <a:bodyPr/>
          <a:lstStyle>
            <a:lvl1pPr>
              <a:defRPr>
                <a:solidFill>
                  <a:schemeClr val="bg1">
                    <a:lumMod val="65000"/>
                  </a:schemeClr>
                </a:solidFill>
              </a:defRPr>
            </a:lvl1pPr>
          </a:lstStyle>
          <a:p>
            <a:fld id="{305956C6-1AE4-4C6F-869B-9541F0A9567E}" type="datetime1">
              <a:rPr lang="en-US" smtClean="0"/>
              <a:t>4/9/2019</a:t>
            </a:fld>
            <a:endParaRPr lang="en-US" dirty="0"/>
          </a:p>
        </p:txBody>
      </p:sp>
      <p:sp>
        <p:nvSpPr>
          <p:cNvPr id="12" name="Footer Placeholder 4"/>
          <p:cNvSpPr>
            <a:spLocks noGrp="1"/>
          </p:cNvSpPr>
          <p:nvPr>
            <p:ph type="ftr" sz="quarter" idx="11"/>
          </p:nvPr>
        </p:nvSpPr>
        <p:spPr>
          <a:xfrm>
            <a:off x="3588326" y="6356350"/>
            <a:ext cx="4791175" cy="365125"/>
          </a:xfrm>
        </p:spPr>
        <p:txBody>
          <a:bodyPr/>
          <a:lstStyle>
            <a:lvl1pPr>
              <a:defRPr>
                <a:solidFill>
                  <a:schemeClr val="bg1">
                    <a:lumMod val="65000"/>
                  </a:schemeClr>
                </a:solidFill>
              </a:defRPr>
            </a:lvl1pPr>
          </a:lstStyle>
          <a:p>
            <a:endParaRPr lang="en-US" dirty="0"/>
          </a:p>
        </p:txBody>
      </p:sp>
      <p:sp>
        <p:nvSpPr>
          <p:cNvPr id="13" name="Slide Number Placeholder 5"/>
          <p:cNvSpPr>
            <a:spLocks noGrp="1"/>
          </p:cNvSpPr>
          <p:nvPr>
            <p:ph type="sldNum" sz="quarter" idx="12"/>
          </p:nvPr>
        </p:nvSpPr>
        <p:spPr>
          <a:xfrm>
            <a:off x="8610600" y="6356350"/>
            <a:ext cx="1492770" cy="365125"/>
          </a:xfrm>
        </p:spPr>
        <p:txBody>
          <a:bodyPr/>
          <a:lstStyle>
            <a:lvl1pPr>
              <a:defRPr>
                <a:solidFill>
                  <a:schemeClr val="bg1">
                    <a:lumMod val="65000"/>
                  </a:schemeClr>
                </a:solidFill>
              </a:defRPr>
            </a:lvl1pPr>
          </a:lstStyle>
          <a:p>
            <a:fld id="{F725F245-5F07-498C-AA1D-88BEB97754EC}" type="slidenum">
              <a:rPr lang="en-US" smtClean="0"/>
              <a:pPr/>
              <a:t>‹#›</a:t>
            </a:fld>
            <a:endParaRPr lang="en-US" dirty="0"/>
          </a:p>
        </p:txBody>
      </p:sp>
    </p:spTree>
    <p:extLst>
      <p:ext uri="{BB962C8B-B14F-4D97-AF65-F5344CB8AC3E}">
        <p14:creationId xmlns:p14="http://schemas.microsoft.com/office/powerpoint/2010/main" val="41234922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5AAFCE-3633-45FE-8761-DAB3E18B6927}" type="datetime1">
              <a:rPr lang="en-US" smtClean="0"/>
              <a:t>4/9/2019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25F245-5F07-498C-AA1D-88BEB97754EC}" type="slidenum">
              <a:rPr lang="en-US" smtClean="0"/>
              <a:t>‹#›</a:t>
            </a:fld>
            <a:endParaRPr lang="en-US"/>
          </a:p>
        </p:txBody>
      </p:sp>
    </p:spTree>
    <p:extLst>
      <p:ext uri="{BB962C8B-B14F-4D97-AF65-F5344CB8AC3E}">
        <p14:creationId xmlns:p14="http://schemas.microsoft.com/office/powerpoint/2010/main" val="19046395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01784" y="2781629"/>
            <a:ext cx="6401756" cy="1469290"/>
          </a:xfrm>
        </p:spPr>
        <p:txBody>
          <a:bodyPr>
            <a:noAutofit/>
          </a:bodyPr>
          <a:lstStyle/>
          <a:p>
            <a:r>
              <a:rPr lang="en-US" sz="3600" dirty="0" smtClean="0"/>
              <a:t>Performance Analysis of an Exhaust Heat Recovery System Utilizing Heat Pipes, Metal Foam and Thermoelectric Generators</a:t>
            </a:r>
            <a:endParaRPr lang="en-US" sz="3600" dirty="0"/>
          </a:p>
        </p:txBody>
      </p:sp>
      <p:sp>
        <p:nvSpPr>
          <p:cNvPr id="3" name="Subtitle 2"/>
          <p:cNvSpPr>
            <a:spLocks noGrp="1"/>
          </p:cNvSpPr>
          <p:nvPr>
            <p:ph type="subTitle" idx="1"/>
          </p:nvPr>
        </p:nvSpPr>
        <p:spPr>
          <a:xfrm>
            <a:off x="5219554" y="4445472"/>
            <a:ext cx="5766216" cy="819046"/>
          </a:xfrm>
        </p:spPr>
        <p:txBody>
          <a:bodyPr>
            <a:normAutofit/>
          </a:bodyPr>
          <a:lstStyle/>
          <a:p>
            <a:r>
              <a:rPr lang="en-US" sz="2800" dirty="0" smtClean="0"/>
              <a:t>Michael Resciniti</a:t>
            </a:r>
            <a:endParaRPr lang="en-US" sz="2800" dirty="0"/>
          </a:p>
        </p:txBody>
      </p:sp>
    </p:spTree>
    <p:extLst>
      <p:ext uri="{BB962C8B-B14F-4D97-AF65-F5344CB8AC3E}">
        <p14:creationId xmlns:p14="http://schemas.microsoft.com/office/powerpoint/2010/main" val="32061859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Previous Research</a:t>
            </a:r>
            <a:endParaRPr lang="en-US" dirty="0"/>
          </a:p>
        </p:txBody>
      </p:sp>
      <p:sp>
        <p:nvSpPr>
          <p:cNvPr id="5" name="Slide Number Placeholder 4"/>
          <p:cNvSpPr>
            <a:spLocks noGrp="1"/>
          </p:cNvSpPr>
          <p:nvPr>
            <p:ph type="sldNum" sz="quarter" idx="12"/>
          </p:nvPr>
        </p:nvSpPr>
        <p:spPr/>
        <p:txBody>
          <a:bodyPr/>
          <a:lstStyle/>
          <a:p>
            <a:fld id="{F725F245-5F07-498C-AA1D-88BEB97754EC}" type="slidenum">
              <a:rPr lang="en-US" smtClean="0"/>
              <a:t>10</a:t>
            </a:fld>
            <a:endParaRPr lang="en-US" dirty="0"/>
          </a:p>
        </p:txBody>
      </p:sp>
      <p:pic>
        <p:nvPicPr>
          <p:cNvPr id="7170" name="Picture 2" descr="https://lh4.googleusercontent.com/gUhg-qhBXxmO5BFwWgXIGCnLVNiwZm8W99SNwMw4j6UaeLPmO6tDw2NP3MJOfoJpWuLgYcqxGcINXxLeWK7fPu6E6uVq_TsajlAeq50q-FjV_2Um9e9nd7kX7nweThCoImm6w77K9Yw"/>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714845" y="2287191"/>
            <a:ext cx="4327621" cy="342820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s://lh4.googleusercontent.com/4qmzPoCWVBkCudgqD6PpCw88C_251UH-SXcEVTf1tS1cZqSERkmkECcuBzQptWDXjMeMGd1S4InDiJKpcMa1Bigd0sqbRlE-Xwyd2eGX1xX6GLtosy1nW0tvqXxO0FmPtjyjbVyG0ws"/>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7026015" y="2287191"/>
            <a:ext cx="3995075" cy="34282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94419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Previous Research</a:t>
            </a:r>
            <a:endParaRPr lang="en-US" dirty="0"/>
          </a:p>
        </p:txBody>
      </p:sp>
      <p:sp>
        <p:nvSpPr>
          <p:cNvPr id="3" name="Content Placeholder 2"/>
          <p:cNvSpPr>
            <a:spLocks noGrp="1"/>
          </p:cNvSpPr>
          <p:nvPr>
            <p:ph sz="half" idx="1"/>
          </p:nvPr>
        </p:nvSpPr>
        <p:spPr>
          <a:xfrm>
            <a:off x="838200" y="1825625"/>
            <a:ext cx="6294120" cy="4351338"/>
          </a:xfrm>
        </p:spPr>
        <p:txBody>
          <a:bodyPr>
            <a:normAutofit/>
          </a:bodyPr>
          <a:lstStyle/>
          <a:p>
            <a:pPr marL="0" indent="0">
              <a:buNone/>
            </a:pPr>
            <a:r>
              <a:rPr lang="en-US" sz="3000" u="sng" dirty="0" smtClean="0"/>
              <a:t>Waste Heat Recovery with Metal Foam</a:t>
            </a:r>
          </a:p>
          <a:p>
            <a:r>
              <a:rPr lang="en-US" sz="2600" dirty="0" smtClean="0"/>
              <a:t>Metal foam on the surface of the heat exchanger</a:t>
            </a:r>
          </a:p>
          <a:p>
            <a:r>
              <a:rPr lang="en-US" sz="2600" dirty="0" smtClean="0"/>
              <a:t>Varied porosity and relative density</a:t>
            </a:r>
          </a:p>
          <a:p>
            <a:r>
              <a:rPr lang="en-US" sz="2600" dirty="0" smtClean="0"/>
              <a:t>Increased power output by 170 percent</a:t>
            </a:r>
            <a:endParaRPr lang="en-US" sz="2600" dirty="0"/>
          </a:p>
        </p:txBody>
      </p:sp>
      <p:sp>
        <p:nvSpPr>
          <p:cNvPr id="5" name="Slide Number Placeholder 4"/>
          <p:cNvSpPr>
            <a:spLocks noGrp="1"/>
          </p:cNvSpPr>
          <p:nvPr>
            <p:ph type="sldNum" sz="quarter" idx="12"/>
          </p:nvPr>
        </p:nvSpPr>
        <p:spPr/>
        <p:txBody>
          <a:bodyPr/>
          <a:lstStyle/>
          <a:p>
            <a:fld id="{F725F245-5F07-498C-AA1D-88BEB97754EC}" type="slidenum">
              <a:rPr lang="en-US" smtClean="0"/>
              <a:t>11</a:t>
            </a:fld>
            <a:endParaRPr lang="en-US" dirty="0"/>
          </a:p>
        </p:txBody>
      </p:sp>
      <p:pic>
        <p:nvPicPr>
          <p:cNvPr id="8194" name="Picture 2" descr="https://lh6.googleusercontent.com/EIT7ENLzUWV2xAPSmfE-64RiKoRYYSi21RL-Ws2UssCe2vx1V9oX11mqO0f6cf_LP8Rq3dprEvMXyXVm3708IGEyhFqLYTzA39QvyHjjwnqr71T8oIgifoPDXB99zhtXm_AgyumWuF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556760" y="2249387"/>
            <a:ext cx="3600450" cy="2971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92011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Question</a:t>
            </a:r>
            <a:endParaRPr lang="en-US" dirty="0"/>
          </a:p>
        </p:txBody>
      </p:sp>
      <p:sp>
        <p:nvSpPr>
          <p:cNvPr id="3" name="Content Placeholder 2"/>
          <p:cNvSpPr>
            <a:spLocks noGrp="1"/>
          </p:cNvSpPr>
          <p:nvPr>
            <p:ph idx="1"/>
          </p:nvPr>
        </p:nvSpPr>
        <p:spPr/>
        <p:txBody>
          <a:bodyPr>
            <a:normAutofit/>
          </a:bodyPr>
          <a:lstStyle/>
          <a:p>
            <a:pPr marL="0" indent="0" algn="ctr">
              <a:buNone/>
            </a:pPr>
            <a:endParaRPr lang="en-US" sz="3000" dirty="0"/>
          </a:p>
          <a:p>
            <a:pPr marL="0" indent="0" algn="ctr">
              <a:buNone/>
            </a:pPr>
            <a:endParaRPr lang="en-US" sz="3000" dirty="0" smtClean="0"/>
          </a:p>
          <a:p>
            <a:pPr marL="0" indent="0" algn="ctr">
              <a:buNone/>
            </a:pPr>
            <a:r>
              <a:rPr lang="en-US" sz="3000" dirty="0" smtClean="0"/>
              <a:t>Will adding aluminum foam to a waste heat recovery system with heat pipes increase the power output of the system? Will the addition of aluminum foam increase the power output of the system greater than the addition of aluminum fins?</a:t>
            </a:r>
            <a:endParaRPr lang="en-US" sz="3000" dirty="0"/>
          </a:p>
        </p:txBody>
      </p:sp>
      <p:sp>
        <p:nvSpPr>
          <p:cNvPr id="4" name="Slide Number Placeholder 3"/>
          <p:cNvSpPr>
            <a:spLocks noGrp="1"/>
          </p:cNvSpPr>
          <p:nvPr>
            <p:ph type="sldNum" sz="quarter" idx="12"/>
          </p:nvPr>
        </p:nvSpPr>
        <p:spPr/>
        <p:txBody>
          <a:bodyPr/>
          <a:lstStyle/>
          <a:p>
            <a:fld id="{F725F245-5F07-498C-AA1D-88BEB97754EC}" type="slidenum">
              <a:rPr lang="en-US" smtClean="0"/>
              <a:t>12</a:t>
            </a:fld>
            <a:endParaRPr lang="en-US" dirty="0"/>
          </a:p>
        </p:txBody>
      </p:sp>
    </p:spTree>
    <p:extLst>
      <p:ext uri="{BB962C8B-B14F-4D97-AF65-F5344CB8AC3E}">
        <p14:creationId xmlns:p14="http://schemas.microsoft.com/office/powerpoint/2010/main" val="20801182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Methodology</a:t>
            </a:r>
            <a:endParaRPr lang="en-US" dirty="0"/>
          </a:p>
        </p:txBody>
      </p:sp>
      <p:sp>
        <p:nvSpPr>
          <p:cNvPr id="3" name="Content Placeholder 2"/>
          <p:cNvSpPr>
            <a:spLocks noGrp="1"/>
          </p:cNvSpPr>
          <p:nvPr>
            <p:ph idx="1"/>
          </p:nvPr>
        </p:nvSpPr>
        <p:spPr/>
        <p:txBody>
          <a:bodyPr>
            <a:normAutofit lnSpcReduction="10000"/>
          </a:bodyPr>
          <a:lstStyle/>
          <a:p>
            <a:pPr marL="514350" indent="-514350">
              <a:buAutoNum type="arabicPeriod"/>
            </a:pPr>
            <a:r>
              <a:rPr lang="en-US" dirty="0" smtClean="0"/>
              <a:t>Created a heat pipe/thermoelectric generator module</a:t>
            </a:r>
          </a:p>
          <a:p>
            <a:pPr marL="514350" indent="-514350">
              <a:buAutoNum type="arabicPeriod"/>
            </a:pPr>
            <a:r>
              <a:rPr lang="en-US" dirty="0" smtClean="0"/>
              <a:t>Inserted heat pipes into metal duct connected to </a:t>
            </a:r>
            <a:r>
              <a:rPr lang="en-US" dirty="0" smtClean="0"/>
              <a:t>a heating element</a:t>
            </a:r>
            <a:endParaRPr lang="en-US" dirty="0" smtClean="0"/>
          </a:p>
          <a:p>
            <a:pPr marL="514350" indent="-514350">
              <a:buAutoNum type="arabicPeriod"/>
            </a:pPr>
            <a:r>
              <a:rPr lang="en-US" dirty="0" smtClean="0"/>
              <a:t>Conducted a test with no heat transfer aid</a:t>
            </a:r>
          </a:p>
          <a:p>
            <a:pPr marL="514350" indent="-514350">
              <a:buAutoNum type="arabicPeriod"/>
            </a:pPr>
            <a:r>
              <a:rPr lang="en-US" dirty="0" smtClean="0"/>
              <a:t>Conducted tests with the addition of fins and metal foam</a:t>
            </a:r>
          </a:p>
          <a:p>
            <a:pPr marL="0" indent="0">
              <a:buNone/>
            </a:pPr>
            <a:endParaRPr lang="en-US" dirty="0"/>
          </a:p>
          <a:p>
            <a:pPr marL="0" indent="0">
              <a:buNone/>
            </a:pPr>
            <a:r>
              <a:rPr lang="en-US" u="sng" dirty="0" smtClean="0"/>
              <a:t>Parameters Measured</a:t>
            </a:r>
          </a:p>
          <a:p>
            <a:r>
              <a:rPr lang="en-US" sz="2600" dirty="0" smtClean="0"/>
              <a:t>Open Circuit Steady State Voltage (OCSSV)</a:t>
            </a:r>
          </a:p>
          <a:p>
            <a:r>
              <a:rPr lang="en-US" sz="2600" dirty="0" smtClean="0"/>
              <a:t>Time to reach steady state</a:t>
            </a:r>
          </a:p>
          <a:p>
            <a:r>
              <a:rPr lang="en-US" sz="2600" dirty="0" smtClean="0"/>
              <a:t>Surface temperature</a:t>
            </a:r>
          </a:p>
        </p:txBody>
      </p:sp>
      <p:sp>
        <p:nvSpPr>
          <p:cNvPr id="4" name="Slide Number Placeholder 3"/>
          <p:cNvSpPr>
            <a:spLocks noGrp="1"/>
          </p:cNvSpPr>
          <p:nvPr>
            <p:ph type="sldNum" sz="quarter" idx="12"/>
          </p:nvPr>
        </p:nvSpPr>
        <p:spPr/>
        <p:txBody>
          <a:bodyPr/>
          <a:lstStyle/>
          <a:p>
            <a:fld id="{F725F245-5F07-498C-AA1D-88BEB97754EC}" type="slidenum">
              <a:rPr lang="en-US" smtClean="0"/>
              <a:t>13</a:t>
            </a:fld>
            <a:endParaRPr lang="en-US" dirty="0"/>
          </a:p>
        </p:txBody>
      </p:sp>
    </p:spTree>
    <p:extLst>
      <p:ext uri="{BB962C8B-B14F-4D97-AF65-F5344CB8AC3E}">
        <p14:creationId xmlns:p14="http://schemas.microsoft.com/office/powerpoint/2010/main" val="38336496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Heating Element</a:t>
            </a:r>
            <a:endParaRPr lang="en-US"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normAutofit/>
              </a:bodyPr>
              <a:lstStyle/>
              <a:p>
                <a:pPr marL="0" indent="0">
                  <a:buNone/>
                </a:pPr>
                <a:r>
                  <a:rPr lang="en-US" sz="3000" u="sng" dirty="0" smtClean="0"/>
                  <a:t>Desa Forced Air Kerosene Heater</a:t>
                </a:r>
              </a:p>
              <a:p>
                <a:r>
                  <a:rPr lang="en-US" sz="2600" dirty="0" smtClean="0"/>
                  <a:t>Volumetric Flow Rate: 175 cfm</a:t>
                </a:r>
              </a:p>
              <a:p>
                <a:r>
                  <a:rPr lang="en-US" sz="2600" dirty="0" smtClean="0"/>
                  <a:t>Temperature: ~260°F</a:t>
                </a:r>
              </a:p>
              <a:p>
                <a:pPr marL="0" indent="0">
                  <a:buNone/>
                </a:pPr>
                <a:endParaRPr lang="en-US" sz="2600" dirty="0"/>
              </a:p>
              <a:p>
                <a:pPr marL="0" indent="0">
                  <a:buNone/>
                </a:pPr>
                <a:r>
                  <a:rPr lang="en-US" sz="2600" dirty="0" smtClean="0">
                    <a:solidFill>
                      <a:srgbClr val="002060"/>
                    </a:solidFill>
                  </a:rPr>
                  <a:t>Reynolds</a:t>
                </a:r>
                <a:r>
                  <a:rPr lang="en-US" sz="2600" dirty="0" smtClean="0"/>
                  <a:t> Number = </a:t>
                </a:r>
                <a14:m>
                  <m:oMath xmlns:m="http://schemas.openxmlformats.org/officeDocument/2006/math">
                    <m:f>
                      <m:fPr>
                        <m:ctrlPr>
                          <a:rPr lang="en-US" sz="2600" i="1" smtClean="0">
                            <a:latin typeface="Cambria Math" panose="02040503050406030204" pitchFamily="18" charset="0"/>
                          </a:rPr>
                        </m:ctrlPr>
                      </m:fPr>
                      <m:num>
                        <m:r>
                          <m:rPr>
                            <m:sty m:val="p"/>
                          </m:rPr>
                          <a:rPr lang="en-US" sz="2600" b="0" i="0" smtClean="0">
                            <a:latin typeface="Cambria Math" panose="02040503050406030204" pitchFamily="18" charset="0"/>
                          </a:rPr>
                          <m:t>v</m:t>
                        </m:r>
                        <m:r>
                          <a:rPr lang="en-US" sz="2600" b="0" i="1" smtClean="0">
                            <a:latin typeface="Cambria Math" panose="02040503050406030204" pitchFamily="18" charset="0"/>
                          </a:rPr>
                          <m:t>𝐷</m:t>
                        </m:r>
                      </m:num>
                      <m:den>
                        <m:r>
                          <a:rPr lang="en-US" sz="2600" b="0" i="1" smtClean="0">
                            <a:latin typeface="Cambria Math" panose="02040503050406030204" pitchFamily="18" charset="0"/>
                          </a:rPr>
                          <m:t>𝑣</m:t>
                        </m:r>
                      </m:den>
                    </m:f>
                  </m:oMath>
                </a14:m>
                <a:r>
                  <a:rPr lang="en-US" sz="2600" dirty="0" smtClean="0"/>
                  <a:t> = </a:t>
                </a:r>
                <a14:m>
                  <m:oMath xmlns:m="http://schemas.openxmlformats.org/officeDocument/2006/math">
                    <m:f>
                      <m:fPr>
                        <m:ctrlPr>
                          <a:rPr lang="en-US" sz="2600" i="1" smtClean="0">
                            <a:latin typeface="Cambria Math" panose="02040503050406030204" pitchFamily="18" charset="0"/>
                          </a:rPr>
                        </m:ctrlPr>
                      </m:fPr>
                      <m:num>
                        <m:r>
                          <a:rPr lang="en-US" sz="2600" b="0" i="1" smtClean="0">
                            <a:latin typeface="Cambria Math" panose="02040503050406030204" pitchFamily="18" charset="0"/>
                          </a:rPr>
                          <m:t>10.19</m:t>
                        </m:r>
                        <m:d>
                          <m:dPr>
                            <m:ctrlPr>
                              <a:rPr lang="en-US" sz="2600" b="0" i="1" smtClean="0">
                                <a:latin typeface="Cambria Math" panose="02040503050406030204" pitchFamily="18" charset="0"/>
                              </a:rPr>
                            </m:ctrlPr>
                          </m:dPr>
                          <m:e>
                            <m:f>
                              <m:fPr>
                                <m:ctrlPr>
                                  <a:rPr lang="en-US" sz="2600" b="0" i="1" smtClean="0">
                                    <a:latin typeface="Cambria Math" panose="02040503050406030204" pitchFamily="18" charset="0"/>
                                  </a:rPr>
                                </m:ctrlPr>
                              </m:fPr>
                              <m:num>
                                <m:r>
                                  <a:rPr lang="en-US" sz="2600" b="0" i="1" smtClean="0">
                                    <a:latin typeface="Cambria Math" panose="02040503050406030204" pitchFamily="18" charset="0"/>
                                  </a:rPr>
                                  <m:t>𝑚</m:t>
                                </m:r>
                              </m:num>
                              <m:den>
                                <m:r>
                                  <a:rPr lang="en-US" sz="2600" b="0" i="1" smtClean="0">
                                    <a:latin typeface="Cambria Math" panose="02040503050406030204" pitchFamily="18" charset="0"/>
                                  </a:rPr>
                                  <m:t>𝑠</m:t>
                                </m:r>
                              </m:den>
                            </m:f>
                          </m:e>
                        </m:d>
                        <m:r>
                          <a:rPr lang="en-US" sz="2600" b="0" i="1" smtClean="0">
                            <a:latin typeface="Cambria Math" panose="02040503050406030204" pitchFamily="18" charset="0"/>
                          </a:rPr>
                          <m:t>∗.1016(</m:t>
                        </m:r>
                        <m:r>
                          <a:rPr lang="en-US" sz="2600" b="0" i="1" smtClean="0">
                            <a:latin typeface="Cambria Math" panose="02040503050406030204" pitchFamily="18" charset="0"/>
                          </a:rPr>
                          <m:t>𝑚</m:t>
                        </m:r>
                        <m:r>
                          <a:rPr lang="en-US" sz="2600" b="0" i="1" smtClean="0">
                            <a:latin typeface="Cambria Math" panose="02040503050406030204" pitchFamily="18" charset="0"/>
                          </a:rPr>
                          <m:t>)</m:t>
                        </m:r>
                      </m:num>
                      <m:den>
                        <m:r>
                          <a:rPr lang="en-US" sz="2600" b="0" i="1" smtClean="0">
                            <a:latin typeface="Cambria Math" panose="02040503050406030204" pitchFamily="18" charset="0"/>
                          </a:rPr>
                          <m:t>4.091</m:t>
                        </m:r>
                        <m:r>
                          <m:rPr>
                            <m:sty m:val="p"/>
                          </m:rPr>
                          <a:rPr lang="en-US" sz="2600" b="0" i="0" smtClean="0">
                            <a:latin typeface="Cambria Math" panose="02040503050406030204" pitchFamily="18" charset="0"/>
                          </a:rPr>
                          <m:t>x</m:t>
                        </m:r>
                        <m:sSup>
                          <m:sSupPr>
                            <m:ctrlPr>
                              <a:rPr lang="en-US" sz="2600" b="0" i="1" smtClean="0">
                                <a:latin typeface="Cambria Math" panose="02040503050406030204" pitchFamily="18" charset="0"/>
                              </a:rPr>
                            </m:ctrlPr>
                          </m:sSupPr>
                          <m:e>
                            <m:r>
                              <a:rPr lang="en-US" sz="2600" b="0" i="1" smtClean="0">
                                <a:latin typeface="Cambria Math" panose="02040503050406030204" pitchFamily="18" charset="0"/>
                              </a:rPr>
                              <m:t>10</m:t>
                            </m:r>
                          </m:e>
                          <m:sup>
                            <m:r>
                              <a:rPr lang="en-US" sz="2600" b="0" i="1" smtClean="0">
                                <a:latin typeface="Cambria Math" panose="02040503050406030204" pitchFamily="18" charset="0"/>
                              </a:rPr>
                              <m:t>−5</m:t>
                            </m:r>
                          </m:sup>
                        </m:sSup>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sSup>
                              <m:sSupPr>
                                <m:ctrlPr>
                                  <a:rPr lang="en-US" sz="2600" b="0" i="1" smtClean="0">
                                    <a:latin typeface="Cambria Math" panose="02040503050406030204" pitchFamily="18" charset="0"/>
                                  </a:rPr>
                                </m:ctrlPr>
                              </m:sSupPr>
                              <m:e>
                                <m:r>
                                  <a:rPr lang="en-US" sz="2600" b="0" i="1" smtClean="0">
                                    <a:latin typeface="Cambria Math" panose="02040503050406030204" pitchFamily="18" charset="0"/>
                                  </a:rPr>
                                  <m:t>𝑚</m:t>
                                </m:r>
                              </m:e>
                              <m:sup>
                                <m:r>
                                  <a:rPr lang="en-US" sz="2600" b="0" i="1" smtClean="0">
                                    <a:latin typeface="Cambria Math" panose="02040503050406030204" pitchFamily="18" charset="0"/>
                                  </a:rPr>
                                  <m:t>2</m:t>
                                </m:r>
                              </m:sup>
                            </m:sSup>
                          </m:num>
                          <m:den>
                            <m:r>
                              <a:rPr lang="en-US" sz="2600" b="0" i="1" smtClean="0">
                                <a:latin typeface="Cambria Math" panose="02040503050406030204" pitchFamily="18" charset="0"/>
                              </a:rPr>
                              <m:t>𝑠</m:t>
                            </m:r>
                          </m:den>
                        </m:f>
                        <m:r>
                          <a:rPr lang="en-US" sz="2600" b="0" i="1" smtClean="0">
                            <a:latin typeface="Cambria Math" panose="02040503050406030204" pitchFamily="18" charset="0"/>
                          </a:rPr>
                          <m:t>)</m:t>
                        </m:r>
                      </m:den>
                    </m:f>
                  </m:oMath>
                </a14:m>
                <a:r>
                  <a:rPr lang="en-US" sz="2600" dirty="0" smtClean="0"/>
                  <a:t> =</a:t>
                </a:r>
                <a:r>
                  <a:rPr lang="en-US" sz="2600" dirty="0" smtClean="0">
                    <a:solidFill>
                      <a:srgbClr val="FF0000"/>
                    </a:solidFill>
                  </a:rPr>
                  <a:t>24,835</a:t>
                </a:r>
                <a:endParaRPr lang="en-US" sz="2600" dirty="0" smtClean="0">
                  <a:solidFill>
                    <a:schemeClr val="tx1"/>
                  </a:solidFill>
                </a:endParaRPr>
              </a:p>
              <a:p>
                <a:pPr marL="0" indent="0">
                  <a:buNone/>
                </a:pPr>
                <a:endParaRPr lang="en-US" sz="2600" dirty="0" smtClean="0">
                  <a:solidFill>
                    <a:srgbClr val="002060"/>
                  </a:solidFill>
                </a:endParaRPr>
              </a:p>
              <a:p>
                <a:pPr marL="0" indent="0">
                  <a:buNone/>
                </a:pPr>
                <a:r>
                  <a:rPr lang="en-US" sz="2600" dirty="0" smtClean="0">
                    <a:solidFill>
                      <a:srgbClr val="002060"/>
                    </a:solidFill>
                  </a:rPr>
                  <a:t>The thermoelectric generator module was placed sufficiently far away from the inlet to allow for fully developed flow.</a:t>
                </a:r>
                <a:endParaRPr lang="en-US" sz="2600" dirty="0">
                  <a:solidFill>
                    <a:srgbClr val="002060"/>
                  </a:solidFill>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391" t="-2801" b="-1681"/>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F725F245-5F07-498C-AA1D-88BEB97754EC}" type="slidenum">
              <a:rPr lang="en-US" smtClean="0"/>
              <a:t>14</a:t>
            </a:fld>
            <a:endParaRPr lang="en-US"/>
          </a:p>
        </p:txBody>
      </p:sp>
    </p:spTree>
    <p:extLst>
      <p:ext uri="{BB962C8B-B14F-4D97-AF65-F5344CB8AC3E}">
        <p14:creationId xmlns:p14="http://schemas.microsoft.com/office/powerpoint/2010/main" val="29102068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Methodology</a:t>
            </a:r>
            <a:endParaRPr lang="en-US" dirty="0"/>
          </a:p>
        </p:txBody>
      </p:sp>
      <p:sp>
        <p:nvSpPr>
          <p:cNvPr id="5" name="Slide Number Placeholder 4"/>
          <p:cNvSpPr>
            <a:spLocks noGrp="1"/>
          </p:cNvSpPr>
          <p:nvPr>
            <p:ph type="sldNum" sz="quarter" idx="12"/>
          </p:nvPr>
        </p:nvSpPr>
        <p:spPr/>
        <p:txBody>
          <a:bodyPr/>
          <a:lstStyle/>
          <a:p>
            <a:fld id="{F725F245-5F07-498C-AA1D-88BEB97754EC}" type="slidenum">
              <a:rPr lang="en-US" smtClean="0"/>
              <a:t>15</a:t>
            </a:fld>
            <a:endParaRPr lang="en-US" dirty="0"/>
          </a:p>
        </p:txBody>
      </p:sp>
      <p:pic>
        <p:nvPicPr>
          <p:cNvPr id="6" name="Content Placeholder 5"/>
          <p:cNvPicPr>
            <a:picLocks noGrp="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6438795" y="2899357"/>
            <a:ext cx="4343609" cy="2489782"/>
          </a:xfrm>
          <a:prstGeom prst="rect">
            <a:avLst/>
          </a:prstGeom>
          <a:noFill/>
          <a:ln>
            <a:noFill/>
          </a:ln>
        </p:spPr>
      </p:pic>
      <p:pic>
        <p:nvPicPr>
          <p:cNvPr id="11" name="Content Placeholder 10"/>
          <p:cNvPicPr>
            <a:picLocks noGrp="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2012772" y="2899357"/>
            <a:ext cx="2844634" cy="2489782"/>
          </a:xfrm>
          <a:prstGeom prst="rect">
            <a:avLst/>
          </a:prstGeom>
          <a:noFill/>
          <a:ln>
            <a:noFill/>
          </a:ln>
        </p:spPr>
      </p:pic>
    </p:spTree>
    <p:extLst>
      <p:ext uri="{BB962C8B-B14F-4D97-AF65-F5344CB8AC3E}">
        <p14:creationId xmlns:p14="http://schemas.microsoft.com/office/powerpoint/2010/main" val="11891689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Methodology</a:t>
            </a:r>
            <a:endParaRPr lang="en-US" dirty="0"/>
          </a:p>
        </p:txBody>
      </p:sp>
      <p:sp>
        <p:nvSpPr>
          <p:cNvPr id="5" name="Slide Number Placeholder 4"/>
          <p:cNvSpPr>
            <a:spLocks noGrp="1"/>
          </p:cNvSpPr>
          <p:nvPr>
            <p:ph type="sldNum" sz="quarter" idx="12"/>
          </p:nvPr>
        </p:nvSpPr>
        <p:spPr/>
        <p:txBody>
          <a:bodyPr/>
          <a:lstStyle/>
          <a:p>
            <a:fld id="{F725F245-5F07-498C-AA1D-88BEB97754EC}" type="slidenum">
              <a:rPr lang="en-US" smtClean="0"/>
              <a:t>16</a:t>
            </a:fld>
            <a:endParaRPr lang="en-US" dirty="0"/>
          </a:p>
        </p:txBody>
      </p:sp>
      <p:pic>
        <p:nvPicPr>
          <p:cNvPr id="6" name="Content Placeholder 5"/>
          <p:cNvPicPr>
            <a:picLocks noGrp="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1257195" y="2652489"/>
            <a:ext cx="4343609" cy="2697610"/>
          </a:xfrm>
          <a:prstGeom prst="rect">
            <a:avLst/>
          </a:prstGeom>
          <a:noFill/>
          <a:ln>
            <a:noFill/>
          </a:ln>
        </p:spPr>
      </p:pic>
      <p:pic>
        <p:nvPicPr>
          <p:cNvPr id="9" name="Content Placeholder 8"/>
          <p:cNvPicPr>
            <a:picLocks noGrp="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6452930" y="3103125"/>
            <a:ext cx="4636602" cy="1793594"/>
          </a:xfrm>
          <a:prstGeom prst="rect">
            <a:avLst/>
          </a:prstGeom>
          <a:noFill/>
          <a:ln>
            <a:noFill/>
          </a:ln>
        </p:spPr>
      </p:pic>
    </p:spTree>
    <p:extLst>
      <p:ext uri="{BB962C8B-B14F-4D97-AF65-F5344CB8AC3E}">
        <p14:creationId xmlns:p14="http://schemas.microsoft.com/office/powerpoint/2010/main" val="2927275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4" name="Slide Number Placeholder 3"/>
          <p:cNvSpPr>
            <a:spLocks noGrp="1"/>
          </p:cNvSpPr>
          <p:nvPr>
            <p:ph type="sldNum" sz="quarter" idx="12"/>
          </p:nvPr>
        </p:nvSpPr>
        <p:spPr/>
        <p:txBody>
          <a:bodyPr/>
          <a:lstStyle/>
          <a:p>
            <a:fld id="{F725F245-5F07-498C-AA1D-88BEB97754EC}" type="slidenum">
              <a:rPr lang="en-US" smtClean="0"/>
              <a:t>17</a:t>
            </a:fld>
            <a:endParaRPr lang="en-US"/>
          </a:p>
        </p:txBody>
      </p:sp>
      <p:pic>
        <p:nvPicPr>
          <p:cNvPr id="7" name="Content Placeholder 6"/>
          <p:cNvPicPr>
            <a:picLocks noGrp="1" noChangeAspect="1"/>
          </p:cNvPicPr>
          <p:nvPr>
            <p:ph idx="1"/>
          </p:nvPr>
        </p:nvPicPr>
        <p:blipFill>
          <a:blip r:embed="rId2"/>
          <a:stretch>
            <a:fillRect/>
          </a:stretch>
        </p:blipFill>
        <p:spPr>
          <a:xfrm>
            <a:off x="1091477" y="2152043"/>
            <a:ext cx="10503863" cy="3397894"/>
          </a:xfrm>
          <a:prstGeom prst="rect">
            <a:avLst/>
          </a:prstGeom>
        </p:spPr>
      </p:pic>
    </p:spTree>
    <p:extLst>
      <p:ext uri="{BB962C8B-B14F-4D97-AF65-F5344CB8AC3E}">
        <p14:creationId xmlns:p14="http://schemas.microsoft.com/office/powerpoint/2010/main" val="8980445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Notes</a:t>
            </a:r>
            <a:endParaRPr lang="en-US" dirty="0"/>
          </a:p>
        </p:txBody>
      </p:sp>
      <p:sp>
        <p:nvSpPr>
          <p:cNvPr id="3" name="Content Placeholder 2"/>
          <p:cNvSpPr>
            <a:spLocks noGrp="1"/>
          </p:cNvSpPr>
          <p:nvPr>
            <p:ph idx="1"/>
          </p:nvPr>
        </p:nvSpPr>
        <p:spPr/>
        <p:txBody>
          <a:bodyPr>
            <a:normAutofit/>
          </a:bodyPr>
          <a:lstStyle/>
          <a:p>
            <a:pPr marL="0" indent="0">
              <a:buNone/>
            </a:pPr>
            <a:r>
              <a:rPr lang="en-US" sz="3000" u="sng" dirty="0" smtClean="0"/>
              <a:t>Metal Foam Variance</a:t>
            </a:r>
          </a:p>
          <a:p>
            <a:r>
              <a:rPr lang="en-US" sz="2600" dirty="0"/>
              <a:t>Only one specific variation of metal foam was tested</a:t>
            </a:r>
          </a:p>
          <a:p>
            <a:pPr lvl="1"/>
            <a:r>
              <a:rPr lang="en-US" sz="2200" dirty="0"/>
              <a:t>10-12% relative density</a:t>
            </a:r>
          </a:p>
          <a:p>
            <a:pPr lvl="1"/>
            <a:r>
              <a:rPr lang="en-US" sz="2200" dirty="0"/>
              <a:t>20 PPI</a:t>
            </a:r>
          </a:p>
          <a:p>
            <a:pPr lvl="1"/>
            <a:r>
              <a:rPr lang="en-US" sz="2200" dirty="0"/>
              <a:t>6061 </a:t>
            </a:r>
            <a:r>
              <a:rPr lang="en-US" sz="2200" dirty="0" smtClean="0"/>
              <a:t>Aluminum</a:t>
            </a:r>
            <a:endParaRPr lang="en-US" sz="3000" u="sng" dirty="0"/>
          </a:p>
          <a:p>
            <a:pPr marL="0" indent="0">
              <a:buNone/>
            </a:pPr>
            <a:r>
              <a:rPr lang="en-US" sz="3000" u="sng" dirty="0" smtClean="0"/>
              <a:t>Only Electrical Output Measured</a:t>
            </a:r>
          </a:p>
          <a:p>
            <a:r>
              <a:rPr lang="en-US" sz="2600" dirty="0" smtClean="0"/>
              <a:t>Several factors must be considered in the implementation of such a system</a:t>
            </a:r>
          </a:p>
          <a:p>
            <a:pPr lvl="1"/>
            <a:r>
              <a:rPr lang="en-US" sz="2200" dirty="0" smtClean="0"/>
              <a:t>Pressure drop</a:t>
            </a:r>
          </a:p>
        </p:txBody>
      </p:sp>
      <p:sp>
        <p:nvSpPr>
          <p:cNvPr id="4" name="Slide Number Placeholder 3"/>
          <p:cNvSpPr>
            <a:spLocks noGrp="1"/>
          </p:cNvSpPr>
          <p:nvPr>
            <p:ph type="sldNum" sz="quarter" idx="12"/>
          </p:nvPr>
        </p:nvSpPr>
        <p:spPr/>
        <p:txBody>
          <a:bodyPr/>
          <a:lstStyle/>
          <a:p>
            <a:fld id="{F725F245-5F07-498C-AA1D-88BEB97754EC}" type="slidenum">
              <a:rPr lang="en-US" smtClean="0"/>
              <a:t>18</a:t>
            </a:fld>
            <a:endParaRPr lang="en-US"/>
          </a:p>
        </p:txBody>
      </p:sp>
    </p:spTree>
    <p:extLst>
      <p:ext uri="{BB962C8B-B14F-4D97-AF65-F5344CB8AC3E}">
        <p14:creationId xmlns:p14="http://schemas.microsoft.com/office/powerpoint/2010/main" val="39969607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Closing</a:t>
            </a:r>
            <a:endParaRPr lang="en-US" dirty="0"/>
          </a:p>
        </p:txBody>
      </p:sp>
      <p:sp>
        <p:nvSpPr>
          <p:cNvPr id="3" name="Content Placeholder 2"/>
          <p:cNvSpPr>
            <a:spLocks noGrp="1"/>
          </p:cNvSpPr>
          <p:nvPr>
            <p:ph idx="1"/>
          </p:nvPr>
        </p:nvSpPr>
        <p:spPr/>
        <p:txBody>
          <a:bodyPr/>
          <a:lstStyle/>
          <a:p>
            <a:pPr marL="0" indent="0" algn="ctr">
              <a:buNone/>
            </a:pPr>
            <a:r>
              <a:rPr lang="en-US" dirty="0" smtClean="0"/>
              <a:t>I would like to thank my advisor Prof. David Ibrahim.</a:t>
            </a:r>
          </a:p>
          <a:p>
            <a:pPr marL="0" indent="0" algn="ctr">
              <a:buNone/>
            </a:pPr>
            <a:endParaRPr lang="en-US" dirty="0" smtClean="0"/>
          </a:p>
          <a:p>
            <a:pPr marL="0" indent="0" algn="ctr">
              <a:buNone/>
            </a:pPr>
            <a:r>
              <a:rPr lang="en-US" dirty="0" smtClean="0"/>
              <a:t>I would like to thank the Olivet Nazarene University Honors Program and all of it’s professors for their support and encouragement.</a:t>
            </a:r>
          </a:p>
          <a:p>
            <a:pPr marL="0" indent="0" algn="ctr">
              <a:buNone/>
            </a:pPr>
            <a:endParaRPr lang="en-US" dirty="0" smtClean="0"/>
          </a:p>
          <a:p>
            <a:pPr marL="0" indent="0" algn="ctr">
              <a:buNone/>
            </a:pPr>
            <a:r>
              <a:rPr lang="en-US" dirty="0" smtClean="0"/>
              <a:t>I would like to thank my friends and family for their never-ending support.</a:t>
            </a:r>
            <a:endParaRPr lang="en-US" dirty="0"/>
          </a:p>
        </p:txBody>
      </p:sp>
      <p:sp>
        <p:nvSpPr>
          <p:cNvPr id="4" name="Slide Number Placeholder 3"/>
          <p:cNvSpPr>
            <a:spLocks noGrp="1"/>
          </p:cNvSpPr>
          <p:nvPr>
            <p:ph type="sldNum" sz="quarter" idx="12"/>
          </p:nvPr>
        </p:nvSpPr>
        <p:spPr/>
        <p:txBody>
          <a:bodyPr/>
          <a:lstStyle/>
          <a:p>
            <a:fld id="{F725F245-5F07-498C-AA1D-88BEB97754EC}" type="slidenum">
              <a:rPr lang="en-US" smtClean="0"/>
              <a:t>19</a:t>
            </a:fld>
            <a:endParaRPr lang="en-US"/>
          </a:p>
        </p:txBody>
      </p:sp>
    </p:spTree>
    <p:extLst>
      <p:ext uri="{BB962C8B-B14F-4D97-AF65-F5344CB8AC3E}">
        <p14:creationId xmlns:p14="http://schemas.microsoft.com/office/powerpoint/2010/main" val="31851399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Automotive Emissions</a:t>
            </a:r>
            <a:endParaRPr lang="en-US" dirty="0"/>
          </a:p>
        </p:txBody>
      </p:sp>
      <p:sp>
        <p:nvSpPr>
          <p:cNvPr id="4" name="Slide Number Placeholder 3"/>
          <p:cNvSpPr>
            <a:spLocks noGrp="1"/>
          </p:cNvSpPr>
          <p:nvPr>
            <p:ph type="sldNum" sz="quarter" idx="12"/>
          </p:nvPr>
        </p:nvSpPr>
        <p:spPr/>
        <p:txBody>
          <a:bodyPr/>
          <a:lstStyle/>
          <a:p>
            <a:fld id="{F725F245-5F07-498C-AA1D-88BEB97754EC}" type="slidenum">
              <a:rPr lang="en-US" smtClean="0"/>
              <a:t>2</a:t>
            </a:fld>
            <a:endParaRPr lang="en-US"/>
          </a:p>
        </p:txBody>
      </p:sp>
      <p:sp>
        <p:nvSpPr>
          <p:cNvPr id="7" name="Content Placeholder 2"/>
          <p:cNvSpPr>
            <a:spLocks noGrp="1"/>
          </p:cNvSpPr>
          <p:nvPr>
            <p:ph idx="1"/>
          </p:nvPr>
        </p:nvSpPr>
        <p:spPr>
          <a:xfrm>
            <a:off x="694979" y="1503727"/>
            <a:ext cx="11243630" cy="4852623"/>
          </a:xfrm>
        </p:spPr>
        <p:txBody>
          <a:bodyPr>
            <a:noAutofit/>
          </a:bodyPr>
          <a:lstStyle/>
          <a:p>
            <a:pPr marL="0" indent="0">
              <a:buNone/>
            </a:pPr>
            <a:r>
              <a:rPr lang="en-US" sz="3200" dirty="0" smtClean="0"/>
              <a:t>According to the EPA…</a:t>
            </a:r>
          </a:p>
          <a:p>
            <a:r>
              <a:rPr lang="en-US" sz="3200" dirty="0" smtClean="0"/>
              <a:t>The average </a:t>
            </a:r>
            <a:r>
              <a:rPr lang="en-US" sz="3200" dirty="0"/>
              <a:t>gasoline engine emits 8,887 grams of CO</a:t>
            </a:r>
            <a:r>
              <a:rPr lang="en-US" sz="3200" baseline="-25000" dirty="0"/>
              <a:t>2</a:t>
            </a:r>
            <a:r>
              <a:rPr lang="en-US" sz="3200" dirty="0"/>
              <a:t>/ gallon </a:t>
            </a:r>
            <a:r>
              <a:rPr lang="en-US" sz="3200" dirty="0" smtClean="0"/>
              <a:t>burned</a:t>
            </a:r>
          </a:p>
          <a:p>
            <a:r>
              <a:rPr lang="en-US" sz="3200" dirty="0"/>
              <a:t>The average diesel engine emits 10,180 grams of CO</a:t>
            </a:r>
            <a:r>
              <a:rPr lang="en-US" sz="3200" baseline="-25000" dirty="0"/>
              <a:t>2</a:t>
            </a:r>
            <a:r>
              <a:rPr lang="en-US" sz="3200" dirty="0"/>
              <a:t>/ gallon </a:t>
            </a:r>
            <a:r>
              <a:rPr lang="en-US" sz="3200" dirty="0" smtClean="0"/>
              <a:t>burned</a:t>
            </a:r>
            <a:endParaRPr lang="en-US" sz="3200" dirty="0"/>
          </a:p>
          <a:p>
            <a:r>
              <a:rPr lang="en-US" sz="3200" dirty="0"/>
              <a:t>The average passenger vehicle produces 4.6 metric tons of CO</a:t>
            </a:r>
            <a:r>
              <a:rPr lang="en-US" sz="3200" baseline="-25000" dirty="0"/>
              <a:t>2</a:t>
            </a:r>
            <a:r>
              <a:rPr lang="en-US" sz="3200" dirty="0"/>
              <a:t> annually</a:t>
            </a:r>
            <a:endParaRPr lang="en-US" sz="3200" dirty="0" smtClean="0"/>
          </a:p>
        </p:txBody>
      </p:sp>
    </p:spTree>
    <p:extLst>
      <p:ext uri="{BB962C8B-B14F-4D97-AF65-F5344CB8AC3E}">
        <p14:creationId xmlns:p14="http://schemas.microsoft.com/office/powerpoint/2010/main" val="3316692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Reducing Carbon Emissions</a:t>
            </a:r>
            <a:endParaRPr lang="en-US" dirty="0"/>
          </a:p>
        </p:txBody>
      </p:sp>
      <p:sp>
        <p:nvSpPr>
          <p:cNvPr id="4" name="Slide Number Placeholder 3"/>
          <p:cNvSpPr>
            <a:spLocks noGrp="1"/>
          </p:cNvSpPr>
          <p:nvPr>
            <p:ph type="sldNum" sz="quarter" idx="12"/>
          </p:nvPr>
        </p:nvSpPr>
        <p:spPr/>
        <p:txBody>
          <a:bodyPr/>
          <a:lstStyle/>
          <a:p>
            <a:fld id="{F725F245-5F07-498C-AA1D-88BEB97754EC}" type="slidenum">
              <a:rPr lang="en-US" smtClean="0"/>
              <a:t>3</a:t>
            </a:fld>
            <a:endParaRPr lang="en-US"/>
          </a:p>
        </p:txBody>
      </p:sp>
      <p:sp>
        <p:nvSpPr>
          <p:cNvPr id="7" name="Content Placeholder 2"/>
          <p:cNvSpPr>
            <a:spLocks noGrp="1"/>
          </p:cNvSpPr>
          <p:nvPr>
            <p:ph idx="1"/>
          </p:nvPr>
        </p:nvSpPr>
        <p:spPr>
          <a:xfrm>
            <a:off x="827690" y="1558925"/>
            <a:ext cx="11099800" cy="1683039"/>
          </a:xfrm>
        </p:spPr>
        <p:txBody>
          <a:bodyPr>
            <a:noAutofit/>
          </a:bodyPr>
          <a:lstStyle/>
          <a:p>
            <a:r>
              <a:rPr lang="en-US" sz="3000" dirty="0" smtClean="0"/>
              <a:t>Increasing thermal efficiency of internal combustion engines</a:t>
            </a:r>
          </a:p>
          <a:p>
            <a:pPr lvl="1"/>
            <a:r>
              <a:rPr lang="en-US" sz="2600" dirty="0" smtClean="0"/>
              <a:t>Forced induction</a:t>
            </a:r>
          </a:p>
          <a:p>
            <a:pPr lvl="1"/>
            <a:r>
              <a:rPr lang="en-US" sz="2600" dirty="0" smtClean="0"/>
              <a:t>Advances in ignition</a:t>
            </a:r>
          </a:p>
          <a:p>
            <a:pPr lvl="2"/>
            <a:r>
              <a:rPr lang="en-US" sz="1800" dirty="0" smtClean="0"/>
              <a:t>Spark Controlled Compression Ignition</a:t>
            </a:r>
          </a:p>
        </p:txBody>
      </p:sp>
      <p:sp>
        <p:nvSpPr>
          <p:cNvPr id="3" name="TextBox 2"/>
          <p:cNvSpPr txBox="1"/>
          <p:nvPr/>
        </p:nvSpPr>
        <p:spPr>
          <a:xfrm>
            <a:off x="827690" y="3241964"/>
            <a:ext cx="10826754" cy="954107"/>
          </a:xfrm>
          <a:prstGeom prst="rect">
            <a:avLst/>
          </a:prstGeom>
          <a:noFill/>
        </p:spPr>
        <p:txBody>
          <a:bodyPr wrap="square" rtlCol="0">
            <a:spAutoFit/>
          </a:bodyPr>
          <a:lstStyle/>
          <a:p>
            <a:pPr marL="457200" indent="-457200">
              <a:buFont typeface="Arial" panose="020B0604020202020204" pitchFamily="34" charset="0"/>
              <a:buChar char="•"/>
            </a:pPr>
            <a:r>
              <a:rPr lang="en-US" sz="3000" dirty="0" smtClean="0"/>
              <a:t>Increasing efficiency of power application</a:t>
            </a:r>
          </a:p>
          <a:p>
            <a:pPr marL="914400" lvl="1" indent="-457200">
              <a:buFont typeface="Arial" panose="020B0604020202020204" pitchFamily="34" charset="0"/>
              <a:buChar char="•"/>
            </a:pPr>
            <a:r>
              <a:rPr lang="en-US" sz="2600" dirty="0" smtClean="0"/>
              <a:t>Decreasing mechanical losses in drivetrain</a:t>
            </a:r>
          </a:p>
        </p:txBody>
      </p:sp>
      <p:sp>
        <p:nvSpPr>
          <p:cNvPr id="5" name="TextBox 4"/>
          <p:cNvSpPr txBox="1"/>
          <p:nvPr/>
        </p:nvSpPr>
        <p:spPr>
          <a:xfrm>
            <a:off x="827690" y="4196071"/>
            <a:ext cx="10929963" cy="954107"/>
          </a:xfrm>
          <a:prstGeom prst="rect">
            <a:avLst/>
          </a:prstGeom>
          <a:noFill/>
        </p:spPr>
        <p:txBody>
          <a:bodyPr wrap="square" rtlCol="0">
            <a:spAutoFit/>
          </a:bodyPr>
          <a:lstStyle/>
          <a:p>
            <a:pPr marL="457200" indent="-457200">
              <a:buFont typeface="Arial" panose="020B0604020202020204" pitchFamily="34" charset="0"/>
              <a:buChar char="•"/>
            </a:pPr>
            <a:r>
              <a:rPr lang="en-US" sz="3000" dirty="0" smtClean="0"/>
              <a:t>Hybrid systems</a:t>
            </a:r>
          </a:p>
          <a:p>
            <a:pPr marL="914400" lvl="1" indent="-457200">
              <a:buFont typeface="Arial" panose="020B0604020202020204" pitchFamily="34" charset="0"/>
              <a:buChar char="•"/>
            </a:pPr>
            <a:r>
              <a:rPr lang="en-US" sz="2600" dirty="0" smtClean="0"/>
              <a:t>Internal combustion engines coupled with electric motors</a:t>
            </a:r>
            <a:endParaRPr lang="en-US" sz="2600" dirty="0"/>
          </a:p>
        </p:txBody>
      </p:sp>
      <p:sp>
        <p:nvSpPr>
          <p:cNvPr id="6" name="TextBox 5"/>
          <p:cNvSpPr txBox="1"/>
          <p:nvPr/>
        </p:nvSpPr>
        <p:spPr>
          <a:xfrm>
            <a:off x="827690" y="5150178"/>
            <a:ext cx="9089217" cy="1354217"/>
          </a:xfrm>
          <a:prstGeom prst="rect">
            <a:avLst/>
          </a:prstGeom>
          <a:noFill/>
        </p:spPr>
        <p:txBody>
          <a:bodyPr wrap="square" rtlCol="0">
            <a:spAutoFit/>
          </a:bodyPr>
          <a:lstStyle/>
          <a:p>
            <a:pPr marL="457200" indent="-457200">
              <a:buFont typeface="Arial" panose="020B0604020202020204" pitchFamily="34" charset="0"/>
              <a:buChar char="•"/>
            </a:pPr>
            <a:r>
              <a:rPr lang="en-US" sz="3000" dirty="0" smtClean="0"/>
              <a:t>Waste energy recovery</a:t>
            </a:r>
          </a:p>
          <a:p>
            <a:pPr marL="914400" lvl="1" indent="-457200">
              <a:buFont typeface="Arial" panose="020B0604020202020204" pitchFamily="34" charset="0"/>
              <a:buChar char="•"/>
            </a:pPr>
            <a:r>
              <a:rPr lang="en-US" sz="2600" dirty="0" smtClean="0"/>
              <a:t>Regenerative braking systems</a:t>
            </a:r>
          </a:p>
          <a:p>
            <a:pPr marL="914400" lvl="1" indent="-457200">
              <a:buFont typeface="Arial" panose="020B0604020202020204" pitchFamily="34" charset="0"/>
              <a:buChar char="•"/>
            </a:pPr>
            <a:r>
              <a:rPr lang="en-US" sz="2600" dirty="0" smtClean="0"/>
              <a:t>Heat recovery (brakes, exhaust, coolant)</a:t>
            </a:r>
            <a:endParaRPr lang="en-US" sz="2600" dirty="0"/>
          </a:p>
        </p:txBody>
      </p:sp>
    </p:spTree>
    <p:extLst>
      <p:ext uri="{BB962C8B-B14F-4D97-AF65-F5344CB8AC3E}">
        <p14:creationId xmlns:p14="http://schemas.microsoft.com/office/powerpoint/2010/main" val="22172299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Exhaust Heat Recovery Systems</a:t>
            </a:r>
            <a:endParaRPr lang="en-US" dirty="0"/>
          </a:p>
        </p:txBody>
      </p:sp>
      <p:sp>
        <p:nvSpPr>
          <p:cNvPr id="3" name="Content Placeholder 2"/>
          <p:cNvSpPr>
            <a:spLocks noGrp="1"/>
          </p:cNvSpPr>
          <p:nvPr>
            <p:ph idx="1"/>
          </p:nvPr>
        </p:nvSpPr>
        <p:spPr>
          <a:xfrm>
            <a:off x="838200" y="1825625"/>
            <a:ext cx="10515600" cy="2197735"/>
          </a:xfrm>
        </p:spPr>
        <p:txBody>
          <a:bodyPr>
            <a:normAutofit lnSpcReduction="10000"/>
          </a:bodyPr>
          <a:lstStyle/>
          <a:p>
            <a:pPr marL="0" indent="0">
              <a:buNone/>
            </a:pPr>
            <a:r>
              <a:rPr lang="en-US" sz="3000" u="sng" dirty="0" smtClean="0"/>
              <a:t>Purpose</a:t>
            </a:r>
          </a:p>
          <a:p>
            <a:r>
              <a:rPr lang="en-US" sz="2600" dirty="0" smtClean="0"/>
              <a:t>Recover waste energy in the form of heat</a:t>
            </a:r>
          </a:p>
          <a:p>
            <a:r>
              <a:rPr lang="en-US" sz="2600" dirty="0" smtClean="0"/>
              <a:t>Generate usable electric power</a:t>
            </a:r>
          </a:p>
          <a:p>
            <a:pPr lvl="1"/>
            <a:r>
              <a:rPr lang="en-US" sz="1800" dirty="0" smtClean="0"/>
              <a:t>Eliminate alternator</a:t>
            </a:r>
          </a:p>
          <a:p>
            <a:pPr lvl="1"/>
            <a:r>
              <a:rPr lang="en-US" sz="1800" dirty="0" smtClean="0"/>
              <a:t>Charge battery for a hybrid </a:t>
            </a:r>
            <a:r>
              <a:rPr lang="en-US" sz="1800" dirty="0" smtClean="0"/>
              <a:t>system</a:t>
            </a:r>
          </a:p>
          <a:p>
            <a:pPr lvl="1"/>
            <a:r>
              <a:rPr lang="en-US" sz="1800" dirty="0" smtClean="0"/>
              <a:t>Reduce emissions</a:t>
            </a:r>
          </a:p>
        </p:txBody>
      </p:sp>
      <p:sp>
        <p:nvSpPr>
          <p:cNvPr id="4" name="Slide Number Placeholder 3"/>
          <p:cNvSpPr>
            <a:spLocks noGrp="1"/>
          </p:cNvSpPr>
          <p:nvPr>
            <p:ph type="sldNum" sz="quarter" idx="12"/>
          </p:nvPr>
        </p:nvSpPr>
        <p:spPr/>
        <p:txBody>
          <a:bodyPr/>
          <a:lstStyle/>
          <a:p>
            <a:fld id="{F725F245-5F07-498C-AA1D-88BEB97754EC}" type="slidenum">
              <a:rPr lang="en-US" smtClean="0"/>
              <a:t>4</a:t>
            </a:fld>
            <a:endParaRPr lang="en-US"/>
          </a:p>
        </p:txBody>
      </p:sp>
      <p:sp>
        <p:nvSpPr>
          <p:cNvPr id="6" name="Content Placeholder 2"/>
          <p:cNvSpPr txBox="1">
            <a:spLocks/>
          </p:cNvSpPr>
          <p:nvPr/>
        </p:nvSpPr>
        <p:spPr>
          <a:xfrm>
            <a:off x="838199" y="4090987"/>
            <a:ext cx="11353801" cy="21977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40315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40315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40315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40315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40315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000" u="sng" dirty="0" smtClean="0"/>
              <a:t>In Application</a:t>
            </a:r>
            <a:endParaRPr lang="en-US" u="sng" dirty="0" smtClean="0"/>
          </a:p>
          <a:p>
            <a:r>
              <a:rPr lang="en-US" sz="2600" dirty="0" smtClean="0"/>
              <a:t>BMW, GM, Ford, and Renault developing systems since early 2000’s</a:t>
            </a:r>
          </a:p>
          <a:p>
            <a:pPr lvl="1"/>
            <a:r>
              <a:rPr lang="en-US" sz="1800" dirty="0" smtClean="0"/>
              <a:t>No system has ever been put into </a:t>
            </a:r>
            <a:r>
              <a:rPr lang="en-US" sz="1800" dirty="0" smtClean="0"/>
              <a:t>production</a:t>
            </a:r>
            <a:endParaRPr lang="en-US" sz="1800" dirty="0" smtClean="0"/>
          </a:p>
        </p:txBody>
      </p:sp>
    </p:spTree>
    <p:extLst>
      <p:ext uri="{BB962C8B-B14F-4D97-AF65-F5344CB8AC3E}">
        <p14:creationId xmlns:p14="http://schemas.microsoft.com/office/powerpoint/2010/main" val="17357937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Engine Efficiency</a:t>
            </a:r>
            <a:endParaRPr lang="en-US" dirty="0"/>
          </a:p>
        </p:txBody>
      </p:sp>
      <p:sp>
        <p:nvSpPr>
          <p:cNvPr id="3" name="Content Placeholder 2"/>
          <p:cNvSpPr>
            <a:spLocks noGrp="1"/>
          </p:cNvSpPr>
          <p:nvPr>
            <p:ph sz="half" idx="1"/>
          </p:nvPr>
        </p:nvSpPr>
        <p:spPr/>
        <p:txBody>
          <a:bodyPr>
            <a:normAutofit/>
          </a:bodyPr>
          <a:lstStyle/>
          <a:p>
            <a:pPr marL="0" indent="0">
              <a:buNone/>
            </a:pPr>
            <a:r>
              <a:rPr lang="en-US" sz="3000" u="sng" dirty="0" smtClean="0"/>
              <a:t>Thermal Efficiency</a:t>
            </a:r>
          </a:p>
          <a:p>
            <a:r>
              <a:rPr lang="en-US" sz="2600" dirty="0" smtClean="0"/>
              <a:t>The amount of work output for a given heat input to a system</a:t>
            </a:r>
          </a:p>
          <a:p>
            <a:endParaRPr lang="en-US" sz="2600" dirty="0"/>
          </a:p>
          <a:p>
            <a:pPr marL="0" indent="0">
              <a:buNone/>
            </a:pPr>
            <a:r>
              <a:rPr lang="en-US" sz="3000" u="sng" dirty="0" smtClean="0"/>
              <a:t>Average Thermal Efficiency</a:t>
            </a:r>
          </a:p>
          <a:p>
            <a:r>
              <a:rPr lang="en-US" sz="2600" dirty="0" smtClean="0"/>
              <a:t>Between 20 and 30 percent for internal combustion engines found in todays automobiles</a:t>
            </a:r>
            <a:endParaRPr lang="en-US" sz="2600" dirty="0"/>
          </a:p>
        </p:txBody>
      </p:sp>
      <p:graphicFrame>
        <p:nvGraphicFramePr>
          <p:cNvPr id="9" name="Content Placeholder 8"/>
          <p:cNvGraphicFramePr>
            <a:graphicFrameLocks noGrp="1"/>
          </p:cNvGraphicFramePr>
          <p:nvPr>
            <p:ph sz="half" idx="2"/>
            <p:extLst>
              <p:ext uri="{D42A27DB-BD31-4B8C-83A1-F6EECF244321}">
                <p14:modId xmlns:p14="http://schemas.microsoft.com/office/powerpoint/2010/main" val="713291021"/>
              </p:ext>
            </p:extLst>
          </p:nvPr>
        </p:nvGraphicFramePr>
        <p:xfrm>
          <a:off x="6172200" y="1527451"/>
          <a:ext cx="5181600" cy="4351338"/>
        </p:xfrm>
        <a:graphic>
          <a:graphicData uri="http://schemas.openxmlformats.org/drawingml/2006/chart">
            <c:chart xmlns:c="http://schemas.openxmlformats.org/drawingml/2006/chart" xmlns:r="http://schemas.openxmlformats.org/officeDocument/2006/relationships" r:id="rId2"/>
          </a:graphicData>
        </a:graphic>
      </p:graphicFrame>
      <p:sp>
        <p:nvSpPr>
          <p:cNvPr id="5" name="Slide Number Placeholder 4"/>
          <p:cNvSpPr>
            <a:spLocks noGrp="1"/>
          </p:cNvSpPr>
          <p:nvPr>
            <p:ph type="sldNum" sz="quarter" idx="12"/>
          </p:nvPr>
        </p:nvSpPr>
        <p:spPr/>
        <p:txBody>
          <a:bodyPr/>
          <a:lstStyle/>
          <a:p>
            <a:fld id="{F725F245-5F07-498C-AA1D-88BEB97754EC}" type="slidenum">
              <a:rPr lang="en-US" smtClean="0"/>
              <a:t>5</a:t>
            </a:fld>
            <a:endParaRPr lang="en-US"/>
          </a:p>
        </p:txBody>
      </p:sp>
    </p:spTree>
    <p:extLst>
      <p:ext uri="{BB962C8B-B14F-4D97-AF65-F5344CB8AC3E}">
        <p14:creationId xmlns:p14="http://schemas.microsoft.com/office/powerpoint/2010/main" val="39935785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Thermoelectric Generators</a:t>
            </a:r>
            <a:endParaRPr lang="en-US" dirty="0"/>
          </a:p>
        </p:txBody>
      </p:sp>
      <p:sp>
        <p:nvSpPr>
          <p:cNvPr id="3" name="Content Placeholder 2"/>
          <p:cNvSpPr>
            <a:spLocks noGrp="1"/>
          </p:cNvSpPr>
          <p:nvPr>
            <p:ph sz="half" idx="1"/>
          </p:nvPr>
        </p:nvSpPr>
        <p:spPr/>
        <p:txBody>
          <a:bodyPr>
            <a:normAutofit/>
          </a:bodyPr>
          <a:lstStyle/>
          <a:p>
            <a:pPr marL="0" indent="0">
              <a:buNone/>
            </a:pPr>
            <a:r>
              <a:rPr lang="en-US" sz="3000" u="sng" dirty="0" smtClean="0"/>
              <a:t>Function</a:t>
            </a:r>
          </a:p>
          <a:p>
            <a:r>
              <a:rPr lang="en-US" sz="2600" dirty="0" smtClean="0"/>
              <a:t>Convert heat into electricity</a:t>
            </a:r>
          </a:p>
          <a:p>
            <a:r>
              <a:rPr lang="en-US" sz="2600" dirty="0" smtClean="0"/>
              <a:t>Larger temperature difference across faces leads produces more electricity</a:t>
            </a:r>
            <a:endParaRPr lang="en-US" sz="2600" dirty="0"/>
          </a:p>
          <a:p>
            <a:pPr marL="0" indent="0">
              <a:buNone/>
            </a:pPr>
            <a:r>
              <a:rPr lang="en-US" sz="3000" u="sng" dirty="0" smtClean="0"/>
              <a:t>Efficiency</a:t>
            </a:r>
          </a:p>
          <a:p>
            <a:r>
              <a:rPr lang="en-US" sz="2600" dirty="0" smtClean="0"/>
              <a:t>Between 3 and 5 percent</a:t>
            </a:r>
            <a:endParaRPr lang="en-US" sz="2600" dirty="0"/>
          </a:p>
        </p:txBody>
      </p:sp>
      <p:sp>
        <p:nvSpPr>
          <p:cNvPr id="5" name="Slide Number Placeholder 4"/>
          <p:cNvSpPr>
            <a:spLocks noGrp="1"/>
          </p:cNvSpPr>
          <p:nvPr>
            <p:ph type="sldNum" sz="quarter" idx="12"/>
          </p:nvPr>
        </p:nvSpPr>
        <p:spPr/>
        <p:txBody>
          <a:bodyPr/>
          <a:lstStyle/>
          <a:p>
            <a:fld id="{F725F245-5F07-498C-AA1D-88BEB97754EC}" type="slidenum">
              <a:rPr lang="en-US" smtClean="0"/>
              <a:t>6</a:t>
            </a:fld>
            <a:endParaRPr lang="en-US"/>
          </a:p>
        </p:txBody>
      </p:sp>
      <p:pic>
        <p:nvPicPr>
          <p:cNvPr id="2050" name="Picture 2" descr="https://lh4.googleusercontent.com/afS_UtxaD8-y0cXpIx-86IbzJsvIGv7G0t7DOg0qmgrMR-1nhsaW0_fsENlwWU46_KvsJP3mH3H_vp9b5JZ-OqYa0zBE09oSPQxSfSfHOp3lNlYim8oHFWgp11MG8SluEqMDyZ1QC7I"/>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6172200" y="2261336"/>
            <a:ext cx="5181600" cy="2914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69942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 Pipes</a:t>
            </a:r>
            <a:endParaRPr lang="en-US" dirty="0"/>
          </a:p>
        </p:txBody>
      </p:sp>
      <p:sp>
        <p:nvSpPr>
          <p:cNvPr id="3" name="Content Placeholder 2"/>
          <p:cNvSpPr>
            <a:spLocks noGrp="1"/>
          </p:cNvSpPr>
          <p:nvPr>
            <p:ph sz="half" idx="1"/>
          </p:nvPr>
        </p:nvSpPr>
        <p:spPr/>
        <p:txBody>
          <a:bodyPr>
            <a:normAutofit/>
          </a:bodyPr>
          <a:lstStyle/>
          <a:p>
            <a:pPr marL="0" indent="0">
              <a:buNone/>
            </a:pPr>
            <a:r>
              <a:rPr lang="en-US" sz="3000" u="sng" dirty="0" smtClean="0"/>
              <a:t>Function</a:t>
            </a:r>
          </a:p>
          <a:p>
            <a:r>
              <a:rPr lang="en-US" sz="3000" dirty="0" smtClean="0"/>
              <a:t>Heat transfer device</a:t>
            </a:r>
          </a:p>
          <a:p>
            <a:pPr marL="0" indent="0">
              <a:buNone/>
            </a:pPr>
            <a:endParaRPr lang="en-US" sz="3000" dirty="0" smtClean="0"/>
          </a:p>
          <a:p>
            <a:pPr marL="0" indent="0">
              <a:buNone/>
            </a:pPr>
            <a:r>
              <a:rPr lang="en-US" sz="3000" u="sng" dirty="0" smtClean="0"/>
              <a:t>Efficiency</a:t>
            </a:r>
            <a:endParaRPr lang="en-US" sz="3000" u="sng" dirty="0"/>
          </a:p>
          <a:p>
            <a:r>
              <a:rPr lang="en-US" sz="3000" dirty="0" smtClean="0"/>
              <a:t>Between 90 and 98 percent</a:t>
            </a:r>
            <a:endParaRPr lang="en-US" sz="3000" dirty="0"/>
          </a:p>
        </p:txBody>
      </p:sp>
      <p:sp>
        <p:nvSpPr>
          <p:cNvPr id="5" name="Slide Number Placeholder 4"/>
          <p:cNvSpPr>
            <a:spLocks noGrp="1"/>
          </p:cNvSpPr>
          <p:nvPr>
            <p:ph type="sldNum" sz="quarter" idx="12"/>
          </p:nvPr>
        </p:nvSpPr>
        <p:spPr/>
        <p:txBody>
          <a:bodyPr/>
          <a:lstStyle/>
          <a:p>
            <a:fld id="{F725F245-5F07-498C-AA1D-88BEB97754EC}" type="slidenum">
              <a:rPr lang="en-US" smtClean="0"/>
              <a:t>7</a:t>
            </a:fld>
            <a:endParaRPr lang="en-US"/>
          </a:p>
        </p:txBody>
      </p:sp>
      <p:pic>
        <p:nvPicPr>
          <p:cNvPr id="3074" name="Picture 2" descr="https://lh6.googleusercontent.com/5eW_COsZZjiYYifZVOprcIF8EdWw_0M0WJRsHJFMsU0i94P1asptNOI3eYMIO6XhlD6Zw8ZdTLTYReUL4YJlh5fsJNJDDjpulkHUbELQXUKwFB9QdCkq9_UUfgox2e-5JQfDWQ_57Qo"/>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736096"/>
            <a:ext cx="5181600" cy="1865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22104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Metal Foam</a:t>
            </a:r>
            <a:endParaRPr lang="en-US" dirty="0"/>
          </a:p>
        </p:txBody>
      </p:sp>
      <p:sp>
        <p:nvSpPr>
          <p:cNvPr id="3" name="Content Placeholder 2"/>
          <p:cNvSpPr>
            <a:spLocks noGrp="1"/>
          </p:cNvSpPr>
          <p:nvPr>
            <p:ph sz="half" idx="1"/>
          </p:nvPr>
        </p:nvSpPr>
        <p:spPr/>
        <p:txBody>
          <a:bodyPr>
            <a:normAutofit/>
          </a:bodyPr>
          <a:lstStyle/>
          <a:p>
            <a:pPr marL="0" indent="0">
              <a:buNone/>
            </a:pPr>
            <a:r>
              <a:rPr lang="en-US" sz="3000" u="sng" dirty="0" smtClean="0"/>
              <a:t>Function</a:t>
            </a:r>
          </a:p>
          <a:p>
            <a:r>
              <a:rPr lang="en-US" sz="2600" dirty="0" smtClean="0"/>
              <a:t>Increase convection through extended surface heat transfer</a:t>
            </a:r>
          </a:p>
          <a:p>
            <a:pPr marL="0" indent="0">
              <a:buNone/>
            </a:pPr>
            <a:endParaRPr lang="en-US" sz="2600" dirty="0"/>
          </a:p>
          <a:p>
            <a:pPr marL="0" indent="0">
              <a:buNone/>
            </a:pPr>
            <a:r>
              <a:rPr lang="en-US" sz="3000" u="sng" dirty="0" smtClean="0"/>
              <a:t>Variance</a:t>
            </a:r>
          </a:p>
          <a:p>
            <a:r>
              <a:rPr lang="en-US" sz="2600" dirty="0" smtClean="0"/>
              <a:t>Porosity</a:t>
            </a:r>
          </a:p>
          <a:p>
            <a:r>
              <a:rPr lang="en-US" sz="2600" dirty="0" smtClean="0"/>
              <a:t>Relative Density</a:t>
            </a:r>
          </a:p>
          <a:p>
            <a:r>
              <a:rPr lang="en-US" sz="2600" dirty="0" smtClean="0"/>
              <a:t>Material</a:t>
            </a:r>
            <a:endParaRPr lang="en-US" sz="2600" dirty="0"/>
          </a:p>
        </p:txBody>
      </p:sp>
      <p:sp>
        <p:nvSpPr>
          <p:cNvPr id="5" name="Slide Number Placeholder 4"/>
          <p:cNvSpPr>
            <a:spLocks noGrp="1"/>
          </p:cNvSpPr>
          <p:nvPr>
            <p:ph type="sldNum" sz="quarter" idx="12"/>
          </p:nvPr>
        </p:nvSpPr>
        <p:spPr/>
        <p:txBody>
          <a:bodyPr/>
          <a:lstStyle/>
          <a:p>
            <a:fld id="{F725F245-5F07-498C-AA1D-88BEB97754EC}" type="slidenum">
              <a:rPr lang="en-US" smtClean="0"/>
              <a:t>8</a:t>
            </a:fld>
            <a:endParaRPr lang="en-US"/>
          </a:p>
        </p:txBody>
      </p:sp>
      <p:pic>
        <p:nvPicPr>
          <p:cNvPr id="4098" name="Picture 2" descr="https://lh5.googleusercontent.com/bVZZC95E7ljDtfqfAJ5HrgBpCPc4wwK4yjk5NHEKLGLtXeUMgGtKPWGPCzH_0fA_XmJJexm1wRF2yzxH8mntVkAhNuMe_paiofhGvdOfOG4O9LIA6KkowHUqPjD08qNjq_XS1jbdE2E"/>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6347297" y="2362589"/>
            <a:ext cx="4717941" cy="2948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2372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Previous Research</a:t>
            </a:r>
            <a:endParaRPr lang="en-US" dirty="0"/>
          </a:p>
        </p:txBody>
      </p:sp>
      <p:sp>
        <p:nvSpPr>
          <p:cNvPr id="3" name="Content Placeholder 2"/>
          <p:cNvSpPr>
            <a:spLocks noGrp="1"/>
          </p:cNvSpPr>
          <p:nvPr>
            <p:ph sz="half" idx="1"/>
          </p:nvPr>
        </p:nvSpPr>
        <p:spPr>
          <a:xfrm>
            <a:off x="838200" y="1825625"/>
            <a:ext cx="6161116" cy="4351338"/>
          </a:xfrm>
        </p:spPr>
        <p:txBody>
          <a:bodyPr>
            <a:normAutofit/>
          </a:bodyPr>
          <a:lstStyle/>
          <a:p>
            <a:pPr marL="0" indent="0">
              <a:buNone/>
            </a:pPr>
            <a:r>
              <a:rPr lang="en-US" sz="3000" u="sng" dirty="0" smtClean="0"/>
              <a:t>Waste Heat Recovery with Heat Pipes</a:t>
            </a:r>
          </a:p>
          <a:p>
            <a:r>
              <a:rPr lang="en-US" sz="2600" dirty="0" smtClean="0"/>
              <a:t>16 heat pipes</a:t>
            </a:r>
          </a:p>
          <a:p>
            <a:r>
              <a:rPr lang="en-US" sz="2600" dirty="0" smtClean="0"/>
              <a:t>36 thermoelectric generators</a:t>
            </a:r>
          </a:p>
          <a:p>
            <a:r>
              <a:rPr lang="en-US" sz="2600" dirty="0" smtClean="0"/>
              <a:t>Tested with and without metal fins</a:t>
            </a:r>
          </a:p>
          <a:p>
            <a:pPr marL="0" indent="0">
              <a:buNone/>
            </a:pPr>
            <a:endParaRPr lang="en-US" sz="2600" dirty="0" smtClean="0"/>
          </a:p>
          <a:p>
            <a:pPr marL="0" indent="0">
              <a:buNone/>
            </a:pPr>
            <a:r>
              <a:rPr lang="en-US" sz="3000" u="sng" dirty="0" smtClean="0"/>
              <a:t>Results</a:t>
            </a:r>
          </a:p>
          <a:p>
            <a:r>
              <a:rPr lang="en-US" sz="2600" dirty="0" smtClean="0"/>
              <a:t>Open circuit voltage increased by 43 percent</a:t>
            </a:r>
          </a:p>
          <a:p>
            <a:r>
              <a:rPr lang="en-US" sz="2600" dirty="0" smtClean="0"/>
              <a:t>Power output increased by 105 percent</a:t>
            </a:r>
            <a:endParaRPr lang="en-US" sz="2600" dirty="0"/>
          </a:p>
        </p:txBody>
      </p:sp>
      <p:sp>
        <p:nvSpPr>
          <p:cNvPr id="5" name="Slide Number Placeholder 4"/>
          <p:cNvSpPr>
            <a:spLocks noGrp="1"/>
          </p:cNvSpPr>
          <p:nvPr>
            <p:ph type="sldNum" sz="quarter" idx="12"/>
          </p:nvPr>
        </p:nvSpPr>
        <p:spPr/>
        <p:txBody>
          <a:bodyPr/>
          <a:lstStyle/>
          <a:p>
            <a:fld id="{F725F245-5F07-498C-AA1D-88BEB97754EC}" type="slidenum">
              <a:rPr lang="en-US" smtClean="0"/>
              <a:t>9</a:t>
            </a:fld>
            <a:endParaRPr lang="en-US" dirty="0"/>
          </a:p>
        </p:txBody>
      </p:sp>
      <p:pic>
        <p:nvPicPr>
          <p:cNvPr id="6146" name="Picture 2" descr="https://lh3.googleusercontent.com/JOPldZu_0SWjULHTqdIXhQdOIQF01A92UYgd_zbF8BlggzA49IkL53xl8s7yoYhT4ig09_u6PR1wlzLqZn0IRepxZU3daG5aI15oHottajYWBDsmaQyUIq6CSX6vercWG7sxE-RuSwQ"/>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420180" y="2510443"/>
            <a:ext cx="3998736" cy="3238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8607713"/>
      </p:ext>
    </p:extLst>
  </p:cSld>
  <p:clrMapOvr>
    <a:masterClrMapping/>
  </p:clrMapOvr>
  <p:timing>
    <p:tnLst>
      <p:par>
        <p:cTn id="1" dur="indefinite" restart="never" nodeType="tmRoot"/>
      </p:par>
    </p:tnLst>
  </p:timing>
</p:sld>
</file>

<file path=ppt/theme/theme1.xml><?xml version="1.0" encoding="utf-8"?>
<a:theme xmlns:a="http://schemas.openxmlformats.org/drawingml/2006/main" name="NewOlivetENGNW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OlivetENGNWS" id="{CD8D99B8-D973-49C5-A51D-544A70F82F23}" vid="{DF1C480A-9B81-42BE-8CC8-327D4BD33B3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NewOlivetENGNWS</Template>
  <TotalTime>4797</TotalTime>
  <Words>542</Words>
  <Application>Microsoft Office PowerPoint</Application>
  <PresentationFormat>Widescreen</PresentationFormat>
  <Paragraphs>133</Paragraphs>
  <Slides>19</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Cambria Math</vt:lpstr>
      <vt:lpstr>NewOlivetENGNWS</vt:lpstr>
      <vt:lpstr>Performance Analysis of an Exhaust Heat Recovery System Utilizing Heat Pipes, Metal Foam and Thermoelectric Generators</vt:lpstr>
      <vt:lpstr>Automotive Emissions</vt:lpstr>
      <vt:lpstr>Reducing Carbon Emissions</vt:lpstr>
      <vt:lpstr>Exhaust Heat Recovery Systems</vt:lpstr>
      <vt:lpstr>Engine Efficiency</vt:lpstr>
      <vt:lpstr>Thermoelectric Generators</vt:lpstr>
      <vt:lpstr>Heat Pipes</vt:lpstr>
      <vt:lpstr>Metal Foam</vt:lpstr>
      <vt:lpstr>Previous Research</vt:lpstr>
      <vt:lpstr>Previous Research</vt:lpstr>
      <vt:lpstr>Previous Research</vt:lpstr>
      <vt:lpstr>Research Question</vt:lpstr>
      <vt:lpstr>Methodology</vt:lpstr>
      <vt:lpstr>Heating Element</vt:lpstr>
      <vt:lpstr>Methodology</vt:lpstr>
      <vt:lpstr>Methodology</vt:lpstr>
      <vt:lpstr>Results</vt:lpstr>
      <vt:lpstr>Notes</vt:lpstr>
      <vt:lpstr>Closing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Owner</dc:creator>
  <cp:lastModifiedBy>Michael</cp:lastModifiedBy>
  <cp:revision>384</cp:revision>
  <dcterms:created xsi:type="dcterms:W3CDTF">2015-12-25T21:18:44Z</dcterms:created>
  <dcterms:modified xsi:type="dcterms:W3CDTF">2019-04-09T17:29:23Z</dcterms:modified>
</cp:coreProperties>
</file>