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9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han Eckerle" initials="" lastIdx="3" clrIdx="0"/>
  <p:cmAuthor id="1" name="Jake Butterfield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796EFC-4C0C-414F-8C9C-6375DAB59D24}">
  <a:tblStyle styleId="{7A796EFC-4C0C-414F-8C9C-6375DAB59D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66D0A9F-0C21-48F4-B17D-AE8B187B119E}" styleName="Table_1">
    <a:wholeTbl>
      <a:tcTxStyle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63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63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63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63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  <a:fill>
          <a:solidFill>
            <a:srgbClr val="CCCC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CCCC"/>
          </a:solidFill>
        </a:fill>
      </a:tcStyle>
    </a:band1V>
    <a:band2V>
      <a:tcTxStyle/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63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/>
      <a:tcStyle>
        <a:tcBdr>
          <a:top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9050" cap="flat" cmpd="sng">
              <a:solidFill>
                <a:srgbClr val="66666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4-15T18:33:44.378" idx="1">
    <p:pos x="396" y="862"/>
    <p:text>whoever presents this slide needs to explain the two things working in conjunction as well as the trial and error test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15T22:55:39.492" idx="1">
    <p:pos x="6000" y="0"/>
    <p:text>Should we add this? "Sorbothane® Isolation Rings are ideal for heavy load applications that require shock protection or a low system
natural frequency. Typical applications include shipping sensitive hardware, optics and electronics."
It is from there website, but it is quite long...</p:text>
  </p:cm>
  <p:cm authorId="0" dt="2020-04-15T22:55:39.492" idx="2">
    <p:pos x="6000" y="0"/>
    <p:text>I think that'd be good to say but we don't need to put it.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4-15T18:54:54.561" idx="3">
    <p:pos x="6000" y="0"/>
    <p:text>whoever presents needs to explain the following:
10 pieces at 15.47 = 154.7
shipping fee = 20
total for product = 175
Labor:
4 men working 2 hours at $25 an hour = $200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8382f58761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8382f58761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3a58f26e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3a58f26e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341b8e305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341b8e305_0_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8341b8e305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8341b8e305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8341b8e305_0_4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8341b8e305_0_4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8341b8e305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8341b8e305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3928a07c2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73928a07c2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8341b8e305_0_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8341b8e305_0_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341b8e305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341b8e305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8341b8e305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8341b8e305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3b409f3b3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3b409f3b3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8382f58761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8382f58761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73a58f26ec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73a58f26ec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8382f5876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8382f58761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8382f58761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8382f58761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73b409f3b3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73b409f3b3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73b409f3b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73b409f3b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341b8e305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341b8e305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73b409f3b3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73b409f3b3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73b409f3b3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73b409f3b3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8341b8e305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8341b8e305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341b8e305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341b8e305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3a58f26e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73a58f26e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8341b8e305_0_7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8341b8e305_0_7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341b8e305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341b8e305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8341b8e305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8341b8e305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341b8e305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341b8e305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341b8e30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341b8e30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3928a07c2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73928a07c2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3928a07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3928a07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676338" y="1530505"/>
            <a:ext cx="4324800" cy="1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676338" y="2701528"/>
            <a:ext cx="4324800" cy="10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2400"/>
              <a:buNone/>
              <a:defRPr sz="2400">
                <a:solidFill>
                  <a:srgbClr val="A5A5A5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3300"/>
              <a:buFont typeface="Calibri"/>
              <a:buNone/>
              <a:defRPr b="1">
                <a:solidFill>
                  <a:srgbClr val="40315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>
            <a:off x="228600" y="228600"/>
            <a:ext cx="82296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p1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87" name="Google Shape;87;p1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979888" y="1551482"/>
            <a:ext cx="4530600" cy="16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sz="33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979888" y="3181662"/>
            <a:ext cx="4530600" cy="5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800"/>
              <a:buNone/>
              <a:defRPr sz="1800">
                <a:solidFill>
                  <a:srgbClr val="A5A5A5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29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800"/>
              <a:buNone/>
              <a:defRPr sz="1800" b="1">
                <a:solidFill>
                  <a:srgbClr val="40315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800"/>
              <a:buNone/>
              <a:defRPr sz="1800" b="1">
                <a:solidFill>
                  <a:srgbClr val="40315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>
                <a:solidFill>
                  <a:srgbClr val="403152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>
                <a:solidFill>
                  <a:srgbClr val="403152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>
                <a:solidFill>
                  <a:srgbClr val="403152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400"/>
              <a:buChar char="•"/>
              <a:defRPr>
                <a:solidFill>
                  <a:srgbClr val="403152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1922488" y="4767263"/>
            <a:ext cx="4362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None/>
              <a:defRPr sz="2400" b="1">
                <a:solidFill>
                  <a:srgbClr val="40315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400"/>
              <a:buChar char="•"/>
              <a:defRPr sz="2400">
                <a:solidFill>
                  <a:srgbClr val="403152"/>
                </a:solidFill>
              </a:defRPr>
            </a:lvl1pPr>
            <a:lvl2pPr marL="91440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2100"/>
              <a:buChar char="•"/>
              <a:defRPr sz="2100">
                <a:solidFill>
                  <a:srgbClr val="403152"/>
                </a:solidFill>
              </a:defRPr>
            </a:lvl2pPr>
            <a:lvl3pPr marL="137160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800"/>
              <a:buChar char="•"/>
              <a:defRPr sz="1800">
                <a:solidFill>
                  <a:srgbClr val="403152"/>
                </a:solidFill>
              </a:defRPr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 sz="1500">
                <a:solidFill>
                  <a:srgbClr val="403152"/>
                </a:solidFill>
              </a:defRPr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03152"/>
              </a:buClr>
              <a:buSzPts val="1500"/>
              <a:buChar char="•"/>
              <a:defRPr sz="1500">
                <a:solidFill>
                  <a:srgbClr val="403152"/>
                </a:solidFill>
              </a:defRPr>
            </a:lvl5pPr>
            <a:lvl6pPr marL="274320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200"/>
              <a:buNone/>
              <a:defRPr sz="1200">
                <a:solidFill>
                  <a:srgbClr val="40315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Calibri"/>
              <a:buNone/>
              <a:defRPr sz="2400" b="1">
                <a:solidFill>
                  <a:srgbClr val="40315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0315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03152"/>
              </a:buClr>
              <a:buSzPts val="1200"/>
              <a:buNone/>
              <a:defRPr sz="1200">
                <a:solidFill>
                  <a:srgbClr val="40315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1397577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2691245" y="4767263"/>
            <a:ext cx="3593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A5A5A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1119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ctrTitle"/>
          </p:nvPr>
        </p:nvSpPr>
        <p:spPr>
          <a:xfrm>
            <a:off x="3676338" y="1530505"/>
            <a:ext cx="4324800" cy="11019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ONU Telescope Final Design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ubTitle" idx="1"/>
          </p:nvPr>
        </p:nvSpPr>
        <p:spPr>
          <a:xfrm>
            <a:off x="3676338" y="2701528"/>
            <a:ext cx="4324800" cy="107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accent3"/>
                </a:solidFill>
              </a:rPr>
              <a:t>Jake Butterfield, Nathan Eckerle,</a:t>
            </a:r>
            <a:endParaRPr>
              <a:solidFill>
                <a:schemeClr val="accent3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accent3"/>
                </a:solidFill>
              </a:rPr>
              <a:t>Kamil Michorczyk</a:t>
            </a:r>
            <a:endParaRPr>
              <a:solidFill>
                <a:schemeClr val="accent3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Vibration Diagnosis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39435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Natural Frequency-frequency at which a system operates when disturbed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Forced Frequency-frequency of an oscillating force applied to a system</a:t>
            </a:r>
            <a:endParaRPr sz="2200"/>
          </a:p>
        </p:txBody>
      </p:sp>
      <p:pic>
        <p:nvPicPr>
          <p:cNvPr id="155" name="Google Shape;155;p2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000" y="1521625"/>
            <a:ext cx="4073701" cy="255942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4"/>
          <p:cNvSpPr txBox="1"/>
          <p:nvPr/>
        </p:nvSpPr>
        <p:spPr>
          <a:xfrm>
            <a:off x="6777575" y="4115800"/>
            <a:ext cx="4386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[6]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Vibration Diagnosis</a:t>
            </a:r>
            <a:endParaRPr/>
          </a:p>
        </p:txBody>
      </p:sp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775" y="2133850"/>
            <a:ext cx="4150475" cy="281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7400" y="2133850"/>
            <a:ext cx="3923200" cy="275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5"/>
          <p:cNvSpPr txBox="1"/>
          <p:nvPr/>
        </p:nvSpPr>
        <p:spPr>
          <a:xfrm>
            <a:off x="655825" y="1573450"/>
            <a:ext cx="3395700" cy="4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Concrete Slab (Which Pillar Stands On)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5593675" y="1613200"/>
            <a:ext cx="2810100" cy="3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Front and Back of Optical Tube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Alternatives</a:t>
            </a:r>
            <a:endParaRPr/>
          </a:p>
        </p:txBody>
      </p:sp>
      <p:sp>
        <p:nvSpPr>
          <p:cNvPr id="171" name="Google Shape;171;p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Three Design Alternatives as follows: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Viscoelastic Padding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Mechanical Damper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Vibration Absorber</a:t>
            </a:r>
            <a:endParaRPr sz="20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Viscoelastic Padding</a:t>
            </a:r>
            <a:endParaRPr/>
          </a:p>
        </p:txBody>
      </p:sp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49611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Viscoelastic padding under the telescope mount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Isolates telescope from the floor, and from concrete column</a:t>
            </a:r>
            <a:endParaRPr sz="22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</p:txBody>
      </p:sp>
      <p:pic>
        <p:nvPicPr>
          <p:cNvPr id="178" name="Google Shape;178;p2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5375" y="1069025"/>
            <a:ext cx="3608625" cy="226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 txBox="1"/>
          <p:nvPr/>
        </p:nvSpPr>
        <p:spPr>
          <a:xfrm>
            <a:off x="6395600" y="3425200"/>
            <a:ext cx="20256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[1]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2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437425" y="2769575"/>
            <a:ext cx="3056450" cy="237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 Damper</a:t>
            </a:r>
            <a:endParaRPr/>
          </a:p>
        </p:txBody>
      </p:sp>
      <p:sp>
        <p:nvSpPr>
          <p:cNvPr id="186" name="Google Shape;186;p2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Uses rubber ball and spring in conjunction</a:t>
            </a:r>
            <a:endParaRPr sz="2200"/>
          </a:p>
          <a:p>
            <a:pPr marL="91440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pic>
        <p:nvPicPr>
          <p:cNvPr id="187" name="Google Shape;187;p2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1125" y="1159687"/>
            <a:ext cx="2826874" cy="282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2258125" y="2041825"/>
            <a:ext cx="3074875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 txBox="1"/>
          <p:nvPr/>
        </p:nvSpPr>
        <p:spPr>
          <a:xfrm>
            <a:off x="6566325" y="4096600"/>
            <a:ext cx="2173500" cy="4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[2]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Vibration Absorber</a:t>
            </a:r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43038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Mass-spring suspension system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Three factors affect the implementation of this design:</a:t>
            </a:r>
            <a:endParaRPr sz="22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en" sz="2000"/>
              <a:t>Location of spring and mass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en" sz="2000"/>
              <a:t>Spring constant (k)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en" sz="2000"/>
              <a:t>Actual mass value</a:t>
            </a:r>
            <a:endParaRPr sz="20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pic>
        <p:nvPicPr>
          <p:cNvPr id="196" name="Google Shape;196;p2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250" y="1142875"/>
            <a:ext cx="4428749" cy="2419874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9"/>
          <p:cNvSpPr txBox="1"/>
          <p:nvPr/>
        </p:nvSpPr>
        <p:spPr>
          <a:xfrm>
            <a:off x="4949625" y="3642375"/>
            <a:ext cx="39600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[3]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Engineering Analyses and Evaluation</a:t>
            </a:r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Implementing each design and testing their effectiveness falls out of the scope of this project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Therefore, the following methods were used to evaluate our designs: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Analysis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Research of Similar Applications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Reasoning/Inspection</a:t>
            </a:r>
            <a:endParaRPr sz="2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>
            <a:spLocks noGrp="1"/>
          </p:cNvSpPr>
          <p:nvPr>
            <p:ph type="title"/>
          </p:nvPr>
        </p:nvSpPr>
        <p:spPr>
          <a:xfrm>
            <a:off x="2036598" y="312619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Selection Matrix</a:t>
            </a:r>
            <a:endParaRPr/>
          </a:p>
        </p:txBody>
      </p:sp>
      <p:graphicFrame>
        <p:nvGraphicFramePr>
          <p:cNvPr id="209" name="Google Shape;209;p31"/>
          <p:cNvGraphicFramePr/>
          <p:nvPr/>
        </p:nvGraphicFramePr>
        <p:xfrm>
          <a:off x="568188" y="1144313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{866D0A9F-0C21-48F4-B17D-AE8B187B119E}</a:tableStyleId>
              </a:tblPr>
              <a:tblGrid>
                <a:gridCol w="1587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4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1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8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64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Specifications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 (1-5)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Padding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Mechanical Damper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Vibration Absorber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5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Rating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(1-10)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Weighted Rating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Rating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(1-10)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Weighted Rating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Rating (1-10)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Weighted Rating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Reduce Vibrations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Image Stability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7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Ease of Implementation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Aesthetics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Cost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5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(Weighted Rating)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155</a:t>
                      </a: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/180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109</a:t>
                      </a: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/180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147</a:t>
                      </a: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/180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 Selection</a:t>
            </a:r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Originally proceeded with both the padding and vibration absorber device working in conjunction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Pad - reduce vibrations getting to telescope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Absorber - absorb vibrations that do get to telescope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Forced to focus solely on padding due to COVID-19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Unable to perform necessary trial and error test for absorber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 Description</a:t>
            </a:r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Sorbothane, Inc Isolation Rings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Sorbothane: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Viscoelastic polymer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High damping coefficient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Designed for vibration isolation and damping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Sorbothane, Inc Engineer recommended </a:t>
            </a:r>
            <a:endParaRPr sz="2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specific part number shown below and expressed</a:t>
            </a:r>
            <a:endParaRPr sz="2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lifespan of up to 25 years</a:t>
            </a:r>
            <a:endParaRPr sz="2200"/>
          </a:p>
        </p:txBody>
      </p:sp>
      <p:pic>
        <p:nvPicPr>
          <p:cNvPr id="222" name="Google Shape;222;p3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1200" y="1139725"/>
            <a:ext cx="2662800" cy="2070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6287700" y="3096175"/>
            <a:ext cx="2856300" cy="3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[4]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p3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0275" y="3665150"/>
            <a:ext cx="3873725" cy="147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Dr. Case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Sponsoring this project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Answering questions pertaining to requirements and objectives 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Dr. Lew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Mentoring this project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Answering questions about vibration analysis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Brainstorming ideas 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Providing necessary equipment</a:t>
            </a: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Final Design Description</a:t>
            </a:r>
            <a:endParaRPr/>
          </a:p>
        </p:txBody>
      </p:sp>
      <p:sp>
        <p:nvSpPr>
          <p:cNvPr id="230" name="Google Shape;230;p3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Isolation Rings adhesively attached in place </a:t>
            </a:r>
            <a:endParaRPr sz="2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of springs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Sorbothane, Inc recommended adhesive:</a:t>
            </a:r>
            <a:endParaRPr sz="2200"/>
          </a:p>
          <a:p>
            <a:pPr marL="137160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/>
              <a:t>Lord 7542 Urethane Adhesive A/B</a:t>
            </a:r>
            <a:endParaRPr sz="30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</p:txBody>
      </p:sp>
      <p:pic>
        <p:nvPicPr>
          <p:cNvPr id="231" name="Google Shape;231;p3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424625" y="2914125"/>
            <a:ext cx="2870350" cy="222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4875" y="1116175"/>
            <a:ext cx="1929125" cy="258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4"/>
          <p:cNvSpPr txBox="1"/>
          <p:nvPr/>
        </p:nvSpPr>
        <p:spPr>
          <a:xfrm>
            <a:off x="7388638" y="3778950"/>
            <a:ext cx="15816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[5]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 Drawings cont.</a:t>
            </a:r>
            <a:endParaRPr/>
          </a:p>
        </p:txBody>
      </p:sp>
      <p:pic>
        <p:nvPicPr>
          <p:cNvPr id="239" name="Google Shape;239;p3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400" y="1078700"/>
            <a:ext cx="6543174" cy="4064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 Drawings</a:t>
            </a:r>
            <a:endParaRPr/>
          </a:p>
        </p:txBody>
      </p:sp>
      <p:pic>
        <p:nvPicPr>
          <p:cNvPr id="245" name="Google Shape;245;p3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125" y="1268050"/>
            <a:ext cx="1866825" cy="379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700" y="1763288"/>
            <a:ext cx="3910300" cy="257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/>
          <p:nvPr/>
        </p:nvSpPr>
        <p:spPr>
          <a:xfrm>
            <a:off x="4688625" y="2834475"/>
            <a:ext cx="966300" cy="274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 Cost</a:t>
            </a:r>
            <a:endParaRPr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1"/>
          </p:nvPr>
        </p:nvSpPr>
        <p:spPr>
          <a:xfrm>
            <a:off x="628650" y="1268044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Following table shows price estimates: </a:t>
            </a: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</p:txBody>
      </p:sp>
      <p:graphicFrame>
        <p:nvGraphicFramePr>
          <p:cNvPr id="254" name="Google Shape;254;p37"/>
          <p:cNvGraphicFramePr/>
          <p:nvPr/>
        </p:nvGraphicFramePr>
        <p:xfrm>
          <a:off x="952500" y="1784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{7A796EFC-4C0C-414F-8C9C-6375DAB59D24}</a:tableStyleId>
              </a:tblPr>
              <a:tblGrid>
                <a:gridCol w="361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Padding Cost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$175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Adhesive Cost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$25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Installation Labor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$200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Cost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$400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55" name="Google Shape;255;p3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3719" y="3834650"/>
            <a:ext cx="4160281" cy="130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Validation - Background Knowledge</a:t>
            </a:r>
            <a:endParaRPr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1"/>
          </p:nvPr>
        </p:nvSpPr>
        <p:spPr>
          <a:xfrm>
            <a:off x="628650" y="1177094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Testing both parts of the design will involve RMS values</a:t>
            </a: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RMS values allows us to gauge the strength of a vibration</a:t>
            </a:r>
            <a:endParaRPr sz="220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4925" y="1642115"/>
            <a:ext cx="2149845" cy="794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8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25" y="3000750"/>
            <a:ext cx="4052376" cy="189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8"/>
          <p:cNvSpPr txBox="1"/>
          <p:nvPr/>
        </p:nvSpPr>
        <p:spPr>
          <a:xfrm>
            <a:off x="4472900" y="4618250"/>
            <a:ext cx="446100" cy="2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[7]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4250" y="2876875"/>
            <a:ext cx="3505225" cy="214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8"/>
          <p:cNvSpPr txBox="1"/>
          <p:nvPr/>
        </p:nvSpPr>
        <p:spPr>
          <a:xfrm>
            <a:off x="5111300" y="4618250"/>
            <a:ext cx="446100" cy="2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[8]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Validation</a:t>
            </a:r>
            <a:endParaRPr/>
          </a:p>
        </p:txBody>
      </p:sp>
      <p:sp>
        <p:nvSpPr>
          <p:cNvPr id="272" name="Google Shape;272;p3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following is how we would test the effectiveness of the vibration isolating pad: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Compare the amplitude of vibrations within the telescope before and after the pads are added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Using an accelerometer, we would record vibrations for 10 seconds, for 5 separate trials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This would then be repeated for after the pads are installed</a:t>
            </a:r>
            <a:endParaRPr sz="200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73" name="Google Shape;273;p39"/>
          <p:cNvGraphicFramePr/>
          <p:nvPr/>
        </p:nvGraphicFramePr>
        <p:xfrm>
          <a:off x="1314000" y="3616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{7A796EFC-4C0C-414F-8C9C-6375DAB59D24}</a:tableStyleId>
              </a:tblPr>
              <a:tblGrid>
                <a:gridCol w="201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2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2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Trial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Average RMS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With Pad (RMS)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Without Pad (RMS)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Validation of Design Constraints and Objectives</a:t>
            </a:r>
            <a:endParaRPr/>
          </a:p>
        </p:txBody>
      </p:sp>
      <p:graphicFrame>
        <p:nvGraphicFramePr>
          <p:cNvPr id="279" name="Google Shape;279;p40"/>
          <p:cNvGraphicFramePr/>
          <p:nvPr/>
        </p:nvGraphicFramePr>
        <p:xfrm>
          <a:off x="468875" y="1124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{7A796EFC-4C0C-414F-8C9C-6375DAB59D24}</a:tableStyleId>
              </a:tblPr>
              <a:tblGrid>
                <a:gridCol w="191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9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4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Requirement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Inspection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Test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Analysis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Pass/Fail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Diagnose vibration source</a:t>
                      </a:r>
                      <a:endParaRPr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3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Feasible and implementable</a:t>
                      </a: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Under $900 budget</a:t>
                      </a: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Can’t move telescope</a:t>
                      </a: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Can’t restrict free motion of telescope</a:t>
                      </a: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Can’t hinder use of star tracker</a:t>
                      </a: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Pass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Recommendations</a:t>
            </a:r>
            <a:endParaRPr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appropriate mass, spring constant, and location to implement a vibration absorber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If possible, implement the design</a:t>
            </a:r>
            <a:endParaRPr sz="2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and test to validate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Consider adding weight to </a:t>
            </a:r>
            <a:endParaRPr sz="2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telescope</a:t>
            </a:r>
            <a:endParaRPr sz="220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0" y="1934500"/>
            <a:ext cx="4187850" cy="228825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5431288" y="4165850"/>
            <a:ext cx="3174900" cy="3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[3]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Benefits to Client and Users: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Telescope provides more stable images 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Useful for research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Attract more people to studying astronomy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Selected design stays well under budget</a:t>
            </a:r>
            <a:endParaRPr sz="20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99" name="Google Shape;299;p43"/>
          <p:cNvSpPr txBox="1">
            <a:spLocks noGrp="1"/>
          </p:cNvSpPr>
          <p:nvPr>
            <p:ph type="body" idx="1"/>
          </p:nvPr>
        </p:nvSpPr>
        <p:spPr>
          <a:xfrm>
            <a:off x="628650" y="1096125"/>
            <a:ext cx="7886700" cy="37182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685800" lvl="0" indent="-6858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[1]	“19 Great Vibration Damping Pads,” The Best Industrial Supplies. [Online]. Available: http://www.thebestindustrialsupplies.com/19-great-vibration-damping-pads. [Accessed: 15-Apr-2020].</a:t>
            </a:r>
            <a:endParaRPr sz="1800"/>
          </a:p>
          <a:p>
            <a:pPr marL="685800" lvl="0" indent="-6858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[2]	A. Krishnamoorthy and M. Jayavel, “Design and Analysis of Vibration Isolation Pad of a 	Heavy Load Machine and to Perform the Progressive Rate Frequency Analysis,” ARPN Journal of Engineering and Applied Sciences, vol. 12, no. 16, pp. 4709–4716, Aug. 2017.</a:t>
            </a:r>
            <a:endParaRPr sz="1800"/>
          </a:p>
          <a:p>
            <a:pPr marL="685800" lvl="0" indent="-6858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[3]	D. J. Inman, Engineering vibration, 3rd. ed. Upper Saddle River, N.J: Pearson Prentice Hall, 2008.</a:t>
            </a:r>
            <a:endParaRPr sz="1800"/>
          </a:p>
          <a:p>
            <a:pPr marL="685800" lvl="0" indent="-6858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[4]	“Standard Products Guide,” Sorbothane. [Online]. Available: https://www.sorbothane.com/sorbothane-standard-products-guide.aspx. [Accessed: 15-Apr-2020].</a:t>
            </a:r>
            <a:endParaRPr sz="1800"/>
          </a:p>
          <a:p>
            <a:pPr marL="685800" lvl="0" indent="-68580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Topics Covered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628650" y="1369225"/>
            <a:ext cx="7886700" cy="3491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Project and Sponsor Background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Problem Statement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Design Objectives and Constraints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Functional Requirements and Specifications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Design Alternatives and Selection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Analyses and Evaluation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Design Matrix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Final Design Description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Testing and Validation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Conclusion/Recommendations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Q/A</a:t>
            </a:r>
            <a:endParaRPr sz="22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4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Cont.</a:t>
            </a:r>
            <a:endParaRPr/>
          </a:p>
        </p:txBody>
      </p:sp>
      <p:sp>
        <p:nvSpPr>
          <p:cNvPr id="305" name="Google Shape;305;p44"/>
          <p:cNvSpPr txBox="1">
            <a:spLocks noGrp="1"/>
          </p:cNvSpPr>
          <p:nvPr>
            <p:ph type="body" idx="1"/>
          </p:nvPr>
        </p:nvSpPr>
        <p:spPr>
          <a:xfrm>
            <a:off x="628650" y="1116175"/>
            <a:ext cx="7886700" cy="3777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685800" lvl="0" indent="-685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[5]	“Lord 7542 Urethane Adhesive A/B,” Magento Commerce. [Online]. Available: https://www.chemical-concepts.com/lord-7542-a-7542-b-1-1.html. [Accessed: 15-Apr-2020].</a:t>
            </a:r>
            <a:endParaRPr sz="1600"/>
          </a:p>
          <a:p>
            <a:pPr marL="685800" lvl="0" indent="-6858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/>
              <a:t>[6] 	doubtnut. 2020. Explain Resonance With A Graph. Give One Example Of Resonance Fro. [online] Available at:   &lt;https://doubtnut.com/question-answer-physics/explain-resonance-with-a-graph-give-one-example-of-resonance-from-daily-life-96606410&gt; [Accessed 15 April 2020].</a:t>
            </a:r>
            <a:endParaRPr sz="1600"/>
          </a:p>
          <a:p>
            <a:pPr marL="685800" lvl="0" indent="-6858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/>
              <a:t>[7]	L. Louu, “Sound Wave Graph Compression Rarefaction - Sound Waves, HD Png Download , Transparent Png Image - PNGitem,” PNGitem.com. [Online]. Available: https://www.pngitem.com/middle/wRbbiT_sound-wave-graph -compression-rarefaction-sound-waves-hd/. [Accessed: 15-Apr-2020].</a:t>
            </a:r>
            <a:endParaRPr sz="16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lvl="0" indent="-6858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/>
              <a:t>[8]	</a:t>
            </a:r>
            <a:r>
              <a:rPr lang="en" sz="1600">
                <a:solidFill>
                  <a:srgbClr val="333333"/>
                </a:solidFill>
                <a:highlight>
                  <a:srgbClr val="FFFFFF"/>
                </a:highlight>
              </a:rPr>
              <a:t>“Evaluating &amp; Using Data,” </a:t>
            </a:r>
            <a:r>
              <a:rPr lang="en" sz="1600" i="1">
                <a:solidFill>
                  <a:srgbClr val="333333"/>
                </a:solidFill>
              </a:rPr>
              <a:t>VRU</a:t>
            </a:r>
            <a:r>
              <a:rPr lang="en" sz="1600">
                <a:solidFill>
                  <a:srgbClr val="333333"/>
                </a:solidFill>
                <a:highlight>
                  <a:srgbClr val="FFFFFF"/>
                </a:highlight>
              </a:rPr>
              <a:t>, 29-Mar-2018. [Online]. Available: https://vru.vibrationresearch.com/lesson/evaluating-using-data/. [Accessed: 15-Apr-2020].</a:t>
            </a:r>
            <a:endParaRPr sz="16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5"/>
          <p:cNvSpPr txBox="1">
            <a:spLocks noGrp="1"/>
          </p:cNvSpPr>
          <p:nvPr>
            <p:ph type="title"/>
          </p:nvPr>
        </p:nvSpPr>
        <p:spPr>
          <a:xfrm>
            <a:off x="1479275" y="273850"/>
            <a:ext cx="7036200" cy="9201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questions do you have for us?</a:t>
            </a:r>
            <a:endParaRPr sz="3600"/>
          </a:p>
        </p:txBody>
      </p:sp>
      <p:pic>
        <p:nvPicPr>
          <p:cNvPr id="311" name="Google Shape;311;p45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2945903" y="990837"/>
            <a:ext cx="3252199" cy="433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Sponsor Background</a:t>
            </a: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Our project sponsor is Dr. Stephen Case</a:t>
            </a:r>
            <a:endParaRPr sz="2200"/>
          </a:p>
          <a:p>
            <a:pPr marL="13716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Associate Professor in Chemistry &amp; Geoscience at ONU</a:t>
            </a:r>
            <a:endParaRPr sz="2000"/>
          </a:p>
          <a:p>
            <a:pPr marL="13716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Director of Strickler Planetarium</a:t>
            </a:r>
            <a:endParaRPr sz="2000"/>
          </a:p>
          <a:p>
            <a:pPr marL="13716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Associate Director of the University Honors program</a:t>
            </a:r>
            <a:endParaRPr sz="20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2200"/>
          </a:p>
        </p:txBody>
      </p:sp>
      <p:pic>
        <p:nvPicPr>
          <p:cNvPr id="116" name="Google Shape;116;p18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599" y="2816100"/>
            <a:ext cx="2327400" cy="232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Background</a:t>
            </a:r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ONU Telescope in the observatory 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Vibrational issues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This causes the telescope to produce shaky</a:t>
            </a:r>
            <a:endParaRPr sz="20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images</a:t>
            </a:r>
            <a:endParaRPr sz="2000"/>
          </a:p>
        </p:txBody>
      </p:sp>
      <p:pic>
        <p:nvPicPr>
          <p:cNvPr id="123" name="Google Shape;123;p1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8475" y="943375"/>
            <a:ext cx="2845526" cy="24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0" y="2919750"/>
            <a:ext cx="2688628" cy="2223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 Statement and Purpose</a:t>
            </a:r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Need: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 method or device that will eliminate/reduce the vibrations affecting the telescope</a:t>
            </a: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Beneficiary:</a:t>
            </a:r>
            <a:endParaRPr sz="22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Dr. Case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ONU students using the telescope for research</a:t>
            </a:r>
            <a:endParaRPr sz="2000"/>
          </a:p>
          <a:p>
            <a:pPr marL="177800" lvl="0" indent="27940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Objectives</a:t>
            </a:r>
            <a:endParaRPr/>
          </a:p>
        </p:txBody>
      </p:sp>
      <p:graphicFrame>
        <p:nvGraphicFramePr>
          <p:cNvPr id="136" name="Google Shape;136;p21"/>
          <p:cNvGraphicFramePr/>
          <p:nvPr/>
        </p:nvGraphicFramePr>
        <p:xfrm>
          <a:off x="874950" y="1564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{7A796EFC-4C0C-414F-8C9C-6375DAB59D24}</a:tableStyleId>
              </a:tblPr>
              <a:tblGrid>
                <a:gridCol w="354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2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Design Objectives</a:t>
                      </a:r>
                      <a:endParaRPr sz="2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Stretch Design Objectives</a:t>
                      </a:r>
                      <a:endParaRPr sz="2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Diagnose vibration source(s)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Completely eliminate all vibrations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Damp vibrations enough to still image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Aesthetically pleasing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Feasible for implementation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Physically implement final design ourselves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Functional Requirements &amp; Specifications</a:t>
            </a:r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spcBef>
                <a:spcPts val="80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/>
              <a:t>Damp vibrations through telescope</a:t>
            </a:r>
            <a:endParaRPr sz="2200"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/>
              <a:t>Stabilize the image produced</a:t>
            </a:r>
            <a:endParaRPr sz="2200"/>
          </a:p>
          <a:p>
            <a:pPr marL="457200" lvl="0" indent="-368300" algn="l" rtl="0">
              <a:spcBef>
                <a:spcPts val="1000"/>
              </a:spcBef>
              <a:spcAft>
                <a:spcPts val="1000"/>
              </a:spcAft>
              <a:buSzPts val="2200"/>
              <a:buFont typeface="Calibri"/>
              <a:buChar char="●"/>
            </a:pPr>
            <a:r>
              <a:rPr lang="en" sz="2200"/>
              <a:t>Device must be easily removable for maintenance/replacement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2023673" y="273844"/>
            <a:ext cx="6491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Constraints</a:t>
            </a:r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Cannot alter structural integrity of the building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Telescope cannot be moved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Our design must not impede any current functions of the telescope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Stay under our budget of $900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Must keep telescope balanced</a:t>
            </a:r>
            <a:endParaRPr sz="22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Should not impede telescope usage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NU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883</Words>
  <Application>Microsoft Office PowerPoint</Application>
  <PresentationFormat>On-screen Show (16:9)</PresentationFormat>
  <Paragraphs>257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ONU</vt:lpstr>
      <vt:lpstr>ONU Telescope Final Design</vt:lpstr>
      <vt:lpstr>Acknowledgements</vt:lpstr>
      <vt:lpstr>Topics Covered</vt:lpstr>
      <vt:lpstr>Sponsor Background</vt:lpstr>
      <vt:lpstr>Project Background</vt:lpstr>
      <vt:lpstr>Need Statement and Purpose</vt:lpstr>
      <vt:lpstr>Design Objectives</vt:lpstr>
      <vt:lpstr>Functional Requirements &amp; Specifications</vt:lpstr>
      <vt:lpstr>Design Constraints</vt:lpstr>
      <vt:lpstr>Vibration Diagnosis</vt:lpstr>
      <vt:lpstr>Vibration Diagnosis</vt:lpstr>
      <vt:lpstr>Design Alternatives</vt:lpstr>
      <vt:lpstr>Viscoelastic Padding</vt:lpstr>
      <vt:lpstr>Mechanical Damper</vt:lpstr>
      <vt:lpstr>Vibration Absorber</vt:lpstr>
      <vt:lpstr>Engineering Analyses and Evaluation</vt:lpstr>
      <vt:lpstr>Design Selection Matrix</vt:lpstr>
      <vt:lpstr>Final Design Selection</vt:lpstr>
      <vt:lpstr>Final Design Description</vt:lpstr>
      <vt:lpstr>Final Design Description</vt:lpstr>
      <vt:lpstr>Final Design Drawings cont.</vt:lpstr>
      <vt:lpstr>Final Design Drawings</vt:lpstr>
      <vt:lpstr>Final Design Cost</vt:lpstr>
      <vt:lpstr>Testing and Validation - Background Knowledge</vt:lpstr>
      <vt:lpstr>Testing and Validation</vt:lpstr>
      <vt:lpstr>Validation of Design Constraints and Objectives</vt:lpstr>
      <vt:lpstr>Recommendations</vt:lpstr>
      <vt:lpstr>Conclusions</vt:lpstr>
      <vt:lpstr>References</vt:lpstr>
      <vt:lpstr>References Cont.</vt:lpstr>
      <vt:lpstr>What questions do you have for us?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ONU Telescope Final Design</dc:title>
  <cp:lastModifiedBy>Jasmine Cieszynski</cp:lastModifiedBy>
  <cp:revision>1</cp:revision>
  <dcterms:modified xsi:type="dcterms:W3CDTF">2020-05-11T16:26:30Z</dcterms:modified>
</cp:coreProperties>
</file>