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7"/>
  </p:notesMasterIdLst>
  <p:sldIdLst>
    <p:sldId id="256" r:id="rId2"/>
    <p:sldId id="281" r:id="rId3"/>
    <p:sldId id="309" r:id="rId4"/>
    <p:sldId id="312" r:id="rId5"/>
    <p:sldId id="259" r:id="rId6"/>
    <p:sldId id="295" r:id="rId7"/>
    <p:sldId id="316" r:id="rId8"/>
    <p:sldId id="293" r:id="rId9"/>
    <p:sldId id="260" r:id="rId10"/>
    <p:sldId id="304" r:id="rId11"/>
    <p:sldId id="303" r:id="rId12"/>
    <p:sldId id="310" r:id="rId13"/>
    <p:sldId id="311" r:id="rId14"/>
    <p:sldId id="306" r:id="rId15"/>
    <p:sldId id="305" r:id="rId16"/>
    <p:sldId id="286" r:id="rId17"/>
    <p:sldId id="299" r:id="rId18"/>
    <p:sldId id="290" r:id="rId19"/>
    <p:sldId id="298" r:id="rId20"/>
    <p:sldId id="297" r:id="rId21"/>
    <p:sldId id="313" r:id="rId22"/>
    <p:sldId id="315" r:id="rId23"/>
    <p:sldId id="307" r:id="rId24"/>
    <p:sldId id="274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Frank" initials="AF" lastIdx="2" clrIdx="0">
    <p:extLst>
      <p:ext uri="{19B8F6BF-5375-455C-9EA6-DF929625EA0E}">
        <p15:presenceInfo xmlns:p15="http://schemas.microsoft.com/office/powerpoint/2012/main" userId="S::arfrank@olivet.edu::0a93baed-6f1c-466f-808e-f431c5977e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B8A2E8-17A7-4F66-8C0D-8F2C1178FB58}" v="15" dt="2019-11-14T15:03:22.449"/>
    <p1510:client id="{0459DB4B-B561-B68B-2F49-FDD062B8C6A1}" v="4" dt="2019-09-30T19:37:26.286"/>
    <p1510:client id="{0A7D137F-2282-6E23-8734-771BCB6186CE}" v="234" dt="2020-01-28T20:46:37.157"/>
    <p1510:client id="{102CEB79-6AAF-980E-38C6-374C086864D3}" v="540" dt="2020-04-14T20:52:58.551"/>
    <p1510:client id="{12E4D6D2-E71E-4C04-BCA4-C66E194EE4F5}" v="808" dt="2020-01-28T20:02:43.484"/>
    <p1510:client id="{137DAC44-0A23-D375-A53A-CDDC8836825D}" v="37" dt="2020-04-14T21:45:18.036"/>
    <p1510:client id="{15EEF850-3D38-459F-8291-71004958D059}" v="1" dt="2019-11-14T15:21:02.131"/>
    <p1510:client id="{1A87FD32-767E-4FD1-B1A3-E3A1DA846A42}" v="241" dt="2020-01-30T19:56:41.996"/>
    <p1510:client id="{1D5A224C-9CF4-CE3E-144E-DB24301D11F7}" v="219" dt="2019-09-30T19:45:56.587"/>
    <p1510:client id="{242CC80B-408E-6D2E-5DBD-4AE6273AC9E9}" v="176" dt="2020-04-03T03:07:40.112"/>
    <p1510:client id="{27B08BC8-E906-48DD-D749-A2B133B54C2C}" v="651" dt="2019-11-14T15:04:39.615"/>
    <p1510:client id="{28BEA652-F181-C9BC-0DAA-098BC94094F6}" v="28" dt="2019-09-30T19:49:08.505"/>
    <p1510:client id="{30F975DF-F581-47F4-9E37-A60592014A6F}" v="721" dt="2019-11-13T20:37:01.781"/>
    <p1510:client id="{3A3408EF-2885-0A53-7B0A-25A14170142E}" v="184" dt="2020-01-23T20:20:21.854"/>
    <p1510:client id="{4239FAE1-B759-4414-945D-E7AB7EE11D97}" v="787" dt="2020-01-28T20:31:29.711"/>
    <p1510:client id="{47B087DE-40FF-4514-AC0B-9DDE1C81F5E3}" v="807" dt="2019-11-14T15:05:54.410"/>
    <p1510:client id="{4DD341A2-CA94-4E2D-8847-E53CC86EDF31}" v="178" dt="2020-01-30T20:06:11.552"/>
    <p1510:client id="{505D5EA3-7B61-E8BB-E1AF-5886F3BB404D}" v="86" dt="2020-04-14T13:33:13.998"/>
    <p1510:client id="{5F28F63F-E871-EBE0-BA4E-210A3220FEBD}" v="174" dt="2019-12-06T20:33:41.344"/>
    <p1510:client id="{62E75A30-9B59-FA5A-10A8-1DA68C96BBCA}" v="740" dt="2020-03-31T21:08:17.049"/>
    <p1510:client id="{6438A483-F424-B0D9-7FA2-A5CBDBA163D7}" v="4" dt="2019-12-09T00:42:37.579"/>
    <p1510:client id="{67AFC6E1-FA3B-4ECF-BA3F-77F27BFB1DB7}" v="10" dt="2019-10-02T19:03:54.169"/>
    <p1510:client id="{72D7CE16-CF47-9F4D-B8C5-B4A2068C78B5}" v="328" dt="2020-04-14T21:46:32.486"/>
    <p1510:client id="{74C731D0-5EAB-9754-DC42-3AC4381ABD0B}" v="18" dt="2020-04-02T20:45:30.901"/>
    <p1510:client id="{764382B3-AE73-4958-8B67-8910887A5FE8}" v="98" dt="2019-11-13T20:43:24.650"/>
    <p1510:client id="{7C92A2AE-4666-4667-81B7-B41880B73DC0}" v="31" dt="2019-12-05T14:57:04.248"/>
    <p1510:client id="{8AC9A4CA-0C42-430B-ACDC-1F1D1E191C76}" v="45" dt="2019-12-09T02:42:00.937"/>
    <p1510:client id="{91CBEBE3-D582-D4A0-46AB-2B80B16C04A8}" v="373" dt="2020-04-15T16:39:56.672"/>
    <p1510:client id="{91FE955C-9DF4-3F8C-1BD7-2B09A792FD8B}" v="33" dt="2019-12-09T03:27:07.148"/>
    <p1510:client id="{98E0F9E1-3B51-3E34-E0C6-E22D1D8E4F37}" v="585" dt="2020-04-15T16:41:22.293"/>
    <p1510:client id="{9DCA27B6-D260-AB10-329C-AD68FA48E77D}" v="714" dt="2019-12-05T15:25:49.062"/>
    <p1510:client id="{A0073C18-95A3-5709-1D61-D5F61B9A7783}" v="5" dt="2019-12-09T03:51:22.837"/>
    <p1510:client id="{A1D40149-8F62-2446-7961-81459AC77A9C}" v="445" dt="2020-01-19T03:54:55.265"/>
    <p1510:client id="{A37AC629-FB79-5E25-0FAF-13E6370D4801}" v="4" dt="2020-04-16T20:50:07.425"/>
    <p1510:client id="{C462864C-C945-A653-7983-BD3BECA77368}" v="14" dt="2019-10-04T12:08:47.402"/>
    <p1510:client id="{D2A183BF-735F-3A74-30DE-F18D29327502}" v="10" dt="2019-12-09T03:36:44.836"/>
    <p1510:client id="{D5C12B4C-0321-E30D-507D-E39070482224}" v="77" dt="2020-04-17T15:36:04.337"/>
    <p1510:client id="{DEC8A733-705E-440C-BD99-EAC161C6E742}" v="241" dt="2019-11-14T03:15:20.580"/>
    <p1510:client id="{E404DE41-7588-E902-8E24-7C4412EB0E67}" v="66" dt="2019-10-02T19:24:51.181"/>
    <p1510:client id="{EAFF05E0-3DF5-B4DB-175D-027C31B6A1BA}" v="338" dt="2019-12-06T20:32:41.381"/>
    <p1510:client id="{F62F634C-E783-E692-26B9-C8EE9E6A8DAB}" v="58" dt="2020-04-17T03:30:50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743C7-C263-4CEB-A46E-B13ED8EEDDB1}" type="datetimeFigureOut">
              <a:rPr lang="en-US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59283-BD8A-46DF-81DE-7F2AFA93726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92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Introduce ourselves and talk about our majors</a:t>
            </a:r>
          </a:p>
          <a:p>
            <a:endParaRPr lang="en-US"/>
          </a:p>
          <a:p>
            <a:r>
              <a:rPr lang="en-US"/>
              <a:t>My name is Alexander Frank and I’m an electrical engineering major</a:t>
            </a:r>
          </a:p>
          <a:p>
            <a:r>
              <a:rPr lang="en-US"/>
              <a:t>My name is AJ Pearson and I’m a mechanical engineering major</a:t>
            </a:r>
          </a:p>
          <a:p>
            <a:r>
              <a:rPr lang="en-US"/>
              <a:t>My name is Zachariah Bishop and I’m also a mechanical engineering major</a:t>
            </a:r>
          </a:p>
          <a:p>
            <a:endParaRPr lang="en-US"/>
          </a:p>
          <a:p>
            <a:r>
              <a:rPr lang="en-US"/>
              <a:t>Frank</a:t>
            </a:r>
          </a:p>
          <a:p>
            <a:r>
              <a:rPr lang="en-US"/>
              <a:t>“ and we are the ladle lancing system team”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59283-BD8A-46DF-81DE-7F2AFA9372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5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Thank you, Professor Ibrahim, for your invaluable wisdom and guidance throughout both semesters</a:t>
            </a:r>
          </a:p>
          <a:p>
            <a:r>
              <a:rPr lang="en-US"/>
              <a:t>Thank you, Nucor, for being generous enough to let us repeatedly visit, observe, and learn about your facility</a:t>
            </a:r>
          </a:p>
          <a:p>
            <a:r>
              <a:rPr lang="en-US"/>
              <a:t>Thank you Engineering faculty for teaching us a wholistic and realistic knowledge of Engineering that allowed us to complete this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59283-BD8A-46DF-81DE-7F2AFA93726F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10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Frank</a:t>
            </a:r>
          </a:p>
          <a:p>
            <a:endParaRPr lang="en-US"/>
          </a:p>
          <a:p>
            <a:r>
              <a:rPr lang="en-US"/>
              <a:t>“Sponsor for this project is Nucor steel</a:t>
            </a:r>
          </a:p>
          <a:p>
            <a:r>
              <a:rPr lang="en-US"/>
              <a:t>Largest manufacture in the USA</a:t>
            </a:r>
          </a:p>
          <a:p>
            <a:r>
              <a:rPr lang="en-US"/>
              <a:t>Dirty steel</a:t>
            </a:r>
          </a:p>
          <a:p>
            <a:r>
              <a:rPr lang="en-US"/>
              <a:t>Investing every year 138 million into a new role mill you can see form I57 </a:t>
            </a:r>
          </a:p>
          <a:p>
            <a:endParaRPr lang="en-US"/>
          </a:p>
          <a:p>
            <a:r>
              <a:rPr lang="en-US"/>
              <a:t>Delaying the casting</a:t>
            </a:r>
          </a:p>
          <a:p>
            <a:r>
              <a:rPr lang="en-US"/>
              <a:t>It cost money, and the steel degrades</a:t>
            </a:r>
          </a:p>
          <a:p>
            <a:r>
              <a:rPr lang="en-US"/>
              <a:t>The steel solidifies and that is very expensive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59283-BD8A-46DF-81DE-7F2AFA9372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1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AJ play video</a:t>
            </a:r>
          </a:p>
          <a:p>
            <a:endParaRPr lang="en-US"/>
          </a:p>
          <a:p>
            <a:r>
              <a:rPr lang="en-US"/>
              <a:t>“walk them through it”</a:t>
            </a:r>
          </a:p>
          <a:p>
            <a:r>
              <a:rPr lang="en-US">
                <a:cs typeface="Calibri" panose="020F0502020204030204"/>
              </a:rPr>
              <a:t>Describe what part of the process this is and what is happening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59283-BD8A-46DF-81DE-7F2AFA9372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4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AJ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59283-BD8A-46DF-81DE-7F2AFA9372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9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98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621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26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52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28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06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0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1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5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5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9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62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7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3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4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6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r3v-penL4s?feature=oembed" TargetMode="Externa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22E411-04DD-421A-8126-A9C89A7B80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9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2769538" y="445383"/>
            <a:ext cx="1995577" cy="7534653"/>
          </a:xfrm>
          <a:prstGeom prst="round2SameRect">
            <a:avLst>
              <a:gd name="adj1" fmla="val 9679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335" y="3496574"/>
            <a:ext cx="6436104" cy="1052422"/>
          </a:xfrm>
        </p:spPr>
        <p:txBody>
          <a:bodyPr>
            <a:noAutofit/>
          </a:bodyPr>
          <a:lstStyle/>
          <a:p>
            <a:pPr algn="l"/>
            <a:r>
              <a:rPr lang="en-US" sz="3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Caster Ladle Lancing System</a:t>
            </a:r>
            <a:endParaRPr lang="en-US" sz="36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335" y="4548996"/>
            <a:ext cx="6436104" cy="534838"/>
          </a:xfrm>
        </p:spPr>
        <p:txBody>
          <a:bodyPr>
            <a:normAutofit/>
          </a:bodyPr>
          <a:lstStyle/>
          <a:p>
            <a:pPr algn="l"/>
            <a:r>
              <a:rPr lang="en-US" sz="1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rgbClr val="F9C97C"/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AJ Pearson, Alexander Frank, Zachariah Bishop</a:t>
            </a:r>
            <a:endParaRPr lang="en-US" sz="1800">
              <a:solidFill>
                <a:srgbClr val="F9C9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588A1-61D7-44D5-A87E-BE78A2D061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Initial Design Solutions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66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24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6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32C5CF09-FA95-4CEA-9C69-D851B75A17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45794" y="803130"/>
            <a:ext cx="2475653" cy="215632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998" y="487090"/>
            <a:ext cx="3588174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1888EE32-0AF2-4DFB-BEB8-194888ED4C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809612" y="258357"/>
            <a:ext cx="2260715" cy="325290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8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7A3EBA5C-2430-400E-A6FA-CE57C69DA2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555742" y="3431538"/>
            <a:ext cx="1238557" cy="310494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4" descr="A close up of a device&#10;&#10;Description generated with high confidence">
            <a:extLst>
              <a:ext uri="{FF2B5EF4-FFF2-40B4-BE49-F238E27FC236}">
                <a16:creationId xmlns:a16="http://schemas.microsoft.com/office/drawing/2014/main" id="{39F3F3A2-2535-4534-AB61-7BF895781A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5554" y="752717"/>
            <a:ext cx="3226613" cy="538362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4FFA271-A10A-4AC3-8F06-E3313A197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502" y="3603670"/>
            <a:ext cx="3601167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0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B47F4E87-97E3-4FC7-B8B3-34B6340C21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066416" y="3361073"/>
            <a:ext cx="1747106" cy="325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827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738ED-62DC-4515-99DB-64A9E890A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523893"/>
            <a:ext cx="10353762" cy="1257300"/>
          </a:xfrm>
        </p:spPr>
        <p:txBody>
          <a:bodyPr>
            <a:normAutofit/>
          </a:bodyPr>
          <a:lstStyle/>
          <a:p>
            <a:r>
              <a:rPr lang="en-US" sz="5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Recommended Designs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109461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A picture containing toy&#10;&#10;Description generated with very high confidence">
            <a:extLst>
              <a:ext uri="{FF2B5EF4-FFF2-40B4-BE49-F238E27FC236}">
                <a16:creationId xmlns:a16="http://schemas.microsoft.com/office/drawing/2014/main" id="{1B5A0A70-8A80-49E5-AEB2-64A78505F8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32" y="2260981"/>
            <a:ext cx="2560320" cy="2329891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DA1EB8-87CF-4588-A1FD-4756F9A28F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10079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A picture containing object&#10;&#10;Description generated with very high confidence">
            <a:extLst>
              <a:ext uri="{FF2B5EF4-FFF2-40B4-BE49-F238E27FC236}">
                <a16:creationId xmlns:a16="http://schemas.microsoft.com/office/drawing/2014/main" id="{CBF4F8E7-81A1-45B3-AB8C-80168A55E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631" y="2346064"/>
            <a:ext cx="2560320" cy="2159725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A4E378-EA57-47B9-B1EB-58B998F6C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2595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id="{9CE4357C-ACA4-47F6-A450-437210C02E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726" y="2369795"/>
            <a:ext cx="2560320" cy="2112264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2B31ED6-76F0-425A-9A41-C947AEF9C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66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A picture containing light, street, traffic, sign&#10;&#10;Description generated with very high confidence">
            <a:extLst>
              <a:ext uri="{FF2B5EF4-FFF2-40B4-BE49-F238E27FC236}">
                <a16:creationId xmlns:a16="http://schemas.microsoft.com/office/drawing/2014/main" id="{EE9A4BA7-1827-4B42-B986-C3A9538E48D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0662" y="2597024"/>
            <a:ext cx="2560320" cy="165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80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7">
            <a:extLst>
              <a:ext uri="{FF2B5EF4-FFF2-40B4-BE49-F238E27FC236}">
                <a16:creationId xmlns:a16="http://schemas.microsoft.com/office/drawing/2014/main" id="{2A2456A0-13DF-4BA8-9BDD-168E874C4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CA67C7-8E98-47FD-A241-16D2B4D5B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978072" cy="1556702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Decision Making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91A6057-BDEB-413B-A2DB-4F917B1A5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354729"/>
            <a:ext cx="5978072" cy="33401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Automated Functionality</a:t>
            </a:r>
            <a:endParaRPr lang="en-US"/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Minimizes Number of Disposable Parts Used to Clear Each Non-Free Opening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Minimizes Up Front Cost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Minimizes Per Unit Cost of Disposable parts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Minimizes Operating Cost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Maximizes Durability/Longevity of the Solution 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Minimizes Damage to Ladle Refractory Material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Clears non-free openings as quickly as possible</a:t>
            </a:r>
          </a:p>
          <a:p>
            <a:pPr marL="380365" indent="-342900">
              <a:lnSpc>
                <a:spcPct val="90000"/>
              </a:lnSpc>
              <a:buAutoNum type="arabicPeriod"/>
            </a:pPr>
            <a:r>
              <a:rPr lang="en-US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Keeps Teammates Safe</a:t>
            </a:r>
          </a:p>
        </p:txBody>
      </p:sp>
      <p:pic>
        <p:nvPicPr>
          <p:cNvPr id="17" name="Picture 19">
            <a:extLst>
              <a:ext uri="{FF2B5EF4-FFF2-40B4-BE49-F238E27FC236}">
                <a16:creationId xmlns:a16="http://schemas.microsoft.com/office/drawing/2014/main" id="{7AEE9CAC-347C-43C2-AE87-6BC5566E6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2905" y="1"/>
            <a:ext cx="4959095" cy="6858000"/>
          </a:xfrm>
          <a:prstGeom prst="rect">
            <a:avLst/>
          </a:prstGeom>
        </p:spPr>
      </p:pic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8CE175A-4865-4161-920B-509C9A4EA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067" y="2843056"/>
            <a:ext cx="4376592" cy="254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51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588A1-61D7-44D5-A87E-BE78A2D061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Final Design Solutions</a:t>
            </a:r>
          </a:p>
        </p:txBody>
      </p:sp>
    </p:spTree>
    <p:extLst>
      <p:ext uri="{BB962C8B-B14F-4D97-AF65-F5344CB8AC3E}">
        <p14:creationId xmlns:p14="http://schemas.microsoft.com/office/powerpoint/2010/main" val="2520488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FCEC6-DB56-45F1-85FF-986CA46D8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91729"/>
            <a:ext cx="10353762" cy="1257300"/>
          </a:xfrm>
        </p:spPr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Preliminary Turret</a:t>
            </a: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2FA7911-98D3-493E-8936-9A0CAE77E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798" y="1553462"/>
            <a:ext cx="6869151" cy="449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328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21">
            <a:extLst>
              <a:ext uri="{FF2B5EF4-FFF2-40B4-BE49-F238E27FC236}">
                <a16:creationId xmlns:a16="http://schemas.microsoft.com/office/drawing/2014/main" id="{1E70A317-DCED-4E80-AA2D-467D8702E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67D46F-DB36-42EC-8DA6-18A64F90FC55}"/>
              </a:ext>
            </a:extLst>
          </p:cNvPr>
          <p:cNvSpPr txBox="1"/>
          <p:nvPr/>
        </p:nvSpPr>
        <p:spPr>
          <a:xfrm>
            <a:off x="861791" y="835383"/>
            <a:ext cx="3382832" cy="3499549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4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</a:rPr>
              <a:t>Redesigned Turret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6D87845-294F-40CB-BC48-46455460D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5671" y="0"/>
            <a:ext cx="75363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 descr="A picture containing text, map, photo, skiing&#10;&#10;Description generated with very high confidence">
            <a:extLst>
              <a:ext uri="{FF2B5EF4-FFF2-40B4-BE49-F238E27FC236}">
                <a16:creationId xmlns:a16="http://schemas.microsoft.com/office/drawing/2014/main" id="{255E3221-333A-41E0-9E9A-914AA32BB8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8454" y="645886"/>
            <a:ext cx="3409420" cy="556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82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46164EA5-FE4E-4D31-B485-14480A3CBD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622" y="10"/>
            <a:ext cx="6096000" cy="3383270"/>
          </a:xfrm>
          <a:prstGeom prst="rect">
            <a:avLst/>
          </a:prstGeom>
        </p:spPr>
      </p:pic>
      <p:pic>
        <p:nvPicPr>
          <p:cNvPr id="6" name="Picture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7AD555F3-6979-4B29-8503-F1CB4F784E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647" y="3429000"/>
            <a:ext cx="6096000" cy="3429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07A6A9-4D52-47DC-9B9E-84C9B1461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493" y="609600"/>
            <a:ext cx="4538124" cy="970450"/>
          </a:xfrm>
        </p:spPr>
        <p:txBody>
          <a:bodyPr anchor="b"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Design Validation and Testing: Stress Simulation</a:t>
            </a:r>
            <a:endParaRPr lang="en-US" sz="32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1C05058-D8D2-4AB5-8F0A-F24E4BCF3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493" y="1732449"/>
            <a:ext cx="4403596" cy="4058751"/>
          </a:xfrm>
        </p:spPr>
        <p:txBody>
          <a:bodyPr anchor="t">
            <a:normAutofit/>
          </a:bodyPr>
          <a:lstStyle/>
          <a:p>
            <a:pPr marL="37465" indent="0">
              <a:buNone/>
            </a:pPr>
            <a:endParaRPr lang="en-US" sz="1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 sz="1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n-US" sz="1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 sz="1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 sz="1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012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0FE9A7-4DAF-43C6-B6C7-AF2D46FAD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 5">
            <a:extLst>
              <a:ext uri="{FF2B5EF4-FFF2-40B4-BE49-F238E27FC236}">
                <a16:creationId xmlns:a16="http://schemas.microsoft.com/office/drawing/2014/main" id="{37D54B6C-87D0-4C03-8335-3955179D2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-118536" y="1371603"/>
            <a:ext cx="5624423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3DBBA7-0B79-4D4A-B89F-A30631BB6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728" y="2848849"/>
            <a:ext cx="3596420" cy="979016"/>
          </a:xfrm>
        </p:spPr>
        <p:txBody>
          <a:bodyPr anchor="b"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Design Validation and Testing: Stress Simulation</a:t>
            </a:r>
            <a:endParaRPr lang="en-US" sz="2800">
              <a:ea typeface="+mj-lt"/>
              <a:cs typeface="+mj-lt"/>
            </a:endParaRPr>
          </a:p>
        </p:txBody>
      </p:sp>
      <p:pic>
        <p:nvPicPr>
          <p:cNvPr id="4" name="Picture 4" descr="A close up of a device&#10;&#10;Description generated with high confidence">
            <a:extLst>
              <a:ext uri="{FF2B5EF4-FFF2-40B4-BE49-F238E27FC236}">
                <a16:creationId xmlns:a16="http://schemas.microsoft.com/office/drawing/2014/main" id="{3DE88DCA-F44B-4715-890C-CDBECD0355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573" y="1646367"/>
            <a:ext cx="3080113" cy="3613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FEE07E-FE9A-4954-B056-D6279B7B6715}"/>
              </a:ext>
            </a:extLst>
          </p:cNvPr>
          <p:cNvSpPr txBox="1"/>
          <p:nvPr/>
        </p:nvSpPr>
        <p:spPr>
          <a:xfrm>
            <a:off x="914400" y="2172983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14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DD986B1-555C-4F8C-A29C-9D0DD8DC14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748" y="1646115"/>
            <a:ext cx="3753492" cy="361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2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6">
            <a:extLst>
              <a:ext uri="{FF2B5EF4-FFF2-40B4-BE49-F238E27FC236}">
                <a16:creationId xmlns:a16="http://schemas.microsoft.com/office/drawing/2014/main" id="{94AB646F-3BE3-47A3-B14F-9CB84F6BF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D4F772-7890-472D-BA24-571BA5998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599"/>
            <a:ext cx="5978072" cy="1481150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Team Information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DF1D1-4FE8-4172-8A6F-ECD32CBC2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279176"/>
            <a:ext cx="5978072" cy="3415672"/>
          </a:xfrm>
        </p:spPr>
        <p:txBody>
          <a:bodyPr anchor="ctr">
            <a:normAutofit fontScale="92500" lnSpcReduction="20000"/>
          </a:bodyPr>
          <a:lstStyle/>
          <a:p>
            <a:pPr indent="-30543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Zachariah Bishop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Engineering Major Concentration Mechanical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Team Leader and Creo Designer</a:t>
            </a:r>
          </a:p>
          <a:p>
            <a:pPr indent="-30543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AJ Pearson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Engineering Major Concentration Mechanical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Creo Designer</a:t>
            </a:r>
          </a:p>
          <a:p>
            <a:pPr indent="-30543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Alexander Frank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Engineering Major Concentration Electrical</a:t>
            </a:r>
          </a:p>
          <a:p>
            <a:pPr marL="719455" lvl="1" indent="-269875">
              <a:lnSpc>
                <a:spcPct val="90000"/>
              </a:lnSpc>
            </a:pPr>
            <a:r>
              <a:rPr lang="en-US" sz="17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Communications</a:t>
            </a:r>
          </a:p>
          <a:p>
            <a:pPr indent="-305435">
              <a:lnSpc>
                <a:spcPct val="90000"/>
              </a:lnSpc>
            </a:pPr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Professor Ibrahim</a:t>
            </a:r>
          </a:p>
          <a:p>
            <a:pPr marL="719455" lvl="1" indent="-269875">
              <a:lnSpc>
                <a:spcPct val="90000"/>
              </a:lnSpc>
            </a:pPr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Faculty mentor</a:t>
            </a:r>
          </a:p>
        </p:txBody>
      </p:sp>
      <p:pic>
        <p:nvPicPr>
          <p:cNvPr id="15" name="Picture 18">
            <a:extLst>
              <a:ext uri="{FF2B5EF4-FFF2-40B4-BE49-F238E27FC236}">
                <a16:creationId xmlns:a16="http://schemas.microsoft.com/office/drawing/2014/main" id="{E0BE7827-5B1A-4F37-BF70-19F7C5C6BD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1468" y="1"/>
            <a:ext cx="4690532" cy="6858000"/>
          </a:xfrm>
          <a:prstGeom prst="rect">
            <a:avLst/>
          </a:prstGeom>
        </p:spPr>
      </p:pic>
      <p:pic>
        <p:nvPicPr>
          <p:cNvPr id="5" name="Picture 7" descr="A picture containing brown, dog, sitting, black&#10;&#10;Description generated with very high confidence">
            <a:extLst>
              <a:ext uri="{FF2B5EF4-FFF2-40B4-BE49-F238E27FC236}">
                <a16:creationId xmlns:a16="http://schemas.microsoft.com/office/drawing/2014/main" id="{CF59DD96-E652-4CDC-AFBA-F6B9C3F4D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5159" y="3793687"/>
            <a:ext cx="1824182" cy="2624667"/>
          </a:xfrm>
          <a:prstGeom prst="rect">
            <a:avLst/>
          </a:prstGeom>
        </p:spPr>
      </p:pic>
      <p:pic>
        <p:nvPicPr>
          <p:cNvPr id="4" name="Picture 4" descr="A picture containing indoor, table, sitting, wooden&#10;&#10;Description generated with very high confidence">
            <a:extLst>
              <a:ext uri="{FF2B5EF4-FFF2-40B4-BE49-F238E27FC236}">
                <a16:creationId xmlns:a16="http://schemas.microsoft.com/office/drawing/2014/main" id="{DD0854E3-8302-4FC9-AE55-9A085C50B9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0575" y="776422"/>
            <a:ext cx="3699934" cy="257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9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4D216-ECD5-4389-B4BD-29A8AC9D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Functionality and Temperature Calculations</a:t>
            </a:r>
            <a:endParaRPr lang="en-US"/>
          </a:p>
        </p:txBody>
      </p:sp>
      <p:pic>
        <p:nvPicPr>
          <p:cNvPr id="5" name="Picture 6" descr="A picture containing building, man, kitchen, table&#10;&#10;Description generated with very high confidence">
            <a:extLst>
              <a:ext uri="{FF2B5EF4-FFF2-40B4-BE49-F238E27FC236}">
                <a16:creationId xmlns:a16="http://schemas.microsoft.com/office/drawing/2014/main" id="{2671080B-5E64-4315-9665-53DA16B046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52182" y="1865563"/>
            <a:ext cx="2743200" cy="2057400"/>
          </a:xfrm>
          <a:prstGeom prst="rect">
            <a:avLst/>
          </a:prstGeom>
        </p:spPr>
      </p:pic>
      <p:pic>
        <p:nvPicPr>
          <p:cNvPr id="7" name="Picture 4" descr="A picture containing person, man, table, large&#10;&#10;Description generated with very high confidence">
            <a:extLst>
              <a:ext uri="{FF2B5EF4-FFF2-40B4-BE49-F238E27FC236}">
                <a16:creationId xmlns:a16="http://schemas.microsoft.com/office/drawing/2014/main" id="{8546D30A-BE42-4C1A-93EF-B4479AC7BD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52831" y="4249319"/>
            <a:ext cx="2743200" cy="2057400"/>
          </a:xfrm>
          <a:prstGeom prst="rect">
            <a:avLst/>
          </a:prstGeom>
        </p:spPr>
      </p:pic>
      <p:pic>
        <p:nvPicPr>
          <p:cNvPr id="4" name="Picture 5" descr="A picture containing mirror, table&#10;&#10;Description generated with very high confidence">
            <a:extLst>
              <a:ext uri="{FF2B5EF4-FFF2-40B4-BE49-F238E27FC236}">
                <a16:creationId xmlns:a16="http://schemas.microsoft.com/office/drawing/2014/main" id="{252B64A9-E3E2-4ADE-9763-4FBBB725A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458" y="1862124"/>
            <a:ext cx="3055257" cy="2081467"/>
          </a:xfrm>
          <a:prstGeom prst="rect">
            <a:avLst/>
          </a:prstGeom>
        </p:spPr>
      </p:pic>
      <p:pic>
        <p:nvPicPr>
          <p:cNvPr id="8" name="Picture 8" descr="A close up of a light pole&#10;&#10;Description generated with high confidence">
            <a:extLst>
              <a:ext uri="{FF2B5EF4-FFF2-40B4-BE49-F238E27FC236}">
                <a16:creationId xmlns:a16="http://schemas.microsoft.com/office/drawing/2014/main" id="{6C03C753-3AB9-404E-971E-C05AF77C37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6516" y="4205909"/>
            <a:ext cx="4963885" cy="214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0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4D0A-3EE7-42EB-B8CB-A63EE0DB2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3373" y="455863"/>
            <a:ext cx="3923552" cy="1257300"/>
          </a:xfrm>
        </p:spPr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Validation</a:t>
            </a:r>
          </a:p>
        </p:txBody>
      </p:sp>
      <p:pic>
        <p:nvPicPr>
          <p:cNvPr id="6" name="Picture 6" descr="A picture containing bird, table&#10;&#10;Description generated with very high confidence">
            <a:extLst>
              <a:ext uri="{FF2B5EF4-FFF2-40B4-BE49-F238E27FC236}">
                <a16:creationId xmlns:a16="http://schemas.microsoft.com/office/drawing/2014/main" id="{E57B9C5A-A343-43E9-9A37-1F7EE629E5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347" y="3933714"/>
            <a:ext cx="5156200" cy="608150"/>
          </a:xfrm>
          <a:prstGeom prst="rect">
            <a:avLst/>
          </a:prstGeom>
        </p:spPr>
      </p:pic>
      <p:pic>
        <p:nvPicPr>
          <p:cNvPr id="8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8BFB31B-8DE5-44F8-A803-B87EE45DEF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8166" y="1653680"/>
            <a:ext cx="5162884" cy="1079685"/>
          </a:xfrm>
          <a:prstGeom prst="rect">
            <a:avLst/>
          </a:prstGeom>
        </p:spPr>
      </p:pic>
      <p:pic>
        <p:nvPicPr>
          <p:cNvPr id="10" name="Picture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A54A589-74AE-4AD3-B321-B1A69AECF9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639" y="4573004"/>
            <a:ext cx="5149515" cy="1813344"/>
          </a:xfrm>
          <a:prstGeom prst="rect">
            <a:avLst/>
          </a:prstGeom>
        </p:spPr>
      </p:pic>
      <p:pic>
        <p:nvPicPr>
          <p:cNvPr id="14" name="Picture 1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1E74F253-D0D7-4C54-B1DD-F390E1034F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031" y="2807555"/>
            <a:ext cx="5162884" cy="1082469"/>
          </a:xfrm>
          <a:prstGeom prst="rect">
            <a:avLst/>
          </a:prstGeom>
        </p:spPr>
      </p:pic>
      <p:pic>
        <p:nvPicPr>
          <p:cNvPr id="16" name="Picture 1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D18F6F9-E367-4CA4-8A71-21A45B28A2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19" y="370613"/>
            <a:ext cx="5089357" cy="2556921"/>
          </a:xfrm>
          <a:prstGeom prst="rect">
            <a:avLst/>
          </a:prstGeom>
        </p:spPr>
      </p:pic>
      <p:pic>
        <p:nvPicPr>
          <p:cNvPr id="20" name="Picture 20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6C5C5339-7347-4087-AD50-6CB170626EB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2" y="3022002"/>
            <a:ext cx="5096042" cy="345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11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B9A6-78EC-4E56-A051-4E88D16B0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Validation</a:t>
            </a:r>
            <a:endParaRPr lang="en-US"/>
          </a:p>
        </p:txBody>
      </p:sp>
      <p:pic>
        <p:nvPicPr>
          <p:cNvPr id="8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322103B-5DF7-416E-BF75-6E6034C532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6469" y="2076450"/>
            <a:ext cx="8508414" cy="3714749"/>
          </a:xfrm>
        </p:spPr>
      </p:pic>
    </p:spTree>
    <p:extLst>
      <p:ext uri="{BB962C8B-B14F-4D97-AF65-F5344CB8AC3E}">
        <p14:creationId xmlns:p14="http://schemas.microsoft.com/office/powerpoint/2010/main" val="1770030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8F454-871D-4E49-8AF6-C2017A250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1AC1C-4B30-4A16-AB07-690FEF17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Our design meets the need presented to us by Nucor</a:t>
            </a:r>
          </a:p>
        </p:txBody>
      </p:sp>
    </p:spTree>
    <p:extLst>
      <p:ext uri="{BB962C8B-B14F-4D97-AF65-F5344CB8AC3E}">
        <p14:creationId xmlns:p14="http://schemas.microsoft.com/office/powerpoint/2010/main" val="2842973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27632-A5A6-4FC0-AC4A-31A14C45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Additional Recommendations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90920-761A-462F-82B8-6FDB81527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Use on the upper platform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Store out of range of molten steel splashing to elongate useful life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Use of this device, along with standard safety practice</a:t>
            </a:r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/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4" descr="A picture containing person, man, table, large&#10;&#10;Description generated with very high confidence">
            <a:extLst>
              <a:ext uri="{FF2B5EF4-FFF2-40B4-BE49-F238E27FC236}">
                <a16:creationId xmlns:a16="http://schemas.microsoft.com/office/drawing/2014/main" id="{B943A0DE-B715-4F15-A6B9-24D92CC4E0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40000">
            <a:off x="8153488" y="3430323"/>
            <a:ext cx="2743200" cy="2057400"/>
          </a:xfrm>
          <a:prstGeom prst="rect">
            <a:avLst/>
          </a:prstGeom>
        </p:spPr>
      </p:pic>
      <p:pic>
        <p:nvPicPr>
          <p:cNvPr id="6" name="Picture 6" descr="A picture containing building, man, kitchen, table&#10;&#10;Description generated with very high confidence">
            <a:extLst>
              <a:ext uri="{FF2B5EF4-FFF2-40B4-BE49-F238E27FC236}">
                <a16:creationId xmlns:a16="http://schemas.microsoft.com/office/drawing/2014/main" id="{2D302B0B-CE17-4FE3-8724-F2C360493D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96287" y="3435470"/>
            <a:ext cx="2743200" cy="2057400"/>
          </a:xfrm>
          <a:prstGeom prst="rect">
            <a:avLst/>
          </a:prstGeom>
        </p:spPr>
      </p:pic>
      <p:pic>
        <p:nvPicPr>
          <p:cNvPr id="8" name="Picture 8" descr="A picture containing building, photo, black, large&#10;&#10;Description generated with very high confidence">
            <a:extLst>
              <a:ext uri="{FF2B5EF4-FFF2-40B4-BE49-F238E27FC236}">
                <a16:creationId xmlns:a16="http://schemas.microsoft.com/office/drawing/2014/main" id="{55B85EBF-42AB-42F3-8A28-0DE51F1E15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40000">
            <a:off x="1260350" y="3434232"/>
            <a:ext cx="2884311" cy="21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752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83DBD-368D-441D-BF7D-B5C31C556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58" y="371045"/>
            <a:ext cx="9440034" cy="1568826"/>
          </a:xfrm>
        </p:spPr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8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8F454-871D-4E49-8AF6-C2017A250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1AC1C-4B30-4A16-AB07-690FEF17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Professor Ibrahim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Nucor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Olivet Nazarene </a:t>
            </a:r>
            <a:r>
              <a:rPr lang="en-US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Univeristy</a:t>
            </a:r>
          </a:p>
        </p:txBody>
      </p:sp>
    </p:spTree>
    <p:extLst>
      <p:ext uri="{BB962C8B-B14F-4D97-AF65-F5344CB8AC3E}">
        <p14:creationId xmlns:p14="http://schemas.microsoft.com/office/powerpoint/2010/main" val="185343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949D3-A119-4428-8E5E-C27EDD0B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7874B-663B-48C7-A5F2-A2BC30CE1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Background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Decision Making Process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Final Design and Validation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Recommendations</a:t>
            </a:r>
          </a:p>
          <a:p>
            <a:pPr indent="-305435"/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268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id="{2A2456A0-13DF-4BA8-9BDD-168E874C4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47F654-89A6-4386-9823-09F02BFE4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978072" cy="1556702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Company Background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18129-C5F9-4063-A0BC-307097D9B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049" y="2354729"/>
            <a:ext cx="6093818" cy="1825084"/>
          </a:xfrm>
        </p:spPr>
        <p:txBody>
          <a:bodyPr anchor="t">
            <a:normAutofit/>
          </a:bodyPr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Steel Production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Largest manufacturer of steel in the US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Fortune 500 company</a:t>
            </a:r>
          </a:p>
        </p:txBody>
      </p:sp>
      <p:pic>
        <p:nvPicPr>
          <p:cNvPr id="15" name="Picture 12">
            <a:extLst>
              <a:ext uri="{FF2B5EF4-FFF2-40B4-BE49-F238E27FC236}">
                <a16:creationId xmlns:a16="http://schemas.microsoft.com/office/drawing/2014/main" id="{7AEE9CAC-347C-43C2-AE87-6BC5566E6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2905" y="1"/>
            <a:ext cx="4959095" cy="6858000"/>
          </a:xfrm>
          <a:prstGeom prst="rect">
            <a:avLst/>
          </a:prstGeom>
        </p:spPr>
      </p:pic>
      <p:pic>
        <p:nvPicPr>
          <p:cNvPr id="6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B2F7D64-B2BB-4137-8859-1645006B3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2945" y="1197355"/>
            <a:ext cx="3995592" cy="39955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2835E3-BB15-43F4-9E49-410BFE5CE2FA}"/>
              </a:ext>
            </a:extLst>
          </p:cNvPr>
          <p:cNvSpPr txBox="1"/>
          <p:nvPr/>
        </p:nvSpPr>
        <p:spPr>
          <a:xfrm>
            <a:off x="0" y="6355976"/>
            <a:ext cx="693868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035056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4AB646F-3BE3-47A3-B14F-9CB84F6BF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E07273-5CCE-4756-A971-9532C06D7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599"/>
            <a:ext cx="5978072" cy="1481150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Steel Making Process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04313-1C47-40BA-85B3-1DEC58074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181762"/>
            <a:ext cx="5978072" cy="3415672"/>
          </a:xfrm>
        </p:spPr>
        <p:txBody>
          <a:bodyPr anchor="ctr">
            <a:normAutofit/>
          </a:bodyPr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Recycled Steel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Furnace</a:t>
            </a:r>
          </a:p>
          <a:p>
            <a:pPr marL="37465" indent="0">
              <a:buNone/>
            </a:pPr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0BE7827-5B1A-4F37-BF70-19F7C5C6BD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1468" y="1"/>
            <a:ext cx="4690532" cy="6858000"/>
          </a:xfrm>
          <a:prstGeom prst="rect">
            <a:avLst/>
          </a:prstGeom>
        </p:spPr>
      </p:pic>
      <p:pic>
        <p:nvPicPr>
          <p:cNvPr id="6" name="Picture 8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F169A5B0-D714-43F0-B4CF-8C18DEC84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252" y="2209238"/>
            <a:ext cx="4138912" cy="1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82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4AB646F-3BE3-47A3-B14F-9CB84F6BF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EC6C94-635A-456A-8D39-9098E27D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978072" cy="1556702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Steel Making Process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219FA-2DBA-4BB4-8789-F5C4551DC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173347"/>
            <a:ext cx="5978072" cy="3415672"/>
          </a:xfrm>
        </p:spPr>
        <p:txBody>
          <a:bodyPr anchor="ctr">
            <a:normAutofit/>
          </a:bodyPr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Ladle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Continuous Casting Process</a:t>
            </a:r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0BE7827-5B1A-4F37-BF70-19F7C5C6BD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1468" y="1"/>
            <a:ext cx="4690532" cy="6858000"/>
          </a:xfrm>
          <a:prstGeom prst="rect">
            <a:avLst/>
          </a:prstGeom>
        </p:spPr>
      </p:pic>
      <p:pic>
        <p:nvPicPr>
          <p:cNvPr id="8" name="Picture 8" descr="A close up of a map&#10;&#10;Description generated with high confidence">
            <a:extLst>
              <a:ext uri="{FF2B5EF4-FFF2-40B4-BE49-F238E27FC236}">
                <a16:creationId xmlns:a16="http://schemas.microsoft.com/office/drawing/2014/main" id="{433974BD-CEE4-4724-B06B-ADFD68819B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1452" y="3356930"/>
            <a:ext cx="2191596" cy="2624667"/>
          </a:xfrm>
          <a:prstGeom prst="rect">
            <a:avLst/>
          </a:prstGeom>
        </p:spPr>
      </p:pic>
      <p:pic>
        <p:nvPicPr>
          <p:cNvPr id="6" name="Picture 6" descr="A picture containing text, orange, sign, black&#10;&#10;Description generated with very high confidence">
            <a:extLst>
              <a:ext uri="{FF2B5EF4-FFF2-40B4-BE49-F238E27FC236}">
                <a16:creationId xmlns:a16="http://schemas.microsoft.com/office/drawing/2014/main" id="{047A6A3C-C367-43DB-9AD8-A874E4788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7960" y="458229"/>
            <a:ext cx="2558579" cy="262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3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AB7F4-481C-4742-8A77-C761DA3AD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Unclogging a Non-Free Opening</a:t>
            </a:r>
            <a:endParaRPr lang="en-US"/>
          </a:p>
        </p:txBody>
      </p:sp>
      <p:pic>
        <p:nvPicPr>
          <p:cNvPr id="4" name="Picture 4">
            <a:hlinkClick r:id="" action="ppaction://media"/>
            <a:extLst>
              <a:ext uri="{FF2B5EF4-FFF2-40B4-BE49-F238E27FC236}">
                <a16:creationId xmlns:a16="http://schemas.microsoft.com/office/drawing/2014/main" id="{FD9EA4F7-2DBE-4D2F-A2EB-C1D75B290C8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05237" y="222962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55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A2456A0-13DF-4BA8-9BDD-168E874C4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0329EA-C4AC-4BF4-A084-FBA87E24F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978072" cy="1556702"/>
          </a:xfrm>
        </p:spPr>
        <p:txBody>
          <a:bodyPr>
            <a:normAutofit/>
          </a:bodyPr>
          <a:lstStyle/>
          <a:p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80885-2AD0-4E03-A9A6-400161E4D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354729"/>
            <a:ext cx="5978072" cy="3340119"/>
          </a:xfrm>
        </p:spPr>
        <p:txBody>
          <a:bodyPr anchor="t">
            <a:normAutofit lnSpcReduction="10000"/>
          </a:bodyPr>
          <a:lstStyle/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Functions</a:t>
            </a:r>
          </a:p>
          <a:p>
            <a:pPr marL="719455" lvl="1" indent="-26987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Clear non-free opening</a:t>
            </a:r>
          </a:p>
          <a:p>
            <a:pPr marL="719455" lvl="1" indent="-26987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Keep the operator safe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Objectives</a:t>
            </a:r>
          </a:p>
          <a:p>
            <a:pPr marL="719455" lvl="1" indent="-26987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Increase the safety over the current process</a:t>
            </a:r>
          </a:p>
          <a:p>
            <a:pPr indent="-30543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Constraints</a:t>
            </a:r>
          </a:p>
          <a:p>
            <a:pPr marL="719455" lvl="1" indent="-26987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Cannot alter the current casting process</a:t>
            </a:r>
          </a:p>
          <a:p>
            <a:pPr marL="719455" lvl="1" indent="-269875"/>
            <a:r>
              <a:rPr lang="en-US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Meets OSHA and Nucor Standards</a:t>
            </a:r>
          </a:p>
          <a:p>
            <a:pPr marL="719455" lvl="1" indent="-269875"/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EE9CAC-347C-43C2-AE87-6BC5566E6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2905" y="1"/>
            <a:ext cx="495909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8C7778-B9B0-4DD3-A7F5-9909B4CC4A34}"/>
              </a:ext>
            </a:extLst>
          </p:cNvPr>
          <p:cNvSpPr txBox="1"/>
          <p:nvPr/>
        </p:nvSpPr>
        <p:spPr>
          <a:xfrm>
            <a:off x="9075174" y="215572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Ladle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591D9-B1AB-4AE8-A8A4-9016A1922761}"/>
              </a:ext>
            </a:extLst>
          </p:cNvPr>
          <p:cNvSpPr txBox="1"/>
          <p:nvPr/>
        </p:nvSpPr>
        <p:spPr>
          <a:xfrm>
            <a:off x="9082856" y="425275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Tundish</a:t>
            </a:r>
          </a:p>
        </p:txBody>
      </p:sp>
      <p:pic>
        <p:nvPicPr>
          <p:cNvPr id="7" name="Picture 7" descr="A picture containing table, man, standing, room&#10;&#10;Description generated with very high confidence">
            <a:extLst>
              <a:ext uri="{FF2B5EF4-FFF2-40B4-BE49-F238E27FC236}">
                <a16:creationId xmlns:a16="http://schemas.microsoft.com/office/drawing/2014/main" id="{3E67C4DB-5A69-4252-8635-8049C4313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4937" y="1717832"/>
            <a:ext cx="4620321" cy="319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86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">
      <a:dk1>
        <a:srgbClr val="000000"/>
      </a:dk1>
      <a:lt1>
        <a:srgbClr val="FFFFFF"/>
      </a:lt1>
      <a:dk2>
        <a:srgbClr val="244128"/>
      </a:dk2>
      <a:lt2>
        <a:srgbClr val="EBE6EB"/>
      </a:lt2>
      <a:accent1>
        <a:srgbClr val="84AD73"/>
      </a:accent1>
      <a:accent2>
        <a:srgbClr val="64B06D"/>
      </a:accent2>
      <a:accent3>
        <a:srgbClr val="72AC91"/>
      </a:accent3>
      <a:accent4>
        <a:srgbClr val="A871C7"/>
      </a:accent4>
      <a:accent5>
        <a:srgbClr val="D086CC"/>
      </a:accent5>
      <a:accent6>
        <a:srgbClr val="C7719F"/>
      </a:accent6>
      <a:hlink>
        <a:srgbClr val="B06CA8"/>
      </a:hlink>
      <a:folHlink>
        <a:srgbClr val="848484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370</Words>
  <Application>Microsoft Office PowerPoint</Application>
  <PresentationFormat>Widescreen</PresentationFormat>
  <Paragraphs>107</Paragraphs>
  <Slides>25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Calibri</vt:lpstr>
      <vt:lpstr>Calisto MT</vt:lpstr>
      <vt:lpstr>Wingdings 2</vt:lpstr>
      <vt:lpstr>SlateVTI</vt:lpstr>
      <vt:lpstr>Caster Ladle Lancing System</vt:lpstr>
      <vt:lpstr>Team Information</vt:lpstr>
      <vt:lpstr>Acknowledgements</vt:lpstr>
      <vt:lpstr>Outline</vt:lpstr>
      <vt:lpstr>Company Background</vt:lpstr>
      <vt:lpstr>Steel Making Process</vt:lpstr>
      <vt:lpstr>Steel Making Process</vt:lpstr>
      <vt:lpstr>Unclogging a Non-Free Opening</vt:lpstr>
      <vt:lpstr>Problem Statement</vt:lpstr>
      <vt:lpstr>Initial Design Solutions</vt:lpstr>
      <vt:lpstr>PowerPoint Presentation</vt:lpstr>
      <vt:lpstr>Recommended Designs</vt:lpstr>
      <vt:lpstr>PowerPoint Presentation</vt:lpstr>
      <vt:lpstr>Decision Making</vt:lpstr>
      <vt:lpstr>Final Design Solutions</vt:lpstr>
      <vt:lpstr>Preliminary Turret</vt:lpstr>
      <vt:lpstr>PowerPoint Presentation</vt:lpstr>
      <vt:lpstr>Design Validation and Testing: Stress Simulation</vt:lpstr>
      <vt:lpstr>Design Validation and Testing: Stress Simulation</vt:lpstr>
      <vt:lpstr>Functionality and Temperature Calculations</vt:lpstr>
      <vt:lpstr>Validation</vt:lpstr>
      <vt:lpstr>Validation</vt:lpstr>
      <vt:lpstr>Conclusion</vt:lpstr>
      <vt:lpstr>Additional Recommendations 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Jasmine Cieszynski</cp:lastModifiedBy>
  <cp:revision>2</cp:revision>
  <dcterms:created xsi:type="dcterms:W3CDTF">2013-07-15T20:26:40Z</dcterms:created>
  <dcterms:modified xsi:type="dcterms:W3CDTF">2020-05-11T15:24:43Z</dcterms:modified>
</cp:coreProperties>
</file>