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diagrams/data10.xml" ContentType="application/vnd.openxmlformats-officedocument.drawingml.diagramData+xml"/>
  <Override PartName="/ppt/diagrams/layout10.xml" ContentType="application/vnd.openxmlformats-officedocument.drawingml.diagramLayout+xml"/>
  <Override PartName="/ppt/diagrams/quickStyle10.xml" ContentType="application/vnd.openxmlformats-officedocument.drawingml.diagramStyle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ppt/diagrams/data11.xml" ContentType="application/vnd.openxmlformats-officedocument.drawingml.diagramData+xml"/>
  <Override PartName="/ppt/diagrams/layout11.xml" ContentType="application/vnd.openxmlformats-officedocument.drawingml.diagramLayout+xml"/>
  <Override PartName="/ppt/diagrams/quickStyle11.xml" ContentType="application/vnd.openxmlformats-officedocument.drawingml.diagramStyle+xml"/>
  <Override PartName="/ppt/diagrams/colors11.xml" ContentType="application/vnd.openxmlformats-officedocument.drawingml.diagramColors+xml"/>
  <Override PartName="/ppt/diagrams/drawing1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827" r:id="rId1"/>
  </p:sldMasterIdLst>
  <p:sldIdLst>
    <p:sldId id="256" r:id="rId2"/>
    <p:sldId id="277" r:id="rId3"/>
    <p:sldId id="278" r:id="rId4"/>
    <p:sldId id="271" r:id="rId5"/>
    <p:sldId id="292" r:id="rId6"/>
    <p:sldId id="286" r:id="rId7"/>
    <p:sldId id="259" r:id="rId8"/>
    <p:sldId id="272" r:id="rId9"/>
    <p:sldId id="273" r:id="rId10"/>
    <p:sldId id="260" r:id="rId11"/>
    <p:sldId id="279" r:id="rId12"/>
    <p:sldId id="281" r:id="rId13"/>
    <p:sldId id="280" r:id="rId14"/>
    <p:sldId id="284" r:id="rId15"/>
    <p:sldId id="269" r:id="rId16"/>
    <p:sldId id="262" r:id="rId17"/>
    <p:sldId id="283" r:id="rId18"/>
    <p:sldId id="276" r:id="rId19"/>
    <p:sldId id="291" r:id="rId20"/>
    <p:sldId id="288" r:id="rId21"/>
    <p:sldId id="287" r:id="rId22"/>
    <p:sldId id="275" r:id="rId23"/>
    <p:sldId id="266" r:id="rId24"/>
    <p:sldId id="267" r:id="rId2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637" autoAdjust="0"/>
    <p:restoredTop sz="94660"/>
  </p:normalViewPr>
  <p:slideViewPr>
    <p:cSldViewPr snapToGrid="0">
      <p:cViewPr>
        <p:scale>
          <a:sx n="101" d="100"/>
          <a:sy n="101" d="100"/>
        </p:scale>
        <p:origin x="-610" y="-25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0CB7E82-D4CE-4EF7-B911-0A2FB5F2199E}" type="doc">
      <dgm:prSet loTypeId="urn:microsoft.com/office/officeart/2005/8/layout/process4" loCatId="process" qsTypeId="urn:microsoft.com/office/officeart/2005/8/quickstyle/simple2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D337DFD0-6632-4264-AEEA-74B885F812A5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Historically, hospital reimbursement in the United States was completely based on something called a fee-for-service system (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Stacy, 2016</a:t>
          </a:r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). </a:t>
          </a:r>
        </a:p>
      </dgm:t>
    </dgm:pt>
    <dgm:pt modelId="{2A16109A-5875-4688-B29B-BC351FC7B40E}" type="parTrans" cxnId="{689F6FAA-A147-48A4-BDCB-D9196E0ABC0D}">
      <dgm:prSet/>
      <dgm:spPr/>
      <dgm:t>
        <a:bodyPr/>
        <a:lstStyle/>
        <a:p>
          <a:endParaRPr lang="en-US"/>
        </a:p>
      </dgm:t>
    </dgm:pt>
    <dgm:pt modelId="{1F58D5F6-EEC6-4A2F-81EE-1671E5F54174}" type="sibTrans" cxnId="{689F6FAA-A147-48A4-BDCB-D9196E0ABC0D}">
      <dgm:prSet/>
      <dgm:spPr/>
      <dgm:t>
        <a:bodyPr/>
        <a:lstStyle/>
        <a:p>
          <a:endParaRPr lang="en-US"/>
        </a:p>
      </dgm:t>
    </dgm:pt>
    <dgm:pt modelId="{7026F20B-DD57-450E-BC7A-639922333317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Medicare and Medicaid Services (CMS) set forth new guidelines involving a new system that is based on pay-for-performance (</a:t>
          </a:r>
          <a:r>
            <a:rPr lang="en-US" sz="18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Turris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, 2005</a:t>
          </a:r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). </a:t>
          </a:r>
        </a:p>
      </dgm:t>
    </dgm:pt>
    <dgm:pt modelId="{9E27225A-37E6-4614-8DDD-DF559E707DB8}" type="parTrans" cxnId="{64B76016-A237-4EDE-AA19-BB737598303F}">
      <dgm:prSet/>
      <dgm:spPr/>
      <dgm:t>
        <a:bodyPr/>
        <a:lstStyle/>
        <a:p>
          <a:endParaRPr lang="en-US"/>
        </a:p>
      </dgm:t>
    </dgm:pt>
    <dgm:pt modelId="{C5301500-DF90-4A33-8136-C39A24D19D84}" type="sibTrans" cxnId="{64B76016-A237-4EDE-AA19-BB737598303F}">
      <dgm:prSet/>
      <dgm:spPr/>
      <dgm:t>
        <a:bodyPr/>
        <a:lstStyle/>
        <a:p>
          <a:endParaRPr lang="en-US"/>
        </a:p>
      </dgm:t>
    </dgm:pt>
    <dgm:pt modelId="{35FC88A5-2D57-4B64-BAD2-3EA9B6B29565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Hospitals gain financial reimbursement based on their patient satisfaction data </a:t>
          </a:r>
          <a:r>
            <a:rPr lang="en-US" sz="2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Gilman et al., 2015</a:t>
          </a:r>
          <a:r>
            <a:rPr lang="en-US" sz="24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). </a:t>
          </a:r>
        </a:p>
      </dgm:t>
    </dgm:pt>
    <dgm:pt modelId="{E73A454A-94D9-4180-9340-BEE2C36A375F}" type="parTrans" cxnId="{FA965086-E452-40C3-B9FC-76FB171C5B2A}">
      <dgm:prSet/>
      <dgm:spPr/>
      <dgm:t>
        <a:bodyPr/>
        <a:lstStyle/>
        <a:p>
          <a:endParaRPr lang="en-US"/>
        </a:p>
      </dgm:t>
    </dgm:pt>
    <dgm:pt modelId="{EDF5D670-B6B3-4453-B433-4605629AE01A}" type="sibTrans" cxnId="{FA965086-E452-40C3-B9FC-76FB171C5B2A}">
      <dgm:prSet/>
      <dgm:spPr/>
      <dgm:t>
        <a:bodyPr/>
        <a:lstStyle/>
        <a:p>
          <a:endParaRPr lang="en-US"/>
        </a:p>
      </dgm:t>
    </dgm:pt>
    <dgm:pt modelId="{7E31DB52-BCE3-4DCA-8C5D-FE3CF5FC3CCC}" type="pres">
      <dgm:prSet presAssocID="{70CB7E82-D4CE-4EF7-B911-0A2FB5F2199E}" presName="Name0" presStyleCnt="0">
        <dgm:presLayoutVars>
          <dgm:dir/>
          <dgm:animLvl val="lvl"/>
          <dgm:resizeHandles val="exact"/>
        </dgm:presLayoutVars>
      </dgm:prSet>
      <dgm:spPr/>
    </dgm:pt>
    <dgm:pt modelId="{3C545BC3-E047-4300-816A-DC1F45C8F6E5}" type="pres">
      <dgm:prSet presAssocID="{35FC88A5-2D57-4B64-BAD2-3EA9B6B29565}" presName="boxAndChildren" presStyleCnt="0"/>
      <dgm:spPr/>
    </dgm:pt>
    <dgm:pt modelId="{EBCA5895-4EEB-4920-A51E-9EFC6E1448E2}" type="pres">
      <dgm:prSet presAssocID="{35FC88A5-2D57-4B64-BAD2-3EA9B6B29565}" presName="parentTextBox" presStyleLbl="node1" presStyleIdx="0" presStyleCnt="3"/>
      <dgm:spPr/>
    </dgm:pt>
    <dgm:pt modelId="{563E1698-3DE7-47BE-A141-9DB46F546F90}" type="pres">
      <dgm:prSet presAssocID="{C5301500-DF90-4A33-8136-C39A24D19D84}" presName="sp" presStyleCnt="0"/>
      <dgm:spPr/>
    </dgm:pt>
    <dgm:pt modelId="{FDA9F6ED-E838-4DCD-A2F9-ED97783BBDEC}" type="pres">
      <dgm:prSet presAssocID="{7026F20B-DD57-450E-BC7A-639922333317}" presName="arrowAndChildren" presStyleCnt="0"/>
      <dgm:spPr/>
    </dgm:pt>
    <dgm:pt modelId="{66BD3927-9DB3-4588-9D0F-AAAAC656E6F9}" type="pres">
      <dgm:prSet presAssocID="{7026F20B-DD57-450E-BC7A-639922333317}" presName="parentTextArrow" presStyleLbl="node1" presStyleIdx="1" presStyleCnt="3"/>
      <dgm:spPr/>
    </dgm:pt>
    <dgm:pt modelId="{ADD3CBA1-BB57-424A-B9B6-7190497CB9F9}" type="pres">
      <dgm:prSet presAssocID="{1F58D5F6-EEC6-4A2F-81EE-1671E5F54174}" presName="sp" presStyleCnt="0"/>
      <dgm:spPr/>
    </dgm:pt>
    <dgm:pt modelId="{9B9558CE-86A5-4FF2-9ECE-1C955C21EE62}" type="pres">
      <dgm:prSet presAssocID="{D337DFD0-6632-4264-AEEA-74B885F812A5}" presName="arrowAndChildren" presStyleCnt="0"/>
      <dgm:spPr/>
    </dgm:pt>
    <dgm:pt modelId="{4EF65962-C375-454F-BD81-47B00197B0CA}" type="pres">
      <dgm:prSet presAssocID="{D337DFD0-6632-4264-AEEA-74B885F812A5}" presName="parentTextArrow" presStyleLbl="node1" presStyleIdx="2" presStyleCnt="3"/>
      <dgm:spPr/>
    </dgm:pt>
  </dgm:ptLst>
  <dgm:cxnLst>
    <dgm:cxn modelId="{64B76016-A237-4EDE-AA19-BB737598303F}" srcId="{70CB7E82-D4CE-4EF7-B911-0A2FB5F2199E}" destId="{7026F20B-DD57-450E-BC7A-639922333317}" srcOrd="1" destOrd="0" parTransId="{9E27225A-37E6-4614-8DDD-DF559E707DB8}" sibTransId="{C5301500-DF90-4A33-8136-C39A24D19D84}"/>
    <dgm:cxn modelId="{FCC3A177-AEC6-4975-80C9-331A0BA87692}" type="presOf" srcId="{70CB7E82-D4CE-4EF7-B911-0A2FB5F2199E}" destId="{7E31DB52-BCE3-4DCA-8C5D-FE3CF5FC3CCC}" srcOrd="0" destOrd="0" presId="urn:microsoft.com/office/officeart/2005/8/layout/process4"/>
    <dgm:cxn modelId="{FA965086-E452-40C3-B9FC-76FB171C5B2A}" srcId="{70CB7E82-D4CE-4EF7-B911-0A2FB5F2199E}" destId="{35FC88A5-2D57-4B64-BAD2-3EA9B6B29565}" srcOrd="2" destOrd="0" parTransId="{E73A454A-94D9-4180-9340-BEE2C36A375F}" sibTransId="{EDF5D670-B6B3-4453-B433-4605629AE01A}"/>
    <dgm:cxn modelId="{F5B82187-BB8C-46CA-8D00-912C4B3C772D}" type="presOf" srcId="{7026F20B-DD57-450E-BC7A-639922333317}" destId="{66BD3927-9DB3-4588-9D0F-AAAAC656E6F9}" srcOrd="0" destOrd="0" presId="urn:microsoft.com/office/officeart/2005/8/layout/process4"/>
    <dgm:cxn modelId="{689F6FAA-A147-48A4-BDCB-D9196E0ABC0D}" srcId="{70CB7E82-D4CE-4EF7-B911-0A2FB5F2199E}" destId="{D337DFD0-6632-4264-AEEA-74B885F812A5}" srcOrd="0" destOrd="0" parTransId="{2A16109A-5875-4688-B29B-BC351FC7B40E}" sibTransId="{1F58D5F6-EEC6-4A2F-81EE-1671E5F54174}"/>
    <dgm:cxn modelId="{234EA6C2-A8FE-4E64-A4E0-91D724DD8EB5}" type="presOf" srcId="{35FC88A5-2D57-4B64-BAD2-3EA9B6B29565}" destId="{EBCA5895-4EEB-4920-A51E-9EFC6E1448E2}" srcOrd="0" destOrd="0" presId="urn:microsoft.com/office/officeart/2005/8/layout/process4"/>
    <dgm:cxn modelId="{975F7BEB-1A3A-457C-90C1-C2DCC341C2D1}" type="presOf" srcId="{D337DFD0-6632-4264-AEEA-74B885F812A5}" destId="{4EF65962-C375-454F-BD81-47B00197B0CA}" srcOrd="0" destOrd="0" presId="urn:microsoft.com/office/officeart/2005/8/layout/process4"/>
    <dgm:cxn modelId="{F46A41CD-0D7C-4AFC-98EA-E629D78D2122}" type="presParOf" srcId="{7E31DB52-BCE3-4DCA-8C5D-FE3CF5FC3CCC}" destId="{3C545BC3-E047-4300-816A-DC1F45C8F6E5}" srcOrd="0" destOrd="0" presId="urn:microsoft.com/office/officeart/2005/8/layout/process4"/>
    <dgm:cxn modelId="{03E36F42-B93B-47EC-A319-30443E809A64}" type="presParOf" srcId="{3C545BC3-E047-4300-816A-DC1F45C8F6E5}" destId="{EBCA5895-4EEB-4920-A51E-9EFC6E1448E2}" srcOrd="0" destOrd="0" presId="urn:microsoft.com/office/officeart/2005/8/layout/process4"/>
    <dgm:cxn modelId="{69A924EF-801D-4CFB-A7E2-BD14DC74CBF5}" type="presParOf" srcId="{7E31DB52-BCE3-4DCA-8C5D-FE3CF5FC3CCC}" destId="{563E1698-3DE7-47BE-A141-9DB46F546F90}" srcOrd="1" destOrd="0" presId="urn:microsoft.com/office/officeart/2005/8/layout/process4"/>
    <dgm:cxn modelId="{0952D12E-4E44-4CBB-B5C4-E3A6D7FCAD88}" type="presParOf" srcId="{7E31DB52-BCE3-4DCA-8C5D-FE3CF5FC3CCC}" destId="{FDA9F6ED-E838-4DCD-A2F9-ED97783BBDEC}" srcOrd="2" destOrd="0" presId="urn:microsoft.com/office/officeart/2005/8/layout/process4"/>
    <dgm:cxn modelId="{38CB263C-F857-4480-AAC7-CCF351656B6F}" type="presParOf" srcId="{FDA9F6ED-E838-4DCD-A2F9-ED97783BBDEC}" destId="{66BD3927-9DB3-4588-9D0F-AAAAC656E6F9}" srcOrd="0" destOrd="0" presId="urn:microsoft.com/office/officeart/2005/8/layout/process4"/>
    <dgm:cxn modelId="{BFAF38B8-4650-4083-AC29-FC80CD9E7B01}" type="presParOf" srcId="{7E31DB52-BCE3-4DCA-8C5D-FE3CF5FC3CCC}" destId="{ADD3CBA1-BB57-424A-B9B6-7190497CB9F9}" srcOrd="3" destOrd="0" presId="urn:microsoft.com/office/officeart/2005/8/layout/process4"/>
    <dgm:cxn modelId="{26C8426E-B626-4A04-BDD9-BE580AE0B34E}" type="presParOf" srcId="{7E31DB52-BCE3-4DCA-8C5D-FE3CF5FC3CCC}" destId="{9B9558CE-86A5-4FF2-9ECE-1C955C21EE62}" srcOrd="4" destOrd="0" presId="urn:microsoft.com/office/officeart/2005/8/layout/process4"/>
    <dgm:cxn modelId="{6BE38245-E1A1-44D5-B1BA-88E1F7F71BD0}" type="presParOf" srcId="{9B9558CE-86A5-4FF2-9ECE-1C955C21EE62}" destId="{4EF65962-C375-454F-BD81-47B00197B0CA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C4821936-659B-4DBB-A5D4-4DE47468139C}" type="doc">
      <dgm:prSet loTypeId="urn:microsoft.com/office/officeart/2005/8/layout/list1" loCatId="list" qsTypeId="urn:microsoft.com/office/officeart/2005/8/quickstyle/simple4" qsCatId="simple" csTypeId="urn:microsoft.com/office/officeart/2005/8/colors/colorful2" csCatId="colorful"/>
      <dgm:spPr/>
      <dgm:t>
        <a:bodyPr/>
        <a:lstStyle/>
        <a:p>
          <a:endParaRPr lang="en-US"/>
        </a:p>
      </dgm:t>
    </dgm:pt>
    <dgm:pt modelId="{04701967-674A-4B08-B1C6-D8993668F1D6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The present study revealed </a:t>
          </a:r>
        </a:p>
      </dgm:t>
    </dgm:pt>
    <dgm:pt modelId="{D6451E1E-F60D-45B4-894D-08AEBFBE6B2F}" type="parTrans" cxnId="{4269EF39-4B82-4E8D-8094-F2B9CC5EFB34}">
      <dgm:prSet/>
      <dgm:spPr/>
      <dgm:t>
        <a:bodyPr/>
        <a:lstStyle/>
        <a:p>
          <a:endParaRPr lang="en-US"/>
        </a:p>
      </dgm:t>
    </dgm:pt>
    <dgm:pt modelId="{E0CEE378-CF2C-4DD3-ABAE-ADA61A62BD50}" type="sibTrans" cxnId="{4269EF39-4B82-4E8D-8094-F2B9CC5EFB34}">
      <dgm:prSet/>
      <dgm:spPr/>
      <dgm:t>
        <a:bodyPr/>
        <a:lstStyle/>
        <a:p>
          <a:endParaRPr lang="en-US"/>
        </a:p>
      </dgm:t>
    </dgm:pt>
    <dgm:pt modelId="{588193CC-995F-465B-A89D-27DEFF1C9008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No significant association gender/age</a:t>
          </a:r>
        </a:p>
      </dgm:t>
    </dgm:pt>
    <dgm:pt modelId="{3A5B0F80-C92D-40D6-A5F8-B85D338555AC}" type="parTrans" cxnId="{0BBF1A07-D8B1-44FD-9579-6E91723CE663}">
      <dgm:prSet/>
      <dgm:spPr/>
      <dgm:t>
        <a:bodyPr/>
        <a:lstStyle/>
        <a:p>
          <a:endParaRPr lang="en-US"/>
        </a:p>
      </dgm:t>
    </dgm:pt>
    <dgm:pt modelId="{01126F1C-33A0-45BF-850C-7B4CF0486AD4}" type="sibTrans" cxnId="{0BBF1A07-D8B1-44FD-9579-6E91723CE663}">
      <dgm:prSet/>
      <dgm:spPr/>
      <dgm:t>
        <a:bodyPr/>
        <a:lstStyle/>
        <a:p>
          <a:endParaRPr lang="en-US"/>
        </a:p>
      </dgm:t>
    </dgm:pt>
    <dgm:pt modelId="{1768D317-ED3C-4BEF-85A0-9C7B2DB84254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Significant association </a:t>
          </a:r>
        </a:p>
      </dgm:t>
    </dgm:pt>
    <dgm:pt modelId="{9B7ECF0E-5D77-4670-A45A-1A136A98AE14}" type="parTrans" cxnId="{079B38EC-6C79-4589-9780-08A6A2050ADE}">
      <dgm:prSet/>
      <dgm:spPr/>
      <dgm:t>
        <a:bodyPr/>
        <a:lstStyle/>
        <a:p>
          <a:endParaRPr lang="en-US"/>
        </a:p>
      </dgm:t>
    </dgm:pt>
    <dgm:pt modelId="{9187824C-8CFD-4D26-B86A-931A61609DFD}" type="sibTrans" cxnId="{079B38EC-6C79-4589-9780-08A6A2050ADE}">
      <dgm:prSet/>
      <dgm:spPr/>
      <dgm:t>
        <a:bodyPr/>
        <a:lstStyle/>
        <a:p>
          <a:endParaRPr lang="en-US"/>
        </a:p>
      </dgm:t>
    </dgm:pt>
    <dgm:pt modelId="{95376017-48BB-4E61-BF48-C5CE13EDD950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Recognizing nursing job satisfaction </a:t>
          </a:r>
        </a:p>
      </dgm:t>
    </dgm:pt>
    <dgm:pt modelId="{18DE94DC-D3E6-4438-83F3-7BAAEFA0D108}" type="parTrans" cxnId="{AEDB29BA-BD8C-44EC-A4B7-B67605BFB60D}">
      <dgm:prSet/>
      <dgm:spPr/>
      <dgm:t>
        <a:bodyPr/>
        <a:lstStyle/>
        <a:p>
          <a:endParaRPr lang="en-US"/>
        </a:p>
      </dgm:t>
    </dgm:pt>
    <dgm:pt modelId="{35F36370-515F-42FD-8EA8-A588AF089B31}" type="sibTrans" cxnId="{AEDB29BA-BD8C-44EC-A4B7-B67605BFB60D}">
      <dgm:prSet/>
      <dgm:spPr/>
      <dgm:t>
        <a:bodyPr/>
        <a:lstStyle/>
        <a:p>
          <a:endParaRPr lang="en-US"/>
        </a:p>
      </dgm:t>
    </dgm:pt>
    <dgm:pt modelId="{1B9066D9-0D11-4B9D-B21C-FB6A4B151091}" type="pres">
      <dgm:prSet presAssocID="{C4821936-659B-4DBB-A5D4-4DE47468139C}" presName="linear" presStyleCnt="0">
        <dgm:presLayoutVars>
          <dgm:dir/>
          <dgm:animLvl val="lvl"/>
          <dgm:resizeHandles val="exact"/>
        </dgm:presLayoutVars>
      </dgm:prSet>
      <dgm:spPr/>
    </dgm:pt>
    <dgm:pt modelId="{1716ECA0-BE30-44AC-97E9-410C7A53C4B2}" type="pres">
      <dgm:prSet presAssocID="{04701967-674A-4B08-B1C6-D8993668F1D6}" presName="parentLin" presStyleCnt="0"/>
      <dgm:spPr/>
    </dgm:pt>
    <dgm:pt modelId="{D79996FA-521C-436F-95F5-C9E6671F56F3}" type="pres">
      <dgm:prSet presAssocID="{04701967-674A-4B08-B1C6-D8993668F1D6}" presName="parentLeftMargin" presStyleLbl="node1" presStyleIdx="0" presStyleCnt="4"/>
      <dgm:spPr/>
    </dgm:pt>
    <dgm:pt modelId="{D056539C-7564-4D3B-A0A5-1738A85C3272}" type="pres">
      <dgm:prSet presAssocID="{04701967-674A-4B08-B1C6-D8993668F1D6}" presName="parentText" presStyleLbl="node1" presStyleIdx="0" presStyleCnt="4">
        <dgm:presLayoutVars>
          <dgm:chMax val="0"/>
          <dgm:bulletEnabled val="1"/>
        </dgm:presLayoutVars>
      </dgm:prSet>
      <dgm:spPr/>
    </dgm:pt>
    <dgm:pt modelId="{3080A831-06A9-4FCE-87AF-9FD5CBC85542}" type="pres">
      <dgm:prSet presAssocID="{04701967-674A-4B08-B1C6-D8993668F1D6}" presName="negativeSpace" presStyleCnt="0"/>
      <dgm:spPr/>
    </dgm:pt>
    <dgm:pt modelId="{EDBAFDAE-ED1C-418D-822F-9D1558D06BBC}" type="pres">
      <dgm:prSet presAssocID="{04701967-674A-4B08-B1C6-D8993668F1D6}" presName="childText" presStyleLbl="conFgAcc1" presStyleIdx="0" presStyleCnt="4">
        <dgm:presLayoutVars>
          <dgm:bulletEnabled val="1"/>
        </dgm:presLayoutVars>
      </dgm:prSet>
      <dgm:spPr/>
    </dgm:pt>
    <dgm:pt modelId="{DDD551EE-5799-4715-98A5-BB8424018C16}" type="pres">
      <dgm:prSet presAssocID="{E0CEE378-CF2C-4DD3-ABAE-ADA61A62BD50}" presName="spaceBetweenRectangles" presStyleCnt="0"/>
      <dgm:spPr/>
    </dgm:pt>
    <dgm:pt modelId="{07152D90-3769-4811-A78D-954505DE211C}" type="pres">
      <dgm:prSet presAssocID="{588193CC-995F-465B-A89D-27DEFF1C9008}" presName="parentLin" presStyleCnt="0"/>
      <dgm:spPr/>
    </dgm:pt>
    <dgm:pt modelId="{B9E01EE3-AD18-46A6-A32C-0C7D47E46503}" type="pres">
      <dgm:prSet presAssocID="{588193CC-995F-465B-A89D-27DEFF1C9008}" presName="parentLeftMargin" presStyleLbl="node1" presStyleIdx="0" presStyleCnt="4"/>
      <dgm:spPr/>
    </dgm:pt>
    <dgm:pt modelId="{55E73819-2440-46C6-B6B7-7952FB484910}" type="pres">
      <dgm:prSet presAssocID="{588193CC-995F-465B-A89D-27DEFF1C9008}" presName="parentText" presStyleLbl="node1" presStyleIdx="1" presStyleCnt="4">
        <dgm:presLayoutVars>
          <dgm:chMax val="0"/>
          <dgm:bulletEnabled val="1"/>
        </dgm:presLayoutVars>
      </dgm:prSet>
      <dgm:spPr/>
    </dgm:pt>
    <dgm:pt modelId="{CC753B70-9E56-4744-AC7F-6B17977D3099}" type="pres">
      <dgm:prSet presAssocID="{588193CC-995F-465B-A89D-27DEFF1C9008}" presName="negativeSpace" presStyleCnt="0"/>
      <dgm:spPr/>
    </dgm:pt>
    <dgm:pt modelId="{CEA57E3F-6856-426F-949B-E56B3BA37CB3}" type="pres">
      <dgm:prSet presAssocID="{588193CC-995F-465B-A89D-27DEFF1C9008}" presName="childText" presStyleLbl="conFgAcc1" presStyleIdx="1" presStyleCnt="4">
        <dgm:presLayoutVars>
          <dgm:bulletEnabled val="1"/>
        </dgm:presLayoutVars>
      </dgm:prSet>
      <dgm:spPr/>
    </dgm:pt>
    <dgm:pt modelId="{5529C889-409C-4B5D-B19A-F6FC771011E6}" type="pres">
      <dgm:prSet presAssocID="{01126F1C-33A0-45BF-850C-7B4CF0486AD4}" presName="spaceBetweenRectangles" presStyleCnt="0"/>
      <dgm:spPr/>
    </dgm:pt>
    <dgm:pt modelId="{E728D8D4-56D8-4FE8-90CE-ED81F80C50BC}" type="pres">
      <dgm:prSet presAssocID="{1768D317-ED3C-4BEF-85A0-9C7B2DB84254}" presName="parentLin" presStyleCnt="0"/>
      <dgm:spPr/>
    </dgm:pt>
    <dgm:pt modelId="{F5401B8D-C47D-4277-AB78-DEF28C6ADF8D}" type="pres">
      <dgm:prSet presAssocID="{1768D317-ED3C-4BEF-85A0-9C7B2DB84254}" presName="parentLeftMargin" presStyleLbl="node1" presStyleIdx="1" presStyleCnt="4"/>
      <dgm:spPr/>
    </dgm:pt>
    <dgm:pt modelId="{F52A3012-6C54-41E7-B24B-B90E35436A52}" type="pres">
      <dgm:prSet presAssocID="{1768D317-ED3C-4BEF-85A0-9C7B2DB84254}" presName="parentText" presStyleLbl="node1" presStyleIdx="2" presStyleCnt="4" custLinFactNeighborX="-15580" custLinFactNeighborY="2543">
        <dgm:presLayoutVars>
          <dgm:chMax val="0"/>
          <dgm:bulletEnabled val="1"/>
        </dgm:presLayoutVars>
      </dgm:prSet>
      <dgm:spPr/>
    </dgm:pt>
    <dgm:pt modelId="{950C028F-D4A3-46F7-AE09-03C0416989F7}" type="pres">
      <dgm:prSet presAssocID="{1768D317-ED3C-4BEF-85A0-9C7B2DB84254}" presName="negativeSpace" presStyleCnt="0"/>
      <dgm:spPr/>
    </dgm:pt>
    <dgm:pt modelId="{900A1930-010E-4E6C-8BA2-4EE32156F07A}" type="pres">
      <dgm:prSet presAssocID="{1768D317-ED3C-4BEF-85A0-9C7B2DB84254}" presName="childText" presStyleLbl="conFgAcc1" presStyleIdx="2" presStyleCnt="4">
        <dgm:presLayoutVars>
          <dgm:bulletEnabled val="1"/>
        </dgm:presLayoutVars>
      </dgm:prSet>
      <dgm:spPr/>
    </dgm:pt>
    <dgm:pt modelId="{132A59C0-B91A-4840-A171-EC6BA0E3B935}" type="pres">
      <dgm:prSet presAssocID="{9187824C-8CFD-4D26-B86A-931A61609DFD}" presName="spaceBetweenRectangles" presStyleCnt="0"/>
      <dgm:spPr/>
    </dgm:pt>
    <dgm:pt modelId="{5B18303D-4220-4790-8B94-6C68877D058E}" type="pres">
      <dgm:prSet presAssocID="{95376017-48BB-4E61-BF48-C5CE13EDD950}" presName="parentLin" presStyleCnt="0"/>
      <dgm:spPr/>
    </dgm:pt>
    <dgm:pt modelId="{D9BAD19C-6AC8-4044-9B52-BF93D5EAC9E2}" type="pres">
      <dgm:prSet presAssocID="{95376017-48BB-4E61-BF48-C5CE13EDD950}" presName="parentLeftMargin" presStyleLbl="node1" presStyleIdx="2" presStyleCnt="4"/>
      <dgm:spPr/>
    </dgm:pt>
    <dgm:pt modelId="{508FF282-68D1-4C45-A44B-E6896338816E}" type="pres">
      <dgm:prSet presAssocID="{95376017-48BB-4E61-BF48-C5CE13EDD950}" presName="parentText" presStyleLbl="node1" presStyleIdx="3" presStyleCnt="4">
        <dgm:presLayoutVars>
          <dgm:chMax val="0"/>
          <dgm:bulletEnabled val="1"/>
        </dgm:presLayoutVars>
      </dgm:prSet>
      <dgm:spPr/>
    </dgm:pt>
    <dgm:pt modelId="{69E6D975-6F59-4A70-9C92-B800C074EE4B}" type="pres">
      <dgm:prSet presAssocID="{95376017-48BB-4E61-BF48-C5CE13EDD950}" presName="negativeSpace" presStyleCnt="0"/>
      <dgm:spPr/>
    </dgm:pt>
    <dgm:pt modelId="{90DCCD81-EAA9-4D97-87C0-F7E20AFFD787}" type="pres">
      <dgm:prSet presAssocID="{95376017-48BB-4E61-BF48-C5CE13EDD950}" presName="childText" presStyleLbl="conFgAcc1" presStyleIdx="3" presStyleCnt="4">
        <dgm:presLayoutVars>
          <dgm:bulletEnabled val="1"/>
        </dgm:presLayoutVars>
      </dgm:prSet>
      <dgm:spPr/>
    </dgm:pt>
  </dgm:ptLst>
  <dgm:cxnLst>
    <dgm:cxn modelId="{0BBF1A07-D8B1-44FD-9579-6E91723CE663}" srcId="{C4821936-659B-4DBB-A5D4-4DE47468139C}" destId="{588193CC-995F-465B-A89D-27DEFF1C9008}" srcOrd="1" destOrd="0" parTransId="{3A5B0F80-C92D-40D6-A5F8-B85D338555AC}" sibTransId="{01126F1C-33A0-45BF-850C-7B4CF0486AD4}"/>
    <dgm:cxn modelId="{2337DA0E-1574-4950-B7C9-4E223A082232}" type="presOf" srcId="{588193CC-995F-465B-A89D-27DEFF1C9008}" destId="{55E73819-2440-46C6-B6B7-7952FB484910}" srcOrd="1" destOrd="0" presId="urn:microsoft.com/office/officeart/2005/8/layout/list1"/>
    <dgm:cxn modelId="{85309A15-8D4B-41E5-8870-BEFD98A3F8D2}" type="presOf" srcId="{1768D317-ED3C-4BEF-85A0-9C7B2DB84254}" destId="{F5401B8D-C47D-4277-AB78-DEF28C6ADF8D}" srcOrd="0" destOrd="0" presId="urn:microsoft.com/office/officeart/2005/8/layout/list1"/>
    <dgm:cxn modelId="{DB9DBE1E-88C4-4199-AC23-E522F8F873F6}" type="presOf" srcId="{95376017-48BB-4E61-BF48-C5CE13EDD950}" destId="{D9BAD19C-6AC8-4044-9B52-BF93D5EAC9E2}" srcOrd="0" destOrd="0" presId="urn:microsoft.com/office/officeart/2005/8/layout/list1"/>
    <dgm:cxn modelId="{3183E037-E8EF-4DD7-81A2-FB7C2E19ACD4}" type="presOf" srcId="{588193CC-995F-465B-A89D-27DEFF1C9008}" destId="{B9E01EE3-AD18-46A6-A32C-0C7D47E46503}" srcOrd="0" destOrd="0" presId="urn:microsoft.com/office/officeart/2005/8/layout/list1"/>
    <dgm:cxn modelId="{4269EF39-4B82-4E8D-8094-F2B9CC5EFB34}" srcId="{C4821936-659B-4DBB-A5D4-4DE47468139C}" destId="{04701967-674A-4B08-B1C6-D8993668F1D6}" srcOrd="0" destOrd="0" parTransId="{D6451E1E-F60D-45B4-894D-08AEBFBE6B2F}" sibTransId="{E0CEE378-CF2C-4DD3-ABAE-ADA61A62BD50}"/>
    <dgm:cxn modelId="{2E909064-E499-4104-8382-AB056E624C13}" type="presOf" srcId="{95376017-48BB-4E61-BF48-C5CE13EDD950}" destId="{508FF282-68D1-4C45-A44B-E6896338816E}" srcOrd="1" destOrd="0" presId="urn:microsoft.com/office/officeart/2005/8/layout/list1"/>
    <dgm:cxn modelId="{27905676-A6CB-4CE9-9924-DCBBF54B06DF}" type="presOf" srcId="{1768D317-ED3C-4BEF-85A0-9C7B2DB84254}" destId="{F52A3012-6C54-41E7-B24B-B90E35436A52}" srcOrd="1" destOrd="0" presId="urn:microsoft.com/office/officeart/2005/8/layout/list1"/>
    <dgm:cxn modelId="{B65A0E59-EC83-42EE-B6BD-DD02F008635C}" type="presOf" srcId="{04701967-674A-4B08-B1C6-D8993668F1D6}" destId="{D79996FA-521C-436F-95F5-C9E6671F56F3}" srcOrd="0" destOrd="0" presId="urn:microsoft.com/office/officeart/2005/8/layout/list1"/>
    <dgm:cxn modelId="{D6A61385-5C55-4202-ADEA-9244735E2202}" type="presOf" srcId="{04701967-674A-4B08-B1C6-D8993668F1D6}" destId="{D056539C-7564-4D3B-A0A5-1738A85C3272}" srcOrd="1" destOrd="0" presId="urn:microsoft.com/office/officeart/2005/8/layout/list1"/>
    <dgm:cxn modelId="{AEDB29BA-BD8C-44EC-A4B7-B67605BFB60D}" srcId="{C4821936-659B-4DBB-A5D4-4DE47468139C}" destId="{95376017-48BB-4E61-BF48-C5CE13EDD950}" srcOrd="3" destOrd="0" parTransId="{18DE94DC-D3E6-4438-83F3-7BAAEFA0D108}" sibTransId="{35F36370-515F-42FD-8EA8-A588AF089B31}"/>
    <dgm:cxn modelId="{162827BF-AF5D-471B-AC22-6C26CCC7E62C}" type="presOf" srcId="{C4821936-659B-4DBB-A5D4-4DE47468139C}" destId="{1B9066D9-0D11-4B9D-B21C-FB6A4B151091}" srcOrd="0" destOrd="0" presId="urn:microsoft.com/office/officeart/2005/8/layout/list1"/>
    <dgm:cxn modelId="{079B38EC-6C79-4589-9780-08A6A2050ADE}" srcId="{C4821936-659B-4DBB-A5D4-4DE47468139C}" destId="{1768D317-ED3C-4BEF-85A0-9C7B2DB84254}" srcOrd="2" destOrd="0" parTransId="{9B7ECF0E-5D77-4670-A45A-1A136A98AE14}" sibTransId="{9187824C-8CFD-4D26-B86A-931A61609DFD}"/>
    <dgm:cxn modelId="{D5EB4036-2E6B-4847-AA43-1C0159A01A3B}" type="presParOf" srcId="{1B9066D9-0D11-4B9D-B21C-FB6A4B151091}" destId="{1716ECA0-BE30-44AC-97E9-410C7A53C4B2}" srcOrd="0" destOrd="0" presId="urn:microsoft.com/office/officeart/2005/8/layout/list1"/>
    <dgm:cxn modelId="{B2088480-61D8-494B-9237-6BAEF95E7BD9}" type="presParOf" srcId="{1716ECA0-BE30-44AC-97E9-410C7A53C4B2}" destId="{D79996FA-521C-436F-95F5-C9E6671F56F3}" srcOrd="0" destOrd="0" presId="urn:microsoft.com/office/officeart/2005/8/layout/list1"/>
    <dgm:cxn modelId="{9308B7AF-027F-4C84-85DC-722EF567A6F5}" type="presParOf" srcId="{1716ECA0-BE30-44AC-97E9-410C7A53C4B2}" destId="{D056539C-7564-4D3B-A0A5-1738A85C3272}" srcOrd="1" destOrd="0" presId="urn:microsoft.com/office/officeart/2005/8/layout/list1"/>
    <dgm:cxn modelId="{FBC3CC4F-DD3F-4A5C-A8FF-AF3D6E73E663}" type="presParOf" srcId="{1B9066D9-0D11-4B9D-B21C-FB6A4B151091}" destId="{3080A831-06A9-4FCE-87AF-9FD5CBC85542}" srcOrd="1" destOrd="0" presId="urn:microsoft.com/office/officeart/2005/8/layout/list1"/>
    <dgm:cxn modelId="{51BE7865-057D-4569-9A2F-B51B3D1B503C}" type="presParOf" srcId="{1B9066D9-0D11-4B9D-B21C-FB6A4B151091}" destId="{EDBAFDAE-ED1C-418D-822F-9D1558D06BBC}" srcOrd="2" destOrd="0" presId="urn:microsoft.com/office/officeart/2005/8/layout/list1"/>
    <dgm:cxn modelId="{710C808D-8E18-48B8-BECC-7DA516830D97}" type="presParOf" srcId="{1B9066D9-0D11-4B9D-B21C-FB6A4B151091}" destId="{DDD551EE-5799-4715-98A5-BB8424018C16}" srcOrd="3" destOrd="0" presId="urn:microsoft.com/office/officeart/2005/8/layout/list1"/>
    <dgm:cxn modelId="{57FA30F7-10C2-490A-A87C-7457B8279507}" type="presParOf" srcId="{1B9066D9-0D11-4B9D-B21C-FB6A4B151091}" destId="{07152D90-3769-4811-A78D-954505DE211C}" srcOrd="4" destOrd="0" presId="urn:microsoft.com/office/officeart/2005/8/layout/list1"/>
    <dgm:cxn modelId="{0146FC19-5C7B-4CD4-A799-7D313708F184}" type="presParOf" srcId="{07152D90-3769-4811-A78D-954505DE211C}" destId="{B9E01EE3-AD18-46A6-A32C-0C7D47E46503}" srcOrd="0" destOrd="0" presId="urn:microsoft.com/office/officeart/2005/8/layout/list1"/>
    <dgm:cxn modelId="{342DD51D-CC60-4C35-8325-07708E865FA0}" type="presParOf" srcId="{07152D90-3769-4811-A78D-954505DE211C}" destId="{55E73819-2440-46C6-B6B7-7952FB484910}" srcOrd="1" destOrd="0" presId="urn:microsoft.com/office/officeart/2005/8/layout/list1"/>
    <dgm:cxn modelId="{A964A28E-85D1-46C8-9F93-B974F323B5D9}" type="presParOf" srcId="{1B9066D9-0D11-4B9D-B21C-FB6A4B151091}" destId="{CC753B70-9E56-4744-AC7F-6B17977D3099}" srcOrd="5" destOrd="0" presId="urn:microsoft.com/office/officeart/2005/8/layout/list1"/>
    <dgm:cxn modelId="{1C56FB7F-C897-4AEE-A977-C99D0F1966FD}" type="presParOf" srcId="{1B9066D9-0D11-4B9D-B21C-FB6A4B151091}" destId="{CEA57E3F-6856-426F-949B-E56B3BA37CB3}" srcOrd="6" destOrd="0" presId="urn:microsoft.com/office/officeart/2005/8/layout/list1"/>
    <dgm:cxn modelId="{1CECE477-BAA6-422A-AADA-C731629F6606}" type="presParOf" srcId="{1B9066D9-0D11-4B9D-B21C-FB6A4B151091}" destId="{5529C889-409C-4B5D-B19A-F6FC771011E6}" srcOrd="7" destOrd="0" presId="urn:microsoft.com/office/officeart/2005/8/layout/list1"/>
    <dgm:cxn modelId="{EA942713-D3C8-4E73-BBEB-094FB07B5E89}" type="presParOf" srcId="{1B9066D9-0D11-4B9D-B21C-FB6A4B151091}" destId="{E728D8D4-56D8-4FE8-90CE-ED81F80C50BC}" srcOrd="8" destOrd="0" presId="urn:microsoft.com/office/officeart/2005/8/layout/list1"/>
    <dgm:cxn modelId="{E66C48C4-B81C-4F17-A402-682BD3FC9008}" type="presParOf" srcId="{E728D8D4-56D8-4FE8-90CE-ED81F80C50BC}" destId="{F5401B8D-C47D-4277-AB78-DEF28C6ADF8D}" srcOrd="0" destOrd="0" presId="urn:microsoft.com/office/officeart/2005/8/layout/list1"/>
    <dgm:cxn modelId="{8D1E012C-5561-419B-BF19-D57F83E88E2A}" type="presParOf" srcId="{E728D8D4-56D8-4FE8-90CE-ED81F80C50BC}" destId="{F52A3012-6C54-41E7-B24B-B90E35436A52}" srcOrd="1" destOrd="0" presId="urn:microsoft.com/office/officeart/2005/8/layout/list1"/>
    <dgm:cxn modelId="{5ACD9A6A-227B-4F86-8B69-79F85559C692}" type="presParOf" srcId="{1B9066D9-0D11-4B9D-B21C-FB6A4B151091}" destId="{950C028F-D4A3-46F7-AE09-03C0416989F7}" srcOrd="9" destOrd="0" presId="urn:microsoft.com/office/officeart/2005/8/layout/list1"/>
    <dgm:cxn modelId="{F00473D2-8F7F-48B1-AD59-8F15DAF7C50A}" type="presParOf" srcId="{1B9066D9-0D11-4B9D-B21C-FB6A4B151091}" destId="{900A1930-010E-4E6C-8BA2-4EE32156F07A}" srcOrd="10" destOrd="0" presId="urn:microsoft.com/office/officeart/2005/8/layout/list1"/>
    <dgm:cxn modelId="{E0B3ED18-8835-4954-B7FC-9B6B1CFD0482}" type="presParOf" srcId="{1B9066D9-0D11-4B9D-B21C-FB6A4B151091}" destId="{132A59C0-B91A-4840-A171-EC6BA0E3B935}" srcOrd="11" destOrd="0" presId="urn:microsoft.com/office/officeart/2005/8/layout/list1"/>
    <dgm:cxn modelId="{DD2B2A59-649D-4D2F-BDB3-31B393824B7E}" type="presParOf" srcId="{1B9066D9-0D11-4B9D-B21C-FB6A4B151091}" destId="{5B18303D-4220-4790-8B94-6C68877D058E}" srcOrd="12" destOrd="0" presId="urn:microsoft.com/office/officeart/2005/8/layout/list1"/>
    <dgm:cxn modelId="{DBAB56DB-0997-4316-98EF-E70D5C94F723}" type="presParOf" srcId="{5B18303D-4220-4790-8B94-6C68877D058E}" destId="{D9BAD19C-6AC8-4044-9B52-BF93D5EAC9E2}" srcOrd="0" destOrd="0" presId="urn:microsoft.com/office/officeart/2005/8/layout/list1"/>
    <dgm:cxn modelId="{701374B1-15F7-47B3-9B65-40FBA90ED9F3}" type="presParOf" srcId="{5B18303D-4220-4790-8B94-6C68877D058E}" destId="{508FF282-68D1-4C45-A44B-E6896338816E}" srcOrd="1" destOrd="0" presId="urn:microsoft.com/office/officeart/2005/8/layout/list1"/>
    <dgm:cxn modelId="{71E61102-C12D-49F7-8D93-FD58FE19F9E1}" type="presParOf" srcId="{1B9066D9-0D11-4B9D-B21C-FB6A4B151091}" destId="{69E6D975-6F59-4A70-9C92-B800C074EE4B}" srcOrd="13" destOrd="0" presId="urn:microsoft.com/office/officeart/2005/8/layout/list1"/>
    <dgm:cxn modelId="{0C7F3837-242A-4DA7-A953-69FC33A29B2B}" type="presParOf" srcId="{1B9066D9-0D11-4B9D-B21C-FB6A4B151091}" destId="{90DCCD81-EAA9-4D97-87C0-F7E20AFFD787}" srcOrd="14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3B3AB930-2E91-477E-B268-382E376053AA}" type="doc">
      <dgm:prSet loTypeId="urn:microsoft.com/office/officeart/2005/8/layout/process4" loCatId="process" qsTypeId="urn:microsoft.com/office/officeart/2005/8/quickstyle/simple5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EB4B8E44-6FA5-4588-AAF2-14A2C2FC82D2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Gain additional insight or clarity </a:t>
          </a:r>
        </a:p>
      </dgm:t>
    </dgm:pt>
    <dgm:pt modelId="{B98F9536-0396-4B63-BABA-93D9ED375ABE}" type="parTrans" cxnId="{338F11C4-E2A4-4DE8-8B0D-759F5711A3DE}">
      <dgm:prSet/>
      <dgm:spPr/>
      <dgm:t>
        <a:bodyPr/>
        <a:lstStyle/>
        <a:p>
          <a:endParaRPr lang="en-US"/>
        </a:p>
      </dgm:t>
    </dgm:pt>
    <dgm:pt modelId="{8A310358-1532-46ED-8BCB-9946F5676A07}" type="sibTrans" cxnId="{338F11C4-E2A4-4DE8-8B0D-759F5711A3DE}">
      <dgm:prSet/>
      <dgm:spPr/>
      <dgm:t>
        <a:bodyPr/>
        <a:lstStyle/>
        <a:p>
          <a:endParaRPr lang="en-US"/>
        </a:p>
      </dgm:t>
    </dgm:pt>
    <dgm:pt modelId="{DB51B30F-AB73-4C51-BAED-3FA06E424176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Increase the sample size of the population </a:t>
          </a:r>
        </a:p>
      </dgm:t>
    </dgm:pt>
    <dgm:pt modelId="{E5D7D89E-AEA8-4239-9A16-EF2C2001BD8A}" type="parTrans" cxnId="{4F81C405-F695-4A4C-A96B-9CC97995A464}">
      <dgm:prSet/>
      <dgm:spPr/>
      <dgm:t>
        <a:bodyPr/>
        <a:lstStyle/>
        <a:p>
          <a:endParaRPr lang="en-US"/>
        </a:p>
      </dgm:t>
    </dgm:pt>
    <dgm:pt modelId="{DEDE8914-4567-48CC-9C94-B75F450B58D4}" type="sibTrans" cxnId="{4F81C405-F695-4A4C-A96B-9CC97995A464}">
      <dgm:prSet/>
      <dgm:spPr/>
      <dgm:t>
        <a:bodyPr/>
        <a:lstStyle/>
        <a:p>
          <a:endParaRPr lang="en-US"/>
        </a:p>
      </dgm:t>
    </dgm:pt>
    <dgm:pt modelId="{2AC5BD93-3958-4A43-AAAA-4C6FD162DB8F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What impacts nursing job satisfaction</a:t>
          </a:r>
        </a:p>
      </dgm:t>
    </dgm:pt>
    <dgm:pt modelId="{57CDDED6-49B0-47DE-A331-7651505F999E}" type="parTrans" cxnId="{DA7C5AA2-70A3-499F-83BB-A88CF26D11BA}">
      <dgm:prSet/>
      <dgm:spPr/>
      <dgm:t>
        <a:bodyPr/>
        <a:lstStyle/>
        <a:p>
          <a:endParaRPr lang="en-US"/>
        </a:p>
      </dgm:t>
    </dgm:pt>
    <dgm:pt modelId="{BA65EE65-0B0B-4F83-A590-6E8E5CEF04FA}" type="sibTrans" cxnId="{DA7C5AA2-70A3-499F-83BB-A88CF26D11BA}">
      <dgm:prSet/>
      <dgm:spPr/>
      <dgm:t>
        <a:bodyPr/>
        <a:lstStyle/>
        <a:p>
          <a:endParaRPr lang="en-US"/>
        </a:p>
      </dgm:t>
    </dgm:pt>
    <dgm:pt modelId="{640FB36D-46BC-4248-835F-CC3848E474E7}" type="pres">
      <dgm:prSet presAssocID="{3B3AB930-2E91-477E-B268-382E376053AA}" presName="Name0" presStyleCnt="0">
        <dgm:presLayoutVars>
          <dgm:dir/>
          <dgm:animLvl val="lvl"/>
          <dgm:resizeHandles val="exact"/>
        </dgm:presLayoutVars>
      </dgm:prSet>
      <dgm:spPr/>
    </dgm:pt>
    <dgm:pt modelId="{8D9D2BB7-2924-45D7-BDA5-9C30042D14EA}" type="pres">
      <dgm:prSet presAssocID="{2AC5BD93-3958-4A43-AAAA-4C6FD162DB8F}" presName="boxAndChildren" presStyleCnt="0"/>
      <dgm:spPr/>
    </dgm:pt>
    <dgm:pt modelId="{EC2007F3-6969-4C7D-9A8C-505A0B15429F}" type="pres">
      <dgm:prSet presAssocID="{2AC5BD93-3958-4A43-AAAA-4C6FD162DB8F}" presName="parentTextBox" presStyleLbl="node1" presStyleIdx="0" presStyleCnt="3"/>
      <dgm:spPr/>
    </dgm:pt>
    <dgm:pt modelId="{6A60C4D3-8D6A-4015-8041-9A859ECF5AE7}" type="pres">
      <dgm:prSet presAssocID="{DEDE8914-4567-48CC-9C94-B75F450B58D4}" presName="sp" presStyleCnt="0"/>
      <dgm:spPr/>
    </dgm:pt>
    <dgm:pt modelId="{D68F23A1-8C45-4CB9-BA30-1C1C3B4FAF95}" type="pres">
      <dgm:prSet presAssocID="{DB51B30F-AB73-4C51-BAED-3FA06E424176}" presName="arrowAndChildren" presStyleCnt="0"/>
      <dgm:spPr/>
    </dgm:pt>
    <dgm:pt modelId="{27868EE2-1A51-4B62-9A54-12216EAAAB7C}" type="pres">
      <dgm:prSet presAssocID="{DB51B30F-AB73-4C51-BAED-3FA06E424176}" presName="parentTextArrow" presStyleLbl="node1" presStyleIdx="1" presStyleCnt="3" custLinFactNeighborX="2355" custLinFactNeighborY="367"/>
      <dgm:spPr/>
    </dgm:pt>
    <dgm:pt modelId="{BBD2D6F5-175D-4213-9D95-3D1F7F570A1F}" type="pres">
      <dgm:prSet presAssocID="{8A310358-1532-46ED-8BCB-9946F5676A07}" presName="sp" presStyleCnt="0"/>
      <dgm:spPr/>
    </dgm:pt>
    <dgm:pt modelId="{D88F322C-2FF7-4DB8-AD78-AAA2988D72A3}" type="pres">
      <dgm:prSet presAssocID="{EB4B8E44-6FA5-4588-AAF2-14A2C2FC82D2}" presName="arrowAndChildren" presStyleCnt="0"/>
      <dgm:spPr/>
    </dgm:pt>
    <dgm:pt modelId="{C6924D21-1BC0-4FEE-B7CE-EE773FC2A0D2}" type="pres">
      <dgm:prSet presAssocID="{EB4B8E44-6FA5-4588-AAF2-14A2C2FC82D2}" presName="parentTextArrow" presStyleLbl="node1" presStyleIdx="2" presStyleCnt="3"/>
      <dgm:spPr/>
    </dgm:pt>
  </dgm:ptLst>
  <dgm:cxnLst>
    <dgm:cxn modelId="{4F81C405-F695-4A4C-A96B-9CC97995A464}" srcId="{3B3AB930-2E91-477E-B268-382E376053AA}" destId="{DB51B30F-AB73-4C51-BAED-3FA06E424176}" srcOrd="1" destOrd="0" parTransId="{E5D7D89E-AEA8-4239-9A16-EF2C2001BD8A}" sibTransId="{DEDE8914-4567-48CC-9C94-B75F450B58D4}"/>
    <dgm:cxn modelId="{B8670815-DEF4-4B56-914B-C1A367156A76}" type="presOf" srcId="{2AC5BD93-3958-4A43-AAAA-4C6FD162DB8F}" destId="{EC2007F3-6969-4C7D-9A8C-505A0B15429F}" srcOrd="0" destOrd="0" presId="urn:microsoft.com/office/officeart/2005/8/layout/process4"/>
    <dgm:cxn modelId="{089C8690-E2EA-47EF-BD17-5481C5FB835D}" type="presOf" srcId="{EB4B8E44-6FA5-4588-AAF2-14A2C2FC82D2}" destId="{C6924D21-1BC0-4FEE-B7CE-EE773FC2A0D2}" srcOrd="0" destOrd="0" presId="urn:microsoft.com/office/officeart/2005/8/layout/process4"/>
    <dgm:cxn modelId="{DA7C5AA2-70A3-499F-83BB-A88CF26D11BA}" srcId="{3B3AB930-2E91-477E-B268-382E376053AA}" destId="{2AC5BD93-3958-4A43-AAAA-4C6FD162DB8F}" srcOrd="2" destOrd="0" parTransId="{57CDDED6-49B0-47DE-A331-7651505F999E}" sibTransId="{BA65EE65-0B0B-4F83-A590-6E8E5CEF04FA}"/>
    <dgm:cxn modelId="{3DBBBAAC-1DE9-4644-8870-991978437DBD}" type="presOf" srcId="{3B3AB930-2E91-477E-B268-382E376053AA}" destId="{640FB36D-46BC-4248-835F-CC3848E474E7}" srcOrd="0" destOrd="0" presId="urn:microsoft.com/office/officeart/2005/8/layout/process4"/>
    <dgm:cxn modelId="{338F11C4-E2A4-4DE8-8B0D-759F5711A3DE}" srcId="{3B3AB930-2E91-477E-B268-382E376053AA}" destId="{EB4B8E44-6FA5-4588-AAF2-14A2C2FC82D2}" srcOrd="0" destOrd="0" parTransId="{B98F9536-0396-4B63-BABA-93D9ED375ABE}" sibTransId="{8A310358-1532-46ED-8BCB-9946F5676A07}"/>
    <dgm:cxn modelId="{904A2DF8-93DE-44F1-A8BA-3D34BA55B285}" type="presOf" srcId="{DB51B30F-AB73-4C51-BAED-3FA06E424176}" destId="{27868EE2-1A51-4B62-9A54-12216EAAAB7C}" srcOrd="0" destOrd="0" presId="urn:microsoft.com/office/officeart/2005/8/layout/process4"/>
    <dgm:cxn modelId="{188A92D6-3805-457A-B520-F4DBF1E38915}" type="presParOf" srcId="{640FB36D-46BC-4248-835F-CC3848E474E7}" destId="{8D9D2BB7-2924-45D7-BDA5-9C30042D14EA}" srcOrd="0" destOrd="0" presId="urn:microsoft.com/office/officeart/2005/8/layout/process4"/>
    <dgm:cxn modelId="{6CDCA7C9-D3DA-4A89-9CBE-E2EF51A485DC}" type="presParOf" srcId="{8D9D2BB7-2924-45D7-BDA5-9C30042D14EA}" destId="{EC2007F3-6969-4C7D-9A8C-505A0B15429F}" srcOrd="0" destOrd="0" presId="urn:microsoft.com/office/officeart/2005/8/layout/process4"/>
    <dgm:cxn modelId="{B18E9E5D-4A87-42BB-B558-F6075BFBC045}" type="presParOf" srcId="{640FB36D-46BC-4248-835F-CC3848E474E7}" destId="{6A60C4D3-8D6A-4015-8041-9A859ECF5AE7}" srcOrd="1" destOrd="0" presId="urn:microsoft.com/office/officeart/2005/8/layout/process4"/>
    <dgm:cxn modelId="{262DD7A6-0ABA-47BA-8A2F-1A3EA8B02239}" type="presParOf" srcId="{640FB36D-46BC-4248-835F-CC3848E474E7}" destId="{D68F23A1-8C45-4CB9-BA30-1C1C3B4FAF95}" srcOrd="2" destOrd="0" presId="urn:microsoft.com/office/officeart/2005/8/layout/process4"/>
    <dgm:cxn modelId="{3DEECB83-535A-4C76-AC50-A64A561B508D}" type="presParOf" srcId="{D68F23A1-8C45-4CB9-BA30-1C1C3B4FAF95}" destId="{27868EE2-1A51-4B62-9A54-12216EAAAB7C}" srcOrd="0" destOrd="0" presId="urn:microsoft.com/office/officeart/2005/8/layout/process4"/>
    <dgm:cxn modelId="{A59D714E-CF87-4C52-9F98-ABF72F970193}" type="presParOf" srcId="{640FB36D-46BC-4248-835F-CC3848E474E7}" destId="{BBD2D6F5-175D-4213-9D95-3D1F7F570A1F}" srcOrd="3" destOrd="0" presId="urn:microsoft.com/office/officeart/2005/8/layout/process4"/>
    <dgm:cxn modelId="{2DCB0968-28B1-4B13-A8DB-95458BD071D4}" type="presParOf" srcId="{640FB36D-46BC-4248-835F-CC3848E474E7}" destId="{D88F322C-2FF7-4DB8-AD78-AAA2988D72A3}" srcOrd="4" destOrd="0" presId="urn:microsoft.com/office/officeart/2005/8/layout/process4"/>
    <dgm:cxn modelId="{EB65EA50-D80A-401C-84C5-DF4C3F8EF0FD}" type="presParOf" srcId="{D88F322C-2FF7-4DB8-AD78-AAA2988D72A3}" destId="{C6924D21-1BC0-4FEE-B7CE-EE773FC2A0D2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272B791-68B0-4AA5-A156-34774485A0D9}" type="doc">
      <dgm:prSet loTypeId="urn:microsoft.com/office/officeart/2016/7/layout/RepeatingBendingProcessNew" loCatId="process" qsTypeId="urn:microsoft.com/office/officeart/2005/8/quickstyle/simple2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853CE944-BE10-4F79-B50C-938CBA50B87B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Nursing Theory</a:t>
          </a:r>
        </a:p>
        <a:p>
          <a:r>
            <a:rPr lang="en-US" sz="2300" dirty="0"/>
            <a:t>(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Parse</a:t>
          </a:r>
          <a:r>
            <a:rPr lang="en-US" sz="2300" dirty="0">
              <a:latin typeface="Times New Roman" panose="02020603050405020304" pitchFamily="18" charset="0"/>
              <a:cs typeface="Times New Roman" panose="02020603050405020304" pitchFamily="18" charset="0"/>
            </a:rPr>
            <a:t>, 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2011; Watson,1979</a:t>
          </a:r>
          <a:r>
            <a:rPr lang="en-US" sz="2300" dirty="0">
              <a:latin typeface="Times New Roman" panose="02020603050405020304" pitchFamily="18" charset="0"/>
              <a:cs typeface="Times New Roman" panose="02020603050405020304" pitchFamily="18" charset="0"/>
            </a:rPr>
            <a:t>)</a:t>
          </a:r>
        </a:p>
      </dgm:t>
    </dgm:pt>
    <dgm:pt modelId="{88002CA1-5351-49EC-AA8E-2F8DFB2E4A0E}" type="parTrans" cxnId="{3BFF27FF-79CA-4ED3-BB98-06AF46C488BF}">
      <dgm:prSet/>
      <dgm:spPr/>
      <dgm:t>
        <a:bodyPr/>
        <a:lstStyle/>
        <a:p>
          <a:endParaRPr lang="en-US"/>
        </a:p>
      </dgm:t>
    </dgm:pt>
    <dgm:pt modelId="{EE6EC293-2E8C-47E3-980E-A1A617C97775}" type="sibTrans" cxnId="{3BFF27FF-79CA-4ED3-BB98-06AF46C488BF}">
      <dgm:prSet/>
      <dgm:spPr/>
      <dgm:t>
        <a:bodyPr/>
        <a:lstStyle/>
        <a:p>
          <a:endParaRPr lang="en-US"/>
        </a:p>
      </dgm:t>
    </dgm:pt>
    <dgm:pt modelId="{247A3D48-D946-4607-AE9D-B208AFF6CBFC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Nurse caring behaviors increases patient satisfaction 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(Elder et al., 2004)</a:t>
          </a:r>
        </a:p>
      </dgm:t>
    </dgm:pt>
    <dgm:pt modelId="{45DF1FEE-17B2-4FE6-B36B-BD7CB48BA810}" type="parTrans" cxnId="{DDBB7BBA-285E-4982-92F5-0AD32A570244}">
      <dgm:prSet/>
      <dgm:spPr/>
      <dgm:t>
        <a:bodyPr/>
        <a:lstStyle/>
        <a:p>
          <a:endParaRPr lang="en-US"/>
        </a:p>
      </dgm:t>
    </dgm:pt>
    <dgm:pt modelId="{E86533D8-F7F1-4774-B273-62ED905C1E8D}" type="sibTrans" cxnId="{DDBB7BBA-285E-4982-92F5-0AD32A570244}">
      <dgm:prSet/>
      <dgm:spPr/>
      <dgm:t>
        <a:bodyPr/>
        <a:lstStyle/>
        <a:p>
          <a:endParaRPr lang="en-US"/>
        </a:p>
      </dgm:t>
    </dgm:pt>
    <dgm:pt modelId="{173581B4-58CC-4B2F-97A1-307A6D052ACC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Expressing the importance of caring 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Palese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 et al., 2011)</a:t>
          </a:r>
        </a:p>
      </dgm:t>
    </dgm:pt>
    <dgm:pt modelId="{DE6D367F-FAD5-4276-846B-D26A158F506A}" type="parTrans" cxnId="{F827A2EA-22A9-4849-98CE-0D967B62C2EB}">
      <dgm:prSet/>
      <dgm:spPr/>
      <dgm:t>
        <a:bodyPr/>
        <a:lstStyle/>
        <a:p>
          <a:endParaRPr lang="en-US"/>
        </a:p>
      </dgm:t>
    </dgm:pt>
    <dgm:pt modelId="{F9FCF9C0-0576-4A1F-AB3A-1BA9C5702315}" type="sibTrans" cxnId="{F827A2EA-22A9-4849-98CE-0D967B62C2EB}">
      <dgm:prSet/>
      <dgm:spPr/>
      <dgm:t>
        <a:bodyPr/>
        <a:lstStyle/>
        <a:p>
          <a:endParaRPr lang="en-US"/>
        </a:p>
      </dgm:t>
    </dgm:pt>
    <dgm:pt modelId="{40DA59C3-8A80-431B-B75A-428DB94A5202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Failure to provide holistic care </a:t>
          </a:r>
          <a:r>
            <a:rPr lang="en-US" sz="2100" dirty="0"/>
            <a:t>(</a:t>
          </a:r>
          <a:r>
            <a:rPr lang="en-US" sz="18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Mrayyan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, 2006) </a:t>
          </a:r>
        </a:p>
      </dgm:t>
    </dgm:pt>
    <dgm:pt modelId="{4CFC1DD1-0240-4BF2-ACE4-EAD1702806CF}" type="parTrans" cxnId="{DA74C2FA-8698-4947-BA6C-653518F5F7A8}">
      <dgm:prSet/>
      <dgm:spPr/>
      <dgm:t>
        <a:bodyPr/>
        <a:lstStyle/>
        <a:p>
          <a:endParaRPr lang="en-US"/>
        </a:p>
      </dgm:t>
    </dgm:pt>
    <dgm:pt modelId="{5DAD0BE3-75E6-4763-8234-5618835C5783}" type="sibTrans" cxnId="{DA74C2FA-8698-4947-BA6C-653518F5F7A8}">
      <dgm:prSet/>
      <dgm:spPr/>
      <dgm:t>
        <a:bodyPr/>
        <a:lstStyle/>
        <a:p>
          <a:endParaRPr lang="en-US"/>
        </a:p>
      </dgm:t>
    </dgm:pt>
    <dgm:pt modelId="{8046A64B-5C54-4B9D-9082-BBB83FD1D4E4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Patient outcomes </a:t>
          </a:r>
          <a:r>
            <a:rPr lang="en-US" sz="2200" dirty="0"/>
            <a:t>(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McGillis et al., 2008)</a:t>
          </a:r>
        </a:p>
      </dgm:t>
    </dgm:pt>
    <dgm:pt modelId="{4B3814BF-775B-4EE2-B687-A75B5ED19284}" type="parTrans" cxnId="{ABD1DAB8-4582-4E96-B60D-00AFCF26BE48}">
      <dgm:prSet/>
      <dgm:spPr/>
      <dgm:t>
        <a:bodyPr/>
        <a:lstStyle/>
        <a:p>
          <a:endParaRPr lang="en-US"/>
        </a:p>
      </dgm:t>
    </dgm:pt>
    <dgm:pt modelId="{FCDEDACA-3990-4D29-8BEA-F94999424392}" type="sibTrans" cxnId="{ABD1DAB8-4582-4E96-B60D-00AFCF26BE48}">
      <dgm:prSet/>
      <dgm:spPr/>
      <dgm:t>
        <a:bodyPr/>
        <a:lstStyle/>
        <a:p>
          <a:endParaRPr lang="en-US"/>
        </a:p>
      </dgm:t>
    </dgm:pt>
    <dgm:pt modelId="{7B084AAB-3FAB-49A8-8E70-363C465FD226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Factor that distinguishes</a:t>
          </a:r>
        </a:p>
        <a:p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(Ara et al., 2015)</a:t>
          </a:r>
        </a:p>
      </dgm:t>
    </dgm:pt>
    <dgm:pt modelId="{A678ECA3-6F33-44FA-8F64-5F0550016794}" type="parTrans" cxnId="{24DC092B-D350-420D-AE24-18425586077F}">
      <dgm:prSet/>
      <dgm:spPr/>
      <dgm:t>
        <a:bodyPr/>
        <a:lstStyle/>
        <a:p>
          <a:endParaRPr lang="en-US"/>
        </a:p>
      </dgm:t>
    </dgm:pt>
    <dgm:pt modelId="{61766F92-700F-4282-9DF5-09EDC2B8C96A}" type="sibTrans" cxnId="{24DC092B-D350-420D-AE24-18425586077F}">
      <dgm:prSet/>
      <dgm:spPr/>
      <dgm:t>
        <a:bodyPr/>
        <a:lstStyle/>
        <a:p>
          <a:endParaRPr lang="en-US"/>
        </a:p>
      </dgm:t>
    </dgm:pt>
    <dgm:pt modelId="{196BBE82-FD32-44AD-B043-E21C7117C0FF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Nurse–patient dyad</a:t>
          </a:r>
        </a:p>
        <a:p>
          <a:r>
            <a:rPr lang="en-US" sz="2100" dirty="0"/>
            <a:t>(</a:t>
          </a:r>
          <a:r>
            <a:rPr lang="en-US" sz="18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Tejero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, 2012</a:t>
          </a:r>
          <a:r>
            <a:rPr lang="en-US" sz="2100" dirty="0"/>
            <a:t>) </a:t>
          </a:r>
        </a:p>
      </dgm:t>
    </dgm:pt>
    <dgm:pt modelId="{0B643CD2-3D09-45B5-83CE-22CE02F6A43B}" type="parTrans" cxnId="{AB1EEC26-9C83-4CCF-B46D-338C71B1DB2D}">
      <dgm:prSet/>
      <dgm:spPr/>
      <dgm:t>
        <a:bodyPr/>
        <a:lstStyle/>
        <a:p>
          <a:endParaRPr lang="en-US"/>
        </a:p>
      </dgm:t>
    </dgm:pt>
    <dgm:pt modelId="{5801C77F-989F-4947-8B97-8017AFD41BD2}" type="sibTrans" cxnId="{AB1EEC26-9C83-4CCF-B46D-338C71B1DB2D}">
      <dgm:prSet/>
      <dgm:spPr/>
      <dgm:t>
        <a:bodyPr/>
        <a:lstStyle/>
        <a:p>
          <a:endParaRPr lang="en-US"/>
        </a:p>
      </dgm:t>
    </dgm:pt>
    <dgm:pt modelId="{99BE2526-F46A-41B2-B02F-976D2D5DD82E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Interact with patients </a:t>
          </a:r>
        </a:p>
        <a:p>
          <a:r>
            <a:rPr lang="en-US" sz="1800" dirty="0"/>
            <a:t>(</a:t>
          </a:r>
          <a:r>
            <a:rPr lang="en-US" sz="18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Atallah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 et al., 2013</a:t>
          </a:r>
          <a:r>
            <a:rPr lang="en-US" sz="1800" dirty="0"/>
            <a:t>)</a:t>
          </a:r>
        </a:p>
      </dgm:t>
    </dgm:pt>
    <dgm:pt modelId="{36FF1471-939B-4503-AD35-FB8453B75F10}" type="parTrans" cxnId="{2BAB2D4C-FA92-41C3-8513-76F231AA6D2A}">
      <dgm:prSet/>
      <dgm:spPr/>
      <dgm:t>
        <a:bodyPr/>
        <a:lstStyle/>
        <a:p>
          <a:endParaRPr lang="en-US"/>
        </a:p>
      </dgm:t>
    </dgm:pt>
    <dgm:pt modelId="{243F4AC5-E4CC-44B5-8F00-E825F08E4D74}" type="sibTrans" cxnId="{2BAB2D4C-FA92-41C3-8513-76F231AA6D2A}">
      <dgm:prSet/>
      <dgm:spPr/>
      <dgm:t>
        <a:bodyPr/>
        <a:lstStyle/>
        <a:p>
          <a:endParaRPr lang="en-US"/>
        </a:p>
      </dgm:t>
    </dgm:pt>
    <dgm:pt modelId="{945F921D-C220-430D-8017-8DAC96934CF5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Connection between patient care outcomes</a:t>
          </a:r>
        </a:p>
        <a:p>
          <a:r>
            <a:rPr lang="en-US" sz="1700" dirty="0"/>
            <a:t>(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Kalisch &amp; Lee, 2014</a:t>
          </a:r>
          <a:r>
            <a:rPr lang="en-US" sz="1700" dirty="0"/>
            <a:t>)</a:t>
          </a:r>
        </a:p>
      </dgm:t>
    </dgm:pt>
    <dgm:pt modelId="{57731C2B-006D-4ED2-871B-AF64974AC440}" type="parTrans" cxnId="{9149D2B2-B501-44CA-B531-A346F47D8267}">
      <dgm:prSet/>
      <dgm:spPr/>
      <dgm:t>
        <a:bodyPr/>
        <a:lstStyle/>
        <a:p>
          <a:endParaRPr lang="en-US"/>
        </a:p>
      </dgm:t>
    </dgm:pt>
    <dgm:pt modelId="{B3511C74-B395-4799-8D6D-6796A724F45F}" type="sibTrans" cxnId="{9149D2B2-B501-44CA-B531-A346F47D8267}">
      <dgm:prSet/>
      <dgm:spPr/>
      <dgm:t>
        <a:bodyPr/>
        <a:lstStyle/>
        <a:p>
          <a:endParaRPr lang="en-US"/>
        </a:p>
      </dgm:t>
    </dgm:pt>
    <dgm:pt modelId="{A3532000-33AF-40DF-895D-24E429AC0BF4}" type="pres">
      <dgm:prSet presAssocID="{A272B791-68B0-4AA5-A156-34774485A0D9}" presName="Name0" presStyleCnt="0">
        <dgm:presLayoutVars>
          <dgm:dir/>
          <dgm:resizeHandles val="exact"/>
        </dgm:presLayoutVars>
      </dgm:prSet>
      <dgm:spPr/>
    </dgm:pt>
    <dgm:pt modelId="{C6A84DF4-8663-4429-A31C-A2516556FBD8}" type="pres">
      <dgm:prSet presAssocID="{853CE944-BE10-4F79-B50C-938CBA50B87B}" presName="node" presStyleLbl="node1" presStyleIdx="0" presStyleCnt="9">
        <dgm:presLayoutVars>
          <dgm:bulletEnabled val="1"/>
        </dgm:presLayoutVars>
      </dgm:prSet>
      <dgm:spPr/>
    </dgm:pt>
    <dgm:pt modelId="{BC7F33E3-7AA9-48F8-8C5F-4B2984D3242E}" type="pres">
      <dgm:prSet presAssocID="{EE6EC293-2E8C-47E3-980E-A1A617C97775}" presName="sibTrans" presStyleLbl="sibTrans1D1" presStyleIdx="0" presStyleCnt="8"/>
      <dgm:spPr/>
    </dgm:pt>
    <dgm:pt modelId="{9A651417-E6EF-4889-AEED-C29C9B20461A}" type="pres">
      <dgm:prSet presAssocID="{EE6EC293-2E8C-47E3-980E-A1A617C97775}" presName="connectorText" presStyleLbl="sibTrans1D1" presStyleIdx="0" presStyleCnt="8"/>
      <dgm:spPr/>
    </dgm:pt>
    <dgm:pt modelId="{F0F67612-7B23-401B-817B-CE53CC86AE4B}" type="pres">
      <dgm:prSet presAssocID="{247A3D48-D946-4607-AE9D-B208AFF6CBFC}" presName="node" presStyleLbl="node1" presStyleIdx="1" presStyleCnt="9" custScaleY="146316">
        <dgm:presLayoutVars>
          <dgm:bulletEnabled val="1"/>
        </dgm:presLayoutVars>
      </dgm:prSet>
      <dgm:spPr/>
    </dgm:pt>
    <dgm:pt modelId="{240594EB-06B6-4A13-8307-33028FD4E3E9}" type="pres">
      <dgm:prSet presAssocID="{E86533D8-F7F1-4774-B273-62ED905C1E8D}" presName="sibTrans" presStyleLbl="sibTrans1D1" presStyleIdx="1" presStyleCnt="8"/>
      <dgm:spPr/>
    </dgm:pt>
    <dgm:pt modelId="{24F6FED4-8510-4F39-9554-88E1F802B933}" type="pres">
      <dgm:prSet presAssocID="{E86533D8-F7F1-4774-B273-62ED905C1E8D}" presName="connectorText" presStyleLbl="sibTrans1D1" presStyleIdx="1" presStyleCnt="8"/>
      <dgm:spPr/>
    </dgm:pt>
    <dgm:pt modelId="{94BA884B-D3E9-4735-AADB-76CD8A871BA5}" type="pres">
      <dgm:prSet presAssocID="{173581B4-58CC-4B2F-97A1-307A6D052ACC}" presName="node" presStyleLbl="node1" presStyleIdx="2" presStyleCnt="9">
        <dgm:presLayoutVars>
          <dgm:bulletEnabled val="1"/>
        </dgm:presLayoutVars>
      </dgm:prSet>
      <dgm:spPr/>
    </dgm:pt>
    <dgm:pt modelId="{8767C85B-1CC1-4744-BE6C-E5A3C9F3436D}" type="pres">
      <dgm:prSet presAssocID="{F9FCF9C0-0576-4A1F-AB3A-1BA9C5702315}" presName="sibTrans" presStyleLbl="sibTrans1D1" presStyleIdx="2" presStyleCnt="8"/>
      <dgm:spPr/>
    </dgm:pt>
    <dgm:pt modelId="{B7F0E676-44A7-48CF-8D14-9179877A1134}" type="pres">
      <dgm:prSet presAssocID="{F9FCF9C0-0576-4A1F-AB3A-1BA9C5702315}" presName="connectorText" presStyleLbl="sibTrans1D1" presStyleIdx="2" presStyleCnt="8"/>
      <dgm:spPr/>
    </dgm:pt>
    <dgm:pt modelId="{53422B75-5C85-4BBA-9F8F-7D42945E39CD}" type="pres">
      <dgm:prSet presAssocID="{40DA59C3-8A80-431B-B75A-428DB94A5202}" presName="node" presStyleLbl="node1" presStyleIdx="3" presStyleCnt="9">
        <dgm:presLayoutVars>
          <dgm:bulletEnabled val="1"/>
        </dgm:presLayoutVars>
      </dgm:prSet>
      <dgm:spPr/>
    </dgm:pt>
    <dgm:pt modelId="{26064FC8-66FF-4C3B-89AA-991977AC8333}" type="pres">
      <dgm:prSet presAssocID="{5DAD0BE3-75E6-4763-8234-5618835C5783}" presName="sibTrans" presStyleLbl="sibTrans1D1" presStyleIdx="3" presStyleCnt="8"/>
      <dgm:spPr/>
    </dgm:pt>
    <dgm:pt modelId="{32C827D4-5D70-4B50-BC98-2E4A2A70B9E7}" type="pres">
      <dgm:prSet presAssocID="{5DAD0BE3-75E6-4763-8234-5618835C5783}" presName="connectorText" presStyleLbl="sibTrans1D1" presStyleIdx="3" presStyleCnt="8"/>
      <dgm:spPr/>
    </dgm:pt>
    <dgm:pt modelId="{823C84F1-06D7-48D9-BC10-BDA4EF2EFAA6}" type="pres">
      <dgm:prSet presAssocID="{8046A64B-5C54-4B9D-9082-BBB83FD1D4E4}" presName="node" presStyleLbl="node1" presStyleIdx="4" presStyleCnt="9">
        <dgm:presLayoutVars>
          <dgm:bulletEnabled val="1"/>
        </dgm:presLayoutVars>
      </dgm:prSet>
      <dgm:spPr/>
    </dgm:pt>
    <dgm:pt modelId="{8DDE12BD-07FA-474B-9F26-A8A257358106}" type="pres">
      <dgm:prSet presAssocID="{FCDEDACA-3990-4D29-8BEA-F94999424392}" presName="sibTrans" presStyleLbl="sibTrans1D1" presStyleIdx="4" presStyleCnt="8"/>
      <dgm:spPr/>
    </dgm:pt>
    <dgm:pt modelId="{A4625C25-AD08-4381-8403-6F52F8A394DB}" type="pres">
      <dgm:prSet presAssocID="{FCDEDACA-3990-4D29-8BEA-F94999424392}" presName="connectorText" presStyleLbl="sibTrans1D1" presStyleIdx="4" presStyleCnt="8"/>
      <dgm:spPr/>
    </dgm:pt>
    <dgm:pt modelId="{62B0E37F-39DE-4277-967E-90823A678E9A}" type="pres">
      <dgm:prSet presAssocID="{7B084AAB-3FAB-49A8-8E70-363C465FD226}" presName="node" presStyleLbl="node1" presStyleIdx="5" presStyleCnt="9">
        <dgm:presLayoutVars>
          <dgm:bulletEnabled val="1"/>
        </dgm:presLayoutVars>
      </dgm:prSet>
      <dgm:spPr/>
    </dgm:pt>
    <dgm:pt modelId="{15C87E47-FCBD-4F9D-B172-BB0BF22B15F5}" type="pres">
      <dgm:prSet presAssocID="{61766F92-700F-4282-9DF5-09EDC2B8C96A}" presName="sibTrans" presStyleLbl="sibTrans1D1" presStyleIdx="5" presStyleCnt="8"/>
      <dgm:spPr/>
    </dgm:pt>
    <dgm:pt modelId="{2C72135A-B238-41FD-AF3F-226E8A209533}" type="pres">
      <dgm:prSet presAssocID="{61766F92-700F-4282-9DF5-09EDC2B8C96A}" presName="connectorText" presStyleLbl="sibTrans1D1" presStyleIdx="5" presStyleCnt="8"/>
      <dgm:spPr/>
    </dgm:pt>
    <dgm:pt modelId="{F1A6A757-3611-41D9-9206-25D5F6B72372}" type="pres">
      <dgm:prSet presAssocID="{196BBE82-FD32-44AD-B043-E21C7117C0FF}" presName="node" presStyleLbl="node1" presStyleIdx="6" presStyleCnt="9">
        <dgm:presLayoutVars>
          <dgm:bulletEnabled val="1"/>
        </dgm:presLayoutVars>
      </dgm:prSet>
      <dgm:spPr/>
    </dgm:pt>
    <dgm:pt modelId="{32263769-C99E-42AD-A414-8DB127867631}" type="pres">
      <dgm:prSet presAssocID="{5801C77F-989F-4947-8B97-8017AFD41BD2}" presName="sibTrans" presStyleLbl="sibTrans1D1" presStyleIdx="6" presStyleCnt="8"/>
      <dgm:spPr/>
    </dgm:pt>
    <dgm:pt modelId="{48DB41C6-4C8D-49D2-B8ED-04FE32F42A3A}" type="pres">
      <dgm:prSet presAssocID="{5801C77F-989F-4947-8B97-8017AFD41BD2}" presName="connectorText" presStyleLbl="sibTrans1D1" presStyleIdx="6" presStyleCnt="8"/>
      <dgm:spPr/>
    </dgm:pt>
    <dgm:pt modelId="{589A996B-DC42-4319-897E-D874636B0DF3}" type="pres">
      <dgm:prSet presAssocID="{99BE2526-F46A-41B2-B02F-976D2D5DD82E}" presName="node" presStyleLbl="node1" presStyleIdx="7" presStyleCnt="9">
        <dgm:presLayoutVars>
          <dgm:bulletEnabled val="1"/>
        </dgm:presLayoutVars>
      </dgm:prSet>
      <dgm:spPr/>
    </dgm:pt>
    <dgm:pt modelId="{835A53A9-0731-4EBC-9B04-C432A39F589B}" type="pres">
      <dgm:prSet presAssocID="{243F4AC5-E4CC-44B5-8F00-E825F08E4D74}" presName="sibTrans" presStyleLbl="sibTrans1D1" presStyleIdx="7" presStyleCnt="8"/>
      <dgm:spPr/>
    </dgm:pt>
    <dgm:pt modelId="{743DA0C6-8206-4CAD-BFDC-BF3BC4C01E8E}" type="pres">
      <dgm:prSet presAssocID="{243F4AC5-E4CC-44B5-8F00-E825F08E4D74}" presName="connectorText" presStyleLbl="sibTrans1D1" presStyleIdx="7" presStyleCnt="8"/>
      <dgm:spPr/>
    </dgm:pt>
    <dgm:pt modelId="{DAC2300A-5831-4C1D-ABFB-B3E47A1EA843}" type="pres">
      <dgm:prSet presAssocID="{945F921D-C220-430D-8017-8DAC96934CF5}" presName="node" presStyleLbl="node1" presStyleIdx="8" presStyleCnt="9" custScaleY="127853">
        <dgm:presLayoutVars>
          <dgm:bulletEnabled val="1"/>
        </dgm:presLayoutVars>
      </dgm:prSet>
      <dgm:spPr/>
    </dgm:pt>
  </dgm:ptLst>
  <dgm:cxnLst>
    <dgm:cxn modelId="{A1DEC41D-F3FB-472A-A5DD-FEE51E8B60E7}" type="presOf" srcId="{196BBE82-FD32-44AD-B043-E21C7117C0FF}" destId="{F1A6A757-3611-41D9-9206-25D5F6B72372}" srcOrd="0" destOrd="0" presId="urn:microsoft.com/office/officeart/2016/7/layout/RepeatingBendingProcessNew"/>
    <dgm:cxn modelId="{AB1EEC26-9C83-4CCF-B46D-338C71B1DB2D}" srcId="{A272B791-68B0-4AA5-A156-34774485A0D9}" destId="{196BBE82-FD32-44AD-B043-E21C7117C0FF}" srcOrd="6" destOrd="0" parTransId="{0B643CD2-3D09-45B5-83CE-22CE02F6A43B}" sibTransId="{5801C77F-989F-4947-8B97-8017AFD41BD2}"/>
    <dgm:cxn modelId="{24DC092B-D350-420D-AE24-18425586077F}" srcId="{A272B791-68B0-4AA5-A156-34774485A0D9}" destId="{7B084AAB-3FAB-49A8-8E70-363C465FD226}" srcOrd="5" destOrd="0" parTransId="{A678ECA3-6F33-44FA-8F64-5F0550016794}" sibTransId="{61766F92-700F-4282-9DF5-09EDC2B8C96A}"/>
    <dgm:cxn modelId="{43CF5B30-A29A-4018-9431-4677C235B29C}" type="presOf" srcId="{5DAD0BE3-75E6-4763-8234-5618835C5783}" destId="{26064FC8-66FF-4C3B-89AA-991977AC8333}" srcOrd="0" destOrd="0" presId="urn:microsoft.com/office/officeart/2016/7/layout/RepeatingBendingProcessNew"/>
    <dgm:cxn modelId="{6EDDCB31-831A-4F1E-B649-DB835C1E6654}" type="presOf" srcId="{EE6EC293-2E8C-47E3-980E-A1A617C97775}" destId="{BC7F33E3-7AA9-48F8-8C5F-4B2984D3242E}" srcOrd="0" destOrd="0" presId="urn:microsoft.com/office/officeart/2016/7/layout/RepeatingBendingProcessNew"/>
    <dgm:cxn modelId="{EC28AF35-88E6-4039-9845-C39EEBED4438}" type="presOf" srcId="{A272B791-68B0-4AA5-A156-34774485A0D9}" destId="{A3532000-33AF-40DF-895D-24E429AC0BF4}" srcOrd="0" destOrd="0" presId="urn:microsoft.com/office/officeart/2016/7/layout/RepeatingBendingProcessNew"/>
    <dgm:cxn modelId="{EC15053E-C619-4A77-AFDD-06BD13207AFB}" type="presOf" srcId="{5DAD0BE3-75E6-4763-8234-5618835C5783}" destId="{32C827D4-5D70-4B50-BC98-2E4A2A70B9E7}" srcOrd="1" destOrd="0" presId="urn:microsoft.com/office/officeart/2016/7/layout/RepeatingBendingProcessNew"/>
    <dgm:cxn modelId="{850C1F48-8FDD-4822-92CE-446712B1C8B0}" type="presOf" srcId="{5801C77F-989F-4947-8B97-8017AFD41BD2}" destId="{32263769-C99E-42AD-A414-8DB127867631}" srcOrd="0" destOrd="0" presId="urn:microsoft.com/office/officeart/2016/7/layout/RepeatingBendingProcessNew"/>
    <dgm:cxn modelId="{2BAB2D4C-FA92-41C3-8513-76F231AA6D2A}" srcId="{A272B791-68B0-4AA5-A156-34774485A0D9}" destId="{99BE2526-F46A-41B2-B02F-976D2D5DD82E}" srcOrd="7" destOrd="0" parTransId="{36FF1471-939B-4503-AD35-FB8453B75F10}" sibTransId="{243F4AC5-E4CC-44B5-8F00-E825F08E4D74}"/>
    <dgm:cxn modelId="{86CC3C73-D6FD-47A4-BDD2-3B5199616D75}" type="presOf" srcId="{99BE2526-F46A-41B2-B02F-976D2D5DD82E}" destId="{589A996B-DC42-4319-897E-D874636B0DF3}" srcOrd="0" destOrd="0" presId="urn:microsoft.com/office/officeart/2016/7/layout/RepeatingBendingProcessNew"/>
    <dgm:cxn modelId="{ECC40F75-2BBA-4C42-8C94-8364CA167F02}" type="presOf" srcId="{F9FCF9C0-0576-4A1F-AB3A-1BA9C5702315}" destId="{8767C85B-1CC1-4744-BE6C-E5A3C9F3436D}" srcOrd="0" destOrd="0" presId="urn:microsoft.com/office/officeart/2016/7/layout/RepeatingBendingProcessNew"/>
    <dgm:cxn modelId="{CE584659-30C9-4C26-8EC0-2BE79189D2BA}" type="presOf" srcId="{173581B4-58CC-4B2F-97A1-307A6D052ACC}" destId="{94BA884B-D3E9-4735-AADB-76CD8A871BA5}" srcOrd="0" destOrd="0" presId="urn:microsoft.com/office/officeart/2016/7/layout/RepeatingBendingProcessNew"/>
    <dgm:cxn modelId="{7A578580-A8A4-4B00-AA1C-B5D11AC1E1DC}" type="presOf" srcId="{243F4AC5-E4CC-44B5-8F00-E825F08E4D74}" destId="{835A53A9-0731-4EBC-9B04-C432A39F589B}" srcOrd="0" destOrd="0" presId="urn:microsoft.com/office/officeart/2016/7/layout/RepeatingBendingProcessNew"/>
    <dgm:cxn modelId="{6ED4BE8E-14A8-4901-AE34-DF7CFBC13F84}" type="presOf" srcId="{FCDEDACA-3990-4D29-8BEA-F94999424392}" destId="{A4625C25-AD08-4381-8403-6F52F8A394DB}" srcOrd="1" destOrd="0" presId="urn:microsoft.com/office/officeart/2016/7/layout/RepeatingBendingProcessNew"/>
    <dgm:cxn modelId="{99F7458F-79F0-44B0-ACC7-85B44D13B7FB}" type="presOf" srcId="{F9FCF9C0-0576-4A1F-AB3A-1BA9C5702315}" destId="{B7F0E676-44A7-48CF-8D14-9179877A1134}" srcOrd="1" destOrd="0" presId="urn:microsoft.com/office/officeart/2016/7/layout/RepeatingBendingProcessNew"/>
    <dgm:cxn modelId="{0358678F-D9EB-48E5-A469-FE414E6F468A}" type="presOf" srcId="{EE6EC293-2E8C-47E3-980E-A1A617C97775}" destId="{9A651417-E6EF-4889-AEED-C29C9B20461A}" srcOrd="1" destOrd="0" presId="urn:microsoft.com/office/officeart/2016/7/layout/RepeatingBendingProcessNew"/>
    <dgm:cxn modelId="{3E726B98-C807-4B48-8871-9AA6A18A71B7}" type="presOf" srcId="{40DA59C3-8A80-431B-B75A-428DB94A5202}" destId="{53422B75-5C85-4BBA-9F8F-7D42945E39CD}" srcOrd="0" destOrd="0" presId="urn:microsoft.com/office/officeart/2016/7/layout/RepeatingBendingProcessNew"/>
    <dgm:cxn modelId="{577F5C9B-8EE0-4979-9EA9-1C7F46E5931B}" type="presOf" srcId="{7B084AAB-3FAB-49A8-8E70-363C465FD226}" destId="{62B0E37F-39DE-4277-967E-90823A678E9A}" srcOrd="0" destOrd="0" presId="urn:microsoft.com/office/officeart/2016/7/layout/RepeatingBendingProcessNew"/>
    <dgm:cxn modelId="{ACDCC29C-2262-4FE6-9C01-6F70B763C4FA}" type="presOf" srcId="{E86533D8-F7F1-4774-B273-62ED905C1E8D}" destId="{24F6FED4-8510-4F39-9554-88E1F802B933}" srcOrd="1" destOrd="0" presId="urn:microsoft.com/office/officeart/2016/7/layout/RepeatingBendingProcessNew"/>
    <dgm:cxn modelId="{56E7F4A6-B0C7-4D55-99EE-4296C6EFB10E}" type="presOf" srcId="{61766F92-700F-4282-9DF5-09EDC2B8C96A}" destId="{15C87E47-FCBD-4F9D-B172-BB0BF22B15F5}" srcOrd="0" destOrd="0" presId="urn:microsoft.com/office/officeart/2016/7/layout/RepeatingBendingProcessNew"/>
    <dgm:cxn modelId="{9C74EAAB-3FB5-4917-99D8-D2241B55F199}" type="presOf" srcId="{853CE944-BE10-4F79-B50C-938CBA50B87B}" destId="{C6A84DF4-8663-4429-A31C-A2516556FBD8}" srcOrd="0" destOrd="0" presId="urn:microsoft.com/office/officeart/2016/7/layout/RepeatingBendingProcessNew"/>
    <dgm:cxn modelId="{9149D2B2-B501-44CA-B531-A346F47D8267}" srcId="{A272B791-68B0-4AA5-A156-34774485A0D9}" destId="{945F921D-C220-430D-8017-8DAC96934CF5}" srcOrd="8" destOrd="0" parTransId="{57731C2B-006D-4ED2-871B-AF64974AC440}" sibTransId="{B3511C74-B395-4799-8D6D-6796A724F45F}"/>
    <dgm:cxn modelId="{ABD1DAB8-4582-4E96-B60D-00AFCF26BE48}" srcId="{A272B791-68B0-4AA5-A156-34774485A0D9}" destId="{8046A64B-5C54-4B9D-9082-BBB83FD1D4E4}" srcOrd="4" destOrd="0" parTransId="{4B3814BF-775B-4EE2-B687-A75B5ED19284}" sibTransId="{FCDEDACA-3990-4D29-8BEA-F94999424392}"/>
    <dgm:cxn modelId="{DDBB7BBA-285E-4982-92F5-0AD32A570244}" srcId="{A272B791-68B0-4AA5-A156-34774485A0D9}" destId="{247A3D48-D946-4607-AE9D-B208AFF6CBFC}" srcOrd="1" destOrd="0" parTransId="{45DF1FEE-17B2-4FE6-B36B-BD7CB48BA810}" sibTransId="{E86533D8-F7F1-4774-B273-62ED905C1E8D}"/>
    <dgm:cxn modelId="{84F6AAC5-CB0C-4D26-A489-08F57BDEDF18}" type="presOf" srcId="{FCDEDACA-3990-4D29-8BEA-F94999424392}" destId="{8DDE12BD-07FA-474B-9F26-A8A257358106}" srcOrd="0" destOrd="0" presId="urn:microsoft.com/office/officeart/2016/7/layout/RepeatingBendingProcessNew"/>
    <dgm:cxn modelId="{C3192FC6-06AA-4CBA-A34F-8BA46E7A69B4}" type="presOf" srcId="{247A3D48-D946-4607-AE9D-B208AFF6CBFC}" destId="{F0F67612-7B23-401B-817B-CE53CC86AE4B}" srcOrd="0" destOrd="0" presId="urn:microsoft.com/office/officeart/2016/7/layout/RepeatingBendingProcessNew"/>
    <dgm:cxn modelId="{8E7C2BCF-1C54-48AB-8006-5432344D9F92}" type="presOf" srcId="{E86533D8-F7F1-4774-B273-62ED905C1E8D}" destId="{240594EB-06B6-4A13-8307-33028FD4E3E9}" srcOrd="0" destOrd="0" presId="urn:microsoft.com/office/officeart/2016/7/layout/RepeatingBendingProcessNew"/>
    <dgm:cxn modelId="{36E96CDA-3142-47B0-9BF0-810C28108B73}" type="presOf" srcId="{8046A64B-5C54-4B9D-9082-BBB83FD1D4E4}" destId="{823C84F1-06D7-48D9-BC10-BDA4EF2EFAA6}" srcOrd="0" destOrd="0" presId="urn:microsoft.com/office/officeart/2016/7/layout/RepeatingBendingProcessNew"/>
    <dgm:cxn modelId="{BD3E4EDD-F4A1-42F7-AF82-F7ECC275D96A}" type="presOf" srcId="{5801C77F-989F-4947-8B97-8017AFD41BD2}" destId="{48DB41C6-4C8D-49D2-B8ED-04FE32F42A3A}" srcOrd="1" destOrd="0" presId="urn:microsoft.com/office/officeart/2016/7/layout/RepeatingBendingProcessNew"/>
    <dgm:cxn modelId="{E5985EE5-176B-492A-A8E9-8655191A9754}" type="presOf" srcId="{243F4AC5-E4CC-44B5-8F00-E825F08E4D74}" destId="{743DA0C6-8206-4CAD-BFDC-BF3BC4C01E8E}" srcOrd="1" destOrd="0" presId="urn:microsoft.com/office/officeart/2016/7/layout/RepeatingBendingProcessNew"/>
    <dgm:cxn modelId="{84B2B3E7-517B-4F8E-A100-D01D380300BB}" type="presOf" srcId="{61766F92-700F-4282-9DF5-09EDC2B8C96A}" destId="{2C72135A-B238-41FD-AF3F-226E8A209533}" srcOrd="1" destOrd="0" presId="urn:microsoft.com/office/officeart/2016/7/layout/RepeatingBendingProcessNew"/>
    <dgm:cxn modelId="{F827A2EA-22A9-4849-98CE-0D967B62C2EB}" srcId="{A272B791-68B0-4AA5-A156-34774485A0D9}" destId="{173581B4-58CC-4B2F-97A1-307A6D052ACC}" srcOrd="2" destOrd="0" parTransId="{DE6D367F-FAD5-4276-846B-D26A158F506A}" sibTransId="{F9FCF9C0-0576-4A1F-AB3A-1BA9C5702315}"/>
    <dgm:cxn modelId="{0231BCF1-4336-4D40-B1E9-8D92AAB700EC}" type="presOf" srcId="{945F921D-C220-430D-8017-8DAC96934CF5}" destId="{DAC2300A-5831-4C1D-ABFB-B3E47A1EA843}" srcOrd="0" destOrd="0" presId="urn:microsoft.com/office/officeart/2016/7/layout/RepeatingBendingProcessNew"/>
    <dgm:cxn modelId="{DA74C2FA-8698-4947-BA6C-653518F5F7A8}" srcId="{A272B791-68B0-4AA5-A156-34774485A0D9}" destId="{40DA59C3-8A80-431B-B75A-428DB94A5202}" srcOrd="3" destOrd="0" parTransId="{4CFC1DD1-0240-4BF2-ACE4-EAD1702806CF}" sibTransId="{5DAD0BE3-75E6-4763-8234-5618835C5783}"/>
    <dgm:cxn modelId="{3BFF27FF-79CA-4ED3-BB98-06AF46C488BF}" srcId="{A272B791-68B0-4AA5-A156-34774485A0D9}" destId="{853CE944-BE10-4F79-B50C-938CBA50B87B}" srcOrd="0" destOrd="0" parTransId="{88002CA1-5351-49EC-AA8E-2F8DFB2E4A0E}" sibTransId="{EE6EC293-2E8C-47E3-980E-A1A617C97775}"/>
    <dgm:cxn modelId="{41E256C0-C457-4E7E-A700-00926F86FA3B}" type="presParOf" srcId="{A3532000-33AF-40DF-895D-24E429AC0BF4}" destId="{C6A84DF4-8663-4429-A31C-A2516556FBD8}" srcOrd="0" destOrd="0" presId="urn:microsoft.com/office/officeart/2016/7/layout/RepeatingBendingProcessNew"/>
    <dgm:cxn modelId="{9AAD6C18-5B76-492C-A22A-98365167F044}" type="presParOf" srcId="{A3532000-33AF-40DF-895D-24E429AC0BF4}" destId="{BC7F33E3-7AA9-48F8-8C5F-4B2984D3242E}" srcOrd="1" destOrd="0" presId="urn:microsoft.com/office/officeart/2016/7/layout/RepeatingBendingProcessNew"/>
    <dgm:cxn modelId="{AF848751-E501-4C46-9037-F17FC284E86C}" type="presParOf" srcId="{BC7F33E3-7AA9-48F8-8C5F-4B2984D3242E}" destId="{9A651417-E6EF-4889-AEED-C29C9B20461A}" srcOrd="0" destOrd="0" presId="urn:microsoft.com/office/officeart/2016/7/layout/RepeatingBendingProcessNew"/>
    <dgm:cxn modelId="{0F45F15C-AD0F-4F6E-BB1E-FEFCDAEE4617}" type="presParOf" srcId="{A3532000-33AF-40DF-895D-24E429AC0BF4}" destId="{F0F67612-7B23-401B-817B-CE53CC86AE4B}" srcOrd="2" destOrd="0" presId="urn:microsoft.com/office/officeart/2016/7/layout/RepeatingBendingProcessNew"/>
    <dgm:cxn modelId="{053F9450-EF8D-41A3-A106-C0249032B516}" type="presParOf" srcId="{A3532000-33AF-40DF-895D-24E429AC0BF4}" destId="{240594EB-06B6-4A13-8307-33028FD4E3E9}" srcOrd="3" destOrd="0" presId="urn:microsoft.com/office/officeart/2016/7/layout/RepeatingBendingProcessNew"/>
    <dgm:cxn modelId="{D8F03CDF-9AC7-4C78-8333-E4D262C46470}" type="presParOf" srcId="{240594EB-06B6-4A13-8307-33028FD4E3E9}" destId="{24F6FED4-8510-4F39-9554-88E1F802B933}" srcOrd="0" destOrd="0" presId="urn:microsoft.com/office/officeart/2016/7/layout/RepeatingBendingProcessNew"/>
    <dgm:cxn modelId="{1D131202-30FC-4288-B64B-81232F2C377A}" type="presParOf" srcId="{A3532000-33AF-40DF-895D-24E429AC0BF4}" destId="{94BA884B-D3E9-4735-AADB-76CD8A871BA5}" srcOrd="4" destOrd="0" presId="urn:microsoft.com/office/officeart/2016/7/layout/RepeatingBendingProcessNew"/>
    <dgm:cxn modelId="{C6843918-8924-4428-B9CD-CBF867897893}" type="presParOf" srcId="{A3532000-33AF-40DF-895D-24E429AC0BF4}" destId="{8767C85B-1CC1-4744-BE6C-E5A3C9F3436D}" srcOrd="5" destOrd="0" presId="urn:microsoft.com/office/officeart/2016/7/layout/RepeatingBendingProcessNew"/>
    <dgm:cxn modelId="{C109BA51-3E0F-4E58-9756-18E99F0096E6}" type="presParOf" srcId="{8767C85B-1CC1-4744-BE6C-E5A3C9F3436D}" destId="{B7F0E676-44A7-48CF-8D14-9179877A1134}" srcOrd="0" destOrd="0" presId="urn:microsoft.com/office/officeart/2016/7/layout/RepeatingBendingProcessNew"/>
    <dgm:cxn modelId="{9067A2B3-FA01-41E6-BAB8-27B066EFDCC0}" type="presParOf" srcId="{A3532000-33AF-40DF-895D-24E429AC0BF4}" destId="{53422B75-5C85-4BBA-9F8F-7D42945E39CD}" srcOrd="6" destOrd="0" presId="urn:microsoft.com/office/officeart/2016/7/layout/RepeatingBendingProcessNew"/>
    <dgm:cxn modelId="{A25E7477-0E68-41C7-9844-8F1C707CB81A}" type="presParOf" srcId="{A3532000-33AF-40DF-895D-24E429AC0BF4}" destId="{26064FC8-66FF-4C3B-89AA-991977AC8333}" srcOrd="7" destOrd="0" presId="urn:microsoft.com/office/officeart/2016/7/layout/RepeatingBendingProcessNew"/>
    <dgm:cxn modelId="{B0E5B8AF-8FB4-49F9-90B3-0901B17B49D1}" type="presParOf" srcId="{26064FC8-66FF-4C3B-89AA-991977AC8333}" destId="{32C827D4-5D70-4B50-BC98-2E4A2A70B9E7}" srcOrd="0" destOrd="0" presId="urn:microsoft.com/office/officeart/2016/7/layout/RepeatingBendingProcessNew"/>
    <dgm:cxn modelId="{283EFADF-48E8-46BA-9105-6B72E53E3B5C}" type="presParOf" srcId="{A3532000-33AF-40DF-895D-24E429AC0BF4}" destId="{823C84F1-06D7-48D9-BC10-BDA4EF2EFAA6}" srcOrd="8" destOrd="0" presId="urn:microsoft.com/office/officeart/2016/7/layout/RepeatingBendingProcessNew"/>
    <dgm:cxn modelId="{AB5ACD7B-01D9-4CB3-A978-B8459C3CEA22}" type="presParOf" srcId="{A3532000-33AF-40DF-895D-24E429AC0BF4}" destId="{8DDE12BD-07FA-474B-9F26-A8A257358106}" srcOrd="9" destOrd="0" presId="urn:microsoft.com/office/officeart/2016/7/layout/RepeatingBendingProcessNew"/>
    <dgm:cxn modelId="{2D5A1451-D84E-499A-AB39-DF05896445DC}" type="presParOf" srcId="{8DDE12BD-07FA-474B-9F26-A8A257358106}" destId="{A4625C25-AD08-4381-8403-6F52F8A394DB}" srcOrd="0" destOrd="0" presId="urn:microsoft.com/office/officeart/2016/7/layout/RepeatingBendingProcessNew"/>
    <dgm:cxn modelId="{F3B412CA-39FA-44E6-BF2A-DA5A293A0452}" type="presParOf" srcId="{A3532000-33AF-40DF-895D-24E429AC0BF4}" destId="{62B0E37F-39DE-4277-967E-90823A678E9A}" srcOrd="10" destOrd="0" presId="urn:microsoft.com/office/officeart/2016/7/layout/RepeatingBendingProcessNew"/>
    <dgm:cxn modelId="{475993C0-C4E1-4DF9-B44D-D49A795FF0CC}" type="presParOf" srcId="{A3532000-33AF-40DF-895D-24E429AC0BF4}" destId="{15C87E47-FCBD-4F9D-B172-BB0BF22B15F5}" srcOrd="11" destOrd="0" presId="urn:microsoft.com/office/officeart/2016/7/layout/RepeatingBendingProcessNew"/>
    <dgm:cxn modelId="{669FFC00-B099-40A9-8C6D-CC6683CFFF57}" type="presParOf" srcId="{15C87E47-FCBD-4F9D-B172-BB0BF22B15F5}" destId="{2C72135A-B238-41FD-AF3F-226E8A209533}" srcOrd="0" destOrd="0" presId="urn:microsoft.com/office/officeart/2016/7/layout/RepeatingBendingProcessNew"/>
    <dgm:cxn modelId="{C4D30AE5-9ED3-46E3-9387-C3CF544702DD}" type="presParOf" srcId="{A3532000-33AF-40DF-895D-24E429AC0BF4}" destId="{F1A6A757-3611-41D9-9206-25D5F6B72372}" srcOrd="12" destOrd="0" presId="urn:microsoft.com/office/officeart/2016/7/layout/RepeatingBendingProcessNew"/>
    <dgm:cxn modelId="{71E22EDC-3D32-440B-8127-3C639A43745D}" type="presParOf" srcId="{A3532000-33AF-40DF-895D-24E429AC0BF4}" destId="{32263769-C99E-42AD-A414-8DB127867631}" srcOrd="13" destOrd="0" presId="urn:microsoft.com/office/officeart/2016/7/layout/RepeatingBendingProcessNew"/>
    <dgm:cxn modelId="{B1107CB3-068B-44CE-9D2B-3A26D375E32D}" type="presParOf" srcId="{32263769-C99E-42AD-A414-8DB127867631}" destId="{48DB41C6-4C8D-49D2-B8ED-04FE32F42A3A}" srcOrd="0" destOrd="0" presId="urn:microsoft.com/office/officeart/2016/7/layout/RepeatingBendingProcessNew"/>
    <dgm:cxn modelId="{2CEABD03-CF3F-4529-BA86-DC5FAD73F224}" type="presParOf" srcId="{A3532000-33AF-40DF-895D-24E429AC0BF4}" destId="{589A996B-DC42-4319-897E-D874636B0DF3}" srcOrd="14" destOrd="0" presId="urn:microsoft.com/office/officeart/2016/7/layout/RepeatingBendingProcessNew"/>
    <dgm:cxn modelId="{0486FD51-75A0-43B8-89A4-2991E79DD03E}" type="presParOf" srcId="{A3532000-33AF-40DF-895D-24E429AC0BF4}" destId="{835A53A9-0731-4EBC-9B04-C432A39F589B}" srcOrd="15" destOrd="0" presId="urn:microsoft.com/office/officeart/2016/7/layout/RepeatingBendingProcessNew"/>
    <dgm:cxn modelId="{77D59708-8176-44A5-A5F9-725AF4953C4D}" type="presParOf" srcId="{835A53A9-0731-4EBC-9B04-C432A39F589B}" destId="{743DA0C6-8206-4CAD-BFDC-BF3BC4C01E8E}" srcOrd="0" destOrd="0" presId="urn:microsoft.com/office/officeart/2016/7/layout/RepeatingBendingProcessNew"/>
    <dgm:cxn modelId="{6F0EF458-690F-4427-95A7-A82A6A3BB496}" type="presParOf" srcId="{A3532000-33AF-40DF-895D-24E429AC0BF4}" destId="{DAC2300A-5831-4C1D-ABFB-B3E47A1EA843}" srcOrd="16" destOrd="0" presId="urn:microsoft.com/office/officeart/2016/7/layout/RepeatingBendingProcessNew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037CA8ED-FD76-4130-ABAB-738E07CF53C3}" type="doc">
      <dgm:prSet loTypeId="urn:microsoft.com/office/officeart/2005/8/layout/cycle3" loCatId="cycle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en-US"/>
        </a:p>
      </dgm:t>
    </dgm:pt>
    <dgm:pt modelId="{5B7A3A4A-0622-4508-B304-68F93BFD4E31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Quality indicator construct </a:t>
          </a:r>
        </a:p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Abramowitz et al., 1987)</a:t>
          </a:r>
        </a:p>
      </dgm:t>
    </dgm:pt>
    <dgm:pt modelId="{6F835C72-F5B9-4EE7-9458-2A3528599749}" type="parTrans" cxnId="{C3F15A5F-D39A-48C8-B4DA-F269EAE356B6}">
      <dgm:prSet/>
      <dgm:spPr/>
      <dgm:t>
        <a:bodyPr/>
        <a:lstStyle/>
        <a:p>
          <a:endParaRPr lang="en-US"/>
        </a:p>
      </dgm:t>
    </dgm:pt>
    <dgm:pt modelId="{8C2209A5-F74D-4FD8-9281-818746DA33C4}" type="sibTrans" cxnId="{C3F15A5F-D39A-48C8-B4DA-F269EAE356B6}">
      <dgm:prSet/>
      <dgm:spPr/>
      <dgm:t>
        <a:bodyPr/>
        <a:lstStyle/>
        <a:p>
          <a:endParaRPr lang="en-US"/>
        </a:p>
      </dgm:t>
    </dgm:pt>
    <dgm:pt modelId="{51A9D1EC-77EA-4E8C-9F4E-A28E93086698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Better</a:t>
          </a:r>
        </a:p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understanding </a:t>
          </a:r>
        </a:p>
        <a:p>
          <a:r>
            <a:rPr lang="en-US" sz="2800" dirty="0"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Johansson, 2002</a:t>
          </a:r>
          <a:r>
            <a:rPr lang="en-US" sz="2800" dirty="0">
              <a:latin typeface="Times New Roman" panose="02020603050405020304" pitchFamily="18" charset="0"/>
              <a:cs typeface="Times New Roman" panose="02020603050405020304" pitchFamily="18" charset="0"/>
            </a:rPr>
            <a:t>)</a:t>
          </a:r>
        </a:p>
      </dgm:t>
    </dgm:pt>
    <dgm:pt modelId="{9EFDABA1-8B8E-4FD4-A0A1-3AE80C639026}" type="parTrans" cxnId="{48D5A76B-53E4-47FB-B959-0FBC4302CDEF}">
      <dgm:prSet/>
      <dgm:spPr/>
      <dgm:t>
        <a:bodyPr/>
        <a:lstStyle/>
        <a:p>
          <a:endParaRPr lang="en-US"/>
        </a:p>
      </dgm:t>
    </dgm:pt>
    <dgm:pt modelId="{FC819291-0B52-4A5E-82F2-898BBA60FE77}" type="sibTrans" cxnId="{48D5A76B-53E4-47FB-B959-0FBC4302CDEF}">
      <dgm:prSet/>
      <dgm:spPr/>
      <dgm:t>
        <a:bodyPr/>
        <a:lstStyle/>
        <a:p>
          <a:endParaRPr lang="en-US"/>
        </a:p>
      </dgm:t>
    </dgm:pt>
    <dgm:pt modelId="{2FE600B7-6600-49C5-85EA-873D89E43B1D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Performance indicator </a:t>
          </a:r>
          <a:r>
            <a:rPr lang="en-US" sz="2800" dirty="0"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Altin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 &amp; Stock, 2015)</a:t>
          </a:r>
        </a:p>
      </dgm:t>
    </dgm:pt>
    <dgm:pt modelId="{FFDC7083-6286-4699-BFAE-9A3D856563B3}" type="parTrans" cxnId="{E6E03FB3-1E8A-424E-94A4-6AFC01F65112}">
      <dgm:prSet/>
      <dgm:spPr/>
      <dgm:t>
        <a:bodyPr/>
        <a:lstStyle/>
        <a:p>
          <a:endParaRPr lang="en-US"/>
        </a:p>
      </dgm:t>
    </dgm:pt>
    <dgm:pt modelId="{74A60CBA-C7E6-46FA-8F5B-5365B08B3435}" type="sibTrans" cxnId="{E6E03FB3-1E8A-424E-94A4-6AFC01F65112}">
      <dgm:prSet/>
      <dgm:spPr/>
      <dgm:t>
        <a:bodyPr/>
        <a:lstStyle/>
        <a:p>
          <a:endParaRPr lang="en-US"/>
        </a:p>
      </dgm:t>
    </dgm:pt>
    <dgm:pt modelId="{606A4D70-6B5D-4ED5-8D69-A840C88C41C4}" type="pres">
      <dgm:prSet presAssocID="{037CA8ED-FD76-4130-ABAB-738E07CF53C3}" presName="Name0" presStyleCnt="0">
        <dgm:presLayoutVars>
          <dgm:dir/>
          <dgm:resizeHandles val="exact"/>
        </dgm:presLayoutVars>
      </dgm:prSet>
      <dgm:spPr/>
    </dgm:pt>
    <dgm:pt modelId="{3B23023B-6414-4628-A3CB-0CA634356BB9}" type="pres">
      <dgm:prSet presAssocID="{037CA8ED-FD76-4130-ABAB-738E07CF53C3}" presName="cycle" presStyleCnt="0"/>
      <dgm:spPr/>
    </dgm:pt>
    <dgm:pt modelId="{27F278AE-633B-425A-B4FC-3D1991110B63}" type="pres">
      <dgm:prSet presAssocID="{5B7A3A4A-0622-4508-B304-68F93BFD4E31}" presName="nodeFirstNode" presStyleLbl="node1" presStyleIdx="0" presStyleCnt="3">
        <dgm:presLayoutVars>
          <dgm:bulletEnabled val="1"/>
        </dgm:presLayoutVars>
      </dgm:prSet>
      <dgm:spPr/>
    </dgm:pt>
    <dgm:pt modelId="{339DD90A-7680-4172-9C76-7872634706DE}" type="pres">
      <dgm:prSet presAssocID="{8C2209A5-F74D-4FD8-9281-818746DA33C4}" presName="sibTransFirstNode" presStyleLbl="bgShp" presStyleIdx="0" presStyleCnt="1"/>
      <dgm:spPr/>
    </dgm:pt>
    <dgm:pt modelId="{F8351E45-7C1E-4BA0-8A4A-53F2A910D7EA}" type="pres">
      <dgm:prSet presAssocID="{51A9D1EC-77EA-4E8C-9F4E-A28E93086698}" presName="nodeFollowingNodes" presStyleLbl="node1" presStyleIdx="1" presStyleCnt="3">
        <dgm:presLayoutVars>
          <dgm:bulletEnabled val="1"/>
        </dgm:presLayoutVars>
      </dgm:prSet>
      <dgm:spPr/>
    </dgm:pt>
    <dgm:pt modelId="{A702019B-5C5F-4676-9A49-DE676610D950}" type="pres">
      <dgm:prSet presAssocID="{2FE600B7-6600-49C5-85EA-873D89E43B1D}" presName="nodeFollowingNodes" presStyleLbl="node1" presStyleIdx="2" presStyleCnt="3">
        <dgm:presLayoutVars>
          <dgm:bulletEnabled val="1"/>
        </dgm:presLayoutVars>
      </dgm:prSet>
      <dgm:spPr/>
    </dgm:pt>
  </dgm:ptLst>
  <dgm:cxnLst>
    <dgm:cxn modelId="{FF399A33-95D5-4D81-9B1A-064AA4115264}" type="presOf" srcId="{51A9D1EC-77EA-4E8C-9F4E-A28E93086698}" destId="{F8351E45-7C1E-4BA0-8A4A-53F2A910D7EA}" srcOrd="0" destOrd="0" presId="urn:microsoft.com/office/officeart/2005/8/layout/cycle3"/>
    <dgm:cxn modelId="{C3F15A5F-D39A-48C8-B4DA-F269EAE356B6}" srcId="{037CA8ED-FD76-4130-ABAB-738E07CF53C3}" destId="{5B7A3A4A-0622-4508-B304-68F93BFD4E31}" srcOrd="0" destOrd="0" parTransId="{6F835C72-F5B9-4EE7-9458-2A3528599749}" sibTransId="{8C2209A5-F74D-4FD8-9281-818746DA33C4}"/>
    <dgm:cxn modelId="{48D5A76B-53E4-47FB-B959-0FBC4302CDEF}" srcId="{037CA8ED-FD76-4130-ABAB-738E07CF53C3}" destId="{51A9D1EC-77EA-4E8C-9F4E-A28E93086698}" srcOrd="1" destOrd="0" parTransId="{9EFDABA1-8B8E-4FD4-A0A1-3AE80C639026}" sibTransId="{FC819291-0B52-4A5E-82F2-898BBA60FE77}"/>
    <dgm:cxn modelId="{0165C16E-B35F-4CD5-AAB8-48AEF1548A4A}" type="presOf" srcId="{2FE600B7-6600-49C5-85EA-873D89E43B1D}" destId="{A702019B-5C5F-4676-9A49-DE676610D950}" srcOrd="0" destOrd="0" presId="urn:microsoft.com/office/officeart/2005/8/layout/cycle3"/>
    <dgm:cxn modelId="{5C22E354-70B0-4285-BAC3-1CDDC29CF02E}" type="presOf" srcId="{5B7A3A4A-0622-4508-B304-68F93BFD4E31}" destId="{27F278AE-633B-425A-B4FC-3D1991110B63}" srcOrd="0" destOrd="0" presId="urn:microsoft.com/office/officeart/2005/8/layout/cycle3"/>
    <dgm:cxn modelId="{8B4483A5-E815-4E00-8CA0-D09FCCDF3E9D}" type="presOf" srcId="{037CA8ED-FD76-4130-ABAB-738E07CF53C3}" destId="{606A4D70-6B5D-4ED5-8D69-A840C88C41C4}" srcOrd="0" destOrd="0" presId="urn:microsoft.com/office/officeart/2005/8/layout/cycle3"/>
    <dgm:cxn modelId="{E6E03FB3-1E8A-424E-94A4-6AFC01F65112}" srcId="{037CA8ED-FD76-4130-ABAB-738E07CF53C3}" destId="{2FE600B7-6600-49C5-85EA-873D89E43B1D}" srcOrd="2" destOrd="0" parTransId="{FFDC7083-6286-4699-BFAE-9A3D856563B3}" sibTransId="{74A60CBA-C7E6-46FA-8F5B-5365B08B3435}"/>
    <dgm:cxn modelId="{D3CC2DC9-4C7C-4883-A711-6D802FB64F61}" type="presOf" srcId="{8C2209A5-F74D-4FD8-9281-818746DA33C4}" destId="{339DD90A-7680-4172-9C76-7872634706DE}" srcOrd="0" destOrd="0" presId="urn:microsoft.com/office/officeart/2005/8/layout/cycle3"/>
    <dgm:cxn modelId="{C81538D2-3E05-4D01-89EF-E60920F09CFC}" type="presParOf" srcId="{606A4D70-6B5D-4ED5-8D69-A840C88C41C4}" destId="{3B23023B-6414-4628-A3CB-0CA634356BB9}" srcOrd="0" destOrd="0" presId="urn:microsoft.com/office/officeart/2005/8/layout/cycle3"/>
    <dgm:cxn modelId="{E4F79DB0-0470-4480-9494-A03E3831C502}" type="presParOf" srcId="{3B23023B-6414-4628-A3CB-0CA634356BB9}" destId="{27F278AE-633B-425A-B4FC-3D1991110B63}" srcOrd="0" destOrd="0" presId="urn:microsoft.com/office/officeart/2005/8/layout/cycle3"/>
    <dgm:cxn modelId="{5267D6D6-1DD5-4DA1-9BB6-04B208A3C566}" type="presParOf" srcId="{3B23023B-6414-4628-A3CB-0CA634356BB9}" destId="{339DD90A-7680-4172-9C76-7872634706DE}" srcOrd="1" destOrd="0" presId="urn:microsoft.com/office/officeart/2005/8/layout/cycle3"/>
    <dgm:cxn modelId="{7A3EE4F2-BC66-4282-9C94-1B7A9968E623}" type="presParOf" srcId="{3B23023B-6414-4628-A3CB-0CA634356BB9}" destId="{F8351E45-7C1E-4BA0-8A4A-53F2A910D7EA}" srcOrd="2" destOrd="0" presId="urn:microsoft.com/office/officeart/2005/8/layout/cycle3"/>
    <dgm:cxn modelId="{162699A8-474E-4A86-A400-5D837BC26BFC}" type="presParOf" srcId="{3B23023B-6414-4628-A3CB-0CA634356BB9}" destId="{A702019B-5C5F-4676-9A49-DE676610D950}" srcOrd="3" destOrd="0" presId="urn:microsoft.com/office/officeart/2005/8/layout/cycle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1951DB47-A20D-4F38-B601-681A6B965DDE}" type="doc">
      <dgm:prSet loTypeId="urn:microsoft.com/office/officeart/2005/8/layout/matrix3" loCatId="matrix" qsTypeId="urn:microsoft.com/office/officeart/2005/8/quickstyle/simple2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86B16D5E-8B8F-485D-A029-BCDB83D7E050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Rural Community Hospital in a Midwestern State</a:t>
          </a:r>
        </a:p>
      </dgm:t>
    </dgm:pt>
    <dgm:pt modelId="{AB7FBB84-04BB-47CE-956F-D6259D79D556}" type="parTrans" cxnId="{2BF90342-4BA9-4E60-B2A5-A01EEDA2E369}">
      <dgm:prSet/>
      <dgm:spPr/>
      <dgm:t>
        <a:bodyPr/>
        <a:lstStyle/>
        <a:p>
          <a:endParaRPr lang="en-US"/>
        </a:p>
      </dgm:t>
    </dgm:pt>
    <dgm:pt modelId="{AAC9180C-603B-4874-86DB-746EEFE143FC}" type="sibTrans" cxnId="{2BF90342-4BA9-4E60-B2A5-A01EEDA2E369}">
      <dgm:prSet/>
      <dgm:spPr/>
      <dgm:t>
        <a:bodyPr/>
        <a:lstStyle/>
        <a:p>
          <a:endParaRPr lang="en-US"/>
        </a:p>
      </dgm:t>
    </dgm:pt>
    <dgm:pt modelId="{1B8689F9-FE73-4F33-BE92-88A8E6161619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The study required the collection of two surveys </a:t>
          </a:r>
        </a:p>
      </dgm:t>
    </dgm:pt>
    <dgm:pt modelId="{6EE8DEA1-CBD1-44C5-BDDC-996AEB04959A}" type="parTrans" cxnId="{EF0E7295-A87A-492B-8146-A663B0E2429A}">
      <dgm:prSet/>
      <dgm:spPr/>
      <dgm:t>
        <a:bodyPr/>
        <a:lstStyle/>
        <a:p>
          <a:endParaRPr lang="en-US"/>
        </a:p>
      </dgm:t>
    </dgm:pt>
    <dgm:pt modelId="{67273BF5-3699-4D43-9DF1-329048373DD6}" type="sibTrans" cxnId="{EF0E7295-A87A-492B-8146-A663B0E2429A}">
      <dgm:prSet/>
      <dgm:spPr/>
      <dgm:t>
        <a:bodyPr/>
        <a:lstStyle/>
        <a:p>
          <a:endParaRPr lang="en-US"/>
        </a:p>
      </dgm:t>
    </dgm:pt>
    <dgm:pt modelId="{27332DCF-226E-4842-AC21-444C7AA97C21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Newcastle Satisfaction of Nursing Scale (NSNS) survey </a:t>
          </a:r>
          <a:r>
            <a:rPr lang="en-US" sz="2200" dirty="0"/>
            <a:t>(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Priest et al, 1995</a:t>
          </a:r>
          <a:r>
            <a:rPr lang="en-US" sz="2200" dirty="0"/>
            <a:t>) </a:t>
          </a:r>
        </a:p>
      </dgm:t>
    </dgm:pt>
    <dgm:pt modelId="{16BD0B66-1793-4539-96B4-3A82DE313269}" type="parTrans" cxnId="{C08345E7-BE00-4E72-9A87-BF65A1BE6238}">
      <dgm:prSet/>
      <dgm:spPr/>
      <dgm:t>
        <a:bodyPr/>
        <a:lstStyle/>
        <a:p>
          <a:endParaRPr lang="en-US"/>
        </a:p>
      </dgm:t>
    </dgm:pt>
    <dgm:pt modelId="{9876AFD0-BB85-4821-8F59-8E95C6AF7600}" type="sibTrans" cxnId="{C08345E7-BE00-4E72-9A87-BF65A1BE6238}">
      <dgm:prSet/>
      <dgm:spPr/>
      <dgm:t>
        <a:bodyPr/>
        <a:lstStyle/>
        <a:p>
          <a:endParaRPr lang="en-US"/>
        </a:p>
      </dgm:t>
    </dgm:pt>
    <dgm:pt modelId="{6FD21FDC-30FA-4170-ABF8-606885950290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The Paul Spector Job Satisfaction survey</a:t>
          </a:r>
          <a:r>
            <a:rPr lang="en-US" sz="2300" dirty="0"/>
            <a:t> (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Spector, 2011</a:t>
          </a:r>
          <a:r>
            <a:rPr lang="en-US" sz="2300" dirty="0"/>
            <a:t>)</a:t>
          </a:r>
        </a:p>
      </dgm:t>
    </dgm:pt>
    <dgm:pt modelId="{C226D72B-B0CD-484D-9FA7-E81DBEAB1442}" type="parTrans" cxnId="{68CB803A-44CA-4140-A75C-1BC1E8CBE7C5}">
      <dgm:prSet/>
      <dgm:spPr/>
      <dgm:t>
        <a:bodyPr/>
        <a:lstStyle/>
        <a:p>
          <a:endParaRPr lang="en-US"/>
        </a:p>
      </dgm:t>
    </dgm:pt>
    <dgm:pt modelId="{03449944-71E8-4DB3-8431-75F82184B8C9}" type="sibTrans" cxnId="{68CB803A-44CA-4140-A75C-1BC1E8CBE7C5}">
      <dgm:prSet/>
      <dgm:spPr/>
      <dgm:t>
        <a:bodyPr/>
        <a:lstStyle/>
        <a:p>
          <a:endParaRPr lang="en-US"/>
        </a:p>
      </dgm:t>
    </dgm:pt>
    <dgm:pt modelId="{99E274D1-D87E-4FEE-96FB-B74D8225D507}" type="pres">
      <dgm:prSet presAssocID="{1951DB47-A20D-4F38-B601-681A6B965DDE}" presName="matrix" presStyleCnt="0">
        <dgm:presLayoutVars>
          <dgm:chMax val="1"/>
          <dgm:dir/>
          <dgm:resizeHandles val="exact"/>
        </dgm:presLayoutVars>
      </dgm:prSet>
      <dgm:spPr/>
    </dgm:pt>
    <dgm:pt modelId="{DD815F09-3CB0-41C1-9A15-32DC9620D7F1}" type="pres">
      <dgm:prSet presAssocID="{1951DB47-A20D-4F38-B601-681A6B965DDE}" presName="diamond" presStyleLbl="bgShp" presStyleIdx="0" presStyleCnt="1"/>
      <dgm:spPr/>
    </dgm:pt>
    <dgm:pt modelId="{AE7888AA-7942-49D2-92E7-16663794DDA3}" type="pres">
      <dgm:prSet presAssocID="{1951DB47-A20D-4F38-B601-681A6B965DDE}" presName="quad1" presStyleLbl="node1" presStyleIdx="0" presStyleCnt="4">
        <dgm:presLayoutVars>
          <dgm:chMax val="0"/>
          <dgm:chPref val="0"/>
          <dgm:bulletEnabled val="1"/>
        </dgm:presLayoutVars>
      </dgm:prSet>
      <dgm:spPr/>
    </dgm:pt>
    <dgm:pt modelId="{9087BD46-E0FE-48B5-B50A-3BA62D27A6C4}" type="pres">
      <dgm:prSet presAssocID="{1951DB47-A20D-4F38-B601-681A6B965DDE}" presName="quad2" presStyleLbl="node1" presStyleIdx="1" presStyleCnt="4">
        <dgm:presLayoutVars>
          <dgm:chMax val="0"/>
          <dgm:chPref val="0"/>
          <dgm:bulletEnabled val="1"/>
        </dgm:presLayoutVars>
      </dgm:prSet>
      <dgm:spPr/>
    </dgm:pt>
    <dgm:pt modelId="{7B355380-99FF-4449-BEBC-6F27C740C45A}" type="pres">
      <dgm:prSet presAssocID="{1951DB47-A20D-4F38-B601-681A6B965DDE}" presName="quad3" presStyleLbl="node1" presStyleIdx="2" presStyleCnt="4">
        <dgm:presLayoutVars>
          <dgm:chMax val="0"/>
          <dgm:chPref val="0"/>
          <dgm:bulletEnabled val="1"/>
        </dgm:presLayoutVars>
      </dgm:prSet>
      <dgm:spPr/>
    </dgm:pt>
    <dgm:pt modelId="{FC449183-2649-453E-B53B-71218BB9AD6F}" type="pres">
      <dgm:prSet presAssocID="{1951DB47-A20D-4F38-B601-681A6B965DDE}" presName="quad4" presStyleLbl="node1" presStyleIdx="3" presStyleCnt="4">
        <dgm:presLayoutVars>
          <dgm:chMax val="0"/>
          <dgm:chPref val="0"/>
          <dgm:bulletEnabled val="1"/>
        </dgm:presLayoutVars>
      </dgm:prSet>
      <dgm:spPr/>
    </dgm:pt>
  </dgm:ptLst>
  <dgm:cxnLst>
    <dgm:cxn modelId="{AF32D71A-EC44-4199-B4A4-F4E8A4405A92}" type="presOf" srcId="{1951DB47-A20D-4F38-B601-681A6B965DDE}" destId="{99E274D1-D87E-4FEE-96FB-B74D8225D507}" srcOrd="0" destOrd="0" presId="urn:microsoft.com/office/officeart/2005/8/layout/matrix3"/>
    <dgm:cxn modelId="{68CB803A-44CA-4140-A75C-1BC1E8CBE7C5}" srcId="{1951DB47-A20D-4F38-B601-681A6B965DDE}" destId="{6FD21FDC-30FA-4170-ABF8-606885950290}" srcOrd="3" destOrd="0" parTransId="{C226D72B-B0CD-484D-9FA7-E81DBEAB1442}" sibTransId="{03449944-71E8-4DB3-8431-75F82184B8C9}"/>
    <dgm:cxn modelId="{EC44165D-D3B1-453A-8511-452EE9D8DA29}" type="presOf" srcId="{86B16D5E-8B8F-485D-A029-BCDB83D7E050}" destId="{AE7888AA-7942-49D2-92E7-16663794DDA3}" srcOrd="0" destOrd="0" presId="urn:microsoft.com/office/officeart/2005/8/layout/matrix3"/>
    <dgm:cxn modelId="{2BF90342-4BA9-4E60-B2A5-A01EEDA2E369}" srcId="{1951DB47-A20D-4F38-B601-681A6B965DDE}" destId="{86B16D5E-8B8F-485D-A029-BCDB83D7E050}" srcOrd="0" destOrd="0" parTransId="{AB7FBB84-04BB-47CE-956F-D6259D79D556}" sibTransId="{AAC9180C-603B-4874-86DB-746EEFE143FC}"/>
    <dgm:cxn modelId="{5AF91470-CF5E-4D58-B33E-46D0242FEE43}" type="presOf" srcId="{27332DCF-226E-4842-AC21-444C7AA97C21}" destId="{7B355380-99FF-4449-BEBC-6F27C740C45A}" srcOrd="0" destOrd="0" presId="urn:microsoft.com/office/officeart/2005/8/layout/matrix3"/>
    <dgm:cxn modelId="{43CC0B90-626A-4693-866B-1898DC3B5721}" type="presOf" srcId="{1B8689F9-FE73-4F33-BE92-88A8E6161619}" destId="{9087BD46-E0FE-48B5-B50A-3BA62D27A6C4}" srcOrd="0" destOrd="0" presId="urn:microsoft.com/office/officeart/2005/8/layout/matrix3"/>
    <dgm:cxn modelId="{EF0E7295-A87A-492B-8146-A663B0E2429A}" srcId="{1951DB47-A20D-4F38-B601-681A6B965DDE}" destId="{1B8689F9-FE73-4F33-BE92-88A8E6161619}" srcOrd="1" destOrd="0" parTransId="{6EE8DEA1-CBD1-44C5-BDDC-996AEB04959A}" sibTransId="{67273BF5-3699-4D43-9DF1-329048373DD6}"/>
    <dgm:cxn modelId="{EC33ADCC-A9EB-40A7-92D8-E1259608E6D8}" type="presOf" srcId="{6FD21FDC-30FA-4170-ABF8-606885950290}" destId="{FC449183-2649-453E-B53B-71218BB9AD6F}" srcOrd="0" destOrd="0" presId="urn:microsoft.com/office/officeart/2005/8/layout/matrix3"/>
    <dgm:cxn modelId="{C08345E7-BE00-4E72-9A87-BF65A1BE6238}" srcId="{1951DB47-A20D-4F38-B601-681A6B965DDE}" destId="{27332DCF-226E-4842-AC21-444C7AA97C21}" srcOrd="2" destOrd="0" parTransId="{16BD0B66-1793-4539-96B4-3A82DE313269}" sibTransId="{9876AFD0-BB85-4821-8F59-8E95C6AF7600}"/>
    <dgm:cxn modelId="{887C0FAA-B633-4184-BF06-3011B12F65D6}" type="presParOf" srcId="{99E274D1-D87E-4FEE-96FB-B74D8225D507}" destId="{DD815F09-3CB0-41C1-9A15-32DC9620D7F1}" srcOrd="0" destOrd="0" presId="urn:microsoft.com/office/officeart/2005/8/layout/matrix3"/>
    <dgm:cxn modelId="{121FA155-09AA-43DD-A847-6C75F931D589}" type="presParOf" srcId="{99E274D1-D87E-4FEE-96FB-B74D8225D507}" destId="{AE7888AA-7942-49D2-92E7-16663794DDA3}" srcOrd="1" destOrd="0" presId="urn:microsoft.com/office/officeart/2005/8/layout/matrix3"/>
    <dgm:cxn modelId="{B4F6084A-91FF-4D21-81C8-15B3A332B3EB}" type="presParOf" srcId="{99E274D1-D87E-4FEE-96FB-B74D8225D507}" destId="{9087BD46-E0FE-48B5-B50A-3BA62D27A6C4}" srcOrd="2" destOrd="0" presId="urn:microsoft.com/office/officeart/2005/8/layout/matrix3"/>
    <dgm:cxn modelId="{AFDF29A8-3E1F-4914-BB44-189A796C0C81}" type="presParOf" srcId="{99E274D1-D87E-4FEE-96FB-B74D8225D507}" destId="{7B355380-99FF-4449-BEBC-6F27C740C45A}" srcOrd="3" destOrd="0" presId="urn:microsoft.com/office/officeart/2005/8/layout/matrix3"/>
    <dgm:cxn modelId="{132F8546-C698-45CF-948E-1300F7C8B7B1}" type="presParOf" srcId="{99E274D1-D87E-4FEE-96FB-B74D8225D507}" destId="{FC449183-2649-453E-B53B-71218BB9AD6F}" srcOrd="4" destOrd="0" presId="urn:microsoft.com/office/officeart/2005/8/layout/matrix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062758CB-9DBE-4EF6-9FEF-CC5855A05D5D}" type="doc">
      <dgm:prSet loTypeId="urn:microsoft.com/office/officeart/2005/8/layout/default" loCatId="list" qsTypeId="urn:microsoft.com/office/officeart/2005/8/quickstyle/simple2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207782C7-F609-4309-B32F-17ADD1F0A600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RQ1,</a:t>
          </a:r>
        </a:p>
      </dgm:t>
    </dgm:pt>
    <dgm:pt modelId="{FC1578E1-5DCC-46A1-94ED-41C62E6F2893}" type="parTrans" cxnId="{6120CC81-D2F1-4801-909F-7FFDEDA9426A}">
      <dgm:prSet/>
      <dgm:spPr/>
      <dgm:t>
        <a:bodyPr/>
        <a:lstStyle/>
        <a:p>
          <a:endParaRPr lang="en-US"/>
        </a:p>
      </dgm:t>
    </dgm:pt>
    <dgm:pt modelId="{EB958742-F47A-4E5A-810E-19DEE66B3CA0}" type="sibTrans" cxnId="{6120CC81-D2F1-4801-909F-7FFDEDA9426A}">
      <dgm:prSet/>
      <dgm:spPr/>
      <dgm:t>
        <a:bodyPr/>
        <a:lstStyle/>
        <a:p>
          <a:endParaRPr lang="en-US"/>
        </a:p>
      </dgm:t>
    </dgm:pt>
    <dgm:pt modelId="{CDC0D9F2-4B3B-4A2D-B5E4-566873779C78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Analysis of Covariance </a:t>
          </a:r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ANCOVA</a:t>
          </a:r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) </a:t>
          </a:r>
        </a:p>
      </dgm:t>
    </dgm:pt>
    <dgm:pt modelId="{12E51705-0805-44E4-8E3F-4119B7F3ED84}" type="parTrans" cxnId="{7C65FDB9-1973-464A-BFB1-A5DF502BFA01}">
      <dgm:prSet/>
      <dgm:spPr/>
      <dgm:t>
        <a:bodyPr/>
        <a:lstStyle/>
        <a:p>
          <a:endParaRPr lang="en-US"/>
        </a:p>
      </dgm:t>
    </dgm:pt>
    <dgm:pt modelId="{D4FC12C1-B11A-4B3F-A88D-B36FDACDF10B}" type="sibTrans" cxnId="{7C65FDB9-1973-464A-BFB1-A5DF502BFA01}">
      <dgm:prSet/>
      <dgm:spPr/>
      <dgm:t>
        <a:bodyPr/>
        <a:lstStyle/>
        <a:p>
          <a:endParaRPr lang="en-US"/>
        </a:p>
      </dgm:t>
    </dgm:pt>
    <dgm:pt modelId="{21B9CDA0-F339-45DC-9EEA-A05B7E825EAA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Categorical predictor 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(gender of patient: male vs. female) </a:t>
          </a:r>
        </a:p>
      </dgm:t>
    </dgm:pt>
    <dgm:pt modelId="{A29EFA37-06AB-4C11-AE96-566F680F12C0}" type="parTrans" cxnId="{B98764FA-4224-46EC-A2C4-8FF1EFDFBC5B}">
      <dgm:prSet/>
      <dgm:spPr/>
      <dgm:t>
        <a:bodyPr/>
        <a:lstStyle/>
        <a:p>
          <a:endParaRPr lang="en-US"/>
        </a:p>
      </dgm:t>
    </dgm:pt>
    <dgm:pt modelId="{4D8290CB-48D7-4ADB-814B-D7E06BADBDA3}" type="sibTrans" cxnId="{B98764FA-4224-46EC-A2C4-8FF1EFDFBC5B}">
      <dgm:prSet/>
      <dgm:spPr/>
      <dgm:t>
        <a:bodyPr/>
        <a:lstStyle/>
        <a:p>
          <a:endParaRPr lang="en-US"/>
        </a:p>
      </dgm:t>
    </dgm:pt>
    <dgm:pt modelId="{605C69EB-70C1-42E0-9E0A-A881D71414B5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Continuous predictor </a:t>
          </a:r>
        </a:p>
        <a:p>
          <a:r>
            <a:rPr lang="en-US" sz="1900" dirty="0"/>
            <a:t>(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patient age</a:t>
          </a:r>
          <a:r>
            <a:rPr lang="en-US" sz="1900" dirty="0"/>
            <a:t>)</a:t>
          </a:r>
        </a:p>
      </dgm:t>
    </dgm:pt>
    <dgm:pt modelId="{BC1FED42-A2B4-49FA-8359-D86CD5CCB803}" type="parTrans" cxnId="{60DFBBF4-E99D-4D11-8D1E-5484A8F267C5}">
      <dgm:prSet/>
      <dgm:spPr/>
      <dgm:t>
        <a:bodyPr/>
        <a:lstStyle/>
        <a:p>
          <a:endParaRPr lang="en-US"/>
        </a:p>
      </dgm:t>
    </dgm:pt>
    <dgm:pt modelId="{3284AEA8-0651-44C2-B106-A27642F46D96}" type="sibTrans" cxnId="{60DFBBF4-E99D-4D11-8D1E-5484A8F267C5}">
      <dgm:prSet/>
      <dgm:spPr/>
      <dgm:t>
        <a:bodyPr/>
        <a:lstStyle/>
        <a:p>
          <a:endParaRPr lang="en-US"/>
        </a:p>
      </dgm:t>
    </dgm:pt>
    <dgm:pt modelId="{5A037AFD-5D38-4B61-A544-093933C49AA3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Interaction between gender and age</a:t>
          </a:r>
        </a:p>
      </dgm:t>
    </dgm:pt>
    <dgm:pt modelId="{5686BAF3-6AA6-49E1-B8ED-CD90127E0E6D}" type="parTrans" cxnId="{BCEF12A5-0BFE-46AC-9E8D-552FD93754B3}">
      <dgm:prSet/>
      <dgm:spPr/>
      <dgm:t>
        <a:bodyPr/>
        <a:lstStyle/>
        <a:p>
          <a:endParaRPr lang="en-US"/>
        </a:p>
      </dgm:t>
    </dgm:pt>
    <dgm:pt modelId="{21E424B3-AF8F-4ED8-BBCB-5B5F9EF32962}" type="sibTrans" cxnId="{BCEF12A5-0BFE-46AC-9E8D-552FD93754B3}">
      <dgm:prSet/>
      <dgm:spPr/>
      <dgm:t>
        <a:bodyPr/>
        <a:lstStyle/>
        <a:p>
          <a:endParaRPr lang="en-US"/>
        </a:p>
      </dgm:t>
    </dgm:pt>
    <dgm:pt modelId="{44034294-D454-4622-BAD2-A72DEE74E239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RQ2,</a:t>
          </a:r>
        </a:p>
      </dgm:t>
    </dgm:pt>
    <dgm:pt modelId="{1A57AD19-85DF-4B05-A8C1-6E7916DC7AD2}" type="parTrans" cxnId="{9C4DCFA9-B18D-42A2-83E6-C3996BC1D3C2}">
      <dgm:prSet/>
      <dgm:spPr/>
      <dgm:t>
        <a:bodyPr/>
        <a:lstStyle/>
        <a:p>
          <a:endParaRPr lang="en-US"/>
        </a:p>
      </dgm:t>
    </dgm:pt>
    <dgm:pt modelId="{E0A179F7-4A02-4887-B095-2DAB671BEFE4}" type="sibTrans" cxnId="{9C4DCFA9-B18D-42A2-83E6-C3996BC1D3C2}">
      <dgm:prSet/>
      <dgm:spPr/>
      <dgm:t>
        <a:bodyPr/>
        <a:lstStyle/>
        <a:p>
          <a:endParaRPr lang="en-US"/>
        </a:p>
      </dgm:t>
    </dgm:pt>
    <dgm:pt modelId="{5EB0B6F2-4C6E-4F0A-BAA4-80AF9FB3138C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Analysis of Covarian</a:t>
          </a:r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ce 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(ANCOVA) </a:t>
          </a:r>
        </a:p>
      </dgm:t>
    </dgm:pt>
    <dgm:pt modelId="{6C049B1A-0430-4F92-AB5C-A6DA977DBF81}" type="parTrans" cxnId="{5B8B1F82-D071-4942-83D6-A0191B12574E}">
      <dgm:prSet/>
      <dgm:spPr/>
      <dgm:t>
        <a:bodyPr/>
        <a:lstStyle/>
        <a:p>
          <a:endParaRPr lang="en-US"/>
        </a:p>
      </dgm:t>
    </dgm:pt>
    <dgm:pt modelId="{9F50F2C0-5F7D-4AEF-8FBE-8DAC9195EEC3}" type="sibTrans" cxnId="{5B8B1F82-D071-4942-83D6-A0191B12574E}">
      <dgm:prSet/>
      <dgm:spPr/>
      <dgm:t>
        <a:bodyPr/>
        <a:lstStyle/>
        <a:p>
          <a:endParaRPr lang="en-US"/>
        </a:p>
      </dgm:t>
    </dgm:pt>
    <dgm:pt modelId="{B408DC34-03CE-4078-8F36-82F8B2AEA612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Categorical predictor </a:t>
          </a:r>
        </a:p>
        <a:p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(gender of nurse: male vs. female) </a:t>
          </a:r>
        </a:p>
      </dgm:t>
    </dgm:pt>
    <dgm:pt modelId="{FC7FB2C2-3ABC-44FB-84FF-1527929705EE}" type="parTrans" cxnId="{621733FF-19EE-4B12-97E5-6717857C6D47}">
      <dgm:prSet/>
      <dgm:spPr/>
      <dgm:t>
        <a:bodyPr/>
        <a:lstStyle/>
        <a:p>
          <a:endParaRPr lang="en-US"/>
        </a:p>
      </dgm:t>
    </dgm:pt>
    <dgm:pt modelId="{8045674A-511D-443E-89F6-A2AFA86207BA}" type="sibTrans" cxnId="{621733FF-19EE-4B12-97E5-6717857C6D47}">
      <dgm:prSet/>
      <dgm:spPr/>
      <dgm:t>
        <a:bodyPr/>
        <a:lstStyle/>
        <a:p>
          <a:endParaRPr lang="en-US"/>
        </a:p>
      </dgm:t>
    </dgm:pt>
    <dgm:pt modelId="{2D6195E5-ECC5-4A21-8D6E-E306EB033FCC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Continuous predictor </a:t>
          </a:r>
        </a:p>
        <a:p>
          <a:r>
            <a:rPr lang="en-US" sz="1900" dirty="0"/>
            <a:t>(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nurse ag</a:t>
          </a:r>
          <a:r>
            <a:rPr lang="en-US" sz="1900" dirty="0"/>
            <a:t>e)</a:t>
          </a:r>
        </a:p>
      </dgm:t>
    </dgm:pt>
    <dgm:pt modelId="{EC266ADD-867E-4340-9056-ABF9F9851AB3}" type="parTrans" cxnId="{2039F35B-8B02-43C6-AC27-4732A5B55A02}">
      <dgm:prSet/>
      <dgm:spPr/>
      <dgm:t>
        <a:bodyPr/>
        <a:lstStyle/>
        <a:p>
          <a:endParaRPr lang="en-US"/>
        </a:p>
      </dgm:t>
    </dgm:pt>
    <dgm:pt modelId="{D5B192E3-58F2-4113-854E-3F0DAED3568D}" type="sibTrans" cxnId="{2039F35B-8B02-43C6-AC27-4732A5B55A02}">
      <dgm:prSet/>
      <dgm:spPr/>
      <dgm:t>
        <a:bodyPr/>
        <a:lstStyle/>
        <a:p>
          <a:endParaRPr lang="en-US"/>
        </a:p>
      </dgm:t>
    </dgm:pt>
    <dgm:pt modelId="{73BAB3A1-92C1-4D02-B03C-158E1F9444B3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Interaction between gender and age</a:t>
          </a:r>
        </a:p>
      </dgm:t>
    </dgm:pt>
    <dgm:pt modelId="{79E23BAE-F6FB-4923-83E5-35D1459A986B}" type="parTrans" cxnId="{688E4604-41F4-4443-8630-764A68138FBB}">
      <dgm:prSet/>
      <dgm:spPr/>
      <dgm:t>
        <a:bodyPr/>
        <a:lstStyle/>
        <a:p>
          <a:endParaRPr lang="en-US"/>
        </a:p>
      </dgm:t>
    </dgm:pt>
    <dgm:pt modelId="{8B27C8CE-02A0-41C4-96E8-C30020487CD4}" type="sibTrans" cxnId="{688E4604-41F4-4443-8630-764A68138FBB}">
      <dgm:prSet/>
      <dgm:spPr/>
      <dgm:t>
        <a:bodyPr/>
        <a:lstStyle/>
        <a:p>
          <a:endParaRPr lang="en-US"/>
        </a:p>
      </dgm:t>
    </dgm:pt>
    <dgm:pt modelId="{0EC514CD-2B5D-4DDB-A38A-A3E079768AF0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RQ3</a:t>
          </a:r>
        </a:p>
      </dgm:t>
    </dgm:pt>
    <dgm:pt modelId="{88DF29E5-06B0-43B6-A70B-82DBDEE28AF1}" type="parTrans" cxnId="{FFBB6F94-83D7-47CA-A1FC-05DBEA0E4F43}">
      <dgm:prSet/>
      <dgm:spPr/>
      <dgm:t>
        <a:bodyPr/>
        <a:lstStyle/>
        <a:p>
          <a:endParaRPr lang="en-US"/>
        </a:p>
      </dgm:t>
    </dgm:pt>
    <dgm:pt modelId="{577A52FE-E9FA-4BA4-B33B-57C07FA4EA3E}" type="sibTrans" cxnId="{FFBB6F94-83D7-47CA-A1FC-05DBEA0E4F43}">
      <dgm:prSet/>
      <dgm:spPr/>
      <dgm:t>
        <a:bodyPr/>
        <a:lstStyle/>
        <a:p>
          <a:endParaRPr lang="en-US"/>
        </a:p>
      </dgm:t>
    </dgm:pt>
    <dgm:pt modelId="{2325C89A-DB9E-4364-88B9-E2E84C551BA3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Pearson product-moment correlation</a:t>
          </a:r>
        </a:p>
      </dgm:t>
    </dgm:pt>
    <dgm:pt modelId="{CA9D75B0-918E-4EA1-9C79-2FB25F4D1F28}" type="parTrans" cxnId="{30BFE782-3315-439C-B429-F733DBAE2001}">
      <dgm:prSet/>
      <dgm:spPr/>
      <dgm:t>
        <a:bodyPr/>
        <a:lstStyle/>
        <a:p>
          <a:endParaRPr lang="en-US"/>
        </a:p>
      </dgm:t>
    </dgm:pt>
    <dgm:pt modelId="{ED2D03EA-34B5-440C-9645-20229B7EFBB9}" type="sibTrans" cxnId="{30BFE782-3315-439C-B429-F733DBAE2001}">
      <dgm:prSet/>
      <dgm:spPr/>
      <dgm:t>
        <a:bodyPr/>
        <a:lstStyle/>
        <a:p>
          <a:endParaRPr lang="en-US"/>
        </a:p>
      </dgm:t>
    </dgm:pt>
    <dgm:pt modelId="{1838B5E0-68F6-4ADD-8F94-E90A41B7CCDD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If Relationships existed </a:t>
          </a:r>
        </a:p>
      </dgm:t>
    </dgm:pt>
    <dgm:pt modelId="{5BDF5D18-5567-4D8D-9E3C-B460BC85478B}" type="parTrans" cxnId="{02225FD1-72CA-420D-BECD-4A022B3087C9}">
      <dgm:prSet/>
      <dgm:spPr/>
      <dgm:t>
        <a:bodyPr/>
        <a:lstStyle/>
        <a:p>
          <a:endParaRPr lang="en-US"/>
        </a:p>
      </dgm:t>
    </dgm:pt>
    <dgm:pt modelId="{6D3B0311-E2AE-4DD6-A79E-B68C3651DE32}" type="sibTrans" cxnId="{02225FD1-72CA-420D-BECD-4A022B3087C9}">
      <dgm:prSet/>
      <dgm:spPr/>
      <dgm:t>
        <a:bodyPr/>
        <a:lstStyle/>
        <a:p>
          <a:endParaRPr lang="en-US"/>
        </a:p>
      </dgm:t>
    </dgm:pt>
    <dgm:pt modelId="{764F79C0-2BE9-4463-9707-44E7AA079886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patient satisfaction with nursing care</a:t>
          </a:r>
          <a:r>
            <a:rPr lang="en-US" sz="2000" dirty="0"/>
            <a:t> 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(X) </a:t>
          </a:r>
        </a:p>
      </dgm:t>
    </dgm:pt>
    <dgm:pt modelId="{4F37149E-6FDB-4A35-A6C6-EA4A4CF5D8F7}" type="parTrans" cxnId="{122B8112-9B43-433C-AEDB-0E9D1EAD8145}">
      <dgm:prSet/>
      <dgm:spPr/>
      <dgm:t>
        <a:bodyPr/>
        <a:lstStyle/>
        <a:p>
          <a:endParaRPr lang="en-US"/>
        </a:p>
      </dgm:t>
    </dgm:pt>
    <dgm:pt modelId="{8BB3F677-D200-48F5-8B8E-55A31FEA7504}" type="sibTrans" cxnId="{122B8112-9B43-433C-AEDB-0E9D1EAD8145}">
      <dgm:prSet/>
      <dgm:spPr/>
      <dgm:t>
        <a:bodyPr/>
        <a:lstStyle/>
        <a:p>
          <a:endParaRPr lang="en-US"/>
        </a:p>
      </dgm:t>
    </dgm:pt>
    <dgm:pt modelId="{38031A00-F55F-4877-8751-B2F29A984EED}">
      <dgm:prSet custT="1"/>
      <dgm:spPr/>
      <dgm:t>
        <a:bodyPr/>
        <a:lstStyle/>
        <a:p>
          <a:r>
            <a:rPr lang="en-US" sz="2000" dirty="0">
              <a:latin typeface="Times New Roman" panose="02020603050405020304" pitchFamily="18" charset="0"/>
              <a:cs typeface="Times New Roman" panose="02020603050405020304" pitchFamily="18" charset="0"/>
            </a:rPr>
            <a:t>overall nursing job satisfaction </a:t>
          </a:r>
          <a:r>
            <a:rPr lang="en-US" sz="1800" dirty="0">
              <a:latin typeface="Times New Roman" panose="02020603050405020304" pitchFamily="18" charset="0"/>
              <a:cs typeface="Times New Roman" panose="02020603050405020304" pitchFamily="18" charset="0"/>
            </a:rPr>
            <a:t>(Y)</a:t>
          </a:r>
        </a:p>
      </dgm:t>
    </dgm:pt>
    <dgm:pt modelId="{04EF4A72-E9A0-44E3-9E52-4148D702FF86}" type="parTrans" cxnId="{64DC1A43-2215-4616-B740-0A335A816921}">
      <dgm:prSet/>
      <dgm:spPr/>
      <dgm:t>
        <a:bodyPr/>
        <a:lstStyle/>
        <a:p>
          <a:endParaRPr lang="en-US"/>
        </a:p>
      </dgm:t>
    </dgm:pt>
    <dgm:pt modelId="{2E0F9F42-2998-4767-9200-0CABCA0D021B}" type="sibTrans" cxnId="{64DC1A43-2215-4616-B740-0A335A816921}">
      <dgm:prSet/>
      <dgm:spPr/>
      <dgm:t>
        <a:bodyPr/>
        <a:lstStyle/>
        <a:p>
          <a:endParaRPr lang="en-US"/>
        </a:p>
      </dgm:t>
    </dgm:pt>
    <dgm:pt modelId="{FC9730CC-A2A7-4FCE-B7EB-439F02863241}" type="pres">
      <dgm:prSet presAssocID="{062758CB-9DBE-4EF6-9FEF-CC5855A05D5D}" presName="diagram" presStyleCnt="0">
        <dgm:presLayoutVars>
          <dgm:dir/>
          <dgm:resizeHandles val="exact"/>
        </dgm:presLayoutVars>
      </dgm:prSet>
      <dgm:spPr/>
    </dgm:pt>
    <dgm:pt modelId="{40B209DA-034D-4AEB-8140-D47DE2C59CEF}" type="pres">
      <dgm:prSet presAssocID="{207782C7-F609-4309-B32F-17ADD1F0A600}" presName="node" presStyleLbl="node1" presStyleIdx="0" presStyleCnt="15">
        <dgm:presLayoutVars>
          <dgm:bulletEnabled val="1"/>
        </dgm:presLayoutVars>
      </dgm:prSet>
      <dgm:spPr/>
    </dgm:pt>
    <dgm:pt modelId="{7795820E-588D-4887-BF90-44DDB6DF2FE5}" type="pres">
      <dgm:prSet presAssocID="{EB958742-F47A-4E5A-810E-19DEE66B3CA0}" presName="sibTrans" presStyleCnt="0"/>
      <dgm:spPr/>
    </dgm:pt>
    <dgm:pt modelId="{476C34AD-40BA-4B36-A2D5-5EAFEAE7F5DE}" type="pres">
      <dgm:prSet presAssocID="{CDC0D9F2-4B3B-4A2D-B5E4-566873779C78}" presName="node" presStyleLbl="node1" presStyleIdx="1" presStyleCnt="15">
        <dgm:presLayoutVars>
          <dgm:bulletEnabled val="1"/>
        </dgm:presLayoutVars>
      </dgm:prSet>
      <dgm:spPr/>
    </dgm:pt>
    <dgm:pt modelId="{0865EEA2-F743-4D53-8263-D22F9A15514E}" type="pres">
      <dgm:prSet presAssocID="{D4FC12C1-B11A-4B3F-A88D-B36FDACDF10B}" presName="sibTrans" presStyleCnt="0"/>
      <dgm:spPr/>
    </dgm:pt>
    <dgm:pt modelId="{ED322CF7-C6FB-423D-B6BC-E7BF89BF2C2E}" type="pres">
      <dgm:prSet presAssocID="{21B9CDA0-F339-45DC-9EEA-A05B7E825EAA}" presName="node" presStyleLbl="node1" presStyleIdx="2" presStyleCnt="15" custLinFactNeighborX="-1647" custLinFactNeighborY="-1375">
        <dgm:presLayoutVars>
          <dgm:bulletEnabled val="1"/>
        </dgm:presLayoutVars>
      </dgm:prSet>
      <dgm:spPr/>
    </dgm:pt>
    <dgm:pt modelId="{0FF2D3DD-6F7C-41F0-B789-0177CBB24B92}" type="pres">
      <dgm:prSet presAssocID="{4D8290CB-48D7-4ADB-814B-D7E06BADBDA3}" presName="sibTrans" presStyleCnt="0"/>
      <dgm:spPr/>
    </dgm:pt>
    <dgm:pt modelId="{D6A574E5-3DC7-4806-9253-BA1AF552C720}" type="pres">
      <dgm:prSet presAssocID="{605C69EB-70C1-42E0-9E0A-A881D71414B5}" presName="node" presStyleLbl="node1" presStyleIdx="3" presStyleCnt="15">
        <dgm:presLayoutVars>
          <dgm:bulletEnabled val="1"/>
        </dgm:presLayoutVars>
      </dgm:prSet>
      <dgm:spPr/>
    </dgm:pt>
    <dgm:pt modelId="{38EC64CC-BE9B-4EA5-8862-5DEF7030803A}" type="pres">
      <dgm:prSet presAssocID="{3284AEA8-0651-44C2-B106-A27642F46D96}" presName="sibTrans" presStyleCnt="0"/>
      <dgm:spPr/>
    </dgm:pt>
    <dgm:pt modelId="{897F64CE-E675-400C-8459-5DF69579F34E}" type="pres">
      <dgm:prSet presAssocID="{5A037AFD-5D38-4B61-A544-093933C49AA3}" presName="node" presStyleLbl="node1" presStyleIdx="4" presStyleCnt="15">
        <dgm:presLayoutVars>
          <dgm:bulletEnabled val="1"/>
        </dgm:presLayoutVars>
      </dgm:prSet>
      <dgm:spPr/>
    </dgm:pt>
    <dgm:pt modelId="{4F897DA2-7484-4AA9-8740-2B6A9BC4AD33}" type="pres">
      <dgm:prSet presAssocID="{21E424B3-AF8F-4ED8-BBCB-5B5F9EF32962}" presName="sibTrans" presStyleCnt="0"/>
      <dgm:spPr/>
    </dgm:pt>
    <dgm:pt modelId="{2B1FF9B4-A2E8-4B80-8FE1-C29BD3B15203}" type="pres">
      <dgm:prSet presAssocID="{44034294-D454-4622-BAD2-A72DEE74E239}" presName="node" presStyleLbl="node1" presStyleIdx="5" presStyleCnt="15" custLinFactNeighborX="-168" custLinFactNeighborY="-370">
        <dgm:presLayoutVars>
          <dgm:bulletEnabled val="1"/>
        </dgm:presLayoutVars>
      </dgm:prSet>
      <dgm:spPr/>
    </dgm:pt>
    <dgm:pt modelId="{1CD4E835-9F6C-4D1F-89F3-BFD92AB76F9A}" type="pres">
      <dgm:prSet presAssocID="{E0A179F7-4A02-4887-B095-2DAB671BEFE4}" presName="sibTrans" presStyleCnt="0"/>
      <dgm:spPr/>
    </dgm:pt>
    <dgm:pt modelId="{367CE816-0804-45DE-BCB5-730CED31DC6C}" type="pres">
      <dgm:prSet presAssocID="{5EB0B6F2-4C6E-4F0A-BAA4-80AF9FB3138C}" presName="node" presStyleLbl="node1" presStyleIdx="6" presStyleCnt="15">
        <dgm:presLayoutVars>
          <dgm:bulletEnabled val="1"/>
        </dgm:presLayoutVars>
      </dgm:prSet>
      <dgm:spPr/>
    </dgm:pt>
    <dgm:pt modelId="{6CB38B08-F11F-4DF3-8471-1D7FC5E8AF50}" type="pres">
      <dgm:prSet presAssocID="{9F50F2C0-5F7D-4AEF-8FBE-8DAC9195EEC3}" presName="sibTrans" presStyleCnt="0"/>
      <dgm:spPr/>
    </dgm:pt>
    <dgm:pt modelId="{FFFE81BE-EA48-414D-B152-4AB93C50CA7E}" type="pres">
      <dgm:prSet presAssocID="{B408DC34-03CE-4078-8F36-82F8B2AEA612}" presName="node" presStyleLbl="node1" presStyleIdx="7" presStyleCnt="15">
        <dgm:presLayoutVars>
          <dgm:bulletEnabled val="1"/>
        </dgm:presLayoutVars>
      </dgm:prSet>
      <dgm:spPr/>
    </dgm:pt>
    <dgm:pt modelId="{1FD0B5E5-1646-4441-B85E-0169C056BD3D}" type="pres">
      <dgm:prSet presAssocID="{8045674A-511D-443E-89F6-A2AFA86207BA}" presName="sibTrans" presStyleCnt="0"/>
      <dgm:spPr/>
    </dgm:pt>
    <dgm:pt modelId="{95E9A2FE-9039-4DB0-837D-CAC45937E405}" type="pres">
      <dgm:prSet presAssocID="{2D6195E5-ECC5-4A21-8D6E-E306EB033FCC}" presName="node" presStyleLbl="node1" presStyleIdx="8" presStyleCnt="15">
        <dgm:presLayoutVars>
          <dgm:bulletEnabled val="1"/>
        </dgm:presLayoutVars>
      </dgm:prSet>
      <dgm:spPr/>
    </dgm:pt>
    <dgm:pt modelId="{D7A99CE6-F300-44CD-AEF5-F910BAA92841}" type="pres">
      <dgm:prSet presAssocID="{D5B192E3-58F2-4113-854E-3F0DAED3568D}" presName="sibTrans" presStyleCnt="0"/>
      <dgm:spPr/>
    </dgm:pt>
    <dgm:pt modelId="{F4AD6910-FA08-47CE-B978-496B3B48890C}" type="pres">
      <dgm:prSet presAssocID="{73BAB3A1-92C1-4D02-B03C-158E1F9444B3}" presName="node" presStyleLbl="node1" presStyleIdx="9" presStyleCnt="15">
        <dgm:presLayoutVars>
          <dgm:bulletEnabled val="1"/>
        </dgm:presLayoutVars>
      </dgm:prSet>
      <dgm:spPr/>
    </dgm:pt>
    <dgm:pt modelId="{88C4D03F-E397-4E70-98B3-AC1D2F36C76E}" type="pres">
      <dgm:prSet presAssocID="{8B27C8CE-02A0-41C4-96E8-C30020487CD4}" presName="sibTrans" presStyleCnt="0"/>
      <dgm:spPr/>
    </dgm:pt>
    <dgm:pt modelId="{7125222B-A928-4E68-9E21-4800045F8FB6}" type="pres">
      <dgm:prSet presAssocID="{0EC514CD-2B5D-4DDB-A38A-A3E079768AF0}" presName="node" presStyleLbl="node1" presStyleIdx="10" presStyleCnt="15" custLinFactNeighborX="-168" custLinFactNeighborY="-677">
        <dgm:presLayoutVars>
          <dgm:bulletEnabled val="1"/>
        </dgm:presLayoutVars>
      </dgm:prSet>
      <dgm:spPr/>
    </dgm:pt>
    <dgm:pt modelId="{6726C19A-3BFF-4323-BDBA-D62F82C01429}" type="pres">
      <dgm:prSet presAssocID="{577A52FE-E9FA-4BA4-B33B-57C07FA4EA3E}" presName="sibTrans" presStyleCnt="0"/>
      <dgm:spPr/>
    </dgm:pt>
    <dgm:pt modelId="{648A538E-E767-4F59-B161-57672D27F880}" type="pres">
      <dgm:prSet presAssocID="{2325C89A-DB9E-4364-88B9-E2E84C551BA3}" presName="node" presStyleLbl="node1" presStyleIdx="11" presStyleCnt="15" custScaleY="98629">
        <dgm:presLayoutVars>
          <dgm:bulletEnabled val="1"/>
        </dgm:presLayoutVars>
      </dgm:prSet>
      <dgm:spPr/>
    </dgm:pt>
    <dgm:pt modelId="{8135BB23-EAEF-44FE-93DB-A45507351510}" type="pres">
      <dgm:prSet presAssocID="{ED2D03EA-34B5-440C-9645-20229B7EFBB9}" presName="sibTrans" presStyleCnt="0"/>
      <dgm:spPr/>
    </dgm:pt>
    <dgm:pt modelId="{5420067B-5777-456C-B968-585E0481A8D4}" type="pres">
      <dgm:prSet presAssocID="{1838B5E0-68F6-4ADD-8F94-E90A41B7CCDD}" presName="node" presStyleLbl="node1" presStyleIdx="12" presStyleCnt="15">
        <dgm:presLayoutVars>
          <dgm:bulletEnabled val="1"/>
        </dgm:presLayoutVars>
      </dgm:prSet>
      <dgm:spPr/>
    </dgm:pt>
    <dgm:pt modelId="{3CAB0BFD-CEBC-4F14-9AC1-9DBF98B862EF}" type="pres">
      <dgm:prSet presAssocID="{6D3B0311-E2AE-4DD6-A79E-B68C3651DE32}" presName="sibTrans" presStyleCnt="0"/>
      <dgm:spPr/>
    </dgm:pt>
    <dgm:pt modelId="{E1392737-7C96-4447-99AA-6BC11E4A75FE}" type="pres">
      <dgm:prSet presAssocID="{764F79C0-2BE9-4463-9707-44E7AA079886}" presName="node" presStyleLbl="node1" presStyleIdx="13" presStyleCnt="15">
        <dgm:presLayoutVars>
          <dgm:bulletEnabled val="1"/>
        </dgm:presLayoutVars>
      </dgm:prSet>
      <dgm:spPr/>
    </dgm:pt>
    <dgm:pt modelId="{67D70F22-402C-4F34-B0E2-C5D79FA1C813}" type="pres">
      <dgm:prSet presAssocID="{8BB3F677-D200-48F5-8B8E-55A31FEA7504}" presName="sibTrans" presStyleCnt="0"/>
      <dgm:spPr/>
    </dgm:pt>
    <dgm:pt modelId="{95545D76-6892-4E25-A501-2C7108B922E7}" type="pres">
      <dgm:prSet presAssocID="{38031A00-F55F-4877-8751-B2F29A984EED}" presName="node" presStyleLbl="node1" presStyleIdx="14" presStyleCnt="15">
        <dgm:presLayoutVars>
          <dgm:bulletEnabled val="1"/>
        </dgm:presLayoutVars>
      </dgm:prSet>
      <dgm:spPr/>
    </dgm:pt>
  </dgm:ptLst>
  <dgm:cxnLst>
    <dgm:cxn modelId="{688E4604-41F4-4443-8630-764A68138FBB}" srcId="{062758CB-9DBE-4EF6-9FEF-CC5855A05D5D}" destId="{73BAB3A1-92C1-4D02-B03C-158E1F9444B3}" srcOrd="9" destOrd="0" parTransId="{79E23BAE-F6FB-4923-83E5-35D1459A986B}" sibTransId="{8B27C8CE-02A0-41C4-96E8-C30020487CD4}"/>
    <dgm:cxn modelId="{45EB340E-2C28-4639-8F4C-87404B6120D7}" type="presOf" srcId="{764F79C0-2BE9-4463-9707-44E7AA079886}" destId="{E1392737-7C96-4447-99AA-6BC11E4A75FE}" srcOrd="0" destOrd="0" presId="urn:microsoft.com/office/officeart/2005/8/layout/default"/>
    <dgm:cxn modelId="{122B8112-9B43-433C-AEDB-0E9D1EAD8145}" srcId="{062758CB-9DBE-4EF6-9FEF-CC5855A05D5D}" destId="{764F79C0-2BE9-4463-9707-44E7AA079886}" srcOrd="13" destOrd="0" parTransId="{4F37149E-6FDB-4A35-A6C6-EA4A4CF5D8F7}" sibTransId="{8BB3F677-D200-48F5-8B8E-55A31FEA7504}"/>
    <dgm:cxn modelId="{FED3CB12-49DC-4439-A893-1CBD939B80CA}" type="presOf" srcId="{1838B5E0-68F6-4ADD-8F94-E90A41B7CCDD}" destId="{5420067B-5777-456C-B968-585E0481A8D4}" srcOrd="0" destOrd="0" presId="urn:microsoft.com/office/officeart/2005/8/layout/default"/>
    <dgm:cxn modelId="{89E60D30-2FC8-4528-8432-ABEBEAA92D95}" type="presOf" srcId="{062758CB-9DBE-4EF6-9FEF-CC5855A05D5D}" destId="{FC9730CC-A2A7-4FCE-B7EB-439F02863241}" srcOrd="0" destOrd="0" presId="urn:microsoft.com/office/officeart/2005/8/layout/default"/>
    <dgm:cxn modelId="{8002583B-8DB2-4631-89AB-BF6EE7937DA2}" type="presOf" srcId="{73BAB3A1-92C1-4D02-B03C-158E1F9444B3}" destId="{F4AD6910-FA08-47CE-B978-496B3B48890C}" srcOrd="0" destOrd="0" presId="urn:microsoft.com/office/officeart/2005/8/layout/default"/>
    <dgm:cxn modelId="{2039F35B-8B02-43C6-AC27-4732A5B55A02}" srcId="{062758CB-9DBE-4EF6-9FEF-CC5855A05D5D}" destId="{2D6195E5-ECC5-4A21-8D6E-E306EB033FCC}" srcOrd="8" destOrd="0" parTransId="{EC266ADD-867E-4340-9056-ABF9F9851AB3}" sibTransId="{D5B192E3-58F2-4113-854E-3F0DAED3568D}"/>
    <dgm:cxn modelId="{DB355A42-9BEB-44D8-B5E5-0B89798AF9AD}" type="presOf" srcId="{5EB0B6F2-4C6E-4F0A-BAA4-80AF9FB3138C}" destId="{367CE816-0804-45DE-BCB5-730CED31DC6C}" srcOrd="0" destOrd="0" presId="urn:microsoft.com/office/officeart/2005/8/layout/default"/>
    <dgm:cxn modelId="{64DC1A43-2215-4616-B740-0A335A816921}" srcId="{062758CB-9DBE-4EF6-9FEF-CC5855A05D5D}" destId="{38031A00-F55F-4877-8751-B2F29A984EED}" srcOrd="14" destOrd="0" parTransId="{04EF4A72-E9A0-44E3-9E52-4148D702FF86}" sibTransId="{2E0F9F42-2998-4767-9200-0CABCA0D021B}"/>
    <dgm:cxn modelId="{735EE46E-9C37-4F11-8BB8-2EE7E31BBAFF}" type="presOf" srcId="{B408DC34-03CE-4078-8F36-82F8B2AEA612}" destId="{FFFE81BE-EA48-414D-B152-4AB93C50CA7E}" srcOrd="0" destOrd="0" presId="urn:microsoft.com/office/officeart/2005/8/layout/default"/>
    <dgm:cxn modelId="{6120CC81-D2F1-4801-909F-7FFDEDA9426A}" srcId="{062758CB-9DBE-4EF6-9FEF-CC5855A05D5D}" destId="{207782C7-F609-4309-B32F-17ADD1F0A600}" srcOrd="0" destOrd="0" parTransId="{FC1578E1-5DCC-46A1-94ED-41C62E6F2893}" sibTransId="{EB958742-F47A-4E5A-810E-19DEE66B3CA0}"/>
    <dgm:cxn modelId="{5B8B1F82-D071-4942-83D6-A0191B12574E}" srcId="{062758CB-9DBE-4EF6-9FEF-CC5855A05D5D}" destId="{5EB0B6F2-4C6E-4F0A-BAA4-80AF9FB3138C}" srcOrd="6" destOrd="0" parTransId="{6C049B1A-0430-4F92-AB5C-A6DA977DBF81}" sibTransId="{9F50F2C0-5F7D-4AEF-8FBE-8DAC9195EEC3}"/>
    <dgm:cxn modelId="{B6785182-CC33-4430-9153-3B4F3F5EA9D1}" type="presOf" srcId="{44034294-D454-4622-BAD2-A72DEE74E239}" destId="{2B1FF9B4-A2E8-4B80-8FE1-C29BD3B15203}" srcOrd="0" destOrd="0" presId="urn:microsoft.com/office/officeart/2005/8/layout/default"/>
    <dgm:cxn modelId="{30BFE782-3315-439C-B429-F733DBAE2001}" srcId="{062758CB-9DBE-4EF6-9FEF-CC5855A05D5D}" destId="{2325C89A-DB9E-4364-88B9-E2E84C551BA3}" srcOrd="11" destOrd="0" parTransId="{CA9D75B0-918E-4EA1-9C79-2FB25F4D1F28}" sibTransId="{ED2D03EA-34B5-440C-9645-20229B7EFBB9}"/>
    <dgm:cxn modelId="{FFBB6F94-83D7-47CA-A1FC-05DBEA0E4F43}" srcId="{062758CB-9DBE-4EF6-9FEF-CC5855A05D5D}" destId="{0EC514CD-2B5D-4DDB-A38A-A3E079768AF0}" srcOrd="10" destOrd="0" parTransId="{88DF29E5-06B0-43B6-A70B-82DBDEE28AF1}" sibTransId="{577A52FE-E9FA-4BA4-B33B-57C07FA4EA3E}"/>
    <dgm:cxn modelId="{22F8189A-0A7C-4AB0-8537-0041DECB79A4}" type="presOf" srcId="{605C69EB-70C1-42E0-9E0A-A881D71414B5}" destId="{D6A574E5-3DC7-4806-9253-BA1AF552C720}" srcOrd="0" destOrd="0" presId="urn:microsoft.com/office/officeart/2005/8/layout/default"/>
    <dgm:cxn modelId="{B0564EA4-29CE-4D55-A72F-1F097F6D1294}" type="presOf" srcId="{2D6195E5-ECC5-4A21-8D6E-E306EB033FCC}" destId="{95E9A2FE-9039-4DB0-837D-CAC45937E405}" srcOrd="0" destOrd="0" presId="urn:microsoft.com/office/officeart/2005/8/layout/default"/>
    <dgm:cxn modelId="{BCEF12A5-0BFE-46AC-9E8D-552FD93754B3}" srcId="{062758CB-9DBE-4EF6-9FEF-CC5855A05D5D}" destId="{5A037AFD-5D38-4B61-A544-093933C49AA3}" srcOrd="4" destOrd="0" parTransId="{5686BAF3-6AA6-49E1-B8ED-CD90127E0E6D}" sibTransId="{21E424B3-AF8F-4ED8-BBCB-5B5F9EF32962}"/>
    <dgm:cxn modelId="{BEBF23A8-D0CF-4FC1-B832-AF6541E2F4F0}" type="presOf" srcId="{0EC514CD-2B5D-4DDB-A38A-A3E079768AF0}" destId="{7125222B-A928-4E68-9E21-4800045F8FB6}" srcOrd="0" destOrd="0" presId="urn:microsoft.com/office/officeart/2005/8/layout/default"/>
    <dgm:cxn modelId="{9C4DCFA9-B18D-42A2-83E6-C3996BC1D3C2}" srcId="{062758CB-9DBE-4EF6-9FEF-CC5855A05D5D}" destId="{44034294-D454-4622-BAD2-A72DEE74E239}" srcOrd="5" destOrd="0" parTransId="{1A57AD19-85DF-4B05-A8C1-6E7916DC7AD2}" sibTransId="{E0A179F7-4A02-4887-B095-2DAB671BEFE4}"/>
    <dgm:cxn modelId="{17A046AB-073F-4ACB-B189-189017B03A11}" type="presOf" srcId="{2325C89A-DB9E-4364-88B9-E2E84C551BA3}" destId="{648A538E-E767-4F59-B161-57672D27F880}" srcOrd="0" destOrd="0" presId="urn:microsoft.com/office/officeart/2005/8/layout/default"/>
    <dgm:cxn modelId="{8F438FB8-8ECE-4CA3-A096-223A30C865A7}" type="presOf" srcId="{207782C7-F609-4309-B32F-17ADD1F0A600}" destId="{40B209DA-034D-4AEB-8140-D47DE2C59CEF}" srcOrd="0" destOrd="0" presId="urn:microsoft.com/office/officeart/2005/8/layout/default"/>
    <dgm:cxn modelId="{7C65FDB9-1973-464A-BFB1-A5DF502BFA01}" srcId="{062758CB-9DBE-4EF6-9FEF-CC5855A05D5D}" destId="{CDC0D9F2-4B3B-4A2D-B5E4-566873779C78}" srcOrd="1" destOrd="0" parTransId="{12E51705-0805-44E4-8E3F-4119B7F3ED84}" sibTransId="{D4FC12C1-B11A-4B3F-A88D-B36FDACDF10B}"/>
    <dgm:cxn modelId="{02225FD1-72CA-420D-BECD-4A022B3087C9}" srcId="{062758CB-9DBE-4EF6-9FEF-CC5855A05D5D}" destId="{1838B5E0-68F6-4ADD-8F94-E90A41B7CCDD}" srcOrd="12" destOrd="0" parTransId="{5BDF5D18-5567-4D8D-9E3C-B460BC85478B}" sibTransId="{6D3B0311-E2AE-4DD6-A79E-B68C3651DE32}"/>
    <dgm:cxn modelId="{EB51B1E0-48CD-4FAB-A954-0F8014007E88}" type="presOf" srcId="{38031A00-F55F-4877-8751-B2F29A984EED}" destId="{95545D76-6892-4E25-A501-2C7108B922E7}" srcOrd="0" destOrd="0" presId="urn:microsoft.com/office/officeart/2005/8/layout/default"/>
    <dgm:cxn modelId="{E0CC11E4-239E-493F-B1FA-784A76C5BEC4}" type="presOf" srcId="{CDC0D9F2-4B3B-4A2D-B5E4-566873779C78}" destId="{476C34AD-40BA-4B36-A2D5-5EAFEAE7F5DE}" srcOrd="0" destOrd="0" presId="urn:microsoft.com/office/officeart/2005/8/layout/default"/>
    <dgm:cxn modelId="{35479EE7-7259-46E1-A117-F3346F7EFCE5}" type="presOf" srcId="{5A037AFD-5D38-4B61-A544-093933C49AA3}" destId="{897F64CE-E675-400C-8459-5DF69579F34E}" srcOrd="0" destOrd="0" presId="urn:microsoft.com/office/officeart/2005/8/layout/default"/>
    <dgm:cxn modelId="{60DFBBF4-E99D-4D11-8D1E-5484A8F267C5}" srcId="{062758CB-9DBE-4EF6-9FEF-CC5855A05D5D}" destId="{605C69EB-70C1-42E0-9E0A-A881D71414B5}" srcOrd="3" destOrd="0" parTransId="{BC1FED42-A2B4-49FA-8359-D86CD5CCB803}" sibTransId="{3284AEA8-0651-44C2-B106-A27642F46D96}"/>
    <dgm:cxn modelId="{B98764FA-4224-46EC-A2C4-8FF1EFDFBC5B}" srcId="{062758CB-9DBE-4EF6-9FEF-CC5855A05D5D}" destId="{21B9CDA0-F339-45DC-9EEA-A05B7E825EAA}" srcOrd="2" destOrd="0" parTransId="{A29EFA37-06AB-4C11-AE96-566F680F12C0}" sibTransId="{4D8290CB-48D7-4ADB-814B-D7E06BADBDA3}"/>
    <dgm:cxn modelId="{BFD721FF-0083-475E-A1F5-4BCDB1C12AD6}" type="presOf" srcId="{21B9CDA0-F339-45DC-9EEA-A05B7E825EAA}" destId="{ED322CF7-C6FB-423D-B6BC-E7BF89BF2C2E}" srcOrd="0" destOrd="0" presId="urn:microsoft.com/office/officeart/2005/8/layout/default"/>
    <dgm:cxn modelId="{621733FF-19EE-4B12-97E5-6717857C6D47}" srcId="{062758CB-9DBE-4EF6-9FEF-CC5855A05D5D}" destId="{B408DC34-03CE-4078-8F36-82F8B2AEA612}" srcOrd="7" destOrd="0" parTransId="{FC7FB2C2-3ABC-44FB-84FF-1527929705EE}" sibTransId="{8045674A-511D-443E-89F6-A2AFA86207BA}"/>
    <dgm:cxn modelId="{0D5A925D-16CC-458E-BB72-A62D5B2721B2}" type="presParOf" srcId="{FC9730CC-A2A7-4FCE-B7EB-439F02863241}" destId="{40B209DA-034D-4AEB-8140-D47DE2C59CEF}" srcOrd="0" destOrd="0" presId="urn:microsoft.com/office/officeart/2005/8/layout/default"/>
    <dgm:cxn modelId="{D087FEE5-F308-4D0E-AF47-EDC4105F3CEC}" type="presParOf" srcId="{FC9730CC-A2A7-4FCE-B7EB-439F02863241}" destId="{7795820E-588D-4887-BF90-44DDB6DF2FE5}" srcOrd="1" destOrd="0" presId="urn:microsoft.com/office/officeart/2005/8/layout/default"/>
    <dgm:cxn modelId="{4E4A2347-49D4-4F38-885F-FF098F15003C}" type="presParOf" srcId="{FC9730CC-A2A7-4FCE-B7EB-439F02863241}" destId="{476C34AD-40BA-4B36-A2D5-5EAFEAE7F5DE}" srcOrd="2" destOrd="0" presId="urn:microsoft.com/office/officeart/2005/8/layout/default"/>
    <dgm:cxn modelId="{A66BE0D6-32F5-432F-80DA-8503A5F873AE}" type="presParOf" srcId="{FC9730CC-A2A7-4FCE-B7EB-439F02863241}" destId="{0865EEA2-F743-4D53-8263-D22F9A15514E}" srcOrd="3" destOrd="0" presId="urn:microsoft.com/office/officeart/2005/8/layout/default"/>
    <dgm:cxn modelId="{9CBE44BC-3300-472C-9DE7-9F916BAA70A2}" type="presParOf" srcId="{FC9730CC-A2A7-4FCE-B7EB-439F02863241}" destId="{ED322CF7-C6FB-423D-B6BC-E7BF89BF2C2E}" srcOrd="4" destOrd="0" presId="urn:microsoft.com/office/officeart/2005/8/layout/default"/>
    <dgm:cxn modelId="{D3769DFD-3CD8-4362-BC8F-B7BFC5710CCB}" type="presParOf" srcId="{FC9730CC-A2A7-4FCE-B7EB-439F02863241}" destId="{0FF2D3DD-6F7C-41F0-B789-0177CBB24B92}" srcOrd="5" destOrd="0" presId="urn:microsoft.com/office/officeart/2005/8/layout/default"/>
    <dgm:cxn modelId="{46680592-8AB6-469A-AAE1-C2C10DB2EFC1}" type="presParOf" srcId="{FC9730CC-A2A7-4FCE-B7EB-439F02863241}" destId="{D6A574E5-3DC7-4806-9253-BA1AF552C720}" srcOrd="6" destOrd="0" presId="urn:microsoft.com/office/officeart/2005/8/layout/default"/>
    <dgm:cxn modelId="{0FC0F804-8016-4B19-A6E6-ED928841B010}" type="presParOf" srcId="{FC9730CC-A2A7-4FCE-B7EB-439F02863241}" destId="{38EC64CC-BE9B-4EA5-8862-5DEF7030803A}" srcOrd="7" destOrd="0" presId="urn:microsoft.com/office/officeart/2005/8/layout/default"/>
    <dgm:cxn modelId="{31EEB3C9-D883-4AD9-8134-541DF3DC1E5C}" type="presParOf" srcId="{FC9730CC-A2A7-4FCE-B7EB-439F02863241}" destId="{897F64CE-E675-400C-8459-5DF69579F34E}" srcOrd="8" destOrd="0" presId="urn:microsoft.com/office/officeart/2005/8/layout/default"/>
    <dgm:cxn modelId="{CFDA49A0-9AAB-4E24-9261-C114C26C0AD6}" type="presParOf" srcId="{FC9730CC-A2A7-4FCE-B7EB-439F02863241}" destId="{4F897DA2-7484-4AA9-8740-2B6A9BC4AD33}" srcOrd="9" destOrd="0" presId="urn:microsoft.com/office/officeart/2005/8/layout/default"/>
    <dgm:cxn modelId="{3FBBD74D-D94E-436A-A16F-954628827BD4}" type="presParOf" srcId="{FC9730CC-A2A7-4FCE-B7EB-439F02863241}" destId="{2B1FF9B4-A2E8-4B80-8FE1-C29BD3B15203}" srcOrd="10" destOrd="0" presId="urn:microsoft.com/office/officeart/2005/8/layout/default"/>
    <dgm:cxn modelId="{6B614B8A-848E-4C18-94E1-436860295EE9}" type="presParOf" srcId="{FC9730CC-A2A7-4FCE-B7EB-439F02863241}" destId="{1CD4E835-9F6C-4D1F-89F3-BFD92AB76F9A}" srcOrd="11" destOrd="0" presId="urn:microsoft.com/office/officeart/2005/8/layout/default"/>
    <dgm:cxn modelId="{E821DCB6-3620-4E96-99AD-CCC256C0BFE2}" type="presParOf" srcId="{FC9730CC-A2A7-4FCE-B7EB-439F02863241}" destId="{367CE816-0804-45DE-BCB5-730CED31DC6C}" srcOrd="12" destOrd="0" presId="urn:microsoft.com/office/officeart/2005/8/layout/default"/>
    <dgm:cxn modelId="{55255D22-6CE1-429F-AA00-16997A5A5993}" type="presParOf" srcId="{FC9730CC-A2A7-4FCE-B7EB-439F02863241}" destId="{6CB38B08-F11F-4DF3-8471-1D7FC5E8AF50}" srcOrd="13" destOrd="0" presId="urn:microsoft.com/office/officeart/2005/8/layout/default"/>
    <dgm:cxn modelId="{5F98A127-5767-4586-B820-2888C66EA1DC}" type="presParOf" srcId="{FC9730CC-A2A7-4FCE-B7EB-439F02863241}" destId="{FFFE81BE-EA48-414D-B152-4AB93C50CA7E}" srcOrd="14" destOrd="0" presId="urn:microsoft.com/office/officeart/2005/8/layout/default"/>
    <dgm:cxn modelId="{A2FFBF66-04D1-4E0A-8292-9AF7BC17626B}" type="presParOf" srcId="{FC9730CC-A2A7-4FCE-B7EB-439F02863241}" destId="{1FD0B5E5-1646-4441-B85E-0169C056BD3D}" srcOrd="15" destOrd="0" presId="urn:microsoft.com/office/officeart/2005/8/layout/default"/>
    <dgm:cxn modelId="{6EA7AF62-DE30-470B-9A6A-2B663651596A}" type="presParOf" srcId="{FC9730CC-A2A7-4FCE-B7EB-439F02863241}" destId="{95E9A2FE-9039-4DB0-837D-CAC45937E405}" srcOrd="16" destOrd="0" presId="urn:microsoft.com/office/officeart/2005/8/layout/default"/>
    <dgm:cxn modelId="{C734D4C1-878A-4784-9629-4B80AB86FA3F}" type="presParOf" srcId="{FC9730CC-A2A7-4FCE-B7EB-439F02863241}" destId="{D7A99CE6-F300-44CD-AEF5-F910BAA92841}" srcOrd="17" destOrd="0" presId="urn:microsoft.com/office/officeart/2005/8/layout/default"/>
    <dgm:cxn modelId="{DCC2E960-4187-4176-B23A-730D0178CDD3}" type="presParOf" srcId="{FC9730CC-A2A7-4FCE-B7EB-439F02863241}" destId="{F4AD6910-FA08-47CE-B978-496B3B48890C}" srcOrd="18" destOrd="0" presId="urn:microsoft.com/office/officeart/2005/8/layout/default"/>
    <dgm:cxn modelId="{41A45DA6-D855-4434-969C-1AB7387F9D54}" type="presParOf" srcId="{FC9730CC-A2A7-4FCE-B7EB-439F02863241}" destId="{88C4D03F-E397-4E70-98B3-AC1D2F36C76E}" srcOrd="19" destOrd="0" presId="urn:microsoft.com/office/officeart/2005/8/layout/default"/>
    <dgm:cxn modelId="{BCF5DD88-C49E-4F08-B22E-7A7B53D3E155}" type="presParOf" srcId="{FC9730CC-A2A7-4FCE-B7EB-439F02863241}" destId="{7125222B-A928-4E68-9E21-4800045F8FB6}" srcOrd="20" destOrd="0" presId="urn:microsoft.com/office/officeart/2005/8/layout/default"/>
    <dgm:cxn modelId="{D5A60945-DA54-42F8-9056-A2F82CDFC6AD}" type="presParOf" srcId="{FC9730CC-A2A7-4FCE-B7EB-439F02863241}" destId="{6726C19A-3BFF-4323-BDBA-D62F82C01429}" srcOrd="21" destOrd="0" presId="urn:microsoft.com/office/officeart/2005/8/layout/default"/>
    <dgm:cxn modelId="{33130492-7913-4C8F-8436-8314DAD9B87A}" type="presParOf" srcId="{FC9730CC-A2A7-4FCE-B7EB-439F02863241}" destId="{648A538E-E767-4F59-B161-57672D27F880}" srcOrd="22" destOrd="0" presId="urn:microsoft.com/office/officeart/2005/8/layout/default"/>
    <dgm:cxn modelId="{7BC75BD5-7DFC-4666-A204-600037B530B6}" type="presParOf" srcId="{FC9730CC-A2A7-4FCE-B7EB-439F02863241}" destId="{8135BB23-EAEF-44FE-93DB-A45507351510}" srcOrd="23" destOrd="0" presId="urn:microsoft.com/office/officeart/2005/8/layout/default"/>
    <dgm:cxn modelId="{036DCB0A-C319-4F00-97B9-729634CA05F3}" type="presParOf" srcId="{FC9730CC-A2A7-4FCE-B7EB-439F02863241}" destId="{5420067B-5777-456C-B968-585E0481A8D4}" srcOrd="24" destOrd="0" presId="urn:microsoft.com/office/officeart/2005/8/layout/default"/>
    <dgm:cxn modelId="{309C590D-232A-452E-BB79-3F948D80DB90}" type="presParOf" srcId="{FC9730CC-A2A7-4FCE-B7EB-439F02863241}" destId="{3CAB0BFD-CEBC-4F14-9AC1-9DBF98B862EF}" srcOrd="25" destOrd="0" presId="urn:microsoft.com/office/officeart/2005/8/layout/default"/>
    <dgm:cxn modelId="{8FF5E6E9-C7C5-4402-B0AC-DDD367CA54FF}" type="presParOf" srcId="{FC9730CC-A2A7-4FCE-B7EB-439F02863241}" destId="{E1392737-7C96-4447-99AA-6BC11E4A75FE}" srcOrd="26" destOrd="0" presId="urn:microsoft.com/office/officeart/2005/8/layout/default"/>
    <dgm:cxn modelId="{8C7C727D-6097-49D4-BDFA-0B3BD40A72E8}" type="presParOf" srcId="{FC9730CC-A2A7-4FCE-B7EB-439F02863241}" destId="{67D70F22-402C-4F34-B0E2-C5D79FA1C813}" srcOrd="27" destOrd="0" presId="urn:microsoft.com/office/officeart/2005/8/layout/default"/>
    <dgm:cxn modelId="{CE6751DA-9B0C-4F46-9FBE-3FBE8B3B8857}" type="presParOf" srcId="{FC9730CC-A2A7-4FCE-B7EB-439F02863241}" destId="{95545D76-6892-4E25-A501-2C7108B922E7}" srcOrd="2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F1FE59E4-C27E-4B07-AD48-410B6A6CB54B}" type="doc">
      <dgm:prSet loTypeId="urn:microsoft.com/office/officeart/2005/8/layout/cycle6" loCatId="cycle" qsTypeId="urn:microsoft.com/office/officeart/2005/8/quickstyle/simple2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42908625-A675-46D0-897D-86F7C2B321E2}">
      <dgm:prSet/>
      <dgm:spPr/>
      <dgm:t>
        <a:bodyPr/>
        <a:lstStyle/>
        <a:p>
          <a:r>
            <a:rPr lang="en-US" dirty="0"/>
            <a:t>Self-reported questionnaires</a:t>
          </a:r>
        </a:p>
      </dgm:t>
    </dgm:pt>
    <dgm:pt modelId="{E43DDFFB-E8DA-40C8-AAF5-F439093E7936}" type="parTrans" cxnId="{14B702AD-AEA3-4203-A08C-D42FD12E367E}">
      <dgm:prSet/>
      <dgm:spPr/>
      <dgm:t>
        <a:bodyPr/>
        <a:lstStyle/>
        <a:p>
          <a:endParaRPr lang="en-US"/>
        </a:p>
      </dgm:t>
    </dgm:pt>
    <dgm:pt modelId="{C1896BCF-F3AD-42EB-B4EC-6A7249E2232C}" type="sibTrans" cxnId="{14B702AD-AEA3-4203-A08C-D42FD12E367E}">
      <dgm:prSet/>
      <dgm:spPr/>
      <dgm:t>
        <a:bodyPr/>
        <a:lstStyle/>
        <a:p>
          <a:endParaRPr lang="en-US"/>
        </a:p>
      </dgm:t>
    </dgm:pt>
    <dgm:pt modelId="{B6B959F1-E11F-49AB-B5A1-1C3756D6793F}">
      <dgm:prSet/>
      <dgm:spPr/>
      <dgm:t>
        <a:bodyPr/>
        <a:lstStyle/>
        <a:p>
          <a:r>
            <a:rPr lang="en-US" dirty="0"/>
            <a:t>The sample size of the current study</a:t>
          </a:r>
        </a:p>
      </dgm:t>
    </dgm:pt>
    <dgm:pt modelId="{68D705D0-0E82-4BCD-B309-2E5E964816A1}" type="parTrans" cxnId="{EBFD72A5-5127-4997-9A83-918F9AF64D8A}">
      <dgm:prSet/>
      <dgm:spPr/>
      <dgm:t>
        <a:bodyPr/>
        <a:lstStyle/>
        <a:p>
          <a:endParaRPr lang="en-US"/>
        </a:p>
      </dgm:t>
    </dgm:pt>
    <dgm:pt modelId="{91647576-E3A9-42BA-920A-9B3030107187}" type="sibTrans" cxnId="{EBFD72A5-5127-4997-9A83-918F9AF64D8A}">
      <dgm:prSet/>
      <dgm:spPr/>
      <dgm:t>
        <a:bodyPr/>
        <a:lstStyle/>
        <a:p>
          <a:endParaRPr lang="en-US"/>
        </a:p>
      </dgm:t>
    </dgm:pt>
    <dgm:pt modelId="{350C79E1-6EB6-49EC-AF67-56373DC4491D}" type="pres">
      <dgm:prSet presAssocID="{F1FE59E4-C27E-4B07-AD48-410B6A6CB54B}" presName="cycle" presStyleCnt="0">
        <dgm:presLayoutVars>
          <dgm:dir/>
          <dgm:resizeHandles val="exact"/>
        </dgm:presLayoutVars>
      </dgm:prSet>
      <dgm:spPr/>
    </dgm:pt>
    <dgm:pt modelId="{25279D97-89C6-45A4-8B66-6278A719FDEC}" type="pres">
      <dgm:prSet presAssocID="{42908625-A675-46D0-897D-86F7C2B321E2}" presName="node" presStyleLbl="node1" presStyleIdx="0" presStyleCnt="2">
        <dgm:presLayoutVars>
          <dgm:bulletEnabled val="1"/>
        </dgm:presLayoutVars>
      </dgm:prSet>
      <dgm:spPr/>
    </dgm:pt>
    <dgm:pt modelId="{77AA11F1-7C5C-40EA-AFE1-BF79FA70E48B}" type="pres">
      <dgm:prSet presAssocID="{42908625-A675-46D0-897D-86F7C2B321E2}" presName="spNode" presStyleCnt="0"/>
      <dgm:spPr/>
    </dgm:pt>
    <dgm:pt modelId="{F22364CE-A771-4725-8EE2-35F9991FD1F1}" type="pres">
      <dgm:prSet presAssocID="{C1896BCF-F3AD-42EB-B4EC-6A7249E2232C}" presName="sibTrans" presStyleLbl="sibTrans1D1" presStyleIdx="0" presStyleCnt="2"/>
      <dgm:spPr/>
    </dgm:pt>
    <dgm:pt modelId="{70A4007F-0D5B-4C67-834E-38EC2670FB42}" type="pres">
      <dgm:prSet presAssocID="{B6B959F1-E11F-49AB-B5A1-1C3756D6793F}" presName="node" presStyleLbl="node1" presStyleIdx="1" presStyleCnt="2">
        <dgm:presLayoutVars>
          <dgm:bulletEnabled val="1"/>
        </dgm:presLayoutVars>
      </dgm:prSet>
      <dgm:spPr/>
    </dgm:pt>
    <dgm:pt modelId="{142250F4-76F5-454F-8340-442B44685B2C}" type="pres">
      <dgm:prSet presAssocID="{B6B959F1-E11F-49AB-B5A1-1C3756D6793F}" presName="spNode" presStyleCnt="0"/>
      <dgm:spPr/>
    </dgm:pt>
    <dgm:pt modelId="{B1D2D63A-E5FB-47BE-98EB-736B03CAD0D6}" type="pres">
      <dgm:prSet presAssocID="{91647576-E3A9-42BA-920A-9B3030107187}" presName="sibTrans" presStyleLbl="sibTrans1D1" presStyleIdx="1" presStyleCnt="2"/>
      <dgm:spPr/>
    </dgm:pt>
  </dgm:ptLst>
  <dgm:cxnLst>
    <dgm:cxn modelId="{F788AE38-298D-4FEF-831F-BDFF7E463C8E}" type="presOf" srcId="{C1896BCF-F3AD-42EB-B4EC-6A7249E2232C}" destId="{F22364CE-A771-4725-8EE2-35F9991FD1F1}" srcOrd="0" destOrd="0" presId="urn:microsoft.com/office/officeart/2005/8/layout/cycle6"/>
    <dgm:cxn modelId="{D794EA69-BB57-4F75-9811-109788EAA1BB}" type="presOf" srcId="{B6B959F1-E11F-49AB-B5A1-1C3756D6793F}" destId="{70A4007F-0D5B-4C67-834E-38EC2670FB42}" srcOrd="0" destOrd="0" presId="urn:microsoft.com/office/officeart/2005/8/layout/cycle6"/>
    <dgm:cxn modelId="{F746CA4F-3DAD-45B6-885E-9876F0F6E53E}" type="presOf" srcId="{91647576-E3A9-42BA-920A-9B3030107187}" destId="{B1D2D63A-E5FB-47BE-98EB-736B03CAD0D6}" srcOrd="0" destOrd="0" presId="urn:microsoft.com/office/officeart/2005/8/layout/cycle6"/>
    <dgm:cxn modelId="{EBFD72A5-5127-4997-9A83-918F9AF64D8A}" srcId="{F1FE59E4-C27E-4B07-AD48-410B6A6CB54B}" destId="{B6B959F1-E11F-49AB-B5A1-1C3756D6793F}" srcOrd="1" destOrd="0" parTransId="{68D705D0-0E82-4BCD-B309-2E5E964816A1}" sibTransId="{91647576-E3A9-42BA-920A-9B3030107187}"/>
    <dgm:cxn modelId="{14B702AD-AEA3-4203-A08C-D42FD12E367E}" srcId="{F1FE59E4-C27E-4B07-AD48-410B6A6CB54B}" destId="{42908625-A675-46D0-897D-86F7C2B321E2}" srcOrd="0" destOrd="0" parTransId="{E43DDFFB-E8DA-40C8-AAF5-F439093E7936}" sibTransId="{C1896BCF-F3AD-42EB-B4EC-6A7249E2232C}"/>
    <dgm:cxn modelId="{D8D68ABC-2EF9-4C7F-B619-D4F402607299}" type="presOf" srcId="{42908625-A675-46D0-897D-86F7C2B321E2}" destId="{25279D97-89C6-45A4-8B66-6278A719FDEC}" srcOrd="0" destOrd="0" presId="urn:microsoft.com/office/officeart/2005/8/layout/cycle6"/>
    <dgm:cxn modelId="{B6FBA2C7-EA47-430E-A92E-76858E7ADC03}" type="presOf" srcId="{F1FE59E4-C27E-4B07-AD48-410B6A6CB54B}" destId="{350C79E1-6EB6-49EC-AF67-56373DC4491D}" srcOrd="0" destOrd="0" presId="urn:microsoft.com/office/officeart/2005/8/layout/cycle6"/>
    <dgm:cxn modelId="{A212070D-4268-4AA9-B245-3B85EA859F0D}" type="presParOf" srcId="{350C79E1-6EB6-49EC-AF67-56373DC4491D}" destId="{25279D97-89C6-45A4-8B66-6278A719FDEC}" srcOrd="0" destOrd="0" presId="urn:microsoft.com/office/officeart/2005/8/layout/cycle6"/>
    <dgm:cxn modelId="{F8B8706F-C4C8-4BCC-9822-0A7CAFE9689D}" type="presParOf" srcId="{350C79E1-6EB6-49EC-AF67-56373DC4491D}" destId="{77AA11F1-7C5C-40EA-AFE1-BF79FA70E48B}" srcOrd="1" destOrd="0" presId="urn:microsoft.com/office/officeart/2005/8/layout/cycle6"/>
    <dgm:cxn modelId="{DFC6B9B0-9DF6-4371-8158-1868783C8824}" type="presParOf" srcId="{350C79E1-6EB6-49EC-AF67-56373DC4491D}" destId="{F22364CE-A771-4725-8EE2-35F9991FD1F1}" srcOrd="2" destOrd="0" presId="urn:microsoft.com/office/officeart/2005/8/layout/cycle6"/>
    <dgm:cxn modelId="{FE238363-2AEA-483C-86F2-71796D2AFEC4}" type="presParOf" srcId="{350C79E1-6EB6-49EC-AF67-56373DC4491D}" destId="{70A4007F-0D5B-4C67-834E-38EC2670FB42}" srcOrd="3" destOrd="0" presId="urn:microsoft.com/office/officeart/2005/8/layout/cycle6"/>
    <dgm:cxn modelId="{47CDD764-9F84-4042-82A5-9AEE6A631AEE}" type="presParOf" srcId="{350C79E1-6EB6-49EC-AF67-56373DC4491D}" destId="{142250F4-76F5-454F-8340-442B44685B2C}" srcOrd="4" destOrd="0" presId="urn:microsoft.com/office/officeart/2005/8/layout/cycle6"/>
    <dgm:cxn modelId="{9F7FD94F-A927-4868-B736-ED891AC6DCFB}" type="presParOf" srcId="{350C79E1-6EB6-49EC-AF67-56373DC4491D}" destId="{B1D2D63A-E5FB-47BE-98EB-736B03CAD0D6}" srcOrd="5" destOrd="0" presId="urn:microsoft.com/office/officeart/2005/8/layout/cycle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C262D739-3920-4379-A2F6-FC17AAA94312}" type="doc">
      <dgm:prSet loTypeId="urn:microsoft.com/office/officeart/2005/8/layout/process2" loCatId="process" qsTypeId="urn:microsoft.com/office/officeart/2005/8/quickstyle/simple2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13AA6A86-A70C-490F-9B0E-6D139C8433B8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RQ1</a:t>
          </a:r>
        </a:p>
      </dgm:t>
    </dgm:pt>
    <dgm:pt modelId="{1BA29C35-9288-4C0D-9005-B9337BEF63CE}" type="parTrans" cxnId="{8BF27BFE-21AA-4C78-992D-9932BFB4821D}">
      <dgm:prSet/>
      <dgm:spPr/>
      <dgm:t>
        <a:bodyPr/>
        <a:lstStyle/>
        <a:p>
          <a:endParaRPr lang="en-US"/>
        </a:p>
      </dgm:t>
    </dgm:pt>
    <dgm:pt modelId="{3EB5799C-0396-4C6C-864B-BB640AF27F56}" type="sibTrans" cxnId="{8BF27BFE-21AA-4C78-992D-9932BFB4821D}">
      <dgm:prSet/>
      <dgm:spPr/>
      <dgm:t>
        <a:bodyPr/>
        <a:lstStyle/>
        <a:p>
          <a:endParaRPr lang="en-US"/>
        </a:p>
      </dgm:t>
    </dgm:pt>
    <dgm:pt modelId="{6A8D2157-0724-461B-8554-46A770792789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Total patient satisfaction with nursing care (</a:t>
          </a:r>
          <a:r>
            <a:rPr lang="en-US" sz="2400" i="1" dirty="0">
              <a:latin typeface="Times New Roman" panose="02020603050405020304" pitchFamily="18" charset="0"/>
              <a:cs typeface="Times New Roman" panose="02020603050405020304" pitchFamily="18" charset="0"/>
            </a:rPr>
            <a:t>n </a:t>
          </a:r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=98) averaged 85.36 suggesting high levels of patient satisfaction with nursing care </a:t>
          </a:r>
        </a:p>
      </dgm:t>
    </dgm:pt>
    <dgm:pt modelId="{E8909E25-FB25-459C-B6C0-23DFC62F9812}" type="parTrans" cxnId="{4703D17D-9EA6-4CA2-B28C-D9520861B4F9}">
      <dgm:prSet/>
      <dgm:spPr/>
      <dgm:t>
        <a:bodyPr/>
        <a:lstStyle/>
        <a:p>
          <a:endParaRPr lang="en-US"/>
        </a:p>
      </dgm:t>
    </dgm:pt>
    <dgm:pt modelId="{E1CE5369-3804-4282-B541-6F3245CCFFA9}" type="sibTrans" cxnId="{4703D17D-9EA6-4CA2-B28C-D9520861B4F9}">
      <dgm:prSet/>
      <dgm:spPr/>
      <dgm:t>
        <a:bodyPr/>
        <a:lstStyle/>
        <a:p>
          <a:endParaRPr lang="en-US"/>
        </a:p>
      </dgm:t>
    </dgm:pt>
    <dgm:pt modelId="{823F90DF-508A-4AED-87FD-9125B6BBFF97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Gender and age were not significantly related to patient satisfaction with nursing care </a:t>
          </a:r>
        </a:p>
      </dgm:t>
    </dgm:pt>
    <dgm:pt modelId="{AA5FCCBD-31E0-40AA-A7E4-55704AB37AF8}" type="parTrans" cxnId="{25BF689A-7959-41CC-BE07-BDF78328E936}">
      <dgm:prSet/>
      <dgm:spPr/>
      <dgm:t>
        <a:bodyPr/>
        <a:lstStyle/>
        <a:p>
          <a:endParaRPr lang="en-US"/>
        </a:p>
      </dgm:t>
    </dgm:pt>
    <dgm:pt modelId="{026795D6-DBF3-4B21-92EA-030FDC92CDCC}" type="sibTrans" cxnId="{25BF689A-7959-41CC-BE07-BDF78328E936}">
      <dgm:prSet/>
      <dgm:spPr/>
      <dgm:t>
        <a:bodyPr/>
        <a:lstStyle/>
        <a:p>
          <a:endParaRPr lang="en-US"/>
        </a:p>
      </dgm:t>
    </dgm:pt>
    <dgm:pt modelId="{1176FCBE-DD78-4494-A710-3012C2C4CFAA}" type="pres">
      <dgm:prSet presAssocID="{C262D739-3920-4379-A2F6-FC17AAA94312}" presName="linearFlow" presStyleCnt="0">
        <dgm:presLayoutVars>
          <dgm:resizeHandles val="exact"/>
        </dgm:presLayoutVars>
      </dgm:prSet>
      <dgm:spPr/>
    </dgm:pt>
    <dgm:pt modelId="{3D47D749-3EB8-46DA-BE8B-A6689B79F911}" type="pres">
      <dgm:prSet presAssocID="{13AA6A86-A70C-490F-9B0E-6D139C8433B8}" presName="node" presStyleLbl="node1" presStyleIdx="0" presStyleCnt="3" custLinFactNeighborX="-1351" custLinFactNeighborY="-2213">
        <dgm:presLayoutVars>
          <dgm:bulletEnabled val="1"/>
        </dgm:presLayoutVars>
      </dgm:prSet>
      <dgm:spPr/>
    </dgm:pt>
    <dgm:pt modelId="{5B805616-A44C-4E97-9A7F-AE41C213CA2E}" type="pres">
      <dgm:prSet presAssocID="{3EB5799C-0396-4C6C-864B-BB640AF27F56}" presName="sibTrans" presStyleLbl="sibTrans2D1" presStyleIdx="0" presStyleCnt="2"/>
      <dgm:spPr/>
    </dgm:pt>
    <dgm:pt modelId="{52874CCC-38D9-469F-B73F-50A946F996E3}" type="pres">
      <dgm:prSet presAssocID="{3EB5799C-0396-4C6C-864B-BB640AF27F56}" presName="connectorText" presStyleLbl="sibTrans2D1" presStyleIdx="0" presStyleCnt="2"/>
      <dgm:spPr/>
    </dgm:pt>
    <dgm:pt modelId="{A49AABEB-8F8D-4AC6-A46C-BE8F709236EE}" type="pres">
      <dgm:prSet presAssocID="{6A8D2157-0724-461B-8554-46A770792789}" presName="node" presStyleLbl="node1" presStyleIdx="1" presStyleCnt="3">
        <dgm:presLayoutVars>
          <dgm:bulletEnabled val="1"/>
        </dgm:presLayoutVars>
      </dgm:prSet>
      <dgm:spPr/>
    </dgm:pt>
    <dgm:pt modelId="{28E9693E-FA0F-42A9-AB6B-14C5D132E574}" type="pres">
      <dgm:prSet presAssocID="{E1CE5369-3804-4282-B541-6F3245CCFFA9}" presName="sibTrans" presStyleLbl="sibTrans2D1" presStyleIdx="1" presStyleCnt="2"/>
      <dgm:spPr/>
    </dgm:pt>
    <dgm:pt modelId="{D963F9B0-6D46-4357-BD12-8D91C078EFC3}" type="pres">
      <dgm:prSet presAssocID="{E1CE5369-3804-4282-B541-6F3245CCFFA9}" presName="connectorText" presStyleLbl="sibTrans2D1" presStyleIdx="1" presStyleCnt="2"/>
      <dgm:spPr/>
    </dgm:pt>
    <dgm:pt modelId="{14752610-58DE-47ED-B38A-B1DD56013F7E}" type="pres">
      <dgm:prSet presAssocID="{823F90DF-508A-4AED-87FD-9125B6BBFF97}" presName="node" presStyleLbl="node1" presStyleIdx="2" presStyleCnt="3">
        <dgm:presLayoutVars>
          <dgm:bulletEnabled val="1"/>
        </dgm:presLayoutVars>
      </dgm:prSet>
      <dgm:spPr/>
    </dgm:pt>
  </dgm:ptLst>
  <dgm:cxnLst>
    <dgm:cxn modelId="{778F2800-D098-411A-8196-B25CFA095D75}" type="presOf" srcId="{823F90DF-508A-4AED-87FD-9125B6BBFF97}" destId="{14752610-58DE-47ED-B38A-B1DD56013F7E}" srcOrd="0" destOrd="0" presId="urn:microsoft.com/office/officeart/2005/8/layout/process2"/>
    <dgm:cxn modelId="{16AF311A-0E30-4C1D-B112-D5ECA8BE2DB9}" type="presOf" srcId="{E1CE5369-3804-4282-B541-6F3245CCFFA9}" destId="{28E9693E-FA0F-42A9-AB6B-14C5D132E574}" srcOrd="0" destOrd="0" presId="urn:microsoft.com/office/officeart/2005/8/layout/process2"/>
    <dgm:cxn modelId="{6B52E21C-4CD7-4960-ADBD-FAA9660E36D1}" type="presOf" srcId="{E1CE5369-3804-4282-B541-6F3245CCFFA9}" destId="{D963F9B0-6D46-4357-BD12-8D91C078EFC3}" srcOrd="1" destOrd="0" presId="urn:microsoft.com/office/officeart/2005/8/layout/process2"/>
    <dgm:cxn modelId="{D46CF122-4FCE-45D1-AA63-99A404AC1D36}" type="presOf" srcId="{3EB5799C-0396-4C6C-864B-BB640AF27F56}" destId="{52874CCC-38D9-469F-B73F-50A946F996E3}" srcOrd="1" destOrd="0" presId="urn:microsoft.com/office/officeart/2005/8/layout/process2"/>
    <dgm:cxn modelId="{A7F10256-0F9B-4DB6-88F8-02AA7835742C}" type="presOf" srcId="{C262D739-3920-4379-A2F6-FC17AAA94312}" destId="{1176FCBE-DD78-4494-A710-3012C2C4CFAA}" srcOrd="0" destOrd="0" presId="urn:microsoft.com/office/officeart/2005/8/layout/process2"/>
    <dgm:cxn modelId="{4703D17D-9EA6-4CA2-B28C-D9520861B4F9}" srcId="{C262D739-3920-4379-A2F6-FC17AAA94312}" destId="{6A8D2157-0724-461B-8554-46A770792789}" srcOrd="1" destOrd="0" parTransId="{E8909E25-FB25-459C-B6C0-23DFC62F9812}" sibTransId="{E1CE5369-3804-4282-B541-6F3245CCFFA9}"/>
    <dgm:cxn modelId="{8F260095-1764-4450-80DC-15DAFD274604}" type="presOf" srcId="{6A8D2157-0724-461B-8554-46A770792789}" destId="{A49AABEB-8F8D-4AC6-A46C-BE8F709236EE}" srcOrd="0" destOrd="0" presId="urn:microsoft.com/office/officeart/2005/8/layout/process2"/>
    <dgm:cxn modelId="{25BF689A-7959-41CC-BE07-BDF78328E936}" srcId="{C262D739-3920-4379-A2F6-FC17AAA94312}" destId="{823F90DF-508A-4AED-87FD-9125B6BBFF97}" srcOrd="2" destOrd="0" parTransId="{AA5FCCBD-31E0-40AA-A7E4-55704AB37AF8}" sibTransId="{026795D6-DBF3-4B21-92EA-030FDC92CDCC}"/>
    <dgm:cxn modelId="{3C2E86B4-92B8-4274-BAD5-E2D16B9E8679}" type="presOf" srcId="{13AA6A86-A70C-490F-9B0E-6D139C8433B8}" destId="{3D47D749-3EB8-46DA-BE8B-A6689B79F911}" srcOrd="0" destOrd="0" presId="urn:microsoft.com/office/officeart/2005/8/layout/process2"/>
    <dgm:cxn modelId="{641432DB-4321-4D0C-A065-344F65C34B0E}" type="presOf" srcId="{3EB5799C-0396-4C6C-864B-BB640AF27F56}" destId="{5B805616-A44C-4E97-9A7F-AE41C213CA2E}" srcOrd="0" destOrd="0" presId="urn:microsoft.com/office/officeart/2005/8/layout/process2"/>
    <dgm:cxn modelId="{8BF27BFE-21AA-4C78-992D-9932BFB4821D}" srcId="{C262D739-3920-4379-A2F6-FC17AAA94312}" destId="{13AA6A86-A70C-490F-9B0E-6D139C8433B8}" srcOrd="0" destOrd="0" parTransId="{1BA29C35-9288-4C0D-9005-B9337BEF63CE}" sibTransId="{3EB5799C-0396-4C6C-864B-BB640AF27F56}"/>
    <dgm:cxn modelId="{12CD03DF-4E47-425B-BD24-DC164736E029}" type="presParOf" srcId="{1176FCBE-DD78-4494-A710-3012C2C4CFAA}" destId="{3D47D749-3EB8-46DA-BE8B-A6689B79F911}" srcOrd="0" destOrd="0" presId="urn:microsoft.com/office/officeart/2005/8/layout/process2"/>
    <dgm:cxn modelId="{DF12C9AD-3821-4E3F-A7FF-EB2976BC53C1}" type="presParOf" srcId="{1176FCBE-DD78-4494-A710-3012C2C4CFAA}" destId="{5B805616-A44C-4E97-9A7F-AE41C213CA2E}" srcOrd="1" destOrd="0" presId="urn:microsoft.com/office/officeart/2005/8/layout/process2"/>
    <dgm:cxn modelId="{D8B6D2EA-E6BB-4FB7-BB62-D562CA9FA4AB}" type="presParOf" srcId="{5B805616-A44C-4E97-9A7F-AE41C213CA2E}" destId="{52874CCC-38D9-469F-B73F-50A946F996E3}" srcOrd="0" destOrd="0" presId="urn:microsoft.com/office/officeart/2005/8/layout/process2"/>
    <dgm:cxn modelId="{EF9B3EBB-4D41-4E83-BC35-5CB8420DC8B1}" type="presParOf" srcId="{1176FCBE-DD78-4494-A710-3012C2C4CFAA}" destId="{A49AABEB-8F8D-4AC6-A46C-BE8F709236EE}" srcOrd="2" destOrd="0" presId="urn:microsoft.com/office/officeart/2005/8/layout/process2"/>
    <dgm:cxn modelId="{34DF4827-F7EE-41B7-91C5-2A36A9EB60C5}" type="presParOf" srcId="{1176FCBE-DD78-4494-A710-3012C2C4CFAA}" destId="{28E9693E-FA0F-42A9-AB6B-14C5D132E574}" srcOrd="3" destOrd="0" presId="urn:microsoft.com/office/officeart/2005/8/layout/process2"/>
    <dgm:cxn modelId="{66674CD1-87B2-4440-B62A-2155F56A5932}" type="presParOf" srcId="{28E9693E-FA0F-42A9-AB6B-14C5D132E574}" destId="{D963F9B0-6D46-4357-BD12-8D91C078EFC3}" srcOrd="0" destOrd="0" presId="urn:microsoft.com/office/officeart/2005/8/layout/process2"/>
    <dgm:cxn modelId="{930B9080-C606-4811-B7DB-78E5FB5C3357}" type="presParOf" srcId="{1176FCBE-DD78-4494-A710-3012C2C4CFAA}" destId="{14752610-58DE-47ED-B38A-B1DD56013F7E}" srcOrd="4" destOrd="0" presId="urn:microsoft.com/office/officeart/2005/8/layout/process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C262D739-3920-4379-A2F6-FC17AAA94312}" type="doc">
      <dgm:prSet loTypeId="urn:microsoft.com/office/officeart/2005/8/layout/process2" loCatId="process" qsTypeId="urn:microsoft.com/office/officeart/2005/8/quickstyle/simple2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13AA6A86-A70C-490F-9B0E-6D139C8433B8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RQ2</a:t>
          </a:r>
        </a:p>
      </dgm:t>
    </dgm:pt>
    <dgm:pt modelId="{1BA29C35-9288-4C0D-9005-B9337BEF63CE}" type="parTrans" cxnId="{8BF27BFE-21AA-4C78-992D-9932BFB4821D}">
      <dgm:prSet/>
      <dgm:spPr/>
      <dgm:t>
        <a:bodyPr/>
        <a:lstStyle/>
        <a:p>
          <a:endParaRPr lang="en-US"/>
        </a:p>
      </dgm:t>
    </dgm:pt>
    <dgm:pt modelId="{3EB5799C-0396-4C6C-864B-BB640AF27F56}" type="sibTrans" cxnId="{8BF27BFE-21AA-4C78-992D-9932BFB4821D}">
      <dgm:prSet/>
      <dgm:spPr/>
      <dgm:t>
        <a:bodyPr/>
        <a:lstStyle/>
        <a:p>
          <a:endParaRPr lang="en-US"/>
        </a:p>
      </dgm:t>
    </dgm:pt>
    <dgm:pt modelId="{6A8D2157-0724-461B-8554-46A770792789}">
      <dgm:prSet custT="1"/>
      <dgm:spPr/>
      <dgm:t>
        <a:bodyPr/>
        <a:lstStyle/>
        <a:p>
          <a:pPr>
            <a:buNone/>
          </a:pPr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Total nursing job satisfaction (</a:t>
          </a:r>
          <a:r>
            <a:rPr lang="en-US" sz="2400" i="1" dirty="0">
              <a:latin typeface="Times New Roman" panose="02020603050405020304" pitchFamily="18" charset="0"/>
              <a:cs typeface="Times New Roman" panose="02020603050405020304" pitchFamily="18" charset="0"/>
            </a:rPr>
            <a:t>n </a:t>
          </a:r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=58) averaged 175.05 suggesting high levels of nursing job satisfaction</a:t>
          </a:r>
          <a:endParaRPr lang="en-US" sz="2400" dirty="0"/>
        </a:p>
      </dgm:t>
    </dgm:pt>
    <dgm:pt modelId="{E8909E25-FB25-459C-B6C0-23DFC62F9812}" type="parTrans" cxnId="{4703D17D-9EA6-4CA2-B28C-D9520861B4F9}">
      <dgm:prSet/>
      <dgm:spPr/>
      <dgm:t>
        <a:bodyPr/>
        <a:lstStyle/>
        <a:p>
          <a:endParaRPr lang="en-US"/>
        </a:p>
      </dgm:t>
    </dgm:pt>
    <dgm:pt modelId="{E1CE5369-3804-4282-B541-6F3245CCFFA9}" type="sibTrans" cxnId="{4703D17D-9EA6-4CA2-B28C-D9520861B4F9}">
      <dgm:prSet/>
      <dgm:spPr/>
      <dgm:t>
        <a:bodyPr/>
        <a:lstStyle/>
        <a:p>
          <a:endParaRPr lang="en-US"/>
        </a:p>
      </dgm:t>
    </dgm:pt>
    <dgm:pt modelId="{823F90DF-508A-4AED-87FD-9125B6BBFF97}">
      <dgm:prSet custT="1"/>
      <dgm:spPr/>
      <dgm:t>
        <a:bodyPr/>
        <a:lstStyle/>
        <a:p>
          <a:pPr>
            <a:buNone/>
          </a:pPr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Gender and age were not significantly related to nursing job satisfaction </a:t>
          </a:r>
          <a:endParaRPr lang="en-US" sz="2400" dirty="0"/>
        </a:p>
      </dgm:t>
    </dgm:pt>
    <dgm:pt modelId="{AA5FCCBD-31E0-40AA-A7E4-55704AB37AF8}" type="parTrans" cxnId="{25BF689A-7959-41CC-BE07-BDF78328E936}">
      <dgm:prSet/>
      <dgm:spPr/>
      <dgm:t>
        <a:bodyPr/>
        <a:lstStyle/>
        <a:p>
          <a:endParaRPr lang="en-US"/>
        </a:p>
      </dgm:t>
    </dgm:pt>
    <dgm:pt modelId="{026795D6-DBF3-4B21-92EA-030FDC92CDCC}" type="sibTrans" cxnId="{25BF689A-7959-41CC-BE07-BDF78328E936}">
      <dgm:prSet/>
      <dgm:spPr/>
      <dgm:t>
        <a:bodyPr/>
        <a:lstStyle/>
        <a:p>
          <a:endParaRPr lang="en-US"/>
        </a:p>
      </dgm:t>
    </dgm:pt>
    <dgm:pt modelId="{1176FCBE-DD78-4494-A710-3012C2C4CFAA}" type="pres">
      <dgm:prSet presAssocID="{C262D739-3920-4379-A2F6-FC17AAA94312}" presName="linearFlow" presStyleCnt="0">
        <dgm:presLayoutVars>
          <dgm:resizeHandles val="exact"/>
        </dgm:presLayoutVars>
      </dgm:prSet>
      <dgm:spPr/>
    </dgm:pt>
    <dgm:pt modelId="{3D47D749-3EB8-46DA-BE8B-A6689B79F911}" type="pres">
      <dgm:prSet presAssocID="{13AA6A86-A70C-490F-9B0E-6D139C8433B8}" presName="node" presStyleLbl="node1" presStyleIdx="0" presStyleCnt="3">
        <dgm:presLayoutVars>
          <dgm:bulletEnabled val="1"/>
        </dgm:presLayoutVars>
      </dgm:prSet>
      <dgm:spPr/>
    </dgm:pt>
    <dgm:pt modelId="{5B805616-A44C-4E97-9A7F-AE41C213CA2E}" type="pres">
      <dgm:prSet presAssocID="{3EB5799C-0396-4C6C-864B-BB640AF27F56}" presName="sibTrans" presStyleLbl="sibTrans2D1" presStyleIdx="0" presStyleCnt="2"/>
      <dgm:spPr/>
    </dgm:pt>
    <dgm:pt modelId="{52874CCC-38D9-469F-B73F-50A946F996E3}" type="pres">
      <dgm:prSet presAssocID="{3EB5799C-0396-4C6C-864B-BB640AF27F56}" presName="connectorText" presStyleLbl="sibTrans2D1" presStyleIdx="0" presStyleCnt="2"/>
      <dgm:spPr/>
    </dgm:pt>
    <dgm:pt modelId="{A49AABEB-8F8D-4AC6-A46C-BE8F709236EE}" type="pres">
      <dgm:prSet presAssocID="{6A8D2157-0724-461B-8554-46A770792789}" presName="node" presStyleLbl="node1" presStyleIdx="1" presStyleCnt="3">
        <dgm:presLayoutVars>
          <dgm:bulletEnabled val="1"/>
        </dgm:presLayoutVars>
      </dgm:prSet>
      <dgm:spPr/>
    </dgm:pt>
    <dgm:pt modelId="{28E9693E-FA0F-42A9-AB6B-14C5D132E574}" type="pres">
      <dgm:prSet presAssocID="{E1CE5369-3804-4282-B541-6F3245CCFFA9}" presName="sibTrans" presStyleLbl="sibTrans2D1" presStyleIdx="1" presStyleCnt="2"/>
      <dgm:spPr/>
    </dgm:pt>
    <dgm:pt modelId="{D963F9B0-6D46-4357-BD12-8D91C078EFC3}" type="pres">
      <dgm:prSet presAssocID="{E1CE5369-3804-4282-B541-6F3245CCFFA9}" presName="connectorText" presStyleLbl="sibTrans2D1" presStyleIdx="1" presStyleCnt="2"/>
      <dgm:spPr/>
    </dgm:pt>
    <dgm:pt modelId="{14752610-58DE-47ED-B38A-B1DD56013F7E}" type="pres">
      <dgm:prSet presAssocID="{823F90DF-508A-4AED-87FD-9125B6BBFF97}" presName="node" presStyleLbl="node1" presStyleIdx="2" presStyleCnt="3" custLinFactNeighborX="-284" custLinFactNeighborY="0">
        <dgm:presLayoutVars>
          <dgm:bulletEnabled val="1"/>
        </dgm:presLayoutVars>
      </dgm:prSet>
      <dgm:spPr/>
    </dgm:pt>
  </dgm:ptLst>
  <dgm:cxnLst>
    <dgm:cxn modelId="{778F2800-D098-411A-8196-B25CFA095D75}" type="presOf" srcId="{823F90DF-508A-4AED-87FD-9125B6BBFF97}" destId="{14752610-58DE-47ED-B38A-B1DD56013F7E}" srcOrd="0" destOrd="0" presId="urn:microsoft.com/office/officeart/2005/8/layout/process2"/>
    <dgm:cxn modelId="{16AF311A-0E30-4C1D-B112-D5ECA8BE2DB9}" type="presOf" srcId="{E1CE5369-3804-4282-B541-6F3245CCFFA9}" destId="{28E9693E-FA0F-42A9-AB6B-14C5D132E574}" srcOrd="0" destOrd="0" presId="urn:microsoft.com/office/officeart/2005/8/layout/process2"/>
    <dgm:cxn modelId="{6B52E21C-4CD7-4960-ADBD-FAA9660E36D1}" type="presOf" srcId="{E1CE5369-3804-4282-B541-6F3245CCFFA9}" destId="{D963F9B0-6D46-4357-BD12-8D91C078EFC3}" srcOrd="1" destOrd="0" presId="urn:microsoft.com/office/officeart/2005/8/layout/process2"/>
    <dgm:cxn modelId="{D46CF122-4FCE-45D1-AA63-99A404AC1D36}" type="presOf" srcId="{3EB5799C-0396-4C6C-864B-BB640AF27F56}" destId="{52874CCC-38D9-469F-B73F-50A946F996E3}" srcOrd="1" destOrd="0" presId="urn:microsoft.com/office/officeart/2005/8/layout/process2"/>
    <dgm:cxn modelId="{A7F10256-0F9B-4DB6-88F8-02AA7835742C}" type="presOf" srcId="{C262D739-3920-4379-A2F6-FC17AAA94312}" destId="{1176FCBE-DD78-4494-A710-3012C2C4CFAA}" srcOrd="0" destOrd="0" presId="urn:microsoft.com/office/officeart/2005/8/layout/process2"/>
    <dgm:cxn modelId="{4703D17D-9EA6-4CA2-B28C-D9520861B4F9}" srcId="{C262D739-3920-4379-A2F6-FC17AAA94312}" destId="{6A8D2157-0724-461B-8554-46A770792789}" srcOrd="1" destOrd="0" parTransId="{E8909E25-FB25-459C-B6C0-23DFC62F9812}" sibTransId="{E1CE5369-3804-4282-B541-6F3245CCFFA9}"/>
    <dgm:cxn modelId="{8F260095-1764-4450-80DC-15DAFD274604}" type="presOf" srcId="{6A8D2157-0724-461B-8554-46A770792789}" destId="{A49AABEB-8F8D-4AC6-A46C-BE8F709236EE}" srcOrd="0" destOrd="0" presId="urn:microsoft.com/office/officeart/2005/8/layout/process2"/>
    <dgm:cxn modelId="{25BF689A-7959-41CC-BE07-BDF78328E936}" srcId="{C262D739-3920-4379-A2F6-FC17AAA94312}" destId="{823F90DF-508A-4AED-87FD-9125B6BBFF97}" srcOrd="2" destOrd="0" parTransId="{AA5FCCBD-31E0-40AA-A7E4-55704AB37AF8}" sibTransId="{026795D6-DBF3-4B21-92EA-030FDC92CDCC}"/>
    <dgm:cxn modelId="{3C2E86B4-92B8-4274-BAD5-E2D16B9E8679}" type="presOf" srcId="{13AA6A86-A70C-490F-9B0E-6D139C8433B8}" destId="{3D47D749-3EB8-46DA-BE8B-A6689B79F911}" srcOrd="0" destOrd="0" presId="urn:microsoft.com/office/officeart/2005/8/layout/process2"/>
    <dgm:cxn modelId="{641432DB-4321-4D0C-A065-344F65C34B0E}" type="presOf" srcId="{3EB5799C-0396-4C6C-864B-BB640AF27F56}" destId="{5B805616-A44C-4E97-9A7F-AE41C213CA2E}" srcOrd="0" destOrd="0" presId="urn:microsoft.com/office/officeart/2005/8/layout/process2"/>
    <dgm:cxn modelId="{8BF27BFE-21AA-4C78-992D-9932BFB4821D}" srcId="{C262D739-3920-4379-A2F6-FC17AAA94312}" destId="{13AA6A86-A70C-490F-9B0E-6D139C8433B8}" srcOrd="0" destOrd="0" parTransId="{1BA29C35-9288-4C0D-9005-B9337BEF63CE}" sibTransId="{3EB5799C-0396-4C6C-864B-BB640AF27F56}"/>
    <dgm:cxn modelId="{12CD03DF-4E47-425B-BD24-DC164736E029}" type="presParOf" srcId="{1176FCBE-DD78-4494-A710-3012C2C4CFAA}" destId="{3D47D749-3EB8-46DA-BE8B-A6689B79F911}" srcOrd="0" destOrd="0" presId="urn:microsoft.com/office/officeart/2005/8/layout/process2"/>
    <dgm:cxn modelId="{DF12C9AD-3821-4E3F-A7FF-EB2976BC53C1}" type="presParOf" srcId="{1176FCBE-DD78-4494-A710-3012C2C4CFAA}" destId="{5B805616-A44C-4E97-9A7F-AE41C213CA2E}" srcOrd="1" destOrd="0" presId="urn:microsoft.com/office/officeart/2005/8/layout/process2"/>
    <dgm:cxn modelId="{D8B6D2EA-E6BB-4FB7-BB62-D562CA9FA4AB}" type="presParOf" srcId="{5B805616-A44C-4E97-9A7F-AE41C213CA2E}" destId="{52874CCC-38D9-469F-B73F-50A946F996E3}" srcOrd="0" destOrd="0" presId="urn:microsoft.com/office/officeart/2005/8/layout/process2"/>
    <dgm:cxn modelId="{EF9B3EBB-4D41-4E83-BC35-5CB8420DC8B1}" type="presParOf" srcId="{1176FCBE-DD78-4494-A710-3012C2C4CFAA}" destId="{A49AABEB-8F8D-4AC6-A46C-BE8F709236EE}" srcOrd="2" destOrd="0" presId="urn:microsoft.com/office/officeart/2005/8/layout/process2"/>
    <dgm:cxn modelId="{34DF4827-F7EE-41B7-91C5-2A36A9EB60C5}" type="presParOf" srcId="{1176FCBE-DD78-4494-A710-3012C2C4CFAA}" destId="{28E9693E-FA0F-42A9-AB6B-14C5D132E574}" srcOrd="3" destOrd="0" presId="urn:microsoft.com/office/officeart/2005/8/layout/process2"/>
    <dgm:cxn modelId="{66674CD1-87B2-4440-B62A-2155F56A5932}" type="presParOf" srcId="{28E9693E-FA0F-42A9-AB6B-14C5D132E574}" destId="{D963F9B0-6D46-4357-BD12-8D91C078EFC3}" srcOrd="0" destOrd="0" presId="urn:microsoft.com/office/officeart/2005/8/layout/process2"/>
    <dgm:cxn modelId="{930B9080-C606-4811-B7DB-78E5FB5C3357}" type="presParOf" srcId="{1176FCBE-DD78-4494-A710-3012C2C4CFAA}" destId="{14752610-58DE-47ED-B38A-B1DD56013F7E}" srcOrd="4" destOrd="0" presId="urn:microsoft.com/office/officeart/2005/8/layout/process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D6279456-B4E5-45B0-A679-591542BA10B1}" type="doc">
      <dgm:prSet loTypeId="urn:microsoft.com/office/officeart/2005/8/layout/process2" loCatId="process" qsTypeId="urn:microsoft.com/office/officeart/2005/8/quickstyle/simple5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2BBBD911-71A2-45D4-BB46-1C769A7F8029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RQ3</a:t>
          </a:r>
        </a:p>
      </dgm:t>
    </dgm:pt>
    <dgm:pt modelId="{2FCE6494-D43A-4868-842C-F4B87F7E3E66}" type="parTrans" cxnId="{E39A2461-7186-4EF6-AF31-1148CC2DBF6B}">
      <dgm:prSet/>
      <dgm:spPr/>
      <dgm:t>
        <a:bodyPr/>
        <a:lstStyle/>
        <a:p>
          <a:endParaRPr lang="en-US"/>
        </a:p>
      </dgm:t>
    </dgm:pt>
    <dgm:pt modelId="{53E5DCEB-B5D4-41E0-BFF1-38322FEC94FC}" type="sibTrans" cxnId="{E39A2461-7186-4EF6-AF31-1148CC2DBF6B}">
      <dgm:prSet/>
      <dgm:spPr/>
      <dgm:t>
        <a:bodyPr/>
        <a:lstStyle/>
        <a:p>
          <a:endParaRPr lang="en-US"/>
        </a:p>
      </dgm:t>
    </dgm:pt>
    <dgm:pt modelId="{807B2446-456C-4788-9D5B-8EDDDBEAF43F}">
      <dgm:prSet custT="1"/>
      <dgm:spPr/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The data demonstrated a statistically significant positive relationship between patient satisfaction with nursing care and nursing job satisfaction.</a:t>
          </a:r>
        </a:p>
      </dgm:t>
    </dgm:pt>
    <dgm:pt modelId="{22CF5990-24AC-4AA6-9EAC-F404836D3AA2}" type="parTrans" cxnId="{F0AA44EE-13BB-444D-B1FF-609F12C04DF1}">
      <dgm:prSet/>
      <dgm:spPr/>
      <dgm:t>
        <a:bodyPr/>
        <a:lstStyle/>
        <a:p>
          <a:endParaRPr lang="en-US"/>
        </a:p>
      </dgm:t>
    </dgm:pt>
    <dgm:pt modelId="{4F3DBA74-FEBF-472B-A45E-01DAE8B24D65}" type="sibTrans" cxnId="{F0AA44EE-13BB-444D-B1FF-609F12C04DF1}">
      <dgm:prSet/>
      <dgm:spPr/>
      <dgm:t>
        <a:bodyPr/>
        <a:lstStyle/>
        <a:p>
          <a:endParaRPr lang="en-US"/>
        </a:p>
      </dgm:t>
    </dgm:pt>
    <dgm:pt modelId="{74C13103-E0A8-4238-89E7-0D1DCBACF560}">
      <dgm:prSet custT="1"/>
      <dgm:spPr>
        <a:gradFill rotWithShape="0">
          <a:gsLst>
            <a:gs pos="0">
              <a:schemeClr val="accent2"/>
            </a:gs>
            <a:gs pos="5000">
              <a:schemeClr val="accent2"/>
            </a:gs>
            <a:gs pos="15000">
              <a:schemeClr val="accent3"/>
            </a:gs>
            <a:gs pos="100000">
              <a:schemeClr val="accent4">
                <a:hueOff val="0"/>
                <a:satOff val="0"/>
                <a:lumOff val="0"/>
                <a:alphaOff val="0"/>
                <a:tint val="100000"/>
                <a:shade val="100000"/>
                <a:satMod val="110000"/>
              </a:schemeClr>
            </a:gs>
          </a:gsLst>
        </a:gradFill>
      </dgm:spPr>
      <dgm:t>
        <a:bodyPr/>
        <a:lstStyle/>
        <a:p>
          <a:r>
            <a:rPr lang="en-US" sz="2400" dirty="0">
              <a:latin typeface="Times New Roman" panose="02020603050405020304" pitchFamily="18" charset="0"/>
              <a:cs typeface="Times New Roman" panose="02020603050405020304" pitchFamily="18" charset="0"/>
            </a:rPr>
            <a:t>Increases in patient satisfaction with nursing care were associated with increased nursing job satisfaction. </a:t>
          </a:r>
        </a:p>
      </dgm:t>
    </dgm:pt>
    <dgm:pt modelId="{5FA7F89A-CE15-4490-A2A0-5B1F44B5AB10}" type="parTrans" cxnId="{B9C03F79-8FF6-4FC1-B8C1-A1978F06E1DE}">
      <dgm:prSet/>
      <dgm:spPr/>
      <dgm:t>
        <a:bodyPr/>
        <a:lstStyle/>
        <a:p>
          <a:endParaRPr lang="en-US"/>
        </a:p>
      </dgm:t>
    </dgm:pt>
    <dgm:pt modelId="{EE454992-F6D7-4FC2-ADD0-1C9E851A7B4F}" type="sibTrans" cxnId="{B9C03F79-8FF6-4FC1-B8C1-A1978F06E1DE}">
      <dgm:prSet/>
      <dgm:spPr/>
      <dgm:t>
        <a:bodyPr/>
        <a:lstStyle/>
        <a:p>
          <a:endParaRPr lang="en-US"/>
        </a:p>
      </dgm:t>
    </dgm:pt>
    <dgm:pt modelId="{05E57A4F-1E28-45A8-8AC2-B94F8A63139E}" type="pres">
      <dgm:prSet presAssocID="{D6279456-B4E5-45B0-A679-591542BA10B1}" presName="linearFlow" presStyleCnt="0">
        <dgm:presLayoutVars>
          <dgm:resizeHandles val="exact"/>
        </dgm:presLayoutVars>
      </dgm:prSet>
      <dgm:spPr/>
    </dgm:pt>
    <dgm:pt modelId="{5E6DFA0A-03B5-466B-A2FA-F30312ACAAAC}" type="pres">
      <dgm:prSet presAssocID="{2BBBD911-71A2-45D4-BB46-1C769A7F8029}" presName="node" presStyleLbl="node1" presStyleIdx="0" presStyleCnt="3">
        <dgm:presLayoutVars>
          <dgm:bulletEnabled val="1"/>
        </dgm:presLayoutVars>
      </dgm:prSet>
      <dgm:spPr/>
    </dgm:pt>
    <dgm:pt modelId="{82DD0610-2477-4960-A10F-0EBDA0764E68}" type="pres">
      <dgm:prSet presAssocID="{53E5DCEB-B5D4-41E0-BFF1-38322FEC94FC}" presName="sibTrans" presStyleLbl="sibTrans2D1" presStyleIdx="0" presStyleCnt="2"/>
      <dgm:spPr/>
    </dgm:pt>
    <dgm:pt modelId="{3560CC6F-6C47-4392-AC98-FA5A791B3B7F}" type="pres">
      <dgm:prSet presAssocID="{53E5DCEB-B5D4-41E0-BFF1-38322FEC94FC}" presName="connectorText" presStyleLbl="sibTrans2D1" presStyleIdx="0" presStyleCnt="2"/>
      <dgm:spPr/>
    </dgm:pt>
    <dgm:pt modelId="{01BCFB76-CCA5-4A71-B0F6-8D6F2FF5584A}" type="pres">
      <dgm:prSet presAssocID="{807B2446-456C-4788-9D5B-8EDDDBEAF43F}" presName="node" presStyleLbl="node1" presStyleIdx="1" presStyleCnt="3">
        <dgm:presLayoutVars>
          <dgm:bulletEnabled val="1"/>
        </dgm:presLayoutVars>
      </dgm:prSet>
      <dgm:spPr/>
    </dgm:pt>
    <dgm:pt modelId="{DDCF146A-6311-4485-98D1-5A2550711ACF}" type="pres">
      <dgm:prSet presAssocID="{4F3DBA74-FEBF-472B-A45E-01DAE8B24D65}" presName="sibTrans" presStyleLbl="sibTrans2D1" presStyleIdx="1" presStyleCnt="2"/>
      <dgm:spPr/>
    </dgm:pt>
    <dgm:pt modelId="{60275AC2-2130-42B0-9F4B-440615407F75}" type="pres">
      <dgm:prSet presAssocID="{4F3DBA74-FEBF-472B-A45E-01DAE8B24D65}" presName="connectorText" presStyleLbl="sibTrans2D1" presStyleIdx="1" presStyleCnt="2"/>
      <dgm:spPr/>
    </dgm:pt>
    <dgm:pt modelId="{A79FF110-2A8F-4D7D-8134-8B906B5FF0C2}" type="pres">
      <dgm:prSet presAssocID="{74C13103-E0A8-4238-89E7-0D1DCBACF560}" presName="node" presStyleLbl="node1" presStyleIdx="2" presStyleCnt="3">
        <dgm:presLayoutVars>
          <dgm:bulletEnabled val="1"/>
        </dgm:presLayoutVars>
      </dgm:prSet>
      <dgm:spPr/>
    </dgm:pt>
  </dgm:ptLst>
  <dgm:cxnLst>
    <dgm:cxn modelId="{BD66962B-E9AC-4D24-9846-D8958055C5F4}" type="presOf" srcId="{D6279456-B4E5-45B0-A679-591542BA10B1}" destId="{05E57A4F-1E28-45A8-8AC2-B94F8A63139E}" srcOrd="0" destOrd="0" presId="urn:microsoft.com/office/officeart/2005/8/layout/process2"/>
    <dgm:cxn modelId="{E39A2461-7186-4EF6-AF31-1148CC2DBF6B}" srcId="{D6279456-B4E5-45B0-A679-591542BA10B1}" destId="{2BBBD911-71A2-45D4-BB46-1C769A7F8029}" srcOrd="0" destOrd="0" parTransId="{2FCE6494-D43A-4868-842C-F4B87F7E3E66}" sibTransId="{53E5DCEB-B5D4-41E0-BFF1-38322FEC94FC}"/>
    <dgm:cxn modelId="{B9C03F79-8FF6-4FC1-B8C1-A1978F06E1DE}" srcId="{D6279456-B4E5-45B0-A679-591542BA10B1}" destId="{74C13103-E0A8-4238-89E7-0D1DCBACF560}" srcOrd="2" destOrd="0" parTransId="{5FA7F89A-CE15-4490-A2A0-5B1F44B5AB10}" sibTransId="{EE454992-F6D7-4FC2-ADD0-1C9E851A7B4F}"/>
    <dgm:cxn modelId="{267EDB7E-5599-4C39-8CD2-F170EFB10462}" type="presOf" srcId="{4F3DBA74-FEBF-472B-A45E-01DAE8B24D65}" destId="{DDCF146A-6311-4485-98D1-5A2550711ACF}" srcOrd="0" destOrd="0" presId="urn:microsoft.com/office/officeart/2005/8/layout/process2"/>
    <dgm:cxn modelId="{5E45048F-ACFB-4286-B613-7DB4B0D70785}" type="presOf" srcId="{53E5DCEB-B5D4-41E0-BFF1-38322FEC94FC}" destId="{3560CC6F-6C47-4392-AC98-FA5A791B3B7F}" srcOrd="1" destOrd="0" presId="urn:microsoft.com/office/officeart/2005/8/layout/process2"/>
    <dgm:cxn modelId="{246341DA-B72A-432E-A40D-233AFEA7136C}" type="presOf" srcId="{4F3DBA74-FEBF-472B-A45E-01DAE8B24D65}" destId="{60275AC2-2130-42B0-9F4B-440615407F75}" srcOrd="1" destOrd="0" presId="urn:microsoft.com/office/officeart/2005/8/layout/process2"/>
    <dgm:cxn modelId="{5C8575E3-23FB-4F98-A774-9011F966D7E9}" type="presOf" srcId="{2BBBD911-71A2-45D4-BB46-1C769A7F8029}" destId="{5E6DFA0A-03B5-466B-A2FA-F30312ACAAAC}" srcOrd="0" destOrd="0" presId="urn:microsoft.com/office/officeart/2005/8/layout/process2"/>
    <dgm:cxn modelId="{F0AA44EE-13BB-444D-B1FF-609F12C04DF1}" srcId="{D6279456-B4E5-45B0-A679-591542BA10B1}" destId="{807B2446-456C-4788-9D5B-8EDDDBEAF43F}" srcOrd="1" destOrd="0" parTransId="{22CF5990-24AC-4AA6-9EAC-F404836D3AA2}" sibTransId="{4F3DBA74-FEBF-472B-A45E-01DAE8B24D65}"/>
    <dgm:cxn modelId="{24BA1AF2-F7FF-4986-87B5-298138514668}" type="presOf" srcId="{807B2446-456C-4788-9D5B-8EDDDBEAF43F}" destId="{01BCFB76-CCA5-4A71-B0F6-8D6F2FF5584A}" srcOrd="0" destOrd="0" presId="urn:microsoft.com/office/officeart/2005/8/layout/process2"/>
    <dgm:cxn modelId="{EF005FF3-A259-4F01-A422-CE399ADE608C}" type="presOf" srcId="{74C13103-E0A8-4238-89E7-0D1DCBACF560}" destId="{A79FF110-2A8F-4D7D-8134-8B906B5FF0C2}" srcOrd="0" destOrd="0" presId="urn:microsoft.com/office/officeart/2005/8/layout/process2"/>
    <dgm:cxn modelId="{AF630DFC-19B5-4C63-B1A6-892DC8B8FA57}" type="presOf" srcId="{53E5DCEB-B5D4-41E0-BFF1-38322FEC94FC}" destId="{82DD0610-2477-4960-A10F-0EBDA0764E68}" srcOrd="0" destOrd="0" presId="urn:microsoft.com/office/officeart/2005/8/layout/process2"/>
    <dgm:cxn modelId="{1EE1953C-509C-407B-9B55-483DB1D74A98}" type="presParOf" srcId="{05E57A4F-1E28-45A8-8AC2-B94F8A63139E}" destId="{5E6DFA0A-03B5-466B-A2FA-F30312ACAAAC}" srcOrd="0" destOrd="0" presId="urn:microsoft.com/office/officeart/2005/8/layout/process2"/>
    <dgm:cxn modelId="{0B46D299-42EA-4CDB-A1FC-10855698C452}" type="presParOf" srcId="{05E57A4F-1E28-45A8-8AC2-B94F8A63139E}" destId="{82DD0610-2477-4960-A10F-0EBDA0764E68}" srcOrd="1" destOrd="0" presId="urn:microsoft.com/office/officeart/2005/8/layout/process2"/>
    <dgm:cxn modelId="{C1310A79-D4A5-42F1-80DB-A971516D7787}" type="presParOf" srcId="{82DD0610-2477-4960-A10F-0EBDA0764E68}" destId="{3560CC6F-6C47-4392-AC98-FA5A791B3B7F}" srcOrd="0" destOrd="0" presId="urn:microsoft.com/office/officeart/2005/8/layout/process2"/>
    <dgm:cxn modelId="{DA1F58F8-06DB-4F1B-8050-BECA555CCED7}" type="presParOf" srcId="{05E57A4F-1E28-45A8-8AC2-B94F8A63139E}" destId="{01BCFB76-CCA5-4A71-B0F6-8D6F2FF5584A}" srcOrd="2" destOrd="0" presId="urn:microsoft.com/office/officeart/2005/8/layout/process2"/>
    <dgm:cxn modelId="{C70E0EEA-2885-45CF-893D-2BA30D0120CF}" type="presParOf" srcId="{05E57A4F-1E28-45A8-8AC2-B94F8A63139E}" destId="{DDCF146A-6311-4485-98D1-5A2550711ACF}" srcOrd="3" destOrd="0" presId="urn:microsoft.com/office/officeart/2005/8/layout/process2"/>
    <dgm:cxn modelId="{F56E8D09-5244-498A-8ACB-8220BDD17E69}" type="presParOf" srcId="{DDCF146A-6311-4485-98D1-5A2550711ACF}" destId="{60275AC2-2130-42B0-9F4B-440615407F75}" srcOrd="0" destOrd="0" presId="urn:microsoft.com/office/officeart/2005/8/layout/process2"/>
    <dgm:cxn modelId="{BFE64992-E637-45D3-B5E1-9B5528DC455A}" type="presParOf" srcId="{05E57A4F-1E28-45A8-8AC2-B94F8A63139E}" destId="{A79FF110-2A8F-4D7D-8134-8B906B5FF0C2}" srcOrd="4" destOrd="0" presId="urn:microsoft.com/office/officeart/2005/8/layout/process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BCA5895-4EEB-4920-A51E-9EFC6E1448E2}">
      <dsp:nvSpPr>
        <dsp:cNvPr id="0" name=""/>
        <dsp:cNvSpPr/>
      </dsp:nvSpPr>
      <dsp:spPr>
        <a:xfrm>
          <a:off x="0" y="4252987"/>
          <a:ext cx="6797675" cy="1395925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Hospitals gain financial reimbursement based on their patient satisfaction data </a:t>
          </a:r>
          <a:r>
            <a:rPr lang="en-US" sz="2400" kern="12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kern="12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Gilman et al., 2015</a:t>
          </a:r>
          <a:r>
            <a:rPr lang="en-US" sz="2400" kern="12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rPr>
            <a:t>). </a:t>
          </a:r>
        </a:p>
      </dsp:txBody>
      <dsp:txXfrm>
        <a:off x="0" y="4252987"/>
        <a:ext cx="6797675" cy="1395925"/>
      </dsp:txXfrm>
    </dsp:sp>
    <dsp:sp modelId="{66BD3927-9DB3-4588-9D0F-AAAAC656E6F9}">
      <dsp:nvSpPr>
        <dsp:cNvPr id="0" name=""/>
        <dsp:cNvSpPr/>
      </dsp:nvSpPr>
      <dsp:spPr>
        <a:xfrm rot="10800000">
          <a:off x="0" y="2126993"/>
          <a:ext cx="6797675" cy="2146933"/>
        </a:xfrm>
        <a:prstGeom prst="upArrowCallout">
          <a:avLst/>
        </a:prstGeom>
        <a:solidFill>
          <a:schemeClr val="accent2">
            <a:hueOff val="19519"/>
            <a:satOff val="-13438"/>
            <a:lumOff val="-343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Medicare and Medicaid Services (CMS) set forth new guidelines involving a new system that is based on pay-for-performance (</a:t>
          </a:r>
          <a:r>
            <a:rPr lang="en-US" sz="1800" kern="12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Turris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, 2005</a:t>
          </a: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). </a:t>
          </a:r>
        </a:p>
      </dsp:txBody>
      <dsp:txXfrm rot="10800000">
        <a:off x="0" y="2126993"/>
        <a:ext cx="6797675" cy="1395013"/>
      </dsp:txXfrm>
    </dsp:sp>
    <dsp:sp modelId="{4EF65962-C375-454F-BD81-47B00197B0CA}">
      <dsp:nvSpPr>
        <dsp:cNvPr id="0" name=""/>
        <dsp:cNvSpPr/>
      </dsp:nvSpPr>
      <dsp:spPr>
        <a:xfrm rot="10800000">
          <a:off x="0" y="998"/>
          <a:ext cx="6797675" cy="2146933"/>
        </a:xfrm>
        <a:prstGeom prst="upArrowCallout">
          <a:avLst/>
        </a:prstGeom>
        <a:solidFill>
          <a:schemeClr val="accent2">
            <a:hueOff val="39038"/>
            <a:satOff val="-26876"/>
            <a:lumOff val="-686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Historically, hospital reimbursement in the United States was completely based on something called a fee-for-service system (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Stacy, 2016</a:t>
          </a: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). </a:t>
          </a:r>
        </a:p>
      </dsp:txBody>
      <dsp:txXfrm rot="10800000">
        <a:off x="0" y="998"/>
        <a:ext cx="6797675" cy="1395013"/>
      </dsp:txXfrm>
    </dsp:sp>
  </dsp:spTree>
</dsp:drawing>
</file>

<file path=ppt/diagrams/drawing1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DBAFDAE-ED1C-418D-822F-9D1558D06BBC}">
      <dsp:nvSpPr>
        <dsp:cNvPr id="0" name=""/>
        <dsp:cNvSpPr/>
      </dsp:nvSpPr>
      <dsp:spPr>
        <a:xfrm>
          <a:off x="0" y="344217"/>
          <a:ext cx="10119362" cy="5292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056539C-7564-4D3B-A0A5-1738A85C3272}">
      <dsp:nvSpPr>
        <dsp:cNvPr id="0" name=""/>
        <dsp:cNvSpPr/>
      </dsp:nvSpPr>
      <dsp:spPr>
        <a:xfrm>
          <a:off x="505968" y="34257"/>
          <a:ext cx="7083553" cy="619920"/>
        </a:xfrm>
        <a:prstGeom prst="round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85000"/>
                <a:satMod val="130000"/>
              </a:schemeClr>
            </a:gs>
            <a:gs pos="34000">
              <a:schemeClr val="accent2">
                <a:hueOff val="0"/>
                <a:satOff val="0"/>
                <a:lumOff val="0"/>
                <a:alphaOff val="0"/>
                <a:shade val="87000"/>
                <a:satMod val="125000"/>
              </a:schemeClr>
            </a:gs>
            <a:gs pos="70000">
              <a:schemeClr val="accent2">
                <a:hueOff val="0"/>
                <a:satOff val="0"/>
                <a:lumOff val="0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2700000" algn="br" rotWithShape="0">
            <a:srgbClr val="000000">
              <a:alpha val="6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67741" tIns="0" rIns="267741" bIns="0" numCol="1" spcCol="1270" anchor="ctr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The present study revealed </a:t>
          </a:r>
        </a:p>
      </dsp:txBody>
      <dsp:txXfrm>
        <a:off x="536230" y="64519"/>
        <a:ext cx="7023029" cy="559396"/>
      </dsp:txXfrm>
    </dsp:sp>
    <dsp:sp modelId="{CEA57E3F-6856-426F-949B-E56B3BA37CB3}">
      <dsp:nvSpPr>
        <dsp:cNvPr id="0" name=""/>
        <dsp:cNvSpPr/>
      </dsp:nvSpPr>
      <dsp:spPr>
        <a:xfrm>
          <a:off x="0" y="1296777"/>
          <a:ext cx="10119362" cy="5292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hueOff val="13013"/>
              <a:satOff val="-8959"/>
              <a:lumOff val="-2288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5E73819-2440-46C6-B6B7-7952FB484910}">
      <dsp:nvSpPr>
        <dsp:cNvPr id="0" name=""/>
        <dsp:cNvSpPr/>
      </dsp:nvSpPr>
      <dsp:spPr>
        <a:xfrm>
          <a:off x="505968" y="986817"/>
          <a:ext cx="7083553" cy="619920"/>
        </a:xfrm>
        <a:prstGeom prst="roundRect">
          <a:avLst/>
        </a:prstGeom>
        <a:gradFill rotWithShape="0">
          <a:gsLst>
            <a:gs pos="0">
              <a:schemeClr val="accent2">
                <a:hueOff val="13013"/>
                <a:satOff val="-8959"/>
                <a:lumOff val="-2288"/>
                <a:alphaOff val="0"/>
                <a:shade val="85000"/>
                <a:satMod val="130000"/>
              </a:schemeClr>
            </a:gs>
            <a:gs pos="34000">
              <a:schemeClr val="accent2">
                <a:hueOff val="13013"/>
                <a:satOff val="-8959"/>
                <a:lumOff val="-2288"/>
                <a:alphaOff val="0"/>
                <a:shade val="87000"/>
                <a:satMod val="125000"/>
              </a:schemeClr>
            </a:gs>
            <a:gs pos="70000">
              <a:schemeClr val="accent2">
                <a:hueOff val="13013"/>
                <a:satOff val="-8959"/>
                <a:lumOff val="-2288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2">
                <a:hueOff val="13013"/>
                <a:satOff val="-8959"/>
                <a:lumOff val="-2288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2700000" algn="br" rotWithShape="0">
            <a:srgbClr val="000000">
              <a:alpha val="6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67741" tIns="0" rIns="267741" bIns="0" numCol="1" spcCol="1270" anchor="ctr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No significant association gender/age</a:t>
          </a:r>
        </a:p>
      </dsp:txBody>
      <dsp:txXfrm>
        <a:off x="536230" y="1017079"/>
        <a:ext cx="7023029" cy="559396"/>
      </dsp:txXfrm>
    </dsp:sp>
    <dsp:sp modelId="{900A1930-010E-4E6C-8BA2-4EE32156F07A}">
      <dsp:nvSpPr>
        <dsp:cNvPr id="0" name=""/>
        <dsp:cNvSpPr/>
      </dsp:nvSpPr>
      <dsp:spPr>
        <a:xfrm>
          <a:off x="0" y="2249337"/>
          <a:ext cx="10119362" cy="5292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hueOff val="26025"/>
              <a:satOff val="-17917"/>
              <a:lumOff val="-4575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F52A3012-6C54-41E7-B24B-B90E35436A52}">
      <dsp:nvSpPr>
        <dsp:cNvPr id="0" name=""/>
        <dsp:cNvSpPr/>
      </dsp:nvSpPr>
      <dsp:spPr>
        <a:xfrm>
          <a:off x="427138" y="1955142"/>
          <a:ext cx="7083553" cy="619920"/>
        </a:xfrm>
        <a:prstGeom prst="roundRect">
          <a:avLst/>
        </a:prstGeom>
        <a:gradFill rotWithShape="0">
          <a:gsLst>
            <a:gs pos="0">
              <a:schemeClr val="accent2">
                <a:hueOff val="26025"/>
                <a:satOff val="-17917"/>
                <a:lumOff val="-4575"/>
                <a:alphaOff val="0"/>
                <a:shade val="85000"/>
                <a:satMod val="130000"/>
              </a:schemeClr>
            </a:gs>
            <a:gs pos="34000">
              <a:schemeClr val="accent2">
                <a:hueOff val="26025"/>
                <a:satOff val="-17917"/>
                <a:lumOff val="-4575"/>
                <a:alphaOff val="0"/>
                <a:shade val="87000"/>
                <a:satMod val="125000"/>
              </a:schemeClr>
            </a:gs>
            <a:gs pos="70000">
              <a:schemeClr val="accent2">
                <a:hueOff val="26025"/>
                <a:satOff val="-17917"/>
                <a:lumOff val="-4575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2">
                <a:hueOff val="26025"/>
                <a:satOff val="-17917"/>
                <a:lumOff val="-4575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2700000" algn="br" rotWithShape="0">
            <a:srgbClr val="000000">
              <a:alpha val="6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67741" tIns="0" rIns="267741" bIns="0" numCol="1" spcCol="1270" anchor="ctr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Significant association </a:t>
          </a:r>
        </a:p>
      </dsp:txBody>
      <dsp:txXfrm>
        <a:off x="457400" y="1985404"/>
        <a:ext cx="7023029" cy="559396"/>
      </dsp:txXfrm>
    </dsp:sp>
    <dsp:sp modelId="{90DCCD81-EAA9-4D97-87C0-F7E20AFFD787}">
      <dsp:nvSpPr>
        <dsp:cNvPr id="0" name=""/>
        <dsp:cNvSpPr/>
      </dsp:nvSpPr>
      <dsp:spPr>
        <a:xfrm>
          <a:off x="0" y="3201897"/>
          <a:ext cx="10119362" cy="5292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hueOff val="39038"/>
              <a:satOff val="-26876"/>
              <a:lumOff val="-6863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08FF282-68D1-4C45-A44B-E6896338816E}">
      <dsp:nvSpPr>
        <dsp:cNvPr id="0" name=""/>
        <dsp:cNvSpPr/>
      </dsp:nvSpPr>
      <dsp:spPr>
        <a:xfrm>
          <a:off x="505968" y="2891937"/>
          <a:ext cx="7083553" cy="619920"/>
        </a:xfrm>
        <a:prstGeom prst="roundRect">
          <a:avLst/>
        </a:prstGeom>
        <a:gradFill rotWithShape="0">
          <a:gsLst>
            <a:gs pos="0">
              <a:schemeClr val="accent2">
                <a:hueOff val="39038"/>
                <a:satOff val="-26876"/>
                <a:lumOff val="-6863"/>
                <a:alphaOff val="0"/>
                <a:shade val="85000"/>
                <a:satMod val="130000"/>
              </a:schemeClr>
            </a:gs>
            <a:gs pos="34000">
              <a:schemeClr val="accent2">
                <a:hueOff val="39038"/>
                <a:satOff val="-26876"/>
                <a:lumOff val="-6863"/>
                <a:alphaOff val="0"/>
                <a:shade val="87000"/>
                <a:satMod val="125000"/>
              </a:schemeClr>
            </a:gs>
            <a:gs pos="70000">
              <a:schemeClr val="accent2">
                <a:hueOff val="39038"/>
                <a:satOff val="-26876"/>
                <a:lumOff val="-6863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2">
                <a:hueOff val="39038"/>
                <a:satOff val="-26876"/>
                <a:lumOff val="-6863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2700000" algn="br" rotWithShape="0">
            <a:srgbClr val="000000">
              <a:alpha val="6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67741" tIns="0" rIns="267741" bIns="0" numCol="1" spcCol="1270" anchor="ctr" anchorCtr="0">
          <a:noAutofit/>
        </a:bodyPr>
        <a:lstStyle/>
        <a:p>
          <a:pPr marL="0" lvl="0" indent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Recognizing nursing job satisfaction </a:t>
          </a:r>
        </a:p>
      </dsp:txBody>
      <dsp:txXfrm>
        <a:off x="536230" y="2922199"/>
        <a:ext cx="7023029" cy="559396"/>
      </dsp:txXfrm>
    </dsp:sp>
  </dsp:spTree>
</dsp:drawing>
</file>

<file path=ppt/diagrams/drawing1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C2007F3-6969-4C7D-9A8C-505A0B15429F}">
      <dsp:nvSpPr>
        <dsp:cNvPr id="0" name=""/>
        <dsp:cNvSpPr/>
      </dsp:nvSpPr>
      <dsp:spPr>
        <a:xfrm>
          <a:off x="0" y="4252987"/>
          <a:ext cx="6797675" cy="1395925"/>
        </a:xfrm>
        <a:prstGeom prst="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85000"/>
                <a:satMod val="130000"/>
              </a:schemeClr>
            </a:gs>
            <a:gs pos="34000">
              <a:schemeClr val="accent2">
                <a:hueOff val="0"/>
                <a:satOff val="0"/>
                <a:lumOff val="0"/>
                <a:alphaOff val="0"/>
                <a:shade val="87000"/>
                <a:satMod val="125000"/>
              </a:schemeClr>
            </a:gs>
            <a:gs pos="70000">
              <a:schemeClr val="accent2">
                <a:hueOff val="0"/>
                <a:satOff val="0"/>
                <a:lumOff val="0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44450" dist="25400" dir="2700000" algn="br" rotWithShape="0">
            <a:srgbClr val="000000">
              <a:alpha val="60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9800000"/>
          </a:lightRig>
        </a:scene3d>
        <a:sp3d prstMaterial="flat">
          <a:bevelT w="25400" h="3175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What impacts nursing job satisfaction</a:t>
          </a:r>
        </a:p>
      </dsp:txBody>
      <dsp:txXfrm>
        <a:off x="0" y="4252987"/>
        <a:ext cx="6797675" cy="1395925"/>
      </dsp:txXfrm>
    </dsp:sp>
    <dsp:sp modelId="{27868EE2-1A51-4B62-9A54-12216EAAAB7C}">
      <dsp:nvSpPr>
        <dsp:cNvPr id="0" name=""/>
        <dsp:cNvSpPr/>
      </dsp:nvSpPr>
      <dsp:spPr>
        <a:xfrm rot="10800000">
          <a:off x="0" y="2134872"/>
          <a:ext cx="6797675" cy="2146933"/>
        </a:xfrm>
        <a:prstGeom prst="upArrowCallout">
          <a:avLst/>
        </a:prstGeom>
        <a:gradFill rotWithShape="0">
          <a:gsLst>
            <a:gs pos="0">
              <a:schemeClr val="accent2">
                <a:hueOff val="19519"/>
                <a:satOff val="-13438"/>
                <a:lumOff val="-3431"/>
                <a:alphaOff val="0"/>
                <a:shade val="85000"/>
                <a:satMod val="130000"/>
              </a:schemeClr>
            </a:gs>
            <a:gs pos="34000">
              <a:schemeClr val="accent2">
                <a:hueOff val="19519"/>
                <a:satOff val="-13438"/>
                <a:lumOff val="-3431"/>
                <a:alphaOff val="0"/>
                <a:shade val="87000"/>
                <a:satMod val="125000"/>
              </a:schemeClr>
            </a:gs>
            <a:gs pos="70000">
              <a:schemeClr val="accent2">
                <a:hueOff val="19519"/>
                <a:satOff val="-13438"/>
                <a:lumOff val="-3431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2">
                <a:hueOff val="19519"/>
                <a:satOff val="-13438"/>
                <a:lumOff val="-3431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44450" dist="25400" dir="2700000" algn="br" rotWithShape="0">
            <a:srgbClr val="000000">
              <a:alpha val="60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9800000"/>
          </a:lightRig>
        </a:scene3d>
        <a:sp3d prstMaterial="flat">
          <a:bevelT w="25400" h="3175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Increase the sample size of the population </a:t>
          </a:r>
        </a:p>
      </dsp:txBody>
      <dsp:txXfrm rot="10800000">
        <a:off x="0" y="2134872"/>
        <a:ext cx="6797675" cy="1395013"/>
      </dsp:txXfrm>
    </dsp:sp>
    <dsp:sp modelId="{C6924D21-1BC0-4FEE-B7CE-EE773FC2A0D2}">
      <dsp:nvSpPr>
        <dsp:cNvPr id="0" name=""/>
        <dsp:cNvSpPr/>
      </dsp:nvSpPr>
      <dsp:spPr>
        <a:xfrm rot="10800000">
          <a:off x="0" y="998"/>
          <a:ext cx="6797675" cy="2146933"/>
        </a:xfrm>
        <a:prstGeom prst="upArrowCallout">
          <a:avLst/>
        </a:prstGeom>
        <a:gradFill rotWithShape="0">
          <a:gsLst>
            <a:gs pos="0">
              <a:schemeClr val="accent2">
                <a:hueOff val="39038"/>
                <a:satOff val="-26876"/>
                <a:lumOff val="-6863"/>
                <a:alphaOff val="0"/>
                <a:shade val="85000"/>
                <a:satMod val="130000"/>
              </a:schemeClr>
            </a:gs>
            <a:gs pos="34000">
              <a:schemeClr val="accent2">
                <a:hueOff val="39038"/>
                <a:satOff val="-26876"/>
                <a:lumOff val="-6863"/>
                <a:alphaOff val="0"/>
                <a:shade val="87000"/>
                <a:satMod val="125000"/>
              </a:schemeClr>
            </a:gs>
            <a:gs pos="70000">
              <a:schemeClr val="accent2">
                <a:hueOff val="39038"/>
                <a:satOff val="-26876"/>
                <a:lumOff val="-6863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2">
                <a:hueOff val="39038"/>
                <a:satOff val="-26876"/>
                <a:lumOff val="-6863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44450" dist="25400" dir="2700000" algn="br" rotWithShape="0">
            <a:srgbClr val="000000">
              <a:alpha val="60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9800000"/>
          </a:lightRig>
        </a:scene3d>
        <a:sp3d prstMaterial="flat">
          <a:bevelT w="25400" h="3175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Gain additional insight or clarity </a:t>
          </a:r>
        </a:p>
      </dsp:txBody>
      <dsp:txXfrm rot="10800000">
        <a:off x="0" y="998"/>
        <a:ext cx="6797675" cy="139501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C7F33E3-7AA9-48F8-8C5F-4B2984D3242E}">
      <dsp:nvSpPr>
        <dsp:cNvPr id="0" name=""/>
        <dsp:cNvSpPr/>
      </dsp:nvSpPr>
      <dsp:spPr>
        <a:xfrm>
          <a:off x="2175633" y="1300205"/>
          <a:ext cx="46804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468040" y="45720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2397187" y="1343429"/>
        <a:ext cx="24932" cy="4991"/>
      </dsp:txXfrm>
    </dsp:sp>
    <dsp:sp modelId="{C6A84DF4-8663-4429-A31C-A2516556FBD8}">
      <dsp:nvSpPr>
        <dsp:cNvPr id="0" name=""/>
        <dsp:cNvSpPr/>
      </dsp:nvSpPr>
      <dsp:spPr>
        <a:xfrm>
          <a:off x="9431" y="695524"/>
          <a:ext cx="2168002" cy="1300801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234" tIns="111511" rIns="106234" bIns="111511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Nursing Theory</a:t>
          </a:r>
        </a:p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300" kern="1200" dirty="0"/>
            <a:t>(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Parse</a:t>
          </a:r>
          <a:r>
            <a:rPr lang="en-US" sz="23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, 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2011; Watson,1979</a:t>
          </a:r>
          <a:r>
            <a:rPr lang="en-US" sz="23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)</a:t>
          </a:r>
        </a:p>
      </dsp:txBody>
      <dsp:txXfrm>
        <a:off x="9431" y="695524"/>
        <a:ext cx="2168002" cy="1300801"/>
      </dsp:txXfrm>
    </dsp:sp>
    <dsp:sp modelId="{240594EB-06B6-4A13-8307-33028FD4E3E9}">
      <dsp:nvSpPr>
        <dsp:cNvPr id="0" name=""/>
        <dsp:cNvSpPr/>
      </dsp:nvSpPr>
      <dsp:spPr>
        <a:xfrm>
          <a:off x="4842276" y="1300205"/>
          <a:ext cx="46804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468040" y="45720"/>
              </a:lnTo>
            </a:path>
          </a:pathLst>
        </a:custGeom>
        <a:noFill/>
        <a:ln w="12700" cap="flat" cmpd="sng" algn="ctr">
          <a:solidFill>
            <a:schemeClr val="accent2">
              <a:hueOff val="5577"/>
              <a:satOff val="-3839"/>
              <a:lumOff val="-980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5063830" y="1343429"/>
        <a:ext cx="24932" cy="4991"/>
      </dsp:txXfrm>
    </dsp:sp>
    <dsp:sp modelId="{F0F67612-7B23-401B-817B-CE53CC86AE4B}">
      <dsp:nvSpPr>
        <dsp:cNvPr id="0" name=""/>
        <dsp:cNvSpPr/>
      </dsp:nvSpPr>
      <dsp:spPr>
        <a:xfrm>
          <a:off x="2676074" y="394285"/>
          <a:ext cx="2168002" cy="1903280"/>
        </a:xfrm>
        <a:prstGeom prst="rect">
          <a:avLst/>
        </a:prstGeom>
        <a:solidFill>
          <a:schemeClr val="accent2">
            <a:hueOff val="4880"/>
            <a:satOff val="-3360"/>
            <a:lumOff val="-85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234" tIns="111511" rIns="106234" bIns="111511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Nurse caring behaviors increases patient satisfaction 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(Elder et al., 2004)</a:t>
          </a:r>
        </a:p>
      </dsp:txBody>
      <dsp:txXfrm>
        <a:off x="2676074" y="394285"/>
        <a:ext cx="2168002" cy="1903280"/>
      </dsp:txXfrm>
    </dsp:sp>
    <dsp:sp modelId="{8767C85B-1CC1-4744-BE6C-E5A3C9F3436D}">
      <dsp:nvSpPr>
        <dsp:cNvPr id="0" name=""/>
        <dsp:cNvSpPr/>
      </dsp:nvSpPr>
      <dsp:spPr>
        <a:xfrm>
          <a:off x="1093432" y="1994526"/>
          <a:ext cx="5333286" cy="769280"/>
        </a:xfrm>
        <a:custGeom>
          <a:avLst/>
          <a:gdLst/>
          <a:ahLst/>
          <a:cxnLst/>
          <a:rect l="0" t="0" r="0" b="0"/>
          <a:pathLst>
            <a:path>
              <a:moveTo>
                <a:pt x="5333286" y="0"/>
              </a:moveTo>
              <a:lnTo>
                <a:pt x="5333286" y="401740"/>
              </a:lnTo>
              <a:lnTo>
                <a:pt x="0" y="401740"/>
              </a:lnTo>
              <a:lnTo>
                <a:pt x="0" y="769280"/>
              </a:lnTo>
            </a:path>
          </a:pathLst>
        </a:custGeom>
        <a:noFill/>
        <a:ln w="12700" cap="flat" cmpd="sng" algn="ctr">
          <a:solidFill>
            <a:schemeClr val="accent2">
              <a:hueOff val="11154"/>
              <a:satOff val="-7679"/>
              <a:lumOff val="-1961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3625252" y="2376670"/>
        <a:ext cx="269646" cy="4991"/>
      </dsp:txXfrm>
    </dsp:sp>
    <dsp:sp modelId="{94BA884B-D3E9-4735-AADB-76CD8A871BA5}">
      <dsp:nvSpPr>
        <dsp:cNvPr id="0" name=""/>
        <dsp:cNvSpPr/>
      </dsp:nvSpPr>
      <dsp:spPr>
        <a:xfrm>
          <a:off x="5342717" y="695524"/>
          <a:ext cx="2168002" cy="1300801"/>
        </a:xfrm>
        <a:prstGeom prst="rect">
          <a:avLst/>
        </a:prstGeom>
        <a:solidFill>
          <a:schemeClr val="accent2">
            <a:hueOff val="9759"/>
            <a:satOff val="-6719"/>
            <a:lumOff val="-1716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234" tIns="111511" rIns="106234" bIns="111511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Expressing the importance of caring 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kern="12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Palese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 et al., 2011)</a:t>
          </a:r>
        </a:p>
      </dsp:txBody>
      <dsp:txXfrm>
        <a:off x="5342717" y="695524"/>
        <a:ext cx="2168002" cy="1300801"/>
      </dsp:txXfrm>
    </dsp:sp>
    <dsp:sp modelId="{26064FC8-66FF-4C3B-89AA-991977AC8333}">
      <dsp:nvSpPr>
        <dsp:cNvPr id="0" name=""/>
        <dsp:cNvSpPr/>
      </dsp:nvSpPr>
      <dsp:spPr>
        <a:xfrm>
          <a:off x="2175633" y="3400886"/>
          <a:ext cx="46804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468040" y="45720"/>
              </a:lnTo>
            </a:path>
          </a:pathLst>
        </a:custGeom>
        <a:noFill/>
        <a:ln w="12700" cap="flat" cmpd="sng" algn="ctr">
          <a:solidFill>
            <a:schemeClr val="accent2">
              <a:hueOff val="16731"/>
              <a:satOff val="-11518"/>
              <a:lumOff val="-2941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2397187" y="3444111"/>
        <a:ext cx="24932" cy="4991"/>
      </dsp:txXfrm>
    </dsp:sp>
    <dsp:sp modelId="{53422B75-5C85-4BBA-9F8F-7D42945E39CD}">
      <dsp:nvSpPr>
        <dsp:cNvPr id="0" name=""/>
        <dsp:cNvSpPr/>
      </dsp:nvSpPr>
      <dsp:spPr>
        <a:xfrm>
          <a:off x="9431" y="2796206"/>
          <a:ext cx="2168002" cy="1300801"/>
        </a:xfrm>
        <a:prstGeom prst="rect">
          <a:avLst/>
        </a:prstGeom>
        <a:solidFill>
          <a:schemeClr val="accent2">
            <a:hueOff val="14639"/>
            <a:satOff val="-10079"/>
            <a:lumOff val="-2574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234" tIns="111511" rIns="106234" bIns="111511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Failure to provide holistic care </a:t>
          </a:r>
          <a:r>
            <a:rPr lang="en-US" sz="2100" kern="1200" dirty="0"/>
            <a:t>(</a:t>
          </a:r>
          <a:r>
            <a:rPr lang="en-US" sz="1800" kern="12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Mrayyan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, 2006) </a:t>
          </a:r>
        </a:p>
      </dsp:txBody>
      <dsp:txXfrm>
        <a:off x="9431" y="2796206"/>
        <a:ext cx="2168002" cy="1300801"/>
      </dsp:txXfrm>
    </dsp:sp>
    <dsp:sp modelId="{8DDE12BD-07FA-474B-9F26-A8A257358106}">
      <dsp:nvSpPr>
        <dsp:cNvPr id="0" name=""/>
        <dsp:cNvSpPr/>
      </dsp:nvSpPr>
      <dsp:spPr>
        <a:xfrm>
          <a:off x="4842276" y="3400886"/>
          <a:ext cx="46804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468040" y="45720"/>
              </a:lnTo>
            </a:path>
          </a:pathLst>
        </a:custGeom>
        <a:noFill/>
        <a:ln w="12700" cap="flat" cmpd="sng" algn="ctr">
          <a:solidFill>
            <a:schemeClr val="accent2">
              <a:hueOff val="22307"/>
              <a:satOff val="-15358"/>
              <a:lumOff val="-3922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5063830" y="3444111"/>
        <a:ext cx="24932" cy="4991"/>
      </dsp:txXfrm>
    </dsp:sp>
    <dsp:sp modelId="{823C84F1-06D7-48D9-BC10-BDA4EF2EFAA6}">
      <dsp:nvSpPr>
        <dsp:cNvPr id="0" name=""/>
        <dsp:cNvSpPr/>
      </dsp:nvSpPr>
      <dsp:spPr>
        <a:xfrm>
          <a:off x="2676074" y="2796206"/>
          <a:ext cx="2168002" cy="1300801"/>
        </a:xfrm>
        <a:prstGeom prst="rect">
          <a:avLst/>
        </a:prstGeom>
        <a:solidFill>
          <a:schemeClr val="accent2">
            <a:hueOff val="19519"/>
            <a:satOff val="-13438"/>
            <a:lumOff val="-343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234" tIns="111511" rIns="106234" bIns="111511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Patient outcomes </a:t>
          </a:r>
          <a:r>
            <a:rPr lang="en-US" sz="2200" kern="1200" dirty="0"/>
            <a:t>(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McGillis et al., 2008)</a:t>
          </a:r>
        </a:p>
      </dsp:txBody>
      <dsp:txXfrm>
        <a:off x="2676074" y="2796206"/>
        <a:ext cx="2168002" cy="1300801"/>
      </dsp:txXfrm>
    </dsp:sp>
    <dsp:sp modelId="{15C87E47-FCBD-4F9D-B172-BB0BF22B15F5}">
      <dsp:nvSpPr>
        <dsp:cNvPr id="0" name=""/>
        <dsp:cNvSpPr/>
      </dsp:nvSpPr>
      <dsp:spPr>
        <a:xfrm>
          <a:off x="1093432" y="4095207"/>
          <a:ext cx="5333286" cy="649196"/>
        </a:xfrm>
        <a:custGeom>
          <a:avLst/>
          <a:gdLst/>
          <a:ahLst/>
          <a:cxnLst/>
          <a:rect l="0" t="0" r="0" b="0"/>
          <a:pathLst>
            <a:path>
              <a:moveTo>
                <a:pt x="5333286" y="0"/>
              </a:moveTo>
              <a:lnTo>
                <a:pt x="5333286" y="341698"/>
              </a:lnTo>
              <a:lnTo>
                <a:pt x="0" y="341698"/>
              </a:lnTo>
              <a:lnTo>
                <a:pt x="0" y="649196"/>
              </a:lnTo>
            </a:path>
          </a:pathLst>
        </a:custGeom>
        <a:noFill/>
        <a:ln w="12700" cap="flat" cmpd="sng" algn="ctr">
          <a:solidFill>
            <a:schemeClr val="accent2">
              <a:hueOff val="27884"/>
              <a:satOff val="-19197"/>
              <a:lumOff val="-4902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3625664" y="4417310"/>
        <a:ext cx="268821" cy="4991"/>
      </dsp:txXfrm>
    </dsp:sp>
    <dsp:sp modelId="{62B0E37F-39DE-4277-967E-90823A678E9A}">
      <dsp:nvSpPr>
        <dsp:cNvPr id="0" name=""/>
        <dsp:cNvSpPr/>
      </dsp:nvSpPr>
      <dsp:spPr>
        <a:xfrm>
          <a:off x="5342717" y="2796206"/>
          <a:ext cx="2168002" cy="1300801"/>
        </a:xfrm>
        <a:prstGeom prst="rect">
          <a:avLst/>
        </a:prstGeom>
        <a:solidFill>
          <a:schemeClr val="accent2">
            <a:hueOff val="24399"/>
            <a:satOff val="-16798"/>
            <a:lumOff val="-4289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234" tIns="111511" rIns="106234" bIns="111511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Factor that distinguishes</a:t>
          </a:r>
        </a:p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(Ara et al., 2015)</a:t>
          </a:r>
        </a:p>
      </dsp:txBody>
      <dsp:txXfrm>
        <a:off x="5342717" y="2796206"/>
        <a:ext cx="2168002" cy="1300801"/>
      </dsp:txXfrm>
    </dsp:sp>
    <dsp:sp modelId="{32263769-C99E-42AD-A414-8DB127867631}">
      <dsp:nvSpPr>
        <dsp:cNvPr id="0" name=""/>
        <dsp:cNvSpPr/>
      </dsp:nvSpPr>
      <dsp:spPr>
        <a:xfrm>
          <a:off x="2175633" y="5381485"/>
          <a:ext cx="46804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468040" y="45720"/>
              </a:lnTo>
            </a:path>
          </a:pathLst>
        </a:custGeom>
        <a:noFill/>
        <a:ln w="12700" cap="flat" cmpd="sng" algn="ctr">
          <a:solidFill>
            <a:schemeClr val="accent2">
              <a:hueOff val="33461"/>
              <a:satOff val="-23037"/>
              <a:lumOff val="-5883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2397187" y="5424709"/>
        <a:ext cx="24932" cy="4991"/>
      </dsp:txXfrm>
    </dsp:sp>
    <dsp:sp modelId="{F1A6A757-3611-41D9-9206-25D5F6B72372}">
      <dsp:nvSpPr>
        <dsp:cNvPr id="0" name=""/>
        <dsp:cNvSpPr/>
      </dsp:nvSpPr>
      <dsp:spPr>
        <a:xfrm>
          <a:off x="9431" y="4776804"/>
          <a:ext cx="2168002" cy="1300801"/>
        </a:xfrm>
        <a:prstGeom prst="rect">
          <a:avLst/>
        </a:prstGeom>
        <a:solidFill>
          <a:schemeClr val="accent2">
            <a:hueOff val="29278"/>
            <a:satOff val="-20157"/>
            <a:lumOff val="-5147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234" tIns="111511" rIns="106234" bIns="111511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Nurse–patient dyad</a:t>
          </a:r>
        </a:p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100" kern="1200" dirty="0"/>
            <a:t>(</a:t>
          </a:r>
          <a:r>
            <a:rPr lang="en-US" sz="1800" kern="12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Tejero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, 2012</a:t>
          </a:r>
          <a:r>
            <a:rPr lang="en-US" sz="2100" kern="1200" dirty="0"/>
            <a:t>) </a:t>
          </a:r>
        </a:p>
      </dsp:txBody>
      <dsp:txXfrm>
        <a:off x="9431" y="4776804"/>
        <a:ext cx="2168002" cy="1300801"/>
      </dsp:txXfrm>
    </dsp:sp>
    <dsp:sp modelId="{835A53A9-0731-4EBC-9B04-C432A39F589B}">
      <dsp:nvSpPr>
        <dsp:cNvPr id="0" name=""/>
        <dsp:cNvSpPr/>
      </dsp:nvSpPr>
      <dsp:spPr>
        <a:xfrm>
          <a:off x="4842276" y="5381485"/>
          <a:ext cx="46804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468040" y="45720"/>
              </a:lnTo>
            </a:path>
          </a:pathLst>
        </a:custGeom>
        <a:noFill/>
        <a:ln w="12700" cap="flat" cmpd="sng" algn="ctr">
          <a:solidFill>
            <a:schemeClr val="accent2">
              <a:hueOff val="39038"/>
              <a:satOff val="-26876"/>
              <a:lumOff val="-6863"/>
              <a:alphaOff val="0"/>
            </a:schemeClr>
          </a:solidFill>
          <a:prstDash val="solid"/>
          <a:tailEnd type="arrow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500" kern="1200"/>
        </a:p>
      </dsp:txBody>
      <dsp:txXfrm>
        <a:off x="5063830" y="5424709"/>
        <a:ext cx="24932" cy="4991"/>
      </dsp:txXfrm>
    </dsp:sp>
    <dsp:sp modelId="{589A996B-DC42-4319-897E-D874636B0DF3}">
      <dsp:nvSpPr>
        <dsp:cNvPr id="0" name=""/>
        <dsp:cNvSpPr/>
      </dsp:nvSpPr>
      <dsp:spPr>
        <a:xfrm>
          <a:off x="2676074" y="4776804"/>
          <a:ext cx="2168002" cy="1300801"/>
        </a:xfrm>
        <a:prstGeom prst="rect">
          <a:avLst/>
        </a:prstGeom>
        <a:solidFill>
          <a:schemeClr val="accent2">
            <a:hueOff val="34158"/>
            <a:satOff val="-23517"/>
            <a:lumOff val="-600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234" tIns="111511" rIns="106234" bIns="111511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Interact with patients </a:t>
          </a:r>
        </a:p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800" kern="1200" dirty="0"/>
            <a:t>(</a:t>
          </a:r>
          <a:r>
            <a:rPr lang="en-US" sz="1800" kern="12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Atallah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 et al., 2013</a:t>
          </a:r>
          <a:r>
            <a:rPr lang="en-US" sz="1800" kern="1200" dirty="0"/>
            <a:t>)</a:t>
          </a:r>
        </a:p>
      </dsp:txBody>
      <dsp:txXfrm>
        <a:off x="2676074" y="4776804"/>
        <a:ext cx="2168002" cy="1300801"/>
      </dsp:txXfrm>
    </dsp:sp>
    <dsp:sp modelId="{DAC2300A-5831-4C1D-ABFB-B3E47A1EA843}">
      <dsp:nvSpPr>
        <dsp:cNvPr id="0" name=""/>
        <dsp:cNvSpPr/>
      </dsp:nvSpPr>
      <dsp:spPr>
        <a:xfrm>
          <a:off x="5342717" y="4595648"/>
          <a:ext cx="2168002" cy="1663113"/>
        </a:xfrm>
        <a:prstGeom prst="rect">
          <a:avLst/>
        </a:prstGeom>
        <a:solidFill>
          <a:schemeClr val="accent2">
            <a:hueOff val="39038"/>
            <a:satOff val="-26876"/>
            <a:lumOff val="-686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06234" tIns="111511" rIns="106234" bIns="111511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Connection between patient care outcomes</a:t>
          </a:r>
        </a:p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700" kern="1200" dirty="0"/>
            <a:t>(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Kalisch &amp; Lee, 2014</a:t>
          </a:r>
          <a:r>
            <a:rPr lang="en-US" sz="1700" kern="1200" dirty="0"/>
            <a:t>)</a:t>
          </a:r>
        </a:p>
      </dsp:txBody>
      <dsp:txXfrm>
        <a:off x="5342717" y="4595648"/>
        <a:ext cx="2168002" cy="1663113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39DD90A-7680-4172-9C76-7872634706DE}">
      <dsp:nvSpPr>
        <dsp:cNvPr id="0" name=""/>
        <dsp:cNvSpPr/>
      </dsp:nvSpPr>
      <dsp:spPr>
        <a:xfrm>
          <a:off x="1069502" y="220898"/>
          <a:ext cx="4658670" cy="4658670"/>
        </a:xfrm>
        <a:prstGeom prst="circularArrow">
          <a:avLst>
            <a:gd name="adj1" fmla="val 5689"/>
            <a:gd name="adj2" fmla="val 340510"/>
            <a:gd name="adj3" fmla="val 12438596"/>
            <a:gd name="adj4" fmla="val 18257748"/>
            <a:gd name="adj5" fmla="val 5908"/>
          </a:avLst>
        </a:prstGeom>
        <a:solidFill>
          <a:schemeClr val="accent5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7F278AE-633B-425A-B4FC-3D1991110B63}">
      <dsp:nvSpPr>
        <dsp:cNvPr id="0" name=""/>
        <dsp:cNvSpPr/>
      </dsp:nvSpPr>
      <dsp:spPr>
        <a:xfrm>
          <a:off x="1765802" y="479334"/>
          <a:ext cx="3266070" cy="1633035"/>
        </a:xfrm>
        <a:prstGeom prst="roundRec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Quality indicator construct </a:t>
          </a:r>
        </a:p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Abramowitz et al., 1987)</a:t>
          </a:r>
        </a:p>
      </dsp:txBody>
      <dsp:txXfrm>
        <a:off x="1845520" y="559052"/>
        <a:ext cx="3106634" cy="1473599"/>
      </dsp:txXfrm>
    </dsp:sp>
    <dsp:sp modelId="{F8351E45-7C1E-4BA0-8A4A-53F2A910D7EA}">
      <dsp:nvSpPr>
        <dsp:cNvPr id="0" name=""/>
        <dsp:cNvSpPr/>
      </dsp:nvSpPr>
      <dsp:spPr>
        <a:xfrm>
          <a:off x="3531459" y="3537542"/>
          <a:ext cx="3266070" cy="1633035"/>
        </a:xfrm>
        <a:prstGeom prst="roundRect">
          <a:avLst/>
        </a:prstGeom>
        <a:solidFill>
          <a:schemeClr val="accent5">
            <a:hueOff val="1063560"/>
            <a:satOff val="-11946"/>
            <a:lumOff val="-2549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Better</a:t>
          </a:r>
        </a:p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understanding </a:t>
          </a:r>
        </a:p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Johansson, 2002</a:t>
          </a:r>
          <a:r>
            <a:rPr lang="en-US" sz="2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)</a:t>
          </a:r>
        </a:p>
      </dsp:txBody>
      <dsp:txXfrm>
        <a:off x="3611177" y="3617260"/>
        <a:ext cx="3106634" cy="1473599"/>
      </dsp:txXfrm>
    </dsp:sp>
    <dsp:sp modelId="{A702019B-5C5F-4676-9A49-DE676610D950}">
      <dsp:nvSpPr>
        <dsp:cNvPr id="0" name=""/>
        <dsp:cNvSpPr/>
      </dsp:nvSpPr>
      <dsp:spPr>
        <a:xfrm>
          <a:off x="144" y="3537542"/>
          <a:ext cx="3266070" cy="1633035"/>
        </a:xfrm>
        <a:prstGeom prst="roundRect">
          <a:avLst/>
        </a:prstGeom>
        <a:solidFill>
          <a:schemeClr val="accent5">
            <a:hueOff val="2127120"/>
            <a:satOff val="-23891"/>
            <a:lumOff val="-5098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Performance indicator </a:t>
          </a:r>
          <a:r>
            <a:rPr lang="en-US" sz="2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kern="1200" dirty="0" err="1">
              <a:latin typeface="Times New Roman" panose="02020603050405020304" pitchFamily="18" charset="0"/>
              <a:cs typeface="Times New Roman" panose="02020603050405020304" pitchFamily="18" charset="0"/>
            </a:rPr>
            <a:t>Altin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 &amp; Stock, 2015)</a:t>
          </a:r>
        </a:p>
      </dsp:txBody>
      <dsp:txXfrm>
        <a:off x="79862" y="3617260"/>
        <a:ext cx="3106634" cy="1473599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D815F09-3CB0-41C1-9A15-32DC9620D7F1}">
      <dsp:nvSpPr>
        <dsp:cNvPr id="0" name=""/>
        <dsp:cNvSpPr/>
      </dsp:nvSpPr>
      <dsp:spPr>
        <a:xfrm>
          <a:off x="573881" y="0"/>
          <a:ext cx="5649912" cy="5649912"/>
        </a:xfrm>
        <a:prstGeom prst="diamond">
          <a:avLst/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E7888AA-7942-49D2-92E7-16663794DDA3}">
      <dsp:nvSpPr>
        <dsp:cNvPr id="0" name=""/>
        <dsp:cNvSpPr/>
      </dsp:nvSpPr>
      <dsp:spPr>
        <a:xfrm>
          <a:off x="1110623" y="536741"/>
          <a:ext cx="2203465" cy="2203465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Rural Community Hospital in a Midwestern State</a:t>
          </a:r>
        </a:p>
      </dsp:txBody>
      <dsp:txXfrm>
        <a:off x="1218187" y="644305"/>
        <a:ext cx="1988337" cy="1988337"/>
      </dsp:txXfrm>
    </dsp:sp>
    <dsp:sp modelId="{9087BD46-E0FE-48B5-B50A-3BA62D27A6C4}">
      <dsp:nvSpPr>
        <dsp:cNvPr id="0" name=""/>
        <dsp:cNvSpPr/>
      </dsp:nvSpPr>
      <dsp:spPr>
        <a:xfrm>
          <a:off x="3483586" y="536741"/>
          <a:ext cx="2203465" cy="2203465"/>
        </a:xfrm>
        <a:prstGeom prst="roundRect">
          <a:avLst/>
        </a:prstGeom>
        <a:solidFill>
          <a:schemeClr val="accent2">
            <a:hueOff val="13013"/>
            <a:satOff val="-8959"/>
            <a:lumOff val="-228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The study required the collection of two surveys </a:t>
          </a:r>
        </a:p>
      </dsp:txBody>
      <dsp:txXfrm>
        <a:off x="3591150" y="644305"/>
        <a:ext cx="1988337" cy="1988337"/>
      </dsp:txXfrm>
    </dsp:sp>
    <dsp:sp modelId="{7B355380-99FF-4449-BEBC-6F27C740C45A}">
      <dsp:nvSpPr>
        <dsp:cNvPr id="0" name=""/>
        <dsp:cNvSpPr/>
      </dsp:nvSpPr>
      <dsp:spPr>
        <a:xfrm>
          <a:off x="1110623" y="2909704"/>
          <a:ext cx="2203465" cy="2203465"/>
        </a:xfrm>
        <a:prstGeom prst="roundRect">
          <a:avLst/>
        </a:prstGeom>
        <a:solidFill>
          <a:schemeClr val="accent2">
            <a:hueOff val="26025"/>
            <a:satOff val="-17917"/>
            <a:lumOff val="-457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Newcastle Satisfaction of Nursing Scale (NSNS) survey </a:t>
          </a:r>
          <a:r>
            <a:rPr lang="en-US" sz="2200" kern="1200" dirty="0"/>
            <a:t>(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Priest et al, 1995</a:t>
          </a:r>
          <a:r>
            <a:rPr lang="en-US" sz="2200" kern="1200" dirty="0"/>
            <a:t>) </a:t>
          </a:r>
        </a:p>
      </dsp:txBody>
      <dsp:txXfrm>
        <a:off x="1218187" y="3017268"/>
        <a:ext cx="1988337" cy="1988337"/>
      </dsp:txXfrm>
    </dsp:sp>
    <dsp:sp modelId="{FC449183-2649-453E-B53B-71218BB9AD6F}">
      <dsp:nvSpPr>
        <dsp:cNvPr id="0" name=""/>
        <dsp:cNvSpPr/>
      </dsp:nvSpPr>
      <dsp:spPr>
        <a:xfrm>
          <a:off x="3483586" y="2909704"/>
          <a:ext cx="2203465" cy="2203465"/>
        </a:xfrm>
        <a:prstGeom prst="roundRect">
          <a:avLst/>
        </a:prstGeom>
        <a:solidFill>
          <a:schemeClr val="accent2">
            <a:hueOff val="39038"/>
            <a:satOff val="-26876"/>
            <a:lumOff val="-686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The Paul Spector Job Satisfaction survey</a:t>
          </a:r>
          <a:r>
            <a:rPr lang="en-US" sz="2300" kern="1200" dirty="0"/>
            <a:t> (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Spector, 2011</a:t>
          </a:r>
          <a:r>
            <a:rPr lang="en-US" sz="2300" kern="1200" dirty="0"/>
            <a:t>)</a:t>
          </a:r>
        </a:p>
      </dsp:txBody>
      <dsp:txXfrm>
        <a:off x="3591150" y="3017268"/>
        <a:ext cx="1988337" cy="1988337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0B209DA-034D-4AEB-8140-D47DE2C59CEF}">
      <dsp:nvSpPr>
        <dsp:cNvPr id="0" name=""/>
        <dsp:cNvSpPr/>
      </dsp:nvSpPr>
      <dsp:spPr>
        <a:xfrm>
          <a:off x="3437" y="31646"/>
          <a:ext cx="1861393" cy="1116836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RQ1,</a:t>
          </a:r>
        </a:p>
      </dsp:txBody>
      <dsp:txXfrm>
        <a:off x="3437" y="31646"/>
        <a:ext cx="1861393" cy="1116836"/>
      </dsp:txXfrm>
    </dsp:sp>
    <dsp:sp modelId="{476C34AD-40BA-4B36-A2D5-5EAFEAE7F5DE}">
      <dsp:nvSpPr>
        <dsp:cNvPr id="0" name=""/>
        <dsp:cNvSpPr/>
      </dsp:nvSpPr>
      <dsp:spPr>
        <a:xfrm>
          <a:off x="2050970" y="31646"/>
          <a:ext cx="1861393" cy="1116836"/>
        </a:xfrm>
        <a:prstGeom prst="rect">
          <a:avLst/>
        </a:prstGeom>
        <a:solidFill>
          <a:schemeClr val="accent2">
            <a:hueOff val="2788"/>
            <a:satOff val="-1920"/>
            <a:lumOff val="-49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Analysis of Covariance </a:t>
          </a: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ANCOVA</a:t>
          </a: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) </a:t>
          </a:r>
        </a:p>
      </dsp:txBody>
      <dsp:txXfrm>
        <a:off x="2050970" y="31646"/>
        <a:ext cx="1861393" cy="1116836"/>
      </dsp:txXfrm>
    </dsp:sp>
    <dsp:sp modelId="{ED322CF7-C6FB-423D-B6BC-E7BF89BF2C2E}">
      <dsp:nvSpPr>
        <dsp:cNvPr id="0" name=""/>
        <dsp:cNvSpPr/>
      </dsp:nvSpPr>
      <dsp:spPr>
        <a:xfrm>
          <a:off x="4067846" y="16290"/>
          <a:ext cx="1861393" cy="1116836"/>
        </a:xfrm>
        <a:prstGeom prst="rect">
          <a:avLst/>
        </a:prstGeom>
        <a:solidFill>
          <a:schemeClr val="accent2">
            <a:hueOff val="5577"/>
            <a:satOff val="-3839"/>
            <a:lumOff val="-98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Categorical predictor 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(gender of patient: male vs. female) </a:t>
          </a:r>
        </a:p>
      </dsp:txBody>
      <dsp:txXfrm>
        <a:off x="4067846" y="16290"/>
        <a:ext cx="1861393" cy="1116836"/>
      </dsp:txXfrm>
    </dsp:sp>
    <dsp:sp modelId="{D6A574E5-3DC7-4806-9253-BA1AF552C720}">
      <dsp:nvSpPr>
        <dsp:cNvPr id="0" name=""/>
        <dsp:cNvSpPr/>
      </dsp:nvSpPr>
      <dsp:spPr>
        <a:xfrm>
          <a:off x="6146036" y="31646"/>
          <a:ext cx="1861393" cy="1116836"/>
        </a:xfrm>
        <a:prstGeom prst="rect">
          <a:avLst/>
        </a:prstGeom>
        <a:solidFill>
          <a:schemeClr val="accent2">
            <a:hueOff val="8365"/>
            <a:satOff val="-5759"/>
            <a:lumOff val="-147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Continuous predictor </a:t>
          </a:r>
        </a:p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 dirty="0"/>
            <a:t>(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patient age</a:t>
          </a:r>
          <a:r>
            <a:rPr lang="en-US" sz="1900" kern="1200" dirty="0"/>
            <a:t>)</a:t>
          </a:r>
        </a:p>
      </dsp:txBody>
      <dsp:txXfrm>
        <a:off x="6146036" y="31646"/>
        <a:ext cx="1861393" cy="1116836"/>
      </dsp:txXfrm>
    </dsp:sp>
    <dsp:sp modelId="{897F64CE-E675-400C-8459-5DF69579F34E}">
      <dsp:nvSpPr>
        <dsp:cNvPr id="0" name=""/>
        <dsp:cNvSpPr/>
      </dsp:nvSpPr>
      <dsp:spPr>
        <a:xfrm>
          <a:off x="8193568" y="31646"/>
          <a:ext cx="1861393" cy="1116836"/>
        </a:xfrm>
        <a:prstGeom prst="rect">
          <a:avLst/>
        </a:prstGeom>
        <a:solidFill>
          <a:schemeClr val="accent2">
            <a:hueOff val="11154"/>
            <a:satOff val="-7679"/>
            <a:lumOff val="-196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Interaction between gender and age</a:t>
          </a:r>
        </a:p>
      </dsp:txBody>
      <dsp:txXfrm>
        <a:off x="8193568" y="31646"/>
        <a:ext cx="1861393" cy="1116836"/>
      </dsp:txXfrm>
    </dsp:sp>
    <dsp:sp modelId="{2B1FF9B4-A2E8-4B80-8FE1-C29BD3B15203}">
      <dsp:nvSpPr>
        <dsp:cNvPr id="0" name=""/>
        <dsp:cNvSpPr/>
      </dsp:nvSpPr>
      <dsp:spPr>
        <a:xfrm>
          <a:off x="310" y="1330489"/>
          <a:ext cx="1861393" cy="1116836"/>
        </a:xfrm>
        <a:prstGeom prst="rect">
          <a:avLst/>
        </a:prstGeom>
        <a:solidFill>
          <a:schemeClr val="accent2">
            <a:hueOff val="13942"/>
            <a:satOff val="-9599"/>
            <a:lumOff val="-245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RQ2,</a:t>
          </a:r>
        </a:p>
      </dsp:txBody>
      <dsp:txXfrm>
        <a:off x="310" y="1330489"/>
        <a:ext cx="1861393" cy="1116836"/>
      </dsp:txXfrm>
    </dsp:sp>
    <dsp:sp modelId="{367CE816-0804-45DE-BCB5-730CED31DC6C}">
      <dsp:nvSpPr>
        <dsp:cNvPr id="0" name=""/>
        <dsp:cNvSpPr/>
      </dsp:nvSpPr>
      <dsp:spPr>
        <a:xfrm>
          <a:off x="2050970" y="1334621"/>
          <a:ext cx="1861393" cy="1116836"/>
        </a:xfrm>
        <a:prstGeom prst="rect">
          <a:avLst/>
        </a:prstGeom>
        <a:solidFill>
          <a:schemeClr val="accent2">
            <a:hueOff val="16731"/>
            <a:satOff val="-11518"/>
            <a:lumOff val="-294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Analysis of Covarian</a:t>
          </a: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ce 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(ANCOVA) </a:t>
          </a:r>
        </a:p>
      </dsp:txBody>
      <dsp:txXfrm>
        <a:off x="2050970" y="1334621"/>
        <a:ext cx="1861393" cy="1116836"/>
      </dsp:txXfrm>
    </dsp:sp>
    <dsp:sp modelId="{FFFE81BE-EA48-414D-B152-4AB93C50CA7E}">
      <dsp:nvSpPr>
        <dsp:cNvPr id="0" name=""/>
        <dsp:cNvSpPr/>
      </dsp:nvSpPr>
      <dsp:spPr>
        <a:xfrm>
          <a:off x="4098503" y="1334621"/>
          <a:ext cx="1861393" cy="1116836"/>
        </a:xfrm>
        <a:prstGeom prst="rect">
          <a:avLst/>
        </a:prstGeom>
        <a:solidFill>
          <a:schemeClr val="accent2">
            <a:hueOff val="19519"/>
            <a:satOff val="-13438"/>
            <a:lumOff val="-343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Categorical predictor </a:t>
          </a:r>
        </a:p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(gender of nurse: male vs. female) </a:t>
          </a:r>
        </a:p>
      </dsp:txBody>
      <dsp:txXfrm>
        <a:off x="4098503" y="1334621"/>
        <a:ext cx="1861393" cy="1116836"/>
      </dsp:txXfrm>
    </dsp:sp>
    <dsp:sp modelId="{95E9A2FE-9039-4DB0-837D-CAC45937E405}">
      <dsp:nvSpPr>
        <dsp:cNvPr id="0" name=""/>
        <dsp:cNvSpPr/>
      </dsp:nvSpPr>
      <dsp:spPr>
        <a:xfrm>
          <a:off x="6146036" y="1334621"/>
          <a:ext cx="1861393" cy="1116836"/>
        </a:xfrm>
        <a:prstGeom prst="rect">
          <a:avLst/>
        </a:prstGeom>
        <a:solidFill>
          <a:schemeClr val="accent2">
            <a:hueOff val="22307"/>
            <a:satOff val="-15358"/>
            <a:lumOff val="-3922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Continuous predictor </a:t>
          </a:r>
        </a:p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900" kern="1200" dirty="0"/>
            <a:t>(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nurse ag</a:t>
          </a:r>
          <a:r>
            <a:rPr lang="en-US" sz="1900" kern="1200" dirty="0"/>
            <a:t>e)</a:t>
          </a:r>
        </a:p>
      </dsp:txBody>
      <dsp:txXfrm>
        <a:off x="6146036" y="1334621"/>
        <a:ext cx="1861393" cy="1116836"/>
      </dsp:txXfrm>
    </dsp:sp>
    <dsp:sp modelId="{F4AD6910-FA08-47CE-B978-496B3B48890C}">
      <dsp:nvSpPr>
        <dsp:cNvPr id="0" name=""/>
        <dsp:cNvSpPr/>
      </dsp:nvSpPr>
      <dsp:spPr>
        <a:xfrm>
          <a:off x="8193568" y="1334621"/>
          <a:ext cx="1861393" cy="1116836"/>
        </a:xfrm>
        <a:prstGeom prst="rect">
          <a:avLst/>
        </a:prstGeom>
        <a:solidFill>
          <a:schemeClr val="accent2">
            <a:hueOff val="25096"/>
            <a:satOff val="-17277"/>
            <a:lumOff val="-4412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Interaction between gender and age</a:t>
          </a:r>
        </a:p>
      </dsp:txBody>
      <dsp:txXfrm>
        <a:off x="8193568" y="1334621"/>
        <a:ext cx="1861393" cy="1116836"/>
      </dsp:txXfrm>
    </dsp:sp>
    <dsp:sp modelId="{7125222B-A928-4E68-9E21-4800045F8FB6}">
      <dsp:nvSpPr>
        <dsp:cNvPr id="0" name=""/>
        <dsp:cNvSpPr/>
      </dsp:nvSpPr>
      <dsp:spPr>
        <a:xfrm>
          <a:off x="310" y="2630036"/>
          <a:ext cx="1861393" cy="1116836"/>
        </a:xfrm>
        <a:prstGeom prst="rect">
          <a:avLst/>
        </a:prstGeom>
        <a:solidFill>
          <a:schemeClr val="accent2">
            <a:hueOff val="27884"/>
            <a:satOff val="-19197"/>
            <a:lumOff val="-4902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RQ3</a:t>
          </a:r>
        </a:p>
      </dsp:txBody>
      <dsp:txXfrm>
        <a:off x="310" y="2630036"/>
        <a:ext cx="1861393" cy="1116836"/>
      </dsp:txXfrm>
    </dsp:sp>
    <dsp:sp modelId="{648A538E-E767-4F59-B161-57672D27F880}">
      <dsp:nvSpPr>
        <dsp:cNvPr id="0" name=""/>
        <dsp:cNvSpPr/>
      </dsp:nvSpPr>
      <dsp:spPr>
        <a:xfrm>
          <a:off x="2050970" y="2645253"/>
          <a:ext cx="1861393" cy="1101524"/>
        </a:xfrm>
        <a:prstGeom prst="rect">
          <a:avLst/>
        </a:prstGeom>
        <a:solidFill>
          <a:schemeClr val="accent2">
            <a:hueOff val="30673"/>
            <a:satOff val="-21117"/>
            <a:lumOff val="-5392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Pearson product-moment correlation</a:t>
          </a:r>
        </a:p>
      </dsp:txBody>
      <dsp:txXfrm>
        <a:off x="2050970" y="2645253"/>
        <a:ext cx="1861393" cy="1101524"/>
      </dsp:txXfrm>
    </dsp:sp>
    <dsp:sp modelId="{5420067B-5777-456C-B968-585E0481A8D4}">
      <dsp:nvSpPr>
        <dsp:cNvPr id="0" name=""/>
        <dsp:cNvSpPr/>
      </dsp:nvSpPr>
      <dsp:spPr>
        <a:xfrm>
          <a:off x="4098503" y="2637597"/>
          <a:ext cx="1861393" cy="1116836"/>
        </a:xfrm>
        <a:prstGeom prst="rect">
          <a:avLst/>
        </a:prstGeom>
        <a:solidFill>
          <a:schemeClr val="accent2">
            <a:hueOff val="33461"/>
            <a:satOff val="-23037"/>
            <a:lumOff val="-588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If Relationships existed </a:t>
          </a:r>
        </a:p>
      </dsp:txBody>
      <dsp:txXfrm>
        <a:off x="4098503" y="2637597"/>
        <a:ext cx="1861393" cy="1116836"/>
      </dsp:txXfrm>
    </dsp:sp>
    <dsp:sp modelId="{E1392737-7C96-4447-99AA-6BC11E4A75FE}">
      <dsp:nvSpPr>
        <dsp:cNvPr id="0" name=""/>
        <dsp:cNvSpPr/>
      </dsp:nvSpPr>
      <dsp:spPr>
        <a:xfrm>
          <a:off x="6146036" y="2637597"/>
          <a:ext cx="1861393" cy="1116836"/>
        </a:xfrm>
        <a:prstGeom prst="rect">
          <a:avLst/>
        </a:prstGeom>
        <a:solidFill>
          <a:schemeClr val="accent2">
            <a:hueOff val="36250"/>
            <a:satOff val="-24956"/>
            <a:lumOff val="-637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patient satisfaction with nursing care</a:t>
          </a:r>
          <a:r>
            <a:rPr lang="en-US" sz="2000" kern="1200" dirty="0"/>
            <a:t> 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(X) </a:t>
          </a:r>
        </a:p>
      </dsp:txBody>
      <dsp:txXfrm>
        <a:off x="6146036" y="2637597"/>
        <a:ext cx="1861393" cy="1116836"/>
      </dsp:txXfrm>
    </dsp:sp>
    <dsp:sp modelId="{95545D76-6892-4E25-A501-2C7108B922E7}">
      <dsp:nvSpPr>
        <dsp:cNvPr id="0" name=""/>
        <dsp:cNvSpPr/>
      </dsp:nvSpPr>
      <dsp:spPr>
        <a:xfrm>
          <a:off x="8193568" y="2637597"/>
          <a:ext cx="1861393" cy="1116836"/>
        </a:xfrm>
        <a:prstGeom prst="rect">
          <a:avLst/>
        </a:prstGeom>
        <a:solidFill>
          <a:schemeClr val="accent2">
            <a:hueOff val="39038"/>
            <a:satOff val="-26876"/>
            <a:lumOff val="-686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overall nursing job satisfaction </a:t>
          </a:r>
          <a:r>
            <a:rPr lang="en-US" sz="18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(Y)</a:t>
          </a:r>
        </a:p>
      </dsp:txBody>
      <dsp:txXfrm>
        <a:off x="8193568" y="2637597"/>
        <a:ext cx="1861393" cy="1116836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5279D97-89C6-45A4-8B66-6278A719FDEC}">
      <dsp:nvSpPr>
        <dsp:cNvPr id="0" name=""/>
        <dsp:cNvSpPr/>
      </dsp:nvSpPr>
      <dsp:spPr>
        <a:xfrm>
          <a:off x="1525" y="1775349"/>
          <a:ext cx="3229559" cy="2099213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600" kern="1200" dirty="0"/>
            <a:t>Self-reported questionnaires</a:t>
          </a:r>
        </a:p>
      </dsp:txBody>
      <dsp:txXfrm>
        <a:off x="104000" y="1877824"/>
        <a:ext cx="3024609" cy="1894263"/>
      </dsp:txXfrm>
    </dsp:sp>
    <dsp:sp modelId="{F22364CE-A771-4725-8EE2-35F9991FD1F1}">
      <dsp:nvSpPr>
        <dsp:cNvPr id="0" name=""/>
        <dsp:cNvSpPr/>
      </dsp:nvSpPr>
      <dsp:spPr>
        <a:xfrm>
          <a:off x="1616304" y="1042423"/>
          <a:ext cx="3565065" cy="3565065"/>
        </a:xfrm>
        <a:custGeom>
          <a:avLst/>
          <a:gdLst/>
          <a:ahLst/>
          <a:cxnLst/>
          <a:rect l="0" t="0" r="0" b="0"/>
          <a:pathLst>
            <a:path>
              <a:moveTo>
                <a:pt x="358941" y="709774"/>
              </a:moveTo>
              <a:arcTo wR="1782532" hR="1782532" stAng="13020009" swAng="6359983"/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0A4007F-0D5B-4C67-834E-38EC2670FB42}">
      <dsp:nvSpPr>
        <dsp:cNvPr id="0" name=""/>
        <dsp:cNvSpPr/>
      </dsp:nvSpPr>
      <dsp:spPr>
        <a:xfrm>
          <a:off x="3566590" y="1775349"/>
          <a:ext cx="3229559" cy="2099213"/>
        </a:xfrm>
        <a:prstGeom prst="roundRect">
          <a:avLst/>
        </a:prstGeom>
        <a:solidFill>
          <a:schemeClr val="accent2">
            <a:hueOff val="39038"/>
            <a:satOff val="-26876"/>
            <a:lumOff val="-686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3600" kern="1200" dirty="0"/>
            <a:t>The sample size of the current study</a:t>
          </a:r>
        </a:p>
      </dsp:txBody>
      <dsp:txXfrm>
        <a:off x="3669065" y="1877824"/>
        <a:ext cx="3024609" cy="1894263"/>
      </dsp:txXfrm>
    </dsp:sp>
    <dsp:sp modelId="{B1D2D63A-E5FB-47BE-98EB-736B03CAD0D6}">
      <dsp:nvSpPr>
        <dsp:cNvPr id="0" name=""/>
        <dsp:cNvSpPr/>
      </dsp:nvSpPr>
      <dsp:spPr>
        <a:xfrm>
          <a:off x="1616304" y="1042423"/>
          <a:ext cx="3565065" cy="3565065"/>
        </a:xfrm>
        <a:custGeom>
          <a:avLst/>
          <a:gdLst/>
          <a:ahLst/>
          <a:cxnLst/>
          <a:rect l="0" t="0" r="0" b="0"/>
          <a:pathLst>
            <a:path>
              <a:moveTo>
                <a:pt x="3206123" y="2855291"/>
              </a:moveTo>
              <a:arcTo wR="1782532" hR="1782532" stAng="2220009" swAng="6359983"/>
            </a:path>
          </a:pathLst>
        </a:custGeom>
        <a:noFill/>
        <a:ln w="12700" cap="flat" cmpd="sng" algn="ctr">
          <a:solidFill>
            <a:schemeClr val="accent2">
              <a:hueOff val="39038"/>
              <a:satOff val="-26876"/>
              <a:lumOff val="-6863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D47D749-3EB8-46DA-BE8B-A6689B79F911}">
      <dsp:nvSpPr>
        <dsp:cNvPr id="0" name=""/>
        <dsp:cNvSpPr/>
      </dsp:nvSpPr>
      <dsp:spPr>
        <a:xfrm>
          <a:off x="500384" y="0"/>
          <a:ext cx="5644394" cy="1411098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RQ1</a:t>
          </a:r>
        </a:p>
      </dsp:txBody>
      <dsp:txXfrm>
        <a:off x="541714" y="41330"/>
        <a:ext cx="5561734" cy="1328438"/>
      </dsp:txXfrm>
    </dsp:sp>
    <dsp:sp modelId="{5B805616-A44C-4E97-9A7F-AE41C213CA2E}">
      <dsp:nvSpPr>
        <dsp:cNvPr id="0" name=""/>
        <dsp:cNvSpPr/>
      </dsp:nvSpPr>
      <dsp:spPr>
        <a:xfrm rot="5276364">
          <a:off x="3094922" y="1447755"/>
          <a:ext cx="531574" cy="634994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600" kern="1200"/>
        </a:p>
      </dsp:txBody>
      <dsp:txXfrm rot="-5400000">
        <a:off x="3167344" y="1499517"/>
        <a:ext cx="380996" cy="372102"/>
      </dsp:txXfrm>
    </dsp:sp>
    <dsp:sp modelId="{A49AABEB-8F8D-4AC6-A46C-BE8F709236EE}">
      <dsp:nvSpPr>
        <dsp:cNvPr id="0" name=""/>
        <dsp:cNvSpPr/>
      </dsp:nvSpPr>
      <dsp:spPr>
        <a:xfrm>
          <a:off x="576640" y="2119406"/>
          <a:ext cx="5644394" cy="1411098"/>
        </a:xfrm>
        <a:prstGeom prst="roundRect">
          <a:avLst>
            <a:gd name="adj" fmla="val 10000"/>
          </a:avLst>
        </a:prstGeom>
        <a:solidFill>
          <a:schemeClr val="accent2">
            <a:hueOff val="19519"/>
            <a:satOff val="-13438"/>
            <a:lumOff val="-343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Total patient satisfaction with nursing care (</a:t>
          </a:r>
          <a:r>
            <a:rPr lang="en-US" sz="2400" i="1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n </a:t>
          </a: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=98) averaged 85.36 suggesting high levels of patient satisfaction with nursing care </a:t>
          </a:r>
        </a:p>
      </dsp:txBody>
      <dsp:txXfrm>
        <a:off x="617970" y="2160736"/>
        <a:ext cx="5561734" cy="1328438"/>
      </dsp:txXfrm>
    </dsp:sp>
    <dsp:sp modelId="{28E9693E-FA0F-42A9-AB6B-14C5D132E574}">
      <dsp:nvSpPr>
        <dsp:cNvPr id="0" name=""/>
        <dsp:cNvSpPr/>
      </dsp:nvSpPr>
      <dsp:spPr>
        <a:xfrm rot="5400000">
          <a:off x="3134256" y="3565782"/>
          <a:ext cx="529161" cy="634994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39038"/>
            <a:satOff val="-26876"/>
            <a:lumOff val="-6863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600" kern="1200"/>
        </a:p>
      </dsp:txBody>
      <dsp:txXfrm rot="-5400000">
        <a:off x="3208339" y="3618698"/>
        <a:ext cx="380996" cy="370413"/>
      </dsp:txXfrm>
    </dsp:sp>
    <dsp:sp modelId="{14752610-58DE-47ED-B38A-B1DD56013F7E}">
      <dsp:nvSpPr>
        <dsp:cNvPr id="0" name=""/>
        <dsp:cNvSpPr/>
      </dsp:nvSpPr>
      <dsp:spPr>
        <a:xfrm>
          <a:off x="576640" y="4236054"/>
          <a:ext cx="5644394" cy="1411098"/>
        </a:xfrm>
        <a:prstGeom prst="roundRect">
          <a:avLst>
            <a:gd name="adj" fmla="val 10000"/>
          </a:avLst>
        </a:prstGeom>
        <a:solidFill>
          <a:schemeClr val="accent2">
            <a:hueOff val="39038"/>
            <a:satOff val="-26876"/>
            <a:lumOff val="-686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Gender and age were not significantly related to patient satisfaction with nursing care </a:t>
          </a:r>
        </a:p>
      </dsp:txBody>
      <dsp:txXfrm>
        <a:off x="617970" y="4277384"/>
        <a:ext cx="5561734" cy="1328438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D47D749-3EB8-46DA-BE8B-A6689B79F911}">
      <dsp:nvSpPr>
        <dsp:cNvPr id="0" name=""/>
        <dsp:cNvSpPr/>
      </dsp:nvSpPr>
      <dsp:spPr>
        <a:xfrm>
          <a:off x="962312" y="0"/>
          <a:ext cx="4873049" cy="1412477"/>
        </a:xfrm>
        <a:prstGeom prst="roundRect">
          <a:avLst>
            <a:gd name="adj" fmla="val 1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RQ2</a:t>
          </a:r>
        </a:p>
      </dsp:txBody>
      <dsp:txXfrm>
        <a:off x="1003682" y="41370"/>
        <a:ext cx="4790309" cy="1329737"/>
      </dsp:txXfrm>
    </dsp:sp>
    <dsp:sp modelId="{5B805616-A44C-4E97-9A7F-AE41C213CA2E}">
      <dsp:nvSpPr>
        <dsp:cNvPr id="0" name=""/>
        <dsp:cNvSpPr/>
      </dsp:nvSpPr>
      <dsp:spPr>
        <a:xfrm rot="5400000">
          <a:off x="3133997" y="1447789"/>
          <a:ext cx="529679" cy="6356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600" kern="1200"/>
        </a:p>
      </dsp:txBody>
      <dsp:txXfrm rot="-5400000">
        <a:off x="3208152" y="1500757"/>
        <a:ext cx="381369" cy="370775"/>
      </dsp:txXfrm>
    </dsp:sp>
    <dsp:sp modelId="{A49AABEB-8F8D-4AC6-A46C-BE8F709236EE}">
      <dsp:nvSpPr>
        <dsp:cNvPr id="0" name=""/>
        <dsp:cNvSpPr/>
      </dsp:nvSpPr>
      <dsp:spPr>
        <a:xfrm>
          <a:off x="962312" y="2118717"/>
          <a:ext cx="4873049" cy="1412477"/>
        </a:xfrm>
        <a:prstGeom prst="roundRect">
          <a:avLst>
            <a:gd name="adj" fmla="val 10000"/>
          </a:avLst>
        </a:prstGeom>
        <a:solidFill>
          <a:schemeClr val="accent2">
            <a:hueOff val="19519"/>
            <a:satOff val="-13438"/>
            <a:lumOff val="-3431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Total nursing job satisfaction (</a:t>
          </a:r>
          <a:r>
            <a:rPr lang="en-US" sz="2400" i="1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n </a:t>
          </a: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=58) averaged 175.05 suggesting high levels of nursing job satisfaction</a:t>
          </a:r>
          <a:endParaRPr lang="en-US" sz="2400" kern="1200" dirty="0"/>
        </a:p>
      </dsp:txBody>
      <dsp:txXfrm>
        <a:off x="1003682" y="2160087"/>
        <a:ext cx="4790309" cy="1329737"/>
      </dsp:txXfrm>
    </dsp:sp>
    <dsp:sp modelId="{28E9693E-FA0F-42A9-AB6B-14C5D132E574}">
      <dsp:nvSpPr>
        <dsp:cNvPr id="0" name=""/>
        <dsp:cNvSpPr/>
      </dsp:nvSpPr>
      <dsp:spPr>
        <a:xfrm rot="5422455">
          <a:off x="3127072" y="3566506"/>
          <a:ext cx="529690" cy="635615"/>
        </a:xfrm>
        <a:prstGeom prst="rightArrow">
          <a:avLst>
            <a:gd name="adj1" fmla="val 60000"/>
            <a:gd name="adj2" fmla="val 50000"/>
          </a:avLst>
        </a:prstGeom>
        <a:solidFill>
          <a:schemeClr val="accent2">
            <a:hueOff val="39038"/>
            <a:satOff val="-26876"/>
            <a:lumOff val="-6863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600" kern="1200"/>
        </a:p>
      </dsp:txBody>
      <dsp:txXfrm rot="-5400000">
        <a:off x="3201751" y="3619470"/>
        <a:ext cx="381369" cy="370783"/>
      </dsp:txXfrm>
    </dsp:sp>
    <dsp:sp modelId="{14752610-58DE-47ED-B38A-B1DD56013F7E}">
      <dsp:nvSpPr>
        <dsp:cNvPr id="0" name=""/>
        <dsp:cNvSpPr/>
      </dsp:nvSpPr>
      <dsp:spPr>
        <a:xfrm>
          <a:off x="948473" y="4237434"/>
          <a:ext cx="4873049" cy="1412477"/>
        </a:xfrm>
        <a:prstGeom prst="roundRect">
          <a:avLst>
            <a:gd name="adj" fmla="val 10000"/>
          </a:avLst>
        </a:prstGeom>
        <a:solidFill>
          <a:schemeClr val="accent2">
            <a:hueOff val="39038"/>
            <a:satOff val="-26876"/>
            <a:lumOff val="-686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Gender and age were not significantly related to nursing job satisfaction </a:t>
          </a:r>
          <a:endParaRPr lang="en-US" sz="2400" kern="1200" dirty="0"/>
        </a:p>
      </dsp:txBody>
      <dsp:txXfrm>
        <a:off x="989843" y="4278804"/>
        <a:ext cx="4790309" cy="1329737"/>
      </dsp:txXfrm>
    </dsp:sp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E6DFA0A-03B5-466B-A2FA-F30312ACAAAC}">
      <dsp:nvSpPr>
        <dsp:cNvPr id="0" name=""/>
        <dsp:cNvSpPr/>
      </dsp:nvSpPr>
      <dsp:spPr>
        <a:xfrm>
          <a:off x="576640" y="2758"/>
          <a:ext cx="5644394" cy="1411098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85000"/>
                <a:satMod val="130000"/>
              </a:schemeClr>
            </a:gs>
            <a:gs pos="34000">
              <a:schemeClr val="accent2">
                <a:hueOff val="0"/>
                <a:satOff val="0"/>
                <a:lumOff val="0"/>
                <a:alphaOff val="0"/>
                <a:shade val="87000"/>
                <a:satMod val="125000"/>
              </a:schemeClr>
            </a:gs>
            <a:gs pos="70000">
              <a:schemeClr val="accent2">
                <a:hueOff val="0"/>
                <a:satOff val="0"/>
                <a:lumOff val="0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44450" dist="25400" dir="2700000" algn="br" rotWithShape="0">
            <a:srgbClr val="000000">
              <a:alpha val="60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9800000"/>
          </a:lightRig>
        </a:scene3d>
        <a:sp3d prstMaterial="flat">
          <a:bevelT w="25400" h="3175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RQ3</a:t>
          </a:r>
        </a:p>
      </dsp:txBody>
      <dsp:txXfrm>
        <a:off x="617970" y="44088"/>
        <a:ext cx="5561734" cy="1328438"/>
      </dsp:txXfrm>
    </dsp:sp>
    <dsp:sp modelId="{82DD0610-2477-4960-A10F-0EBDA0764E68}">
      <dsp:nvSpPr>
        <dsp:cNvPr id="0" name=""/>
        <dsp:cNvSpPr/>
      </dsp:nvSpPr>
      <dsp:spPr>
        <a:xfrm rot="5400000">
          <a:off x="3134256" y="1449134"/>
          <a:ext cx="529161" cy="634994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85000"/>
                <a:satMod val="130000"/>
              </a:schemeClr>
            </a:gs>
            <a:gs pos="34000">
              <a:schemeClr val="accent2">
                <a:hueOff val="0"/>
                <a:satOff val="0"/>
                <a:lumOff val="0"/>
                <a:alphaOff val="0"/>
                <a:shade val="87000"/>
                <a:satMod val="125000"/>
              </a:schemeClr>
            </a:gs>
            <a:gs pos="70000">
              <a:schemeClr val="accent2">
                <a:hueOff val="0"/>
                <a:satOff val="0"/>
                <a:lumOff val="0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44450" dist="25400" dir="2700000" algn="br" rotWithShape="0">
            <a:srgbClr val="000000">
              <a:alpha val="60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9800000"/>
          </a:lightRig>
        </a:scene3d>
        <a:sp3d prstMaterial="flat">
          <a:bevelT w="25400" h="3175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600" kern="1200"/>
        </a:p>
      </dsp:txBody>
      <dsp:txXfrm rot="-5400000">
        <a:off x="3208339" y="1502050"/>
        <a:ext cx="380996" cy="370413"/>
      </dsp:txXfrm>
    </dsp:sp>
    <dsp:sp modelId="{01BCFB76-CCA5-4A71-B0F6-8D6F2FF5584A}">
      <dsp:nvSpPr>
        <dsp:cNvPr id="0" name=""/>
        <dsp:cNvSpPr/>
      </dsp:nvSpPr>
      <dsp:spPr>
        <a:xfrm>
          <a:off x="576640" y="2119406"/>
          <a:ext cx="5644394" cy="1411098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85000"/>
                <a:satMod val="130000"/>
              </a:schemeClr>
            </a:gs>
            <a:gs pos="34000">
              <a:schemeClr val="accent3">
                <a:hueOff val="0"/>
                <a:satOff val="0"/>
                <a:lumOff val="0"/>
                <a:alphaOff val="0"/>
                <a:shade val="87000"/>
                <a:satMod val="125000"/>
              </a:schemeClr>
            </a:gs>
            <a:gs pos="70000">
              <a:schemeClr val="accent3">
                <a:hueOff val="0"/>
                <a:satOff val="0"/>
                <a:lumOff val="0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44450" dist="25400" dir="2700000" algn="br" rotWithShape="0">
            <a:srgbClr val="000000">
              <a:alpha val="60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9800000"/>
          </a:lightRig>
        </a:scene3d>
        <a:sp3d prstMaterial="flat">
          <a:bevelT w="25400" h="3175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The data demonstrated a statistically significant positive relationship between patient satisfaction with nursing care and nursing job satisfaction.</a:t>
          </a:r>
        </a:p>
      </dsp:txBody>
      <dsp:txXfrm>
        <a:off x="617970" y="2160736"/>
        <a:ext cx="5561734" cy="1328438"/>
      </dsp:txXfrm>
    </dsp:sp>
    <dsp:sp modelId="{DDCF146A-6311-4485-98D1-5A2550711ACF}">
      <dsp:nvSpPr>
        <dsp:cNvPr id="0" name=""/>
        <dsp:cNvSpPr/>
      </dsp:nvSpPr>
      <dsp:spPr>
        <a:xfrm rot="5400000">
          <a:off x="3134256" y="3565782"/>
          <a:ext cx="529161" cy="634994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85000"/>
                <a:satMod val="130000"/>
              </a:schemeClr>
            </a:gs>
            <a:gs pos="34000">
              <a:schemeClr val="accent3">
                <a:hueOff val="0"/>
                <a:satOff val="0"/>
                <a:lumOff val="0"/>
                <a:alphaOff val="0"/>
                <a:shade val="87000"/>
                <a:satMod val="125000"/>
              </a:schemeClr>
            </a:gs>
            <a:gs pos="70000">
              <a:schemeClr val="accent3">
                <a:hueOff val="0"/>
                <a:satOff val="0"/>
                <a:lumOff val="0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44450" dist="25400" dir="2700000" algn="br" rotWithShape="0">
            <a:srgbClr val="000000">
              <a:alpha val="60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9800000"/>
          </a:lightRig>
        </a:scene3d>
        <a:sp3d prstMaterial="flat">
          <a:bevelT w="25400" h="3175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2600" kern="1200"/>
        </a:p>
      </dsp:txBody>
      <dsp:txXfrm rot="-5400000">
        <a:off x="3208339" y="3618698"/>
        <a:ext cx="380996" cy="370413"/>
      </dsp:txXfrm>
    </dsp:sp>
    <dsp:sp modelId="{A79FF110-2A8F-4D7D-8134-8B906B5FF0C2}">
      <dsp:nvSpPr>
        <dsp:cNvPr id="0" name=""/>
        <dsp:cNvSpPr/>
      </dsp:nvSpPr>
      <dsp:spPr>
        <a:xfrm>
          <a:off x="576640" y="4236054"/>
          <a:ext cx="5644394" cy="1411098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/>
            </a:gs>
            <a:gs pos="5000">
              <a:schemeClr val="accent2"/>
            </a:gs>
            <a:gs pos="15000">
              <a:schemeClr val="accent3"/>
            </a:gs>
            <a:gs pos="100000">
              <a:schemeClr val="accent4">
                <a:hueOff val="0"/>
                <a:satOff val="0"/>
                <a:lumOff val="0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44450" dist="25400" dir="2700000" algn="br" rotWithShape="0">
            <a:srgbClr val="000000">
              <a:alpha val="60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9800000"/>
          </a:lightRig>
        </a:scene3d>
        <a:sp3d prstMaterial="flat">
          <a:bevelT w="25400" h="3175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 dirty="0">
              <a:latin typeface="Times New Roman" panose="02020603050405020304" pitchFamily="18" charset="0"/>
              <a:cs typeface="Times New Roman" panose="02020603050405020304" pitchFamily="18" charset="0"/>
            </a:rPr>
            <a:t>Increases in patient satisfaction with nursing care were associated with increased nursing job satisfaction. </a:t>
          </a:r>
        </a:p>
      </dsp:txBody>
      <dsp:txXfrm>
        <a:off x="617970" y="4277384"/>
        <a:ext cx="5561734" cy="132843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16/7/layout/RepeatingBendingProcessNew">
  <dgm:title val="Repeating Bending Process New"/>
  <dgm:desc val=""/>
  <dgm:catLst>
    <dgm:cat type="process" pri="5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axis="self" func="var" arg="dir" op="equ" val="norm">
        <dgm:alg type="snake">
          <dgm:param type="grDir" val="tL"/>
          <dgm:param type="flowDir" val="row"/>
          <dgm:param type="contDir" val="sameDir"/>
          <dgm:param type="bkpt" val="endCnv"/>
        </dgm:alg>
      </dgm:if>
      <dgm:else name="Name3">
        <dgm:alg type="snake">
          <dgm:param type="grDir" val="tR"/>
          <dgm:param type="flowDir" val="row"/>
          <dgm:param type="contDir" val="sameDir"/>
          <dgm:param type="bkpt" val="endCnv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forName="sibTrans" refType="w" refFor="ch" refPtType="node" op="equ" fact="0.23"/>
      <dgm:constr type="sp" refType="w" refFor="ch" refForName="sibTrans" op="equ"/>
      <dgm:constr type="userB" for="des" forName="connectorText" refType="sp"/>
      <dgm:constr type="primFontSz" for="ch" ptType="node" op="equ" val="65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h" refType="w" fact="0.6"/>
          <dgm:constr type="tMarg" refType="h" fact="0.243"/>
          <dgm:constr type="bMarg" refType="h" fact="0.243"/>
          <dgm:constr type="lMarg" refType="w" fact="0.1389"/>
          <dgm:constr type="rMarg" refType="w" fact="0.1389"/>
        </dgm:constrLst>
        <dgm:ruleLst>
          <dgm:rule type="primFontSz" val="12" fact="NaN" max="NaN"/>
        </dgm:ruleLst>
      </dgm:layoutNode>
      <dgm:forEach name="sibTransForEach" axis="followSib" ptType="sibTrans" cnt="1">
        <dgm:layoutNode name="sibTrans">
          <dgm:choose name="Name4">
            <dgm:if name="Name5" axis="self" func="var" arg="dir" op="equ" val="norm">
              <dgm:alg type="conn">
                <dgm:param type="connRout" val="bend"/>
                <dgm:param type="dim" val="1D"/>
                <dgm:param type="begPts" val="midR bCtr"/>
                <dgm:param type="endPts" val="midL tCtr"/>
              </dgm:alg>
            </dgm:if>
            <dgm:else name="Name6">
              <dgm:alg type="conn">
                <dgm:param type="connRout" val="bend"/>
                <dgm:param type="dim" val="1D"/>
                <dgm:param type="begPts" val="midL bCtr"/>
                <dgm:param type="endPts" val="midR tCtr"/>
              </dgm:alg>
            </dgm:else>
          </dgm:choose>
          <dgm:shape xmlns:r="http://schemas.openxmlformats.org/officeDocument/2006/relationships" type="conn" r:blip="" zOrderOff="-2">
            <dgm:adjLst/>
          </dgm:shape>
          <dgm:presOf axis="self"/>
          <dgm:constrLst>
            <dgm:constr type="begPad" val="-0.05"/>
            <dgm:constr type="endPad" val="0.9"/>
            <dgm:constr type="userA" for="ch" refType="connDist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rect" r:blip="" hideGeom="1">
              <dgm:adjLst/>
            </dgm:shape>
            <dgm:presOf axis="self"/>
            <dgm:constrLst>
              <dgm:constr type="userA"/>
              <dgm:constr type="userB"/>
              <dgm:constr type="w" refType="userA" fact="0.05"/>
              <dgm:constr type="h" refType="userB" fact="0.01"/>
              <dgm:constr type="lMarg" val="1"/>
              <dgm:constr type="rMarg" val="1"/>
              <dgm:constr type="tMarg"/>
              <dgm:constr type="bMarg"/>
            </dgm:constrLst>
            <dgm:ruleLst>
              <dgm:rule type="w" val="NaN" fact="0.6" max="NaN"/>
              <dgm:rule type="h" val="NaN" fact="0.6" max="NaN"/>
              <dgm:rule type="primFontSz" val="5" fact="NaN" max="NaN"/>
            </dgm:ruleLst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ycle3">
  <dgm:title val=""/>
  <dgm:desc val=""/>
  <dgm:catLst>
    <dgm:cat type="cycle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axis="ch" ptType="node" func="cnt" op="equ" val="2">
        <dgm:alg type="composite">
          <dgm:param type="ar" val="0.9"/>
        </dgm:alg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  <dgm:constr type="ctrX" for="ch" forName="node1" refType="w" fact="0.5"/>
          <dgm:constr type="t" for="ch" forName="node1"/>
          <dgm:constr type="w" for="ch" forName="node1" refType="w" fact="0.8"/>
          <dgm:constr type="h" for="ch" forName="node1" refType="w" refFor="ch" refForName="node1" fact="0.5"/>
          <dgm:constr type="ctrX" for="ch" forName="sibTrans" refType="w" fact="0.5"/>
          <dgm:constr type="t" for="ch" forName="sibTrans"/>
          <dgm:constr type="w" for="ch" forName="sibTrans" refType="w" fact="0.8"/>
          <dgm:constr type="h" for="ch" forName="sibTrans" refType="w" refFor="ch" refForName="node1" fact="0.5"/>
          <dgm:constr type="userA" for="ch" forName="sibTrans" refType="w" fact="1.07"/>
          <dgm:constr type="ctrX" for="ch" forName="node2" refType="w" fact="0.5"/>
          <dgm:constr type="b" for="ch" forName="node2" refType="h"/>
          <dgm:constr type="w" for="ch" forName="node2" refType="w" fact="0.8"/>
          <dgm:constr type="h" for="ch" forName="node2" refType="w" refFor="ch" refForName="node1" fact="0.5"/>
          <dgm:constr type="l" for="ch" forName="sp1"/>
          <dgm:constr type="t" for="ch" forName="sp1" refType="h" fact="0.5"/>
          <dgm:constr type="w" for="ch" forName="sp1" val="1"/>
          <dgm:constr type="h" for="ch" forName="sp1" val="1"/>
          <dgm:constr type="r" for="ch" forName="sp2" refType="w"/>
          <dgm:constr type="t" for="ch" forName="sp2" refType="h" fact="0.5"/>
          <dgm:constr type="w" for="ch" forName="sp2" val="1"/>
          <dgm:constr type="h" for="ch" forName="sp2" val="1"/>
        </dgm:constrLst>
        <dgm:ruleLst/>
      </dgm:if>
      <dgm:else name="Name3">
        <dgm:alg type="composite"/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</dgm:constrLst>
        <dgm:ruleLst/>
      </dgm:else>
    </dgm:choose>
    <dgm:choose name="Name4">
      <dgm:if name="Name5" axis="ch" ptType="node" func="cnt" op="equ" val="2">
        <dgm:layoutNode name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ibTrans" styleLbl="bgShp">
          <dgm:choose name="Name6">
            <dgm:if name="Name7" func="var" arg="dir" op="equ" val="norm">
              <dgm:alg type="conn">
                <dgm:param type="connRout" val="longCurve"/>
                <dgm:param type="begPts" val="midR"/>
                <dgm:param type="endPts" val="midL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 fact="-1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if>
            <dgm:else name="Name8">
              <dgm:alg type="conn">
                <dgm:param type="connRout" val="longCurve"/>
                <dgm:param type="begPts" val="midL"/>
                <dgm:param type="endPts" val="midR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else>
          </dgm:choose>
          <dgm:ruleLst/>
        </dgm:layoutNode>
        <dgm:layoutNode name="node2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p1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sp2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if>
      <dgm:else name="Name9">
        <dgm:layoutNode name="cycle">
          <dgm:choose name="Name10">
            <dgm:if name="Name11" func="var" arg="dir" op="equ" val="norm">
              <dgm:alg type="cycle">
                <dgm:param type="stAng" val="0"/>
                <dgm:param type="spanAng" val="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 fact="-1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if>
            <dgm:else name="Name12">
              <dgm:alg type="cycle">
                <dgm:param type="stAng" val="0"/>
                <dgm:param type="spanAng" val="-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else>
          </dgm:choose>
          <dgm:ruleLst/>
          <dgm:forEach name="nodesFirstNodeForEach" axis="ch" ptType="node" cnt="1">
            <dgm:layoutNode name="nodeFirstNode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forEach name="sibTransForEach" axis="followSib" ptType="sibTrans" cnt="1">
              <dgm:layoutNode name="sibTransFirstNode" styleLbl="bgShp">
                <dgm:choose name="Name13">
                  <dgm:if name="Name14" func="var" arg="dir" op="equ" val="norm">
                    <dgm:alg type="conn">
                      <dgm:param type="connRout" val="longCurve"/>
                      <dgm:param type="begPts" val="midR"/>
                      <dgm:param type="endPts" val="midL"/>
                      <dgm:param type="dstNode" val="nodeFirstNode"/>
                    </dgm:alg>
                  </dgm:if>
                  <dgm:else name="Name15">
                    <dgm:alg type="conn">
                      <dgm:param type="connRout" val="longCurve"/>
                      <dgm:param type="begPts" val="midL"/>
                      <dgm:param type="endPts" val="midR"/>
                      <dgm:param type="dstNode" val="nodeFirstNode"/>
                    </dgm:alg>
                  </dgm:else>
                </dgm:choose>
                <dgm:shape xmlns:r="http://schemas.openxmlformats.org/officeDocument/2006/relationships" type="conn" r:blip="" zOrderOff="-2">
                  <dgm:adjLst/>
                </dgm:shape>
                <dgm:presOf axis="self"/>
                <dgm:choose name="Name16">
                  <dgm:if name="Name17" axis="par ch" ptType="doc node" func="cnt" op="equ" val="3">
                    <dgm:constrLst>
                      <dgm:constr type="userA"/>
                      <dgm:constr type="diam" refType="userA" fact="1.01"/>
                      <dgm:constr type="begPad" refType="connDist" fact="-0.2"/>
                      <dgm:constr type="endPad" refType="connDist" fact="0.05"/>
                    </dgm:constrLst>
                  </dgm:if>
                  <dgm:if name="Name18" axis="par ch" ptType="doc node" func="cnt" op="equ" val="4">
                    <dgm:constrLst>
                      <dgm:constr type="userA"/>
                      <dgm:constr type="diam" refType="userA" fact="1.26"/>
                      <dgm:constr type="begPad" refType="connDist" fact="-0.2"/>
                      <dgm:constr type="endPad" refType="connDist" fact="0.05"/>
                    </dgm:constrLst>
                  </dgm:if>
                  <dgm:if name="Name19" axis="par ch" ptType="doc node" func="cnt" op="equ" val="5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if>
                  <dgm:if name="Name20" axis="par ch" ptType="doc node" func="cnt" op="equ" val="6">
                    <dgm:constrLst>
                      <dgm:constr type="userA"/>
                      <dgm:constr type="diam" refType="userA" fact="1.1"/>
                      <dgm:constr type="begPad" refType="connDist" fact="-0.2"/>
                      <dgm:constr type="endPad" refType="connDist" fact="0.05"/>
                    </dgm:constrLst>
                  </dgm:if>
                  <dgm:else name="Name21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else>
                </dgm:choose>
                <dgm:ruleLst/>
              </dgm:layoutNode>
            </dgm:forEach>
          </dgm:forEach>
          <dgm:forEach name="followingNodesForEach" axis="ch" ptType="node" st="2">
            <dgm:layoutNode name="nodeFollowingNodes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forEach>
        </dgm:layoutNode>
      </dgm:else>
    </dgm:choose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matrix3">
  <dgm:title val=""/>
  <dgm:desc val=""/>
  <dgm:catLst>
    <dgm:cat type="matrix" pri="1000"/>
    <dgm:cat type="convert" pri="18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0" destOrd="0"/>
        <dgm:cxn modelId="8" srcId="0" destId="4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matrix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29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71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29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71"/>
          <dgm:constr type="ctrY" for="ch" forName="quad4" refType="h" fact="0.71"/>
          <dgm:constr type="primFontSz" for="des" ptType="node" op="equ" val="65"/>
        </dgm:constrLst>
      </dgm:if>
      <dgm:else name="Name2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71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29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71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29"/>
          <dgm:constr type="ctrY" for="ch" forName="quad4" refType="h" fact="0.71"/>
          <dgm:constr type="primFontSz" for="des" ptType="node" op="equ" val="65"/>
        </dgm:constrLst>
      </dgm:else>
    </dgm:choose>
    <dgm:ruleLst/>
    <dgm:choose name="Name3">
      <dgm:if name="Name4" axis="ch" ptType="node" func="cnt" op="gte" val="1">
        <dgm:layoutNode name="diamond" styleLbl="bgShp">
          <dgm:alg type="sp"/>
          <dgm:shape xmlns:r="http://schemas.openxmlformats.org/officeDocument/2006/relationships" type="diamond" r:blip="">
            <dgm:adjLst/>
          </dgm:shape>
          <dgm:presOf/>
          <dgm:constrLst>
            <dgm:constr type="w" refType="h" op="equ"/>
          </dgm:constrLst>
          <dgm:ruleLst/>
        </dgm:layoutNode>
        <dgm:layoutNode name="quad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3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4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5"/>
    </dgm:choose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cycle6">
  <dgm:title val=""/>
  <dgm:desc val=""/>
  <dgm:catLst>
    <dgm:cat type="cycle" pri="4000"/>
    <dgm:cat type="relationship" pri="2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func="var" arg="dir" op="equ" val="norm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op="equ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if>
      <dgm:else name="Name11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op="equ" fact="-1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else>
    </dgm:choose>
    <dgm:ruleLst/>
    <dgm:forEach name="Name12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/>
        </dgm:shape>
        <dgm:presOf axis="desOrSelf" ptType="node"/>
        <dgm:constrLst>
          <dgm:constr type="h" refType="w" fact="0.65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choose name="Name13">
        <dgm:if name="Name14" axis="par ch" ptType="doc node" func="cnt" op="gt" val="1">
          <dgm:layoutNode name="spNode">
            <dgm:alg type="sp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</dgm:constrLst>
            <dgm:ruleLst/>
          </dgm:layoutNode>
          <dgm:forEach name="Name15" axis="followSib" ptType="sibTrans" hideLastTrans="0" cnt="1">
            <dgm:layoutNode name="sibTrans">
              <dgm:alg type="conn">
                <dgm:param type="dim" val="1D"/>
                <dgm:param type="connRout" val="curve"/>
                <dgm:param type="begPts" val="radial"/>
                <dgm:param type="endPts" val="radial"/>
                <dgm:param type="endSty" val="noArr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65"/>
                <dgm:constr type="connDist"/>
                <dgm:constr type="begPad" refType="connDist" fact="0.01"/>
                <dgm:constr type="endPad" refType="connDist" fact="0.01"/>
              </dgm:constrLst>
              <dgm:ruleLst/>
            </dgm:layoutNode>
          </dgm:forEach>
        </dgm:if>
        <dgm:else name="Name16"/>
      </dgm:choos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process2">
  <dgm:title val=""/>
  <dgm:desc val=""/>
  <dgm:catLst>
    <dgm:cat type="process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resizeHandles val="exact"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h" for="ch" ptType="node" refType="h"/>
      <dgm:constr type="h" for="ch" ptType="sibTrans" refType="h" refFor="ch" refPtType="node" fact="0.5"/>
      <dgm:constr type="w" for="ch" ptType="node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choose name="Name0">
          <dgm:if name="Name1" axis="root des" ptType="all node" func="maxDepth" op="gt" val="1">
            <dgm:alg type="tx">
              <dgm:param type="parTxLTRAlign" val="l"/>
              <dgm:param type="parTxRTLAlign" val="r"/>
              <dgm:param type="txAnchorVertCh" val="mid"/>
            </dgm:alg>
          </dgm:if>
          <dgm:else name="Name2">
            <dgm:alg type="tx"/>
          </dgm:else>
        </dgm:choose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w" refType="h" fact="1.8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w" val="NaN" fact="4" max="NaN"/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w" refType="h" fact="0.9"/>
            <dgm:constr type="connDist"/>
            <dgm:constr type="wArH" refType="w" fact="0.5"/>
            <dgm:constr type="hArH" refType="w"/>
            <dgm:constr type="stemThick" refType="w" fact="0.6"/>
            <dgm:constr type="begPad" refType="connDist" fact="0.125"/>
            <dgm:constr type="endPad" refType="connDist" fact="0.125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process2">
  <dgm:title val=""/>
  <dgm:desc val=""/>
  <dgm:catLst>
    <dgm:cat type="process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resizeHandles val="exact"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h" for="ch" ptType="node" refType="h"/>
      <dgm:constr type="h" for="ch" ptType="sibTrans" refType="h" refFor="ch" refPtType="node" fact="0.5"/>
      <dgm:constr type="w" for="ch" ptType="node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choose name="Name0">
          <dgm:if name="Name1" axis="root des" ptType="all node" func="maxDepth" op="gt" val="1">
            <dgm:alg type="tx">
              <dgm:param type="parTxLTRAlign" val="l"/>
              <dgm:param type="parTxRTLAlign" val="r"/>
              <dgm:param type="txAnchorVertCh" val="mid"/>
            </dgm:alg>
          </dgm:if>
          <dgm:else name="Name2">
            <dgm:alg type="tx"/>
          </dgm:else>
        </dgm:choose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w" refType="h" fact="1.8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w" val="NaN" fact="4" max="NaN"/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w" refType="h" fact="0.9"/>
            <dgm:constr type="connDist"/>
            <dgm:constr type="wArH" refType="w" fact="0.5"/>
            <dgm:constr type="hArH" refType="w"/>
            <dgm:constr type="stemThick" refType="w" fact="0.6"/>
            <dgm:constr type="begPad" refType="connDist" fact="0.125"/>
            <dgm:constr type="endPad" refType="connDist" fact="0.125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process2">
  <dgm:title val=""/>
  <dgm:desc val=""/>
  <dgm:catLst>
    <dgm:cat type="process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resizeHandles val="exact"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h" for="ch" ptType="node" refType="h"/>
      <dgm:constr type="h" for="ch" ptType="sibTrans" refType="h" refFor="ch" refPtType="node" fact="0.5"/>
      <dgm:constr type="w" for="ch" ptType="node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choose name="Name0">
          <dgm:if name="Name1" axis="root des" ptType="all node" func="maxDepth" op="gt" val="1">
            <dgm:alg type="tx">
              <dgm:param type="parTxLTRAlign" val="l"/>
              <dgm:param type="parTxRTLAlign" val="r"/>
              <dgm:param type="txAnchorVertCh" val="mid"/>
            </dgm:alg>
          </dgm:if>
          <dgm:else name="Name2">
            <dgm:alg type="tx"/>
          </dgm:else>
        </dgm:choose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w" refType="h" fact="1.8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w" val="NaN" fact="4" max="NaN"/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w" refType="h" fact="0.9"/>
            <dgm:constr type="connDist"/>
            <dgm:constr type="wArH" refType="w" fact="0.5"/>
            <dgm:constr type="hArH" refType="w"/>
            <dgm:constr type="stemThick" refType="w" fact="0.6"/>
            <dgm:constr type="begPad" refType="connDist" fact="0.125"/>
            <dgm:constr type="endPad" refType="connDist" fact="0.125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973708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0797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93111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26616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74743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81968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4498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59025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25028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65815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82347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2/4/2019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17621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8" r:id="rId1"/>
    <p:sldLayoutId id="2147483829" r:id="rId2"/>
    <p:sldLayoutId id="2147483830" r:id="rId3"/>
    <p:sldLayoutId id="2147483831" r:id="rId4"/>
    <p:sldLayoutId id="2147483832" r:id="rId5"/>
    <p:sldLayoutId id="2147483833" r:id="rId6"/>
    <p:sldLayoutId id="2147483834" r:id="rId7"/>
    <p:sldLayoutId id="2147483835" r:id="rId8"/>
    <p:sldLayoutId id="2147483836" r:id="rId9"/>
    <p:sldLayoutId id="2147483837" r:id="rId10"/>
    <p:sldLayoutId id="2147483838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8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9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9.xml"/><Relationship Id="rId5" Type="http://schemas.openxmlformats.org/officeDocument/2006/relationships/diagramColors" Target="../diagrams/colors9.xml"/><Relationship Id="rId4" Type="http://schemas.openxmlformats.org/officeDocument/2006/relationships/diagramQuickStyle" Target="../diagrams/quickStyle9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0.xml"/><Relationship Id="rId2" Type="http://schemas.openxmlformats.org/officeDocument/2006/relationships/diagramData" Target="../diagrams/data10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0.xml"/><Relationship Id="rId5" Type="http://schemas.openxmlformats.org/officeDocument/2006/relationships/diagramColors" Target="../diagrams/colors10.xml"/><Relationship Id="rId4" Type="http://schemas.openxmlformats.org/officeDocument/2006/relationships/diagramQuickStyle" Target="../diagrams/quickStyle10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1.xml"/><Relationship Id="rId2" Type="http://schemas.openxmlformats.org/officeDocument/2006/relationships/diagramData" Target="../diagrams/data1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1.xml"/><Relationship Id="rId5" Type="http://schemas.openxmlformats.org/officeDocument/2006/relationships/diagramColors" Target="../diagrams/colors11.xml"/><Relationship Id="rId4" Type="http://schemas.openxmlformats.org/officeDocument/2006/relationships/diagramQuickStyle" Target="../diagrams/quickStyle1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E3F48AAC-655B-49E0-B894-30FBB6B390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3169920"/>
            <a:ext cx="11040428" cy="2824479"/>
          </a:xfrm>
        </p:spPr>
        <p:txBody>
          <a:bodyPr>
            <a:normAutofit/>
          </a:bodyPr>
          <a:lstStyle/>
          <a:p>
            <a:r>
              <a:rPr lang="en-US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Natalie J. Leriger</a:t>
            </a:r>
            <a:br>
              <a:rPr lang="en-US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Ed.D. Candidate in Education and Ethical Leadership</a:t>
            </a:r>
            <a:br>
              <a:rPr lang="en-US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Olivet Nazarene University</a:t>
            </a:r>
            <a:br>
              <a:rPr lang="en-US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April, </a:t>
            </a:r>
            <a:r>
              <a:rPr lang="en-US" sz="280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6 2019</a:t>
            </a:r>
            <a:br>
              <a:rPr lang="en-US" sz="28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br>
              <a:rPr lang="en-US" dirty="0">
                <a:solidFill>
                  <a:schemeClr val="bg1"/>
                </a:solidFill>
              </a:rPr>
            </a:b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13593A-46ED-4DCF-8C98-79AC984B0D4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518160"/>
            <a:ext cx="11365548" cy="4542112"/>
          </a:xfrm>
        </p:spPr>
        <p:txBody>
          <a:bodyPr/>
          <a:lstStyle/>
          <a:p>
            <a:pPr marL="0" indent="0">
              <a:buNone/>
            </a:pPr>
            <a:r>
              <a:rPr lang="en-US" sz="32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The Relationship Between Patient Satisfaction with </a:t>
            </a:r>
          </a:p>
          <a:p>
            <a:pPr marL="0" indent="0">
              <a:buNone/>
            </a:pPr>
            <a:r>
              <a:rPr lang="en-US" sz="3200" b="1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      Nursing Care and Nursing Job Satisfaction</a:t>
            </a:r>
          </a:p>
          <a:p>
            <a:pPr marL="0" indent="0">
              <a:buNone/>
            </a:pPr>
            <a:endParaRPr lang="en-US" sz="3200" b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en-US" sz="3200" b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en-US" sz="3200" b="1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dirty="0">
                <a:solidFill>
                  <a:schemeClr val="bg1"/>
                </a:solidFill>
              </a:rPr>
              <a:t>                             </a:t>
            </a:r>
          </a:p>
          <a:p>
            <a:r>
              <a:rPr lang="en-US" dirty="0">
                <a:solidFill>
                  <a:schemeClr val="bg1"/>
                </a:solidFill>
              </a:rPr>
              <a:t>                                               </a:t>
            </a:r>
          </a:p>
        </p:txBody>
      </p:sp>
    </p:spTree>
    <p:extLst>
      <p:ext uri="{BB962C8B-B14F-4D97-AF65-F5344CB8AC3E}">
        <p14:creationId xmlns:p14="http://schemas.microsoft.com/office/powerpoint/2010/main" val="265736080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3741B58E-3B65-4A01-A276-975AB2CF8A0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AAC67C3-831B-4AB1-A259-DFB839CAFAF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7264B73-D839-43AC-B1E6-78C1DA475A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605896"/>
            <a:ext cx="3084844" cy="5646208"/>
          </a:xfrm>
        </p:spPr>
        <p:txBody>
          <a:bodyPr anchor="ctr">
            <a:normAutofit/>
          </a:bodyPr>
          <a:lstStyle/>
          <a:p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Research Design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054B3F04-9EAC-45C0-B3CE-0387EEA10A0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453D32-4C87-4169-B2E6-232103D86D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42016" y="605896"/>
            <a:ext cx="6413663" cy="5646208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Quantitative Correlational Research Design</a:t>
            </a:r>
          </a:p>
          <a:p>
            <a:pPr marL="0" indent="0">
              <a:buNone/>
            </a:pP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study population- Convenience sample of 98 patients and 58 nurses</a:t>
            </a:r>
          </a:p>
          <a:p>
            <a:pPr marL="0" indent="0">
              <a:buNone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</a:t>
            </a:r>
          </a:p>
          <a:p>
            <a:pPr marL="0" indent="0">
              <a:buNone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Demographics </a:t>
            </a:r>
          </a:p>
          <a:p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Patient participants in the study (</a:t>
            </a:r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=98) included 45 males and 53 females. The average age of patients was 56.03 years (</a:t>
            </a:r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SD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= 16.84) </a:t>
            </a:r>
          </a:p>
          <a:p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Nurse participants in the study (</a:t>
            </a:r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=58) included 9 males and 49 females. The average age of nurses was 45.7 years (</a:t>
            </a:r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SD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= 9.26)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574980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FB5993E2-C02B-4335-ABA5-D8EC465551E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0B801A2-5622-4BE8-9AD2-C337A2CD002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7A3BE2A-A4BA-47C9-A63B-E3E0B0B525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516835"/>
            <a:ext cx="3084844" cy="5772840"/>
          </a:xfrm>
        </p:spPr>
        <p:txBody>
          <a:bodyPr anchor="ctr">
            <a:normAutofit/>
          </a:bodyPr>
          <a:lstStyle/>
          <a:p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Data Collection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B7AF614F-5BC3-4086-99F5-B87C5847A07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5" name="Content Placeholder 2">
            <a:extLst>
              <a:ext uri="{FF2B5EF4-FFF2-40B4-BE49-F238E27FC236}">
                <a16:creationId xmlns:a16="http://schemas.microsoft.com/office/drawing/2014/main" id="{DE36D385-8292-4186-A927-B84DF67B19B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99447734"/>
              </p:ext>
            </p:extLst>
          </p:nvPr>
        </p:nvGraphicFramePr>
        <p:xfrm>
          <a:off x="4741863" y="639763"/>
          <a:ext cx="6797675" cy="564991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48897186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5FC555-8FB5-489D-9BEA-17F5BD3AFC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Inclusion criteria</a:t>
            </a:r>
            <a:endParaRPr lang="en-US" sz="32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D7D3F0-FA7C-43F4-9BCF-0A80453CBA7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</a:t>
            </a:r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Patient 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On the medical/surgical unit only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Age 18 years or older</a:t>
            </a:r>
          </a:p>
          <a:p>
            <a:pPr lvl="0">
              <a:buFont typeface="Courier New" panose="02070309020205020404" pitchFamily="49" charset="0"/>
              <a:buChar char="o"/>
            </a:pPr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On the point of discharge or transfer from the unit</a:t>
            </a:r>
          </a:p>
          <a:p>
            <a:pPr lvl="0">
              <a:buFont typeface="Courier New" panose="02070309020205020404" pitchFamily="49" charset="0"/>
              <a:buChar char="o"/>
            </a:pPr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In the unit one night or more</a:t>
            </a:r>
          </a:p>
          <a:p>
            <a:pPr lvl="0">
              <a:buFont typeface="Courier New" panose="02070309020205020404" pitchFamily="49" charset="0"/>
              <a:buChar char="o"/>
            </a:pPr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Able to read and understand English</a:t>
            </a:r>
          </a:p>
          <a:p>
            <a:pPr lvl="0"/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Nurse</a:t>
            </a:r>
          </a:p>
          <a:p>
            <a:pPr lvl="0">
              <a:buFont typeface="Courier New" panose="02070309020205020404" pitchFamily="49" charset="0"/>
              <a:buChar char="o"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The primary nurse of the patient</a:t>
            </a:r>
            <a:endParaRPr lang="en-US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097387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10C66A-1D85-4D07-BD0B-77AF2F368D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>
            <a:normAutofit/>
          </a:bodyPr>
          <a:lstStyle/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Analytical Methods</a:t>
            </a:r>
          </a:p>
        </p:txBody>
      </p:sp>
      <p:graphicFrame>
        <p:nvGraphicFramePr>
          <p:cNvPr id="5" name="Content Placeholder 2">
            <a:extLst>
              <a:ext uri="{FF2B5EF4-FFF2-40B4-BE49-F238E27FC236}">
                <a16:creationId xmlns:a16="http://schemas.microsoft.com/office/drawing/2014/main" id="{06DF123F-76A6-45F2-94CC-F1143118056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23145253"/>
              </p:ext>
            </p:extLst>
          </p:nvPr>
        </p:nvGraphicFramePr>
        <p:xfrm>
          <a:off x="1096963" y="2098515"/>
          <a:ext cx="10058400" cy="378608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97521884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FB5993E2-C02B-4335-ABA5-D8EC465551E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0B801A2-5622-4BE8-9AD2-C337A2CD002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0459454-B141-42BB-8DE8-3706A9A7A9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516835"/>
            <a:ext cx="3084844" cy="5772840"/>
          </a:xfrm>
        </p:spPr>
        <p:txBody>
          <a:bodyPr anchor="ctr">
            <a:normAutofit/>
          </a:bodyPr>
          <a:lstStyle/>
          <a:p>
            <a:r>
              <a:rPr lang="en-US" sz="3600">
                <a:solidFill>
                  <a:srgbClr val="FFFFFF"/>
                </a:solidFill>
              </a:rPr>
              <a:t>Limitations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B7AF614F-5BC3-4086-99F5-B87C5847A07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5" name="Content Placeholder 2">
            <a:extLst>
              <a:ext uri="{FF2B5EF4-FFF2-40B4-BE49-F238E27FC236}">
                <a16:creationId xmlns:a16="http://schemas.microsoft.com/office/drawing/2014/main" id="{DEF42B70-F9F8-448F-A17A-577350B4B59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35472881"/>
              </p:ext>
            </p:extLst>
          </p:nvPr>
        </p:nvGraphicFramePr>
        <p:xfrm>
          <a:off x="4741863" y="639763"/>
          <a:ext cx="6797675" cy="564991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84748813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C1876F-B12B-43E1-B243-BF497922B9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Findings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0CB4988-0CD7-4050-AC3B-202C5EC31D9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8070" y="1845734"/>
            <a:ext cx="10507610" cy="4563944"/>
          </a:xfrm>
        </p:spPr>
        <p:txBody>
          <a:bodyPr/>
          <a:lstStyle/>
          <a:p>
            <a:r>
              <a:rPr lang="en-US" dirty="0"/>
              <a:t>  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RQ1 (ANCOVA)</a:t>
            </a:r>
          </a:p>
          <a:p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Gender was not significantly related to patient satisfaction with nursing care </a:t>
            </a:r>
          </a:p>
          <a:p>
            <a:pPr lvl="1"/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F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(1,55=.04, </a:t>
            </a:r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&lt; .83)</a:t>
            </a:r>
          </a:p>
          <a:p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Age was not significantly related to patient satisfaction with nursing care</a:t>
            </a:r>
          </a:p>
          <a:p>
            <a:pPr lvl="1"/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F 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(1,55= 2.9, </a:t>
            </a:r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&lt; .09)</a:t>
            </a:r>
          </a:p>
          <a:p>
            <a:pPr lvl="2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043799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FE672A-9B43-47D8-BC19-991513C111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Findings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CA1A529-D422-412F-AB78-07DABCFF10C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9585" y="1845734"/>
            <a:ext cx="10316095" cy="4023360"/>
          </a:xfrm>
        </p:spPr>
        <p:txBody>
          <a:bodyPr>
            <a:normAutofit fontScale="92500" lnSpcReduction="10000"/>
          </a:bodyPr>
          <a:lstStyle/>
          <a:p>
            <a:r>
              <a:rPr lang="en-US" sz="2400" dirty="0"/>
              <a:t> </a:t>
            </a:r>
            <a:r>
              <a:rPr lang="en-US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RQ2 (ANCOVA)</a:t>
            </a:r>
          </a:p>
          <a:p>
            <a:pPr marL="0" indent="0">
              <a:buNone/>
            </a:pPr>
            <a:endParaRPr lang="en-US" sz="2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Gender was not significantly related to nursing job satisfaction</a:t>
            </a:r>
          </a:p>
          <a:p>
            <a:pPr lvl="1"/>
            <a:r>
              <a:rPr lang="en-US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F </a:t>
            </a:r>
            <a:r>
              <a:rPr lang="en-US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(1,55=.62, </a:t>
            </a:r>
            <a:r>
              <a:rPr lang="en-US" sz="2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</a:t>
            </a:r>
            <a:r>
              <a:rPr lang="en-US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&lt; .43)</a:t>
            </a:r>
          </a:p>
          <a:p>
            <a:pPr marL="0" indent="0">
              <a:buNone/>
            </a:pPr>
            <a:r>
              <a:rPr lang="en-US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Age was not significantly related to nursing job satisfaction </a:t>
            </a:r>
          </a:p>
          <a:p>
            <a:pPr lvl="1"/>
            <a:r>
              <a:rPr lang="en-US" sz="2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F</a:t>
            </a:r>
            <a:r>
              <a:rPr lang="en-US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(1,55=.14, </a:t>
            </a:r>
            <a:r>
              <a:rPr lang="en-US" sz="2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</a:t>
            </a:r>
            <a:r>
              <a:rPr lang="en-US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&lt; .70)</a:t>
            </a:r>
          </a:p>
          <a:p>
            <a:r>
              <a:rPr lang="en-US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marL="0" indent="0">
              <a:buNone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  </a:t>
            </a:r>
          </a:p>
          <a:p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70291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D8B05C-8BF5-41F8-8B2E-301C2AAFE7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Findings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E6A84C-63D8-482E-A2E3-8C51E3A08AC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1644" y="1945178"/>
            <a:ext cx="10158153" cy="406523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RQ3 (Pearson product-moment correlation)</a:t>
            </a:r>
          </a:p>
          <a:p>
            <a:pPr marL="0" indent="0">
              <a:buNone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Patient satisfaction with nursing care 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n 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=98) averaged 85.36 (</a:t>
            </a:r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SD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=7.62)</a:t>
            </a:r>
          </a:p>
          <a:p>
            <a:pPr marL="0" indent="0">
              <a:buNone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Nursing job satisfaction 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n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=58) averaged 175.05 (</a:t>
            </a:r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SD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=22.47) </a:t>
            </a:r>
          </a:p>
          <a:p>
            <a:pPr marL="0" indent="0">
              <a:buNone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Positive correlation </a:t>
            </a:r>
          </a:p>
          <a:p>
            <a:pPr>
              <a:buFont typeface="Courier New" panose="02070309020205020404" pitchFamily="49" charset="0"/>
              <a:buChar char="o"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r=.26, n=58, </a:t>
            </a:r>
            <a:r>
              <a:rPr lang="en-US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&lt; .04                                         </a:t>
            </a:r>
          </a:p>
        </p:txBody>
      </p:sp>
    </p:spTree>
    <p:extLst>
      <p:ext uri="{BB962C8B-B14F-4D97-AF65-F5344CB8AC3E}">
        <p14:creationId xmlns:p14="http://schemas.microsoft.com/office/powerpoint/2010/main" val="123529734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FB5993E2-C02B-4335-ABA5-D8EC465551E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0B801A2-5622-4BE8-9AD2-C337A2CD002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6B80089F-5A93-4C65-8614-CB07109373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516835"/>
            <a:ext cx="3084844" cy="5772840"/>
          </a:xfrm>
        </p:spPr>
        <p:txBody>
          <a:bodyPr anchor="ctr">
            <a:normAutofit/>
          </a:bodyPr>
          <a:lstStyle/>
          <a:p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Conclusion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B7AF614F-5BC3-4086-99F5-B87C5847A07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5" name="Content Placeholder 2">
            <a:extLst>
              <a:ext uri="{FF2B5EF4-FFF2-40B4-BE49-F238E27FC236}">
                <a16:creationId xmlns:a16="http://schemas.microsoft.com/office/drawing/2014/main" id="{B9AD4C22-338C-4AF0-B31A-BFC9695FBFF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60494998"/>
              </p:ext>
            </p:extLst>
          </p:nvPr>
        </p:nvGraphicFramePr>
        <p:xfrm>
          <a:off x="4741863" y="639763"/>
          <a:ext cx="6797675" cy="564991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58526502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80089F-5A93-4C65-8614-CB07109373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516835"/>
            <a:ext cx="3084844" cy="5772840"/>
          </a:xfrm>
        </p:spPr>
        <p:txBody>
          <a:bodyPr anchor="ctr">
            <a:normAutofit/>
          </a:bodyPr>
          <a:lstStyle/>
          <a:p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Conclusion</a:t>
            </a:r>
          </a:p>
        </p:txBody>
      </p:sp>
      <p:graphicFrame>
        <p:nvGraphicFramePr>
          <p:cNvPr id="5" name="Content Placeholder 2">
            <a:extLst>
              <a:ext uri="{FF2B5EF4-FFF2-40B4-BE49-F238E27FC236}">
                <a16:creationId xmlns:a16="http://schemas.microsoft.com/office/drawing/2014/main" id="{B9AD4C22-338C-4AF0-B31A-BFC9695FBFF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99254171"/>
              </p:ext>
            </p:extLst>
          </p:nvPr>
        </p:nvGraphicFramePr>
        <p:xfrm>
          <a:off x="4741863" y="639763"/>
          <a:ext cx="6797675" cy="564991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1954157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FB5993E2-C02B-4335-ABA5-D8EC465551E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0B801A2-5622-4BE8-9AD2-C337A2CD002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BD9157B-B06B-45AB-9A21-F5814C2E1C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516835"/>
            <a:ext cx="3084844" cy="5772840"/>
          </a:xfrm>
        </p:spPr>
        <p:txBody>
          <a:bodyPr anchor="ctr">
            <a:normAutofit/>
          </a:bodyPr>
          <a:lstStyle/>
          <a:p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Background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B7AF614F-5BC3-4086-99F5-B87C5847A07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5" name="Content Placeholder 2">
            <a:extLst>
              <a:ext uri="{FF2B5EF4-FFF2-40B4-BE49-F238E27FC236}">
                <a16:creationId xmlns:a16="http://schemas.microsoft.com/office/drawing/2014/main" id="{F0CD8427-84BB-4D4C-9675-6A612DCF720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88267668"/>
              </p:ext>
            </p:extLst>
          </p:nvPr>
        </p:nvGraphicFramePr>
        <p:xfrm>
          <a:off x="4741863" y="639763"/>
          <a:ext cx="6797675" cy="564991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1361461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FB5993E2-C02B-4335-ABA5-D8EC465551E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0B801A2-5622-4BE8-9AD2-C337A2CD002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D56CFACC-5A0C-43AE-B237-665C8DE8D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516835"/>
            <a:ext cx="3084844" cy="5772840"/>
          </a:xfrm>
        </p:spPr>
        <p:txBody>
          <a:bodyPr anchor="ctr">
            <a:normAutofit/>
          </a:bodyPr>
          <a:lstStyle/>
          <a:p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Conclusion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B7AF614F-5BC3-4086-99F5-B87C5847A07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7" name="Content Placeholder 2">
            <a:extLst>
              <a:ext uri="{FF2B5EF4-FFF2-40B4-BE49-F238E27FC236}">
                <a16:creationId xmlns:a16="http://schemas.microsoft.com/office/drawing/2014/main" id="{A07F82D2-3EFB-4692-9DAD-BD21DEF4078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27898026"/>
              </p:ext>
            </p:extLst>
          </p:nvPr>
        </p:nvGraphicFramePr>
        <p:xfrm>
          <a:off x="4741863" y="639763"/>
          <a:ext cx="6797675" cy="564991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78019582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9" name="Rectangle 18">
            <a:extLst>
              <a:ext uri="{FF2B5EF4-FFF2-40B4-BE49-F238E27FC236}">
                <a16:creationId xmlns:a16="http://schemas.microsoft.com/office/drawing/2014/main" id="{63E00694-E403-4987-8634-15F6D8E4C38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1" cy="6334316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spcAft>
                <a:spcPts val="600"/>
              </a:spcAft>
            </a:pPr>
            <a:r>
              <a:rPr lang="en-US" dirty="0"/>
              <a:t>/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468DF75-07AA-4A68-B27E-D182FEECD0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97280" y="4844374"/>
            <a:ext cx="10058400" cy="1188995"/>
          </a:xfrm>
        </p:spPr>
        <p:txBody>
          <a:bodyPr anchor="ctr">
            <a:normAutofit/>
          </a:bodyPr>
          <a:lstStyle/>
          <a:p>
            <a:pPr algn="ctr"/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Implications</a:t>
            </a:r>
          </a:p>
        </p:txBody>
      </p:sp>
      <p:graphicFrame>
        <p:nvGraphicFramePr>
          <p:cNvPr id="5" name="Content Placeholder 2">
            <a:extLst>
              <a:ext uri="{FF2B5EF4-FFF2-40B4-BE49-F238E27FC236}">
                <a16:creationId xmlns:a16="http://schemas.microsoft.com/office/drawing/2014/main" id="{7021D591-04B2-4DA7-BC91-F23773557BB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23530914"/>
              </p:ext>
            </p:extLst>
          </p:nvPr>
        </p:nvGraphicFramePr>
        <p:xfrm>
          <a:off x="1036319" y="680936"/>
          <a:ext cx="10119362" cy="376535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78998418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FB5993E2-C02B-4335-ABA5-D8EC465551E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0B801A2-5622-4BE8-9AD2-C337A2CD002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10882D5-F388-43E0-8ED9-585B8E28AE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69" y="516835"/>
            <a:ext cx="3220409" cy="5772840"/>
          </a:xfrm>
        </p:spPr>
        <p:txBody>
          <a:bodyPr anchor="ctr">
            <a:normAutofit/>
          </a:bodyPr>
          <a:lstStyle/>
          <a:p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Recommendations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B7AF614F-5BC3-4086-99F5-B87C5847A07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5" name="Content Placeholder 2">
            <a:extLst>
              <a:ext uri="{FF2B5EF4-FFF2-40B4-BE49-F238E27FC236}">
                <a16:creationId xmlns:a16="http://schemas.microsoft.com/office/drawing/2014/main" id="{E19B45F5-45D6-4D7F-AD35-6FDC1C49935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86752380"/>
              </p:ext>
            </p:extLst>
          </p:nvPr>
        </p:nvGraphicFramePr>
        <p:xfrm>
          <a:off x="4741863" y="639763"/>
          <a:ext cx="6797675" cy="564991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6802339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1E1BB19E-CCC8-4CF6-8612-A4D56ECB8822}"/>
              </a:ext>
            </a:extLst>
          </p:cNvPr>
          <p:cNvSpPr/>
          <p:nvPr/>
        </p:nvSpPr>
        <p:spPr>
          <a:xfrm>
            <a:off x="367411" y="-216131"/>
            <a:ext cx="11623431" cy="758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200000"/>
              </a:lnSpc>
            </a:pP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REFERENCES</a:t>
            </a:r>
          </a:p>
          <a:p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Abramowitz, S., Cote, A., &amp; Berry, E. (1987). Analyzing patient satisfaction: A multi-analytic approach. </a:t>
            </a:r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Quality Review Bulletin 13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122–130. https://doi.org/10.1016/s0097-</a:t>
            </a:r>
          </a:p>
          <a:p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</a:p>
          <a:p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5990(16)30118-x</a:t>
            </a:r>
          </a:p>
          <a:p>
            <a:endParaRPr lang="en-US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Altin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S. V., &amp; Stock, S. (2015). Impact of health literacy, accessibility and coordination of care on patient’s satisfaction with primary care in Germany. </a:t>
            </a:r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BMC Family </a:t>
            </a:r>
            <a:endParaRPr lang="en-US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	Practice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 </a:t>
            </a:r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16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1–7. http://dx.doi.org/10.1186/s12875-015-0372-0</a:t>
            </a:r>
          </a:p>
          <a:p>
            <a:pPr marL="457200" indent="-457200">
              <a:lnSpc>
                <a:spcPct val="200000"/>
              </a:lnSpc>
            </a:pP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Ara, B. N., </a:t>
            </a:r>
            <a:r>
              <a:rPr lang="en-US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Somibala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T., &amp; Urmila, B. (2015). Quality of nursing care rendered by staff nurses and patient satisfaction: A comparative study. </a:t>
            </a:r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International 	Journal of Nursing Education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 </a:t>
            </a:r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7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(2), 87-92. https://doi.org/10.5958/09749357.2015.00081.1</a:t>
            </a:r>
          </a:p>
          <a:p>
            <a:pPr fontAlgn="base"/>
            <a:r>
              <a:rPr lang="en-US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Atallah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M. A., Hamdan-Mansour, A. M., Al-Sayed, M. M., &amp; </a:t>
            </a:r>
            <a:r>
              <a:rPr lang="en-US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Aboshaiqah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A. E. (2013). Patients’ satisfaction with the quality of nursing </a:t>
            </a:r>
          </a:p>
          <a:p>
            <a:pPr fontAlgn="base"/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</a:p>
          <a:p>
            <a:pPr fontAlgn="base"/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care provided: The Saudi experience. </a:t>
            </a:r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International Journal of Nursing Practice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 </a:t>
            </a:r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19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(6), 584–590. http://dx.doi.org/10.1111/ijn.12102</a:t>
            </a:r>
          </a:p>
          <a:p>
            <a:endParaRPr lang="en-US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Elder, R., Neal, C., Davis, B. A., </a:t>
            </a:r>
            <a:r>
              <a:rPr lang="en-US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Almes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E., </a:t>
            </a:r>
            <a:r>
              <a:rPr lang="en-US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Whitledge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L., &amp; </a:t>
            </a:r>
            <a:r>
              <a:rPr lang="en-US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Littlepage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N. (2004). Patient satisfaction with triage nursing in a rural </a:t>
            </a:r>
          </a:p>
          <a:p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</a:p>
          <a:p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hospital emergency department</a:t>
            </a:r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Journal of Nursing Care Quality, 19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265–268. https://doi.org/10.1097/00001786-200407000-00013</a:t>
            </a:r>
          </a:p>
          <a:p>
            <a:endParaRPr lang="en-US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Elliott, M. N., </a:t>
            </a:r>
            <a:r>
              <a:rPr lang="en-US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Cohea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C. W., Lehrman, W. G., Goldstein, E. H., Cleary, P. D., Giordano, L. A., ... </a:t>
            </a:r>
            <a:r>
              <a:rPr lang="en-US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Zaslavsky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A. M. (2015). Accelerating </a:t>
            </a:r>
          </a:p>
          <a:p>
            <a:endParaRPr lang="en-US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improvement and narrowing gaps: Trends in patients’ experiences with hospital care reflected in HCAHPS public reporting. </a:t>
            </a:r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Health </a:t>
            </a:r>
          </a:p>
          <a:p>
            <a:endParaRPr lang="en-US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	Services Research, 50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(6), 1850–1867. https://doi.org/10.1111/1475-6773.12305</a:t>
            </a:r>
          </a:p>
          <a:p>
            <a:endParaRPr lang="en-US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Gilman, M., Hockenberry, J. M., Adams, E. K., Milstein, A. S., Wilson, I. B., &amp; Becker, E. R. (2015). The financial effect of value-based </a:t>
            </a:r>
          </a:p>
          <a:p>
            <a:endParaRPr lang="en-US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purchasing and the hospital readmissions reduction program on safety-net hospitals in 2014: A cohort study. </a:t>
            </a:r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Annals of Internal </a:t>
            </a:r>
          </a:p>
          <a:p>
            <a:endParaRPr lang="en-US" sz="1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	Medicine, 163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(6), 427–436. https://doi.org/10.7326/M14-2813</a:t>
            </a:r>
          </a:p>
          <a:p>
            <a:pPr hangingPunct="0"/>
            <a:endParaRPr lang="en-US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fontAlgn="base"/>
            <a:endParaRPr lang="en-US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fontAlgn="base"/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</a:p>
          <a:p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indent="-457200">
              <a:lnSpc>
                <a:spcPct val="200000"/>
              </a:lnSpc>
            </a:pP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0600945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E2E1053F-BDA7-416B-B645-99B9F3CBBB8B}"/>
              </a:ext>
            </a:extLst>
          </p:cNvPr>
          <p:cNvSpPr/>
          <p:nvPr/>
        </p:nvSpPr>
        <p:spPr>
          <a:xfrm>
            <a:off x="-61547" y="2037369"/>
            <a:ext cx="12133383" cy="725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marR="0" indent="-457200" hangingPunct="0">
              <a:lnSpc>
                <a:spcPct val="20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 </a:t>
            </a:r>
            <a:endParaRPr lang="en-US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FE45E66-920E-429D-99B8-D21B5172EF73}"/>
              </a:ext>
            </a:extLst>
          </p:cNvPr>
          <p:cNvSpPr/>
          <p:nvPr/>
        </p:nvSpPr>
        <p:spPr>
          <a:xfrm>
            <a:off x="17586" y="205973"/>
            <a:ext cx="12133383" cy="73866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</a:p>
          <a:p>
            <a:pPr hangingPunct="0"/>
            <a:r>
              <a:rPr 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Johansson, P., </a:t>
            </a:r>
            <a:r>
              <a:rPr lang="en-US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Oléni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M., &amp; </a:t>
            </a:r>
            <a:r>
              <a:rPr lang="en-US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Fridlund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B. (2002). Patient satisfaction with nursing care in the context of health care: A literature </a:t>
            </a:r>
          </a:p>
          <a:p>
            <a:pPr hangingPunct="0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hangingPunct="0"/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	study. 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Scandinavian Journal of Caring Sciences, 16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(4), 337–344. https://doi.org/10.1046/j.1471-6712.2002.00094.x</a:t>
            </a:r>
          </a:p>
          <a:p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Kalisch, B., &amp; Lee, K. H. (2014). Staffing and job satisfaction: Nurses and nursing assistants. 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Journal of Nursing </a:t>
            </a:r>
          </a:p>
          <a:p>
            <a:endParaRPr lang="en-US" sz="10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		Management,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22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(4), 465–471. http://dx.doi.org/10.1111/jonm.12012</a:t>
            </a:r>
          </a:p>
          <a:p>
            <a:pPr fontAlgn="base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fontAlgn="base"/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McGillis Hall, L., Doran, D., &amp; Pink, L. (2008). Outcomes of interventions to improve hospital nursing work environments. </a:t>
            </a:r>
          </a:p>
          <a:p>
            <a:pPr fontAlgn="base"/>
            <a:endParaRPr lang="en-US" sz="10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fontAlgn="base"/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		Journal of Nursing Administration, 38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40–46. https://doi.org/10.1097/01.nna.0000295631.72721.17</a:t>
            </a:r>
          </a:p>
          <a:p>
            <a:pPr fontAlgn="base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fontAlgn="base"/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Mrayyan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(2006). Jordanian nurses’ job satisfaction, patients’ job satisfaction and quality of nursing care. 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International Nursing Review, 5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(3), 224–230. </a:t>
            </a:r>
          </a:p>
          <a:p>
            <a:pPr fontAlgn="base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fontAlgn="base"/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	http://dx.doi.org/10.1111/j.1466-7657.2006.00439.x</a:t>
            </a:r>
          </a:p>
          <a:p>
            <a:pPr hangingPunct="0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hangingPunct="0"/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Palese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A., </a:t>
            </a:r>
            <a:r>
              <a:rPr lang="en-US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Tomietto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M., </a:t>
            </a:r>
            <a:r>
              <a:rPr lang="en-US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Suhonen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R., </a:t>
            </a:r>
            <a:r>
              <a:rPr lang="en-US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Efstathiou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G., </a:t>
            </a:r>
            <a:r>
              <a:rPr lang="en-US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Tsangari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H., </a:t>
            </a:r>
            <a:r>
              <a:rPr lang="en-US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Merkouris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A., . . . Papastavrou, E. (2011). Surgical patient satisfaction as an outcome of 	</a:t>
            </a:r>
          </a:p>
          <a:p>
            <a:pPr hangingPunct="0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hangingPunct="0"/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	nurses’ caring behaviors: A descriptive and correlational study in six European countries. 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Journal of Nursing Scholarship, 43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(4), 341–350. </a:t>
            </a:r>
          </a:p>
          <a:p>
            <a:pPr hangingPunct="0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hangingPunct="0"/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	http://dx.doi.org/10.1111/j.1547-5069.2011.01413.x</a:t>
            </a:r>
          </a:p>
          <a:p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Priest, J., McColl, E., Thomas, L., &amp; Bond, S. (1995). Developing and refining a new measurement tool. 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Nurse Researcher,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2(4),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69-81.</a:t>
            </a:r>
          </a:p>
          <a:p>
            <a:pPr fontAlgn="base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fontAlgn="base"/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Spector, P. E. (1985). Measurement of human service staff satisfaction: Development of the job satisfaction survey. 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American Journal of Community Psychology, </a:t>
            </a:r>
          </a:p>
          <a:p>
            <a:pPr fontAlgn="base"/>
            <a:endParaRPr lang="en-US" sz="10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fontAlgn="base"/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		13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(6), 693–713. </a:t>
            </a:r>
          </a:p>
          <a:p>
            <a:pPr hangingPunct="0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hangingPunct="0"/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Stacy, K. M. (2016). Hospital value-based purchasing: Part 1, overview of the program. 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AACN Advanced Critical Care,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27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(4), 363–</a:t>
            </a:r>
          </a:p>
          <a:p>
            <a:pPr hangingPunct="0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hangingPunct="0"/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	367. http://dx.doi.org/10.4037/aacnacc2016582</a:t>
            </a:r>
          </a:p>
          <a:p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</a:p>
          <a:p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Tejero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L. S. (2012). The mediating role of the nurse-patient dyad bonding in bringing about patient satisfaction. 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Journal of Advanced Nursing, 68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(5), 994–1002. 	</a:t>
            </a:r>
          </a:p>
          <a:p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	http://dx.doi.org/10.1111/j.1365-2648.2011.05795</a:t>
            </a:r>
          </a:p>
          <a:p>
            <a:pPr hangingPunct="0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hangingPunct="0"/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1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Turris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S. A. (2005). Unpacking the concept of patient satisfaction: A feminist analysis. </a:t>
            </a:r>
            <a:r>
              <a:rPr lang="en-US" sz="1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Journal of Advanced Nursing, 50</a:t>
            </a:r>
            <a:r>
              <a:rPr lang="en-US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(3), 293–298.</a:t>
            </a:r>
          </a:p>
          <a:p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hangingPunct="0"/>
            <a:endParaRPr lang="en-US" sz="1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fontAlgn="base"/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hangingPunct="0"/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fontAlgn="base"/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4114326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B129B7-17AD-49C5-8E74-A17FB9EDB1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Problem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0447F8-7E25-46BE-B200-82A4086C59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Financial and practical implications </a:t>
            </a:r>
          </a:p>
          <a:p>
            <a:endParaRPr lang="en-US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/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Hospitals now report patient satisfaction data due to CMS requirements (</a:t>
            </a:r>
            <a:r>
              <a:rPr lang="en-US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Gilman et al., 2015</a:t>
            </a:r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  <a:p>
            <a:pPr lvl="1"/>
            <a:r>
              <a:rPr lang="en-US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Patient satisfaction into primary focus 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Elliott et al, 2015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en-US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/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Correlation between nursing care and patient satisfaction (</a:t>
            </a:r>
            <a:r>
              <a:rPr lang="en-US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Atallah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 et al., 2013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en-US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3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3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3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275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3558DB37-9FEE-48A2-8578-ED04015739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07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F7FCCA6-00E2-4F74-A105-0D769872F2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1507" y="4953000"/>
            <a:ext cx="12188952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A2B4E01-0036-4FD9-BDE3-9E4EFE1F30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66800" y="5252936"/>
            <a:ext cx="10058400" cy="1028715"/>
          </a:xfrm>
        </p:spPr>
        <p:txBody>
          <a:bodyPr anchor="ctr">
            <a:normAutofit/>
          </a:bodyPr>
          <a:lstStyle/>
          <a:p>
            <a:pPr algn="ctr"/>
            <a:br>
              <a:rPr lang="en-US" sz="34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Purpose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78879F-7DB8-4C6C-925D-AEB38EDC54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1086678"/>
            <a:ext cx="10027920" cy="3471467"/>
          </a:xfrm>
        </p:spPr>
        <p:txBody>
          <a:bodyPr>
            <a:normAutofit/>
          </a:bodyPr>
          <a:lstStyle/>
          <a:p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purpose of the study was to see if there was a relationship between patient satisfaction with nursing care and nursing job satisfaction, in order to identify strategies which could ultimately improve patient satisfaction. 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5E1ED12F-9F06-4B37-87B7-F98F52937F8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07" y="4906176"/>
            <a:ext cx="12188952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3252203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5">
                <a:lumMod val="0"/>
                <a:lumOff val="100000"/>
              </a:schemeClr>
            </a:gs>
            <a:gs pos="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FB5993E2-C02B-4335-ABA5-D8EC465551E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C0B801A2-5622-4BE8-9AD2-C337A2CD002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5EC77F88-3BF8-4DED-A2CD-0B3D361789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516835"/>
            <a:ext cx="3084844" cy="5772840"/>
          </a:xfrm>
        </p:spPr>
        <p:txBody>
          <a:bodyPr anchor="ctr">
            <a:normAutofit/>
          </a:bodyPr>
          <a:lstStyle/>
          <a:p>
            <a:r>
              <a:rPr lang="en-US" sz="3600">
                <a:solidFill>
                  <a:srgbClr val="FFFFFF"/>
                </a:solidFill>
              </a:rPr>
              <a:t>Literature summary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B7AF614F-5BC3-4086-99F5-B87C5847A07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5" name="Content Placeholder 2">
            <a:extLst>
              <a:ext uri="{FF2B5EF4-FFF2-40B4-BE49-F238E27FC236}">
                <a16:creationId xmlns:a16="http://schemas.microsoft.com/office/drawing/2014/main" id="{4293E4D1-8243-41C7-9F1C-779A615ECE1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70563466"/>
              </p:ext>
            </p:extLst>
          </p:nvPr>
        </p:nvGraphicFramePr>
        <p:xfrm>
          <a:off x="4430110" y="0"/>
          <a:ext cx="7520151" cy="665304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504307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30" name="Rectangle 29">
            <a:extLst>
              <a:ext uri="{FF2B5EF4-FFF2-40B4-BE49-F238E27FC236}">
                <a16:creationId xmlns:a16="http://schemas.microsoft.com/office/drawing/2014/main" id="{FB5993E2-C02B-4335-ABA5-D8EC465551E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6315" cy="6858000"/>
          </a:xfrm>
          <a:prstGeom prst="rect">
            <a:avLst/>
          </a:prstGeom>
          <a:ln>
            <a:noFill/>
          </a:ln>
        </p:spPr>
        <p:style>
          <a:lnRef idx="2">
            <a:schemeClr val="accent6">
              <a:shade val="50000"/>
            </a:schemeClr>
          </a:lnRef>
          <a:fillRef idx="1001">
            <a:schemeClr val="lt1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0B801A2-5622-4BE8-9AD2-C337A2CD002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2FEA881-87A2-426A-9C20-06BF3674C8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92370" y="516835"/>
            <a:ext cx="3084844" cy="5772840"/>
          </a:xfrm>
        </p:spPr>
        <p:txBody>
          <a:bodyPr anchor="ctr">
            <a:normAutofit/>
          </a:bodyPr>
          <a:lstStyle/>
          <a:p>
            <a:r>
              <a:rPr lang="en-US" sz="360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Gap in the Literature </a:t>
            </a:r>
            <a:br>
              <a:rPr lang="en-US" sz="360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en-US" sz="3600">
              <a:solidFill>
                <a:srgbClr val="FFFFFF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B7AF614F-5BC3-4086-99F5-B87C5847A07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graphicFrame>
        <p:nvGraphicFramePr>
          <p:cNvPr id="5" name="Content Placeholder 2">
            <a:extLst>
              <a:ext uri="{FF2B5EF4-FFF2-40B4-BE49-F238E27FC236}">
                <a16:creationId xmlns:a16="http://schemas.microsoft.com/office/drawing/2014/main" id="{56859938-4063-4626-8818-5336E260351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00816805"/>
              </p:ext>
            </p:extLst>
          </p:nvPr>
        </p:nvGraphicFramePr>
        <p:xfrm>
          <a:off x="4741863" y="639763"/>
          <a:ext cx="6797675" cy="564991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1035340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3558DB37-9FEE-48A2-8578-ED04015739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07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F7FCCA6-00E2-4F74-A105-0D769872F2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1507" y="4953000"/>
            <a:ext cx="12188952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BDC4526-B900-4B68-95F1-F45272BCF9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66800" y="5252936"/>
            <a:ext cx="10058400" cy="1028715"/>
          </a:xfrm>
        </p:spPr>
        <p:txBody>
          <a:bodyPr anchor="ctr">
            <a:normAutofit/>
          </a:bodyPr>
          <a:lstStyle/>
          <a:p>
            <a:pPr algn="ctr"/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Research Question</a:t>
            </a:r>
            <a:b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One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4E9743-8AEC-48A2-9F61-F7CEBD5CD2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1086678"/>
            <a:ext cx="10027920" cy="3471467"/>
          </a:xfrm>
        </p:spPr>
        <p:txBody>
          <a:bodyPr>
            <a:normAutofit lnSpcReduction="10000"/>
          </a:bodyPr>
          <a:lstStyle/>
          <a:p>
            <a:endParaRPr lang="en-US" sz="1500" dirty="0"/>
          </a:p>
          <a:p>
            <a:pPr marL="201168" lvl="1" indent="0">
              <a:buNone/>
            </a:pPr>
            <a:endParaRPr lang="en-US" sz="15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What is the impact of patient satisfaction with nursing care, </a:t>
            </a:r>
          </a:p>
          <a:p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across gender and age?</a:t>
            </a:r>
          </a:p>
          <a:p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1500" dirty="0"/>
          </a:p>
          <a:p>
            <a:endParaRPr lang="en-US" sz="1500" dirty="0"/>
          </a:p>
          <a:p>
            <a:pPr lvl="8"/>
            <a:endParaRPr lang="en-US" sz="1500" dirty="0"/>
          </a:p>
          <a:p>
            <a:pPr marL="0" indent="0">
              <a:buNone/>
            </a:pPr>
            <a:r>
              <a:rPr lang="en-US" sz="1500" dirty="0"/>
              <a:t> </a:t>
            </a:r>
          </a:p>
          <a:p>
            <a:endParaRPr lang="en-US" sz="1500" dirty="0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5E1ED12F-9F06-4B37-87B7-F98F52937F8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07" y="4906176"/>
            <a:ext cx="12188952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75066085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3558DB37-9FEE-48A2-8578-ED04015739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07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F7FCCA6-00E2-4F74-A105-0D769872F2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1507" y="4953000"/>
            <a:ext cx="12188952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54A3573F-FE4F-42B7-A32D-EF229D4939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66800" y="5252936"/>
            <a:ext cx="10058400" cy="1028715"/>
          </a:xfrm>
        </p:spPr>
        <p:txBody>
          <a:bodyPr anchor="ctr">
            <a:normAutofit/>
          </a:bodyPr>
          <a:lstStyle/>
          <a:p>
            <a:pPr algn="ctr"/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Research Question </a:t>
            </a:r>
            <a:b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Two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0080776-C65E-4312-BF09-23856197438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97280" y="1086678"/>
            <a:ext cx="10027920" cy="3471467"/>
          </a:xfrm>
        </p:spPr>
        <p:txBody>
          <a:bodyPr>
            <a:normAutofit/>
          </a:bodyPr>
          <a:lstStyle/>
          <a:p>
            <a:pPr marL="201168" lvl="1" indent="0">
              <a:buNone/>
            </a:pP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01168" lvl="1" indent="0">
              <a:buNone/>
            </a:pPr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What is the impact of nursing job satisfaction, across gender and age? 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5E1ED12F-9F06-4B37-87B7-F98F52937F8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07" y="4906176"/>
            <a:ext cx="12188952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20271698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5">
                <a:lumMod val="0"/>
                <a:lumOff val="100000"/>
              </a:schemeClr>
            </a:gs>
            <a:gs pos="35000">
              <a:schemeClr val="accent5">
                <a:lumMod val="0"/>
                <a:lumOff val="100000"/>
              </a:schemeClr>
            </a:gs>
            <a:gs pos="100000">
              <a:schemeClr val="accent5">
                <a:lumMod val="100000"/>
              </a:schemeClr>
            </a:gs>
          </a:gsLst>
          <a:path path="circle">
            <a:fillToRect l="50000" t="-80000" r="50000" b="18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3558DB37-9FEE-48A2-8578-ED04015739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07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F7FCCA6-00E2-4F74-A105-0D769872F2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1507" y="4953000"/>
            <a:ext cx="12188952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C63D96C-A158-4199-892D-6719137971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66800" y="5252936"/>
            <a:ext cx="10058400" cy="1028715"/>
          </a:xfrm>
        </p:spPr>
        <p:txBody>
          <a:bodyPr anchor="ctr">
            <a:normAutofit/>
          </a:bodyPr>
          <a:lstStyle/>
          <a:p>
            <a:pPr algn="ctr"/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Research Question </a:t>
            </a:r>
            <a:b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3200" dirty="0">
                <a:solidFill>
                  <a:srgbClr val="FFFF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Three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14DAB8-C959-4224-9D46-F18810E2429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64523" y="905184"/>
            <a:ext cx="10027920" cy="3471467"/>
          </a:xfrm>
        </p:spPr>
        <p:txBody>
          <a:bodyPr>
            <a:normAutofit/>
          </a:bodyPr>
          <a:lstStyle/>
          <a:p>
            <a:endParaRPr lang="en-US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What is the relationship between measures of patient satisfaction with nursing </a:t>
            </a:r>
          </a:p>
          <a:p>
            <a:pPr marL="0" indent="0">
              <a:buNone/>
            </a:pP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care and nursing job satisfaction? </a:t>
            </a:r>
          </a:p>
          <a:p>
            <a:endParaRPr lang="en-US" dirty="0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5E1ED12F-9F06-4B37-87B7-F98F52937F8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507" y="4906176"/>
            <a:ext cx="12188952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860000387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949</Words>
  <Application>Microsoft Office PowerPoint</Application>
  <PresentationFormat>Widescreen</PresentationFormat>
  <Paragraphs>227</Paragraphs>
  <Slides>24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9" baseType="lpstr">
      <vt:lpstr>Calibri</vt:lpstr>
      <vt:lpstr>Calibri Light</vt:lpstr>
      <vt:lpstr>Courier New</vt:lpstr>
      <vt:lpstr>Times New Roman</vt:lpstr>
      <vt:lpstr>Retrospect</vt:lpstr>
      <vt:lpstr>                                                   Natalie J. Leriger                        Ed.D. Candidate in Education and Ethical Leadership                                         Olivet Nazarene University                                                    April, 6 2019  </vt:lpstr>
      <vt:lpstr>Background</vt:lpstr>
      <vt:lpstr>Problem</vt:lpstr>
      <vt:lpstr> Purpose</vt:lpstr>
      <vt:lpstr>Literature summary</vt:lpstr>
      <vt:lpstr>Gap in the Literature  </vt:lpstr>
      <vt:lpstr>Research Question One</vt:lpstr>
      <vt:lpstr>Research Question  Two</vt:lpstr>
      <vt:lpstr>Research Question  Three</vt:lpstr>
      <vt:lpstr>Research Design</vt:lpstr>
      <vt:lpstr>Data Collection</vt:lpstr>
      <vt:lpstr>Inclusion criteria</vt:lpstr>
      <vt:lpstr>Analytical Methods</vt:lpstr>
      <vt:lpstr>Limitations</vt:lpstr>
      <vt:lpstr>Findings</vt:lpstr>
      <vt:lpstr>Findings</vt:lpstr>
      <vt:lpstr>Findings</vt:lpstr>
      <vt:lpstr>Conclusion</vt:lpstr>
      <vt:lpstr>Conclusion</vt:lpstr>
      <vt:lpstr>Conclusion</vt:lpstr>
      <vt:lpstr>Implications</vt:lpstr>
      <vt:lpstr>Recommendations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                                                Natalie J. Leriger                        Ed.D. Candidate in Education and Ethical Leadership                                         Olivet Nazarene University                                                    April, 6 2019  </dc:title>
  <dc:creator>Natalie Leriger</dc:creator>
  <cp:lastModifiedBy>Natalie Leriger</cp:lastModifiedBy>
  <cp:revision>5</cp:revision>
  <dcterms:created xsi:type="dcterms:W3CDTF">2019-02-04T17:02:52Z</dcterms:created>
  <dcterms:modified xsi:type="dcterms:W3CDTF">2019-02-04T17:41:06Z</dcterms:modified>
</cp:coreProperties>
</file>