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7.jpg" ContentType="image/png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25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9" r:id="rId14"/>
    <p:sldId id="268" r:id="rId15"/>
    <p:sldId id="270" r:id="rId16"/>
    <p:sldId id="269" r:id="rId17"/>
    <p:sldId id="272" r:id="rId18"/>
    <p:sldId id="271" r:id="rId19"/>
    <p:sldId id="276" r:id="rId20"/>
    <p:sldId id="274" r:id="rId21"/>
    <p:sldId id="273" r:id="rId22"/>
    <p:sldId id="275" r:id="rId23"/>
    <p:sldId id="277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A466"/>
    <a:srgbClr val="FAD1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82353" autoAdjust="0"/>
  </p:normalViewPr>
  <p:slideViewPr>
    <p:cSldViewPr snapToGrid="0">
      <p:cViewPr varScale="1">
        <p:scale>
          <a:sx n="81" d="100"/>
          <a:sy n="81" d="100"/>
        </p:scale>
        <p:origin x="120" y="240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Percentage of MSW Programs with an </a:t>
            </a:r>
          </a:p>
          <a:p>
            <a:pPr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Elective Course on Spirituality and Religion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 of MSW Programs with an Elective Course on Spirituality and Religion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1995</c:v>
                </c:pt>
                <c:pt idx="1">
                  <c:v>2005</c:v>
                </c:pt>
                <c:pt idx="2">
                  <c:v>2016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14.9</c:v>
                </c:pt>
                <c:pt idx="1">
                  <c:v>33.299999999999997</c:v>
                </c:pt>
                <c:pt idx="2">
                  <c:v>30.4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CF-4E3C-99FE-E53C23338B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8325376"/>
        <c:axId val="273786840"/>
      </c:barChart>
      <c:catAx>
        <c:axId val="268325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3786840"/>
        <c:crosses val="autoZero"/>
        <c:auto val="1"/>
        <c:lblAlgn val="ctr"/>
        <c:lblOffset val="100"/>
        <c:noMultiLvlLbl val="0"/>
      </c:catAx>
      <c:valAx>
        <c:axId val="273786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8325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9F00A-AB49-4D34-97E8-B1B1EDA55B32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A52A44-7930-4B9C-9E8F-84F4DC529C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299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52A44-7930-4B9C-9E8F-84F4DC529C7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025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52A44-7930-4B9C-9E8F-84F4DC529C7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5204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52A44-7930-4B9C-9E8F-84F4DC529C7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8829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52A44-7930-4B9C-9E8F-84F4DC529C7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4392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52A44-7930-4B9C-9E8F-84F4DC529C7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1679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52A44-7930-4B9C-9E8F-84F4DC529C7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5507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52A44-7930-4B9C-9E8F-84F4DC529C7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8902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52A44-7930-4B9C-9E8F-84F4DC529C7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6947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52A44-7930-4B9C-9E8F-84F4DC529C7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432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52A44-7930-4B9C-9E8F-84F4DC529C7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291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52A44-7930-4B9C-9E8F-84F4DC529C7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876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52A44-7930-4B9C-9E8F-84F4DC529C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331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52A44-7930-4B9C-9E8F-84F4DC529C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653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52A44-7930-4B9C-9E8F-84F4DC529C7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798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52A44-7930-4B9C-9E8F-84F4DC529C7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582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52A44-7930-4B9C-9E8F-84F4DC529C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7917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52A44-7930-4B9C-9E8F-84F4DC529C7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3890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52A44-7930-4B9C-9E8F-84F4DC529C7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0008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52A44-7930-4B9C-9E8F-84F4DC529C7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144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flip="none" rotWithShape="1">
          <a:gsLst>
            <a:gs pos="0">
              <a:srgbClr val="B1DDFF"/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2AED8E5B-0D98-4FE1-9B26-D1041E3A89F9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159CD-DA3A-463F-AFEF-A68838A6859B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925-E007-46C2-84AB-35EE10DCAD39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2DCB-466C-4061-8D51-D3254DD77FA1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flip="none"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bg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642357F-39F6-401C-9FF8-3072724998F3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DB09B-D413-414E-B13F-B1984CD8FF65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8F992-55E7-4B2D-A6F1-8C9243CBFE1B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98110-BAA6-4256-A2E5-BB66A47D2616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03892-3343-4E4E-B81B-70A099359AD2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2F85-D33A-46AF-9088-5A7400C1018E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rgbClr val="969696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12700" dist="381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3EB3A624-F501-46A9-B8CA-4949E24E27C8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lang="en-US" sz="1000" kern="1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381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C4D3C1-679D-44D8-8A9C-D402CE4EF569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14667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hlcole@olivet.edu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300/J067v22n01_08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80/15426432.2018.1445574" TargetMode="External"/><Relationship Id="rId5" Type="http://schemas.openxmlformats.org/officeDocument/2006/relationships/hyperlink" Target="https://doi.org/10.1080/01488376.2011.647979" TargetMode="External"/><Relationship Id="rId4" Type="http://schemas.openxmlformats.org/officeDocument/2006/relationships/hyperlink" Target="https://doi.org/10.1300/J377v23n04_03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80/15426432.1995.9960214" TargetMode="External"/><Relationship Id="rId2" Type="http://schemas.openxmlformats.org/officeDocument/2006/relationships/hyperlink" Target="https://doi.org/10.1080/02615479.2011.58656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80/15426432.2016.1187106" TargetMode="External"/><Relationship Id="rId5" Type="http://schemas.openxmlformats.org/officeDocument/2006/relationships/hyperlink" Target="https://doi.org/10.1086/604201" TargetMode="External"/><Relationship Id="rId4" Type="http://schemas.openxmlformats.org/officeDocument/2006/relationships/hyperlink" Target="https://doi.org/10.1080/10437797.1990.1067216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80/15426432.2020.183142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300/J377v26n02%2001" TargetMode="External"/><Relationship Id="rId3" Type="http://schemas.openxmlformats.org/officeDocument/2006/relationships/hyperlink" Target="https://doi.org/10.5175/JSWE.2007.200500526" TargetMode="External"/><Relationship Id="rId7" Type="http://schemas.openxmlformats.org/officeDocument/2006/relationships/hyperlink" Target="http://doi.org/10.1300/J377v23n04_05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80/15313204.2016.1228093" TargetMode="External"/><Relationship Id="rId5" Type="http://schemas.openxmlformats.org/officeDocument/2006/relationships/hyperlink" Target="https://doi.org/10.1093/sw/swv021" TargetMode="External"/><Relationship Id="rId10" Type="http://schemas.openxmlformats.org/officeDocument/2006/relationships/hyperlink" Target="https://doi.org/10.18084-7219.11.sp1.38" TargetMode="External"/><Relationship Id="rId4" Type="http://schemas.openxmlformats.org/officeDocument/2006/relationships/hyperlink" Target="https://doi.org/10/1606/1044-3894.257" TargetMode="External"/><Relationship Id="rId9" Type="http://schemas.openxmlformats.org/officeDocument/2006/relationships/hyperlink" Target="https://doi.org/10.1080/10437797.2018.1434443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93/sw/swx055" TargetMode="External"/><Relationship Id="rId2" Type="http://schemas.openxmlformats.org/officeDocument/2006/relationships/hyperlink" Target="https://doi.org/10.1093/sw/swv018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080/15426430802644198" TargetMode="External"/><Relationship Id="rId4" Type="http://schemas.openxmlformats.org/officeDocument/2006/relationships/hyperlink" Target="https://doi.org/10.18060/135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80/15426430802644198" TargetMode="External"/><Relationship Id="rId2" Type="http://schemas.openxmlformats.org/officeDocument/2006/relationships/hyperlink" Target="https://doi.org/10.1080/15426432.1998.996022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80/10437797.1992.10778772" TargetMode="External"/><Relationship Id="rId5" Type="http://schemas.openxmlformats.org/officeDocument/2006/relationships/hyperlink" Target="https://doi.org/10.1080/15426430802643687" TargetMode="External"/><Relationship Id="rId4" Type="http://schemas.openxmlformats.org/officeDocument/2006/relationships/hyperlink" Target="https://doi.org/10.1080/15426432.2013.839222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80/10437797.1999.10778952" TargetMode="External"/><Relationship Id="rId7" Type="http://schemas.openxmlformats.org/officeDocument/2006/relationships/hyperlink" Target="https://doi.org/10.1080/10911359.2018.14918" TargetMode="External"/><Relationship Id="rId2" Type="http://schemas.openxmlformats.org/officeDocument/2006/relationships/hyperlink" Target="https://doi.org/10.1080/10437797.1994.1067224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80/1542.2013.801748" TargetMode="External"/><Relationship Id="rId5" Type="http://schemas.openxmlformats.org/officeDocument/2006/relationships/hyperlink" Target="https://doi.org/10.1300/J377v26n03_02" TargetMode="External"/><Relationship Id="rId4" Type="http://schemas.openxmlformats.org/officeDocument/2006/relationships/hyperlink" Target="https://doi.org/10.1300/J131v21n01_06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1923144"/>
            <a:ext cx="9068586" cy="2590800"/>
          </a:xfrm>
        </p:spPr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Intersecting social work practice, education, &amp; Spirituality: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conceptual model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1708" y="4223658"/>
            <a:ext cx="9296400" cy="10668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Hillary L. Cole, MSW, LCSW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Doctoral Candidate, University of St. Thomas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Assistant Professor &amp; BSW Program Director, Olivet Nazarene University</a:t>
            </a:r>
          </a:p>
        </p:txBody>
      </p:sp>
    </p:spTree>
    <p:extLst>
      <p:ext uri="{BB962C8B-B14F-4D97-AF65-F5344CB8AC3E}">
        <p14:creationId xmlns:p14="http://schemas.microsoft.com/office/powerpoint/2010/main" val="2131016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Degree of Spirituality Integration</a:t>
            </a: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5932309"/>
              </p:ext>
            </p:extLst>
          </p:nvPr>
        </p:nvGraphicFramePr>
        <p:xfrm>
          <a:off x="685800" y="609600"/>
          <a:ext cx="77724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  <a:p>
            <a:endParaRPr lang="en-US" sz="2000" dirty="0"/>
          </a:p>
          <a:p>
            <a:r>
              <a:rPr lang="en-US" sz="2000" b="1" dirty="0"/>
              <a:t>BSW Programs:</a:t>
            </a:r>
          </a:p>
          <a:p>
            <a:r>
              <a:rPr lang="en-US" sz="2000" dirty="0"/>
              <a:t>8% / 43 out of 531</a:t>
            </a:r>
          </a:p>
          <a:p>
            <a:r>
              <a:rPr lang="en-US" sz="2000" dirty="0"/>
              <a:t>(Cole, 2021)</a:t>
            </a: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644900" y="6258890"/>
            <a:ext cx="579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(Moffatt &amp;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Oxhandler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2018; Russel, 1998, 2005)</a:t>
            </a:r>
          </a:p>
        </p:txBody>
      </p:sp>
    </p:spTree>
    <p:extLst>
      <p:ext uri="{BB962C8B-B14F-4D97-AF65-F5344CB8AC3E}">
        <p14:creationId xmlns:p14="http://schemas.microsoft.com/office/powerpoint/2010/main" val="1709154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55294"/>
            <a:ext cx="10058400" cy="1371600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Models for Spirituality Integration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2248" y="1801049"/>
            <a:ext cx="3057652" cy="64008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Core Curriculum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622" y="2694888"/>
            <a:ext cx="3057652" cy="3022598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Benefits</a:t>
            </a:r>
          </a:p>
          <a:p>
            <a:pPr lvl="1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to dive deeper into content.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Challenges</a:t>
            </a:r>
            <a:endParaRPr lang="en-US" sz="2400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Willing/qualified faculty; balancing course loads.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820505" y="1792394"/>
            <a:ext cx="3057652" cy="64008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Elective Course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8067548" y="1792394"/>
            <a:ext cx="3057652" cy="64008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Combination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1222248" y="2694888"/>
            <a:ext cx="3057652" cy="3022598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Benefits</a:t>
            </a:r>
          </a:p>
          <a:p>
            <a:pPr lvl="1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students exposed to content.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Challenges</a:t>
            </a:r>
          </a:p>
          <a:p>
            <a:pPr lvl="1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faculty must be familiar with content and comfortable teaching it.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2"/>
          </p:nvPr>
        </p:nvSpPr>
        <p:spPr>
          <a:xfrm>
            <a:off x="8222996" y="2634854"/>
            <a:ext cx="3194304" cy="3022598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Benefits</a:t>
            </a:r>
          </a:p>
          <a:p>
            <a:pPr lvl="1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students are exposed to content; some can dive deeper.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Challenges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Faculty &amp; course loads.</a:t>
            </a:r>
          </a:p>
        </p:txBody>
      </p:sp>
    </p:spTree>
    <p:extLst>
      <p:ext uri="{BB962C8B-B14F-4D97-AF65-F5344CB8AC3E}">
        <p14:creationId xmlns:p14="http://schemas.microsoft.com/office/powerpoint/2010/main" val="3459308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the spirituality-social work relationship: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the ecological model as lens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22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chemeClr val="accent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The Ecological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5910" y="2009088"/>
            <a:ext cx="7086600" cy="40150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accent5"/>
                </a:solidFill>
              </a:rPr>
              <a:t>History of the Model</a:t>
            </a:r>
          </a:p>
          <a:p>
            <a:pPr lvl="1"/>
            <a:r>
              <a:rPr lang="en-US" sz="1800" dirty="0"/>
              <a:t>Origins in Natural Science Ecology</a:t>
            </a:r>
          </a:p>
          <a:p>
            <a:pPr lvl="1"/>
            <a:r>
              <a:rPr lang="en-US" sz="1800" dirty="0"/>
              <a:t>Application to Social Work: </a:t>
            </a:r>
            <a:r>
              <a:rPr lang="en-US" sz="1600" dirty="0" err="1"/>
              <a:t>Carel</a:t>
            </a:r>
            <a:r>
              <a:rPr lang="en-US" sz="1600" dirty="0"/>
              <a:t> </a:t>
            </a:r>
            <a:r>
              <a:rPr lang="en-US" sz="1600" dirty="0" err="1"/>
              <a:t>Germain</a:t>
            </a:r>
            <a:r>
              <a:rPr lang="en-US" sz="1600" dirty="0"/>
              <a:t> &amp; Alex </a:t>
            </a:r>
            <a:r>
              <a:rPr lang="en-US" sz="1600" dirty="0" err="1"/>
              <a:t>Gitterman</a:t>
            </a:r>
            <a:endParaRPr lang="en-US" sz="1600" dirty="0"/>
          </a:p>
          <a:p>
            <a:pPr lvl="1"/>
            <a:r>
              <a:rPr lang="en-US" sz="1800" dirty="0"/>
              <a:t>Modern-Day Social Work Education</a:t>
            </a:r>
          </a:p>
          <a:p>
            <a:pPr lvl="2"/>
            <a:r>
              <a:rPr lang="en-US" sz="1600" dirty="0"/>
              <a:t>Human Behavior in the Social Environment (HBSE)</a:t>
            </a:r>
          </a:p>
          <a:p>
            <a:pPr marL="0" indent="0">
              <a:buNone/>
            </a:pPr>
            <a:endParaRPr lang="en-US" sz="2000" i="1" dirty="0"/>
          </a:p>
          <a:p>
            <a:pPr marL="0" indent="0">
              <a:buNone/>
            </a:pPr>
            <a:r>
              <a:rPr lang="en-US" sz="2000" dirty="0">
                <a:solidFill>
                  <a:schemeClr val="accent5"/>
                </a:solidFill>
              </a:rPr>
              <a:t>Assumptions &amp; Key Concepts</a:t>
            </a:r>
          </a:p>
          <a:p>
            <a:pPr lvl="1"/>
            <a:r>
              <a:rPr lang="en-US" sz="18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Person-in-environment</a:t>
            </a:r>
            <a:r>
              <a:rPr lang="en-US" sz="18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</a:t>
            </a:r>
            <a:r>
              <a:rPr lang="en-US" sz="1600" dirty="0"/>
              <a:t>People &amp; their environments are dynamically interconnected</a:t>
            </a:r>
          </a:p>
          <a:p>
            <a:pPr lvl="1"/>
            <a:r>
              <a:rPr lang="en-US" sz="18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Level of fit</a:t>
            </a:r>
            <a:r>
              <a:rPr lang="en-US" sz="18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</a:t>
            </a:r>
            <a:r>
              <a:rPr lang="en-US" sz="1600" dirty="0"/>
              <a:t>People strive to improve the relationship with their environments to avoid stress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308" y="559467"/>
            <a:ext cx="3757782" cy="25042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7" r="17511"/>
          <a:stretch/>
        </p:blipFill>
        <p:spPr>
          <a:xfrm>
            <a:off x="8747399" y="3146803"/>
            <a:ext cx="2100710" cy="3229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703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066220"/>
              </p:ext>
            </p:extLst>
          </p:nvPr>
        </p:nvGraphicFramePr>
        <p:xfrm>
          <a:off x="4622797" y="566394"/>
          <a:ext cx="7099302" cy="5783227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794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052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144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chemeClr val="bg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Ecological Concept                        or Principle </a:t>
                      </a:r>
                      <a:endParaRPr lang="en-US" sz="2200" b="1" dirty="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chemeClr val="bg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Framework Definition</a:t>
                      </a:r>
                      <a:endParaRPr lang="en-US" sz="2200" b="1" dirty="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913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i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Life Stressor </a:t>
                      </a:r>
                      <a:endParaRPr lang="en-US" sz="2200" b="0" i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Force driving social work away or towards spirituality and/or religion.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32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i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Stress</a:t>
                      </a:r>
                      <a:endParaRPr lang="en-US" sz="2200" b="0" i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Negative impact of life stressor.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913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i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Adaptive Behavior</a:t>
                      </a:r>
                      <a:endParaRPr lang="en-US" sz="2200" b="0" i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process of social work moving away or toward spirituality and/or religion.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913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i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Level of Fit</a:t>
                      </a:r>
                      <a:endParaRPr lang="en-US" sz="2200" b="0" i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Goodness of fit between social work and spirituality and/or religion.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130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i="1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Person:Environment</a:t>
                      </a:r>
                      <a:r>
                        <a:rPr lang="en-US" sz="2200" b="0" i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Relationship</a:t>
                      </a:r>
                      <a:endParaRPr lang="en-US" sz="2200" b="0" i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Relationship between social work and U.S. society/professional expectations.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533400" y="794994"/>
            <a:ext cx="3733800" cy="1371600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Ideas 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half" idx="4294967295"/>
          </p:nvPr>
        </p:nvSpPr>
        <p:spPr>
          <a:xfrm>
            <a:off x="711199" y="2070100"/>
            <a:ext cx="3733800" cy="3835038"/>
          </a:xfrm>
        </p:spPr>
        <p:txBody>
          <a:bodyPr>
            <a:no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spirituality-social work relationship can be better understood when viewed through the lens of the Ecological Model.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Applying 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person-in-environment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provides clarity, especially for the major movements social work has made away from or towards spirituality and religion.</a:t>
            </a:r>
          </a:p>
        </p:txBody>
      </p:sp>
    </p:spTree>
    <p:extLst>
      <p:ext uri="{BB962C8B-B14F-4D97-AF65-F5344CB8AC3E}">
        <p14:creationId xmlns:p14="http://schemas.microsoft.com/office/powerpoint/2010/main" val="392904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553" y="321937"/>
            <a:ext cx="10058400" cy="1371600"/>
          </a:xfrm>
        </p:spPr>
        <p:txBody>
          <a:bodyPr/>
          <a:lstStyle/>
          <a:p>
            <a:r>
              <a:rPr lang="en-US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Applying the Framework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116260" y="1215735"/>
            <a:ext cx="9747776" cy="5252121"/>
            <a:chOff x="-313130" y="353596"/>
            <a:chExt cx="9341260" cy="2409406"/>
          </a:xfrm>
        </p:grpSpPr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5635121" y="1933170"/>
              <a:ext cx="3227144" cy="478634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600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Social Work Moves Toward Spirituality/Religion to Improve its </a:t>
              </a:r>
              <a:r>
                <a:rPr lang="en-US" sz="1600" i="1" dirty="0" err="1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Person:Environment</a:t>
              </a:r>
              <a:r>
                <a:rPr lang="en-US" sz="1600" i="1" dirty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 Relationship  </a:t>
              </a:r>
              <a:endParaRPr lang="en-US" sz="14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-313130" y="353596"/>
              <a:ext cx="9341260" cy="2409406"/>
              <a:chOff x="-313130" y="353596"/>
              <a:chExt cx="9341260" cy="2409406"/>
            </a:xfrm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504305" y="1652890"/>
                <a:ext cx="7680306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 flipV="1">
                <a:off x="504305" y="1648830"/>
                <a:ext cx="0" cy="382386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flipV="1">
                <a:off x="1014154" y="1648825"/>
                <a:ext cx="0" cy="382386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flipV="1">
                <a:off x="2968561" y="1648836"/>
                <a:ext cx="0" cy="382386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V="1">
                <a:off x="4011214" y="1657224"/>
                <a:ext cx="0" cy="382386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V="1">
                <a:off x="2050472" y="1657220"/>
                <a:ext cx="0" cy="382386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V="1">
                <a:off x="4519471" y="1270498"/>
                <a:ext cx="0" cy="382386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V="1">
                <a:off x="5221454" y="1270508"/>
                <a:ext cx="0" cy="382386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V="1">
                <a:off x="6245457" y="1241779"/>
                <a:ext cx="0" cy="41545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>
                <a:endCxn id="26" idx="2"/>
              </p:cNvCxnSpPr>
              <p:nvPr/>
            </p:nvCxnSpPr>
            <p:spPr>
              <a:xfrm flipV="1">
                <a:off x="7278808" y="1270498"/>
                <a:ext cx="83940" cy="8469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V="1">
                <a:off x="8172464" y="1266455"/>
                <a:ext cx="0" cy="382386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 Box 2"/>
              <p:cNvSpPr txBox="1">
                <a:spLocks noChangeArrowheads="1"/>
              </p:cNvSpPr>
              <p:nvPr/>
            </p:nvSpPr>
            <p:spPr bwMode="auto">
              <a:xfrm>
                <a:off x="100169" y="869455"/>
                <a:ext cx="3292856" cy="470722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6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Social Work </a:t>
                </a:r>
                <a:r>
                  <a:rPr lang="en-US" sz="16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Moves Away</a:t>
                </a:r>
                <a:r>
                  <a:rPr lang="en-US" sz="16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from Spirituality/Religion to Improve its </a:t>
                </a:r>
                <a:r>
                  <a:rPr lang="en-US" sz="1600" i="1" dirty="0" err="1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Person:Environment</a:t>
                </a:r>
                <a:r>
                  <a:rPr lang="en-US" sz="1600" i="1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Relationship </a:t>
                </a:r>
                <a:endParaRPr lang="en-US" sz="1400" i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Text Box 2"/>
              <p:cNvSpPr txBox="1">
                <a:spLocks noChangeArrowheads="1"/>
              </p:cNvSpPr>
              <p:nvPr/>
            </p:nvSpPr>
            <p:spPr bwMode="auto">
              <a:xfrm>
                <a:off x="-313130" y="1906732"/>
                <a:ext cx="996070" cy="39437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rgbClr val="0070C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Early </a:t>
                </a:r>
                <a:r>
                  <a:rPr lang="en-US" sz="14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Re</a:t>
                </a:r>
                <a:r>
                  <a:rPr lang="en-US" sz="1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ligious </a:t>
                </a:r>
                <a:r>
                  <a:rPr lang="en-US" sz="14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R</a:t>
                </a:r>
                <a:r>
                  <a:rPr lang="en-US" sz="1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oots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 Box 2"/>
              <p:cNvSpPr txBox="1">
                <a:spLocks noChangeArrowheads="1"/>
              </p:cNvSpPr>
              <p:nvPr/>
            </p:nvSpPr>
            <p:spPr bwMode="auto">
              <a:xfrm>
                <a:off x="753640" y="1903475"/>
                <a:ext cx="937762" cy="85952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rgbClr val="0070C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4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1898:  </a:t>
                </a:r>
                <a:r>
                  <a:rPr lang="en-US" sz="1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First Formal Training of Social Workers, Scientific Methods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 Box 2"/>
              <p:cNvSpPr txBox="1">
                <a:spLocks noChangeArrowheads="1"/>
              </p:cNvSpPr>
              <p:nvPr/>
            </p:nvSpPr>
            <p:spPr bwMode="auto">
              <a:xfrm>
                <a:off x="1778607" y="1903795"/>
                <a:ext cx="904360" cy="794616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rgbClr val="0070C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4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1915: </a:t>
                </a:r>
                <a:r>
                  <a:rPr lang="en-US" sz="1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Abraham Flexner Address, Pressure to Organize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Text Box 2"/>
              <p:cNvSpPr txBox="1">
                <a:spLocks noChangeArrowheads="1"/>
              </p:cNvSpPr>
              <p:nvPr/>
            </p:nvSpPr>
            <p:spPr bwMode="auto">
              <a:xfrm>
                <a:off x="2745276" y="1907709"/>
                <a:ext cx="1058638" cy="79951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rgbClr val="0070C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4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1935:  </a:t>
                </a:r>
                <a:r>
                  <a:rPr lang="en-US" sz="1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Social Security Act, Increased </a:t>
                </a:r>
                <a:r>
                  <a:rPr lang="en-US" sz="14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GovernmentInvolvement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 Box 2"/>
              <p:cNvSpPr txBox="1">
                <a:spLocks noChangeArrowheads="1"/>
              </p:cNvSpPr>
              <p:nvPr/>
            </p:nvSpPr>
            <p:spPr bwMode="auto">
              <a:xfrm>
                <a:off x="3881680" y="1906732"/>
                <a:ext cx="991817" cy="735866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rgbClr val="0070C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4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1970s:</a:t>
                </a:r>
                <a:r>
                  <a:rPr lang="en-US" sz="1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 SR Content Removed from CSWE Policies 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 Box 2"/>
              <p:cNvSpPr txBox="1">
                <a:spLocks noChangeArrowheads="1"/>
              </p:cNvSpPr>
              <p:nvPr/>
            </p:nvSpPr>
            <p:spPr bwMode="auto">
              <a:xfrm>
                <a:off x="3537667" y="463234"/>
                <a:ext cx="1069513" cy="80784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rgbClr val="0070C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4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1990s: </a:t>
                </a:r>
                <a:r>
                  <a:rPr lang="en-US" sz="1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Renewed Interest among Social Work </a:t>
                </a:r>
                <a:r>
                  <a:rPr lang="en-US" sz="14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</a:t>
                </a:r>
                <a:r>
                  <a:rPr lang="en-US" sz="1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tudents &amp; Faculty 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 Box 2"/>
              <p:cNvSpPr txBox="1">
                <a:spLocks noChangeArrowheads="1"/>
              </p:cNvSpPr>
              <p:nvPr/>
            </p:nvSpPr>
            <p:spPr bwMode="auto">
              <a:xfrm>
                <a:off x="4657189" y="608747"/>
                <a:ext cx="906577" cy="66351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rgbClr val="0070C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4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1995: </a:t>
                </a:r>
                <a:r>
                  <a:rPr lang="en-US" sz="1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   SR Content Added to </a:t>
                </a:r>
                <a:r>
                  <a:rPr lang="en-US" sz="12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CSWE EPAS 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 Box 2"/>
              <p:cNvSpPr txBox="1">
                <a:spLocks noChangeArrowheads="1"/>
              </p:cNvSpPr>
              <p:nvPr/>
            </p:nvSpPr>
            <p:spPr bwMode="auto">
              <a:xfrm>
                <a:off x="5639246" y="768310"/>
                <a:ext cx="1102035" cy="49798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rgbClr val="0070C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4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2000:      </a:t>
                </a:r>
                <a:r>
                  <a:rPr lang="en-US" sz="1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First Global SSSW Conference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Text Box 2"/>
              <p:cNvSpPr txBox="1">
                <a:spLocks noChangeArrowheads="1"/>
              </p:cNvSpPr>
              <p:nvPr/>
            </p:nvSpPr>
            <p:spPr bwMode="auto">
              <a:xfrm>
                <a:off x="6841421" y="353596"/>
                <a:ext cx="1042653" cy="91690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rgbClr val="0070C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400" b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2015/2017: </a:t>
                </a:r>
                <a:r>
                  <a:rPr lang="en-US" sz="1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SR in NASW Code of Ethics &amp; Standards of Cultural Competence 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Text Box 2"/>
              <p:cNvSpPr txBox="1">
                <a:spLocks noChangeArrowheads="1"/>
              </p:cNvSpPr>
              <p:nvPr/>
            </p:nvSpPr>
            <p:spPr bwMode="auto">
              <a:xfrm>
                <a:off x="7984043" y="869455"/>
                <a:ext cx="1044087" cy="39728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rgbClr val="0070C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Continued Modern-Day Support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2389910" y="3576752"/>
            <a:ext cx="7699663" cy="882174"/>
            <a:chOff x="0" y="0"/>
            <a:chExt cx="6359618" cy="779943"/>
          </a:xfrm>
        </p:grpSpPr>
        <p:sp>
          <p:nvSpPr>
            <p:cNvPr id="29" name="Left Brace 28"/>
            <p:cNvSpPr/>
            <p:nvPr/>
          </p:nvSpPr>
          <p:spPr>
            <a:xfrm rot="5400000">
              <a:off x="1216357" y="-1216357"/>
              <a:ext cx="293370" cy="2726083"/>
            </a:xfrm>
            <a:prstGeom prst="lef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0" name="Left Brace 29"/>
            <p:cNvSpPr/>
            <p:nvPr/>
          </p:nvSpPr>
          <p:spPr>
            <a:xfrm rot="16200000">
              <a:off x="4547386" y="-1032289"/>
              <a:ext cx="294004" cy="3330460"/>
            </a:xfrm>
            <a:prstGeom prst="lef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7497642" y="5926667"/>
            <a:ext cx="4720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SR refers to Spirituality and Religion. </a:t>
            </a:r>
          </a:p>
          <a:p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9096988" y="3151832"/>
            <a:ext cx="0" cy="90561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02920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Implications for Educators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Framework Dynamics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Strategy for teaching spirituality/religion content throughout core curriculum.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Could be used to structure an elective course on spirituality and social work.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appropriate at the BSW level.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Could be adapted for first-year MSW students.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Framework Implementation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Introducing it in an Introduction to Social Work course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Classroom activity using illustration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Re-enforcing it in classes that follow: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HBSE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Practice Courses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Policy</a:t>
            </a:r>
          </a:p>
        </p:txBody>
      </p:sp>
    </p:spTree>
    <p:extLst>
      <p:ext uri="{BB962C8B-B14F-4D97-AF65-F5344CB8AC3E}">
        <p14:creationId xmlns:p14="http://schemas.microsoft.com/office/powerpoint/2010/main" val="2938472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or feedback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Email: </a:t>
            </a:r>
            <a:r>
              <a:rPr lang="en-US" sz="2400" dirty="0">
                <a:hlinkClick r:id="rId3"/>
              </a:rPr>
              <a:t>hlcole@olivet.edu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46701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17903"/>
            <a:ext cx="10058400" cy="7497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381991"/>
            <a:ext cx="10058400" cy="4925291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Ai, Al. L. (2002). Integrating spirituality into professional education: A challenging but feasible task.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Teaching in Social Work, 22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(1/2), 103-130. </a:t>
            </a:r>
            <a:r>
              <a:rPr lang="es-EC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https://doi.org/10.1300/J067v22n01_08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Barker, S. L. (2007). The integration of spirituality and religion content in social work education: Where we’ve been, where we’re going.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Work &amp; Christianity, 34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(2), 146-166. </a:t>
            </a:r>
            <a:endParaRPr lang="es-EC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Bethel, J. C. (2004). Impact of social work spirituality courses on student attitudes, values, and spiritual wellness.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Religion &amp; Spirituality in Social Work, 23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(4), 27-45.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https://doi.org/10.1300/J377v23n04_03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Buckey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J. W. (2012). Empirically based spirituality education: Implications for social work research and practice.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Social Service Research, 38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260-271.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https://doi.org/10.1080/01488376.2011.647979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Callahan, A. M., &amp; Benner, K. (2018). Building spiritual sensitivity through an online spirituality course.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Religion &amp; Social Work: Social Thought, 37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(2), 182-201.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https://doi.org/10.1080/15426432.2018.1445574</a:t>
            </a:r>
            <a:endParaRPr lang="es-EC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C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Canda</a:t>
            </a:r>
            <a:r>
              <a:rPr lang="es-EC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 R., &amp; </a:t>
            </a:r>
            <a:r>
              <a:rPr lang="es-EC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Furman</a:t>
            </a:r>
            <a:r>
              <a:rPr lang="es-EC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L. D. (1999).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Spiritual diversity in social work practice: The heart of helping.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Free Press.</a:t>
            </a:r>
          </a:p>
          <a:p>
            <a:r>
              <a:rPr lang="es-EC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Canda</a:t>
            </a:r>
            <a:r>
              <a:rPr lang="es-EC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 R., &amp; </a:t>
            </a:r>
            <a:r>
              <a:rPr lang="es-EC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Furman</a:t>
            </a:r>
            <a:r>
              <a:rPr lang="es-EC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L. D. (2010).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Spiritual diversity in social work practice: The heart of helping.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Oxford University Press.</a:t>
            </a:r>
          </a:p>
          <a:p>
            <a:r>
              <a:rPr lang="es-EC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Canda</a:t>
            </a:r>
            <a:r>
              <a:rPr lang="es-EC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 R., </a:t>
            </a:r>
            <a:r>
              <a:rPr lang="es-EC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Furman</a:t>
            </a:r>
            <a:r>
              <a:rPr lang="es-EC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L. D., &amp; </a:t>
            </a:r>
            <a:r>
              <a:rPr lang="es-EC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Canda</a:t>
            </a:r>
            <a:r>
              <a:rPr lang="es-EC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H. (2020).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Spiritual diversity in social work practice: The heart of helping.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Oxford University Press.</a:t>
            </a: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Cnaan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 A. (1999).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newer deal: Social work and religion in partnership.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Columbia University.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Council on Social Work Education. (2015).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Educational policy and accreditation standards for bachelor and master’s social work programs.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https://cswe.org/getattachment/Accreditation/Standards-and-Policies/2015-EPAS/2015EPASandGlossary.pdf.aspx.</a:t>
            </a:r>
          </a:p>
        </p:txBody>
      </p:sp>
    </p:spTree>
    <p:extLst>
      <p:ext uri="{BB962C8B-B14F-4D97-AF65-F5344CB8AC3E}">
        <p14:creationId xmlns:p14="http://schemas.microsoft.com/office/powerpoint/2010/main" val="35772505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28294"/>
            <a:ext cx="10058400" cy="87447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02773"/>
            <a:ext cx="10058400" cy="4632267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Cousineau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C. (2018).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Faith, spirituality, and social work education: An exploration into the quest for integration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[Unpublished doctoral dissertation]. University of St. Thomas.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Crisp, B. R. (2011). If a holistic approach to social work requires acknowledgement of religion, what does this mean for social work education?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Work Education, 30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(6), 663-674.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https://doi.org/10.1080/02615479.2011.586564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Derezotes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D., &amp; Evans, K. E. (1995). Spirituality and religiosity in practice: In-depth interviews of social work practitioners.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Thought, 18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(1), 39-56.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https://doi.org/10.1080/15426432.1995.9960214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Dudley, J. R., &amp;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Helfgott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C. (1990). Exploring a place for spirituality in the social work curriculum.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Social Work Education, 36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https://doi.org/10.1080/10437797.1990.10672160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Germain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C. B. (1973). An ecological perspective in casework practice.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Casework, 51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(June), 323-330.</a:t>
            </a: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Germain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C. B. (Ed.). (1979).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work practice: People and environments.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Columbia University Press.</a:t>
            </a: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Germain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C. B., &amp;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Gitterman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(1980).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life model of social work practice.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Colombia University Press.</a:t>
            </a: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Gitterman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(1996). Ecological perspective: Response to Professor Jerry Wakefield.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Service Review, 70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472-476.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https://doi.org/10.1086/604201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Gitterman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&amp;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Germain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C. B. (2008).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life model of social work practice: Advances in theory and practice,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ed.). Columbia University Press.</a:t>
            </a: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Gockel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A., &amp; Deng, X. (2016). Mindfulness training as social work pedagogy: Exploring benefits, challenges, and issues for consideration in integrating mindfulness into social work education.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Religion &amp; Spirituality in Social Work: Social Thought, 35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(3), 222-244.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https://doi.org/10.1080/15426432.2016.1187106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272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94400"/>
            <a:ext cx="10058400" cy="1371600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66000"/>
            <a:ext cx="10058400" cy="393192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Purpose/Goals of Workshop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of Spirituality, Social Work, &amp; Social Work Education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Spirituality Integration in Social Work Curriculum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Conceptual Framework based on the Ecological Model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Implications for Social Work Educators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583480" y="5526315"/>
            <a:ext cx="92964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None/>
              <a:defRPr sz="1600" kern="1200" spc="8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Article published by Taylor &amp; Francis in the </a:t>
            </a:r>
            <a:r>
              <a:rPr lang="en-US" sz="1800" i="1" dirty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Journal of Religion and Spirituality in Social Work: Social Thought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on November 22, 2020, available at http://wwww.tandfonline. com/</a:t>
            </a:r>
            <a:r>
              <a:rPr lang="en-US" sz="1800" u="sng" dirty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hlinkClick r:id="rId3"/>
              </a:rPr>
              <a:t>https://doi.org/10.1080/15426432.2020.1831420</a:t>
            </a:r>
            <a:r>
              <a:rPr lang="en-US" sz="1800" u="sng" dirty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901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11422"/>
            <a:ext cx="10058400" cy="67705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88473"/>
            <a:ext cx="10058400" cy="4727864"/>
          </a:xfrm>
        </p:spPr>
        <p:txBody>
          <a:bodyPr>
            <a:no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Graff, D. L. (2007). A study of baccalaureate social work students’ beliefs about the inclusion of religious and spiritual content in social work.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Social Work Education, 43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(2), 243-256. 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https://doi.org/10.5175/JSWE.2007.200500526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Hodge, D. R. (2004). Spirituality and people with mental illness: Developing spiritual competency in assessment and intervention.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Families in Society, 85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(1), 36-44. 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https://doi.org/10/1606/1044-3894.257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Hodge, D. R. (2015). Spirituality and religion among the general public: Implications for social work discourse.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Work, 60,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219-227. 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https://doi.org/10.1093/sw/swv021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Hodge, D. R. (2018). Spiritual competence: What it is, why it is necessary, and how to develop it.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Ethnic &amp; Cultural Diversity in Social Work, 27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(2), 124-139. 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https://doi.org/10.1080/15313204.2016.1228093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Hugen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B. (1994). The secularization of social work.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Work and Christianity, 21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(4): 83-101. 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http://doi.org/10.1300/J377v23n04_05</a:t>
            </a:r>
            <a:endParaRPr lang="en-US" sz="1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Hunt, J. (2014). Bio-psycho-social-spiritual assessment? Teaching the skill of spiritual assessment.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Work &amp; Christianity, 41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(4), 373-384. 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Larkin, S. (2010). Spiritually sensitive professional development of self: A curricular module for field education.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Work &amp; Christianity, 37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(4), 446-466. </a:t>
            </a:r>
          </a:p>
          <a:p>
            <a:r>
              <a:rPr lang="en-US" sz="1200" dirty="0"/>
              <a:t>Lee, E., &amp; Barrett, C. (2007). Integrating spirituality, faith, and social justice in social work practice and education: A pilot study. </a:t>
            </a:r>
            <a:r>
              <a:rPr lang="en-US" sz="1200" i="1" dirty="0"/>
              <a:t>Journal of Religion &amp; Spirituality in Social Work: Social Thought, 26</a:t>
            </a:r>
            <a:r>
              <a:rPr lang="en-US" sz="1200" dirty="0"/>
              <a:t>(2), 1-21. </a:t>
            </a:r>
            <a:r>
              <a:rPr lang="en-US" sz="1200" u="sng" dirty="0">
                <a:hlinkClick r:id="rId8"/>
              </a:rPr>
              <a:t>https://doi.org/10.1300/J377v26n02 01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Marty, M. E. (1980). Social service: Godly and godless.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Service Review, 54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(4), 4464-4481.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Moffatt, K. M., &amp;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Oxhandler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H. K. (2018). Religion and spirituality in Master of Social Work education: Past, present, and future considerations.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Social Work Education (54)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3, 543-553. 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https://doi.org/10.1080/10437797.2018.1434443</a:t>
            </a:r>
            <a:endParaRPr lang="en-US" sz="1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Murdock, V. (2005). Spirituality and aging in the bachelor of social work curriculum: Infusion and elective methods.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Journal of Baccalaureate Social Work, Supplement,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38-54. 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https://doi.org/10.18084-7219.11.sp1.38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0759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95522"/>
            <a:ext cx="10058400" cy="69783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093355"/>
            <a:ext cx="10058400" cy="5384800"/>
          </a:xfrm>
        </p:spPr>
        <p:txBody>
          <a:bodyPr>
            <a:normAutofit/>
          </a:bodyPr>
          <a:lstStyle/>
          <a:p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Association of Social Workers (NASW). (2015). </a:t>
            </a:r>
            <a:r>
              <a:rPr lang="en-US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NASW Standards and Indicators for Cultural Competence in Social Work Practice.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https://www.socialworkers.org/LinkClick.aspx?fileticket=PonPTDEBrn4%3D&amp;portalid=0</a:t>
            </a:r>
          </a:p>
          <a:p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Association of Social Workers (NASW). (2017). </a:t>
            </a:r>
            <a:r>
              <a:rPr lang="en-US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NASW Code of Ethics.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https://www.socialworkers.org/About/Ethics/Code-of-Ethics/Code-of-Ethics-English.</a:t>
            </a:r>
          </a:p>
          <a:p>
            <a:r>
              <a:rPr lang="en-US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Oxhandler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H. K., Parrish, D. E., Torres, L. R., &amp; </a:t>
            </a:r>
            <a:r>
              <a:rPr lang="en-US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Achenbaum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W. A. (2015). The integration of clients’ religion and spirituality in social work practice: A national survey. </a:t>
            </a:r>
            <a:r>
              <a:rPr lang="en-US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Work, 60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(3), 228-237. </a:t>
            </a:r>
            <a:r>
              <a:rPr lang="en-US" sz="17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https://doi.org/10.1093/sw/swv018</a:t>
            </a:r>
            <a:endParaRPr lang="en-US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Oxhandler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H. K., Polson, E. C., &amp; </a:t>
            </a:r>
            <a:r>
              <a:rPr lang="en-US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Achenbaum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W. (2017). The religiosity and spiritual beliefs and practices of clinical social workers: A national survey. </a:t>
            </a:r>
            <a:r>
              <a:rPr lang="en-US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Work, 63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(1), 47-55. </a:t>
            </a:r>
            <a:r>
              <a:rPr lang="en-US" sz="17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https://doi.org/10.1093/sw/swx055</a:t>
            </a:r>
            <a:endParaRPr lang="en-US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Padgett, D. K. (2017). </a:t>
            </a:r>
            <a:r>
              <a:rPr lang="en-US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Qualitative methods in social work research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</a:t>
            </a:r>
            <a:r>
              <a:rPr lang="en-US" sz="17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Ed). Sage Publications, Inc.</a:t>
            </a:r>
          </a:p>
          <a:p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Pew Research Center. (2015, May). </a:t>
            </a:r>
            <a:r>
              <a:rPr lang="en-US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U.S. Religious Landscape Study.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http://www.pewforum.org/religious-landscape-study/.</a:t>
            </a:r>
          </a:p>
          <a:p>
            <a:r>
              <a:rPr lang="en-US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Rotabi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 S. (2007). Ecological theory origin from natural to social science or vice versa? A brief conceptual history for social work. </a:t>
            </a:r>
            <a:r>
              <a:rPr lang="en-US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Advances in Social Work, 8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(1), 113-129. </a:t>
            </a:r>
            <a:r>
              <a:rPr lang="en-US" sz="17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https://doi.org/10.18060/135</a:t>
            </a:r>
            <a:endParaRPr lang="en-US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Rothman, J. (2008). Spirituality: What we can teach and how we can teach it. </a:t>
            </a:r>
            <a:r>
              <a:rPr lang="en-US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Religion &amp; Spirituality In Social Work: Social Thought, 28,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161-184. </a:t>
            </a:r>
            <a:r>
              <a:rPr lang="en-US" sz="17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https://doi.org/10.1080/15426430802644198</a:t>
            </a:r>
            <a:endParaRPr lang="en-US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748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65947"/>
            <a:ext cx="10058400" cy="718615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84562"/>
            <a:ext cx="10058400" cy="5076538"/>
          </a:xfrm>
        </p:spPr>
        <p:txBody>
          <a:bodyPr>
            <a:norm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Russel, R. (1998). Spirituality and religion in graduate social work education.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Thought, 18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(2), 15-29. 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https://doi.org/10.1080/15426432.1998.9960224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Russel, R., Ferraro, G., &amp; Russo, A. (2005, February). The development of MSW courses with a spiritual or religious focus. Paper presented at the meeting of the Council on Social Work Education, New York.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Sanger, M. (2010). The four-quadrant framework for addressing spiritual and religious issues in social work.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Rothman, J. (2008). Spirituality: What we can teach and how we can teach it.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Religion &amp; Spirituality In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Socal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Work: Social Thought, 28,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161-184. 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https://doi.org/10.1080/15426430802644198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Scales, T. L., &amp; Kelly, M. S. (2016). “To give Christ to the Neighborhood”: A corrective look at the settlement movement and early Christian social workers. In T. L. Scales &amp; M. S. Kelly (Eds.),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Christianity and social work: Readings on the integration of Christian faith and social work practice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(pp. 21-48). North American Association of Christians in Social Work. (Reprinted from “‘To give Christ to the neighborhood’: A corrective look at the settlement movement and early Christian social workers,” 2011,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Work and Christianity, 38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[3], 356-376.)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Sloan-Power, E. (2013). Diversity education and spirituality: An empirical reflecting approach for MSW students.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Religion &amp; Spirituality in Social Work: Social Thought, 32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330-348. 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https://doi.org/10.1080/15426432.2013.839222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Sheridan, M. S. (2009). Ethical issues in the use of spiritually based interventions in social work practice: What are we doing and why.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Religion &amp; Spirituality in Social Work: Social Thought, 28,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99-126. 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https://doi.org/10.1080/15426430802643687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Sheridan, M. J.,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Bullis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 K., Adcock, C. R., Berlin, S. D., &amp; Miller, P. C. (1992). Practitioners’ attitudes and behaviors toward religion and spirituality: Issues for education and practice.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Social Work Education, 28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(2), 190-203.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https://doi.org/10.1080/10437797.1992.10778772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5752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856006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98600"/>
            <a:ext cx="10058400" cy="4536440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Sheridan, M. J., Wilmer, C. M., &amp;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Atcheson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L. (1994). Inclusion of content on religion and spirituality in the social work curriculum: A student of faculty views.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Social Work Education, 30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(3), 363-376.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https://doi.org/10.1080/10437797.1994.10672246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Sheridan, M.J., Amato-von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Hemert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 (1999). The role of religion and spirituality in social work education and practice: A survey of student views and experiences.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Social Work Education, 35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(1), 125-141.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https://doi.org/10.1080/10437797.1999.10778952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Staral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J. M. (2002). Reflecting on daily experience: What does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Ignatian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spirituality have to offer social work students?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Thought, 21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(1), 77-92.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https://doi.org/10.1300/J131v21n01_06</a:t>
            </a: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Staral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J. M. (1999). Seeking religious and spiritual competence: The perceptions of BSW students at a private, Catholic university.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Work and Christianity, 26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(2), 101-111.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Williams, M. &amp;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Smolak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(2007). Integration faith matters in social work education.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Religion &amp; Spirituality in Social Work, 26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(3), 25-44.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https://doi.org/10.1300/J377v26n03_02</a:t>
            </a:r>
            <a:endParaRPr lang="en-US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Wong, Y. R. (2013). Returning to silence, connecting to wholeness: Contemplative pedagogy for critical social work education.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Religion &amp; Spirituality in Social Work: Social Thought, 32,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269-285.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https://doi.org/10.1080/1542.2013.801748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Yun, K., Kim, S., &amp;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Awasu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C. R. (2019). Stress and impact of spirituality as a mediator of coping methods among social work college students.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Human Behavior in the Social Environment, 29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(1), 125-136.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https://doi.org/10.1080/10911359.2018.14918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581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Spirituality-Social Work Relationship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168398" y="2288784"/>
            <a:ext cx="10131424" cy="3987939"/>
            <a:chOff x="1168398" y="2288784"/>
            <a:chExt cx="10131424" cy="3987939"/>
          </a:xfrm>
        </p:grpSpPr>
        <p:sp>
          <p:nvSpPr>
            <p:cNvPr id="14" name="TextBox 13"/>
            <p:cNvSpPr txBox="1"/>
            <p:nvPr/>
          </p:nvSpPr>
          <p:spPr>
            <a:xfrm>
              <a:off x="1308098" y="4707063"/>
              <a:ext cx="16002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Colonial Period – Early 20</a:t>
              </a:r>
              <a:r>
                <a:rPr lang="en-US" sz="2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</a:t>
              </a:r>
              <a:r>
                <a: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Century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82699" y="2803020"/>
              <a:ext cx="176529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Religious Roots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219449" y="2341771"/>
              <a:ext cx="1892299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Profession Organizes &amp; Secularizes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267324" y="2660561"/>
              <a:ext cx="187324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Renewed Interest in Spirituality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68398" y="2500564"/>
              <a:ext cx="1879600" cy="1669973"/>
            </a:xfrm>
            <a:prstGeom prst="rect">
              <a:avLst/>
            </a:prstGeom>
            <a:noFill/>
            <a:ln w="2222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219449" y="2288784"/>
              <a:ext cx="1879600" cy="1881753"/>
            </a:xfrm>
            <a:prstGeom prst="rect">
              <a:avLst/>
            </a:prstGeom>
            <a:noFill/>
            <a:ln w="2222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308849" y="2306295"/>
              <a:ext cx="1879600" cy="1881752"/>
            </a:xfrm>
            <a:prstGeom prst="rect">
              <a:avLst/>
            </a:prstGeom>
            <a:noFill/>
            <a:ln w="2222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264149" y="2518074"/>
              <a:ext cx="1879600" cy="1669973"/>
            </a:xfrm>
            <a:prstGeom prst="rect">
              <a:avLst/>
            </a:prstGeom>
            <a:noFill/>
            <a:ln w="2222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1422400" y="2518073"/>
              <a:ext cx="9810749" cy="1957264"/>
              <a:chOff x="1422400" y="2518073"/>
              <a:chExt cx="9810749" cy="1957264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1422400" y="4462637"/>
                <a:ext cx="9423400" cy="1270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/>
            </p:nvSpPr>
            <p:spPr>
              <a:xfrm>
                <a:off x="9353549" y="2518073"/>
                <a:ext cx="1879600" cy="1669973"/>
              </a:xfrm>
              <a:prstGeom prst="rect">
                <a:avLst/>
              </a:prstGeom>
              <a:noFill/>
              <a:ln w="22225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7305673" y="2330474"/>
              <a:ext cx="1873249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Integration in Education &amp; Practice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286875" y="2643052"/>
              <a:ext cx="2012947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Modern-Day Relationship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219449" y="4707063"/>
              <a:ext cx="1879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1920s - 1979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260973" y="4722136"/>
              <a:ext cx="1879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1980 - 1994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99322" y="4722136"/>
              <a:ext cx="1879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1995 - 2009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255122" y="4722136"/>
              <a:ext cx="20447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2010 - Present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3047998" y="4475337"/>
              <a:ext cx="0" cy="1016556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5208582" y="4500565"/>
              <a:ext cx="7942" cy="991328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7254869" y="4511031"/>
              <a:ext cx="9525" cy="987393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9248768" y="4496450"/>
              <a:ext cx="3176" cy="974330"/>
            </a:xfrm>
            <a:prstGeom prst="line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6200773" y="5877890"/>
            <a:ext cx="579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Canda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Furman, 1999, 2010;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Canda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2020)</a:t>
            </a:r>
          </a:p>
        </p:txBody>
      </p:sp>
    </p:spTree>
    <p:extLst>
      <p:ext uri="{BB962C8B-B14F-4D97-AF65-F5344CB8AC3E}">
        <p14:creationId xmlns:p14="http://schemas.microsoft.com/office/powerpoint/2010/main" val="74829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2089" y="543795"/>
            <a:ext cx="10058400" cy="1371600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Religious Roots</a:t>
            </a:r>
            <a:endParaRPr lang="en-US" sz="3200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32089" y="1620846"/>
            <a:ext cx="4754880" cy="64008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Colonial Period – Early 20</a:t>
            </a:r>
            <a:r>
              <a:rPr lang="en-US" sz="2400" baseline="300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Cent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001567" y="2260926"/>
            <a:ext cx="4891441" cy="3575530"/>
          </a:xfrm>
        </p:spPr>
        <p:txBody>
          <a:bodyPr>
            <a:no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Church Collections under Elizabethan Poor Laws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Voluntary Societies resulting from Great Awakenings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Welfare Programs under Congregational Auspices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Gospel Movement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Charity Organization Society &amp; Settlement House Workers 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5824728" y="683263"/>
            <a:ext cx="5202937" cy="1048421"/>
            <a:chOff x="1168398" y="2500564"/>
            <a:chExt cx="9677402" cy="1974773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1422400" y="4462637"/>
              <a:ext cx="9423400" cy="127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1168398" y="2500564"/>
              <a:ext cx="1879600" cy="1669973"/>
            </a:xfrm>
            <a:prstGeom prst="rect">
              <a:avLst/>
            </a:prstGeom>
            <a:noFill/>
            <a:ln w="2222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3" name="Pictur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246" y="2225549"/>
            <a:ext cx="4924243" cy="318732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6478" y="4436960"/>
            <a:ext cx="2342200" cy="1951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77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2089" y="634679"/>
            <a:ext cx="10058400" cy="1371600"/>
          </a:xfrm>
        </p:spPr>
        <p:txBody>
          <a:bodyPr>
            <a:normAutofit fontScale="90000"/>
          </a:bodyPr>
          <a:lstStyle/>
          <a:p>
            <a:r>
              <a:rPr lang="en-US" sz="54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Professionalization </a:t>
            </a:r>
            <a:br>
              <a:rPr lang="en-US" sz="54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Secularization</a:t>
            </a:r>
            <a:endParaRPr lang="en-US" sz="3200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32089" y="1989038"/>
            <a:ext cx="4754880" cy="64008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1920s - 1979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932089" y="2623320"/>
            <a:ext cx="4891441" cy="3575530"/>
          </a:xfrm>
        </p:spPr>
        <p:txBody>
          <a:bodyPr>
            <a:noAutofit/>
          </a:bodyPr>
          <a:lstStyle/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Training COS Workers &amp;       Schools of Social Work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Flexner’s Address in 1915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Emphasis on Scientific Knowledge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Security Act of 1935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Secularization Theory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CSWE &amp; Social Work Curriculum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6149880" y="725926"/>
            <a:ext cx="4840609" cy="1007338"/>
            <a:chOff x="1422400" y="2288784"/>
            <a:chExt cx="9423400" cy="2186553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1422400" y="4462637"/>
              <a:ext cx="9423400" cy="127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3219449" y="2288784"/>
              <a:ext cx="1879600" cy="1881753"/>
            </a:xfrm>
            <a:prstGeom prst="rect">
              <a:avLst/>
            </a:prstGeom>
            <a:noFill/>
            <a:ln w="2222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44" y="3430917"/>
            <a:ext cx="3872865" cy="2774052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39" b="14575"/>
          <a:stretch/>
        </p:blipFill>
        <p:spPr>
          <a:xfrm>
            <a:off x="6149880" y="2086314"/>
            <a:ext cx="23114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549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2089" y="634679"/>
            <a:ext cx="10058400" cy="1371600"/>
          </a:xfrm>
        </p:spPr>
        <p:txBody>
          <a:bodyPr>
            <a:normAutofit fontScale="90000"/>
          </a:bodyPr>
          <a:lstStyle/>
          <a:p>
            <a:r>
              <a:rPr lang="en-US" sz="54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Renewed Interest </a:t>
            </a:r>
            <a:br>
              <a:rPr lang="en-US" sz="54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Spirituality</a:t>
            </a:r>
            <a:endParaRPr lang="en-US" sz="3200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32089" y="2061319"/>
            <a:ext cx="4754880" cy="64008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1980 - 1994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932089" y="2756439"/>
            <a:ext cx="4891441" cy="3575530"/>
          </a:xfrm>
        </p:spPr>
        <p:txBody>
          <a:bodyPr>
            <a:noAutofit/>
          </a:bodyPr>
          <a:lstStyle/>
          <a:p>
            <a:pPr>
              <a:spcAft>
                <a:spcPts val="9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Authors called for return to spirituality –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Emphasis on client diversity (inclusion/respect)</a:t>
            </a:r>
          </a:p>
          <a:p>
            <a:pPr>
              <a:spcAft>
                <a:spcPts val="9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Wider range of religious &amp; non-sectarian approaches</a:t>
            </a:r>
          </a:p>
          <a:p>
            <a:pPr>
              <a:spcAft>
                <a:spcPts val="9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Society for Spirituality &amp; Social Work (SSSW) founded by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Canda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700"/>
              </a:spcBef>
              <a:spcAft>
                <a:spcPts val="700"/>
              </a:spcAft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149880" y="665360"/>
            <a:ext cx="4930680" cy="1143321"/>
            <a:chOff x="1422400" y="2518074"/>
            <a:chExt cx="9423400" cy="1957263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422400" y="4462637"/>
              <a:ext cx="9423400" cy="127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5264149" y="2518074"/>
              <a:ext cx="1879600" cy="1669973"/>
            </a:xfrm>
            <a:prstGeom prst="rect">
              <a:avLst/>
            </a:prstGeom>
            <a:noFill/>
            <a:ln w="2222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316" y="4245732"/>
            <a:ext cx="3210904" cy="2063303"/>
          </a:xfrm>
          <a:prstGeom prst="rect">
            <a:avLst/>
          </a:prstGeom>
          <a:solidFill>
            <a:srgbClr val="F6A466"/>
          </a:solidFill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000" y="2239115"/>
            <a:ext cx="2476500" cy="18478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129" y="2392381"/>
            <a:ext cx="3121924" cy="156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9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769" y="803855"/>
            <a:ext cx="10058400" cy="137160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Spirituality Integration </a:t>
            </a:r>
            <a:b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Education &amp; Practice</a:t>
            </a:r>
            <a:endParaRPr lang="en-US" sz="2800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32089" y="2241157"/>
            <a:ext cx="4754880" cy="64008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1995 - 2009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932089" y="2946939"/>
            <a:ext cx="4891441" cy="3575530"/>
          </a:xfrm>
        </p:spPr>
        <p:txBody>
          <a:bodyPr>
            <a:noAutofit/>
          </a:bodyPr>
          <a:lstStyle/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Surveys on Practitioner, Student, &amp; Faculty Attitudes to Integration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CSWE &amp; Curriculum Policy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Resources for Integration: Textbooks, Journals, CSWE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Courses &amp; Conferences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Empirical Research on Spirituality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7061200" y="803855"/>
            <a:ext cx="4025900" cy="894105"/>
            <a:chOff x="1422400" y="2306295"/>
            <a:chExt cx="9423400" cy="2169042"/>
          </a:xfrm>
        </p:grpSpPr>
        <p:sp>
          <p:nvSpPr>
            <p:cNvPr id="14" name="Rectangle 13"/>
            <p:cNvSpPr/>
            <p:nvPr/>
          </p:nvSpPr>
          <p:spPr>
            <a:xfrm>
              <a:off x="7308849" y="2306295"/>
              <a:ext cx="1879600" cy="1881752"/>
            </a:xfrm>
            <a:prstGeom prst="rect">
              <a:avLst/>
            </a:prstGeom>
            <a:noFill/>
            <a:ln w="2222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1422400" y="4462637"/>
              <a:ext cx="9423400" cy="127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46" b="14899"/>
          <a:stretch/>
        </p:blipFill>
        <p:spPr>
          <a:xfrm>
            <a:off x="8659839" y="2047398"/>
            <a:ext cx="2763741" cy="12981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239" y="2696459"/>
            <a:ext cx="2044700" cy="30670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20" y="3517159"/>
            <a:ext cx="1912821" cy="2733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360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330" y="905416"/>
            <a:ext cx="10058400" cy="137160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Modern-Day </a:t>
            </a:r>
            <a:b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</a:t>
            </a:r>
            <a:endParaRPr lang="en-US" sz="2800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32089" y="2241157"/>
            <a:ext cx="4754880" cy="64008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2010 - Present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932089" y="2881237"/>
            <a:ext cx="4998811" cy="3575530"/>
          </a:xfrm>
        </p:spPr>
        <p:txBody>
          <a:bodyPr>
            <a:noAutofit/>
          </a:bodyPr>
          <a:lstStyle/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Religion &amp; Spirituality Clearinghouse (CSWE)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Encyclopedia of Social Work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Movement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IFSW Code of Ethics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NASW &amp; CSWE Support Integration</a:t>
            </a:r>
          </a:p>
          <a:p>
            <a:pPr lvl="1">
              <a:spcBef>
                <a:spcPts val="700"/>
              </a:spcBef>
              <a:spcAft>
                <a:spcPts val="700"/>
              </a:spcAft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 of Ethics; 2015 EPAS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359400" y="837863"/>
            <a:ext cx="5238749" cy="1101184"/>
            <a:chOff x="1422400" y="2518073"/>
            <a:chExt cx="9810749" cy="1957264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422400" y="4462637"/>
              <a:ext cx="9423400" cy="127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9353549" y="2518073"/>
              <a:ext cx="1879600" cy="1669973"/>
            </a:xfrm>
            <a:prstGeom prst="rect">
              <a:avLst/>
            </a:prstGeom>
            <a:noFill/>
            <a:ln w="2222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8660" y="2277017"/>
            <a:ext cx="1875673" cy="38406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1" y="2250041"/>
            <a:ext cx="2565508" cy="386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270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Integrating Spirituality &amp; Religion Content into Social Work Curriculum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 for Integration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933700"/>
            <a:ext cx="4754880" cy="3022598"/>
          </a:xfrm>
        </p:spPr>
        <p:txBody>
          <a:bodyPr>
            <a:no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Holistic Approach 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People are bio-psycho-social-spiritual beings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Cultural Competence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Spiritual Competence        (Hodge, 2004, 2018)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Opposition to Integration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933699"/>
            <a:ext cx="4754880" cy="3023281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Separation of Church &amp; State</a:t>
            </a:r>
          </a:p>
          <a:p>
            <a:pPr lvl="1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Amendment 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Empirical Research </a:t>
            </a:r>
          </a:p>
          <a:p>
            <a:pPr lvl="1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Evidence-Based Practice</a:t>
            </a:r>
          </a:p>
        </p:txBody>
      </p:sp>
    </p:spTree>
    <p:extLst>
      <p:ext uri="{BB962C8B-B14F-4D97-AF65-F5344CB8AC3E}">
        <p14:creationId xmlns:p14="http://schemas.microsoft.com/office/powerpoint/2010/main" val="4141049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913DB040-6816-4415-960D-8178C78575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1344</TotalTime>
  <Words>3171</Words>
  <Application>Microsoft Office PowerPoint</Application>
  <PresentationFormat>Widescreen</PresentationFormat>
  <Paragraphs>238</Paragraphs>
  <Slides>23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Century Gothic</vt:lpstr>
      <vt:lpstr>Tahoma</vt:lpstr>
      <vt:lpstr>Times New Roman</vt:lpstr>
      <vt:lpstr>Savon</vt:lpstr>
      <vt:lpstr>Intersecting social work practice, education, &amp; Spirituality:  A conceptual model</vt:lpstr>
      <vt:lpstr>Overview</vt:lpstr>
      <vt:lpstr>Spirituality-Social Work Relationship</vt:lpstr>
      <vt:lpstr>Religious Roots</vt:lpstr>
      <vt:lpstr>Professionalization  &amp; Secularization</vt:lpstr>
      <vt:lpstr>Renewed Interest  in Spirituality</vt:lpstr>
      <vt:lpstr>Spirituality Integration  in Education &amp; Practice</vt:lpstr>
      <vt:lpstr>Modern-Day  Relationship</vt:lpstr>
      <vt:lpstr>Integrating Spirituality &amp; Religion Content into Social Work Curriculum</vt:lpstr>
      <vt:lpstr>Degree of Spirituality Integration</vt:lpstr>
      <vt:lpstr>Models for Spirituality Integration</vt:lpstr>
      <vt:lpstr>Understanding the spirituality-social work relationship:  using the ecological model as lens</vt:lpstr>
      <vt:lpstr>The Ecological Model</vt:lpstr>
      <vt:lpstr>Main Ideas </vt:lpstr>
      <vt:lpstr>Applying the Framework</vt:lpstr>
      <vt:lpstr>Implications for Educators</vt:lpstr>
      <vt:lpstr>Questions or feedback</vt:lpstr>
      <vt:lpstr>References</vt:lpstr>
      <vt:lpstr>References</vt:lpstr>
      <vt:lpstr>References</vt:lpstr>
      <vt:lpstr>References</vt:lpstr>
      <vt:lpstr>References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Intersecting social work practice, education, &amp; spirituality:  a CONCEPTUAL model</dc:title>
  <dc:creator>Hillary Cole</dc:creator>
  <cp:lastModifiedBy>Hillary Cole</cp:lastModifiedBy>
  <cp:revision>108</cp:revision>
  <dcterms:created xsi:type="dcterms:W3CDTF">2020-03-12T13:37:34Z</dcterms:created>
  <dcterms:modified xsi:type="dcterms:W3CDTF">2021-04-19T18:23:38Z</dcterms:modified>
</cp:coreProperties>
</file>