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6" r:id="rId1"/>
  </p:sldMasterIdLst>
  <p:notesMasterIdLst>
    <p:notesMasterId r:id="rId25"/>
  </p:notesMasterIdLst>
  <p:sldIdLst>
    <p:sldId id="256" r:id="rId2"/>
    <p:sldId id="257" r:id="rId3"/>
    <p:sldId id="258" r:id="rId4"/>
    <p:sldId id="259" r:id="rId5"/>
    <p:sldId id="260" r:id="rId6"/>
    <p:sldId id="261" r:id="rId7"/>
    <p:sldId id="263" r:id="rId8"/>
    <p:sldId id="262"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551" autoAdjust="0"/>
  </p:normalViewPr>
  <p:slideViewPr>
    <p:cSldViewPr>
      <p:cViewPr varScale="1">
        <p:scale>
          <a:sx n="93" d="100"/>
          <a:sy n="93" d="100"/>
        </p:scale>
        <p:origin x="1440"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5A12BD-3FA5-4D01-80DC-3BD8D69ACF93}" type="datetimeFigureOut">
              <a:rPr lang="en-US" smtClean="0"/>
              <a:t>4/19/2016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B36354-7764-42DB-82B8-30197D4115FE}" type="slidenum">
              <a:rPr lang="en-US" smtClean="0"/>
              <a:t>‹#›</a:t>
            </a:fld>
            <a:endParaRPr lang="en-US"/>
          </a:p>
        </p:txBody>
      </p:sp>
    </p:spTree>
    <p:extLst>
      <p:ext uri="{BB962C8B-B14F-4D97-AF65-F5344CB8AC3E}">
        <p14:creationId xmlns:p14="http://schemas.microsoft.com/office/powerpoint/2010/main" val="18832548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Edited</a:t>
            </a:r>
            <a:r>
              <a:rPr lang="en-US" baseline="0" dirty="0" smtClean="0"/>
              <a:t> by </a:t>
            </a:r>
            <a:r>
              <a:rPr lang="en-US" dirty="0" smtClean="0"/>
              <a:t>AL TRUESDALE is emeritus professor of Philosophy of Religion and Christian Ethics at Nazarene Theological Seminary.</a:t>
            </a:r>
            <a:endParaRPr lang="en-US" dirty="0"/>
          </a:p>
        </p:txBody>
      </p:sp>
      <p:sp>
        <p:nvSpPr>
          <p:cNvPr id="4" name="Slide Number Placeholder 3"/>
          <p:cNvSpPr>
            <a:spLocks noGrp="1"/>
          </p:cNvSpPr>
          <p:nvPr>
            <p:ph type="sldNum" sz="quarter" idx="10"/>
          </p:nvPr>
        </p:nvSpPr>
        <p:spPr/>
        <p:txBody>
          <a:bodyPr/>
          <a:lstStyle/>
          <a:p>
            <a:fld id="{72B36354-7764-42DB-82B8-30197D4115FE}" type="slidenum">
              <a:rPr lang="en-US" smtClean="0"/>
              <a:t>1</a:t>
            </a:fld>
            <a:endParaRPr lang="en-US"/>
          </a:p>
        </p:txBody>
      </p:sp>
    </p:spTree>
    <p:extLst>
      <p:ext uri="{BB962C8B-B14F-4D97-AF65-F5344CB8AC3E}">
        <p14:creationId xmlns:p14="http://schemas.microsoft.com/office/powerpoint/2010/main" val="17485662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Jesus critiqued the “Pharisees who searched the scriptures thinking that they could provide eternal life.  Jesus corrected the Pharisees by saying, ‘The scriptures testify of me’ (John 5:39)” (66).</a:t>
            </a:r>
          </a:p>
          <a:p>
            <a:endParaRPr lang="en-US" dirty="0"/>
          </a:p>
        </p:txBody>
      </p:sp>
      <p:sp>
        <p:nvSpPr>
          <p:cNvPr id="4" name="Slide Number Placeholder 3"/>
          <p:cNvSpPr>
            <a:spLocks noGrp="1"/>
          </p:cNvSpPr>
          <p:nvPr>
            <p:ph type="sldNum" sz="quarter" idx="10"/>
          </p:nvPr>
        </p:nvSpPr>
        <p:spPr/>
        <p:txBody>
          <a:bodyPr/>
          <a:lstStyle/>
          <a:p>
            <a:fld id="{72B36354-7764-42DB-82B8-30197D4115FE}" type="slidenum">
              <a:rPr lang="en-US" smtClean="0"/>
              <a:t>10</a:t>
            </a:fld>
            <a:endParaRPr lang="en-US"/>
          </a:p>
        </p:txBody>
      </p:sp>
    </p:spTree>
    <p:extLst>
      <p:ext uri="{BB962C8B-B14F-4D97-AF65-F5344CB8AC3E}">
        <p14:creationId xmlns:p14="http://schemas.microsoft.com/office/powerpoint/2010/main" val="9670783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As Dr. Dunning points out, “Wesleyan theology and fundamentalism cannot be successfully mixed” (71).  In the “Why It Matters” chapter responding to Dr. Dunning, Drs. Dwight and Nina Gunter say, “Although fundamentalism is seriously at odds with Wesleyan theology, it claims the high ground against those who disagree.  A large part of the problem is that too many people who call themselves Wesleyan don’t really understand the Wesleyan perspective on Christian faith and practice.  </a:t>
            </a:r>
            <a:r>
              <a:rPr lang="en-US" sz="1200" i="1" kern="1200" dirty="0" smtClean="0">
                <a:solidFill>
                  <a:schemeClr val="tx1"/>
                </a:solidFill>
                <a:effectLst/>
                <a:latin typeface="+mn-lt"/>
                <a:ea typeface="+mn-ea"/>
                <a:cs typeface="+mn-cs"/>
              </a:rPr>
              <a:t>It matters</a:t>
            </a:r>
            <a:r>
              <a:rPr lang="en-US" sz="1200" kern="1200" dirty="0" smtClean="0">
                <a:solidFill>
                  <a:schemeClr val="tx1"/>
                </a:solidFill>
                <a:effectLst/>
                <a:latin typeface="+mn-lt"/>
                <a:ea typeface="+mn-ea"/>
                <a:cs typeface="+mn-cs"/>
              </a:rPr>
              <a:t>” (73). </a:t>
            </a:r>
            <a:endParaRPr lang="en-US" dirty="0"/>
          </a:p>
        </p:txBody>
      </p:sp>
      <p:sp>
        <p:nvSpPr>
          <p:cNvPr id="4" name="Slide Number Placeholder 3"/>
          <p:cNvSpPr>
            <a:spLocks noGrp="1"/>
          </p:cNvSpPr>
          <p:nvPr>
            <p:ph type="sldNum" sz="quarter" idx="10"/>
          </p:nvPr>
        </p:nvSpPr>
        <p:spPr/>
        <p:txBody>
          <a:bodyPr/>
          <a:lstStyle/>
          <a:p>
            <a:fld id="{72B36354-7764-42DB-82B8-30197D4115FE}" type="slidenum">
              <a:rPr lang="en-US" smtClean="0"/>
              <a:t>11</a:t>
            </a:fld>
            <a:endParaRPr lang="en-US"/>
          </a:p>
        </p:txBody>
      </p:sp>
    </p:spTree>
    <p:extLst>
      <p:ext uri="{BB962C8B-B14F-4D97-AF65-F5344CB8AC3E}">
        <p14:creationId xmlns:p14="http://schemas.microsoft.com/office/powerpoint/2010/main" val="6116832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 recommend</a:t>
            </a:r>
            <a:r>
              <a:rPr lang="en-US" sz="1200" kern="1200" baseline="0" dirty="0" smtClean="0">
                <a:solidFill>
                  <a:schemeClr val="tx1"/>
                </a:solidFill>
                <a:effectLst/>
                <a:latin typeface="+mn-lt"/>
                <a:ea typeface="+mn-ea"/>
                <a:cs typeface="+mn-cs"/>
              </a:rPr>
              <a:t> this book for study within Nazarene church small groups and for Nazarene institutions of higher education’s faculty and administrators.  It’s a great book that describes in depth the struggle that continues for the soul of the Nazarene Church.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2B36354-7764-42DB-82B8-30197D4115FE}" type="slidenum">
              <a:rPr lang="en-US" smtClean="0"/>
              <a:t>12</a:t>
            </a:fld>
            <a:endParaRPr lang="en-US"/>
          </a:p>
        </p:txBody>
      </p:sp>
    </p:spTree>
    <p:extLst>
      <p:ext uri="{BB962C8B-B14F-4D97-AF65-F5344CB8AC3E}">
        <p14:creationId xmlns:p14="http://schemas.microsoft.com/office/powerpoint/2010/main" val="38062957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Book review</a:t>
            </a:r>
            <a:r>
              <a:rPr lang="en-US" baseline="0" dirty="0" smtClean="0"/>
              <a:t> #</a:t>
            </a:r>
            <a:r>
              <a:rPr lang="en-US" baseline="0" dirty="0" smtClean="0"/>
              <a:t>2:  </a:t>
            </a:r>
            <a:r>
              <a:rPr lang="en-US" i="1" baseline="0" dirty="0" smtClean="0"/>
              <a:t>Church Refugees</a:t>
            </a:r>
            <a:r>
              <a:rPr lang="en-US" baseline="0" dirty="0" smtClean="0"/>
              <a:t>, written by Josh Packard, PhD, sociologist, at the University of Northern Colorado, and his outstanding research assistant student who is now in graduate studies</a:t>
            </a:r>
            <a:endParaRPr lang="en-US" dirty="0"/>
          </a:p>
        </p:txBody>
      </p:sp>
      <p:sp>
        <p:nvSpPr>
          <p:cNvPr id="4" name="Slide Number Placeholder 3"/>
          <p:cNvSpPr>
            <a:spLocks noGrp="1"/>
          </p:cNvSpPr>
          <p:nvPr>
            <p:ph type="sldNum" sz="quarter" idx="10"/>
          </p:nvPr>
        </p:nvSpPr>
        <p:spPr/>
        <p:txBody>
          <a:bodyPr/>
          <a:lstStyle/>
          <a:p>
            <a:fld id="{72B36354-7764-42DB-82B8-30197D4115FE}" type="slidenum">
              <a:rPr lang="en-US" smtClean="0"/>
              <a:t>13</a:t>
            </a:fld>
            <a:endParaRPr lang="en-US"/>
          </a:p>
        </p:txBody>
      </p:sp>
    </p:spTree>
    <p:extLst>
      <p:ext uri="{BB962C8B-B14F-4D97-AF65-F5344CB8AC3E}">
        <p14:creationId xmlns:p14="http://schemas.microsoft.com/office/powerpoint/2010/main" val="36489508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Christianity</a:t>
            </a:r>
            <a:r>
              <a:rPr lang="en-US" baseline="0" dirty="0" smtClean="0"/>
              <a:t> is in trouble in the Western world.  It’s well documented that church attendance in declining, not only in mainline denominations but also, more recently, in evangelical ones, including the Nazarene Church. </a:t>
            </a:r>
            <a:r>
              <a:rPr lang="en-US" dirty="0" smtClean="0"/>
              <a:t>Gallup reported that pastor trustworthiness hit a new low in 2013, falling below 50% for the first time.  Being a pastor now means that people are inclined to distrust them</a:t>
            </a:r>
          </a:p>
          <a:p>
            <a:endParaRPr lang="en-US" dirty="0"/>
          </a:p>
        </p:txBody>
      </p:sp>
      <p:sp>
        <p:nvSpPr>
          <p:cNvPr id="4" name="Slide Number Placeholder 3"/>
          <p:cNvSpPr>
            <a:spLocks noGrp="1"/>
          </p:cNvSpPr>
          <p:nvPr>
            <p:ph type="sldNum" sz="quarter" idx="10"/>
          </p:nvPr>
        </p:nvSpPr>
        <p:spPr/>
        <p:txBody>
          <a:bodyPr/>
          <a:lstStyle/>
          <a:p>
            <a:fld id="{72B36354-7764-42DB-82B8-30197D4115FE}" type="slidenum">
              <a:rPr lang="en-US" smtClean="0"/>
              <a:t>14</a:t>
            </a:fld>
            <a:endParaRPr lang="en-US"/>
          </a:p>
        </p:txBody>
      </p:sp>
    </p:spTree>
    <p:extLst>
      <p:ext uri="{BB962C8B-B14F-4D97-AF65-F5344CB8AC3E}">
        <p14:creationId xmlns:p14="http://schemas.microsoft.com/office/powerpoint/2010/main" val="1059554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There are many,</a:t>
            </a:r>
            <a:r>
              <a:rPr lang="en-US" sz="1200" kern="1200" baseline="0" dirty="0" smtClean="0">
                <a:solidFill>
                  <a:schemeClr val="tx1"/>
                </a:solidFill>
                <a:effectLst/>
                <a:latin typeface="+mn-lt"/>
                <a:ea typeface="+mn-ea"/>
                <a:cs typeface="+mn-cs"/>
              </a:rPr>
              <a:t> many books being published now documenting this decline.  Here are a few of the recent ones.  </a:t>
            </a:r>
            <a:r>
              <a:rPr lang="en-US" sz="1200" kern="1200" dirty="0" smtClean="0">
                <a:solidFill>
                  <a:schemeClr val="tx1"/>
                </a:solidFill>
                <a:effectLst/>
                <a:latin typeface="+mn-lt"/>
                <a:ea typeface="+mn-ea"/>
                <a:cs typeface="+mn-cs"/>
              </a:rPr>
              <a:t>As </a:t>
            </a:r>
            <a:r>
              <a:rPr lang="en-US" sz="1200" kern="1200" dirty="0" err="1" smtClean="0">
                <a:solidFill>
                  <a:schemeClr val="tx1"/>
                </a:solidFill>
                <a:effectLst/>
                <a:latin typeface="+mn-lt"/>
                <a:ea typeface="+mn-ea"/>
                <a:cs typeface="+mn-cs"/>
              </a:rPr>
              <a:t>Barna</a:t>
            </a:r>
            <a:r>
              <a:rPr lang="en-US" sz="1200" kern="1200" dirty="0" smtClean="0">
                <a:solidFill>
                  <a:schemeClr val="tx1"/>
                </a:solidFill>
                <a:effectLst/>
                <a:latin typeface="+mn-lt"/>
                <a:ea typeface="+mn-ea"/>
                <a:cs typeface="+mn-cs"/>
              </a:rPr>
              <a:t> and </a:t>
            </a:r>
            <a:r>
              <a:rPr lang="en-US" sz="1200" kern="1200" dirty="0" err="1" smtClean="0">
                <a:solidFill>
                  <a:schemeClr val="tx1"/>
                </a:solidFill>
                <a:effectLst/>
                <a:latin typeface="+mn-lt"/>
                <a:ea typeface="+mn-ea"/>
                <a:cs typeface="+mn-cs"/>
              </a:rPr>
              <a:t>Kinnaman</a:t>
            </a:r>
            <a:r>
              <a:rPr lang="en-US" sz="1200" kern="1200" dirty="0" smtClean="0">
                <a:solidFill>
                  <a:schemeClr val="tx1"/>
                </a:solidFill>
                <a:effectLst/>
                <a:latin typeface="+mn-lt"/>
                <a:ea typeface="+mn-ea"/>
                <a:cs typeface="+mn-cs"/>
              </a:rPr>
              <a:t> say, “we must admit the possibility that our churches are somehow enabling many people to stall out on their journey toward deep, transformative faith.” </a:t>
            </a:r>
            <a:endParaRPr lang="en-US" dirty="0"/>
          </a:p>
        </p:txBody>
      </p:sp>
      <p:sp>
        <p:nvSpPr>
          <p:cNvPr id="4" name="Slide Number Placeholder 3"/>
          <p:cNvSpPr>
            <a:spLocks noGrp="1"/>
          </p:cNvSpPr>
          <p:nvPr>
            <p:ph type="sldNum" sz="quarter" idx="10"/>
          </p:nvPr>
        </p:nvSpPr>
        <p:spPr/>
        <p:txBody>
          <a:bodyPr/>
          <a:lstStyle/>
          <a:p>
            <a:fld id="{72B36354-7764-42DB-82B8-30197D4115FE}" type="slidenum">
              <a:rPr lang="en-US" smtClean="0"/>
              <a:t>15</a:t>
            </a:fld>
            <a:endParaRPr lang="en-US"/>
          </a:p>
        </p:txBody>
      </p:sp>
    </p:spTree>
    <p:extLst>
      <p:ext uri="{BB962C8B-B14F-4D97-AF65-F5344CB8AC3E}">
        <p14:creationId xmlns:p14="http://schemas.microsoft.com/office/powerpoint/2010/main" val="19145634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Dones</a:t>
            </a:r>
            <a:r>
              <a:rPr lang="en-US" dirty="0" smtClean="0"/>
              <a:t>:  those done with the institutional</a:t>
            </a:r>
            <a:r>
              <a:rPr lang="en-US" baseline="0" dirty="0" smtClean="0"/>
              <a:t> church</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Different from the “</a:t>
            </a:r>
            <a:r>
              <a:rPr lang="en-US" dirty="0" err="1" smtClean="0"/>
              <a:t>Gones</a:t>
            </a:r>
            <a:r>
              <a:rPr lang="en-US" dirty="0" smtClean="0"/>
              <a:t>” who have left AND lost their faith; </a:t>
            </a:r>
            <a:r>
              <a:rPr lang="en-US" dirty="0" err="1" smtClean="0"/>
              <a:t>Dones</a:t>
            </a:r>
            <a:r>
              <a:rPr lang="en-US" dirty="0" smtClean="0"/>
              <a:t> have left and </a:t>
            </a:r>
            <a:r>
              <a:rPr lang="en-US" dirty="0" smtClean="0"/>
              <a:t>NOT </a:t>
            </a:r>
            <a:r>
              <a:rPr lang="en-US" dirty="0" smtClean="0"/>
              <a:t>LOST their faith</a:t>
            </a:r>
          </a:p>
          <a:p>
            <a:endParaRPr lang="en-US" baseline="0" dirty="0" smtClean="0"/>
          </a:p>
          <a:p>
            <a:r>
              <a:rPr lang="en-US" sz="1200" kern="1200" baseline="0" dirty="0" smtClean="0">
                <a:solidFill>
                  <a:schemeClr val="tx1"/>
                </a:solidFill>
                <a:effectLst/>
                <a:latin typeface="+mn-lt"/>
                <a:ea typeface="+mn-ea"/>
                <a:cs typeface="+mn-cs"/>
              </a:rPr>
              <a:t>Although smaller in number than the </a:t>
            </a:r>
            <a:r>
              <a:rPr lang="en-US" sz="1200" kern="1200" baseline="0" dirty="0" err="1" smtClean="0">
                <a:solidFill>
                  <a:schemeClr val="tx1"/>
                </a:solidFill>
                <a:effectLst/>
                <a:latin typeface="+mn-lt"/>
                <a:ea typeface="+mn-ea"/>
                <a:cs typeface="+mn-cs"/>
              </a:rPr>
              <a:t>Gones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a:t>
            </a:r>
            <a:r>
              <a:rPr lang="en-US" sz="1200" kern="1200" dirty="0" err="1" smtClean="0">
                <a:solidFill>
                  <a:schemeClr val="tx1"/>
                </a:solidFill>
                <a:effectLst/>
                <a:latin typeface="+mn-lt"/>
                <a:ea typeface="+mn-ea"/>
                <a:cs typeface="+mn-cs"/>
              </a:rPr>
              <a:t>Dones</a:t>
            </a:r>
            <a:r>
              <a:rPr lang="en-US" sz="1200" kern="1200" dirty="0" smtClean="0">
                <a:solidFill>
                  <a:schemeClr val="tx1"/>
                </a:solidFill>
                <a:effectLst/>
                <a:latin typeface="+mn-lt"/>
                <a:ea typeface="+mn-ea"/>
                <a:cs typeface="+mn-cs"/>
              </a:rPr>
              <a:t> may not only be contributing to the decline in religious affiliation and in worship attendance, but they may also be driving forces behind these trends.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Just like refugees, the </a:t>
            </a:r>
            <a:r>
              <a:rPr lang="en-US" dirty="0" err="1" smtClean="0"/>
              <a:t>Dones</a:t>
            </a:r>
            <a:r>
              <a:rPr lang="en-US" dirty="0" smtClean="0"/>
              <a:t> don’t want to leave their home, but feel forced to</a:t>
            </a:r>
          </a:p>
          <a:p>
            <a:endParaRPr lang="en-US" dirty="0"/>
          </a:p>
        </p:txBody>
      </p:sp>
      <p:sp>
        <p:nvSpPr>
          <p:cNvPr id="4" name="Slide Number Placeholder 3"/>
          <p:cNvSpPr>
            <a:spLocks noGrp="1"/>
          </p:cNvSpPr>
          <p:nvPr>
            <p:ph type="sldNum" sz="quarter" idx="10"/>
          </p:nvPr>
        </p:nvSpPr>
        <p:spPr/>
        <p:txBody>
          <a:bodyPr/>
          <a:lstStyle/>
          <a:p>
            <a:fld id="{72B36354-7764-42DB-82B8-30197D4115FE}" type="slidenum">
              <a:rPr lang="en-US" smtClean="0"/>
              <a:t>16</a:t>
            </a:fld>
            <a:endParaRPr lang="en-US"/>
          </a:p>
        </p:txBody>
      </p:sp>
    </p:spTree>
    <p:extLst>
      <p:ext uri="{BB962C8B-B14F-4D97-AF65-F5344CB8AC3E}">
        <p14:creationId xmlns:p14="http://schemas.microsoft.com/office/powerpoint/2010/main" val="11114772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qualitative sociological study interviewed in depth nearly 100 people who had “made an active, deliberate decision to leave the institutional church” (28); although all their stories are unique, four common themes why they left showed through – reasons the authors did not expect.</a:t>
            </a:r>
          </a:p>
          <a:p>
            <a:endParaRPr lang="en-US" dirty="0"/>
          </a:p>
        </p:txBody>
      </p:sp>
      <p:sp>
        <p:nvSpPr>
          <p:cNvPr id="4" name="Slide Number Placeholder 3"/>
          <p:cNvSpPr>
            <a:spLocks noGrp="1"/>
          </p:cNvSpPr>
          <p:nvPr>
            <p:ph type="sldNum" sz="quarter" idx="10"/>
          </p:nvPr>
        </p:nvSpPr>
        <p:spPr/>
        <p:txBody>
          <a:bodyPr/>
          <a:lstStyle/>
          <a:p>
            <a:fld id="{72B36354-7764-42DB-82B8-30197D4115FE}" type="slidenum">
              <a:rPr lang="en-US" smtClean="0"/>
              <a:t>17</a:t>
            </a:fld>
            <a:endParaRPr lang="en-US"/>
          </a:p>
        </p:txBody>
      </p:sp>
    </p:spTree>
    <p:extLst>
      <p:ext uri="{BB962C8B-B14F-4D97-AF65-F5344CB8AC3E}">
        <p14:creationId xmlns:p14="http://schemas.microsoft.com/office/powerpoint/2010/main" val="33529921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First, the most important thing that people want in a church is a community who are experiencing God together and the </a:t>
            </a:r>
            <a:r>
              <a:rPr lang="en-US" sz="1200" kern="1200" dirty="0" err="1" smtClean="0">
                <a:solidFill>
                  <a:schemeClr val="tx1"/>
                </a:solidFill>
                <a:effectLst/>
                <a:latin typeface="+mn-lt"/>
                <a:ea typeface="+mn-ea"/>
                <a:cs typeface="+mn-cs"/>
              </a:rPr>
              <a:t>Dones</a:t>
            </a:r>
            <a:r>
              <a:rPr lang="en-US" sz="1200" kern="1200" dirty="0" smtClean="0">
                <a:solidFill>
                  <a:schemeClr val="tx1"/>
                </a:solidFill>
                <a:effectLst/>
                <a:latin typeface="+mn-lt"/>
                <a:ea typeface="+mn-ea"/>
                <a:cs typeface="+mn-cs"/>
              </a:rPr>
              <a:t> are no different.  In fact, “a sense of community is so important that it will keep people in churches that they don’t otherwise care for” (31).  This is the main reason why people will stick with a church they hate because shopping for a whole new community is so difficult. The </a:t>
            </a:r>
            <a:r>
              <a:rPr lang="en-US" sz="1200" kern="1200" dirty="0" err="1" smtClean="0">
                <a:solidFill>
                  <a:schemeClr val="tx1"/>
                </a:solidFill>
                <a:effectLst/>
                <a:latin typeface="+mn-lt"/>
                <a:ea typeface="+mn-ea"/>
                <a:cs typeface="+mn-cs"/>
              </a:rPr>
              <a:t>Dones</a:t>
            </a:r>
            <a:r>
              <a:rPr lang="en-US" sz="1200" kern="1200" dirty="0" smtClean="0">
                <a:solidFill>
                  <a:schemeClr val="tx1"/>
                </a:solidFill>
                <a:effectLst/>
                <a:latin typeface="+mn-lt"/>
                <a:ea typeface="+mn-ea"/>
                <a:cs typeface="+mn-cs"/>
              </a:rPr>
              <a:t> repeatedly said they desired a church “where people are loved collectively rather than judged individually” (32).  While judgment will drive them away, if they ever had a true, trusting community, they will long to get that back.  But judgment is the killer.  And churches so often want “everyone to sign on to a common belief system before they can begin to do life with each other.   This is not only a dubious way to practice Christianity according to [the </a:t>
            </a:r>
            <a:r>
              <a:rPr lang="en-US" sz="1200" kern="1200" dirty="0" err="1" smtClean="0">
                <a:solidFill>
                  <a:schemeClr val="tx1"/>
                </a:solidFill>
                <a:effectLst/>
                <a:latin typeface="+mn-lt"/>
                <a:ea typeface="+mn-ea"/>
                <a:cs typeface="+mn-cs"/>
              </a:rPr>
              <a:t>Dones</a:t>
            </a:r>
            <a:r>
              <a:rPr lang="en-US" sz="1200" kern="1200" dirty="0" smtClean="0">
                <a:solidFill>
                  <a:schemeClr val="tx1"/>
                </a:solidFill>
                <a:effectLst/>
                <a:latin typeface="+mn-lt"/>
                <a:ea typeface="+mn-ea"/>
                <a:cs typeface="+mn-cs"/>
              </a:rPr>
              <a:t>], but also a profoundly ineffective way to build community” (40).  And it doesn’t help when church leaders make lifestyle judgments without owning up to their own inadequacies.  The </a:t>
            </a:r>
            <a:r>
              <a:rPr lang="en-US" sz="1200" kern="1200" dirty="0" err="1" smtClean="0">
                <a:solidFill>
                  <a:schemeClr val="tx1"/>
                </a:solidFill>
                <a:effectLst/>
                <a:latin typeface="+mn-lt"/>
                <a:ea typeface="+mn-ea"/>
                <a:cs typeface="+mn-cs"/>
              </a:rPr>
              <a:t>dechurched</a:t>
            </a:r>
            <a:r>
              <a:rPr lang="en-US" sz="1200" kern="1200" dirty="0" smtClean="0">
                <a:solidFill>
                  <a:schemeClr val="tx1"/>
                </a:solidFill>
                <a:effectLst/>
                <a:latin typeface="+mn-lt"/>
                <a:ea typeface="+mn-ea"/>
                <a:cs typeface="+mn-cs"/>
              </a:rPr>
              <a:t> view “this as intellectually and morally dishonest, inauthentic, and an overreach of power….  Hypocrisy.”</a:t>
            </a:r>
          </a:p>
          <a:p>
            <a:r>
              <a:rPr lang="en-US" dirty="0" smtClean="0"/>
              <a:t> </a:t>
            </a:r>
            <a:endParaRPr lang="en-US" dirty="0"/>
          </a:p>
        </p:txBody>
      </p:sp>
      <p:sp>
        <p:nvSpPr>
          <p:cNvPr id="4" name="Slide Number Placeholder 3"/>
          <p:cNvSpPr>
            <a:spLocks noGrp="1"/>
          </p:cNvSpPr>
          <p:nvPr>
            <p:ph type="sldNum" sz="quarter" idx="10"/>
          </p:nvPr>
        </p:nvSpPr>
        <p:spPr/>
        <p:txBody>
          <a:bodyPr/>
          <a:lstStyle/>
          <a:p>
            <a:fld id="{72B36354-7764-42DB-82B8-30197D4115FE}" type="slidenum">
              <a:rPr lang="en-US" smtClean="0"/>
              <a:t>18</a:t>
            </a:fld>
            <a:endParaRPr lang="en-US"/>
          </a:p>
        </p:txBody>
      </p:sp>
    </p:spTree>
    <p:extLst>
      <p:ext uri="{BB962C8B-B14F-4D97-AF65-F5344CB8AC3E}">
        <p14:creationId xmlns:p14="http://schemas.microsoft.com/office/powerpoint/2010/main" val="34745824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Reason #2 is bureaucracy.  They </a:t>
            </a:r>
            <a:r>
              <a:rPr lang="en-US" sz="1200" kern="1200" dirty="0" smtClean="0">
                <a:solidFill>
                  <a:schemeClr val="tx1"/>
                </a:solidFill>
                <a:effectLst/>
                <a:latin typeface="+mn-lt"/>
                <a:ea typeface="+mn-ea"/>
                <a:cs typeface="+mn-cs"/>
              </a:rPr>
              <a:t>want to be involved in meaningful activity, particularly in relationship formation, not internally focused housework of keeping organizational structures functioning.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Top-down hierarchy of worship- and ministry-planning not only alienated these committed volunteers and staff from doing church work, but it also alienated them spiritually</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So when the </a:t>
            </a:r>
            <a:r>
              <a:rPr lang="en-US" sz="1200" kern="1200" dirty="0" err="1" smtClean="0">
                <a:solidFill>
                  <a:schemeClr val="tx1"/>
                </a:solidFill>
                <a:effectLst/>
                <a:latin typeface="+mn-lt"/>
                <a:ea typeface="+mn-ea"/>
                <a:cs typeface="+mn-cs"/>
              </a:rPr>
              <a:t>Dones</a:t>
            </a:r>
            <a:r>
              <a:rPr lang="en-US" sz="1200" kern="1200" dirty="0" smtClean="0">
                <a:solidFill>
                  <a:schemeClr val="tx1"/>
                </a:solidFill>
                <a:effectLst/>
                <a:latin typeface="+mn-lt"/>
                <a:ea typeface="+mn-ea"/>
                <a:cs typeface="+mn-cs"/>
              </a:rPr>
              <a:t> leave church, they tend to construct alternatives through civic engagement, small groups and others sorts of spiritually more meaningful gatherings.  That’s missing in most Sunday morning worship services, which they believe are just a resource hog.  Nobody, not one single respondent, mentioned replacing church with a worship service or with a sermon series or with committee work. </a:t>
            </a:r>
            <a:endParaRPr lang="en-US" dirty="0"/>
          </a:p>
        </p:txBody>
      </p:sp>
      <p:sp>
        <p:nvSpPr>
          <p:cNvPr id="4" name="Slide Number Placeholder 3"/>
          <p:cNvSpPr>
            <a:spLocks noGrp="1"/>
          </p:cNvSpPr>
          <p:nvPr>
            <p:ph type="sldNum" sz="quarter" idx="10"/>
          </p:nvPr>
        </p:nvSpPr>
        <p:spPr/>
        <p:txBody>
          <a:bodyPr/>
          <a:lstStyle/>
          <a:p>
            <a:fld id="{72B36354-7764-42DB-82B8-30197D4115FE}" type="slidenum">
              <a:rPr lang="en-US" smtClean="0"/>
              <a:t>19</a:t>
            </a:fld>
            <a:endParaRPr lang="en-US"/>
          </a:p>
        </p:txBody>
      </p:sp>
    </p:spTree>
    <p:extLst>
      <p:ext uri="{BB962C8B-B14F-4D97-AF65-F5344CB8AC3E}">
        <p14:creationId xmlns:p14="http://schemas.microsoft.com/office/powerpoint/2010/main" val="12395150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Main authors:  </a:t>
            </a:r>
            <a:r>
              <a:rPr lang="en-US" b="1" dirty="0" smtClean="0"/>
              <a:t>Floyd T. Cunningham</a:t>
            </a:r>
            <a:r>
              <a:rPr lang="en-US" dirty="0" smtClean="0"/>
              <a:t>, PhD, </a:t>
            </a:r>
            <a:r>
              <a:rPr lang="en-US" b="1" dirty="0" smtClean="0"/>
              <a:t>M. Robert Mulholland Jr</a:t>
            </a:r>
            <a:r>
              <a:rPr lang="en-US" dirty="0" smtClean="0"/>
              <a:t>., PhD,</a:t>
            </a:r>
            <a:r>
              <a:rPr lang="en-US" baseline="0" dirty="0" smtClean="0"/>
              <a:t> </a:t>
            </a:r>
            <a:r>
              <a:rPr lang="en-US" b="1" baseline="0" dirty="0" smtClean="0"/>
              <a:t>Robert Branson</a:t>
            </a:r>
            <a:r>
              <a:rPr lang="en-US" baseline="0" dirty="0" smtClean="0"/>
              <a:t>, PhD, </a:t>
            </a:r>
            <a:r>
              <a:rPr lang="en-US" b="1" baseline="0" dirty="0" smtClean="0"/>
              <a:t>H. Ray Dunning</a:t>
            </a:r>
            <a:r>
              <a:rPr lang="en-US" baseline="0" dirty="0" smtClean="0"/>
              <a:t>, PhD, and </a:t>
            </a:r>
            <a:r>
              <a:rPr lang="en-US" b="1" baseline="0" dirty="0" smtClean="0"/>
              <a:t>Nina Gunter</a:t>
            </a:r>
            <a:r>
              <a:rPr lang="en-US" baseline="0" dirty="0" smtClean="0"/>
              <a:t>, DD, General Superintendent Emeritus, Church of the Nazarene; and others.</a:t>
            </a:r>
          </a:p>
          <a:p>
            <a:endParaRPr lang="en-US" dirty="0" smtClean="0"/>
          </a:p>
          <a:p>
            <a:r>
              <a:rPr lang="en-US" dirty="0" smtClean="0"/>
              <a:t>Published by</a:t>
            </a:r>
            <a:r>
              <a:rPr lang="en-US" baseline="0" dirty="0" smtClean="0"/>
              <a:t> Beacon Hill Press of Kansas </a:t>
            </a:r>
            <a:r>
              <a:rPr lang="en-US" baseline="0" dirty="0" smtClean="0"/>
              <a:t>City in 2012</a:t>
            </a:r>
            <a:endParaRPr lang="en-US" dirty="0" smtClean="0"/>
          </a:p>
        </p:txBody>
      </p:sp>
      <p:sp>
        <p:nvSpPr>
          <p:cNvPr id="4" name="Slide Number Placeholder 3"/>
          <p:cNvSpPr>
            <a:spLocks noGrp="1"/>
          </p:cNvSpPr>
          <p:nvPr>
            <p:ph type="sldNum" sz="quarter" idx="10"/>
          </p:nvPr>
        </p:nvSpPr>
        <p:spPr/>
        <p:txBody>
          <a:bodyPr/>
          <a:lstStyle/>
          <a:p>
            <a:fld id="{72B36354-7764-42DB-82B8-30197D4115FE}" type="slidenum">
              <a:rPr lang="en-US" smtClean="0"/>
              <a:t>2</a:t>
            </a:fld>
            <a:endParaRPr lang="en-US"/>
          </a:p>
        </p:txBody>
      </p:sp>
    </p:spTree>
    <p:extLst>
      <p:ext uri="{BB962C8B-B14F-4D97-AF65-F5344CB8AC3E}">
        <p14:creationId xmlns:p14="http://schemas.microsoft.com/office/powerpoint/2010/main" val="2419848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t>
            </a:r>
            <a:r>
              <a:rPr lang="en-US" dirty="0" err="1" smtClean="0"/>
              <a:t>Dones</a:t>
            </a:r>
            <a:r>
              <a:rPr lang="en-US" dirty="0" smtClean="0"/>
              <a:t> hate the most common Church talk</a:t>
            </a:r>
          </a:p>
          <a:p>
            <a:pPr lvl="1"/>
            <a:r>
              <a:rPr lang="en-US" dirty="0" smtClean="0"/>
              <a:t>Which is either argumentative (stating positions without any intention of being influenced by the other</a:t>
            </a:r>
          </a:p>
          <a:p>
            <a:pPr lvl="1"/>
            <a:r>
              <a:rPr lang="en-US" dirty="0" smtClean="0"/>
              <a:t>Or is dictatorial where one does all the talking and the other does all the listening</a:t>
            </a:r>
          </a:p>
          <a:p>
            <a:pPr marL="0" marR="0" indent="0" algn="l" defTabSz="914400" rtl="0" eaLnBrk="1" fontAlgn="auto" latinLnBrk="0" hangingPunct="1">
              <a:lnSpc>
                <a:spcPct val="100000"/>
              </a:lnSpc>
              <a:spcBef>
                <a:spcPts val="0"/>
              </a:spcBef>
              <a:spcAft>
                <a:spcPts val="0"/>
              </a:spcAft>
              <a:buClrTx/>
              <a:buSzTx/>
              <a:buFontTx/>
              <a:buNone/>
              <a:tabLst/>
              <a:defRPr/>
            </a:pPr>
            <a:r>
              <a:rPr lang="en-US" smtClean="0"/>
              <a:t>They prefer authentic conversation where both parties are open to being influenced by the other</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And shadow missions are abhorrent to them.  Church planters and other religious missional groups who use a “relationship first” model where they pursue conversation with ulterior motives like getting them to come to church is seen as dishonest. </a:t>
            </a:r>
            <a:r>
              <a:rPr lang="en-US" sz="1200" kern="1200" baseline="0" dirty="0" smtClean="0">
                <a:solidFill>
                  <a:schemeClr val="tx1"/>
                </a:solidFill>
                <a:effectLst/>
                <a:latin typeface="+mn-lt"/>
                <a:ea typeface="+mn-ea"/>
                <a:cs typeface="+mn-cs"/>
              </a:rPr>
              <a:t>  T</a:t>
            </a:r>
            <a:r>
              <a:rPr lang="en-US" sz="1200" kern="1200" dirty="0" smtClean="0">
                <a:solidFill>
                  <a:schemeClr val="tx1"/>
                </a:solidFill>
                <a:effectLst/>
                <a:latin typeface="+mn-lt"/>
                <a:ea typeface="+mn-ea"/>
                <a:cs typeface="+mn-cs"/>
              </a:rPr>
              <a:t>hat is, the underlying message is that the person being invited to church or God is somehow less than the person extending the invitation.  They said the tacit message is that there’s something fundamentally wrong, broken, or, at best, not fully realized, about that person’s life that can only be fixed  by coming to church and being like the person doing the inviting.  Our respondents viewed this as inherently judgmental and counterproductive to relationships they wanted to be built on mutual respect and authentic conversation.</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So doctrine, a prepackaged set of beliefs, can actually hinder gaining an understanding of God, instead of helping. So like professors, pastors need to see their role less as one conveying wisdom and knowledge to one who develops and facilitates understanding.</a:t>
            </a:r>
            <a:endParaRPr lang="en-US" dirty="0"/>
          </a:p>
        </p:txBody>
      </p:sp>
      <p:sp>
        <p:nvSpPr>
          <p:cNvPr id="4" name="Slide Number Placeholder 3"/>
          <p:cNvSpPr>
            <a:spLocks noGrp="1"/>
          </p:cNvSpPr>
          <p:nvPr>
            <p:ph type="sldNum" sz="quarter" idx="10"/>
          </p:nvPr>
        </p:nvSpPr>
        <p:spPr/>
        <p:txBody>
          <a:bodyPr/>
          <a:lstStyle/>
          <a:p>
            <a:fld id="{72B36354-7764-42DB-82B8-30197D4115FE}" type="slidenum">
              <a:rPr lang="en-US" smtClean="0"/>
              <a:t>20</a:t>
            </a:fld>
            <a:endParaRPr lang="en-US"/>
          </a:p>
        </p:txBody>
      </p:sp>
    </p:spTree>
    <p:extLst>
      <p:ext uri="{BB962C8B-B14F-4D97-AF65-F5344CB8AC3E}">
        <p14:creationId xmlns:p14="http://schemas.microsoft.com/office/powerpoint/2010/main" val="32426345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a:t>
            </a:r>
            <a:r>
              <a:rPr lang="en-US" sz="1200" kern="1200" dirty="0" err="1" smtClean="0">
                <a:solidFill>
                  <a:schemeClr val="tx1"/>
                </a:solidFill>
                <a:effectLst/>
                <a:latin typeface="+mn-lt"/>
                <a:ea typeface="+mn-ea"/>
                <a:cs typeface="+mn-cs"/>
              </a:rPr>
              <a:t>Dones</a:t>
            </a:r>
            <a:r>
              <a:rPr lang="en-US" sz="1200" kern="1200" dirty="0" smtClean="0">
                <a:solidFill>
                  <a:schemeClr val="tx1"/>
                </a:solidFill>
                <a:effectLst/>
                <a:latin typeface="+mn-lt"/>
                <a:ea typeface="+mn-ea"/>
                <a:cs typeface="+mn-cs"/>
              </a:rPr>
              <a:t> find that there is an extremely strong disconnect between the moral teachings of the church and actually engaging the world meaningfully.  This is seen as wanting to police behavior to the exclusion of dealing with endemic economic issues, an orientation which comes across as an expression of power, control and authority.  Church leaders are not seen as having their congregants’ best interests at heart.  To the </a:t>
            </a:r>
            <a:r>
              <a:rPr lang="en-US" sz="1200" kern="1200" dirty="0" err="1" smtClean="0">
                <a:solidFill>
                  <a:schemeClr val="tx1"/>
                </a:solidFill>
                <a:effectLst/>
                <a:latin typeface="+mn-lt"/>
                <a:ea typeface="+mn-ea"/>
                <a:cs typeface="+mn-cs"/>
              </a:rPr>
              <a:t>Dones</a:t>
            </a:r>
            <a:r>
              <a:rPr lang="en-US" sz="1200" kern="1200" dirty="0" smtClean="0">
                <a:solidFill>
                  <a:schemeClr val="tx1"/>
                </a:solidFill>
                <a:effectLst/>
                <a:latin typeface="+mn-lt"/>
                <a:ea typeface="+mn-ea"/>
                <a:cs typeface="+mn-cs"/>
              </a:rPr>
              <a:t>, preaching a message about the evils of drinking seem[s] like so much small change compared to big-ticket items such as poverty, racism, and gender inequality” (100).  In fact, “there was a broad feeling among the </a:t>
            </a:r>
            <a:r>
              <a:rPr lang="en-US" sz="1200" kern="1200" dirty="0" err="1" smtClean="0">
                <a:solidFill>
                  <a:schemeClr val="tx1"/>
                </a:solidFill>
                <a:effectLst/>
                <a:latin typeface="+mn-lt"/>
                <a:ea typeface="+mn-ea"/>
                <a:cs typeface="+mn-cs"/>
              </a:rPr>
              <a:t>surveyees</a:t>
            </a:r>
            <a:r>
              <a:rPr lang="en-US" sz="1200" kern="1200" dirty="0" smtClean="0">
                <a:solidFill>
                  <a:schemeClr val="tx1"/>
                </a:solidFill>
                <a:effectLst/>
                <a:latin typeface="+mn-lt"/>
                <a:ea typeface="+mn-ea"/>
                <a:cs typeface="+mn-cs"/>
              </a:rPr>
              <a:t> of this study that the teachings of the church actually resulted in very little impact on lives around them – just doing lifestyle indoctrination and very little soul transformation.  It’s not that they were done with church because they disagreed with the church’s theology or because they disliked the people.  These are the reasons people switch churches.  People opt out of organized religion altogether because they think the structure is fundamentally flawed.</a:t>
            </a:r>
            <a:endParaRPr lang="en-US" dirty="0"/>
          </a:p>
        </p:txBody>
      </p:sp>
      <p:sp>
        <p:nvSpPr>
          <p:cNvPr id="4" name="Slide Number Placeholder 3"/>
          <p:cNvSpPr>
            <a:spLocks noGrp="1"/>
          </p:cNvSpPr>
          <p:nvPr>
            <p:ph type="sldNum" sz="quarter" idx="10"/>
          </p:nvPr>
        </p:nvSpPr>
        <p:spPr/>
        <p:txBody>
          <a:bodyPr/>
          <a:lstStyle/>
          <a:p>
            <a:fld id="{72B36354-7764-42DB-82B8-30197D4115FE}" type="slidenum">
              <a:rPr lang="en-US" smtClean="0"/>
              <a:t>21</a:t>
            </a:fld>
            <a:endParaRPr lang="en-US"/>
          </a:p>
        </p:txBody>
      </p:sp>
    </p:spTree>
    <p:extLst>
      <p:ext uri="{BB962C8B-B14F-4D97-AF65-F5344CB8AC3E}">
        <p14:creationId xmlns:p14="http://schemas.microsoft.com/office/powerpoint/2010/main" val="14715977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book makes four practical suggestions for implementing corrective action that churches can do to help the </a:t>
            </a:r>
            <a:r>
              <a:rPr lang="en-US" sz="1200" kern="1200" dirty="0" err="1" smtClean="0">
                <a:solidFill>
                  <a:schemeClr val="tx1"/>
                </a:solidFill>
                <a:effectLst/>
                <a:latin typeface="+mn-lt"/>
                <a:ea typeface="+mn-ea"/>
                <a:cs typeface="+mn-cs"/>
              </a:rPr>
              <a:t>dechurched</a:t>
            </a:r>
            <a:r>
              <a:rPr lang="en-US" sz="1200" kern="1200" dirty="0" smtClean="0">
                <a:solidFill>
                  <a:schemeClr val="tx1"/>
                </a:solidFill>
                <a:effectLst/>
                <a:latin typeface="+mn-lt"/>
                <a:ea typeface="+mn-ea"/>
                <a:cs typeface="+mn-cs"/>
              </a:rPr>
              <a:t> to reengage.  First, invite participation, with limits, to encourage people to start meaningful ministries that are on their hearts.  Trust your community.  Second, undermine bureaucracy by putting timelines on some positions, committees and programs so they dissolve when the timeline ends no matter what.  Otherwise programs and positions</a:t>
            </a:r>
            <a:r>
              <a:rPr lang="en-US" sz="1200" kern="1200" baseline="0" dirty="0" smtClean="0">
                <a:solidFill>
                  <a:schemeClr val="tx1"/>
                </a:solidFill>
                <a:effectLst/>
                <a:latin typeface="+mn-lt"/>
                <a:ea typeface="+mn-ea"/>
                <a:cs typeface="+mn-cs"/>
              </a:rPr>
              <a:t> tend to continue way beyond fulfilling any mission or even ongoing knowledge why they exist. </a:t>
            </a:r>
            <a:r>
              <a:rPr lang="en-US" sz="1200" kern="1200" dirty="0" smtClean="0">
                <a:solidFill>
                  <a:schemeClr val="tx1"/>
                </a:solidFill>
                <a:effectLst/>
                <a:latin typeface="+mn-lt"/>
                <a:ea typeface="+mn-ea"/>
                <a:cs typeface="+mn-cs"/>
              </a:rPr>
              <a:t> Third, be truly relational by devoting staff time and resources to knowing and supporting people rather than creating and maintaining programs.  Do things </a:t>
            </a:r>
            <a:r>
              <a:rPr lang="en-US" sz="1200" i="1" kern="1200" dirty="0" smtClean="0">
                <a:solidFill>
                  <a:schemeClr val="tx1"/>
                </a:solidFill>
                <a:effectLst/>
                <a:latin typeface="+mn-lt"/>
                <a:ea typeface="+mn-ea"/>
                <a:cs typeface="+mn-cs"/>
              </a:rPr>
              <a:t>with</a:t>
            </a:r>
            <a:r>
              <a:rPr lang="en-US" sz="1200" kern="1200" dirty="0" smtClean="0">
                <a:solidFill>
                  <a:schemeClr val="tx1"/>
                </a:solidFill>
                <a:effectLst/>
                <a:latin typeface="+mn-lt"/>
                <a:ea typeface="+mn-ea"/>
                <a:cs typeface="+mn-cs"/>
              </a:rPr>
              <a:t> congregants rather than </a:t>
            </a:r>
            <a:r>
              <a:rPr lang="en-US" sz="1200" i="1" kern="1200" dirty="0" smtClean="0">
                <a:solidFill>
                  <a:schemeClr val="tx1"/>
                </a:solidFill>
                <a:effectLst/>
                <a:latin typeface="+mn-lt"/>
                <a:ea typeface="+mn-ea"/>
                <a:cs typeface="+mn-cs"/>
              </a:rPr>
              <a:t>for</a:t>
            </a:r>
            <a:r>
              <a:rPr lang="en-US" sz="1200" kern="1200" dirty="0" smtClean="0">
                <a:solidFill>
                  <a:schemeClr val="tx1"/>
                </a:solidFill>
                <a:effectLst/>
                <a:latin typeface="+mn-lt"/>
                <a:ea typeface="+mn-ea"/>
                <a:cs typeface="+mn-cs"/>
              </a:rPr>
              <a:t> congregants.  And fourth, impact your community and be impacted at the grassroots level.  Enable your community by helping them do things rather than doing things for them. </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Instead, allow the celebrations and struggles of your local community to change and shape your congregation. </a:t>
            </a:r>
            <a:endParaRPr lang="en-US" dirty="0"/>
          </a:p>
        </p:txBody>
      </p:sp>
      <p:sp>
        <p:nvSpPr>
          <p:cNvPr id="4" name="Slide Number Placeholder 3"/>
          <p:cNvSpPr>
            <a:spLocks noGrp="1"/>
          </p:cNvSpPr>
          <p:nvPr>
            <p:ph type="sldNum" sz="quarter" idx="10"/>
          </p:nvPr>
        </p:nvSpPr>
        <p:spPr/>
        <p:txBody>
          <a:bodyPr/>
          <a:lstStyle/>
          <a:p>
            <a:fld id="{72B36354-7764-42DB-82B8-30197D4115FE}" type="slidenum">
              <a:rPr lang="en-US" smtClean="0"/>
              <a:t>22</a:t>
            </a:fld>
            <a:endParaRPr lang="en-US"/>
          </a:p>
        </p:txBody>
      </p:sp>
    </p:spTree>
    <p:extLst>
      <p:ext uri="{BB962C8B-B14F-4D97-AF65-F5344CB8AC3E}">
        <p14:creationId xmlns:p14="http://schemas.microsoft.com/office/powerpoint/2010/main" val="1975734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book is an effort to translate research findings into a practical book for students, lay folk and church leaders.  It draws attention to an overlooked and extremely important segment of church members who are leaving in droves.  In fact, there are many active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people</a:t>
            </a:r>
            <a:r>
              <a:rPr lang="en-US" sz="1200" kern="1200" baseline="0" dirty="0" smtClean="0">
                <a:solidFill>
                  <a:schemeClr val="tx1"/>
                </a:solidFill>
                <a:effectLst/>
                <a:latin typeface="+mn-lt"/>
                <a:ea typeface="+mn-ea"/>
                <a:cs typeface="+mn-cs"/>
              </a:rPr>
              <a:t> in your church right now who are having these same thoughts, but just haven’t acted on them.  </a:t>
            </a:r>
            <a:r>
              <a:rPr lang="en-US" sz="1200" kern="1200" dirty="0" smtClean="0">
                <a:solidFill>
                  <a:schemeClr val="tx1"/>
                </a:solidFill>
                <a:effectLst/>
                <a:latin typeface="+mn-lt"/>
                <a:ea typeface="+mn-ea"/>
                <a:cs typeface="+mn-cs"/>
              </a:rPr>
              <a:t>The actual</a:t>
            </a:r>
            <a:r>
              <a:rPr lang="en-US" sz="1200" kern="1200" baseline="0" dirty="0" smtClean="0">
                <a:solidFill>
                  <a:schemeClr val="tx1"/>
                </a:solidFill>
                <a:effectLst/>
                <a:latin typeface="+mn-lt"/>
                <a:ea typeface="+mn-ea"/>
                <a:cs typeface="+mn-cs"/>
              </a:rPr>
              <a:t> scholarly data for the study has been published separately.</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 highly recommend</a:t>
            </a:r>
            <a:r>
              <a:rPr lang="en-US" sz="1200" kern="1200" baseline="0" dirty="0" smtClean="0">
                <a:solidFill>
                  <a:schemeClr val="tx1"/>
                </a:solidFill>
                <a:effectLst/>
                <a:latin typeface="+mn-lt"/>
                <a:ea typeface="+mn-ea"/>
                <a:cs typeface="+mn-cs"/>
              </a:rPr>
              <a:t> both of these books.  And they’re available in </a:t>
            </a:r>
            <a:r>
              <a:rPr lang="en-US" sz="1200" kern="1200" baseline="0" smtClean="0">
                <a:solidFill>
                  <a:schemeClr val="tx1"/>
                </a:solidFill>
                <a:effectLst/>
                <a:latin typeface="+mn-lt"/>
                <a:ea typeface="+mn-ea"/>
                <a:cs typeface="+mn-cs"/>
              </a:rPr>
              <a:t>Benner Library.</a:t>
            </a:r>
            <a:endParaRPr lang="en-US" dirty="0"/>
          </a:p>
        </p:txBody>
      </p:sp>
      <p:sp>
        <p:nvSpPr>
          <p:cNvPr id="4" name="Slide Number Placeholder 3"/>
          <p:cNvSpPr>
            <a:spLocks noGrp="1"/>
          </p:cNvSpPr>
          <p:nvPr>
            <p:ph type="sldNum" sz="quarter" idx="10"/>
          </p:nvPr>
        </p:nvSpPr>
        <p:spPr/>
        <p:txBody>
          <a:bodyPr/>
          <a:lstStyle/>
          <a:p>
            <a:fld id="{72B36354-7764-42DB-82B8-30197D4115FE}" type="slidenum">
              <a:rPr lang="en-US" smtClean="0"/>
              <a:t>23</a:t>
            </a:fld>
            <a:endParaRPr lang="en-US"/>
          </a:p>
        </p:txBody>
      </p:sp>
    </p:spTree>
    <p:extLst>
      <p:ext uri="{BB962C8B-B14F-4D97-AF65-F5344CB8AC3E}">
        <p14:creationId xmlns:p14="http://schemas.microsoft.com/office/powerpoint/2010/main" val="20347122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a:t>
            </a:r>
            <a:r>
              <a:rPr lang="en-US" sz="1200" kern="1200" baseline="0" dirty="0" smtClean="0">
                <a:solidFill>
                  <a:schemeClr val="tx1"/>
                </a:solidFill>
                <a:effectLst/>
                <a:latin typeface="+mn-lt"/>
                <a:ea typeface="+mn-ea"/>
                <a:cs typeface="+mn-cs"/>
              </a:rPr>
              <a:t> book </a:t>
            </a:r>
            <a:r>
              <a:rPr lang="en-US" sz="1200" kern="1200" dirty="0" smtClean="0">
                <a:solidFill>
                  <a:schemeClr val="tx1"/>
                </a:solidFill>
                <a:effectLst/>
                <a:latin typeface="+mn-lt"/>
                <a:ea typeface="+mn-ea"/>
                <a:cs typeface="+mn-cs"/>
              </a:rPr>
              <a:t>provides further evidence that the Church of the Nazarene continues to struggle with fundamentalist beliefs and attitudes, especially with their average church members, despite claiming to be Wesleyan.  This book continues the tracking of this issue in these two earlier professional scholarly articles</a:t>
            </a:r>
            <a:r>
              <a:rPr lang="en-US" sz="1200" kern="1200" baseline="0" dirty="0" smtClean="0">
                <a:solidFill>
                  <a:schemeClr val="tx1"/>
                </a:solidFill>
                <a:effectLst/>
                <a:latin typeface="+mn-lt"/>
                <a:ea typeface="+mn-ea"/>
                <a:cs typeface="+mn-cs"/>
              </a:rPr>
              <a:t> by Dr. Paul Bassett and Nazarene Archivist Stan </a:t>
            </a:r>
            <a:r>
              <a:rPr lang="en-US" sz="1200" kern="1200" baseline="0" dirty="0" err="1" smtClean="0">
                <a:solidFill>
                  <a:schemeClr val="tx1"/>
                </a:solidFill>
                <a:effectLst/>
                <a:latin typeface="+mn-lt"/>
                <a:ea typeface="+mn-ea"/>
                <a:cs typeface="+mn-cs"/>
              </a:rPr>
              <a:t>Ingersol</a:t>
            </a:r>
            <a:r>
              <a:rPr lang="en-US" sz="1200" kern="1200" baseline="0" dirty="0" smtClean="0">
                <a:solidFill>
                  <a:schemeClr val="tx1"/>
                </a:solidFill>
                <a:effectLst/>
                <a:latin typeface="+mn-lt"/>
                <a:ea typeface="+mn-ea"/>
                <a:cs typeface="+mn-cs"/>
              </a:rPr>
              <a:t>, both published in the </a:t>
            </a:r>
            <a:r>
              <a:rPr lang="en-US" sz="1200" i="1" kern="1200" baseline="0" dirty="0" smtClean="0">
                <a:solidFill>
                  <a:schemeClr val="tx1"/>
                </a:solidFill>
                <a:effectLst/>
                <a:latin typeface="+mn-lt"/>
                <a:ea typeface="+mn-ea"/>
                <a:cs typeface="+mn-cs"/>
              </a:rPr>
              <a:t>Wesleyan Theological Journal</a:t>
            </a:r>
            <a:r>
              <a:rPr lang="en-US" sz="1200" kern="1200" baseline="0" dirty="0" smtClean="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72B36354-7764-42DB-82B8-30197D4115FE}" type="slidenum">
              <a:rPr lang="en-US" smtClean="0"/>
              <a:t>3</a:t>
            </a:fld>
            <a:endParaRPr lang="en-US"/>
          </a:p>
        </p:txBody>
      </p:sp>
    </p:spTree>
    <p:extLst>
      <p:ext uri="{BB962C8B-B14F-4D97-AF65-F5344CB8AC3E}">
        <p14:creationId xmlns:p14="http://schemas.microsoft.com/office/powerpoint/2010/main" val="11959058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There’s no doubt that Nazarenes have often taken pride in being conservative in many ways, especially emphasizing holy living, often with an emphasis, particularly</a:t>
            </a:r>
            <a:r>
              <a:rPr lang="en-US" sz="1200" kern="1200" baseline="0" dirty="0" smtClean="0">
                <a:solidFill>
                  <a:schemeClr val="tx1"/>
                </a:solidFill>
                <a:effectLst/>
                <a:latin typeface="+mn-lt"/>
                <a:ea typeface="+mn-ea"/>
                <a:cs typeface="+mn-cs"/>
              </a:rPr>
              <a:t> in the past,</a:t>
            </a:r>
            <a:r>
              <a:rPr lang="en-US" sz="1200" kern="1200" dirty="0" smtClean="0">
                <a:solidFill>
                  <a:schemeClr val="tx1"/>
                </a:solidFill>
                <a:effectLst/>
                <a:latin typeface="+mn-lt"/>
                <a:ea typeface="+mn-ea"/>
                <a:cs typeface="+mn-cs"/>
              </a:rPr>
              <a:t> on what one shouldn’t do, a tendency also rife in fundamentalism.  Christian historian George Marsden classified the holiness movement in the fundamentalist camp because there was so much evidence that that was the case (63). </a:t>
            </a:r>
            <a:r>
              <a:rPr lang="en-US" sz="1100" kern="1200" dirty="0" smtClean="0">
                <a:solidFill>
                  <a:schemeClr val="tx1"/>
                </a:solidFill>
                <a:effectLst/>
                <a:latin typeface="+mn-lt"/>
                <a:ea typeface="+mn-ea"/>
                <a:cs typeface="+mn-cs"/>
              </a:rPr>
              <a:t>(George M. Marsden</a:t>
            </a:r>
            <a:r>
              <a:rPr lang="en-US" sz="1100" i="1" kern="1200" dirty="0" smtClean="0">
                <a:solidFill>
                  <a:schemeClr val="tx1"/>
                </a:solidFill>
                <a:effectLst/>
                <a:latin typeface="+mn-lt"/>
                <a:ea typeface="+mn-ea"/>
                <a:cs typeface="+mn-cs"/>
              </a:rPr>
              <a:t>, Fundamentalism and American Culture:  The Shaping of Twentieth-Century Evangelicalism 1870-1925</a:t>
            </a:r>
            <a:r>
              <a:rPr lang="en-US" sz="1200" kern="1200" dirty="0" smtClean="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72B36354-7764-42DB-82B8-30197D4115FE}" type="slidenum">
              <a:rPr lang="en-US" smtClean="0"/>
              <a:t>4</a:t>
            </a:fld>
            <a:endParaRPr lang="en-US"/>
          </a:p>
        </p:txBody>
      </p:sp>
    </p:spTree>
    <p:extLst>
      <p:ext uri="{BB962C8B-B14F-4D97-AF65-F5344CB8AC3E}">
        <p14:creationId xmlns:p14="http://schemas.microsoft.com/office/powerpoint/2010/main" val="1225155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Floyd T. Cunningham, professor of history of Christianity and president of Asia-Pacific Nazarene Theological Seminary, quotes well-known and well-respected Nazarene theologian, H. Orton Wiley as rejecting “the fundamentalists’ ‘mechanical’ view of Scripture because it excluded the role of human reason and any serious consideration of the social and historical contexts of the authors” ( 25).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Wesleyans believe the Bible </a:t>
            </a:r>
            <a:r>
              <a:rPr lang="en-US" sz="1200" kern="1200" dirty="0" smtClean="0">
                <a:solidFill>
                  <a:schemeClr val="tx1"/>
                </a:solidFill>
                <a:effectLst/>
                <a:latin typeface="+mn-lt"/>
                <a:ea typeface="+mn-ea"/>
                <a:cs typeface="+mn-cs"/>
              </a:rPr>
              <a:t>is </a:t>
            </a:r>
            <a:r>
              <a:rPr lang="en-US" sz="1200" kern="1200" dirty="0" smtClean="0">
                <a:solidFill>
                  <a:schemeClr val="tx1"/>
                </a:solidFill>
                <a:effectLst/>
                <a:latin typeface="+mn-lt"/>
                <a:ea typeface="+mn-ea"/>
                <a:cs typeface="+mn-cs"/>
              </a:rPr>
              <a:t>‘infallible’ in </a:t>
            </a:r>
            <a:r>
              <a:rPr lang="en-US" sz="1200" kern="1200" dirty="0" smtClean="0">
                <a:solidFill>
                  <a:schemeClr val="tx1"/>
                </a:solidFill>
                <a:effectLst/>
                <a:latin typeface="+mn-lt"/>
                <a:ea typeface="+mn-ea"/>
                <a:cs typeface="+mn-cs"/>
              </a:rPr>
              <a:t>the sense of what </a:t>
            </a:r>
            <a:r>
              <a:rPr lang="en-US" sz="1200" kern="1200" dirty="0" smtClean="0">
                <a:solidFill>
                  <a:schemeClr val="tx1"/>
                </a:solidFill>
                <a:effectLst/>
                <a:latin typeface="+mn-lt"/>
                <a:ea typeface="+mn-ea"/>
                <a:cs typeface="+mn-cs"/>
              </a:rPr>
              <a:t>it intends to convey, that is, truth about God and His way of salvation.</a:t>
            </a:r>
            <a:endParaRPr lang="en-US" dirty="0"/>
          </a:p>
        </p:txBody>
      </p:sp>
      <p:sp>
        <p:nvSpPr>
          <p:cNvPr id="4" name="Slide Number Placeholder 3"/>
          <p:cNvSpPr>
            <a:spLocks noGrp="1"/>
          </p:cNvSpPr>
          <p:nvPr>
            <p:ph type="sldNum" sz="quarter" idx="10"/>
          </p:nvPr>
        </p:nvSpPr>
        <p:spPr/>
        <p:txBody>
          <a:bodyPr/>
          <a:lstStyle/>
          <a:p>
            <a:fld id="{72B36354-7764-42DB-82B8-30197D4115FE}" type="slidenum">
              <a:rPr lang="en-US" smtClean="0"/>
              <a:t>5</a:t>
            </a:fld>
            <a:endParaRPr lang="en-US"/>
          </a:p>
        </p:txBody>
      </p:sp>
    </p:spTree>
    <p:extLst>
      <p:ext uri="{BB962C8B-B14F-4D97-AF65-F5344CB8AC3E}">
        <p14:creationId xmlns:p14="http://schemas.microsoft.com/office/powerpoint/2010/main" val="2656402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Cunningham further quotes theologian W. T. </a:t>
            </a:r>
            <a:r>
              <a:rPr lang="en-US" sz="1200" kern="1200" dirty="0" err="1" smtClean="0">
                <a:solidFill>
                  <a:schemeClr val="tx1"/>
                </a:solidFill>
                <a:effectLst/>
                <a:latin typeface="+mn-lt"/>
                <a:ea typeface="+mn-ea"/>
                <a:cs typeface="+mn-cs"/>
              </a:rPr>
              <a:t>Purkiser</a:t>
            </a:r>
            <a:r>
              <a:rPr lang="en-US" sz="1200" kern="1200" dirty="0" smtClean="0">
                <a:solidFill>
                  <a:schemeClr val="tx1"/>
                </a:solidFill>
                <a:effectLst/>
                <a:latin typeface="+mn-lt"/>
                <a:ea typeface="+mn-ea"/>
                <a:cs typeface="+mn-cs"/>
              </a:rPr>
              <a:t> as saying “the Nazarene Article of Faith on Scripture saved the denomination from bondage to a fundamentalist literalism which affirms the dictation of each word of the original autographs, and which sometimes seems to extend the same sanctity to a certain English version” (25).  So inspiration is not an independent property of the Bible but resides only with the Holy Spirit who can make the Bible’s message of salvation come alive.  Therefore, “Wesleyans cannot support the negative appraisal of modern biological and geological science that characterizes fundamentalism.  H. Orton Wiley… said the poetic ‘creation hymn’ of Gen. 1-3 answers the question of who God is, not how or when God created the universe”  (26).</a:t>
            </a:r>
            <a:endParaRPr lang="en-US" dirty="0"/>
          </a:p>
        </p:txBody>
      </p:sp>
      <p:sp>
        <p:nvSpPr>
          <p:cNvPr id="4" name="Slide Number Placeholder 3"/>
          <p:cNvSpPr>
            <a:spLocks noGrp="1"/>
          </p:cNvSpPr>
          <p:nvPr>
            <p:ph type="sldNum" sz="quarter" idx="10"/>
          </p:nvPr>
        </p:nvSpPr>
        <p:spPr/>
        <p:txBody>
          <a:bodyPr/>
          <a:lstStyle/>
          <a:p>
            <a:fld id="{72B36354-7764-42DB-82B8-30197D4115FE}" type="slidenum">
              <a:rPr lang="en-US" smtClean="0"/>
              <a:t>6</a:t>
            </a:fld>
            <a:endParaRPr lang="en-US"/>
          </a:p>
        </p:txBody>
      </p:sp>
    </p:spTree>
    <p:extLst>
      <p:ext uri="{BB962C8B-B14F-4D97-AF65-F5344CB8AC3E}">
        <p14:creationId xmlns:p14="http://schemas.microsoft.com/office/powerpoint/2010/main" val="5111987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“Control b</a:t>
            </a:r>
            <a:r>
              <a:rPr lang="en-US" baseline="0" dirty="0" smtClean="0"/>
              <a:t>eliefs” are c</a:t>
            </a:r>
            <a:r>
              <a:rPr lang="en-US" dirty="0" smtClean="0"/>
              <a:t>ore beliefs that control all other </a:t>
            </a:r>
            <a:r>
              <a:rPr lang="en-US" dirty="0" smtClean="0"/>
              <a:t>beliefs within a particular</a:t>
            </a:r>
            <a:r>
              <a:rPr lang="en-US" baseline="0" dirty="0" smtClean="0"/>
              <a:t> theological system</a:t>
            </a:r>
            <a:r>
              <a:rPr lang="en-US" dirty="0" smtClean="0"/>
              <a:t>.  </a:t>
            </a:r>
            <a:r>
              <a:rPr lang="en-US" dirty="0" smtClean="0"/>
              <a:t>They are unifying principles that lend consistency to belief systems.</a:t>
            </a:r>
          </a:p>
        </p:txBody>
      </p:sp>
      <p:sp>
        <p:nvSpPr>
          <p:cNvPr id="4" name="Slide Number Placeholder 3"/>
          <p:cNvSpPr>
            <a:spLocks noGrp="1"/>
          </p:cNvSpPr>
          <p:nvPr>
            <p:ph type="sldNum" sz="quarter" idx="10"/>
          </p:nvPr>
        </p:nvSpPr>
        <p:spPr/>
        <p:txBody>
          <a:bodyPr/>
          <a:lstStyle/>
          <a:p>
            <a:fld id="{72B36354-7764-42DB-82B8-30197D4115FE}" type="slidenum">
              <a:rPr lang="en-US" smtClean="0"/>
              <a:t>7</a:t>
            </a:fld>
            <a:endParaRPr lang="en-US"/>
          </a:p>
        </p:txBody>
      </p:sp>
    </p:spTree>
    <p:extLst>
      <p:ext uri="{BB962C8B-B14F-4D97-AF65-F5344CB8AC3E}">
        <p14:creationId xmlns:p14="http://schemas.microsoft.com/office/powerpoint/2010/main" val="26652522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Contributor H. Ray Dunning, professor emeritus of theology and philosophy at </a:t>
            </a:r>
            <a:r>
              <a:rPr lang="en-US" sz="1200" kern="1200" dirty="0" err="1" smtClean="0">
                <a:solidFill>
                  <a:schemeClr val="tx1"/>
                </a:solidFill>
                <a:effectLst/>
                <a:latin typeface="+mn-lt"/>
                <a:ea typeface="+mn-ea"/>
                <a:cs typeface="+mn-cs"/>
              </a:rPr>
              <a:t>Trevecca</a:t>
            </a:r>
            <a:r>
              <a:rPr lang="en-US" sz="1200" kern="1200" dirty="0" smtClean="0">
                <a:solidFill>
                  <a:schemeClr val="tx1"/>
                </a:solidFill>
                <a:effectLst/>
                <a:latin typeface="+mn-lt"/>
                <a:ea typeface="+mn-ea"/>
                <a:cs typeface="+mn-cs"/>
              </a:rPr>
              <a:t> Nazarene University, compares the control beliefs of the two theologies.  The control belief of fundamentalism is a correspondence theory of truth, otherwise known as common sense philosophy (Scottish realism) that “assumes that the human mind, through the various senses has a direct, immediate, and accurate apprehension of objects in the external world” (64).  So “faith… is seen as belief in or assent to true statements or propositions about God.”</a:t>
            </a:r>
            <a:endParaRPr lang="en-US" dirty="0"/>
          </a:p>
        </p:txBody>
      </p:sp>
      <p:sp>
        <p:nvSpPr>
          <p:cNvPr id="4" name="Slide Number Placeholder 3"/>
          <p:cNvSpPr>
            <a:spLocks noGrp="1"/>
          </p:cNvSpPr>
          <p:nvPr>
            <p:ph type="sldNum" sz="quarter" idx="10"/>
          </p:nvPr>
        </p:nvSpPr>
        <p:spPr/>
        <p:txBody>
          <a:bodyPr/>
          <a:lstStyle/>
          <a:p>
            <a:fld id="{72B36354-7764-42DB-82B8-30197D4115FE}" type="slidenum">
              <a:rPr lang="en-US" smtClean="0"/>
              <a:t>8</a:t>
            </a:fld>
            <a:endParaRPr lang="en-US"/>
          </a:p>
        </p:txBody>
      </p:sp>
    </p:spTree>
    <p:extLst>
      <p:ext uri="{BB962C8B-B14F-4D97-AF65-F5344CB8AC3E}">
        <p14:creationId xmlns:p14="http://schemas.microsoft.com/office/powerpoint/2010/main" val="11813190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control belief of Wesleyanism, however, is salvation in Jesus Christ.  While both fundamentalism and Wesleyanism are committed to the authority of scripture, “Wesleyan theology teaches that the Bible’s authority is validated by the internal witness of the Holy Spirit,” not by inerrancy (67).  The infallibility of scripture, then, has to do with “infallibly revealing the will of God in all things necessary to our salvation” (68). </a:t>
            </a:r>
            <a:endParaRPr lang="en-US" dirty="0"/>
          </a:p>
        </p:txBody>
      </p:sp>
      <p:sp>
        <p:nvSpPr>
          <p:cNvPr id="4" name="Slide Number Placeholder 3"/>
          <p:cNvSpPr>
            <a:spLocks noGrp="1"/>
          </p:cNvSpPr>
          <p:nvPr>
            <p:ph type="sldNum" sz="quarter" idx="10"/>
          </p:nvPr>
        </p:nvSpPr>
        <p:spPr/>
        <p:txBody>
          <a:bodyPr/>
          <a:lstStyle/>
          <a:p>
            <a:fld id="{72B36354-7764-42DB-82B8-30197D4115FE}" type="slidenum">
              <a:rPr lang="en-US" smtClean="0"/>
              <a:t>9</a:t>
            </a:fld>
            <a:endParaRPr lang="en-US"/>
          </a:p>
        </p:txBody>
      </p:sp>
    </p:spTree>
    <p:extLst>
      <p:ext uri="{BB962C8B-B14F-4D97-AF65-F5344CB8AC3E}">
        <p14:creationId xmlns:p14="http://schemas.microsoft.com/office/powerpoint/2010/main" val="40271981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39BAE42D-7468-470B-B235-C778702D9EA6}" type="datetimeFigureOut">
              <a:rPr lang="en-US" smtClean="0"/>
              <a:t>4/19/2016</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FC8F8F2F-8DF2-425A-9B98-6F5C08481BBD}" type="slidenum">
              <a:rPr lang="en-US" smtClean="0"/>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BAE42D-7468-470B-B235-C778702D9EA6}" type="datetimeFigureOut">
              <a:rPr lang="en-US" smtClean="0"/>
              <a:t>4/19/2016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8F8F2F-8DF2-425A-9B98-6F5C08481BBD}" type="slidenum">
              <a:rPr lang="en-US" smtClean="0"/>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BAE42D-7468-470B-B235-C778702D9EA6}" type="datetimeFigureOut">
              <a:rPr lang="en-US" smtClean="0"/>
              <a:t>4/19/2016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8F8F2F-8DF2-425A-9B98-6F5C08481BBD}" type="slidenum">
              <a:rPr lang="en-US" smtClean="0"/>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BAE42D-7468-470B-B235-C778702D9EA6}" type="datetimeFigureOut">
              <a:rPr lang="en-US" smtClean="0"/>
              <a:t>4/19/2016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8F8F2F-8DF2-425A-9B98-6F5C08481BBD}" type="slidenum">
              <a:rPr lang="en-US" smtClean="0"/>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BAE42D-7468-470B-B235-C778702D9EA6}" type="datetimeFigureOut">
              <a:rPr lang="en-US" smtClean="0"/>
              <a:t>4/19/2016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8F8F2F-8DF2-425A-9B98-6F5C08481BB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9BAE42D-7468-470B-B235-C778702D9EA6}" type="datetimeFigureOut">
              <a:rPr lang="en-US" smtClean="0"/>
              <a:t>4/19/2016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8F8F2F-8DF2-425A-9B98-6F5C08481BBD}"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9BAE42D-7468-470B-B235-C778702D9EA6}" type="datetimeFigureOut">
              <a:rPr lang="en-US" smtClean="0"/>
              <a:t>4/19/2016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8F8F2F-8DF2-425A-9B98-6F5C08481BBD}" type="slidenum">
              <a:rPr lang="en-US" smtClean="0"/>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9BAE42D-7468-470B-B235-C778702D9EA6}" type="datetimeFigureOut">
              <a:rPr lang="en-US" smtClean="0"/>
              <a:t>4/19/2016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8F8F2F-8DF2-425A-9B98-6F5C08481BBD}" type="slidenum">
              <a:rPr lang="en-US" smtClean="0"/>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BAE42D-7468-470B-B235-C778702D9EA6}" type="datetimeFigureOut">
              <a:rPr lang="en-US" smtClean="0"/>
              <a:t>4/19/2016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8F8F2F-8DF2-425A-9B98-6F5C08481BB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BAE42D-7468-470B-B235-C778702D9EA6}" type="datetimeFigureOut">
              <a:rPr lang="en-US" smtClean="0"/>
              <a:t>4/19/2016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8F8F2F-8DF2-425A-9B98-6F5C08481BB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BAE42D-7468-470B-B235-C778702D9EA6}" type="datetimeFigureOut">
              <a:rPr lang="en-US" smtClean="0"/>
              <a:t>4/19/2016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8F8F2F-8DF2-425A-9B98-6F5C08481BB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39BAE42D-7468-470B-B235-C778702D9EA6}" type="datetimeFigureOut">
              <a:rPr lang="en-US" smtClean="0"/>
              <a:t>4/19/2016</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FC8F8F2F-8DF2-425A-9B98-6F5C08481BB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Book Review #1</a:t>
            </a:r>
            <a:endParaRPr lang="en-US" dirty="0"/>
          </a:p>
        </p:txBody>
      </p:sp>
      <p:sp>
        <p:nvSpPr>
          <p:cNvPr id="3" name="Subtitle 2"/>
          <p:cNvSpPr>
            <a:spLocks noGrp="1"/>
          </p:cNvSpPr>
          <p:nvPr>
            <p:ph type="subTitle" idx="1"/>
          </p:nvPr>
        </p:nvSpPr>
        <p:spPr/>
        <p:txBody>
          <a:bodyPr>
            <a:normAutofit/>
          </a:bodyPr>
          <a:lstStyle/>
          <a:p>
            <a:r>
              <a:rPr lang="en-US" i="1" dirty="0" smtClean="0"/>
              <a:t>Square Peg:  Why Wesleyans Aren’t Fundamentalists</a:t>
            </a:r>
          </a:p>
          <a:p>
            <a:r>
              <a:rPr lang="en-US" dirty="0" smtClean="0"/>
              <a:t>Al </a:t>
            </a:r>
            <a:r>
              <a:rPr lang="en-US" dirty="0" err="1" smtClean="0"/>
              <a:t>Truesdale</a:t>
            </a:r>
            <a:r>
              <a:rPr lang="en-US" dirty="0" smtClean="0"/>
              <a:t>, Editor</a:t>
            </a:r>
            <a:endParaRPr lang="en-US" dirty="0"/>
          </a:p>
        </p:txBody>
      </p:sp>
    </p:spTree>
    <p:extLst>
      <p:ext uri="{BB962C8B-B14F-4D97-AF65-F5344CB8AC3E}">
        <p14:creationId xmlns:p14="http://schemas.microsoft.com/office/powerpoint/2010/main" val="17942374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Jesus </a:t>
            </a:r>
            <a:r>
              <a:rPr lang="en-US" dirty="0" smtClean="0"/>
              <a:t>took </a:t>
            </a:r>
            <a:r>
              <a:rPr lang="en-US" dirty="0"/>
              <a:t>the </a:t>
            </a:r>
            <a:r>
              <a:rPr lang="en-US" dirty="0" smtClean="0"/>
              <a:t>Pharisees  to task:</a:t>
            </a:r>
          </a:p>
          <a:p>
            <a:endParaRPr lang="en-US" dirty="0"/>
          </a:p>
          <a:p>
            <a:r>
              <a:rPr lang="en-US" dirty="0" smtClean="0"/>
              <a:t>You search </a:t>
            </a:r>
            <a:r>
              <a:rPr lang="en-US" dirty="0"/>
              <a:t>the scriptures thinking that </a:t>
            </a:r>
            <a:r>
              <a:rPr lang="en-US" dirty="0" smtClean="0"/>
              <a:t>they </a:t>
            </a:r>
            <a:r>
              <a:rPr lang="en-US" dirty="0"/>
              <a:t>provide eternal life. </a:t>
            </a:r>
            <a:endParaRPr lang="en-US" dirty="0" smtClean="0"/>
          </a:p>
          <a:p>
            <a:endParaRPr lang="en-US" dirty="0"/>
          </a:p>
          <a:p>
            <a:r>
              <a:rPr lang="en-US" dirty="0" smtClean="0"/>
              <a:t>But Jesus said, “The </a:t>
            </a:r>
            <a:r>
              <a:rPr lang="en-US" dirty="0"/>
              <a:t>scriptures testify of </a:t>
            </a:r>
            <a:r>
              <a:rPr lang="en-US" dirty="0" smtClean="0"/>
              <a:t>me.”</a:t>
            </a:r>
            <a:endParaRPr lang="en-US" dirty="0"/>
          </a:p>
          <a:p>
            <a:endParaRPr lang="en-US" dirty="0"/>
          </a:p>
        </p:txBody>
      </p:sp>
      <p:sp>
        <p:nvSpPr>
          <p:cNvPr id="3" name="Title 2"/>
          <p:cNvSpPr>
            <a:spLocks noGrp="1"/>
          </p:cNvSpPr>
          <p:nvPr>
            <p:ph type="title"/>
          </p:nvPr>
        </p:nvSpPr>
        <p:spPr/>
        <p:txBody>
          <a:bodyPr/>
          <a:lstStyle/>
          <a:p>
            <a:r>
              <a:rPr lang="en-US" dirty="0" smtClean="0"/>
              <a:t>John 5:39</a:t>
            </a:r>
            <a:endParaRPr lang="en-US" dirty="0"/>
          </a:p>
        </p:txBody>
      </p:sp>
    </p:spTree>
    <p:extLst>
      <p:ext uri="{BB962C8B-B14F-4D97-AF65-F5344CB8AC3E}">
        <p14:creationId xmlns:p14="http://schemas.microsoft.com/office/powerpoint/2010/main" val="37749214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Dr</a:t>
            </a:r>
            <a:r>
              <a:rPr lang="en-US" dirty="0"/>
              <a:t>. </a:t>
            </a:r>
            <a:r>
              <a:rPr lang="en-US" dirty="0" smtClean="0"/>
              <a:t>Dunning: </a:t>
            </a:r>
            <a:r>
              <a:rPr lang="en-US" dirty="0"/>
              <a:t>“Wesleyan theology and fundamentalism cannot be successfully </a:t>
            </a:r>
            <a:r>
              <a:rPr lang="en-US" dirty="0" smtClean="0"/>
              <a:t>mixed.”</a:t>
            </a:r>
          </a:p>
          <a:p>
            <a:r>
              <a:rPr lang="en-US" dirty="0" smtClean="0"/>
              <a:t>Drs</a:t>
            </a:r>
            <a:r>
              <a:rPr lang="en-US" dirty="0"/>
              <a:t>. Dwight and Nina </a:t>
            </a:r>
            <a:r>
              <a:rPr lang="en-US" dirty="0" smtClean="0"/>
              <a:t>Gunter: “Fundamentalism… claims </a:t>
            </a:r>
            <a:r>
              <a:rPr lang="en-US" dirty="0"/>
              <a:t>the high ground against those who disagree.  A large part of the problem is that too many people who call themselves Wesleyan don’t really understand the Wesleyan perspective on Christian faith and practice.  </a:t>
            </a:r>
            <a:r>
              <a:rPr lang="en-US" i="1" dirty="0"/>
              <a:t>It </a:t>
            </a:r>
            <a:r>
              <a:rPr lang="en-US" i="1" dirty="0" smtClean="0"/>
              <a:t>matters.</a:t>
            </a:r>
            <a:r>
              <a:rPr lang="en-US" dirty="0" smtClean="0"/>
              <a:t>” </a:t>
            </a:r>
            <a:r>
              <a:rPr lang="en-US" dirty="0"/>
              <a:t>(73). </a:t>
            </a:r>
          </a:p>
        </p:txBody>
      </p:sp>
      <p:sp>
        <p:nvSpPr>
          <p:cNvPr id="3" name="Title 2"/>
          <p:cNvSpPr>
            <a:spLocks noGrp="1"/>
          </p:cNvSpPr>
          <p:nvPr>
            <p:ph type="title"/>
          </p:nvPr>
        </p:nvSpPr>
        <p:spPr/>
        <p:txBody>
          <a:bodyPr/>
          <a:lstStyle/>
          <a:p>
            <a:r>
              <a:rPr lang="en-US" dirty="0" smtClean="0"/>
              <a:t>Incompatibility</a:t>
            </a:r>
            <a:endParaRPr lang="en-US" dirty="0"/>
          </a:p>
        </p:txBody>
      </p:sp>
    </p:spTree>
    <p:extLst>
      <p:ext uri="{BB962C8B-B14F-4D97-AF65-F5344CB8AC3E}">
        <p14:creationId xmlns:p14="http://schemas.microsoft.com/office/powerpoint/2010/main" val="38554081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Current subtitle:  “Why </a:t>
            </a:r>
            <a:r>
              <a:rPr lang="en-US" i="1" dirty="0" smtClean="0"/>
              <a:t>Wesleyans</a:t>
            </a:r>
            <a:r>
              <a:rPr lang="en-US" dirty="0" smtClean="0"/>
              <a:t> Aren’t Fundamentalists”</a:t>
            </a:r>
          </a:p>
          <a:p>
            <a:endParaRPr lang="en-US" dirty="0" smtClean="0"/>
          </a:p>
          <a:p>
            <a:r>
              <a:rPr lang="en-US" dirty="0" smtClean="0"/>
              <a:t>Should the </a:t>
            </a:r>
            <a:r>
              <a:rPr lang="en-US" dirty="0"/>
              <a:t>subtitle of the book </a:t>
            </a:r>
            <a:r>
              <a:rPr lang="en-US" dirty="0" smtClean="0"/>
              <a:t>be:  </a:t>
            </a:r>
            <a:r>
              <a:rPr lang="en-US" dirty="0"/>
              <a:t>“Why </a:t>
            </a:r>
            <a:r>
              <a:rPr lang="en-US" i="1" dirty="0"/>
              <a:t>Nazarenes</a:t>
            </a:r>
            <a:r>
              <a:rPr lang="en-US" dirty="0"/>
              <a:t> Aren’t Fundamentalists</a:t>
            </a:r>
            <a:r>
              <a:rPr lang="en-US"/>
              <a:t>” </a:t>
            </a:r>
            <a:r>
              <a:rPr lang="en-US" smtClean="0"/>
              <a:t>?</a:t>
            </a:r>
            <a:endParaRPr lang="en-US" dirty="0" smtClean="0"/>
          </a:p>
          <a:p>
            <a:endParaRPr lang="en-US" dirty="0"/>
          </a:p>
        </p:txBody>
      </p:sp>
      <p:sp>
        <p:nvSpPr>
          <p:cNvPr id="3" name="Title 2"/>
          <p:cNvSpPr>
            <a:spLocks noGrp="1"/>
          </p:cNvSpPr>
          <p:nvPr>
            <p:ph type="title"/>
          </p:nvPr>
        </p:nvSpPr>
        <p:spPr/>
        <p:txBody>
          <a:bodyPr/>
          <a:lstStyle/>
          <a:p>
            <a:r>
              <a:rPr lang="en-US" dirty="0" smtClean="0"/>
              <a:t>Better Subtitle?</a:t>
            </a:r>
            <a:endParaRPr lang="en-US" dirty="0"/>
          </a:p>
        </p:txBody>
      </p:sp>
    </p:spTree>
    <p:extLst>
      <p:ext uri="{BB962C8B-B14F-4D97-AF65-F5344CB8AC3E}">
        <p14:creationId xmlns:p14="http://schemas.microsoft.com/office/powerpoint/2010/main" val="37968078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Book Review #2</a:t>
            </a:r>
            <a:endParaRPr lang="en-US" dirty="0"/>
          </a:p>
        </p:txBody>
      </p:sp>
      <p:sp>
        <p:nvSpPr>
          <p:cNvPr id="3" name="Subtitle 2"/>
          <p:cNvSpPr>
            <a:spLocks noGrp="1"/>
          </p:cNvSpPr>
          <p:nvPr>
            <p:ph type="subTitle" idx="1"/>
          </p:nvPr>
        </p:nvSpPr>
        <p:spPr>
          <a:xfrm>
            <a:off x="762000" y="3767862"/>
            <a:ext cx="7696200" cy="1752600"/>
          </a:xfrm>
        </p:spPr>
        <p:txBody>
          <a:bodyPr/>
          <a:lstStyle/>
          <a:p>
            <a:r>
              <a:rPr lang="en-US" i="1" dirty="0">
                <a:effectLst/>
              </a:rPr>
              <a:t>Church Refugees:   Sociologists Reveal Why People Are DONE with Church But Not Their Faith</a:t>
            </a:r>
          </a:p>
          <a:p>
            <a:r>
              <a:rPr lang="en-US" dirty="0">
                <a:effectLst/>
              </a:rPr>
              <a:t>By Josh Packard and Ashleigh </a:t>
            </a:r>
            <a:r>
              <a:rPr lang="en-US" dirty="0" smtClean="0">
                <a:effectLst/>
              </a:rPr>
              <a:t>Hope</a:t>
            </a:r>
          </a:p>
          <a:p>
            <a:r>
              <a:rPr lang="en-US" dirty="0" smtClean="0">
                <a:effectLst/>
              </a:rPr>
              <a:t>c2015</a:t>
            </a:r>
            <a:endParaRPr lang="en-US" dirty="0">
              <a:effectLst/>
            </a:endParaRPr>
          </a:p>
          <a:p>
            <a:endParaRPr lang="en-US" dirty="0"/>
          </a:p>
        </p:txBody>
      </p:sp>
    </p:spTree>
    <p:extLst>
      <p:ext uri="{BB962C8B-B14F-4D97-AF65-F5344CB8AC3E}">
        <p14:creationId xmlns:p14="http://schemas.microsoft.com/office/powerpoint/2010/main" val="22109638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2514600"/>
            <a:ext cx="7745505" cy="3611562"/>
          </a:xfrm>
        </p:spPr>
        <p:txBody>
          <a:bodyPr/>
          <a:lstStyle/>
          <a:p>
            <a:r>
              <a:rPr lang="en-US" dirty="0"/>
              <a:t>Church attendance is declining not only in mainline denominations but also in evangelical </a:t>
            </a:r>
            <a:r>
              <a:rPr lang="en-US" dirty="0" smtClean="0"/>
              <a:t>ones</a:t>
            </a:r>
          </a:p>
          <a:p>
            <a:endParaRPr lang="en-US" dirty="0"/>
          </a:p>
          <a:p>
            <a:r>
              <a:rPr lang="en-US" dirty="0" smtClean="0"/>
              <a:t>Gallup reported that pastor trustworthiness hit a new low in 2013, falling below 50%</a:t>
            </a:r>
          </a:p>
          <a:p>
            <a:endParaRPr lang="en-US" dirty="0" smtClean="0"/>
          </a:p>
          <a:p>
            <a:r>
              <a:rPr lang="en-US" dirty="0" smtClean="0"/>
              <a:t>Being </a:t>
            </a:r>
            <a:r>
              <a:rPr lang="en-US" dirty="0"/>
              <a:t>a pastor now means that people are inclined to distrust </a:t>
            </a:r>
            <a:r>
              <a:rPr lang="en-US" dirty="0" smtClean="0"/>
              <a:t>them</a:t>
            </a:r>
          </a:p>
          <a:p>
            <a:pPr marL="0" indent="0">
              <a:buNone/>
            </a:pPr>
            <a:endParaRPr lang="en-US" dirty="0"/>
          </a:p>
        </p:txBody>
      </p:sp>
      <p:sp>
        <p:nvSpPr>
          <p:cNvPr id="3" name="Title 2"/>
          <p:cNvSpPr>
            <a:spLocks noGrp="1"/>
          </p:cNvSpPr>
          <p:nvPr>
            <p:ph type="title"/>
          </p:nvPr>
        </p:nvSpPr>
        <p:spPr>
          <a:xfrm>
            <a:off x="685800" y="533400"/>
            <a:ext cx="7756263" cy="1447800"/>
          </a:xfrm>
        </p:spPr>
        <p:txBody>
          <a:bodyPr/>
          <a:lstStyle/>
          <a:p>
            <a:r>
              <a:rPr lang="en-US" dirty="0" smtClean="0"/>
              <a:t>Christian Influence is Declining</a:t>
            </a:r>
            <a:endParaRPr lang="en-US" dirty="0"/>
          </a:p>
        </p:txBody>
      </p:sp>
    </p:spTree>
    <p:extLst>
      <p:ext uri="{BB962C8B-B14F-4D97-AF65-F5344CB8AC3E}">
        <p14:creationId xmlns:p14="http://schemas.microsoft.com/office/powerpoint/2010/main" val="17199620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i="1" dirty="0" err="1" smtClean="0"/>
              <a:t>unChristian</a:t>
            </a:r>
            <a:r>
              <a:rPr lang="en-US" dirty="0" smtClean="0"/>
              <a:t> </a:t>
            </a:r>
            <a:r>
              <a:rPr lang="en-US" dirty="0"/>
              <a:t>(</a:t>
            </a:r>
            <a:r>
              <a:rPr lang="en-US" dirty="0" err="1"/>
              <a:t>Kinnaman</a:t>
            </a:r>
            <a:r>
              <a:rPr lang="en-US" dirty="0"/>
              <a:t> and </a:t>
            </a:r>
            <a:r>
              <a:rPr lang="en-US" dirty="0" smtClean="0"/>
              <a:t>Lyons)</a:t>
            </a:r>
          </a:p>
          <a:p>
            <a:r>
              <a:rPr lang="en-US" i="1" dirty="0" smtClean="0"/>
              <a:t>Why </a:t>
            </a:r>
            <a:r>
              <a:rPr lang="en-US" i="1" dirty="0"/>
              <a:t>Nobody Wants to Go to Church Anymore</a:t>
            </a:r>
            <a:r>
              <a:rPr lang="en-US" dirty="0"/>
              <a:t> (Schultz and </a:t>
            </a:r>
            <a:r>
              <a:rPr lang="en-US" dirty="0" smtClean="0"/>
              <a:t>Schultz)</a:t>
            </a:r>
          </a:p>
          <a:p>
            <a:r>
              <a:rPr lang="en-US" i="1" dirty="0" smtClean="0"/>
              <a:t>Generation </a:t>
            </a:r>
            <a:r>
              <a:rPr lang="en-US" i="1" dirty="0" err="1"/>
              <a:t>ExChristian</a:t>
            </a:r>
            <a:r>
              <a:rPr lang="en-US" dirty="0"/>
              <a:t> (</a:t>
            </a:r>
            <a:r>
              <a:rPr lang="en-US" dirty="0" err="1" smtClean="0"/>
              <a:t>Dyck</a:t>
            </a:r>
            <a:r>
              <a:rPr lang="en-US" dirty="0" smtClean="0"/>
              <a:t>)</a:t>
            </a:r>
          </a:p>
          <a:p>
            <a:r>
              <a:rPr lang="en-US" i="1" dirty="0" smtClean="0"/>
              <a:t>American </a:t>
            </a:r>
            <a:r>
              <a:rPr lang="en-US" i="1" dirty="0"/>
              <a:t>Religion:  Contemporary Trends</a:t>
            </a:r>
            <a:r>
              <a:rPr lang="en-US" dirty="0"/>
              <a:t> (</a:t>
            </a:r>
            <a:r>
              <a:rPr lang="en-US" dirty="0" smtClean="0"/>
              <a:t>Chaves)</a:t>
            </a:r>
          </a:p>
          <a:p>
            <a:r>
              <a:rPr lang="en-US" i="1" dirty="0" smtClean="0"/>
              <a:t>Churchless </a:t>
            </a:r>
            <a:r>
              <a:rPr lang="en-US" dirty="0"/>
              <a:t>(</a:t>
            </a:r>
            <a:r>
              <a:rPr lang="en-US" dirty="0" err="1"/>
              <a:t>Barna</a:t>
            </a:r>
            <a:r>
              <a:rPr lang="en-US" dirty="0"/>
              <a:t> and </a:t>
            </a:r>
            <a:r>
              <a:rPr lang="en-US" dirty="0" err="1"/>
              <a:t>Kinnaman</a:t>
            </a:r>
            <a:r>
              <a:rPr lang="en-US" dirty="0"/>
              <a:t>)</a:t>
            </a:r>
          </a:p>
        </p:txBody>
      </p:sp>
      <p:sp>
        <p:nvSpPr>
          <p:cNvPr id="3" name="Title 2"/>
          <p:cNvSpPr>
            <a:spLocks noGrp="1"/>
          </p:cNvSpPr>
          <p:nvPr>
            <p:ph type="title"/>
          </p:nvPr>
        </p:nvSpPr>
        <p:spPr/>
        <p:txBody>
          <a:bodyPr/>
          <a:lstStyle/>
          <a:p>
            <a:r>
              <a:rPr lang="en-US" dirty="0" smtClean="0"/>
              <a:t>Handwringing Books</a:t>
            </a:r>
            <a:endParaRPr lang="en-US" dirty="0"/>
          </a:p>
        </p:txBody>
      </p:sp>
    </p:spTree>
    <p:extLst>
      <p:ext uri="{BB962C8B-B14F-4D97-AF65-F5344CB8AC3E}">
        <p14:creationId xmlns:p14="http://schemas.microsoft.com/office/powerpoint/2010/main" val="23913227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2362200"/>
            <a:ext cx="7745505" cy="3877815"/>
          </a:xfrm>
        </p:spPr>
        <p:txBody>
          <a:bodyPr/>
          <a:lstStyle/>
          <a:p>
            <a:r>
              <a:rPr lang="en-US" dirty="0"/>
              <a:t>I</a:t>
            </a:r>
            <a:r>
              <a:rPr lang="en-US" dirty="0" smtClean="0"/>
              <a:t>nterviews of 100 “</a:t>
            </a:r>
            <a:r>
              <a:rPr lang="en-US" dirty="0" err="1" smtClean="0"/>
              <a:t>dechurched</a:t>
            </a:r>
            <a:r>
              <a:rPr lang="en-US" dirty="0" smtClean="0"/>
              <a:t>” “</a:t>
            </a:r>
            <a:r>
              <a:rPr lang="en-US" dirty="0" err="1" smtClean="0"/>
              <a:t>Dones</a:t>
            </a:r>
            <a:r>
              <a:rPr lang="en-US" dirty="0" smtClean="0"/>
              <a:t>”</a:t>
            </a:r>
          </a:p>
          <a:p>
            <a:r>
              <a:rPr lang="en-US" dirty="0" smtClean="0"/>
              <a:t>Tend to be highly educated</a:t>
            </a:r>
          </a:p>
          <a:p>
            <a:r>
              <a:rPr lang="en-US" dirty="0" smtClean="0"/>
              <a:t>Very active leaders in churches; considered mature Christians</a:t>
            </a:r>
          </a:p>
          <a:p>
            <a:r>
              <a:rPr lang="en-US" dirty="0" smtClean="0"/>
              <a:t>Active in an average of 4 churches before abandoning the institutional church</a:t>
            </a:r>
          </a:p>
          <a:p>
            <a:r>
              <a:rPr lang="en-US" dirty="0" smtClean="0"/>
              <a:t>Different from the millions of “</a:t>
            </a:r>
            <a:r>
              <a:rPr lang="en-US" dirty="0" err="1" smtClean="0"/>
              <a:t>Gones</a:t>
            </a:r>
            <a:r>
              <a:rPr lang="en-US" dirty="0" smtClean="0"/>
              <a:t>”</a:t>
            </a:r>
          </a:p>
          <a:p>
            <a:r>
              <a:rPr lang="en-US" dirty="0" smtClean="0"/>
              <a:t>The </a:t>
            </a:r>
            <a:r>
              <a:rPr lang="en-US" dirty="0" err="1" smtClean="0"/>
              <a:t>Dones</a:t>
            </a:r>
            <a:r>
              <a:rPr lang="en-US" dirty="0" smtClean="0"/>
              <a:t> are not angry; they’re refugees</a:t>
            </a:r>
            <a:endParaRPr lang="en-US" dirty="0"/>
          </a:p>
        </p:txBody>
      </p:sp>
      <p:sp>
        <p:nvSpPr>
          <p:cNvPr id="3" name="Title 2"/>
          <p:cNvSpPr>
            <a:spLocks noGrp="1"/>
          </p:cNvSpPr>
          <p:nvPr>
            <p:ph type="title"/>
          </p:nvPr>
        </p:nvSpPr>
        <p:spPr/>
        <p:txBody>
          <a:bodyPr/>
          <a:lstStyle/>
          <a:p>
            <a:r>
              <a:rPr lang="en-US" i="1" dirty="0" smtClean="0"/>
              <a:t>Church Refugees</a:t>
            </a:r>
            <a:endParaRPr lang="en-US" i="1" dirty="0"/>
          </a:p>
        </p:txBody>
      </p:sp>
    </p:spTree>
    <p:extLst>
      <p:ext uri="{BB962C8B-B14F-4D97-AF65-F5344CB8AC3E}">
        <p14:creationId xmlns:p14="http://schemas.microsoft.com/office/powerpoint/2010/main" val="39991551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2286000"/>
            <a:ext cx="7745505" cy="3877815"/>
          </a:xfrm>
        </p:spPr>
        <p:txBody>
          <a:bodyPr/>
          <a:lstStyle/>
          <a:p>
            <a:endParaRPr lang="en-US" dirty="0" smtClean="0"/>
          </a:p>
          <a:p>
            <a:r>
              <a:rPr lang="en-US" dirty="0" smtClean="0"/>
              <a:t>FOR THEIR SPIRITUAL SURVIVAL</a:t>
            </a:r>
          </a:p>
          <a:p>
            <a:endParaRPr lang="en-US" dirty="0"/>
          </a:p>
          <a:p>
            <a:r>
              <a:rPr lang="en-US" dirty="0" smtClean="0"/>
              <a:t>Four common and unexpected reasons</a:t>
            </a:r>
          </a:p>
          <a:p>
            <a:endParaRPr lang="en-US" dirty="0"/>
          </a:p>
          <a:p>
            <a:r>
              <a:rPr lang="en-US" dirty="0"/>
              <a:t>N</a:t>
            </a:r>
            <a:r>
              <a:rPr lang="en-US" dirty="0" smtClean="0"/>
              <a:t>ot for theological or theological orientation reasons</a:t>
            </a:r>
            <a:endParaRPr lang="en-US" dirty="0"/>
          </a:p>
        </p:txBody>
      </p:sp>
      <p:sp>
        <p:nvSpPr>
          <p:cNvPr id="3" name="Title 2"/>
          <p:cNvSpPr>
            <a:spLocks noGrp="1"/>
          </p:cNvSpPr>
          <p:nvPr>
            <p:ph type="title"/>
          </p:nvPr>
        </p:nvSpPr>
        <p:spPr/>
        <p:txBody>
          <a:bodyPr/>
          <a:lstStyle/>
          <a:p>
            <a:r>
              <a:rPr lang="en-US" dirty="0" smtClean="0"/>
              <a:t>Why Do They Leave?</a:t>
            </a:r>
            <a:endParaRPr lang="en-US" dirty="0"/>
          </a:p>
        </p:txBody>
      </p:sp>
    </p:spTree>
    <p:extLst>
      <p:ext uri="{BB962C8B-B14F-4D97-AF65-F5344CB8AC3E}">
        <p14:creationId xmlns:p14="http://schemas.microsoft.com/office/powerpoint/2010/main" val="12206919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Most important reason: the desire to experience God together</a:t>
            </a:r>
          </a:p>
          <a:p>
            <a:r>
              <a:rPr lang="en-US" dirty="0" smtClean="0"/>
              <a:t>This will keep people in a church they hate</a:t>
            </a:r>
          </a:p>
          <a:p>
            <a:r>
              <a:rPr lang="en-US" dirty="0" smtClean="0"/>
              <a:t>They long for a nonjudgmental trusting community</a:t>
            </a:r>
          </a:p>
          <a:p>
            <a:r>
              <a:rPr lang="en-US" dirty="0" smtClean="0"/>
              <a:t> Signing on to a common  belief system before doing life together:</a:t>
            </a:r>
          </a:p>
          <a:p>
            <a:pPr lvl="1"/>
            <a:r>
              <a:rPr lang="en-US" dirty="0" smtClean="0"/>
              <a:t>Is a dubious way to practice Christianity</a:t>
            </a:r>
          </a:p>
          <a:p>
            <a:pPr lvl="1"/>
            <a:r>
              <a:rPr lang="en-US" dirty="0" smtClean="0"/>
              <a:t>Ineffective way to build community</a:t>
            </a:r>
          </a:p>
          <a:p>
            <a:r>
              <a:rPr lang="en-US" dirty="0" smtClean="0"/>
              <a:t>Big mistake:  making lifestyle judgments without owning up to one’s own inadequacies</a:t>
            </a:r>
          </a:p>
          <a:p>
            <a:endParaRPr lang="en-US" dirty="0"/>
          </a:p>
        </p:txBody>
      </p:sp>
      <p:sp>
        <p:nvSpPr>
          <p:cNvPr id="3" name="Title 2"/>
          <p:cNvSpPr>
            <a:spLocks noGrp="1"/>
          </p:cNvSpPr>
          <p:nvPr>
            <p:ph type="title"/>
          </p:nvPr>
        </p:nvSpPr>
        <p:spPr/>
        <p:txBody>
          <a:bodyPr/>
          <a:lstStyle/>
          <a:p>
            <a:r>
              <a:rPr lang="en-US" dirty="0" smtClean="0"/>
              <a:t>Reason 1: Community</a:t>
            </a:r>
            <a:endParaRPr lang="en-US" dirty="0"/>
          </a:p>
        </p:txBody>
      </p:sp>
    </p:spTree>
    <p:extLst>
      <p:ext uri="{BB962C8B-B14F-4D97-AF65-F5344CB8AC3E}">
        <p14:creationId xmlns:p14="http://schemas.microsoft.com/office/powerpoint/2010/main" val="40132986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When church structure gets in the way</a:t>
            </a:r>
          </a:p>
          <a:p>
            <a:endParaRPr lang="en-US" dirty="0" smtClean="0"/>
          </a:p>
          <a:p>
            <a:r>
              <a:rPr lang="en-US" dirty="0" smtClean="0"/>
              <a:t>Top-down hierarchy alienates people spiritually</a:t>
            </a:r>
          </a:p>
          <a:p>
            <a:endParaRPr lang="en-US" dirty="0" smtClean="0"/>
          </a:p>
          <a:p>
            <a:r>
              <a:rPr lang="en-US" dirty="0" smtClean="0"/>
              <a:t>Hate spiritually dry gatherings</a:t>
            </a:r>
          </a:p>
          <a:p>
            <a:endParaRPr lang="en-US" dirty="0" smtClean="0"/>
          </a:p>
          <a:p>
            <a:r>
              <a:rPr lang="en-US" dirty="0" smtClean="0"/>
              <a:t>Most Sunday morning worship services are looked on as a resource hog</a:t>
            </a:r>
            <a:endParaRPr lang="en-US" dirty="0"/>
          </a:p>
        </p:txBody>
      </p:sp>
      <p:sp>
        <p:nvSpPr>
          <p:cNvPr id="3" name="Title 2"/>
          <p:cNvSpPr>
            <a:spLocks noGrp="1"/>
          </p:cNvSpPr>
          <p:nvPr>
            <p:ph type="title"/>
          </p:nvPr>
        </p:nvSpPr>
        <p:spPr/>
        <p:txBody>
          <a:bodyPr/>
          <a:lstStyle/>
          <a:p>
            <a:r>
              <a:rPr lang="en-US" dirty="0" smtClean="0"/>
              <a:t>Reason 2: Bureaucracy </a:t>
            </a:r>
            <a:endParaRPr lang="en-US" dirty="0"/>
          </a:p>
        </p:txBody>
      </p:sp>
    </p:spTree>
    <p:extLst>
      <p:ext uri="{BB962C8B-B14F-4D97-AF65-F5344CB8AC3E}">
        <p14:creationId xmlns:p14="http://schemas.microsoft.com/office/powerpoint/2010/main" val="365189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Substantive chapters mostly written by leading Nazarenes with doctorates</a:t>
            </a:r>
          </a:p>
          <a:p>
            <a:endParaRPr lang="en-US" dirty="0"/>
          </a:p>
          <a:p>
            <a:r>
              <a:rPr lang="en-US" dirty="0" smtClean="0"/>
              <a:t>Alternate “Why It Matters” chapters written by leaders in ministry</a:t>
            </a:r>
          </a:p>
          <a:p>
            <a:endParaRPr lang="en-US" dirty="0" smtClean="0"/>
          </a:p>
          <a:p>
            <a:r>
              <a:rPr lang="en-US" dirty="0" smtClean="0"/>
              <a:t>Published by the Nazarene Press</a:t>
            </a:r>
          </a:p>
          <a:p>
            <a:pPr marL="0" indent="0">
              <a:buNone/>
            </a:pPr>
            <a:endParaRPr lang="en-US" dirty="0" smtClean="0"/>
          </a:p>
        </p:txBody>
      </p:sp>
      <p:sp>
        <p:nvSpPr>
          <p:cNvPr id="3" name="Title 2"/>
          <p:cNvSpPr>
            <a:spLocks noGrp="1"/>
          </p:cNvSpPr>
          <p:nvPr>
            <p:ph type="title"/>
          </p:nvPr>
        </p:nvSpPr>
        <p:spPr/>
        <p:txBody>
          <a:bodyPr/>
          <a:lstStyle/>
          <a:p>
            <a:r>
              <a:rPr lang="en-US" i="1" dirty="0" smtClean="0"/>
              <a:t>Square Peg’s</a:t>
            </a:r>
            <a:r>
              <a:rPr lang="en-US" dirty="0" smtClean="0"/>
              <a:t> Authors</a:t>
            </a:r>
            <a:endParaRPr lang="en-US" dirty="0"/>
          </a:p>
        </p:txBody>
      </p:sp>
    </p:spTree>
    <p:extLst>
      <p:ext uri="{BB962C8B-B14F-4D97-AF65-F5344CB8AC3E}">
        <p14:creationId xmlns:p14="http://schemas.microsoft.com/office/powerpoint/2010/main" val="23464123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a:t>
            </a:r>
            <a:r>
              <a:rPr lang="en-US" dirty="0" err="1" smtClean="0"/>
              <a:t>Dones</a:t>
            </a:r>
            <a:r>
              <a:rPr lang="en-US" dirty="0" smtClean="0"/>
              <a:t> hate the most common Church talk</a:t>
            </a:r>
          </a:p>
          <a:p>
            <a:r>
              <a:rPr lang="en-US" dirty="0" smtClean="0"/>
              <a:t>They prefer </a:t>
            </a:r>
            <a:r>
              <a:rPr lang="en-US" dirty="0"/>
              <a:t>authentic conversation where both parties are open to being influenced by the </a:t>
            </a:r>
            <a:r>
              <a:rPr lang="en-US" dirty="0" smtClean="0"/>
              <a:t>other</a:t>
            </a:r>
          </a:p>
          <a:p>
            <a:r>
              <a:rPr lang="en-US" dirty="0" smtClean="0"/>
              <a:t>Also abhorrent:  shadow missions and relationship-first models of evangelism</a:t>
            </a:r>
          </a:p>
          <a:p>
            <a:r>
              <a:rPr lang="en-US" dirty="0" smtClean="0"/>
              <a:t>What’s the underlying message of being invited to church?  Who’s being “fixed?”</a:t>
            </a:r>
          </a:p>
          <a:p>
            <a:r>
              <a:rPr lang="en-US" dirty="0" smtClean="0"/>
              <a:t>Can doctrine, a prepackaged set of beliefs, hinder gaining an understanding of God?</a:t>
            </a:r>
          </a:p>
          <a:p>
            <a:endParaRPr lang="en-US" dirty="0"/>
          </a:p>
          <a:p>
            <a:endParaRPr lang="en-US" dirty="0"/>
          </a:p>
        </p:txBody>
      </p:sp>
      <p:sp>
        <p:nvSpPr>
          <p:cNvPr id="3" name="Title 2"/>
          <p:cNvSpPr>
            <a:spLocks noGrp="1"/>
          </p:cNvSpPr>
          <p:nvPr>
            <p:ph type="title"/>
          </p:nvPr>
        </p:nvSpPr>
        <p:spPr/>
        <p:txBody>
          <a:bodyPr/>
          <a:lstStyle/>
          <a:p>
            <a:r>
              <a:rPr lang="en-US" dirty="0" smtClean="0"/>
              <a:t>3: Church Conversation</a:t>
            </a:r>
            <a:endParaRPr lang="en-US" dirty="0"/>
          </a:p>
        </p:txBody>
      </p:sp>
    </p:spTree>
    <p:extLst>
      <p:ext uri="{BB962C8B-B14F-4D97-AF65-F5344CB8AC3E}">
        <p14:creationId xmlns:p14="http://schemas.microsoft.com/office/powerpoint/2010/main" val="8031214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Strong disconnect: moral teachings of the church and actually engaging the world  meaningfully</a:t>
            </a:r>
          </a:p>
          <a:p>
            <a:r>
              <a:rPr lang="en-US" dirty="0">
                <a:solidFill>
                  <a:schemeClr val="tx1"/>
                </a:solidFill>
              </a:rPr>
              <a:t>Church leaders are not seen as having their congregants’ best interests at heart</a:t>
            </a:r>
            <a:r>
              <a:rPr lang="en-US" dirty="0" smtClean="0">
                <a:solidFill>
                  <a:schemeClr val="tx1"/>
                </a:solidFill>
              </a:rPr>
              <a:t>.</a:t>
            </a:r>
          </a:p>
          <a:p>
            <a:r>
              <a:rPr lang="en-US" dirty="0" smtClean="0">
                <a:solidFill>
                  <a:schemeClr val="tx1"/>
                </a:solidFill>
              </a:rPr>
              <a:t>The teachings </a:t>
            </a:r>
            <a:r>
              <a:rPr lang="en-US" dirty="0">
                <a:solidFill>
                  <a:schemeClr val="tx1"/>
                </a:solidFill>
              </a:rPr>
              <a:t>of the church actually </a:t>
            </a:r>
            <a:r>
              <a:rPr lang="en-US" dirty="0" smtClean="0">
                <a:solidFill>
                  <a:schemeClr val="tx1"/>
                </a:solidFill>
              </a:rPr>
              <a:t>result </a:t>
            </a:r>
            <a:r>
              <a:rPr lang="en-US" dirty="0">
                <a:solidFill>
                  <a:schemeClr val="tx1"/>
                </a:solidFill>
              </a:rPr>
              <a:t>in very little impact </a:t>
            </a:r>
            <a:r>
              <a:rPr lang="en-US" dirty="0" smtClean="0">
                <a:solidFill>
                  <a:schemeClr val="tx1"/>
                </a:solidFill>
              </a:rPr>
              <a:t>in </a:t>
            </a:r>
            <a:r>
              <a:rPr lang="en-US" dirty="0">
                <a:solidFill>
                  <a:schemeClr val="tx1"/>
                </a:solidFill>
              </a:rPr>
              <a:t>lives around them </a:t>
            </a:r>
            <a:endParaRPr lang="en-US" dirty="0" smtClean="0">
              <a:solidFill>
                <a:schemeClr val="tx1"/>
              </a:solidFill>
            </a:endParaRPr>
          </a:p>
          <a:p>
            <a:r>
              <a:rPr lang="en-US" dirty="0" smtClean="0">
                <a:solidFill>
                  <a:schemeClr val="tx1"/>
                </a:solidFill>
              </a:rPr>
              <a:t>Lifestyle </a:t>
            </a:r>
            <a:r>
              <a:rPr lang="en-US" dirty="0">
                <a:solidFill>
                  <a:schemeClr val="tx1"/>
                </a:solidFill>
              </a:rPr>
              <a:t>indoctrination </a:t>
            </a:r>
            <a:r>
              <a:rPr lang="en-US" dirty="0" smtClean="0">
                <a:solidFill>
                  <a:schemeClr val="tx1"/>
                </a:solidFill>
              </a:rPr>
              <a:t>results in </a:t>
            </a:r>
            <a:r>
              <a:rPr lang="en-US" dirty="0">
                <a:solidFill>
                  <a:schemeClr val="tx1"/>
                </a:solidFill>
              </a:rPr>
              <a:t>very little soul transformation</a:t>
            </a:r>
            <a:r>
              <a:rPr lang="en-US" dirty="0" smtClean="0">
                <a:solidFill>
                  <a:schemeClr val="tx1"/>
                </a:solidFill>
              </a:rPr>
              <a:t>.</a:t>
            </a:r>
          </a:p>
          <a:p>
            <a:r>
              <a:rPr lang="en-US" dirty="0" smtClean="0">
                <a:solidFill>
                  <a:schemeClr val="tx1"/>
                </a:solidFill>
              </a:rPr>
              <a:t>Current church approaches are fundamentally flawed</a:t>
            </a:r>
            <a:endParaRPr lang="en-US" dirty="0"/>
          </a:p>
        </p:txBody>
      </p:sp>
      <p:sp>
        <p:nvSpPr>
          <p:cNvPr id="3" name="Title 2"/>
          <p:cNvSpPr>
            <a:spLocks noGrp="1"/>
          </p:cNvSpPr>
          <p:nvPr>
            <p:ph type="title"/>
          </p:nvPr>
        </p:nvSpPr>
        <p:spPr/>
        <p:txBody>
          <a:bodyPr/>
          <a:lstStyle/>
          <a:p>
            <a:r>
              <a:rPr lang="en-US" dirty="0" smtClean="0"/>
              <a:t>4. Engaging the World</a:t>
            </a:r>
            <a:endParaRPr lang="en-US" dirty="0"/>
          </a:p>
        </p:txBody>
      </p:sp>
    </p:spTree>
    <p:extLst>
      <p:ext uri="{BB962C8B-B14F-4D97-AF65-F5344CB8AC3E}">
        <p14:creationId xmlns:p14="http://schemas.microsoft.com/office/powerpoint/2010/main" val="3565435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Encourage people to start meaningful ministries</a:t>
            </a:r>
          </a:p>
          <a:p>
            <a:r>
              <a:rPr lang="en-US" dirty="0" smtClean="0"/>
              <a:t>Undermine bureaucracy by creating exploding timelines</a:t>
            </a:r>
          </a:p>
          <a:p>
            <a:r>
              <a:rPr lang="en-US" dirty="0" smtClean="0"/>
              <a:t>Devote staff </a:t>
            </a:r>
            <a:r>
              <a:rPr lang="en-US" dirty="0"/>
              <a:t>time and resources to knowing and supporting people rather than creating and maintaining </a:t>
            </a:r>
            <a:r>
              <a:rPr lang="en-US" dirty="0" smtClean="0"/>
              <a:t>programs</a:t>
            </a:r>
          </a:p>
          <a:p>
            <a:r>
              <a:rPr lang="en-US" dirty="0" smtClean="0"/>
              <a:t>Impact your community and be impacted by them</a:t>
            </a:r>
          </a:p>
        </p:txBody>
      </p:sp>
      <p:sp>
        <p:nvSpPr>
          <p:cNvPr id="3" name="Title 2"/>
          <p:cNvSpPr>
            <a:spLocks noGrp="1"/>
          </p:cNvSpPr>
          <p:nvPr>
            <p:ph type="title"/>
          </p:nvPr>
        </p:nvSpPr>
        <p:spPr/>
        <p:txBody>
          <a:bodyPr/>
          <a:lstStyle/>
          <a:p>
            <a:r>
              <a:rPr lang="en-US" dirty="0" smtClean="0"/>
              <a:t>Four Corrective Actions</a:t>
            </a:r>
            <a:endParaRPr lang="en-US" dirty="0"/>
          </a:p>
        </p:txBody>
      </p:sp>
    </p:spTree>
    <p:extLst>
      <p:ext uri="{BB962C8B-B14F-4D97-AF65-F5344CB8AC3E}">
        <p14:creationId xmlns:p14="http://schemas.microsoft.com/office/powerpoint/2010/main" val="37229551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Students</a:t>
            </a:r>
          </a:p>
          <a:p>
            <a:endParaRPr lang="en-US" dirty="0" smtClean="0"/>
          </a:p>
          <a:p>
            <a:r>
              <a:rPr lang="en-US" dirty="0" smtClean="0"/>
              <a:t>Lay folk</a:t>
            </a:r>
          </a:p>
          <a:p>
            <a:endParaRPr lang="en-US" dirty="0" smtClean="0"/>
          </a:p>
          <a:p>
            <a:r>
              <a:rPr lang="en-US" dirty="0" smtClean="0"/>
              <a:t>Church leaders</a:t>
            </a:r>
          </a:p>
          <a:p>
            <a:endParaRPr lang="en-US" dirty="0" smtClean="0"/>
          </a:p>
          <a:p>
            <a:r>
              <a:rPr lang="en-US" dirty="0" smtClean="0"/>
              <a:t>Academic statistics published elsewhere</a:t>
            </a:r>
            <a:endParaRPr lang="en-US" dirty="0"/>
          </a:p>
        </p:txBody>
      </p:sp>
      <p:sp>
        <p:nvSpPr>
          <p:cNvPr id="3" name="Title 2"/>
          <p:cNvSpPr>
            <a:spLocks noGrp="1"/>
          </p:cNvSpPr>
          <p:nvPr>
            <p:ph type="title"/>
          </p:nvPr>
        </p:nvSpPr>
        <p:spPr/>
        <p:txBody>
          <a:bodyPr/>
          <a:lstStyle/>
          <a:p>
            <a:r>
              <a:rPr lang="en-US" dirty="0" smtClean="0"/>
              <a:t>Book Audience</a:t>
            </a:r>
            <a:endParaRPr lang="en-US" dirty="0"/>
          </a:p>
        </p:txBody>
      </p:sp>
    </p:spTree>
    <p:extLst>
      <p:ext uri="{BB962C8B-B14F-4D97-AF65-F5344CB8AC3E}">
        <p14:creationId xmlns:p14="http://schemas.microsoft.com/office/powerpoint/2010/main" val="23921181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Dr. Paul Bassett: </a:t>
            </a:r>
            <a:r>
              <a:rPr lang="en-US" dirty="0"/>
              <a:t>“The Fundamentalist Leavening of the Holiness Movement:  1914-1940: The Church of the Nazarene: A Case </a:t>
            </a:r>
            <a:r>
              <a:rPr lang="en-US" dirty="0" smtClean="0"/>
              <a:t>Study” (1978)</a:t>
            </a:r>
          </a:p>
          <a:p>
            <a:endParaRPr lang="en-US" dirty="0"/>
          </a:p>
          <a:p>
            <a:r>
              <a:rPr lang="en-US" dirty="0"/>
              <a:t>Stan </a:t>
            </a:r>
            <a:r>
              <a:rPr lang="en-US" dirty="0" err="1" smtClean="0"/>
              <a:t>Ingersol</a:t>
            </a:r>
            <a:r>
              <a:rPr lang="en-US" dirty="0"/>
              <a:t>:</a:t>
            </a:r>
            <a:r>
              <a:rPr lang="en-US" dirty="0" smtClean="0"/>
              <a:t> </a:t>
            </a:r>
            <a:r>
              <a:rPr lang="en-US" dirty="0"/>
              <a:t>“Strange Bedfellows: Nazarenes and </a:t>
            </a:r>
            <a:r>
              <a:rPr lang="en-US" dirty="0" smtClean="0"/>
              <a:t>Fundamentalism” (2005)</a:t>
            </a:r>
          </a:p>
          <a:p>
            <a:endParaRPr lang="en-US" dirty="0"/>
          </a:p>
          <a:p>
            <a:r>
              <a:rPr lang="en-US" dirty="0" smtClean="0"/>
              <a:t>Source:  </a:t>
            </a:r>
            <a:r>
              <a:rPr lang="en-US" dirty="0"/>
              <a:t>Wesleyan Theological Journal </a:t>
            </a:r>
          </a:p>
        </p:txBody>
      </p:sp>
      <p:sp>
        <p:nvSpPr>
          <p:cNvPr id="3" name="Title 2"/>
          <p:cNvSpPr>
            <a:spLocks noGrp="1"/>
          </p:cNvSpPr>
          <p:nvPr>
            <p:ph type="title"/>
          </p:nvPr>
        </p:nvSpPr>
        <p:spPr/>
        <p:txBody>
          <a:bodyPr/>
          <a:lstStyle/>
          <a:p>
            <a:r>
              <a:rPr lang="en-US" dirty="0" smtClean="0"/>
              <a:t>The Struggle’s History</a:t>
            </a:r>
            <a:endParaRPr lang="en-US" dirty="0"/>
          </a:p>
        </p:txBody>
      </p:sp>
    </p:spTree>
    <p:extLst>
      <p:ext uri="{BB962C8B-B14F-4D97-AF65-F5344CB8AC3E}">
        <p14:creationId xmlns:p14="http://schemas.microsoft.com/office/powerpoint/2010/main" val="21787327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Protestant, Arminian, emphasizing free will</a:t>
            </a:r>
          </a:p>
          <a:p>
            <a:r>
              <a:rPr lang="en-US" dirty="0" smtClean="0"/>
              <a:t>Conservative</a:t>
            </a:r>
          </a:p>
          <a:p>
            <a:r>
              <a:rPr lang="en-US" dirty="0" smtClean="0"/>
              <a:t>Emphasizes </a:t>
            </a:r>
            <a:r>
              <a:rPr lang="en-US" dirty="0"/>
              <a:t>holy </a:t>
            </a:r>
            <a:r>
              <a:rPr lang="en-US" dirty="0" smtClean="0"/>
              <a:t>living</a:t>
            </a:r>
          </a:p>
          <a:p>
            <a:r>
              <a:rPr lang="en-US" dirty="0" smtClean="0"/>
              <a:t>Often emphasizes what </a:t>
            </a:r>
            <a:r>
              <a:rPr lang="en-US" dirty="0"/>
              <a:t>one shouldn’t do, a </a:t>
            </a:r>
            <a:r>
              <a:rPr lang="en-US" dirty="0" smtClean="0"/>
              <a:t>commonality with </a:t>
            </a:r>
            <a:r>
              <a:rPr lang="en-US" dirty="0"/>
              <a:t>fundamentalism.  </a:t>
            </a:r>
            <a:endParaRPr lang="en-US" dirty="0" smtClean="0"/>
          </a:p>
          <a:p>
            <a:r>
              <a:rPr lang="en-US" dirty="0" smtClean="0"/>
              <a:t>Christian </a:t>
            </a:r>
            <a:r>
              <a:rPr lang="en-US" dirty="0"/>
              <a:t>historian George Marsden classified the </a:t>
            </a:r>
            <a:r>
              <a:rPr lang="en-US" dirty="0" smtClean="0"/>
              <a:t>Wesleyan-Holiness </a:t>
            </a:r>
            <a:r>
              <a:rPr lang="en-US" dirty="0"/>
              <a:t>movement in the fundamentalist </a:t>
            </a:r>
            <a:r>
              <a:rPr lang="en-US" dirty="0" smtClean="0"/>
              <a:t>camp</a:t>
            </a:r>
            <a:endParaRPr lang="en-US" dirty="0"/>
          </a:p>
        </p:txBody>
      </p:sp>
      <p:sp>
        <p:nvSpPr>
          <p:cNvPr id="3" name="Title 2"/>
          <p:cNvSpPr>
            <a:spLocks noGrp="1"/>
          </p:cNvSpPr>
          <p:nvPr>
            <p:ph type="title"/>
          </p:nvPr>
        </p:nvSpPr>
        <p:spPr/>
        <p:txBody>
          <a:bodyPr/>
          <a:lstStyle/>
          <a:p>
            <a:r>
              <a:rPr lang="en-US" dirty="0" smtClean="0"/>
              <a:t>Nazarene Theology</a:t>
            </a:r>
            <a:endParaRPr lang="en-US" dirty="0"/>
          </a:p>
        </p:txBody>
      </p:sp>
    </p:spTree>
    <p:extLst>
      <p:ext uri="{BB962C8B-B14F-4D97-AF65-F5344CB8AC3E}">
        <p14:creationId xmlns:p14="http://schemas.microsoft.com/office/powerpoint/2010/main" val="17182100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Floyd T. </a:t>
            </a:r>
            <a:r>
              <a:rPr lang="en-US" dirty="0" smtClean="0"/>
              <a:t>Cunningham quotes Nazarene </a:t>
            </a:r>
            <a:r>
              <a:rPr lang="en-US" dirty="0"/>
              <a:t>theologian, H. Orton Wiley as rejecting “the fundamentalists’ ‘mechanical’ view of </a:t>
            </a:r>
            <a:r>
              <a:rPr lang="en-US" dirty="0" smtClean="0"/>
              <a:t>Scripture.”</a:t>
            </a:r>
          </a:p>
          <a:p>
            <a:endParaRPr lang="en-US" dirty="0" smtClean="0"/>
          </a:p>
          <a:p>
            <a:r>
              <a:rPr lang="en-US" dirty="0"/>
              <a:t>Wesleyans </a:t>
            </a:r>
            <a:r>
              <a:rPr lang="en-US" dirty="0" smtClean="0"/>
              <a:t>believe </a:t>
            </a:r>
            <a:r>
              <a:rPr lang="en-US" dirty="0"/>
              <a:t>the Bible is </a:t>
            </a:r>
            <a:r>
              <a:rPr lang="en-US" dirty="0" smtClean="0"/>
              <a:t>‘</a:t>
            </a:r>
            <a:r>
              <a:rPr lang="en-US" dirty="0"/>
              <a:t>infallible’ in what it intends to </a:t>
            </a:r>
            <a:r>
              <a:rPr lang="en-US" dirty="0" smtClean="0"/>
              <a:t>convey – truth about God and His way of salvation.</a:t>
            </a:r>
            <a:endParaRPr lang="en-US" dirty="0"/>
          </a:p>
        </p:txBody>
      </p:sp>
      <p:sp>
        <p:nvSpPr>
          <p:cNvPr id="3" name="Title 2"/>
          <p:cNvSpPr>
            <a:spLocks noGrp="1"/>
          </p:cNvSpPr>
          <p:nvPr>
            <p:ph type="title"/>
          </p:nvPr>
        </p:nvSpPr>
        <p:spPr/>
        <p:txBody>
          <a:bodyPr/>
          <a:lstStyle/>
          <a:p>
            <a:r>
              <a:rPr lang="en-US" dirty="0" smtClean="0"/>
              <a:t>Big Distinctions</a:t>
            </a:r>
            <a:endParaRPr lang="en-US" dirty="0"/>
          </a:p>
        </p:txBody>
      </p:sp>
    </p:spTree>
    <p:extLst>
      <p:ext uri="{BB962C8B-B14F-4D97-AF65-F5344CB8AC3E}">
        <p14:creationId xmlns:p14="http://schemas.microsoft.com/office/powerpoint/2010/main" val="10615497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Theologian </a:t>
            </a:r>
            <a:r>
              <a:rPr lang="en-US" dirty="0"/>
              <a:t>W. T. </a:t>
            </a:r>
            <a:r>
              <a:rPr lang="en-US" dirty="0" err="1" smtClean="0"/>
              <a:t>Purkiser</a:t>
            </a:r>
            <a:r>
              <a:rPr lang="en-US" dirty="0"/>
              <a:t>:</a:t>
            </a:r>
            <a:r>
              <a:rPr lang="en-US" dirty="0" smtClean="0"/>
              <a:t> “The </a:t>
            </a:r>
            <a:r>
              <a:rPr lang="en-US" dirty="0"/>
              <a:t>Nazarene Article of Faith on Scripture saved the denomination from bondage to a fundamentalist </a:t>
            </a:r>
            <a:r>
              <a:rPr lang="en-US" dirty="0" smtClean="0"/>
              <a:t>literalism.”</a:t>
            </a:r>
          </a:p>
          <a:p>
            <a:r>
              <a:rPr lang="en-US" dirty="0" smtClean="0"/>
              <a:t>Inspiration </a:t>
            </a:r>
            <a:r>
              <a:rPr lang="en-US" dirty="0"/>
              <a:t>is not an independent property of the Bible but resides only with the Holy </a:t>
            </a:r>
            <a:r>
              <a:rPr lang="en-US" dirty="0" smtClean="0"/>
              <a:t>Spirit.  </a:t>
            </a:r>
          </a:p>
          <a:p>
            <a:r>
              <a:rPr lang="en-US" dirty="0" smtClean="0"/>
              <a:t>Wesleyans do not </a:t>
            </a:r>
            <a:r>
              <a:rPr lang="en-US" dirty="0"/>
              <a:t>support the negative appraisal of modern biological and geological science that characterizes </a:t>
            </a:r>
            <a:r>
              <a:rPr lang="en-US" dirty="0" smtClean="0"/>
              <a:t>fundamentalism.</a:t>
            </a:r>
            <a:endParaRPr lang="en-US" dirty="0"/>
          </a:p>
        </p:txBody>
      </p:sp>
      <p:sp>
        <p:nvSpPr>
          <p:cNvPr id="3" name="Title 2"/>
          <p:cNvSpPr>
            <a:spLocks noGrp="1"/>
          </p:cNvSpPr>
          <p:nvPr>
            <p:ph type="title"/>
          </p:nvPr>
        </p:nvSpPr>
        <p:spPr/>
        <p:txBody>
          <a:bodyPr/>
          <a:lstStyle/>
          <a:p>
            <a:r>
              <a:rPr lang="en-US" sz="5000" dirty="0" smtClean="0"/>
              <a:t>Fundamentalist Literalism</a:t>
            </a:r>
            <a:endParaRPr lang="en-US" sz="5000" dirty="0"/>
          </a:p>
        </p:txBody>
      </p:sp>
    </p:spTree>
    <p:extLst>
      <p:ext uri="{BB962C8B-B14F-4D97-AF65-F5344CB8AC3E}">
        <p14:creationId xmlns:p14="http://schemas.microsoft.com/office/powerpoint/2010/main" val="4210569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Core beliefs that control all other theological beliefs</a:t>
            </a:r>
          </a:p>
          <a:p>
            <a:endParaRPr lang="en-US" dirty="0" smtClean="0"/>
          </a:p>
          <a:p>
            <a:r>
              <a:rPr lang="en-US" dirty="0" smtClean="0"/>
              <a:t> Unifying </a:t>
            </a:r>
            <a:r>
              <a:rPr lang="en-US" dirty="0"/>
              <a:t>principles that lend </a:t>
            </a:r>
            <a:r>
              <a:rPr lang="en-US" dirty="0" smtClean="0"/>
              <a:t>consistency to belief systems</a:t>
            </a:r>
            <a:endParaRPr lang="en-US" dirty="0"/>
          </a:p>
        </p:txBody>
      </p:sp>
      <p:sp>
        <p:nvSpPr>
          <p:cNvPr id="3" name="Title 2"/>
          <p:cNvSpPr>
            <a:spLocks noGrp="1"/>
          </p:cNvSpPr>
          <p:nvPr>
            <p:ph type="title"/>
          </p:nvPr>
        </p:nvSpPr>
        <p:spPr/>
        <p:txBody>
          <a:bodyPr/>
          <a:lstStyle/>
          <a:p>
            <a:r>
              <a:rPr lang="en-US" dirty="0" smtClean="0"/>
              <a:t>Control Beliefs</a:t>
            </a:r>
            <a:endParaRPr lang="en-US" dirty="0"/>
          </a:p>
        </p:txBody>
      </p:sp>
    </p:spTree>
    <p:extLst>
      <p:ext uri="{BB962C8B-B14F-4D97-AF65-F5344CB8AC3E}">
        <p14:creationId xmlns:p14="http://schemas.microsoft.com/office/powerpoint/2010/main" val="915048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Is </a:t>
            </a:r>
            <a:r>
              <a:rPr lang="en-US" dirty="0"/>
              <a:t>a correspondence theory of truth, otherwise known as common sense philosophy (Scottish realism</a:t>
            </a:r>
            <a:r>
              <a:rPr lang="en-US" dirty="0" smtClean="0"/>
              <a:t>)</a:t>
            </a:r>
          </a:p>
          <a:p>
            <a:r>
              <a:rPr lang="en-US" dirty="0" smtClean="0"/>
              <a:t>Assumes </a:t>
            </a:r>
            <a:r>
              <a:rPr lang="en-US" dirty="0"/>
              <a:t>that the human </a:t>
            </a:r>
            <a:r>
              <a:rPr lang="en-US" dirty="0" smtClean="0"/>
              <a:t>mind </a:t>
            </a:r>
            <a:r>
              <a:rPr lang="en-US" dirty="0"/>
              <a:t>through the various senses has a direct, immediate, and accurate apprehension of objects in the external </a:t>
            </a:r>
            <a:r>
              <a:rPr lang="en-US" dirty="0" smtClean="0"/>
              <a:t>world.</a:t>
            </a:r>
          </a:p>
          <a:p>
            <a:r>
              <a:rPr lang="en-US" dirty="0" smtClean="0"/>
              <a:t>  </a:t>
            </a:r>
            <a:r>
              <a:rPr lang="en-US" dirty="0"/>
              <a:t>So </a:t>
            </a:r>
            <a:r>
              <a:rPr lang="en-US" dirty="0" smtClean="0"/>
              <a:t>faith </a:t>
            </a:r>
            <a:r>
              <a:rPr lang="en-US" dirty="0"/>
              <a:t>is seen as belief in or assent to true statements or propositions about </a:t>
            </a:r>
            <a:r>
              <a:rPr lang="en-US" dirty="0" smtClean="0"/>
              <a:t>God.</a:t>
            </a:r>
            <a:endParaRPr lang="en-US" dirty="0"/>
          </a:p>
        </p:txBody>
      </p:sp>
      <p:sp>
        <p:nvSpPr>
          <p:cNvPr id="3" name="Title 2"/>
          <p:cNvSpPr>
            <a:spLocks noGrp="1"/>
          </p:cNvSpPr>
          <p:nvPr>
            <p:ph type="title"/>
          </p:nvPr>
        </p:nvSpPr>
        <p:spPr/>
        <p:txBody>
          <a:bodyPr/>
          <a:lstStyle/>
          <a:p>
            <a:r>
              <a:rPr lang="en-US" dirty="0" smtClean="0"/>
              <a:t>The Fundamentalist Control Belief</a:t>
            </a:r>
            <a:endParaRPr lang="en-US" dirty="0"/>
          </a:p>
        </p:txBody>
      </p:sp>
    </p:spTree>
    <p:extLst>
      <p:ext uri="{BB962C8B-B14F-4D97-AF65-F5344CB8AC3E}">
        <p14:creationId xmlns:p14="http://schemas.microsoft.com/office/powerpoint/2010/main" val="25348584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Salvation in Jesus Christ. </a:t>
            </a:r>
          </a:p>
          <a:p>
            <a:endParaRPr lang="en-US" dirty="0" smtClean="0"/>
          </a:p>
          <a:p>
            <a:r>
              <a:rPr lang="en-US" dirty="0" smtClean="0"/>
              <a:t>The </a:t>
            </a:r>
            <a:r>
              <a:rPr lang="en-US" dirty="0"/>
              <a:t>Bible’s authority is validated by the internal witness of the Holy Spirit</a:t>
            </a:r>
            <a:r>
              <a:rPr lang="en-US" dirty="0" smtClean="0"/>
              <a:t>, </a:t>
            </a:r>
            <a:r>
              <a:rPr lang="en-US" dirty="0"/>
              <a:t>not by </a:t>
            </a:r>
            <a:r>
              <a:rPr lang="en-US" dirty="0" smtClean="0"/>
              <a:t>inerrancy.</a:t>
            </a:r>
          </a:p>
          <a:p>
            <a:endParaRPr lang="en-US" dirty="0" smtClean="0"/>
          </a:p>
          <a:p>
            <a:r>
              <a:rPr lang="en-US" dirty="0" smtClean="0"/>
              <a:t>The </a:t>
            </a:r>
            <a:r>
              <a:rPr lang="en-US" dirty="0"/>
              <a:t>infallibility of </a:t>
            </a:r>
            <a:r>
              <a:rPr lang="en-US" dirty="0" smtClean="0"/>
              <a:t>scripture has </a:t>
            </a:r>
            <a:r>
              <a:rPr lang="en-US" dirty="0"/>
              <a:t>to do with </a:t>
            </a:r>
            <a:r>
              <a:rPr lang="en-US" dirty="0" smtClean="0"/>
              <a:t>infallibly </a:t>
            </a:r>
            <a:r>
              <a:rPr lang="en-US" dirty="0"/>
              <a:t>revealing the will of God in all things necessary to our </a:t>
            </a:r>
            <a:r>
              <a:rPr lang="en-US" dirty="0" smtClean="0"/>
              <a:t>salvation. </a:t>
            </a:r>
            <a:endParaRPr lang="en-US" dirty="0"/>
          </a:p>
        </p:txBody>
      </p:sp>
      <p:sp>
        <p:nvSpPr>
          <p:cNvPr id="3" name="Title 2"/>
          <p:cNvSpPr>
            <a:spLocks noGrp="1"/>
          </p:cNvSpPr>
          <p:nvPr>
            <p:ph type="title"/>
          </p:nvPr>
        </p:nvSpPr>
        <p:spPr/>
        <p:txBody>
          <a:bodyPr/>
          <a:lstStyle/>
          <a:p>
            <a:r>
              <a:rPr lang="en-US" dirty="0" smtClean="0"/>
              <a:t>Wesleyan Control Belief</a:t>
            </a:r>
            <a:endParaRPr lang="en-US" dirty="0"/>
          </a:p>
        </p:txBody>
      </p:sp>
    </p:spTree>
    <p:extLst>
      <p:ext uri="{BB962C8B-B14F-4D97-AF65-F5344CB8AC3E}">
        <p14:creationId xmlns:p14="http://schemas.microsoft.com/office/powerpoint/2010/main" val="13306091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597</TotalTime>
  <Words>3190</Words>
  <Application>Microsoft Office PowerPoint</Application>
  <PresentationFormat>On-screen Show (4:3)</PresentationFormat>
  <Paragraphs>197</Paragraphs>
  <Slides>23</Slides>
  <Notes>23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Book Antiqua</vt:lpstr>
      <vt:lpstr>Calibri</vt:lpstr>
      <vt:lpstr>Wingdings</vt:lpstr>
      <vt:lpstr>Hardcover</vt:lpstr>
      <vt:lpstr>Book Review #1</vt:lpstr>
      <vt:lpstr>Square Peg’s Authors</vt:lpstr>
      <vt:lpstr>The Struggle’s History</vt:lpstr>
      <vt:lpstr>Nazarene Theology</vt:lpstr>
      <vt:lpstr>Big Distinctions</vt:lpstr>
      <vt:lpstr>Fundamentalist Literalism</vt:lpstr>
      <vt:lpstr>Control Beliefs</vt:lpstr>
      <vt:lpstr>The Fundamentalist Control Belief</vt:lpstr>
      <vt:lpstr>Wesleyan Control Belief</vt:lpstr>
      <vt:lpstr>John 5:39</vt:lpstr>
      <vt:lpstr>Incompatibility</vt:lpstr>
      <vt:lpstr>Better Subtitle?</vt:lpstr>
      <vt:lpstr>Book Review #2</vt:lpstr>
      <vt:lpstr>Christian Influence is Declining</vt:lpstr>
      <vt:lpstr>Handwringing Books</vt:lpstr>
      <vt:lpstr>Church Refugees</vt:lpstr>
      <vt:lpstr>Why Do They Leave?</vt:lpstr>
      <vt:lpstr>Reason 1: Community</vt:lpstr>
      <vt:lpstr>Reason 2: Bureaucracy </vt:lpstr>
      <vt:lpstr>3: Church Conversation</vt:lpstr>
      <vt:lpstr>4. Engaging the World</vt:lpstr>
      <vt:lpstr>Four Corrective Actions</vt:lpstr>
      <vt:lpstr>Book Audience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Book Review #1</dc:title>
  <dc:creator>chhammer</dc:creator>
  <cp:lastModifiedBy>Craighton Hippenhammer</cp:lastModifiedBy>
  <cp:revision>77</cp:revision>
  <dcterms:created xsi:type="dcterms:W3CDTF">2016-03-06T04:31:43Z</dcterms:created>
  <dcterms:modified xsi:type="dcterms:W3CDTF">2016-04-19T14:23:32Z</dcterms:modified>
</cp:coreProperties>
</file>