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9" r:id="rId1"/>
    <p:sldMasterId id="2147483670" r:id="rId2"/>
  </p:sldMasterIdLst>
  <p:notesMasterIdLst>
    <p:notesMasterId r:id="rId3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6858000" type="screen4x3"/>
  <p:notesSz cx="6858000" cy="9144000"/>
  <p:embeddedFontLst>
    <p:embeddedFont>
      <p:font typeface="Playfair Display" panose="020B0604020202020204" charset="0"/>
      <p:regular r:id="rId34"/>
      <p:bold r:id="rId35"/>
      <p:italic r:id="rId36"/>
      <p:boldItalic r:id="rId37"/>
    </p:embeddedFont>
    <p:embeddedFont>
      <p:font typeface="PT Serif" panose="020B0604020202020204" charset="0"/>
      <p:regular r:id="rId38"/>
      <p:bold r:id="rId39"/>
      <p:italic r:id="rId40"/>
      <p:boldItalic r:id="rId41"/>
    </p:embeddedFont>
    <p:embeddedFont>
      <p:font typeface="Roboto" panose="020B0604020202020204" charset="0"/>
      <p:regular r:id="rId42"/>
      <p:bold r:id="rId43"/>
      <p:italic r:id="rId44"/>
      <p:boldItalic r:id="rId45"/>
    </p:embeddedFont>
    <p:embeddedFont>
      <p:font typeface="Shadows Into Light" panose="020B0604020202020204" charset="0"/>
      <p:regular r:id="rId46"/>
    </p:embeddedFont>
    <p:embeddedFont>
      <p:font typeface="Yellowtail" panose="020B0604020202020204" charset="0"/>
      <p:regular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54F2810-4824-4D65-83E4-90D4141CD0A1}">
  <a:tblStyle styleId="{B54F2810-4824-4D65-83E4-90D4141CD0A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snapToGrid="0">
      <p:cViewPr varScale="1">
        <p:scale>
          <a:sx n="63" d="100"/>
          <a:sy n="63" d="100"/>
        </p:scale>
        <p:origin x="1376"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3.fntdata"/><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5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44797099fa_2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44797099fa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900">
              <a:latin typeface="Playfair Display"/>
              <a:ea typeface="Playfair Display"/>
              <a:cs typeface="Playfair Display"/>
              <a:sym typeface="Playfair Display"/>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44797099fa_2_8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44797099fa_2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434350c781_1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434350c781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900">
              <a:latin typeface="Playfair Display"/>
              <a:ea typeface="Playfair Display"/>
              <a:cs typeface="Playfair Display"/>
              <a:sym typeface="Playfair Display"/>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7cda44af9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57cda44af9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434350c781_1_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434350c781_1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41e9d45846_0_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41e9d45846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44797099fa_2_9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44797099fa_2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434350c781_1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434350c781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0ecaa8e55_0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50ecaa8e55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50ecaa8e55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50ecaa8e5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548f293d12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548f293d12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50ecaa8e55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50ecaa8e5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44797099fa_2_10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44797099fa_2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434350c781_1_7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434350c781_1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4460a9c8a1_1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4460a9c8a1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44797099fa_2_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44797099fa_2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564410d392_0_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564410d392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4460a9c8a1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4460a9c8a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564410d392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564410d392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564410d392_0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564410d392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446220092b_2_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446220092b_2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41e9d45846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41e9d45846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480"/>
              </a:spcBef>
              <a:spcAft>
                <a:spcPts val="0"/>
              </a:spcAft>
              <a:buNone/>
            </a:pPr>
            <a:endParaRPr sz="1200">
              <a:solidFill>
                <a:schemeClr val="dk1"/>
              </a:solidFill>
              <a:latin typeface="Playfair Display"/>
              <a:ea typeface="Playfair Display"/>
              <a:cs typeface="Playfair Display"/>
              <a:sym typeface="Playfair Display"/>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44797099fa_1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44797099fa_1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434350c781_1_8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434350c781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434350c781_1_9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434350c781_1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457200" algn="l" rtl="0">
              <a:lnSpc>
                <a:spcPct val="200000"/>
              </a:lnSpc>
              <a:spcBef>
                <a:spcPts val="0"/>
              </a:spcBef>
              <a:spcAft>
                <a:spcPts val="0"/>
              </a:spcAft>
              <a:buClr>
                <a:schemeClr val="dk1"/>
              </a:buClr>
              <a:buSzPts val="1100"/>
              <a:buFont typeface="Arial"/>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434350c781_1_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434350c781_1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a:solidFill>
                <a:schemeClr val="dk1"/>
              </a:solidFill>
              <a:latin typeface="Playfair Display"/>
              <a:ea typeface="Playfair Display"/>
              <a:cs typeface="Playfair Display"/>
              <a:sym typeface="Playfair Display"/>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34350c781_1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434350c781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44797099fa_2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44797099fa_2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000000"/>
        </a:solidFill>
        <a:effectLst/>
      </p:bgPr>
    </p:bg>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768800" y="2655750"/>
            <a:ext cx="5606400" cy="1546500"/>
          </a:xfrm>
          <a:prstGeom prst="rect">
            <a:avLst/>
          </a:prstGeom>
        </p:spPr>
        <p:txBody>
          <a:bodyPr spcFirstLastPara="1" wrap="square" lIns="91425" tIns="91425" rIns="91425" bIns="91425" anchor="ctr" anchorCtr="0"/>
          <a:lstStyle>
            <a:lvl1pPr lvl="0" algn="ctr">
              <a:spcBef>
                <a:spcPts val="0"/>
              </a:spcBef>
              <a:spcAft>
                <a:spcPts val="0"/>
              </a:spcAft>
              <a:buClr>
                <a:srgbClr val="FFFFFF"/>
              </a:buClr>
              <a:buSzPts val="3600"/>
              <a:buNone/>
              <a:defRPr sz="3600">
                <a:solidFill>
                  <a:srgbClr val="FFFFFF"/>
                </a:solidFill>
              </a:defRPr>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black">
  <p:cSld name="BLANK_1">
    <p:bg>
      <p:bgPr>
        <a:solidFill>
          <a:srgbClr val="000000"/>
        </a:solidFill>
        <a:effectLst/>
      </p:bgPr>
    </p:bg>
    <p:spTree>
      <p:nvGrpSpPr>
        <p:cNvPr id="1" name="Shape 45"/>
        <p:cNvGrpSpPr/>
        <p:nvPr/>
      </p:nvGrpSpPr>
      <p:grpSpPr>
        <a:xfrm>
          <a:off x="0" y="0"/>
          <a:ext cx="0" cy="0"/>
          <a:chOff x="0" y="0"/>
          <a:chExt cx="0" cy="0"/>
        </a:xfrm>
      </p:grpSpPr>
      <p:sp>
        <p:nvSpPr>
          <p:cNvPr id="46" name="Google Shape;46;p11"/>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1"/>
        <p:cNvGrpSpPr/>
        <p:nvPr/>
      </p:nvGrpSpPr>
      <p:grpSpPr>
        <a:xfrm>
          <a:off x="0" y="0"/>
          <a:ext cx="0" cy="0"/>
          <a:chOff x="0" y="0"/>
          <a:chExt cx="0" cy="0"/>
        </a:xfrm>
      </p:grpSpPr>
      <p:sp>
        <p:nvSpPr>
          <p:cNvPr id="52" name="Google Shape;52;p13"/>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3" name="Google Shape;53;p13"/>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4" name="Google Shape;54;p1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5"/>
        <p:cNvGrpSpPr/>
        <p:nvPr/>
      </p:nvGrpSpPr>
      <p:grpSpPr>
        <a:xfrm>
          <a:off x="0" y="0"/>
          <a:ext cx="0" cy="0"/>
          <a:chOff x="0" y="0"/>
          <a:chExt cx="0" cy="0"/>
        </a:xfrm>
      </p:grpSpPr>
      <p:sp>
        <p:nvSpPr>
          <p:cNvPr id="56" name="Google Shape;56;p14"/>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7" name="Google Shape;57;p1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0" name="Google Shape;60;p15"/>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1" name="Google Shape;61;p1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4" name="Google Shape;64;p16"/>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5" name="Google Shape;65;p16"/>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66" name="Google Shape;66;p1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7"/>
        <p:cNvGrpSpPr/>
        <p:nvPr/>
      </p:nvGrpSpPr>
      <p:grpSpPr>
        <a:xfrm>
          <a:off x="0" y="0"/>
          <a:ext cx="0" cy="0"/>
          <a:chOff x="0" y="0"/>
          <a:chExt cx="0" cy="0"/>
        </a:xfrm>
      </p:grpSpPr>
      <p:sp>
        <p:nvSpPr>
          <p:cNvPr id="68" name="Google Shape;68;p17"/>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2" name="Google Shape;72;p18"/>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3" name="Google Shape;73;p1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76" name="Google Shape;76;p1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7"/>
        <p:cNvGrpSpPr/>
        <p:nvPr/>
      </p:nvGrpSpPr>
      <p:grpSpPr>
        <a:xfrm>
          <a:off x="0" y="0"/>
          <a:ext cx="0" cy="0"/>
          <a:chOff x="0" y="0"/>
          <a:chExt cx="0" cy="0"/>
        </a:xfrm>
      </p:grpSpPr>
      <p:sp>
        <p:nvSpPr>
          <p:cNvPr id="78" name="Google Shape;78;p20"/>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0"/>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80" name="Google Shape;80;p20"/>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1" name="Google Shape;81;p20"/>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82" name="Google Shape;82;p2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3"/>
        <p:cNvGrpSpPr/>
        <p:nvPr/>
      </p:nvGrpSpPr>
      <p:grpSpPr>
        <a:xfrm>
          <a:off x="0" y="0"/>
          <a:ext cx="0" cy="0"/>
          <a:chOff x="0" y="0"/>
          <a:chExt cx="0" cy="0"/>
        </a:xfrm>
      </p:grpSpPr>
      <p:sp>
        <p:nvSpPr>
          <p:cNvPr id="84" name="Google Shape;84;p21"/>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85" name="Google Shape;85;p2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619700" y="2111125"/>
            <a:ext cx="5904600" cy="1546500"/>
          </a:xfrm>
          <a:prstGeom prst="rect">
            <a:avLst/>
          </a:prstGeom>
        </p:spPr>
        <p:txBody>
          <a:bodyPr spcFirstLastPara="1" wrap="square" lIns="91425" tIns="91425" rIns="91425" bIns="91425" anchor="b"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ubTitle" idx="1"/>
          </p:nvPr>
        </p:nvSpPr>
        <p:spPr>
          <a:xfrm>
            <a:off x="1619700" y="3786746"/>
            <a:ext cx="5904600" cy="1046400"/>
          </a:xfrm>
          <a:prstGeom prst="rect">
            <a:avLst/>
          </a:prstGeom>
        </p:spPr>
        <p:txBody>
          <a:bodyPr spcFirstLastPara="1" wrap="square" lIns="91425" tIns="91425" rIns="91425" bIns="91425" anchor="t" anchorCtr="0"/>
          <a:lstStyle>
            <a:lvl1pPr lvl="0" algn="ctr" rtl="0">
              <a:spcBef>
                <a:spcPts val="0"/>
              </a:spcBef>
              <a:spcAft>
                <a:spcPts val="0"/>
              </a:spcAft>
              <a:buClr>
                <a:srgbClr val="666666"/>
              </a:buClr>
              <a:buSzPts val="2000"/>
              <a:buFont typeface="Playfair Display"/>
              <a:buNone/>
              <a:defRPr i="1">
                <a:solidFill>
                  <a:srgbClr val="666666"/>
                </a:solidFill>
                <a:highlight>
                  <a:srgbClr val="F3F3F3"/>
                </a:highlight>
                <a:latin typeface="Playfair Display"/>
                <a:ea typeface="Playfair Display"/>
                <a:cs typeface="Playfair Display"/>
                <a:sym typeface="Playfair Display"/>
              </a:defRPr>
            </a:lvl1pPr>
            <a:lvl2pPr lvl="1"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2pPr>
            <a:lvl3pPr lvl="2"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3pPr>
            <a:lvl4pPr lvl="3"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4pPr>
            <a:lvl5pPr lvl="4"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5pPr>
            <a:lvl6pPr lvl="5"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6pPr>
            <a:lvl7pPr lvl="6"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7pPr>
            <a:lvl8pPr lvl="7"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8pPr>
            <a:lvl9pPr lvl="8" algn="ctr" rtl="0">
              <a:spcBef>
                <a:spcPts val="0"/>
              </a:spcBef>
              <a:spcAft>
                <a:spcPts val="0"/>
              </a:spcAft>
              <a:buClr>
                <a:srgbClr val="666666"/>
              </a:buClr>
              <a:buSzPts val="3000"/>
              <a:buFont typeface="Playfair Display"/>
              <a:buNone/>
              <a:defRPr sz="3000" i="1">
                <a:solidFill>
                  <a:srgbClr val="666666"/>
                </a:solidFill>
                <a:highlight>
                  <a:srgbClr val="F3F3F3"/>
                </a:highlight>
                <a:latin typeface="Playfair Display"/>
                <a:ea typeface="Playfair Display"/>
                <a:cs typeface="Playfair Display"/>
                <a:sym typeface="Playfair Display"/>
              </a:defRPr>
            </a:lvl9pPr>
          </a:lstStyle>
          <a:p>
            <a:endParaRPr/>
          </a:p>
        </p:txBody>
      </p:sp>
      <p:sp>
        <p:nvSpPr>
          <p:cNvPr id="16" name="Google Shape;16;p3"/>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6"/>
        <p:cNvGrpSpPr/>
        <p:nvPr/>
      </p:nvGrpSpPr>
      <p:grpSpPr>
        <a:xfrm>
          <a:off x="0" y="0"/>
          <a:ext cx="0" cy="0"/>
          <a:chOff x="0" y="0"/>
          <a:chExt cx="0" cy="0"/>
        </a:xfrm>
      </p:grpSpPr>
      <p:sp>
        <p:nvSpPr>
          <p:cNvPr id="87" name="Google Shape;87;p22"/>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8" name="Google Shape;88;p22"/>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89" name="Google Shape;89;p2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0"/>
        <p:cNvGrpSpPr/>
        <p:nvPr/>
      </p:nvGrpSpPr>
      <p:grpSpPr>
        <a:xfrm>
          <a:off x="0" y="0"/>
          <a:ext cx="0" cy="0"/>
          <a:chOff x="0" y="0"/>
          <a:chExt cx="0" cy="0"/>
        </a:xfrm>
      </p:grpSpPr>
      <p:sp>
        <p:nvSpPr>
          <p:cNvPr id="91" name="Google Shape;91;p2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7"/>
        <p:cNvGrpSpPr/>
        <p:nvPr/>
      </p:nvGrpSpPr>
      <p:grpSpPr>
        <a:xfrm>
          <a:off x="0" y="0"/>
          <a:ext cx="0" cy="0"/>
          <a:chOff x="0" y="0"/>
          <a:chExt cx="0" cy="0"/>
        </a:xfrm>
      </p:grpSpPr>
      <p:sp>
        <p:nvSpPr>
          <p:cNvPr id="18" name="Google Shape;18;p4"/>
          <p:cNvSpPr/>
          <p:nvPr/>
        </p:nvSpPr>
        <p:spPr>
          <a:xfrm>
            <a:off x="4136250" y="1903975"/>
            <a:ext cx="871500" cy="871500"/>
          </a:xfrm>
          <a:prstGeom prst="ellipse">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4"/>
          <p:cNvSpPr txBox="1">
            <a:spLocks noGrp="1"/>
          </p:cNvSpPr>
          <p:nvPr>
            <p:ph type="body" idx="1"/>
          </p:nvPr>
        </p:nvSpPr>
        <p:spPr>
          <a:xfrm>
            <a:off x="1659150" y="2882400"/>
            <a:ext cx="5825700" cy="1093200"/>
          </a:xfrm>
          <a:prstGeom prst="rect">
            <a:avLst/>
          </a:prstGeom>
        </p:spPr>
        <p:txBody>
          <a:bodyPr spcFirstLastPara="1" wrap="square" lIns="91425" tIns="91425" rIns="91425" bIns="91425" anchor="t" anchorCtr="0"/>
          <a:lstStyle>
            <a:lvl1pPr marL="457200" lvl="0" indent="-355600" algn="ctr" rtl="0">
              <a:spcBef>
                <a:spcPts val="600"/>
              </a:spcBef>
              <a:spcAft>
                <a:spcPts val="0"/>
              </a:spcAft>
              <a:buSzPts val="2000"/>
              <a:buChar char="▣"/>
              <a:defRPr i="1"/>
            </a:lvl1pPr>
            <a:lvl2pPr marL="914400" lvl="1" indent="-355600" algn="ctr" rtl="0">
              <a:spcBef>
                <a:spcPts val="0"/>
              </a:spcBef>
              <a:spcAft>
                <a:spcPts val="0"/>
              </a:spcAft>
              <a:buSzPts val="2000"/>
              <a:buChar char="○"/>
              <a:defRPr i="1"/>
            </a:lvl2pPr>
            <a:lvl3pPr marL="1371600" lvl="2" indent="-355600" algn="ctr" rtl="0">
              <a:spcBef>
                <a:spcPts val="0"/>
              </a:spcBef>
              <a:spcAft>
                <a:spcPts val="0"/>
              </a:spcAft>
              <a:buSzPts val="2000"/>
              <a:buChar char="■"/>
              <a:defRPr i="1"/>
            </a:lvl3pPr>
            <a:lvl4pPr marL="1828800" lvl="3" indent="-355600" algn="ctr" rtl="0">
              <a:spcBef>
                <a:spcPts val="0"/>
              </a:spcBef>
              <a:spcAft>
                <a:spcPts val="0"/>
              </a:spcAft>
              <a:buSzPts val="2000"/>
              <a:buChar char="●"/>
              <a:defRPr i="1"/>
            </a:lvl4pPr>
            <a:lvl5pPr marL="2286000" lvl="4" indent="-355600" algn="ctr" rtl="0">
              <a:spcBef>
                <a:spcPts val="0"/>
              </a:spcBef>
              <a:spcAft>
                <a:spcPts val="0"/>
              </a:spcAft>
              <a:buSzPts val="2000"/>
              <a:buChar char="○"/>
              <a:defRPr i="1"/>
            </a:lvl5pPr>
            <a:lvl6pPr marL="2743200" lvl="5" indent="-355600" algn="ctr" rtl="0">
              <a:spcBef>
                <a:spcPts val="0"/>
              </a:spcBef>
              <a:spcAft>
                <a:spcPts val="0"/>
              </a:spcAft>
              <a:buSzPts val="2000"/>
              <a:buChar char="■"/>
              <a:defRPr i="1"/>
            </a:lvl6pPr>
            <a:lvl7pPr marL="3200400" lvl="6" indent="-355600" algn="ctr" rtl="0">
              <a:spcBef>
                <a:spcPts val="0"/>
              </a:spcBef>
              <a:spcAft>
                <a:spcPts val="0"/>
              </a:spcAft>
              <a:buSzPts val="2000"/>
              <a:buChar char="●"/>
              <a:defRPr i="1"/>
            </a:lvl7pPr>
            <a:lvl8pPr marL="3657600" lvl="7" indent="-355600" algn="ctr" rtl="0">
              <a:spcBef>
                <a:spcPts val="0"/>
              </a:spcBef>
              <a:spcAft>
                <a:spcPts val="0"/>
              </a:spcAft>
              <a:buSzPts val="2000"/>
              <a:buChar char="○"/>
              <a:defRPr i="1"/>
            </a:lvl8pPr>
            <a:lvl9pPr marL="4114800" lvl="8" indent="-355600" algn="ctr">
              <a:spcBef>
                <a:spcPts val="0"/>
              </a:spcBef>
              <a:spcAft>
                <a:spcPts val="0"/>
              </a:spcAft>
              <a:buSzPts val="2000"/>
              <a:buChar char="■"/>
              <a:defRPr i="1"/>
            </a:lvl9pPr>
          </a:lstStyle>
          <a:p>
            <a:endParaRPr/>
          </a:p>
        </p:txBody>
      </p:sp>
      <p:sp>
        <p:nvSpPr>
          <p:cNvPr id="20" name="Google Shape;20;p4"/>
          <p:cNvSpPr txBox="1"/>
          <p:nvPr/>
        </p:nvSpPr>
        <p:spPr>
          <a:xfrm>
            <a:off x="3593400" y="1957500"/>
            <a:ext cx="1957200" cy="717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000">
                <a:solidFill>
                  <a:srgbClr val="B7B7B7"/>
                </a:solidFill>
                <a:latin typeface="Playfair Display"/>
                <a:ea typeface="Playfair Display"/>
                <a:cs typeface="Playfair Display"/>
                <a:sym typeface="Playfair Display"/>
              </a:rPr>
              <a:t>“</a:t>
            </a:r>
            <a:endParaRPr sz="6000">
              <a:solidFill>
                <a:srgbClr val="B7B7B7"/>
              </a:solidFill>
              <a:latin typeface="Playfair Display"/>
              <a:ea typeface="Playfair Display"/>
              <a:cs typeface="Playfair Display"/>
              <a:sym typeface="Playfair Display"/>
            </a:endParaRPr>
          </a:p>
        </p:txBody>
      </p:sp>
      <p:sp>
        <p:nvSpPr>
          <p:cNvPr id="21" name="Google Shape;21;p4"/>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457200" y="451075"/>
            <a:ext cx="8229600" cy="1017000"/>
          </a:xfrm>
          <a:prstGeom prst="rect">
            <a:avLst/>
          </a:prstGeom>
        </p:spPr>
        <p:txBody>
          <a:bodyPr spcFirstLastPara="1" wrap="square" lIns="91425" tIns="91425" rIns="91425" bIns="91425" anchor="ctr" anchorCtr="0"/>
          <a:lstStyle>
            <a:lvl1pPr lvl="0">
              <a:spcBef>
                <a:spcPts val="0"/>
              </a:spcBef>
              <a:spcAft>
                <a:spcPts val="0"/>
              </a:spcAft>
              <a:buSzPts val="1600"/>
              <a:buNone/>
              <a:defRPr>
                <a:highlight>
                  <a:srgbClr val="F3F3F3"/>
                </a:highlight>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24" name="Google Shape;24;p5"/>
          <p:cNvSpPr txBox="1">
            <a:spLocks noGrp="1"/>
          </p:cNvSpPr>
          <p:nvPr>
            <p:ph type="body" idx="1"/>
          </p:nvPr>
        </p:nvSpPr>
        <p:spPr>
          <a:xfrm>
            <a:off x="1251600" y="1697300"/>
            <a:ext cx="6640800" cy="4090200"/>
          </a:xfrm>
          <a:prstGeom prst="rect">
            <a:avLst/>
          </a:prstGeom>
        </p:spPr>
        <p:txBody>
          <a:bodyPr spcFirstLastPara="1" wrap="square" lIns="91425" tIns="91425" rIns="91425" bIns="91425" anchor="ctr" anchorCtr="0"/>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25" name="Google Shape;25;p5"/>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457200" y="451075"/>
            <a:ext cx="8229600" cy="1017000"/>
          </a:xfrm>
          <a:prstGeom prst="rect">
            <a:avLst/>
          </a:prstGeom>
        </p:spPr>
        <p:txBody>
          <a:bodyPr spcFirstLastPara="1" wrap="square" lIns="91425" tIns="91425" rIns="91425" bIns="91425" anchor="ctr" anchorCtr="0"/>
          <a:lstStyle>
            <a:lvl1pPr lvl="0">
              <a:spcBef>
                <a:spcPts val="0"/>
              </a:spcBef>
              <a:spcAft>
                <a:spcPts val="0"/>
              </a:spcAft>
              <a:buSzPts val="1600"/>
              <a:buNone/>
              <a:defRPr>
                <a:highlight>
                  <a:srgbClr val="F3F3F3"/>
                </a:highlight>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28" name="Google Shape;28;p6"/>
          <p:cNvSpPr txBox="1">
            <a:spLocks noGrp="1"/>
          </p:cNvSpPr>
          <p:nvPr>
            <p:ph type="body" idx="1"/>
          </p:nvPr>
        </p:nvSpPr>
        <p:spPr>
          <a:xfrm>
            <a:off x="970212" y="1600200"/>
            <a:ext cx="3496500" cy="39276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29" name="Google Shape;29;p6"/>
          <p:cNvSpPr txBox="1">
            <a:spLocks noGrp="1"/>
          </p:cNvSpPr>
          <p:nvPr>
            <p:ph type="body" idx="2"/>
          </p:nvPr>
        </p:nvSpPr>
        <p:spPr>
          <a:xfrm>
            <a:off x="4677288" y="1600200"/>
            <a:ext cx="3496500" cy="39276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30" name="Google Shape;30;p6"/>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457200" y="451075"/>
            <a:ext cx="8229600" cy="1017000"/>
          </a:xfrm>
          <a:prstGeom prst="rect">
            <a:avLst/>
          </a:prstGeom>
        </p:spPr>
        <p:txBody>
          <a:bodyPr spcFirstLastPara="1" wrap="square" lIns="91425" tIns="91425" rIns="91425" bIns="91425" anchor="ctr" anchorCtr="0"/>
          <a:lstStyle>
            <a:lvl1pPr lvl="0" rtl="0">
              <a:spcBef>
                <a:spcPts val="0"/>
              </a:spcBef>
              <a:spcAft>
                <a:spcPts val="0"/>
              </a:spcAft>
              <a:buSzPts val="1600"/>
              <a:buNone/>
              <a:defRPr>
                <a:highlight>
                  <a:srgbClr val="F3F3F3"/>
                </a:highlight>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33" name="Google Shape;33;p7"/>
          <p:cNvSpPr txBox="1">
            <a:spLocks noGrp="1"/>
          </p:cNvSpPr>
          <p:nvPr>
            <p:ph type="body" idx="1"/>
          </p:nvPr>
        </p:nvSpPr>
        <p:spPr>
          <a:xfrm>
            <a:off x="738590" y="1600200"/>
            <a:ext cx="2471100" cy="42333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34" name="Google Shape;34;p7"/>
          <p:cNvSpPr txBox="1">
            <a:spLocks noGrp="1"/>
          </p:cNvSpPr>
          <p:nvPr>
            <p:ph type="body" idx="2"/>
          </p:nvPr>
        </p:nvSpPr>
        <p:spPr>
          <a:xfrm>
            <a:off x="3336450" y="1600200"/>
            <a:ext cx="2471100" cy="42333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35" name="Google Shape;35;p7"/>
          <p:cNvSpPr txBox="1">
            <a:spLocks noGrp="1"/>
          </p:cNvSpPr>
          <p:nvPr>
            <p:ph type="body" idx="3"/>
          </p:nvPr>
        </p:nvSpPr>
        <p:spPr>
          <a:xfrm>
            <a:off x="5934310" y="1600200"/>
            <a:ext cx="2471100" cy="42333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36" name="Google Shape;36;p7"/>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7"/>
        <p:cNvGrpSpPr/>
        <p:nvPr/>
      </p:nvGrpSpPr>
      <p:grpSpPr>
        <a:xfrm>
          <a:off x="0" y="0"/>
          <a:ext cx="0" cy="0"/>
          <a:chOff x="0" y="0"/>
          <a:chExt cx="0" cy="0"/>
        </a:xfrm>
      </p:grpSpPr>
      <p:sp>
        <p:nvSpPr>
          <p:cNvPr id="38" name="Google Shape;38;p8"/>
          <p:cNvSpPr txBox="1">
            <a:spLocks noGrp="1"/>
          </p:cNvSpPr>
          <p:nvPr>
            <p:ph type="title"/>
          </p:nvPr>
        </p:nvSpPr>
        <p:spPr>
          <a:xfrm>
            <a:off x="457200" y="451075"/>
            <a:ext cx="8229600" cy="1017000"/>
          </a:xfrm>
          <a:prstGeom prst="rect">
            <a:avLst/>
          </a:prstGeom>
        </p:spPr>
        <p:txBody>
          <a:bodyPr spcFirstLastPara="1" wrap="square" lIns="91425" tIns="91425" rIns="91425" bIns="91425" anchor="ctr" anchorCtr="0"/>
          <a:lstStyle>
            <a:lvl1pPr lvl="0">
              <a:spcBef>
                <a:spcPts val="0"/>
              </a:spcBef>
              <a:spcAft>
                <a:spcPts val="0"/>
              </a:spcAft>
              <a:buSzPts val="1600"/>
              <a:buNone/>
              <a:defRPr>
                <a:highlight>
                  <a:srgbClr val="F3F3F3"/>
                </a:highlight>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
        <p:nvSpPr>
          <p:cNvPr id="39" name="Google Shape;39;p8"/>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0"/>
        <p:cNvGrpSpPr/>
        <p:nvPr/>
      </p:nvGrpSpPr>
      <p:grpSpPr>
        <a:xfrm>
          <a:off x="0" y="0"/>
          <a:ext cx="0" cy="0"/>
          <a:chOff x="0" y="0"/>
          <a:chExt cx="0" cy="0"/>
        </a:xfrm>
      </p:grpSpPr>
      <p:sp>
        <p:nvSpPr>
          <p:cNvPr id="41" name="Google Shape;41;p9"/>
          <p:cNvSpPr txBox="1">
            <a:spLocks noGrp="1"/>
          </p:cNvSpPr>
          <p:nvPr>
            <p:ph type="body" idx="1"/>
          </p:nvPr>
        </p:nvSpPr>
        <p:spPr>
          <a:xfrm>
            <a:off x="457200" y="5875079"/>
            <a:ext cx="8229600" cy="692700"/>
          </a:xfrm>
          <a:prstGeom prst="rect">
            <a:avLst/>
          </a:prstGeom>
        </p:spPr>
        <p:txBody>
          <a:bodyPr spcFirstLastPara="1" wrap="square" lIns="91425" tIns="91425" rIns="91425" bIns="91425" anchor="t" anchorCtr="0"/>
          <a:lstStyle>
            <a:lvl1pPr marL="457200" lvl="0" indent="-228600" algn="ctr">
              <a:spcBef>
                <a:spcPts val="360"/>
              </a:spcBef>
              <a:spcAft>
                <a:spcPts val="0"/>
              </a:spcAft>
              <a:buClr>
                <a:srgbClr val="999999"/>
              </a:buClr>
              <a:buSzPts val="1200"/>
              <a:buNone/>
              <a:defRPr sz="1200">
                <a:solidFill>
                  <a:srgbClr val="999999"/>
                </a:solidFill>
              </a:defRPr>
            </a:lvl1pPr>
          </a:lstStyle>
          <a:p>
            <a:endParaRPr/>
          </a:p>
        </p:txBody>
      </p:sp>
      <p:sp>
        <p:nvSpPr>
          <p:cNvPr id="42" name="Google Shape;42;p9"/>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white" type="blank">
  <p:cSld name="BLANK">
    <p:spTree>
      <p:nvGrpSpPr>
        <p:cNvPr id="1" name="Shape 43"/>
        <p:cNvGrpSpPr/>
        <p:nvPr/>
      </p:nvGrpSpPr>
      <p:grpSpPr>
        <a:xfrm>
          <a:off x="0" y="0"/>
          <a:ext cx="0" cy="0"/>
          <a:chOff x="0" y="0"/>
          <a:chExt cx="0" cy="0"/>
        </a:xfrm>
      </p:grpSpPr>
      <p:sp>
        <p:nvSpPr>
          <p:cNvPr id="44" name="Google Shape;44;p10"/>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p:nvPr/>
        </p:nvSpPr>
        <p:spPr>
          <a:xfrm>
            <a:off x="389850" y="384150"/>
            <a:ext cx="8364300" cy="6089700"/>
          </a:xfrm>
          <a:prstGeom prst="rect">
            <a:avLst/>
          </a:prstGeom>
          <a:noFill/>
          <a:ln w="9525" cap="flat" cmpd="sng">
            <a:solidFill>
              <a:srgbClr val="D9D9D9"/>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
          <p:cNvSpPr/>
          <p:nvPr/>
        </p:nvSpPr>
        <p:spPr>
          <a:xfrm>
            <a:off x="307650" y="302100"/>
            <a:ext cx="8528700" cy="6253800"/>
          </a:xfrm>
          <a:prstGeom prst="rect">
            <a:avLst/>
          </a:prstGeom>
          <a:noFill/>
          <a:ln w="28575" cap="flat" cmpd="sng">
            <a:solidFill>
              <a:srgbClr val="D9D9D9"/>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
          <p:cNvSpPr txBox="1">
            <a:spLocks noGrp="1"/>
          </p:cNvSpPr>
          <p:nvPr>
            <p:ph type="title"/>
          </p:nvPr>
        </p:nvSpPr>
        <p:spPr>
          <a:xfrm>
            <a:off x="457200" y="451075"/>
            <a:ext cx="8229600" cy="1017000"/>
          </a:xfrm>
          <a:prstGeom prst="rect">
            <a:avLst/>
          </a:prstGeom>
          <a:noFill/>
          <a:ln>
            <a:noFill/>
          </a:ln>
        </p:spPr>
        <p:txBody>
          <a:bodyPr spcFirstLastPara="1" wrap="square" lIns="91425" tIns="91425" rIns="91425" bIns="91425" anchor="ctr" anchorCtr="0"/>
          <a:lstStyle>
            <a:lvl1pPr lvl="0"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1pPr>
            <a:lvl2pPr lvl="1"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2pPr>
            <a:lvl3pPr lvl="2"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3pPr>
            <a:lvl4pPr lvl="3"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4pPr>
            <a:lvl5pPr lvl="4"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5pPr>
            <a:lvl6pPr lvl="5"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6pPr>
            <a:lvl7pPr lvl="6"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7pPr>
            <a:lvl8pPr lvl="7"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8pPr>
            <a:lvl9pPr lvl="8" algn="ctr">
              <a:spcBef>
                <a:spcPts val="0"/>
              </a:spcBef>
              <a:spcAft>
                <a:spcPts val="0"/>
              </a:spcAft>
              <a:buClr>
                <a:schemeClr val="dk1"/>
              </a:buClr>
              <a:buSzPts val="1600"/>
              <a:buFont typeface="Playfair Display"/>
              <a:buNone/>
              <a:defRPr sz="1600">
                <a:solidFill>
                  <a:schemeClr val="dk1"/>
                </a:solidFill>
                <a:latin typeface="Playfair Display"/>
                <a:ea typeface="Playfair Display"/>
                <a:cs typeface="Playfair Display"/>
                <a:sym typeface="Playfair Display"/>
              </a:defRPr>
            </a:lvl9pPr>
          </a:lstStyle>
          <a:p>
            <a:endParaRPr/>
          </a:p>
        </p:txBody>
      </p:sp>
      <p:sp>
        <p:nvSpPr>
          <p:cNvPr id="9" name="Google Shape;9;p1"/>
          <p:cNvSpPr txBox="1">
            <a:spLocks noGrp="1"/>
          </p:cNvSpPr>
          <p:nvPr>
            <p:ph type="body" idx="1"/>
          </p:nvPr>
        </p:nvSpPr>
        <p:spPr>
          <a:xfrm>
            <a:off x="1251600" y="1697300"/>
            <a:ext cx="6640800" cy="4090200"/>
          </a:xfrm>
          <a:prstGeom prst="rect">
            <a:avLst/>
          </a:prstGeom>
          <a:noFill/>
          <a:ln>
            <a:noFill/>
          </a:ln>
        </p:spPr>
        <p:txBody>
          <a:bodyPr spcFirstLastPara="1" wrap="square" lIns="91425" tIns="91425" rIns="91425" bIns="91425" anchor="t" anchorCtr="0"/>
          <a:lstStyle>
            <a:lvl1pPr marL="457200" lvl="0" indent="-355600">
              <a:spcBef>
                <a:spcPts val="60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1pPr>
            <a:lvl2pPr marL="914400" lvl="1"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2pPr>
            <a:lvl3pPr marL="1371600" lvl="2"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3pPr>
            <a:lvl4pPr marL="1828800" lvl="3"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4pPr>
            <a:lvl5pPr marL="2286000" lvl="4"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5pPr>
            <a:lvl6pPr marL="2743200" lvl="5"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6pPr>
            <a:lvl7pPr marL="3200400" lvl="6"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7pPr>
            <a:lvl8pPr marL="3657600" lvl="7"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8pPr>
            <a:lvl9pPr marL="4114800" lvl="8" indent="-355600">
              <a:spcBef>
                <a:spcPts val="0"/>
              </a:spcBef>
              <a:spcAft>
                <a:spcPts val="0"/>
              </a:spcAft>
              <a:buClr>
                <a:schemeClr val="dk1"/>
              </a:buClr>
              <a:buSzPts val="2000"/>
              <a:buFont typeface="PT Serif"/>
              <a:buChar char="■"/>
              <a:defRPr sz="2000">
                <a:solidFill>
                  <a:schemeClr val="dk1"/>
                </a:solidFill>
                <a:latin typeface="PT Serif"/>
                <a:ea typeface="PT Serif"/>
                <a:cs typeface="PT Serif"/>
                <a:sym typeface="PT Serif"/>
              </a:defRPr>
            </a:lvl9pPr>
          </a:lstStyle>
          <a:p>
            <a:endParaRPr/>
          </a:p>
        </p:txBody>
      </p:sp>
      <p:sp>
        <p:nvSpPr>
          <p:cNvPr id="10" name="Google Shape;10;p1"/>
          <p:cNvSpPr txBox="1">
            <a:spLocks noGrp="1"/>
          </p:cNvSpPr>
          <p:nvPr>
            <p:ph type="sldNum" idx="12"/>
          </p:nvPr>
        </p:nvSpPr>
        <p:spPr>
          <a:xfrm>
            <a:off x="4297650" y="5994717"/>
            <a:ext cx="548700" cy="525000"/>
          </a:xfrm>
          <a:prstGeom prst="rect">
            <a:avLst/>
          </a:prstGeom>
          <a:noFill/>
          <a:ln>
            <a:noFill/>
          </a:ln>
        </p:spPr>
        <p:txBody>
          <a:bodyPr spcFirstLastPara="1" wrap="square" lIns="91425" tIns="91425" rIns="91425" bIns="91425" anchor="b" anchorCtr="0">
            <a:noAutofit/>
          </a:bodyPr>
          <a:lstStyle>
            <a:lvl1pPr lvl="0" algn="ctr">
              <a:buNone/>
              <a:defRPr sz="1100">
                <a:solidFill>
                  <a:srgbClr val="B7B7B7"/>
                </a:solidFill>
                <a:latin typeface="PT Serif"/>
                <a:ea typeface="PT Serif"/>
                <a:cs typeface="PT Serif"/>
                <a:sym typeface="PT Serif"/>
              </a:defRPr>
            </a:lvl1pPr>
            <a:lvl2pPr lvl="1" algn="ctr">
              <a:buNone/>
              <a:defRPr sz="1100">
                <a:solidFill>
                  <a:srgbClr val="B7B7B7"/>
                </a:solidFill>
                <a:latin typeface="PT Serif"/>
                <a:ea typeface="PT Serif"/>
                <a:cs typeface="PT Serif"/>
                <a:sym typeface="PT Serif"/>
              </a:defRPr>
            </a:lvl2pPr>
            <a:lvl3pPr lvl="2" algn="ctr">
              <a:buNone/>
              <a:defRPr sz="1100">
                <a:solidFill>
                  <a:srgbClr val="B7B7B7"/>
                </a:solidFill>
                <a:latin typeface="PT Serif"/>
                <a:ea typeface="PT Serif"/>
                <a:cs typeface="PT Serif"/>
                <a:sym typeface="PT Serif"/>
              </a:defRPr>
            </a:lvl3pPr>
            <a:lvl4pPr lvl="3" algn="ctr">
              <a:buNone/>
              <a:defRPr sz="1100">
                <a:solidFill>
                  <a:srgbClr val="B7B7B7"/>
                </a:solidFill>
                <a:latin typeface="PT Serif"/>
                <a:ea typeface="PT Serif"/>
                <a:cs typeface="PT Serif"/>
                <a:sym typeface="PT Serif"/>
              </a:defRPr>
            </a:lvl4pPr>
            <a:lvl5pPr lvl="4" algn="ctr">
              <a:buNone/>
              <a:defRPr sz="1100">
                <a:solidFill>
                  <a:srgbClr val="B7B7B7"/>
                </a:solidFill>
                <a:latin typeface="PT Serif"/>
                <a:ea typeface="PT Serif"/>
                <a:cs typeface="PT Serif"/>
                <a:sym typeface="PT Serif"/>
              </a:defRPr>
            </a:lvl5pPr>
            <a:lvl6pPr lvl="5" algn="ctr">
              <a:buNone/>
              <a:defRPr sz="1100">
                <a:solidFill>
                  <a:srgbClr val="B7B7B7"/>
                </a:solidFill>
                <a:latin typeface="PT Serif"/>
                <a:ea typeface="PT Serif"/>
                <a:cs typeface="PT Serif"/>
                <a:sym typeface="PT Serif"/>
              </a:defRPr>
            </a:lvl6pPr>
            <a:lvl7pPr lvl="6" algn="ctr">
              <a:buNone/>
              <a:defRPr sz="1100">
                <a:solidFill>
                  <a:srgbClr val="B7B7B7"/>
                </a:solidFill>
                <a:latin typeface="PT Serif"/>
                <a:ea typeface="PT Serif"/>
                <a:cs typeface="PT Serif"/>
                <a:sym typeface="PT Serif"/>
              </a:defRPr>
            </a:lvl7pPr>
            <a:lvl8pPr lvl="7" algn="ctr">
              <a:buNone/>
              <a:defRPr sz="1100">
                <a:solidFill>
                  <a:srgbClr val="B7B7B7"/>
                </a:solidFill>
                <a:latin typeface="PT Serif"/>
                <a:ea typeface="PT Serif"/>
                <a:cs typeface="PT Serif"/>
                <a:sym typeface="PT Serif"/>
              </a:defRPr>
            </a:lvl8pPr>
            <a:lvl9pPr lvl="8" algn="ctr">
              <a:buNone/>
              <a:defRPr sz="1100">
                <a:solidFill>
                  <a:srgbClr val="B7B7B7"/>
                </a:solidFill>
                <a:latin typeface="PT Serif"/>
                <a:ea typeface="PT Serif"/>
                <a:cs typeface="PT Serif"/>
                <a:sym typeface="PT Serif"/>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47"/>
        <p:cNvGrpSpPr/>
        <p:nvPr/>
      </p:nvGrpSpPr>
      <p:grpSpPr>
        <a:xfrm>
          <a:off x="0" y="0"/>
          <a:ext cx="0" cy="0"/>
          <a:chOff x="0" y="0"/>
          <a:chExt cx="0" cy="0"/>
        </a:xfrm>
      </p:grpSpPr>
      <p:sp>
        <p:nvSpPr>
          <p:cNvPr id="48" name="Google Shape;48;p12"/>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49" name="Google Shape;49;p12"/>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50" name="Google Shape;50;p12"/>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8.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www.bookpeople.com/event/kwame-alexander-swing" TargetMode="External"/><Relationship Id="rId2" Type="http://schemas.openxmlformats.org/officeDocument/2006/relationships/notesSlide" Target="../notesSlides/notesSlide30.xml"/><Relationship Id="rId1" Type="http://schemas.openxmlformats.org/officeDocument/2006/relationships/slideLayout" Target="../slideLayouts/slideLayout11.xml"/><Relationship Id="rId4" Type="http://schemas.openxmlformats.org/officeDocument/2006/relationships/hyperlink" Target="https://twitter.com/chadceveret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Google Shape;96;p24"/>
          <p:cNvPicPr preferRelativeResize="0"/>
          <p:nvPr/>
        </p:nvPicPr>
        <p:blipFill rotWithShape="1">
          <a:blip r:embed="rId3">
            <a:alphaModFix/>
          </a:blip>
          <a:srcRect l="16661" r="16667"/>
          <a:stretch/>
        </p:blipFill>
        <p:spPr>
          <a:xfrm>
            <a:off x="2647650" y="1799700"/>
            <a:ext cx="3848700" cy="3848700"/>
          </a:xfrm>
          <a:prstGeom prst="ellipse">
            <a:avLst/>
          </a:prstGeom>
          <a:noFill/>
          <a:ln>
            <a:noFill/>
          </a:ln>
        </p:spPr>
      </p:pic>
      <p:sp>
        <p:nvSpPr>
          <p:cNvPr id="97" name="Google Shape;97;p24"/>
          <p:cNvSpPr txBox="1"/>
          <p:nvPr/>
        </p:nvSpPr>
        <p:spPr>
          <a:xfrm>
            <a:off x="337950" y="359650"/>
            <a:ext cx="8468100" cy="1260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latin typeface="Playfair Display"/>
                <a:ea typeface="Playfair Display"/>
                <a:cs typeface="Playfair Display"/>
                <a:sym typeface="Playfair Display"/>
              </a:rPr>
              <a:t>Young Adult Literature in the</a:t>
            </a:r>
            <a:endParaRPr sz="3600" dirty="0">
              <a:latin typeface="Playfair Display"/>
              <a:ea typeface="Playfair Display"/>
              <a:cs typeface="Playfair Display"/>
              <a:sym typeface="Playfair Display"/>
            </a:endParaRPr>
          </a:p>
          <a:p>
            <a:pPr marL="0" lvl="0" indent="0" algn="ctr" rtl="0">
              <a:spcBef>
                <a:spcPts val="0"/>
              </a:spcBef>
              <a:spcAft>
                <a:spcPts val="0"/>
              </a:spcAft>
              <a:buNone/>
            </a:pPr>
            <a:r>
              <a:rPr lang="en" sz="3600" dirty="0">
                <a:latin typeface="Playfair Display"/>
                <a:ea typeface="Playfair Display"/>
                <a:cs typeface="Playfair Display"/>
                <a:sym typeface="Playfair Display"/>
              </a:rPr>
              <a:t>High School English Classroom</a:t>
            </a:r>
            <a:endParaRPr sz="3600" dirty="0">
              <a:latin typeface="Playfair Display"/>
              <a:ea typeface="Playfair Display"/>
              <a:cs typeface="Playfair Display"/>
              <a:sym typeface="Playfair Display"/>
            </a:endParaRPr>
          </a:p>
        </p:txBody>
      </p:sp>
      <p:cxnSp>
        <p:nvCxnSpPr>
          <p:cNvPr id="98" name="Google Shape;98;p24"/>
          <p:cNvCxnSpPr/>
          <p:nvPr/>
        </p:nvCxnSpPr>
        <p:spPr>
          <a:xfrm>
            <a:off x="1414800" y="5827838"/>
            <a:ext cx="6314400" cy="0"/>
          </a:xfrm>
          <a:prstGeom prst="straightConnector1">
            <a:avLst/>
          </a:prstGeom>
          <a:noFill/>
          <a:ln w="9525" cap="flat" cmpd="sng">
            <a:solidFill>
              <a:schemeClr val="dk2"/>
            </a:solidFill>
            <a:prstDash val="solid"/>
            <a:round/>
            <a:headEnd type="none" w="med" len="med"/>
            <a:tailEnd type="none" w="med" len="med"/>
          </a:ln>
        </p:spPr>
      </p:cxnSp>
      <p:sp>
        <p:nvSpPr>
          <p:cNvPr id="99" name="Google Shape;99;p24"/>
          <p:cNvSpPr txBox="1">
            <a:spLocks noGrp="1"/>
          </p:cNvSpPr>
          <p:nvPr>
            <p:ph type="body" idx="1"/>
          </p:nvPr>
        </p:nvSpPr>
        <p:spPr>
          <a:xfrm>
            <a:off x="845850" y="5874025"/>
            <a:ext cx="7452300" cy="626400"/>
          </a:xfrm>
          <a:prstGeom prst="rect">
            <a:avLst/>
          </a:prstGeom>
        </p:spPr>
        <p:txBody>
          <a:bodyPr spcFirstLastPara="1" wrap="square" lIns="91425" tIns="91425" rIns="91425" bIns="91425" anchor="ctr" anchorCtr="0">
            <a:noAutofit/>
          </a:bodyPr>
          <a:lstStyle/>
          <a:p>
            <a:pPr marL="0" lvl="0" indent="0" algn="ctr" rtl="0">
              <a:spcBef>
                <a:spcPts val="600"/>
              </a:spcBef>
              <a:spcAft>
                <a:spcPts val="0"/>
              </a:spcAft>
              <a:buNone/>
            </a:pPr>
            <a:r>
              <a:rPr lang="en">
                <a:solidFill>
                  <a:srgbClr val="434343"/>
                </a:solidFill>
                <a:latin typeface="Playfair Display"/>
                <a:ea typeface="Playfair Display"/>
                <a:cs typeface="Playfair Display"/>
                <a:sym typeface="Playfair Display"/>
              </a:rPr>
              <a:t>Lauren Mohler</a:t>
            </a:r>
            <a:endParaRPr>
              <a:solidFill>
                <a:srgbClr val="434343"/>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33"/>
          <p:cNvSpPr txBox="1">
            <a:spLocks noGrp="1"/>
          </p:cNvSpPr>
          <p:nvPr>
            <p:ph type="title"/>
          </p:nvPr>
        </p:nvSpPr>
        <p:spPr>
          <a:xfrm>
            <a:off x="457200" y="5994725"/>
            <a:ext cx="8229600" cy="52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434343"/>
                </a:solidFill>
              </a:rPr>
              <a:t>1= never        2= rarely      3= occasionally           4= often	     5= always</a:t>
            </a:r>
            <a:endParaRPr dirty="0">
              <a:solidFill>
                <a:srgbClr val="434343"/>
              </a:solidFill>
            </a:endParaRPr>
          </a:p>
        </p:txBody>
      </p:sp>
      <p:sp>
        <p:nvSpPr>
          <p:cNvPr id="167" name="Google Shape;167;p33"/>
          <p:cNvSpPr txBox="1">
            <a:spLocks noGrp="1"/>
          </p:cNvSpPr>
          <p:nvPr>
            <p:ph type="title"/>
          </p:nvPr>
        </p:nvSpPr>
        <p:spPr>
          <a:xfrm>
            <a:off x="457200" y="464725"/>
            <a:ext cx="8229600" cy="10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The Frequency that YAL Should be Taught or Used in Middle &amp; High School Curriculum</a:t>
            </a:r>
            <a:endParaRPr sz="2400" dirty="0"/>
          </a:p>
        </p:txBody>
      </p:sp>
      <p:cxnSp>
        <p:nvCxnSpPr>
          <p:cNvPr id="168" name="Google Shape;168;p33"/>
          <p:cNvCxnSpPr/>
          <p:nvPr/>
        </p:nvCxnSpPr>
        <p:spPr>
          <a:xfrm>
            <a:off x="1414800" y="5994713"/>
            <a:ext cx="6314400" cy="0"/>
          </a:xfrm>
          <a:prstGeom prst="straightConnector1">
            <a:avLst/>
          </a:prstGeom>
          <a:noFill/>
          <a:ln w="9525" cap="flat" cmpd="sng">
            <a:solidFill>
              <a:schemeClr val="dk2"/>
            </a:solidFill>
            <a:prstDash val="solid"/>
            <a:round/>
            <a:headEnd type="none" w="med" len="med"/>
            <a:tailEnd type="none" w="med" len="med"/>
          </a:ln>
        </p:spPr>
      </p:cxnSp>
      <p:pic>
        <p:nvPicPr>
          <p:cNvPr id="169" name="Google Shape;169;p33" title="Chart"/>
          <p:cNvPicPr preferRelativeResize="0"/>
          <p:nvPr/>
        </p:nvPicPr>
        <p:blipFill>
          <a:blip r:embed="rId3">
            <a:alphaModFix/>
          </a:blip>
          <a:stretch>
            <a:fillRect/>
          </a:stretch>
        </p:blipFill>
        <p:spPr>
          <a:xfrm>
            <a:off x="1301650" y="1481725"/>
            <a:ext cx="6725638" cy="453085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4"/>
          <p:cNvSpPr txBox="1">
            <a:spLocks noGrp="1"/>
          </p:cNvSpPr>
          <p:nvPr>
            <p:ph type="body" idx="1"/>
          </p:nvPr>
        </p:nvSpPr>
        <p:spPr>
          <a:xfrm>
            <a:off x="3327300" y="1697300"/>
            <a:ext cx="5183400" cy="4090200"/>
          </a:xfrm>
          <a:prstGeom prst="rect">
            <a:avLst/>
          </a:prstGeom>
        </p:spPr>
        <p:txBody>
          <a:bodyPr spcFirstLastPara="1" wrap="square" lIns="91425" tIns="91425" rIns="91425" bIns="91425" anchor="ctr" anchorCtr="0">
            <a:noAutofit/>
          </a:bodyPr>
          <a:lstStyle/>
          <a:p>
            <a:pPr marL="0" lvl="0" indent="0" algn="r" rtl="0">
              <a:spcBef>
                <a:spcPts val="600"/>
              </a:spcBef>
              <a:spcAft>
                <a:spcPts val="0"/>
              </a:spcAft>
              <a:buClr>
                <a:schemeClr val="dk1"/>
              </a:buClr>
              <a:buSzPts val="1100"/>
              <a:buFont typeface="Arial"/>
              <a:buNone/>
            </a:pPr>
            <a:r>
              <a:rPr lang="en" sz="3600" dirty="0">
                <a:latin typeface="Playfair Display"/>
                <a:ea typeface="Playfair Display"/>
                <a:cs typeface="Playfair Display"/>
                <a:sym typeface="Playfair Display"/>
              </a:rPr>
              <a:t>Teachers report using YAL for variations of </a:t>
            </a:r>
            <a:r>
              <a:rPr lang="en" sz="3600" b="1" dirty="0">
                <a:latin typeface="Playfair Display"/>
                <a:ea typeface="Playfair Display"/>
                <a:cs typeface="Playfair Display"/>
                <a:sym typeface="Playfair Display"/>
              </a:rPr>
              <a:t>independent reading</a:t>
            </a:r>
            <a:r>
              <a:rPr lang="en" sz="3600" dirty="0">
                <a:latin typeface="Playfair Display"/>
                <a:ea typeface="Playfair Display"/>
                <a:cs typeface="Playfair Display"/>
                <a:sym typeface="Playfair Display"/>
              </a:rPr>
              <a:t> throughout the school and their classrooms.</a:t>
            </a:r>
            <a:endParaRPr sz="3600" dirty="0">
              <a:latin typeface="Playfair Display"/>
              <a:ea typeface="Playfair Display"/>
              <a:cs typeface="Playfair Display"/>
              <a:sym typeface="Playfair Display"/>
            </a:endParaRPr>
          </a:p>
          <a:p>
            <a:pPr marL="0" lvl="0" indent="0" algn="r" rtl="0">
              <a:spcBef>
                <a:spcPts val="600"/>
              </a:spcBef>
              <a:spcAft>
                <a:spcPts val="0"/>
              </a:spcAft>
              <a:buNone/>
            </a:pPr>
            <a:endParaRPr sz="3600" dirty="0">
              <a:highlight>
                <a:schemeClr val="lt1"/>
              </a:highlight>
              <a:latin typeface="Playfair Display"/>
              <a:ea typeface="Playfair Display"/>
              <a:cs typeface="Playfair Display"/>
              <a:sym typeface="Playfair Display"/>
            </a:endParaRPr>
          </a:p>
        </p:txBody>
      </p:sp>
      <p:sp>
        <p:nvSpPr>
          <p:cNvPr id="175" name="Google Shape;175;p34"/>
          <p:cNvSpPr/>
          <p:nvPr/>
        </p:nvSpPr>
        <p:spPr>
          <a:xfrm>
            <a:off x="-1797025" y="951200"/>
            <a:ext cx="4565100" cy="4585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4"/>
          <p:cNvSpPr txBox="1">
            <a:spLocks noGrp="1"/>
          </p:cNvSpPr>
          <p:nvPr>
            <p:ph type="body" idx="1"/>
          </p:nvPr>
        </p:nvSpPr>
        <p:spPr>
          <a:xfrm>
            <a:off x="505125" y="951200"/>
            <a:ext cx="1519200" cy="4090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12000">
                <a:latin typeface="Playfair Display"/>
                <a:ea typeface="Playfair Display"/>
                <a:cs typeface="Playfair Display"/>
                <a:sym typeface="Playfair Display"/>
              </a:rPr>
              <a:t>2.</a:t>
            </a:r>
            <a:endParaRPr sz="1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5"/>
          <p:cNvSpPr txBox="1">
            <a:spLocks noGrp="1"/>
          </p:cNvSpPr>
          <p:nvPr>
            <p:ph type="title"/>
          </p:nvPr>
        </p:nvSpPr>
        <p:spPr>
          <a:xfrm>
            <a:off x="457200" y="5994725"/>
            <a:ext cx="8229600" cy="52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434343"/>
                </a:solidFill>
              </a:rPr>
              <a:t>1= never      2= rarely      3= occasionally    4= often	     5= always</a:t>
            </a:r>
            <a:endParaRPr dirty="0">
              <a:solidFill>
                <a:srgbClr val="434343"/>
              </a:solidFill>
            </a:endParaRPr>
          </a:p>
        </p:txBody>
      </p:sp>
      <p:sp>
        <p:nvSpPr>
          <p:cNvPr id="182" name="Google Shape;182;p35"/>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12</a:t>
            </a:fld>
            <a:endParaRPr/>
          </a:p>
        </p:txBody>
      </p:sp>
      <p:pic>
        <p:nvPicPr>
          <p:cNvPr id="183" name="Google Shape;183;p35" title="Chart"/>
          <p:cNvPicPr preferRelativeResize="0"/>
          <p:nvPr/>
        </p:nvPicPr>
        <p:blipFill rotWithShape="1">
          <a:blip r:embed="rId3">
            <a:alphaModFix/>
          </a:blip>
          <a:srcRect/>
          <a:stretch/>
        </p:blipFill>
        <p:spPr>
          <a:xfrm>
            <a:off x="944426" y="1373200"/>
            <a:ext cx="7255125" cy="4454750"/>
          </a:xfrm>
          <a:prstGeom prst="rect">
            <a:avLst/>
          </a:prstGeom>
          <a:noFill/>
          <a:ln>
            <a:noFill/>
          </a:ln>
        </p:spPr>
      </p:pic>
      <p:sp>
        <p:nvSpPr>
          <p:cNvPr id="184" name="Google Shape;184;p35"/>
          <p:cNvSpPr txBox="1">
            <a:spLocks noGrp="1"/>
          </p:cNvSpPr>
          <p:nvPr>
            <p:ph type="title"/>
          </p:nvPr>
        </p:nvSpPr>
        <p:spPr>
          <a:xfrm>
            <a:off x="457200" y="464725"/>
            <a:ext cx="8229600" cy="10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The Frequency of Including YAL into the Curriculum</a:t>
            </a:r>
            <a:endParaRPr sz="2400" dirty="0"/>
          </a:p>
        </p:txBody>
      </p:sp>
      <p:cxnSp>
        <p:nvCxnSpPr>
          <p:cNvPr id="185" name="Google Shape;185;p35"/>
          <p:cNvCxnSpPr/>
          <p:nvPr/>
        </p:nvCxnSpPr>
        <p:spPr>
          <a:xfrm>
            <a:off x="1414800" y="5994713"/>
            <a:ext cx="6314400" cy="0"/>
          </a:xfrm>
          <a:prstGeom prst="straightConnector1">
            <a:avLst/>
          </a:prstGeom>
          <a:noFill/>
          <a:ln w="9525" cap="flat" cmpd="sng">
            <a:solidFill>
              <a:schemeClr val="dk2"/>
            </a:solidFill>
            <a:prstDash val="solid"/>
            <a:round/>
            <a:headEnd type="none" w="med" len="med"/>
            <a:tailEnd type="none" w="med" len="med"/>
          </a:ln>
        </p:spPr>
      </p:cxnSp>
      <p:sp>
        <p:nvSpPr>
          <p:cNvPr id="186" name="Google Shape;186;p35"/>
          <p:cNvSpPr/>
          <p:nvPr/>
        </p:nvSpPr>
        <p:spPr>
          <a:xfrm>
            <a:off x="5466100" y="1481725"/>
            <a:ext cx="1141200" cy="43461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graphicFrame>
        <p:nvGraphicFramePr>
          <p:cNvPr id="191" name="Google Shape;191;p36"/>
          <p:cNvGraphicFramePr/>
          <p:nvPr/>
        </p:nvGraphicFramePr>
        <p:xfrm>
          <a:off x="1222938" y="882688"/>
          <a:ext cx="6698125" cy="5092600"/>
        </p:xfrm>
        <a:graphic>
          <a:graphicData uri="http://schemas.openxmlformats.org/drawingml/2006/table">
            <a:tbl>
              <a:tblPr>
                <a:noFill/>
                <a:tableStyleId>{B54F2810-4824-4D65-83E4-90D4141CD0A1}</a:tableStyleId>
              </a:tblPr>
              <a:tblGrid>
                <a:gridCol w="4657525">
                  <a:extLst>
                    <a:ext uri="{9D8B030D-6E8A-4147-A177-3AD203B41FA5}">
                      <a16:colId xmlns:a16="http://schemas.microsoft.com/office/drawing/2014/main" val="20000"/>
                    </a:ext>
                  </a:extLst>
                </a:gridCol>
                <a:gridCol w="2040600">
                  <a:extLst>
                    <a:ext uri="{9D8B030D-6E8A-4147-A177-3AD203B41FA5}">
                      <a16:colId xmlns:a16="http://schemas.microsoft.com/office/drawing/2014/main" val="20001"/>
                    </a:ext>
                  </a:extLst>
                </a:gridCol>
              </a:tblGrid>
              <a:tr h="1593475">
                <a:tc gridSpan="2">
                  <a:txBody>
                    <a:bodyPr/>
                    <a:lstStyle/>
                    <a:p>
                      <a:pPr marL="0" lvl="0" indent="0" algn="ctr" rtl="0">
                        <a:spcBef>
                          <a:spcPts val="0"/>
                        </a:spcBef>
                        <a:spcAft>
                          <a:spcPts val="0"/>
                        </a:spcAft>
                        <a:buNone/>
                      </a:pPr>
                      <a:endParaRPr sz="1200">
                        <a:solidFill>
                          <a:srgbClr val="FFFFFF"/>
                        </a:solidFill>
                        <a:latin typeface="Shadows Into Light"/>
                        <a:ea typeface="Shadows Into Light"/>
                        <a:cs typeface="Shadows Into Light"/>
                        <a:sym typeface="Shadows Into Light"/>
                      </a:endParaRPr>
                    </a:p>
                    <a:p>
                      <a:pPr marL="0" lvl="0" indent="0" algn="ctr" rtl="0">
                        <a:spcBef>
                          <a:spcPts val="0"/>
                        </a:spcBef>
                        <a:spcAft>
                          <a:spcPts val="0"/>
                        </a:spcAft>
                        <a:buNone/>
                      </a:pPr>
                      <a:r>
                        <a:rPr lang="en" sz="3200">
                          <a:solidFill>
                            <a:srgbClr val="FFFFFF"/>
                          </a:solidFill>
                          <a:latin typeface="Shadows Into Light"/>
                          <a:ea typeface="Shadows Into Light"/>
                          <a:cs typeface="Shadows Into Light"/>
                          <a:sym typeface="Shadows Into Light"/>
                        </a:rPr>
                        <a:t>“Describe how young adult literature is used in your school, if applicable.”</a:t>
                      </a:r>
                      <a:endParaRPr sz="3200">
                        <a:solidFill>
                          <a:srgbClr val="FFFFFF"/>
                        </a:solidFill>
                        <a:latin typeface="Shadows Into Light"/>
                        <a:ea typeface="Shadows Into Light"/>
                        <a:cs typeface="Shadows Into Light"/>
                        <a:sym typeface="Shadows Into Light"/>
                      </a:endParaRPr>
                    </a:p>
                  </a:txBody>
                  <a:tcPr marL="91425" marR="91425" marT="91425" marB="91425">
                    <a:solidFill>
                      <a:srgbClr val="000000"/>
                    </a:solidFill>
                  </a:tcPr>
                </a:tc>
                <a:tc hMerge="1">
                  <a:txBody>
                    <a:bodyPr/>
                    <a:lstStyle/>
                    <a:p>
                      <a:endParaRPr lang="en-US"/>
                    </a:p>
                  </a:txBody>
                  <a:tcPr/>
                </a:tc>
                <a:extLst>
                  <a:ext uri="{0D108BD9-81ED-4DB2-BD59-A6C34878D82A}">
                    <a16:rowId xmlns:a16="http://schemas.microsoft.com/office/drawing/2014/main" val="10000"/>
                  </a:ext>
                </a:extLst>
              </a:tr>
              <a:tr h="499875">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“Independent reading”</a:t>
                      </a:r>
                      <a:endParaRPr sz="2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7 responses</a:t>
                      </a:r>
                      <a:endParaRPr sz="2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1"/>
                  </a:ext>
                </a:extLst>
              </a:tr>
              <a:tr h="499875">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“Scholastic Reading Counts” </a:t>
                      </a:r>
                      <a:endParaRPr sz="2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2 responses</a:t>
                      </a:r>
                      <a:endParaRPr sz="2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2"/>
                  </a:ext>
                </a:extLst>
              </a:tr>
              <a:tr h="499875">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“AR”</a:t>
                      </a:r>
                      <a:endParaRPr sz="2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1 response</a:t>
                      </a:r>
                      <a:endParaRPr sz="2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3"/>
                  </a:ext>
                </a:extLst>
              </a:tr>
              <a:tr h="499875">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“Silent reading”</a:t>
                      </a:r>
                      <a:endParaRPr sz="2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1 response</a:t>
                      </a:r>
                      <a:endParaRPr sz="2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4"/>
                  </a:ext>
                </a:extLst>
              </a:tr>
              <a:tr h="499875">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“Summer reading” </a:t>
                      </a:r>
                      <a:endParaRPr sz="2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1 response</a:t>
                      </a:r>
                      <a:endParaRPr sz="2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5"/>
                  </a:ext>
                </a:extLst>
              </a:tr>
              <a:tr h="499875">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“Sociology teacher”</a:t>
                      </a:r>
                      <a:endParaRPr sz="2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1 response</a:t>
                      </a:r>
                      <a:endParaRPr sz="2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6"/>
                  </a:ext>
                </a:extLst>
              </a:tr>
              <a:tr h="499875">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“Available in the school library”</a:t>
                      </a:r>
                      <a:endParaRPr sz="2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 sz="2000">
                          <a:latin typeface="Playfair Display"/>
                          <a:ea typeface="Playfair Display"/>
                          <a:cs typeface="Playfair Display"/>
                          <a:sym typeface="Playfair Display"/>
                        </a:rPr>
                        <a:t>1 response</a:t>
                      </a:r>
                      <a:endParaRPr sz="200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10007"/>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7"/>
          <p:cNvSpPr/>
          <p:nvPr/>
        </p:nvSpPr>
        <p:spPr>
          <a:xfrm>
            <a:off x="680425" y="725250"/>
            <a:ext cx="3599100" cy="5407500"/>
          </a:xfrm>
          <a:prstGeom prst="round2DiagRect">
            <a:avLst>
              <a:gd name="adj1" fmla="val 16667"/>
              <a:gd name="adj2" fmla="val 0"/>
            </a:avLst>
          </a:prstGeom>
          <a:solidFill>
            <a:schemeClr val="accent4"/>
          </a:solidFill>
          <a:ln>
            <a:noFill/>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Clr>
                <a:schemeClr val="dk1"/>
              </a:buClr>
              <a:buSzPts val="1100"/>
              <a:buFont typeface="Arial"/>
              <a:buNone/>
            </a:pPr>
            <a:r>
              <a:rPr lang="en" sz="3000" i="1">
                <a:solidFill>
                  <a:schemeClr val="dk1"/>
                </a:solidFill>
                <a:latin typeface="Playfair Display"/>
                <a:ea typeface="Playfair Display"/>
                <a:cs typeface="Playfair Display"/>
                <a:sym typeface="Playfair Display"/>
              </a:rPr>
              <a:t>“It is only incorporated into the curriculum </a:t>
            </a:r>
            <a:r>
              <a:rPr lang="en" sz="3000" b="1" i="1">
                <a:solidFill>
                  <a:schemeClr val="dk1"/>
                </a:solidFill>
                <a:latin typeface="Playfair Display"/>
                <a:ea typeface="Playfair Display"/>
                <a:cs typeface="Playfair Display"/>
                <a:sym typeface="Playfair Display"/>
              </a:rPr>
              <a:t>if we are able to swing it</a:t>
            </a:r>
            <a:r>
              <a:rPr lang="en" sz="3000" i="1">
                <a:solidFill>
                  <a:schemeClr val="dk1"/>
                </a:solidFill>
                <a:latin typeface="Playfair Display"/>
                <a:ea typeface="Playfair Display"/>
                <a:cs typeface="Playfair Display"/>
                <a:sym typeface="Playfair Display"/>
              </a:rPr>
              <a:t>.”</a:t>
            </a:r>
            <a:endParaRPr sz="3000"/>
          </a:p>
        </p:txBody>
      </p:sp>
      <p:sp>
        <p:nvSpPr>
          <p:cNvPr id="197" name="Google Shape;197;p37"/>
          <p:cNvSpPr/>
          <p:nvPr/>
        </p:nvSpPr>
        <p:spPr>
          <a:xfrm>
            <a:off x="4870450" y="725250"/>
            <a:ext cx="3599100" cy="5407500"/>
          </a:xfrm>
          <a:prstGeom prst="round2DiagRect">
            <a:avLst>
              <a:gd name="adj1" fmla="val 16667"/>
              <a:gd name="adj2" fmla="val 0"/>
            </a:avLst>
          </a:prstGeom>
          <a:solidFill>
            <a:schemeClr val="accent3"/>
          </a:solidFill>
          <a:ln>
            <a:noFill/>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Clr>
                <a:schemeClr val="dk1"/>
              </a:buClr>
              <a:buSzPts val="1100"/>
              <a:buFont typeface="Arial"/>
              <a:buNone/>
            </a:pPr>
            <a:r>
              <a:rPr lang="en" sz="3000" i="1">
                <a:solidFill>
                  <a:schemeClr val="dk1"/>
                </a:solidFill>
                <a:latin typeface="Playfair Display"/>
                <a:ea typeface="Playfair Display"/>
                <a:cs typeface="Playfair Display"/>
                <a:sym typeface="Playfair Display"/>
              </a:rPr>
              <a:t>“</a:t>
            </a:r>
            <a:r>
              <a:rPr lang="en" sz="3000" b="1" i="1">
                <a:solidFill>
                  <a:schemeClr val="dk1"/>
                </a:solidFill>
                <a:latin typeface="Playfair Display"/>
                <a:ea typeface="Playfair Display"/>
                <a:cs typeface="Playfair Display"/>
                <a:sym typeface="Playfair Display"/>
              </a:rPr>
              <a:t>It isn't frequently used</a:t>
            </a:r>
            <a:r>
              <a:rPr lang="en" sz="3000" i="1">
                <a:solidFill>
                  <a:schemeClr val="dk1"/>
                </a:solidFill>
                <a:latin typeface="Playfair Display"/>
                <a:ea typeface="Playfair Display"/>
                <a:cs typeface="Playfair Display"/>
                <a:sym typeface="Playfair Display"/>
              </a:rPr>
              <a:t>. Typically, we are required to teach the classics. Efforts to replace the classics with YA novels on the same subject have been met with derision.”</a:t>
            </a:r>
            <a:endParaRPr sz="3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201"/>
        <p:cNvGrpSpPr/>
        <p:nvPr/>
      </p:nvGrpSpPr>
      <p:grpSpPr>
        <a:xfrm>
          <a:off x="0" y="0"/>
          <a:ext cx="0" cy="0"/>
          <a:chOff x="0" y="0"/>
          <a:chExt cx="0" cy="0"/>
        </a:xfrm>
      </p:grpSpPr>
      <p:sp>
        <p:nvSpPr>
          <p:cNvPr id="202" name="Google Shape;202;p38"/>
          <p:cNvSpPr/>
          <p:nvPr/>
        </p:nvSpPr>
        <p:spPr>
          <a:xfrm>
            <a:off x="465550" y="465550"/>
            <a:ext cx="8236800" cy="59628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800" i="1" dirty="0">
                <a:solidFill>
                  <a:schemeClr val="dk1"/>
                </a:solidFill>
                <a:latin typeface="Playfair Display"/>
                <a:ea typeface="Playfair Display"/>
                <a:cs typeface="Playfair Display"/>
                <a:sym typeface="Playfair Display"/>
              </a:rPr>
              <a:t>“Many of the texts we study do have teenaged main characters. </a:t>
            </a:r>
            <a:r>
              <a:rPr lang="en" sz="2800" b="1" i="1" dirty="0">
                <a:solidFill>
                  <a:schemeClr val="dk1"/>
                </a:solidFill>
                <a:latin typeface="Playfair Display"/>
                <a:ea typeface="Playfair Display"/>
                <a:cs typeface="Playfair Display"/>
                <a:sym typeface="Playfair Display"/>
              </a:rPr>
              <a:t>However, we never make a concentrated effort to label what we are reading as YA Lit</a:t>
            </a:r>
            <a:r>
              <a:rPr lang="en" sz="2800" i="1" dirty="0">
                <a:solidFill>
                  <a:schemeClr val="dk1"/>
                </a:solidFill>
                <a:latin typeface="Playfair Display"/>
                <a:ea typeface="Playfair Display"/>
                <a:cs typeface="Playfair Display"/>
                <a:sym typeface="Playfair Display"/>
              </a:rPr>
              <a:t>. Even the poetry I often use in class could be labeled YA Lit. It fits the definition that is provided in this survey. However, I would never</a:t>
            </a:r>
            <a:endParaRPr sz="2800" i="1" dirty="0">
              <a:solidFill>
                <a:schemeClr val="dk1"/>
              </a:solidFill>
              <a:latin typeface="Playfair Display"/>
              <a:ea typeface="Playfair Display"/>
              <a:cs typeface="Playfair Display"/>
              <a:sym typeface="Playfair Display"/>
            </a:endParaRPr>
          </a:p>
          <a:p>
            <a:pPr marL="0" lvl="0" indent="0" algn="ctr" rtl="0">
              <a:lnSpc>
                <a:spcPct val="115000"/>
              </a:lnSpc>
              <a:spcBef>
                <a:spcPts val="600"/>
              </a:spcBef>
              <a:spcAft>
                <a:spcPts val="0"/>
              </a:spcAft>
              <a:buClr>
                <a:schemeClr val="dk1"/>
              </a:buClr>
              <a:buSzPts val="1100"/>
              <a:buFont typeface="Arial"/>
              <a:buNone/>
            </a:pPr>
            <a:r>
              <a:rPr lang="en" sz="2800" i="1" dirty="0">
                <a:solidFill>
                  <a:schemeClr val="dk1"/>
                </a:solidFill>
                <a:latin typeface="Playfair Display"/>
                <a:ea typeface="Playfair Display"/>
                <a:cs typeface="Playfair Display"/>
                <a:sym typeface="Playfair Display"/>
              </a:rPr>
              <a:t>have considered labeling it as such. Which leads me to realize that </a:t>
            </a:r>
            <a:r>
              <a:rPr lang="en" sz="2800" b="1" i="1" dirty="0">
                <a:solidFill>
                  <a:schemeClr val="dk1"/>
                </a:solidFill>
                <a:latin typeface="Playfair Display"/>
                <a:ea typeface="Playfair Display"/>
                <a:cs typeface="Playfair Display"/>
                <a:sym typeface="Playfair Display"/>
              </a:rPr>
              <a:t>YA Lit seems to have a bad connotation within the school district</a:t>
            </a:r>
            <a:r>
              <a:rPr lang="en" sz="2800" i="1" dirty="0">
                <a:solidFill>
                  <a:schemeClr val="dk1"/>
                </a:solidFill>
                <a:latin typeface="Playfair Display"/>
                <a:ea typeface="Playfair Display"/>
                <a:cs typeface="Playfair Display"/>
                <a:sym typeface="Playfair Display"/>
              </a:rPr>
              <a:t>.”</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9"/>
          <p:cNvSpPr txBox="1">
            <a:spLocks noGrp="1"/>
          </p:cNvSpPr>
          <p:nvPr>
            <p:ph type="body" idx="1"/>
          </p:nvPr>
        </p:nvSpPr>
        <p:spPr>
          <a:xfrm>
            <a:off x="3327300" y="1697300"/>
            <a:ext cx="5183400" cy="4090200"/>
          </a:xfrm>
          <a:prstGeom prst="rect">
            <a:avLst/>
          </a:prstGeom>
        </p:spPr>
        <p:txBody>
          <a:bodyPr spcFirstLastPara="1" wrap="square" lIns="91425" tIns="91425" rIns="91425" bIns="91425" anchor="ctr" anchorCtr="0">
            <a:noAutofit/>
          </a:bodyPr>
          <a:lstStyle/>
          <a:p>
            <a:pPr marL="0" lvl="0" indent="0" algn="r" rtl="0">
              <a:spcBef>
                <a:spcPts val="600"/>
              </a:spcBef>
              <a:spcAft>
                <a:spcPts val="0"/>
              </a:spcAft>
              <a:buNone/>
            </a:pPr>
            <a:r>
              <a:rPr lang="en" sz="3600" dirty="0">
                <a:latin typeface="Playfair Display"/>
                <a:ea typeface="Playfair Display"/>
                <a:cs typeface="Playfair Display"/>
                <a:sym typeface="Playfair Display"/>
              </a:rPr>
              <a:t>Teachers want to use YAL more frequently in their classrooms but </a:t>
            </a:r>
            <a:r>
              <a:rPr lang="en" sz="3600" b="1" dirty="0">
                <a:latin typeface="Playfair Display"/>
                <a:ea typeface="Playfair Display"/>
                <a:cs typeface="Playfair Display"/>
                <a:sym typeface="Playfair Display"/>
              </a:rPr>
              <a:t>feel constrained</a:t>
            </a:r>
            <a:r>
              <a:rPr lang="en" sz="3600" dirty="0">
                <a:latin typeface="Playfair Display"/>
                <a:ea typeface="Playfair Display"/>
                <a:cs typeface="Playfair Display"/>
                <a:sym typeface="Playfair Display"/>
              </a:rPr>
              <a:t> by various factors. </a:t>
            </a:r>
            <a:endParaRPr sz="3600" dirty="0">
              <a:latin typeface="Playfair Display"/>
              <a:ea typeface="Playfair Display"/>
              <a:cs typeface="Playfair Display"/>
              <a:sym typeface="Playfair Display"/>
            </a:endParaRPr>
          </a:p>
          <a:p>
            <a:pPr marL="0" lvl="0" indent="0" algn="r" rtl="0">
              <a:spcBef>
                <a:spcPts val="600"/>
              </a:spcBef>
              <a:spcAft>
                <a:spcPts val="0"/>
              </a:spcAft>
              <a:buNone/>
            </a:pPr>
            <a:endParaRPr sz="3600" dirty="0">
              <a:highlight>
                <a:schemeClr val="lt1"/>
              </a:highlight>
              <a:latin typeface="Playfair Display"/>
              <a:ea typeface="Playfair Display"/>
              <a:cs typeface="Playfair Display"/>
              <a:sym typeface="Playfair Display"/>
            </a:endParaRPr>
          </a:p>
        </p:txBody>
      </p:sp>
      <p:sp>
        <p:nvSpPr>
          <p:cNvPr id="208" name="Google Shape;208;p39"/>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16</a:t>
            </a:fld>
            <a:endParaRPr/>
          </a:p>
        </p:txBody>
      </p:sp>
      <p:sp>
        <p:nvSpPr>
          <p:cNvPr id="209" name="Google Shape;209;p39"/>
          <p:cNvSpPr/>
          <p:nvPr/>
        </p:nvSpPr>
        <p:spPr>
          <a:xfrm>
            <a:off x="-1797025" y="951200"/>
            <a:ext cx="4565100" cy="4585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9"/>
          <p:cNvSpPr txBox="1">
            <a:spLocks noGrp="1"/>
          </p:cNvSpPr>
          <p:nvPr>
            <p:ph type="body" idx="1"/>
          </p:nvPr>
        </p:nvSpPr>
        <p:spPr>
          <a:xfrm>
            <a:off x="505125" y="951200"/>
            <a:ext cx="1519200" cy="4090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12000">
                <a:latin typeface="Playfair Display"/>
                <a:ea typeface="Playfair Display"/>
                <a:cs typeface="Playfair Display"/>
                <a:sym typeface="Playfair Display"/>
              </a:rPr>
              <a:t>3.</a:t>
            </a:r>
            <a:endParaRPr sz="12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40"/>
          <p:cNvSpPr txBox="1">
            <a:spLocks noGrp="1"/>
          </p:cNvSpPr>
          <p:nvPr>
            <p:ph type="title"/>
          </p:nvPr>
        </p:nvSpPr>
        <p:spPr>
          <a:xfrm>
            <a:off x="457200" y="451075"/>
            <a:ext cx="8223900" cy="10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The Frequency of Teachers Being Discouraged</a:t>
            </a:r>
            <a:br>
              <a:rPr lang="en" sz="2400" dirty="0"/>
            </a:br>
            <a:r>
              <a:rPr lang="en" sz="2400" dirty="0"/>
              <a:t>from Using YAL </a:t>
            </a:r>
            <a:endParaRPr sz="2400" dirty="0"/>
          </a:p>
        </p:txBody>
      </p:sp>
      <p:sp>
        <p:nvSpPr>
          <p:cNvPr id="216" name="Google Shape;216;p40"/>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17</a:t>
            </a:fld>
            <a:endParaRPr/>
          </a:p>
        </p:txBody>
      </p:sp>
      <p:pic>
        <p:nvPicPr>
          <p:cNvPr id="217" name="Google Shape;217;p40" title="Chart"/>
          <p:cNvPicPr preferRelativeResize="0"/>
          <p:nvPr/>
        </p:nvPicPr>
        <p:blipFill>
          <a:blip r:embed="rId3">
            <a:alphaModFix/>
          </a:blip>
          <a:stretch>
            <a:fillRect/>
          </a:stretch>
        </p:blipFill>
        <p:spPr>
          <a:xfrm>
            <a:off x="457200" y="2137650"/>
            <a:ext cx="8395550" cy="3435675"/>
          </a:xfrm>
          <a:prstGeom prst="rect">
            <a:avLst/>
          </a:prstGeom>
          <a:noFill/>
          <a:ln>
            <a:noFill/>
          </a:ln>
        </p:spPr>
      </p:pic>
      <p:sp>
        <p:nvSpPr>
          <p:cNvPr id="218" name="Google Shape;218;p40"/>
          <p:cNvSpPr txBox="1">
            <a:spLocks noGrp="1"/>
          </p:cNvSpPr>
          <p:nvPr>
            <p:ph type="title"/>
          </p:nvPr>
        </p:nvSpPr>
        <p:spPr>
          <a:xfrm>
            <a:off x="457200" y="5994725"/>
            <a:ext cx="8229600" cy="52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434343"/>
                </a:solidFill>
              </a:rPr>
              <a:t>1= never      2= rarely      3= occasionally    4= often	     5= always</a:t>
            </a:r>
            <a:endParaRPr dirty="0">
              <a:solidFill>
                <a:srgbClr val="434343"/>
              </a:solidFill>
            </a:endParaRPr>
          </a:p>
        </p:txBody>
      </p:sp>
      <p:cxnSp>
        <p:nvCxnSpPr>
          <p:cNvPr id="219" name="Google Shape;219;p40"/>
          <p:cNvCxnSpPr/>
          <p:nvPr/>
        </p:nvCxnSpPr>
        <p:spPr>
          <a:xfrm>
            <a:off x="1411950" y="6045088"/>
            <a:ext cx="63144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223"/>
        <p:cNvGrpSpPr/>
        <p:nvPr/>
      </p:nvGrpSpPr>
      <p:grpSpPr>
        <a:xfrm>
          <a:off x="0" y="0"/>
          <a:ext cx="0" cy="0"/>
          <a:chOff x="0" y="0"/>
          <a:chExt cx="0" cy="0"/>
        </a:xfrm>
      </p:grpSpPr>
      <p:sp>
        <p:nvSpPr>
          <p:cNvPr id="224" name="Google Shape;224;p41"/>
          <p:cNvSpPr/>
          <p:nvPr/>
        </p:nvSpPr>
        <p:spPr>
          <a:xfrm>
            <a:off x="465550" y="465550"/>
            <a:ext cx="8236800" cy="59628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600" i="1" dirty="0">
                <a:solidFill>
                  <a:schemeClr val="dk1"/>
                </a:solidFill>
                <a:latin typeface="Playfair Display"/>
                <a:ea typeface="Playfair Display"/>
                <a:cs typeface="Playfair Display"/>
                <a:sym typeface="Playfair Display"/>
              </a:rPr>
              <a:t>“The district's change to an internet-based curriculum (instead of paper textbooks and novels) has had the biggest impact on YA usage and its district approval. Texts that no longer have a valid copyright are free for those online curriculums and, therefore, there are significantly more classic texts offered than YA. </a:t>
            </a:r>
            <a:r>
              <a:rPr lang="en" sz="2600" b="1" i="1" dirty="0">
                <a:solidFill>
                  <a:schemeClr val="dk1"/>
                </a:solidFill>
                <a:latin typeface="Playfair Display"/>
                <a:ea typeface="Playfair Display"/>
                <a:cs typeface="Playfair Display"/>
                <a:sym typeface="Playfair Display"/>
              </a:rPr>
              <a:t>The district puts a large emphasis on using only the texts available on the online program</a:t>
            </a:r>
            <a:r>
              <a:rPr lang="en" sz="2600" i="1" dirty="0">
                <a:solidFill>
                  <a:schemeClr val="dk1"/>
                </a:solidFill>
                <a:latin typeface="Playfair Display"/>
                <a:ea typeface="Playfair Display"/>
                <a:cs typeface="Playfair Display"/>
                <a:sym typeface="Playfair Display"/>
              </a:rPr>
              <a:t>, limiting, significantly, the amount of YA we can (officially) use.”</a:t>
            </a:r>
            <a:endParaRPr sz="2800" i="1" dirty="0">
              <a:solidFill>
                <a:schemeClr val="dk1"/>
              </a:solidFill>
              <a:latin typeface="Playfair Display"/>
              <a:ea typeface="Playfair Display"/>
              <a:cs typeface="Playfair Display"/>
              <a:sym typeface="Playfair Display"/>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28"/>
        <p:cNvGrpSpPr/>
        <p:nvPr/>
      </p:nvGrpSpPr>
      <p:grpSpPr>
        <a:xfrm>
          <a:off x="0" y="0"/>
          <a:ext cx="0" cy="0"/>
          <a:chOff x="0" y="0"/>
          <a:chExt cx="0" cy="0"/>
        </a:xfrm>
      </p:grpSpPr>
      <p:sp>
        <p:nvSpPr>
          <p:cNvPr id="229" name="Google Shape;229;p42"/>
          <p:cNvSpPr/>
          <p:nvPr/>
        </p:nvSpPr>
        <p:spPr>
          <a:xfrm>
            <a:off x="465550" y="465550"/>
            <a:ext cx="8236800" cy="59628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600" i="1" dirty="0">
                <a:solidFill>
                  <a:schemeClr val="dk1"/>
                </a:solidFill>
                <a:latin typeface="Playfair Display"/>
                <a:ea typeface="Playfair Display"/>
                <a:cs typeface="Playfair Display"/>
                <a:sym typeface="Playfair Display"/>
              </a:rPr>
              <a:t>“</a:t>
            </a:r>
            <a:r>
              <a:rPr lang="en" sz="2600" b="1" i="1" dirty="0">
                <a:solidFill>
                  <a:schemeClr val="dk1"/>
                </a:solidFill>
                <a:latin typeface="Playfair Display"/>
                <a:ea typeface="Playfair Display"/>
                <a:cs typeface="Playfair Display"/>
                <a:sym typeface="Playfair Display"/>
              </a:rPr>
              <a:t>The biggest challenge is finding the money! </a:t>
            </a:r>
            <a:r>
              <a:rPr lang="en" sz="2600" i="1" dirty="0">
                <a:solidFill>
                  <a:schemeClr val="dk1"/>
                </a:solidFill>
                <a:latin typeface="Playfair Display"/>
                <a:ea typeface="Playfair Display"/>
                <a:cs typeface="Playfair Display"/>
                <a:sym typeface="Playfair Display"/>
              </a:rPr>
              <a:t>I would love to do literature circles in a "dystopian" type unit, but I would have to buy a whole new set of books- 75 at least. I also would like to try and teach a YA lit book with my freshman (like I did with my seniors) but I think I would want to think very carefully and research a lot more about what is good ‘literature’ and not simply entertainment, if that makes sense.”</a:t>
            </a:r>
            <a:endParaRPr sz="2600" i="1" dirty="0">
              <a:solidFill>
                <a:schemeClr val="dk1"/>
              </a:solidFill>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03"/>
        <p:cNvGrpSpPr/>
        <p:nvPr/>
      </p:nvGrpSpPr>
      <p:grpSpPr>
        <a:xfrm>
          <a:off x="0" y="0"/>
          <a:ext cx="0" cy="0"/>
          <a:chOff x="0" y="0"/>
          <a:chExt cx="0" cy="0"/>
        </a:xfrm>
      </p:grpSpPr>
      <p:sp>
        <p:nvSpPr>
          <p:cNvPr id="104" name="Google Shape;104;p25"/>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2</a:t>
            </a:fld>
            <a:endParaRPr/>
          </a:p>
        </p:txBody>
      </p:sp>
      <p:sp>
        <p:nvSpPr>
          <p:cNvPr id="105" name="Google Shape;105;p25"/>
          <p:cNvSpPr txBox="1">
            <a:spLocks noGrp="1"/>
          </p:cNvSpPr>
          <p:nvPr>
            <p:ph type="body" idx="4294967295"/>
          </p:nvPr>
        </p:nvSpPr>
        <p:spPr>
          <a:xfrm>
            <a:off x="457200" y="1682400"/>
            <a:ext cx="8229600" cy="4490400"/>
          </a:xfrm>
          <a:prstGeom prst="rect">
            <a:avLst/>
          </a:prstGeom>
        </p:spPr>
        <p:txBody>
          <a:bodyPr spcFirstLastPara="1" wrap="square" lIns="91425" tIns="91425" rIns="91425" bIns="91425" anchor="t" anchorCtr="0">
            <a:noAutofit/>
          </a:bodyPr>
          <a:lstStyle/>
          <a:p>
            <a:pPr marL="457200" lvl="0" indent="-406400" algn="l" rtl="0">
              <a:spcBef>
                <a:spcPts val="600"/>
              </a:spcBef>
              <a:spcAft>
                <a:spcPts val="0"/>
              </a:spcAft>
              <a:buSzPts val="2800"/>
              <a:buFont typeface="Playfair Display"/>
              <a:buAutoNum type="arabicPeriod"/>
            </a:pPr>
            <a:r>
              <a:rPr lang="en" sz="2800" dirty="0">
                <a:latin typeface="Playfair Display"/>
                <a:ea typeface="Playfair Display"/>
                <a:cs typeface="Playfair Display"/>
                <a:sym typeface="Playfair Display"/>
              </a:rPr>
              <a:t>Are local high school English teachers utilizing young adult literature in their classrooms?</a:t>
            </a:r>
            <a:endParaRPr sz="2800" dirty="0">
              <a:latin typeface="Playfair Display"/>
              <a:ea typeface="Playfair Display"/>
              <a:cs typeface="Playfair Display"/>
              <a:sym typeface="Playfair Display"/>
            </a:endParaRPr>
          </a:p>
          <a:p>
            <a:pPr marL="457200" lvl="0" indent="-406400" algn="l" rtl="0">
              <a:spcBef>
                <a:spcPts val="0"/>
              </a:spcBef>
              <a:spcAft>
                <a:spcPts val="0"/>
              </a:spcAft>
              <a:buSzPts val="2800"/>
              <a:buFont typeface="Playfair Display"/>
              <a:buAutoNum type="arabicPeriod"/>
            </a:pPr>
            <a:r>
              <a:rPr lang="en" sz="2800" dirty="0">
                <a:latin typeface="Playfair Display"/>
                <a:ea typeface="Playfair Display"/>
                <a:cs typeface="Playfair Display"/>
                <a:sym typeface="Playfair Display"/>
              </a:rPr>
              <a:t>If so, how is it being used? </a:t>
            </a:r>
            <a:endParaRPr sz="2800" dirty="0">
              <a:latin typeface="Playfair Display"/>
              <a:ea typeface="Playfair Display"/>
              <a:cs typeface="Playfair Display"/>
              <a:sym typeface="Playfair Display"/>
            </a:endParaRPr>
          </a:p>
          <a:p>
            <a:pPr marL="457200" lvl="0" indent="-406400" algn="l" rtl="0">
              <a:spcBef>
                <a:spcPts val="0"/>
              </a:spcBef>
              <a:spcAft>
                <a:spcPts val="0"/>
              </a:spcAft>
              <a:buSzPts val="2800"/>
              <a:buFont typeface="Playfair Display"/>
              <a:buAutoNum type="arabicPeriod"/>
            </a:pPr>
            <a:r>
              <a:rPr lang="en" sz="2800" dirty="0">
                <a:latin typeface="Playfair Display"/>
                <a:ea typeface="Playfair Display"/>
                <a:cs typeface="Playfair Display"/>
                <a:sym typeface="Playfair Display"/>
              </a:rPr>
              <a:t>Are teachers using diverse YAL texts?</a:t>
            </a:r>
            <a:endParaRPr sz="2800" dirty="0">
              <a:latin typeface="Playfair Display"/>
              <a:ea typeface="Playfair Display"/>
              <a:cs typeface="Playfair Display"/>
              <a:sym typeface="Playfair Display"/>
            </a:endParaRPr>
          </a:p>
          <a:p>
            <a:pPr marL="457200" lvl="0" indent="-406400" algn="l" rtl="0">
              <a:spcBef>
                <a:spcPts val="0"/>
              </a:spcBef>
              <a:spcAft>
                <a:spcPts val="0"/>
              </a:spcAft>
              <a:buSzPts val="2800"/>
              <a:buFont typeface="Playfair Display"/>
              <a:buAutoNum type="arabicPeriod"/>
            </a:pPr>
            <a:r>
              <a:rPr lang="en" sz="2800" dirty="0">
                <a:latin typeface="Playfair Display"/>
                <a:ea typeface="Playfair Display"/>
                <a:cs typeface="Playfair Display"/>
                <a:sym typeface="Playfair Display"/>
              </a:rPr>
              <a:t>If so, what facets of diversity are they most frequently representing?</a:t>
            </a:r>
            <a:endParaRPr sz="2800" dirty="0">
              <a:latin typeface="Playfair Display"/>
              <a:ea typeface="Playfair Display"/>
              <a:cs typeface="Playfair Display"/>
              <a:sym typeface="Playfair Display"/>
            </a:endParaRPr>
          </a:p>
          <a:p>
            <a:pPr marL="457200" lvl="0" indent="-406400" algn="l" rtl="0">
              <a:spcBef>
                <a:spcPts val="0"/>
              </a:spcBef>
              <a:spcAft>
                <a:spcPts val="0"/>
              </a:spcAft>
              <a:buSzPts val="2800"/>
              <a:buFont typeface="Playfair Display"/>
              <a:buAutoNum type="arabicPeriod"/>
            </a:pPr>
            <a:r>
              <a:rPr lang="en" sz="2800" dirty="0">
                <a:latin typeface="Playfair Display"/>
                <a:ea typeface="Playfair Display"/>
                <a:cs typeface="Playfair Display"/>
                <a:sym typeface="Playfair Display"/>
              </a:rPr>
              <a:t>If young adult literature is not being used, what are the reasons teachers are not using YAL?</a:t>
            </a:r>
            <a:endParaRPr sz="2800" dirty="0">
              <a:latin typeface="Playfair Display"/>
              <a:ea typeface="Playfair Display"/>
              <a:cs typeface="Playfair Display"/>
              <a:sym typeface="Playfair Display"/>
            </a:endParaRPr>
          </a:p>
        </p:txBody>
      </p:sp>
      <p:sp>
        <p:nvSpPr>
          <p:cNvPr id="106" name="Google Shape;106;p25"/>
          <p:cNvSpPr txBox="1">
            <a:spLocks noGrp="1"/>
          </p:cNvSpPr>
          <p:nvPr>
            <p:ph type="title" idx="4294967295"/>
          </p:nvPr>
        </p:nvSpPr>
        <p:spPr>
          <a:xfrm>
            <a:off x="457200" y="397250"/>
            <a:ext cx="8229600" cy="1063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latin typeface="Shadows Into Light"/>
                <a:ea typeface="Shadows Into Light"/>
                <a:cs typeface="Shadows Into Light"/>
                <a:sym typeface="Shadows Into Light"/>
              </a:rPr>
              <a:t>Research Questions</a:t>
            </a:r>
            <a:endParaRPr sz="4000" dirty="0">
              <a:latin typeface="Shadows Into Light"/>
              <a:ea typeface="Shadows Into Light"/>
              <a:cs typeface="Shadows Into Light"/>
              <a:sym typeface="Shadows Into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33"/>
        <p:cNvGrpSpPr/>
        <p:nvPr/>
      </p:nvGrpSpPr>
      <p:grpSpPr>
        <a:xfrm>
          <a:off x="0" y="0"/>
          <a:ext cx="0" cy="0"/>
          <a:chOff x="0" y="0"/>
          <a:chExt cx="0" cy="0"/>
        </a:xfrm>
      </p:grpSpPr>
      <p:sp>
        <p:nvSpPr>
          <p:cNvPr id="234" name="Google Shape;234;p43"/>
          <p:cNvSpPr/>
          <p:nvPr/>
        </p:nvSpPr>
        <p:spPr>
          <a:xfrm>
            <a:off x="465550" y="394430"/>
            <a:ext cx="8236800" cy="59628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600" i="1" dirty="0">
                <a:solidFill>
                  <a:schemeClr val="dk1"/>
                </a:solidFill>
                <a:latin typeface="Playfair Display"/>
                <a:ea typeface="Playfair Display"/>
                <a:cs typeface="Playfair Display"/>
                <a:sym typeface="Playfair Display"/>
              </a:rPr>
              <a:t>“While I enjoy reading it,</a:t>
            </a:r>
            <a:r>
              <a:rPr lang="en" sz="2600" b="1" i="1" dirty="0">
                <a:solidFill>
                  <a:schemeClr val="dk1"/>
                </a:solidFill>
                <a:latin typeface="Playfair Display"/>
                <a:ea typeface="Playfair Display"/>
                <a:cs typeface="Playfair Display"/>
                <a:sym typeface="Playfair Display"/>
              </a:rPr>
              <a:t> I do not receive any training on new books of any level</a:t>
            </a:r>
            <a:r>
              <a:rPr lang="en" sz="2600" i="1" dirty="0">
                <a:solidFill>
                  <a:schemeClr val="dk1"/>
                </a:solidFill>
                <a:latin typeface="Playfair Display"/>
                <a:ea typeface="Playfair Display"/>
                <a:cs typeface="Playfair Display"/>
                <a:sym typeface="Playfair Display"/>
              </a:rPr>
              <a:t>. Basically, it's a situation where teachers find things they like and then say maybe we should incorporate things like this. More in-services or conferences where the books are matched to standards would likely help us include more.”</a:t>
            </a:r>
            <a:endParaRPr sz="2600" i="1" dirty="0">
              <a:solidFill>
                <a:schemeClr val="dk1"/>
              </a:solidFill>
              <a:latin typeface="Playfair Display"/>
              <a:ea typeface="Playfair Display"/>
              <a:cs typeface="Playfair Display"/>
              <a:sym typeface="Playfair Display"/>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4"/>
          <p:cNvSpPr txBox="1">
            <a:spLocks noGrp="1"/>
          </p:cNvSpPr>
          <p:nvPr>
            <p:ph type="body" idx="1"/>
          </p:nvPr>
        </p:nvSpPr>
        <p:spPr>
          <a:xfrm>
            <a:off x="2499550" y="1693525"/>
            <a:ext cx="6196800" cy="4466400"/>
          </a:xfrm>
          <a:prstGeom prst="rect">
            <a:avLst/>
          </a:prstGeom>
        </p:spPr>
        <p:txBody>
          <a:bodyPr spcFirstLastPara="1" wrap="square" lIns="91425" tIns="91425" rIns="91425" bIns="91425" anchor="ctr" anchorCtr="0">
            <a:noAutofit/>
          </a:bodyPr>
          <a:lstStyle/>
          <a:p>
            <a:pPr marL="0" lvl="0" indent="0" algn="r" rtl="0">
              <a:spcBef>
                <a:spcPts val="600"/>
              </a:spcBef>
              <a:spcAft>
                <a:spcPts val="0"/>
              </a:spcAft>
              <a:buNone/>
            </a:pPr>
            <a:r>
              <a:rPr lang="en" sz="3400" dirty="0">
                <a:latin typeface="Playfair Display"/>
                <a:ea typeface="Playfair Display"/>
                <a:cs typeface="Playfair Display"/>
                <a:sym typeface="Playfair Display"/>
              </a:rPr>
              <a:t>Teachers tend to </a:t>
            </a:r>
            <a:r>
              <a:rPr lang="en" sz="3400" b="1" dirty="0">
                <a:latin typeface="Playfair Display"/>
                <a:ea typeface="Playfair Display"/>
                <a:cs typeface="Playfair Display"/>
                <a:sym typeface="Playfair Display"/>
              </a:rPr>
              <a:t>consider </a:t>
            </a:r>
            <a:r>
              <a:rPr lang="en" sz="3400" dirty="0">
                <a:latin typeface="Playfair Display"/>
                <a:ea typeface="Playfair Display"/>
                <a:cs typeface="Playfair Display"/>
                <a:sym typeface="Playfair Display"/>
              </a:rPr>
              <a:t>student ability and life experiences most when picking texts.</a:t>
            </a:r>
            <a:endParaRPr sz="3400" dirty="0">
              <a:latin typeface="Playfair Display"/>
              <a:ea typeface="Playfair Display"/>
              <a:cs typeface="Playfair Display"/>
              <a:sym typeface="Playfair Display"/>
            </a:endParaRPr>
          </a:p>
          <a:p>
            <a:pPr marL="0" lvl="0" indent="0" algn="r" rtl="0">
              <a:spcBef>
                <a:spcPts val="600"/>
              </a:spcBef>
              <a:spcAft>
                <a:spcPts val="0"/>
              </a:spcAft>
              <a:buNone/>
            </a:pPr>
            <a:endParaRPr dirty="0">
              <a:latin typeface="Playfair Display"/>
              <a:ea typeface="Playfair Display"/>
              <a:cs typeface="Playfair Display"/>
              <a:sym typeface="Playfair Display"/>
            </a:endParaRPr>
          </a:p>
          <a:p>
            <a:pPr marL="0" lvl="0" indent="0" algn="r" rtl="0">
              <a:spcBef>
                <a:spcPts val="600"/>
              </a:spcBef>
              <a:spcAft>
                <a:spcPts val="0"/>
              </a:spcAft>
              <a:buNone/>
            </a:pPr>
            <a:r>
              <a:rPr lang="en" sz="3400" dirty="0">
                <a:latin typeface="Playfair Display"/>
                <a:ea typeface="Playfair Display"/>
                <a:cs typeface="Playfair Display"/>
                <a:sym typeface="Playfair Display"/>
              </a:rPr>
              <a:t>Teachers tend to </a:t>
            </a:r>
            <a:r>
              <a:rPr lang="en" sz="3400" b="1" dirty="0">
                <a:latin typeface="Playfair Display"/>
                <a:ea typeface="Playfair Display"/>
                <a:cs typeface="Playfair Display"/>
                <a:sym typeface="Playfair Display"/>
              </a:rPr>
              <a:t>overlook </a:t>
            </a:r>
            <a:r>
              <a:rPr lang="en" sz="3400" dirty="0">
                <a:latin typeface="Playfair Display"/>
                <a:ea typeface="Playfair Display"/>
                <a:cs typeface="Playfair Display"/>
                <a:sym typeface="Playfair Display"/>
              </a:rPr>
              <a:t>students’ gender identity, sexual orientation, nationality, language, religion, and political affiliation when choosing texts. </a:t>
            </a:r>
            <a:endParaRPr sz="3400" dirty="0">
              <a:latin typeface="Playfair Display"/>
              <a:ea typeface="Playfair Display"/>
              <a:cs typeface="Playfair Display"/>
              <a:sym typeface="Playfair Display"/>
            </a:endParaRPr>
          </a:p>
          <a:p>
            <a:pPr marL="0" lvl="0" indent="0" algn="r" rtl="0">
              <a:spcBef>
                <a:spcPts val="600"/>
              </a:spcBef>
              <a:spcAft>
                <a:spcPts val="0"/>
              </a:spcAft>
              <a:buNone/>
            </a:pPr>
            <a:r>
              <a:rPr lang="en" sz="3400" dirty="0">
                <a:highlight>
                  <a:schemeClr val="lt1"/>
                </a:highlight>
                <a:latin typeface="Playfair Display"/>
                <a:ea typeface="Playfair Display"/>
                <a:cs typeface="Playfair Display"/>
                <a:sym typeface="Playfair Display"/>
              </a:rPr>
              <a:t> </a:t>
            </a:r>
            <a:endParaRPr sz="3400" dirty="0">
              <a:highlight>
                <a:schemeClr val="lt1"/>
              </a:highlight>
              <a:latin typeface="Playfair Display"/>
              <a:ea typeface="Playfair Display"/>
              <a:cs typeface="Playfair Display"/>
              <a:sym typeface="Playfair Display"/>
            </a:endParaRPr>
          </a:p>
          <a:p>
            <a:pPr marL="0" lvl="0" indent="0" algn="r" rtl="0">
              <a:spcBef>
                <a:spcPts val="600"/>
              </a:spcBef>
              <a:spcAft>
                <a:spcPts val="0"/>
              </a:spcAft>
              <a:buNone/>
            </a:pPr>
            <a:endParaRPr sz="3400" dirty="0">
              <a:highlight>
                <a:schemeClr val="lt1"/>
              </a:highlight>
              <a:latin typeface="Playfair Display"/>
              <a:ea typeface="Playfair Display"/>
              <a:cs typeface="Playfair Display"/>
              <a:sym typeface="Playfair Display"/>
            </a:endParaRPr>
          </a:p>
        </p:txBody>
      </p:sp>
      <p:sp>
        <p:nvSpPr>
          <p:cNvPr id="240" name="Google Shape;240;p44"/>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21</a:t>
            </a:fld>
            <a:endParaRPr/>
          </a:p>
        </p:txBody>
      </p:sp>
      <p:sp>
        <p:nvSpPr>
          <p:cNvPr id="241" name="Google Shape;241;p44"/>
          <p:cNvSpPr/>
          <p:nvPr/>
        </p:nvSpPr>
        <p:spPr>
          <a:xfrm>
            <a:off x="-1797025" y="951200"/>
            <a:ext cx="4565100" cy="4585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4"/>
          <p:cNvSpPr txBox="1">
            <a:spLocks noGrp="1"/>
          </p:cNvSpPr>
          <p:nvPr>
            <p:ph type="body" idx="1"/>
          </p:nvPr>
        </p:nvSpPr>
        <p:spPr>
          <a:xfrm>
            <a:off x="0" y="951200"/>
            <a:ext cx="2148300" cy="4090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12000">
                <a:latin typeface="Playfair Display"/>
                <a:ea typeface="Playfair Display"/>
                <a:cs typeface="Playfair Display"/>
                <a:sym typeface="Playfair Display"/>
              </a:rPr>
              <a:t>4</a:t>
            </a:r>
            <a:r>
              <a:rPr lang="en">
                <a:latin typeface="Playfair Display"/>
                <a:ea typeface="Playfair Display"/>
                <a:cs typeface="Playfair Display"/>
                <a:sym typeface="Playfair Display"/>
              </a:rPr>
              <a:t> </a:t>
            </a:r>
            <a:r>
              <a:rPr lang="en" sz="4000">
                <a:latin typeface="Playfair Display"/>
                <a:ea typeface="Playfair Display"/>
                <a:cs typeface="Playfair Display"/>
                <a:sym typeface="Playfair Display"/>
              </a:rPr>
              <a:t>&amp;</a:t>
            </a:r>
            <a:r>
              <a:rPr lang="en">
                <a:latin typeface="Playfair Display"/>
                <a:ea typeface="Playfair Display"/>
                <a:cs typeface="Playfair Display"/>
                <a:sym typeface="Playfair Display"/>
              </a:rPr>
              <a:t> </a:t>
            </a:r>
            <a:r>
              <a:rPr lang="en" sz="12000">
                <a:latin typeface="Playfair Display"/>
                <a:ea typeface="Playfair Display"/>
                <a:cs typeface="Playfair Display"/>
                <a:sym typeface="Playfair Display"/>
              </a:rPr>
              <a:t>5</a:t>
            </a:r>
            <a:endParaRPr sz="1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5"/>
          <p:cNvSpPr txBox="1">
            <a:spLocks noGrp="1"/>
          </p:cNvSpPr>
          <p:nvPr>
            <p:ph type="title"/>
          </p:nvPr>
        </p:nvSpPr>
        <p:spPr>
          <a:xfrm>
            <a:off x="457200" y="451075"/>
            <a:ext cx="8229600" cy="10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a:t>The Frequency with which </a:t>
            </a:r>
            <a:r>
              <a:rPr lang="en" sz="2400" dirty="0"/>
              <a:t>Teachers Believe They Should Choose Texts that Reflect their School’s Population</a:t>
            </a:r>
            <a:endParaRPr sz="2400" dirty="0"/>
          </a:p>
        </p:txBody>
      </p:sp>
      <p:sp>
        <p:nvSpPr>
          <p:cNvPr id="248" name="Google Shape;248;p45"/>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22</a:t>
            </a:fld>
            <a:endParaRPr/>
          </a:p>
        </p:txBody>
      </p:sp>
      <p:sp>
        <p:nvSpPr>
          <p:cNvPr id="249" name="Google Shape;249;p45"/>
          <p:cNvSpPr txBox="1">
            <a:spLocks noGrp="1"/>
          </p:cNvSpPr>
          <p:nvPr>
            <p:ph type="title"/>
          </p:nvPr>
        </p:nvSpPr>
        <p:spPr>
          <a:xfrm>
            <a:off x="457200" y="5994725"/>
            <a:ext cx="8229600" cy="52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434343"/>
                </a:solidFill>
              </a:rPr>
              <a:t>1= never      2= rarely      3= occasionally    4= often	     5= always</a:t>
            </a:r>
            <a:endParaRPr dirty="0">
              <a:solidFill>
                <a:srgbClr val="434343"/>
              </a:solidFill>
            </a:endParaRPr>
          </a:p>
        </p:txBody>
      </p:sp>
      <p:cxnSp>
        <p:nvCxnSpPr>
          <p:cNvPr id="250" name="Google Shape;250;p45"/>
          <p:cNvCxnSpPr/>
          <p:nvPr/>
        </p:nvCxnSpPr>
        <p:spPr>
          <a:xfrm>
            <a:off x="1414800" y="6087238"/>
            <a:ext cx="6314400" cy="0"/>
          </a:xfrm>
          <a:prstGeom prst="straightConnector1">
            <a:avLst/>
          </a:prstGeom>
          <a:noFill/>
          <a:ln w="9525" cap="flat" cmpd="sng">
            <a:solidFill>
              <a:schemeClr val="dk2"/>
            </a:solidFill>
            <a:prstDash val="solid"/>
            <a:round/>
            <a:headEnd type="none" w="med" len="med"/>
            <a:tailEnd type="none" w="med" len="med"/>
          </a:ln>
        </p:spPr>
      </p:cxnSp>
      <p:pic>
        <p:nvPicPr>
          <p:cNvPr id="251" name="Google Shape;251;p45" title="Chart"/>
          <p:cNvPicPr preferRelativeResize="0"/>
          <p:nvPr/>
        </p:nvPicPr>
        <p:blipFill rotWithShape="1">
          <a:blip r:embed="rId3">
            <a:alphaModFix/>
          </a:blip>
          <a:srcRect/>
          <a:stretch/>
        </p:blipFill>
        <p:spPr>
          <a:xfrm>
            <a:off x="908425" y="1508913"/>
            <a:ext cx="7327150" cy="4537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6"/>
          <p:cNvSpPr txBox="1">
            <a:spLocks noGrp="1"/>
          </p:cNvSpPr>
          <p:nvPr>
            <p:ph type="title"/>
          </p:nvPr>
        </p:nvSpPr>
        <p:spPr>
          <a:xfrm>
            <a:off x="457200" y="451075"/>
            <a:ext cx="8229600" cy="10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How Frequently Teachers Consider Aspects of Diversity when Selecting Texts</a:t>
            </a:r>
            <a:endParaRPr sz="2400" dirty="0"/>
          </a:p>
        </p:txBody>
      </p:sp>
      <p:sp>
        <p:nvSpPr>
          <p:cNvPr id="257" name="Google Shape;257;p46"/>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23</a:t>
            </a:fld>
            <a:endParaRPr/>
          </a:p>
        </p:txBody>
      </p:sp>
      <p:sp>
        <p:nvSpPr>
          <p:cNvPr id="258" name="Google Shape;258;p46"/>
          <p:cNvSpPr txBox="1">
            <a:spLocks noGrp="1"/>
          </p:cNvSpPr>
          <p:nvPr>
            <p:ph type="title"/>
          </p:nvPr>
        </p:nvSpPr>
        <p:spPr>
          <a:xfrm>
            <a:off x="457200" y="5994725"/>
            <a:ext cx="8229600" cy="52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434343"/>
                </a:solidFill>
              </a:rPr>
              <a:t>1= never      2= rarely      3= occasionally     	4= often	     5= always</a:t>
            </a:r>
            <a:endParaRPr>
              <a:solidFill>
                <a:srgbClr val="434343"/>
              </a:solidFill>
            </a:endParaRPr>
          </a:p>
        </p:txBody>
      </p:sp>
      <p:cxnSp>
        <p:nvCxnSpPr>
          <p:cNvPr id="259" name="Google Shape;259;p46"/>
          <p:cNvCxnSpPr/>
          <p:nvPr/>
        </p:nvCxnSpPr>
        <p:spPr>
          <a:xfrm>
            <a:off x="1414800" y="6087238"/>
            <a:ext cx="6314400" cy="0"/>
          </a:xfrm>
          <a:prstGeom prst="straightConnector1">
            <a:avLst/>
          </a:prstGeom>
          <a:noFill/>
          <a:ln w="9525" cap="flat" cmpd="sng">
            <a:solidFill>
              <a:schemeClr val="dk2"/>
            </a:solidFill>
            <a:prstDash val="solid"/>
            <a:round/>
            <a:headEnd type="none" w="med" len="med"/>
            <a:tailEnd type="none" w="med" len="med"/>
          </a:ln>
        </p:spPr>
      </p:cxnSp>
      <p:pic>
        <p:nvPicPr>
          <p:cNvPr id="260" name="Google Shape;260;p46" title="Chart"/>
          <p:cNvPicPr preferRelativeResize="0"/>
          <p:nvPr/>
        </p:nvPicPr>
        <p:blipFill rotWithShape="1">
          <a:blip r:embed="rId3">
            <a:alphaModFix/>
          </a:blip>
          <a:srcRect l="2004" r="2539"/>
          <a:stretch/>
        </p:blipFill>
        <p:spPr>
          <a:xfrm>
            <a:off x="457200" y="1468075"/>
            <a:ext cx="8229600" cy="4883984"/>
          </a:xfrm>
          <a:prstGeom prst="rect">
            <a:avLst/>
          </a:prstGeom>
          <a:noFill/>
          <a:ln>
            <a:noFill/>
          </a:ln>
        </p:spPr>
      </p:pic>
      <p:sp>
        <p:nvSpPr>
          <p:cNvPr id="261" name="Google Shape;261;p46"/>
          <p:cNvSpPr/>
          <p:nvPr/>
        </p:nvSpPr>
        <p:spPr>
          <a:xfrm>
            <a:off x="4123350" y="1907044"/>
            <a:ext cx="723000" cy="24168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6"/>
          <p:cNvSpPr/>
          <p:nvPr/>
        </p:nvSpPr>
        <p:spPr>
          <a:xfrm>
            <a:off x="2431600" y="2077350"/>
            <a:ext cx="723000" cy="24168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3" name="Google Shape;263;p46"/>
          <p:cNvCxnSpPr/>
          <p:nvPr/>
        </p:nvCxnSpPr>
        <p:spPr>
          <a:xfrm rot="10800000" flipH="1">
            <a:off x="1915975" y="5103425"/>
            <a:ext cx="1020600" cy="608700"/>
          </a:xfrm>
          <a:prstGeom prst="straightConnector1">
            <a:avLst/>
          </a:prstGeom>
          <a:noFill/>
          <a:ln w="28575" cap="flat" cmpd="sng">
            <a:solidFill>
              <a:srgbClr val="FF0000"/>
            </a:solidFill>
            <a:prstDash val="solid"/>
            <a:round/>
            <a:headEnd type="none" w="med" len="med"/>
            <a:tailEnd type="none" w="med" len="med"/>
          </a:ln>
        </p:spPr>
      </p:cxnSp>
      <p:cxnSp>
        <p:nvCxnSpPr>
          <p:cNvPr id="264" name="Google Shape;264;p46"/>
          <p:cNvCxnSpPr/>
          <p:nvPr/>
        </p:nvCxnSpPr>
        <p:spPr>
          <a:xfrm rot="10800000" flipH="1">
            <a:off x="4220700" y="5076400"/>
            <a:ext cx="461700" cy="312600"/>
          </a:xfrm>
          <a:prstGeom prst="straightConnector1">
            <a:avLst/>
          </a:prstGeom>
          <a:noFill/>
          <a:ln w="28575" cap="flat" cmpd="sng">
            <a:solidFill>
              <a:srgbClr val="FF0000"/>
            </a:solidFill>
            <a:prstDash val="solid"/>
            <a:round/>
            <a:headEnd type="none" w="med" len="med"/>
            <a:tailEnd type="none" w="med" len="med"/>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7"/>
          <p:cNvSpPr txBox="1">
            <a:spLocks noGrp="1"/>
          </p:cNvSpPr>
          <p:nvPr>
            <p:ph type="title"/>
          </p:nvPr>
        </p:nvSpPr>
        <p:spPr>
          <a:xfrm>
            <a:off x="457200" y="451075"/>
            <a:ext cx="8229600" cy="10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How Frequently Teachers Consider Aspects of Diversity when Selecting Texts</a:t>
            </a:r>
            <a:endParaRPr sz="2400" dirty="0"/>
          </a:p>
        </p:txBody>
      </p:sp>
      <p:sp>
        <p:nvSpPr>
          <p:cNvPr id="270" name="Google Shape;270;p47"/>
          <p:cNvSpPr txBox="1">
            <a:spLocks noGrp="1"/>
          </p:cNvSpPr>
          <p:nvPr>
            <p:ph type="sldNum" idx="12"/>
          </p:nvPr>
        </p:nvSpPr>
        <p:spPr>
          <a:xfrm>
            <a:off x="4297650" y="5994717"/>
            <a:ext cx="548700" cy="52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fld id="{00000000-1234-1234-1234-123412341234}" type="slidenum">
              <a:rPr lang="en"/>
              <a:t>24</a:t>
            </a:fld>
            <a:endParaRPr/>
          </a:p>
        </p:txBody>
      </p:sp>
      <p:sp>
        <p:nvSpPr>
          <p:cNvPr id="271" name="Google Shape;271;p47"/>
          <p:cNvSpPr txBox="1">
            <a:spLocks noGrp="1"/>
          </p:cNvSpPr>
          <p:nvPr>
            <p:ph type="title"/>
          </p:nvPr>
        </p:nvSpPr>
        <p:spPr>
          <a:xfrm>
            <a:off x="457200" y="5994725"/>
            <a:ext cx="8229600" cy="525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434343"/>
                </a:solidFill>
              </a:rPr>
              <a:t>1= never      2= rarely      3= occasionally     	4= often	     5= always</a:t>
            </a:r>
            <a:endParaRPr>
              <a:solidFill>
                <a:srgbClr val="434343"/>
              </a:solidFill>
            </a:endParaRPr>
          </a:p>
        </p:txBody>
      </p:sp>
      <p:cxnSp>
        <p:nvCxnSpPr>
          <p:cNvPr id="272" name="Google Shape;272;p47"/>
          <p:cNvCxnSpPr/>
          <p:nvPr/>
        </p:nvCxnSpPr>
        <p:spPr>
          <a:xfrm>
            <a:off x="1414800" y="6087238"/>
            <a:ext cx="6314400" cy="0"/>
          </a:xfrm>
          <a:prstGeom prst="straightConnector1">
            <a:avLst/>
          </a:prstGeom>
          <a:noFill/>
          <a:ln w="9525" cap="flat" cmpd="sng">
            <a:solidFill>
              <a:schemeClr val="dk2"/>
            </a:solidFill>
            <a:prstDash val="solid"/>
            <a:round/>
            <a:headEnd type="none" w="med" len="med"/>
            <a:tailEnd type="none" w="med" len="med"/>
          </a:ln>
        </p:spPr>
      </p:cxnSp>
      <p:pic>
        <p:nvPicPr>
          <p:cNvPr id="273" name="Google Shape;273;p47" title="Chart"/>
          <p:cNvPicPr preferRelativeResize="0"/>
          <p:nvPr/>
        </p:nvPicPr>
        <p:blipFill rotWithShape="1">
          <a:blip r:embed="rId3">
            <a:alphaModFix/>
          </a:blip>
          <a:srcRect l="2005" r="2937"/>
          <a:stretch/>
        </p:blipFill>
        <p:spPr>
          <a:xfrm>
            <a:off x="457200" y="1468075"/>
            <a:ext cx="8229600" cy="4904428"/>
          </a:xfrm>
          <a:prstGeom prst="rect">
            <a:avLst/>
          </a:prstGeom>
          <a:noFill/>
          <a:ln>
            <a:noFill/>
          </a:ln>
        </p:spPr>
      </p:pic>
      <p:sp>
        <p:nvSpPr>
          <p:cNvPr id="274" name="Google Shape;274;p47"/>
          <p:cNvSpPr/>
          <p:nvPr/>
        </p:nvSpPr>
        <p:spPr>
          <a:xfrm>
            <a:off x="4745100" y="2496600"/>
            <a:ext cx="3450900" cy="24696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8"/>
          <p:cNvSpPr txBox="1">
            <a:spLocks noGrp="1"/>
          </p:cNvSpPr>
          <p:nvPr>
            <p:ph type="ctrTitle"/>
          </p:nvPr>
        </p:nvSpPr>
        <p:spPr>
          <a:xfrm>
            <a:off x="901200" y="2160600"/>
            <a:ext cx="7341600" cy="253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8000">
                <a:latin typeface="Shadows Into Light"/>
                <a:ea typeface="Shadows Into Light"/>
                <a:cs typeface="Shadows Into Light"/>
                <a:sym typeface="Shadows Into Light"/>
              </a:rPr>
              <a:t>What does this mean? </a:t>
            </a:r>
            <a:endParaRPr sz="8000">
              <a:latin typeface="Shadows Into Light"/>
              <a:ea typeface="Shadows Into Light"/>
              <a:cs typeface="Shadows Into Light"/>
              <a:sym typeface="Shadows Into Ligh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9"/>
          <p:cNvSpPr txBox="1"/>
          <p:nvPr/>
        </p:nvSpPr>
        <p:spPr>
          <a:xfrm>
            <a:off x="148250" y="91650"/>
            <a:ext cx="5173800" cy="548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1"/>
                </a:solidFill>
                <a:latin typeface="Playfair Display"/>
                <a:ea typeface="Playfair Display"/>
                <a:cs typeface="Playfair Display"/>
                <a:sym typeface="Playfair Display"/>
              </a:rPr>
              <a:t>“When kids regularly read about characters from different backgrounds or races or countries, the shared humanity of the characters becomes more important than anything else…We need diverse books to be mirrors and windows so all young people can not only see themselves in literature, but see outside themselves, which makes them more aware of our connections as human beings.” </a:t>
            </a:r>
            <a:endParaRPr sz="1900">
              <a:solidFill>
                <a:schemeClr val="dk1"/>
              </a:solidFill>
              <a:latin typeface="Playfair Display"/>
              <a:ea typeface="Playfair Display"/>
              <a:cs typeface="Playfair Display"/>
              <a:sym typeface="Playfair Display"/>
            </a:endParaRPr>
          </a:p>
          <a:p>
            <a:pPr marL="0" lvl="0" indent="0" algn="l" rtl="0">
              <a:spcBef>
                <a:spcPts val="0"/>
              </a:spcBef>
              <a:spcAft>
                <a:spcPts val="0"/>
              </a:spcAft>
              <a:buNone/>
            </a:pPr>
            <a:endParaRPr sz="1900">
              <a:solidFill>
                <a:schemeClr val="dk1"/>
              </a:solidFill>
              <a:latin typeface="Playfair Display"/>
              <a:ea typeface="Playfair Display"/>
              <a:cs typeface="Playfair Display"/>
              <a:sym typeface="Playfair Display"/>
            </a:endParaRPr>
          </a:p>
          <a:p>
            <a:pPr marL="0" lvl="0" indent="0" algn="l" rtl="0">
              <a:spcBef>
                <a:spcPts val="0"/>
              </a:spcBef>
              <a:spcAft>
                <a:spcPts val="0"/>
              </a:spcAft>
              <a:buNone/>
            </a:pPr>
            <a:endParaRPr sz="1900">
              <a:solidFill>
                <a:schemeClr val="dk1"/>
              </a:solidFill>
              <a:latin typeface="Playfair Display"/>
              <a:ea typeface="Playfair Display"/>
              <a:cs typeface="Playfair Display"/>
              <a:sym typeface="Playfair Display"/>
            </a:endParaRPr>
          </a:p>
          <a:p>
            <a:pPr marL="0" lvl="0" indent="0" algn="l" rtl="0">
              <a:spcBef>
                <a:spcPts val="0"/>
              </a:spcBef>
              <a:spcAft>
                <a:spcPts val="0"/>
              </a:spcAft>
              <a:buNone/>
            </a:pPr>
            <a:endParaRPr sz="1900">
              <a:latin typeface="Playfair Display"/>
              <a:ea typeface="Playfair Display"/>
              <a:cs typeface="Playfair Display"/>
              <a:sym typeface="Playfair Display"/>
            </a:endParaRPr>
          </a:p>
        </p:txBody>
      </p:sp>
      <p:pic>
        <p:nvPicPr>
          <p:cNvPr id="285" name="Google Shape;285;p49"/>
          <p:cNvPicPr preferRelativeResize="0"/>
          <p:nvPr/>
        </p:nvPicPr>
        <p:blipFill rotWithShape="1">
          <a:blip r:embed="rId3">
            <a:alphaModFix/>
          </a:blip>
          <a:srcRect l="23086" r="10246"/>
          <a:stretch/>
        </p:blipFill>
        <p:spPr>
          <a:xfrm>
            <a:off x="5552925" y="91650"/>
            <a:ext cx="3191400" cy="3191400"/>
          </a:xfrm>
          <a:prstGeom prst="ellipse">
            <a:avLst/>
          </a:prstGeom>
          <a:noFill/>
          <a:ln>
            <a:noFill/>
          </a:ln>
        </p:spPr>
      </p:pic>
      <p:sp>
        <p:nvSpPr>
          <p:cNvPr id="286" name="Google Shape;286;p49"/>
          <p:cNvSpPr txBox="1"/>
          <p:nvPr/>
        </p:nvSpPr>
        <p:spPr>
          <a:xfrm>
            <a:off x="1310150" y="2736500"/>
            <a:ext cx="3338100" cy="836100"/>
          </a:xfrm>
          <a:prstGeom prst="rect">
            <a:avLst/>
          </a:prstGeom>
          <a:noFill/>
          <a:ln>
            <a:noFill/>
          </a:ln>
        </p:spPr>
        <p:txBody>
          <a:bodyPr spcFirstLastPara="1" wrap="square" lIns="91425" tIns="91425" rIns="91425" bIns="91425" anchor="t" anchorCtr="0">
            <a:noAutofit/>
          </a:bodyPr>
          <a:lstStyle/>
          <a:p>
            <a:pPr marL="457200" lvl="0" indent="-419100" algn="l" rtl="0">
              <a:spcBef>
                <a:spcPts val="0"/>
              </a:spcBef>
              <a:spcAft>
                <a:spcPts val="0"/>
              </a:spcAft>
              <a:buClr>
                <a:schemeClr val="dk1"/>
              </a:buClr>
              <a:buSzPts val="3000"/>
              <a:buFont typeface="Shadows Into Light"/>
              <a:buChar char="-"/>
            </a:pPr>
            <a:r>
              <a:rPr lang="en" sz="3000" b="1">
                <a:solidFill>
                  <a:schemeClr val="dk1"/>
                </a:solidFill>
                <a:latin typeface="Shadows Into Light"/>
                <a:ea typeface="Shadows Into Light"/>
                <a:cs typeface="Shadows Into Light"/>
                <a:sym typeface="Shadows Into Light"/>
              </a:rPr>
              <a:t>Kwame Alexander</a:t>
            </a:r>
            <a:endParaRPr sz="3000" b="1">
              <a:latin typeface="Shadows Into Light"/>
              <a:ea typeface="Shadows Into Light"/>
              <a:cs typeface="Shadows Into Light"/>
              <a:sym typeface="Shadows Into Light"/>
            </a:endParaRPr>
          </a:p>
        </p:txBody>
      </p:sp>
      <p:pic>
        <p:nvPicPr>
          <p:cNvPr id="287" name="Google Shape;287;p49"/>
          <p:cNvPicPr preferRelativeResize="0"/>
          <p:nvPr/>
        </p:nvPicPr>
        <p:blipFill rotWithShape="1">
          <a:blip r:embed="rId4">
            <a:alphaModFix/>
          </a:blip>
          <a:srcRect/>
          <a:stretch/>
        </p:blipFill>
        <p:spPr>
          <a:xfrm>
            <a:off x="148250" y="3505225"/>
            <a:ext cx="3131400" cy="3131400"/>
          </a:xfrm>
          <a:prstGeom prst="ellipse">
            <a:avLst/>
          </a:prstGeom>
          <a:noFill/>
          <a:ln>
            <a:noFill/>
          </a:ln>
        </p:spPr>
      </p:pic>
      <p:sp>
        <p:nvSpPr>
          <p:cNvPr id="288" name="Google Shape;288;p49"/>
          <p:cNvSpPr txBox="1"/>
          <p:nvPr/>
        </p:nvSpPr>
        <p:spPr>
          <a:xfrm>
            <a:off x="3543575" y="3818900"/>
            <a:ext cx="5383800" cy="2885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900">
                <a:latin typeface="Playfair Display"/>
                <a:ea typeface="Playfair Display"/>
                <a:cs typeface="Playfair Display"/>
                <a:sym typeface="Playfair Display"/>
              </a:rPr>
              <a:t>“I constantly ask myself—as should all educators</a:t>
            </a:r>
            <a:r>
              <a:rPr lang="en" sz="1900">
                <a:solidFill>
                  <a:schemeClr val="dk1"/>
                </a:solidFill>
                <a:latin typeface="Playfair Display"/>
                <a:ea typeface="Playfair Display"/>
                <a:cs typeface="Playfair Display"/>
                <a:sym typeface="Playfair Display"/>
              </a:rPr>
              <a:t>—</a:t>
            </a:r>
            <a:r>
              <a:rPr lang="en" sz="1900">
                <a:latin typeface="Playfair Display"/>
                <a:ea typeface="Playfair Display"/>
                <a:cs typeface="Playfair Display"/>
                <a:sym typeface="Playfair Display"/>
              </a:rPr>
              <a:t>what areas of my practice render students less visible, because when students cannot find themselves accurately reflected in the spaces we create inside a school’s walls, they received powerful messages about their visibility and value in the world outside the school’s walls.” </a:t>
            </a:r>
            <a:endParaRPr sz="1900">
              <a:latin typeface="Playfair Display"/>
              <a:ea typeface="Playfair Display"/>
              <a:cs typeface="Playfair Display"/>
              <a:sym typeface="Playfair Display"/>
            </a:endParaRPr>
          </a:p>
        </p:txBody>
      </p:sp>
      <p:sp>
        <p:nvSpPr>
          <p:cNvPr id="289" name="Google Shape;289;p49"/>
          <p:cNvSpPr txBox="1"/>
          <p:nvPr/>
        </p:nvSpPr>
        <p:spPr>
          <a:xfrm>
            <a:off x="4391700" y="5911500"/>
            <a:ext cx="3000000" cy="946500"/>
          </a:xfrm>
          <a:prstGeom prst="rect">
            <a:avLst/>
          </a:prstGeom>
          <a:noFill/>
          <a:ln>
            <a:noFill/>
          </a:ln>
        </p:spPr>
        <p:txBody>
          <a:bodyPr spcFirstLastPara="1" wrap="square" lIns="91425" tIns="91425" rIns="91425" bIns="91425" anchor="ctr" anchorCtr="0">
            <a:noAutofit/>
          </a:bodyPr>
          <a:lstStyle/>
          <a:p>
            <a:pPr marL="457200" lvl="0" indent="-419100" algn="ctr" rtl="0">
              <a:spcBef>
                <a:spcPts val="0"/>
              </a:spcBef>
              <a:spcAft>
                <a:spcPts val="0"/>
              </a:spcAft>
              <a:buClr>
                <a:schemeClr val="dk1"/>
              </a:buClr>
              <a:buSzPts val="3000"/>
              <a:buFont typeface="Shadows Into Light"/>
              <a:buChar char="-"/>
            </a:pPr>
            <a:r>
              <a:rPr lang="en" sz="3000" b="1">
                <a:solidFill>
                  <a:schemeClr val="dk1"/>
                </a:solidFill>
                <a:latin typeface="Shadows Into Light"/>
                <a:ea typeface="Shadows Into Light"/>
                <a:cs typeface="Shadows Into Light"/>
                <a:sym typeface="Shadows Into Light"/>
              </a:rPr>
              <a:t>Chad Everett</a:t>
            </a:r>
            <a:endParaRPr sz="3000" b="1">
              <a:latin typeface="Shadows Into Light"/>
              <a:ea typeface="Shadows Into Light"/>
              <a:cs typeface="Shadows Into Light"/>
              <a:sym typeface="Shadows Into Ligh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293"/>
        <p:cNvGrpSpPr/>
        <p:nvPr/>
      </p:nvGrpSpPr>
      <p:grpSpPr>
        <a:xfrm>
          <a:off x="0" y="0"/>
          <a:ext cx="0" cy="0"/>
          <a:chOff x="0" y="0"/>
          <a:chExt cx="0" cy="0"/>
        </a:xfrm>
      </p:grpSpPr>
      <p:sp>
        <p:nvSpPr>
          <p:cNvPr id="294" name="Google Shape;294;p50"/>
          <p:cNvSpPr/>
          <p:nvPr/>
        </p:nvSpPr>
        <p:spPr>
          <a:xfrm>
            <a:off x="465550" y="465550"/>
            <a:ext cx="8236800" cy="59628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600" i="1" dirty="0">
                <a:solidFill>
                  <a:schemeClr val="dk1"/>
                </a:solidFill>
                <a:latin typeface="Playfair Display"/>
                <a:ea typeface="Playfair Display"/>
                <a:cs typeface="Playfair Display"/>
                <a:sym typeface="Playfair Display"/>
              </a:rPr>
              <a:t>“I think that students need to start seeing the importance in </a:t>
            </a:r>
            <a:r>
              <a:rPr lang="en" sz="2600" b="1" i="1" dirty="0">
                <a:solidFill>
                  <a:schemeClr val="dk1"/>
                </a:solidFill>
                <a:latin typeface="Playfair Display"/>
                <a:ea typeface="Playfair Display"/>
                <a:cs typeface="Playfair Display"/>
                <a:sym typeface="Playfair Display"/>
              </a:rPr>
              <a:t>comparative literature</a:t>
            </a:r>
            <a:r>
              <a:rPr lang="en" sz="2600" i="1" dirty="0">
                <a:solidFill>
                  <a:schemeClr val="dk1"/>
                </a:solidFill>
                <a:latin typeface="Playfair Display"/>
                <a:ea typeface="Playfair Display"/>
                <a:cs typeface="Playfair Display"/>
                <a:sym typeface="Playfair Display"/>
              </a:rPr>
              <a:t>. They need to start recognizing the recurring themes and patterns throughout literature. But </a:t>
            </a:r>
            <a:r>
              <a:rPr lang="en" sz="2600" b="1" i="1" dirty="0">
                <a:solidFill>
                  <a:schemeClr val="dk1"/>
                </a:solidFill>
                <a:latin typeface="Playfair Display"/>
                <a:ea typeface="Playfair Display"/>
                <a:cs typeface="Playfair Display"/>
                <a:sym typeface="Playfair Display"/>
              </a:rPr>
              <a:t>this is only achieved if they have an opportunity to read high interest YA</a:t>
            </a:r>
            <a:r>
              <a:rPr lang="en" sz="2600" i="1" dirty="0">
                <a:solidFill>
                  <a:schemeClr val="dk1"/>
                </a:solidFill>
                <a:latin typeface="Playfair Display"/>
                <a:ea typeface="Playfair Display"/>
                <a:cs typeface="Playfair Display"/>
                <a:sym typeface="Playfair Display"/>
              </a:rPr>
              <a:t> </a:t>
            </a:r>
            <a:r>
              <a:rPr lang="en" sz="2600" b="1" i="1" dirty="0">
                <a:solidFill>
                  <a:schemeClr val="dk1"/>
                </a:solidFill>
                <a:latin typeface="Playfair Display"/>
                <a:ea typeface="Playfair Display"/>
                <a:cs typeface="Playfair Display"/>
                <a:sym typeface="Playfair Display"/>
              </a:rPr>
              <a:t>literature</a:t>
            </a:r>
            <a:r>
              <a:rPr lang="en" sz="2600" i="1" dirty="0">
                <a:solidFill>
                  <a:schemeClr val="dk1"/>
                </a:solidFill>
                <a:latin typeface="Playfair Display"/>
                <a:ea typeface="Playfair Display"/>
                <a:cs typeface="Playfair Display"/>
                <a:sym typeface="Playfair Display"/>
              </a:rPr>
              <a:t>. We spark their interests with relevant literature, and then relate it to the canonical literature. We need to allow students to start seeing themselves, and their world, in the literature they read today.”</a:t>
            </a:r>
            <a:endParaRPr sz="2600" i="1" dirty="0">
              <a:solidFill>
                <a:schemeClr val="dk1"/>
              </a:solidFill>
              <a:latin typeface="Playfair Display"/>
              <a:ea typeface="Playfair Display"/>
              <a:cs typeface="Playfair Display"/>
              <a:sym typeface="Playfair Display"/>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51"/>
          <p:cNvSpPr txBox="1">
            <a:spLocks noGrp="1"/>
          </p:cNvSpPr>
          <p:nvPr>
            <p:ph type="ctrTitle"/>
          </p:nvPr>
        </p:nvSpPr>
        <p:spPr>
          <a:xfrm>
            <a:off x="901200" y="2160600"/>
            <a:ext cx="7341600" cy="253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8000">
                <a:latin typeface="Shadows Into Light"/>
                <a:ea typeface="Shadows Into Light"/>
                <a:cs typeface="Shadows Into Light"/>
                <a:sym typeface="Shadows Into Light"/>
              </a:rPr>
              <a:t>Questions?</a:t>
            </a:r>
            <a:endParaRPr sz="8000">
              <a:latin typeface="Shadows Into Light"/>
              <a:ea typeface="Shadows Into Light"/>
              <a:cs typeface="Shadows Into Light"/>
              <a:sym typeface="Shadows Into Ligh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52"/>
          <p:cNvSpPr txBox="1">
            <a:spLocks noGrp="1"/>
          </p:cNvSpPr>
          <p:nvPr>
            <p:ph type="ctrTitle"/>
          </p:nvPr>
        </p:nvSpPr>
        <p:spPr>
          <a:xfrm>
            <a:off x="311700" y="228624"/>
            <a:ext cx="8520600" cy="69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600">
                <a:latin typeface="Shadows Into Light"/>
                <a:ea typeface="Shadows Into Light"/>
                <a:cs typeface="Shadows Into Light"/>
                <a:sym typeface="Shadows Into Light"/>
              </a:rPr>
              <a:t>References</a:t>
            </a:r>
            <a:endParaRPr sz="3600">
              <a:latin typeface="Shadows Into Light"/>
              <a:ea typeface="Shadows Into Light"/>
              <a:cs typeface="Shadows Into Light"/>
              <a:sym typeface="Shadows Into Light"/>
            </a:endParaRPr>
          </a:p>
        </p:txBody>
      </p:sp>
      <p:sp>
        <p:nvSpPr>
          <p:cNvPr id="305" name="Google Shape;305;p52"/>
          <p:cNvSpPr txBox="1">
            <a:spLocks noGrp="1"/>
          </p:cNvSpPr>
          <p:nvPr>
            <p:ph type="subTitle" idx="1"/>
          </p:nvPr>
        </p:nvSpPr>
        <p:spPr>
          <a:xfrm>
            <a:off x="311700" y="1123125"/>
            <a:ext cx="8520600" cy="5476500"/>
          </a:xfrm>
          <a:prstGeom prst="rect">
            <a:avLst/>
          </a:prstGeom>
        </p:spPr>
        <p:txBody>
          <a:bodyPr spcFirstLastPara="1" wrap="square" lIns="91425" tIns="91425" rIns="91425" bIns="91425" anchor="t" anchorCtr="0">
            <a:noAutofit/>
          </a:bodyPr>
          <a:lstStyle/>
          <a:p>
            <a:pPr marL="0" lvl="0" indent="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Bushman, J. H., &amp; Haas, K. P. (2006). </a:t>
            </a:r>
            <a:r>
              <a:rPr lang="en" sz="1200" i="1">
                <a:solidFill>
                  <a:srgbClr val="000000"/>
                </a:solidFill>
                <a:latin typeface="Times New Roman"/>
                <a:ea typeface="Times New Roman"/>
                <a:cs typeface="Times New Roman"/>
                <a:sym typeface="Times New Roman"/>
              </a:rPr>
              <a:t>Using young adult literature in the English classroom </a:t>
            </a:r>
            <a:r>
              <a:rPr lang="en" sz="1200">
                <a:solidFill>
                  <a:srgbClr val="000000"/>
                </a:solidFill>
                <a:latin typeface="Times New Roman"/>
                <a:ea typeface="Times New Roman"/>
                <a:cs typeface="Times New Roman"/>
                <a:sym typeface="Times New Roman"/>
              </a:rPr>
              <a:t>(4th ed.). Upper Saddle River, NJ: </a:t>
            </a:r>
            <a:endParaRPr sz="1200">
              <a:solidFill>
                <a:srgbClr val="000000"/>
              </a:solidFill>
              <a:latin typeface="Times New Roman"/>
              <a:ea typeface="Times New Roman"/>
              <a:cs typeface="Times New Roman"/>
              <a:sym typeface="Times New Roman"/>
            </a:endParaRPr>
          </a:p>
          <a:p>
            <a:pPr marL="0" lvl="0" indent="45720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Pearson/Merrill Prentice Hall.</a:t>
            </a: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CCSSO’s Interstate Teacher Assessment and Support Consortium. (2013, April). Model core teaching standards and learning</a:t>
            </a:r>
            <a:endParaRPr sz="1200">
              <a:solidFill>
                <a:srgbClr val="000000"/>
              </a:solidFill>
              <a:latin typeface="Times New Roman"/>
              <a:ea typeface="Times New Roman"/>
              <a:cs typeface="Times New Roman"/>
              <a:sym typeface="Times New Roman"/>
            </a:endParaRPr>
          </a:p>
          <a:p>
            <a:pPr marL="0" lvl="0" indent="45720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progressions for teachers 1.0. Retrieved from</a:t>
            </a:r>
            <a:endParaRPr sz="1200">
              <a:solidFill>
                <a:srgbClr val="000000"/>
              </a:solidFill>
              <a:latin typeface="Times New Roman"/>
              <a:ea typeface="Times New Roman"/>
              <a:cs typeface="Times New Roman"/>
              <a:sym typeface="Times New Roman"/>
            </a:endParaRPr>
          </a:p>
          <a:p>
            <a:pPr marL="0" lvl="0" indent="45720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https://ccsso.org/sites/default/files/2017-12/2013_INTASC_Learning_Progressions_for_Teachers.pdf</a:t>
            </a: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Everett, C. (2018, May/June). To know and by known. </a:t>
            </a:r>
            <a:r>
              <a:rPr lang="en" sz="1200" i="1">
                <a:solidFill>
                  <a:schemeClr val="dk1"/>
                </a:solidFill>
                <a:latin typeface="Times New Roman"/>
                <a:ea typeface="Times New Roman"/>
                <a:cs typeface="Times New Roman"/>
                <a:sym typeface="Times New Roman"/>
              </a:rPr>
              <a:t>Literacy Today, </a:t>
            </a:r>
            <a:r>
              <a:rPr lang="en" sz="1200">
                <a:solidFill>
                  <a:schemeClr val="dk1"/>
                </a:solidFill>
                <a:latin typeface="Times New Roman"/>
                <a:ea typeface="Times New Roman"/>
                <a:cs typeface="Times New Roman"/>
                <a:sym typeface="Times New Roman"/>
              </a:rPr>
              <a:t>p. 21.</a:t>
            </a:r>
            <a:endParaRPr sz="1200">
              <a:solidFill>
                <a:schemeClr val="dk1"/>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Glaus, M. (2014). Text complexity and young adult literature. </a:t>
            </a:r>
            <a:r>
              <a:rPr lang="en" sz="1200" i="1">
                <a:solidFill>
                  <a:srgbClr val="000000"/>
                </a:solidFill>
                <a:latin typeface="Times New Roman"/>
                <a:ea typeface="Times New Roman"/>
                <a:cs typeface="Times New Roman"/>
                <a:sym typeface="Times New Roman"/>
              </a:rPr>
              <a:t>Journal of Adolescent &amp; Adult Literacy, 57</a:t>
            </a:r>
            <a:r>
              <a:rPr lang="en" sz="1200">
                <a:solidFill>
                  <a:srgbClr val="000000"/>
                </a:solidFill>
                <a:latin typeface="Times New Roman"/>
                <a:ea typeface="Times New Roman"/>
                <a:cs typeface="Times New Roman"/>
                <a:sym typeface="Times New Roman"/>
              </a:rPr>
              <a:t>(5), 407-416. doi: 10.1002/JAAL.255 </a:t>
            </a:r>
            <a:endParaRPr sz="1200">
              <a:solidFill>
                <a:srgbClr val="000000"/>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ts val="1100"/>
              <a:buFont typeface="Arial"/>
              <a:buNone/>
            </a:pPr>
            <a:r>
              <a:rPr lang="en" sz="1200">
                <a:solidFill>
                  <a:srgbClr val="000000"/>
                </a:solidFill>
                <a:latin typeface="Times New Roman"/>
                <a:ea typeface="Times New Roman"/>
                <a:cs typeface="Times New Roman"/>
                <a:sym typeface="Times New Roman"/>
              </a:rPr>
              <a:t>Hazlett, L. A., Johnson, A. B., &amp; Hayn, J. A. (2009). An almost young adult literature study.</a:t>
            </a:r>
            <a:r>
              <a:rPr lang="en" sz="1200" i="1">
                <a:solidFill>
                  <a:srgbClr val="000000"/>
                </a:solidFill>
                <a:latin typeface="Times New Roman"/>
                <a:ea typeface="Times New Roman"/>
                <a:cs typeface="Times New Roman"/>
                <a:sym typeface="Times New Roman"/>
              </a:rPr>
              <a:t> ALAN Review, 37</a:t>
            </a:r>
            <a:r>
              <a:rPr lang="en" sz="1200">
                <a:solidFill>
                  <a:srgbClr val="000000"/>
                </a:solidFill>
                <a:latin typeface="Times New Roman"/>
                <a:ea typeface="Times New Roman"/>
                <a:cs typeface="Times New Roman"/>
                <a:sym typeface="Times New Roman"/>
              </a:rPr>
              <a:t>(1), 48-53. Retrieved from https://search-proquest-com.proxy.olivet.edu/docview/212200979?accountid=12974</a:t>
            </a: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O’Donnell, A. (2018, May/June). Raising all voices. </a:t>
            </a:r>
            <a:r>
              <a:rPr lang="en" sz="1200" i="1">
                <a:solidFill>
                  <a:srgbClr val="000000"/>
                </a:solidFill>
                <a:latin typeface="Times New Roman"/>
                <a:ea typeface="Times New Roman"/>
                <a:cs typeface="Times New Roman"/>
                <a:sym typeface="Times New Roman"/>
              </a:rPr>
              <a:t>Literacy Today, </a:t>
            </a:r>
            <a:r>
              <a:rPr lang="en" sz="1200">
                <a:solidFill>
                  <a:srgbClr val="000000"/>
                </a:solidFill>
                <a:latin typeface="Times New Roman"/>
                <a:ea typeface="Times New Roman"/>
                <a:cs typeface="Times New Roman"/>
                <a:sym typeface="Times New Roman"/>
              </a:rPr>
              <a:t>p. 42.</a:t>
            </a:r>
            <a:endParaRPr sz="1200">
              <a:solidFill>
                <a:srgbClr val="000000"/>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ts val="1100"/>
              <a:buFont typeface="Arial"/>
              <a:buNone/>
            </a:pPr>
            <a:r>
              <a:rPr lang="en" sz="1200">
                <a:solidFill>
                  <a:srgbClr val="000000"/>
                </a:solidFill>
                <a:latin typeface="Times New Roman"/>
                <a:ea typeface="Times New Roman"/>
                <a:cs typeface="Times New Roman"/>
                <a:sym typeface="Times New Roman"/>
              </a:rPr>
              <a:t>Ostenson, J., P.H.D., &amp; Wadham, R. (2012). Young adult literature and the common core: A surprisingly good fit.</a:t>
            </a:r>
            <a:r>
              <a:rPr lang="en" sz="1200" i="1">
                <a:solidFill>
                  <a:srgbClr val="000000"/>
                </a:solidFill>
                <a:latin typeface="Times New Roman"/>
                <a:ea typeface="Times New Roman"/>
                <a:cs typeface="Times New Roman"/>
                <a:sym typeface="Times New Roman"/>
              </a:rPr>
              <a:t> American Secondary Education, 41</a:t>
            </a:r>
            <a:r>
              <a:rPr lang="en" sz="1200">
                <a:solidFill>
                  <a:srgbClr val="000000"/>
                </a:solidFill>
                <a:latin typeface="Times New Roman"/>
                <a:ea typeface="Times New Roman"/>
                <a:cs typeface="Times New Roman"/>
                <a:sym typeface="Times New Roman"/>
              </a:rPr>
              <a:t>(1), 4-13. Retrieved from https://search-proquest-com.proxy.olivet.edu/docview/1287974967?accountid=12974</a:t>
            </a:r>
            <a:endParaRPr sz="1200">
              <a:solidFill>
                <a:srgbClr val="000000"/>
              </a:solidFill>
              <a:latin typeface="Times New Roman"/>
              <a:ea typeface="Times New Roman"/>
              <a:cs typeface="Times New Roman"/>
              <a:sym typeface="Times New Roman"/>
            </a:endParaRPr>
          </a:p>
          <a:p>
            <a:pPr marL="457200" lvl="0" indent="-457200" algn="l" rtl="0">
              <a:lnSpc>
                <a:spcPct val="200000"/>
              </a:lnSpc>
              <a:spcBef>
                <a:spcPts val="0"/>
              </a:spcBef>
              <a:spcAft>
                <a:spcPts val="0"/>
              </a:spcAft>
              <a:buClr>
                <a:schemeClr val="dk1"/>
              </a:buClr>
              <a:buSzPts val="1100"/>
              <a:buFont typeface="Arial"/>
              <a:buNone/>
            </a:pPr>
            <a:r>
              <a:rPr lang="en" sz="1200">
                <a:solidFill>
                  <a:srgbClr val="000000"/>
                </a:solidFill>
                <a:latin typeface="Times New Roman"/>
                <a:ea typeface="Times New Roman"/>
                <a:cs typeface="Times New Roman"/>
                <a:sym typeface="Times New Roman"/>
              </a:rPr>
              <a:t>Santoli, S. &amp; Wagner, M. E. (2004). Promoting young adult literature: The other “real” literature. </a:t>
            </a:r>
            <a:r>
              <a:rPr lang="en" sz="1200" i="1">
                <a:solidFill>
                  <a:srgbClr val="000000"/>
                </a:solidFill>
                <a:latin typeface="Times New Roman"/>
                <a:ea typeface="Times New Roman"/>
                <a:cs typeface="Times New Roman"/>
                <a:sym typeface="Times New Roman"/>
              </a:rPr>
              <a:t>American Secondary Education</a:t>
            </a:r>
            <a:r>
              <a:rPr lang="en" sz="1200">
                <a:solidFill>
                  <a:srgbClr val="000000"/>
                </a:solidFill>
                <a:latin typeface="Times New Roman"/>
                <a:ea typeface="Times New Roman"/>
                <a:cs typeface="Times New Roman"/>
                <a:sym typeface="Times New Roman"/>
              </a:rPr>
              <a:t>, </a:t>
            </a:r>
            <a:r>
              <a:rPr lang="en" sz="1200" i="1">
                <a:solidFill>
                  <a:srgbClr val="000000"/>
                </a:solidFill>
                <a:latin typeface="Times New Roman"/>
                <a:ea typeface="Times New Roman"/>
                <a:cs typeface="Times New Roman"/>
                <a:sym typeface="Times New Roman"/>
              </a:rPr>
              <a:t>33</a:t>
            </a:r>
            <a:r>
              <a:rPr lang="en" sz="1200">
                <a:solidFill>
                  <a:srgbClr val="000000"/>
                </a:solidFill>
                <a:latin typeface="Times New Roman"/>
                <a:ea typeface="Times New Roman"/>
                <a:cs typeface="Times New Roman"/>
                <a:sym typeface="Times New Roman"/>
              </a:rPr>
              <a:t>(1), 65-75. Retrieved from https://www.jstor.org/stable/41064624?seq=1#page_scan_tab_contents</a:t>
            </a: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6"/>
          <p:cNvSpPr txBox="1">
            <a:spLocks noGrp="1"/>
          </p:cNvSpPr>
          <p:nvPr>
            <p:ph type="title"/>
          </p:nvPr>
        </p:nvSpPr>
        <p:spPr>
          <a:xfrm>
            <a:off x="457200" y="540600"/>
            <a:ext cx="8229600" cy="77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latin typeface="Shadows Into Light"/>
                <a:ea typeface="Shadows Into Light"/>
                <a:cs typeface="Shadows Into Light"/>
                <a:sym typeface="Shadows Into Light"/>
              </a:rPr>
              <a:t>YAL in the High School Classroom</a:t>
            </a:r>
            <a:endParaRPr sz="4800" dirty="0">
              <a:latin typeface="Shadows Into Light"/>
              <a:ea typeface="Shadows Into Light"/>
              <a:cs typeface="Shadows Into Light"/>
              <a:sym typeface="Shadows Into Light"/>
            </a:endParaRPr>
          </a:p>
        </p:txBody>
      </p:sp>
      <p:sp>
        <p:nvSpPr>
          <p:cNvPr id="112" name="Google Shape;112;p26"/>
          <p:cNvSpPr txBox="1">
            <a:spLocks noGrp="1"/>
          </p:cNvSpPr>
          <p:nvPr>
            <p:ph type="body" idx="1"/>
          </p:nvPr>
        </p:nvSpPr>
        <p:spPr>
          <a:xfrm>
            <a:off x="457200" y="1227775"/>
            <a:ext cx="3954000" cy="50172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endParaRPr sz="1500" b="1" dirty="0">
              <a:latin typeface="Yellowtail"/>
              <a:ea typeface="Yellowtail"/>
              <a:cs typeface="Yellowtail"/>
              <a:sym typeface="Yellowtail"/>
            </a:endParaRPr>
          </a:p>
          <a:p>
            <a:pPr marL="0" lvl="0" indent="0" algn="ctr" rtl="0">
              <a:spcBef>
                <a:spcPts val="600"/>
              </a:spcBef>
              <a:spcAft>
                <a:spcPts val="0"/>
              </a:spcAft>
              <a:buNone/>
            </a:pPr>
            <a:r>
              <a:rPr lang="en" sz="3000" b="1" dirty="0">
                <a:latin typeface="Playfair Display"/>
                <a:ea typeface="Playfair Display"/>
                <a:cs typeface="Playfair Display"/>
                <a:sym typeface="Playfair Display"/>
              </a:rPr>
              <a:t>Benefits</a:t>
            </a:r>
            <a:endParaRPr sz="3000" b="1" dirty="0">
              <a:latin typeface="Playfair Display"/>
              <a:ea typeface="Playfair Display"/>
              <a:cs typeface="Playfair Display"/>
              <a:sym typeface="Playfair Display"/>
            </a:endParaRPr>
          </a:p>
          <a:p>
            <a:pPr marL="457200" lvl="0" indent="-342900" algn="l" rtl="0">
              <a:spcBef>
                <a:spcPts val="600"/>
              </a:spcBef>
              <a:spcAft>
                <a:spcPts val="0"/>
              </a:spcAft>
              <a:buSzPts val="1800"/>
              <a:buFont typeface="Playfair Display"/>
              <a:buChar char="❏"/>
            </a:pPr>
            <a:r>
              <a:rPr lang="en" sz="1800" dirty="0">
                <a:latin typeface="Playfair Display"/>
                <a:ea typeface="Playfair Display"/>
                <a:cs typeface="Playfair Display"/>
                <a:sym typeface="Playfair Display"/>
              </a:rPr>
              <a:t>Helps readers build literacy skills and appreciation for reading texts (Santoli &amp; Wagner, 2004)</a:t>
            </a:r>
            <a:endParaRPr sz="1800" dirty="0">
              <a:latin typeface="Playfair Display"/>
              <a:ea typeface="Playfair Display"/>
              <a:cs typeface="Playfair Display"/>
              <a:sym typeface="Playfair Display"/>
            </a:endParaRPr>
          </a:p>
          <a:p>
            <a:pPr marL="0" lvl="0" indent="0" algn="l" rtl="0">
              <a:spcBef>
                <a:spcPts val="600"/>
              </a:spcBef>
              <a:spcAft>
                <a:spcPts val="0"/>
              </a:spcAft>
              <a:buNone/>
            </a:pPr>
            <a:endParaRPr sz="1800" dirty="0">
              <a:latin typeface="Playfair Display"/>
              <a:ea typeface="Playfair Display"/>
              <a:cs typeface="Playfair Display"/>
              <a:sym typeface="Playfair Display"/>
            </a:endParaRPr>
          </a:p>
          <a:p>
            <a:pPr marL="457200" lvl="0" indent="-342900" algn="l" rtl="0">
              <a:spcBef>
                <a:spcPts val="600"/>
              </a:spcBef>
              <a:spcAft>
                <a:spcPts val="0"/>
              </a:spcAft>
              <a:buSzPts val="1800"/>
              <a:buFont typeface="Playfair Display"/>
              <a:buChar char="❏"/>
            </a:pPr>
            <a:r>
              <a:rPr lang="en" sz="1800" dirty="0">
                <a:latin typeface="Playfair Display"/>
                <a:ea typeface="Playfair Display"/>
                <a:cs typeface="Playfair Display"/>
                <a:sym typeface="Playfair Display"/>
              </a:rPr>
              <a:t>Relevant to its readers (Glaus, 2014; Ostenson &amp; Wadham, 2012) </a:t>
            </a:r>
            <a:endParaRPr sz="1800" dirty="0">
              <a:latin typeface="Playfair Display"/>
              <a:ea typeface="Playfair Display"/>
              <a:cs typeface="Playfair Display"/>
              <a:sym typeface="Playfair Display"/>
            </a:endParaRPr>
          </a:p>
          <a:p>
            <a:pPr marL="0" lvl="0" indent="0" algn="l" rtl="0">
              <a:spcBef>
                <a:spcPts val="600"/>
              </a:spcBef>
              <a:spcAft>
                <a:spcPts val="0"/>
              </a:spcAft>
              <a:buNone/>
            </a:pPr>
            <a:endParaRPr sz="1800" dirty="0">
              <a:latin typeface="Playfair Display"/>
              <a:ea typeface="Playfair Display"/>
              <a:cs typeface="Playfair Display"/>
              <a:sym typeface="Playfair Display"/>
            </a:endParaRPr>
          </a:p>
          <a:p>
            <a:pPr marL="457200" lvl="0" indent="-342900" algn="l" rtl="0">
              <a:spcBef>
                <a:spcPts val="600"/>
              </a:spcBef>
              <a:spcAft>
                <a:spcPts val="0"/>
              </a:spcAft>
              <a:buSzPts val="1800"/>
              <a:buFont typeface="Playfair Display"/>
              <a:buChar char="❏"/>
            </a:pPr>
            <a:r>
              <a:rPr lang="en" sz="1800" dirty="0">
                <a:latin typeface="Playfair Display"/>
                <a:ea typeface="Playfair Display"/>
                <a:cs typeface="Playfair Display"/>
                <a:sym typeface="Playfair Display"/>
              </a:rPr>
              <a:t>Aids in formulating a personal identity (Bushman &amp; Hays, 2006)</a:t>
            </a:r>
            <a:endParaRPr sz="1800" dirty="0">
              <a:latin typeface="Playfair Display"/>
              <a:ea typeface="Playfair Display"/>
              <a:cs typeface="Playfair Display"/>
              <a:sym typeface="Playfair Display"/>
            </a:endParaRPr>
          </a:p>
        </p:txBody>
      </p:sp>
      <p:sp>
        <p:nvSpPr>
          <p:cNvPr id="113" name="Google Shape;113;p26"/>
          <p:cNvSpPr txBox="1">
            <a:spLocks noGrp="1"/>
          </p:cNvSpPr>
          <p:nvPr>
            <p:ph type="body" idx="1"/>
          </p:nvPr>
        </p:nvSpPr>
        <p:spPr>
          <a:xfrm>
            <a:off x="4774300" y="1227775"/>
            <a:ext cx="3954000" cy="5017200"/>
          </a:xfrm>
          <a:prstGeom prst="rect">
            <a:avLst/>
          </a:prstGeom>
        </p:spPr>
        <p:txBody>
          <a:bodyPr spcFirstLastPara="1" wrap="square" lIns="91425" tIns="91425" rIns="91425" bIns="91425" anchor="t" anchorCtr="0">
            <a:noAutofit/>
          </a:bodyPr>
          <a:lstStyle/>
          <a:p>
            <a:pPr marL="0" lvl="0" indent="0" algn="ctr" rtl="0">
              <a:lnSpc>
                <a:spcPct val="100000"/>
              </a:lnSpc>
              <a:spcBef>
                <a:spcPts val="600"/>
              </a:spcBef>
              <a:spcAft>
                <a:spcPts val="0"/>
              </a:spcAft>
              <a:buNone/>
            </a:pPr>
            <a:endParaRPr sz="1500" b="1" dirty="0">
              <a:latin typeface="Playfair Display"/>
              <a:ea typeface="Playfair Display"/>
              <a:cs typeface="Playfair Display"/>
              <a:sym typeface="Playfair Display"/>
            </a:endParaRPr>
          </a:p>
          <a:p>
            <a:pPr marL="0" lvl="0" indent="0" algn="ctr" rtl="0">
              <a:lnSpc>
                <a:spcPct val="100000"/>
              </a:lnSpc>
              <a:spcBef>
                <a:spcPts val="600"/>
              </a:spcBef>
              <a:spcAft>
                <a:spcPts val="0"/>
              </a:spcAft>
              <a:buNone/>
            </a:pPr>
            <a:r>
              <a:rPr lang="en" sz="3000" b="1" dirty="0">
                <a:latin typeface="Playfair Display"/>
                <a:ea typeface="Playfair Display"/>
                <a:cs typeface="Playfair Display"/>
                <a:sym typeface="Playfair Display"/>
              </a:rPr>
              <a:t>Challenges</a:t>
            </a:r>
            <a:endParaRPr sz="3000" b="1" dirty="0">
              <a:latin typeface="Playfair Display"/>
              <a:ea typeface="Playfair Display"/>
              <a:cs typeface="Playfair Display"/>
              <a:sym typeface="Playfair Display"/>
            </a:endParaRPr>
          </a:p>
          <a:p>
            <a:pPr marL="457200" lvl="0" indent="-342900" algn="l" rtl="0">
              <a:lnSpc>
                <a:spcPct val="100000"/>
              </a:lnSpc>
              <a:spcBef>
                <a:spcPts val="600"/>
              </a:spcBef>
              <a:spcAft>
                <a:spcPts val="0"/>
              </a:spcAft>
              <a:buSzPts val="1800"/>
              <a:buFont typeface="Playfair Display"/>
              <a:buChar char="❏"/>
            </a:pPr>
            <a:r>
              <a:rPr lang="en" sz="1800" dirty="0">
                <a:latin typeface="Playfair Display"/>
                <a:ea typeface="Playfair Display"/>
                <a:cs typeface="Playfair Display"/>
                <a:sym typeface="Playfair Display"/>
              </a:rPr>
              <a:t>YAL is too immature for mainstream English classes (Bucher &amp; Hinton, 2010; Cole, 2009) </a:t>
            </a:r>
            <a:endParaRPr sz="1800" dirty="0">
              <a:latin typeface="Playfair Display"/>
              <a:ea typeface="Playfair Display"/>
              <a:cs typeface="Playfair Display"/>
              <a:sym typeface="Playfair Display"/>
            </a:endParaRPr>
          </a:p>
          <a:p>
            <a:pPr marL="0" lvl="0" indent="0" algn="l" rtl="0">
              <a:lnSpc>
                <a:spcPct val="100000"/>
              </a:lnSpc>
              <a:spcBef>
                <a:spcPts val="600"/>
              </a:spcBef>
              <a:spcAft>
                <a:spcPts val="0"/>
              </a:spcAft>
              <a:buNone/>
            </a:pPr>
            <a:endParaRPr sz="1800" dirty="0">
              <a:latin typeface="Playfair Display"/>
              <a:ea typeface="Playfair Display"/>
              <a:cs typeface="Playfair Display"/>
              <a:sym typeface="Playfair Display"/>
            </a:endParaRPr>
          </a:p>
          <a:p>
            <a:pPr marL="457200" lvl="0" indent="-342900" algn="l" rtl="0">
              <a:lnSpc>
                <a:spcPct val="100000"/>
              </a:lnSpc>
              <a:spcBef>
                <a:spcPts val="0"/>
              </a:spcBef>
              <a:spcAft>
                <a:spcPts val="0"/>
              </a:spcAft>
              <a:buSzPts val="1800"/>
              <a:buFont typeface="Playfair Display"/>
              <a:buChar char="❏"/>
            </a:pPr>
            <a:r>
              <a:rPr lang="en" sz="1800" dirty="0">
                <a:latin typeface="Playfair Display"/>
                <a:ea typeface="Playfair Display"/>
                <a:cs typeface="Playfair Display"/>
                <a:sym typeface="Playfair Display"/>
              </a:rPr>
              <a:t>“Many English language arts teachers are determined to make their students read ‘real’ literature…[by] authors such as Jane Austen, Charles Dickens, Mark Twain, and Willa Cather”  (Santoli &amp; Wagner, 2004) </a:t>
            </a:r>
            <a:endParaRPr sz="1800" dirty="0">
              <a:latin typeface="Playfair Display"/>
              <a:ea typeface="Playfair Display"/>
              <a:cs typeface="Playfair Display"/>
              <a:sym typeface="Playfair Display"/>
            </a:endParaRPr>
          </a:p>
          <a:p>
            <a:pPr marL="0" lvl="0" indent="0" algn="l" rtl="0">
              <a:lnSpc>
                <a:spcPct val="100000"/>
              </a:lnSpc>
              <a:spcBef>
                <a:spcPts val="0"/>
              </a:spcBef>
              <a:spcAft>
                <a:spcPts val="0"/>
              </a:spcAft>
              <a:buNone/>
            </a:pPr>
            <a:endParaRPr sz="1800" dirty="0">
              <a:latin typeface="Playfair Display"/>
              <a:ea typeface="Playfair Display"/>
              <a:cs typeface="Playfair Display"/>
              <a:sym typeface="Playfair Display"/>
            </a:endParaRPr>
          </a:p>
          <a:p>
            <a:pPr marL="457200" lvl="0" indent="-342900" algn="l" rtl="0">
              <a:lnSpc>
                <a:spcPct val="100000"/>
              </a:lnSpc>
              <a:spcBef>
                <a:spcPts val="0"/>
              </a:spcBef>
              <a:spcAft>
                <a:spcPts val="0"/>
              </a:spcAft>
              <a:buSzPts val="1800"/>
              <a:buFont typeface="Playfair Display"/>
              <a:buChar char="❏"/>
            </a:pPr>
            <a:r>
              <a:rPr lang="en" sz="1800" dirty="0">
                <a:latin typeface="Playfair Display"/>
                <a:ea typeface="Playfair Display"/>
                <a:cs typeface="Playfair Display"/>
                <a:sym typeface="Playfair Display"/>
              </a:rPr>
              <a:t>Access to YAL texts </a:t>
            </a:r>
            <a:endParaRPr sz="1800" dirty="0">
              <a:latin typeface="Playfair Display"/>
              <a:ea typeface="Playfair Display"/>
              <a:cs typeface="Playfair Display"/>
              <a:sym typeface="Playfair Display"/>
            </a:endParaRPr>
          </a:p>
        </p:txBody>
      </p:sp>
      <p:cxnSp>
        <p:nvCxnSpPr>
          <p:cNvPr id="114" name="Google Shape;114;p26"/>
          <p:cNvCxnSpPr/>
          <p:nvPr/>
        </p:nvCxnSpPr>
        <p:spPr>
          <a:xfrm flipH="1">
            <a:off x="4583900" y="1557550"/>
            <a:ext cx="17700" cy="4566000"/>
          </a:xfrm>
          <a:prstGeom prst="straightConnector1">
            <a:avLst/>
          </a:prstGeom>
          <a:noFill/>
          <a:ln w="9525" cap="flat" cmpd="sng">
            <a:solidFill>
              <a:srgbClr val="666666"/>
            </a:solidFill>
            <a:prstDash val="solid"/>
            <a:round/>
            <a:headEnd type="none" w="med" len="med"/>
            <a:tailEnd type="none" w="med" len="med"/>
          </a:ln>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53"/>
          <p:cNvSpPr txBox="1">
            <a:spLocks noGrp="1"/>
          </p:cNvSpPr>
          <p:nvPr>
            <p:ph type="ctrTitle"/>
          </p:nvPr>
        </p:nvSpPr>
        <p:spPr>
          <a:xfrm>
            <a:off x="311700" y="228624"/>
            <a:ext cx="8520600" cy="69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600">
                <a:latin typeface="Shadows Into Light"/>
                <a:ea typeface="Shadows Into Light"/>
                <a:cs typeface="Shadows Into Light"/>
                <a:sym typeface="Shadows Into Light"/>
              </a:rPr>
              <a:t>Images</a:t>
            </a:r>
            <a:endParaRPr sz="3600">
              <a:latin typeface="Shadows Into Light"/>
              <a:ea typeface="Shadows Into Light"/>
              <a:cs typeface="Shadows Into Light"/>
              <a:sym typeface="Shadows Into Light"/>
            </a:endParaRPr>
          </a:p>
        </p:txBody>
      </p:sp>
      <p:sp>
        <p:nvSpPr>
          <p:cNvPr id="311" name="Google Shape;311;p53"/>
          <p:cNvSpPr txBox="1">
            <a:spLocks noGrp="1"/>
          </p:cNvSpPr>
          <p:nvPr>
            <p:ph type="subTitle" idx="1"/>
          </p:nvPr>
        </p:nvSpPr>
        <p:spPr>
          <a:xfrm>
            <a:off x="311700" y="1123125"/>
            <a:ext cx="8520600" cy="5476500"/>
          </a:xfrm>
          <a:prstGeom prst="rect">
            <a:avLst/>
          </a:prstGeom>
        </p:spPr>
        <p:txBody>
          <a:bodyPr spcFirstLastPara="1" wrap="square" lIns="91425" tIns="91425" rIns="91425" bIns="91425" anchor="t" anchorCtr="0">
            <a:noAutofit/>
          </a:bodyPr>
          <a:lstStyle/>
          <a:p>
            <a:pPr marL="0" lvl="0" indent="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Kwame Alexaner: </a:t>
            </a:r>
            <a:r>
              <a:rPr lang="en" sz="1200" u="sng">
                <a:solidFill>
                  <a:schemeClr val="hlink"/>
                </a:solidFill>
                <a:latin typeface="Times New Roman"/>
                <a:ea typeface="Times New Roman"/>
                <a:cs typeface="Times New Roman"/>
                <a:sym typeface="Times New Roman"/>
                <a:hlinkClick r:id="rId3"/>
              </a:rPr>
              <a:t>https://www.bookpeople.com/event/kwame-alexander-swing</a:t>
            </a: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r>
              <a:rPr lang="en" sz="1200">
                <a:solidFill>
                  <a:srgbClr val="000000"/>
                </a:solidFill>
                <a:latin typeface="Times New Roman"/>
                <a:ea typeface="Times New Roman"/>
                <a:cs typeface="Times New Roman"/>
                <a:sym typeface="Times New Roman"/>
              </a:rPr>
              <a:t>Chad Everett: </a:t>
            </a:r>
            <a:r>
              <a:rPr lang="en" sz="1200" u="sng">
                <a:solidFill>
                  <a:schemeClr val="hlink"/>
                </a:solidFill>
                <a:latin typeface="Times New Roman"/>
                <a:ea typeface="Times New Roman"/>
                <a:cs typeface="Times New Roman"/>
                <a:sym typeface="Times New Roman"/>
                <a:hlinkClick r:id="rId4"/>
              </a:rPr>
              <a:t>https://twitter.com/chadceverett</a:t>
            </a: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endParaRPr sz="1200">
              <a:solidFill>
                <a:srgbClr val="000000"/>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7"/>
          <p:cNvSpPr txBox="1">
            <a:spLocks noGrp="1"/>
          </p:cNvSpPr>
          <p:nvPr>
            <p:ph type="title"/>
          </p:nvPr>
        </p:nvSpPr>
        <p:spPr>
          <a:xfrm>
            <a:off x="457200" y="594325"/>
            <a:ext cx="8229600" cy="77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latin typeface="Shadows Into Light"/>
                <a:ea typeface="Shadows Into Light"/>
                <a:cs typeface="Shadows Into Light"/>
                <a:sym typeface="Shadows Into Light"/>
              </a:rPr>
              <a:t>Defining Young Adult Literature</a:t>
            </a:r>
            <a:endParaRPr sz="4800" dirty="0">
              <a:latin typeface="Shadows Into Light"/>
              <a:ea typeface="Shadows Into Light"/>
              <a:cs typeface="Shadows Into Light"/>
              <a:sym typeface="Shadows Into Light"/>
            </a:endParaRPr>
          </a:p>
        </p:txBody>
      </p:sp>
      <p:sp>
        <p:nvSpPr>
          <p:cNvPr id="120" name="Google Shape;120;p27"/>
          <p:cNvSpPr txBox="1">
            <a:spLocks noGrp="1"/>
          </p:cNvSpPr>
          <p:nvPr>
            <p:ph type="body" idx="1"/>
          </p:nvPr>
        </p:nvSpPr>
        <p:spPr>
          <a:xfrm>
            <a:off x="731550" y="1539925"/>
            <a:ext cx="7680900" cy="4704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dirty="0">
                <a:latin typeface="Playfair Display"/>
                <a:ea typeface="Playfair Display"/>
                <a:cs typeface="Playfair Display"/>
                <a:sym typeface="Playfair Display"/>
              </a:rPr>
              <a:t>Young Adult Literature is…</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None/>
            </a:pPr>
            <a:endParaRPr dirty="0">
              <a:latin typeface="Playfair Display"/>
              <a:ea typeface="Playfair Display"/>
              <a:cs typeface="Playfair Display"/>
              <a:sym typeface="Playfair Display"/>
            </a:endParaRPr>
          </a:p>
          <a:p>
            <a:pPr marL="457200" lvl="0" indent="-355600" algn="l" rtl="0">
              <a:lnSpc>
                <a:spcPct val="100000"/>
              </a:lnSpc>
              <a:spcBef>
                <a:spcPts val="0"/>
              </a:spcBef>
              <a:spcAft>
                <a:spcPts val="0"/>
              </a:spcAft>
              <a:buSzPts val="2000"/>
              <a:buFont typeface="Playfair Display"/>
              <a:buChar char="❏"/>
            </a:pPr>
            <a:r>
              <a:rPr lang="en" dirty="0">
                <a:latin typeface="Playfair Display"/>
                <a:ea typeface="Playfair Display"/>
                <a:cs typeface="Playfair Display"/>
                <a:sym typeface="Playfair Display"/>
              </a:rPr>
              <a:t>“literature written specifically for adolescents in grades 6 through 12” (Hazlett, Johnson, &amp; Hayn, 2009, p. 48)</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None/>
            </a:pPr>
            <a:endParaRPr dirty="0">
              <a:latin typeface="Playfair Display"/>
              <a:ea typeface="Playfair Display"/>
              <a:cs typeface="Playfair Display"/>
              <a:sym typeface="Playfair Display"/>
            </a:endParaRPr>
          </a:p>
          <a:p>
            <a:pPr marL="457200" lvl="0" indent="-355600" algn="l" rtl="0">
              <a:lnSpc>
                <a:spcPct val="100000"/>
              </a:lnSpc>
              <a:spcBef>
                <a:spcPts val="0"/>
              </a:spcBef>
              <a:spcAft>
                <a:spcPts val="0"/>
              </a:spcAft>
              <a:buSzPts val="2000"/>
              <a:buFont typeface="Playfair Display"/>
              <a:buChar char="❏"/>
            </a:pPr>
            <a:r>
              <a:rPr lang="en" dirty="0">
                <a:latin typeface="Playfair Display"/>
                <a:ea typeface="Playfair Display"/>
                <a:cs typeface="Playfair Display"/>
                <a:sym typeface="Playfair Display"/>
              </a:rPr>
              <a:t> literature in which “teenagers are the main characters dealing with issues to which teens can relate (Herz &amp; Gallo, 2005, pp. 10-11)” (as cited in Glaus, 2014, p. 408)</a:t>
            </a:r>
            <a:endParaRPr dirty="0">
              <a:latin typeface="Playfair Display"/>
              <a:ea typeface="Playfair Display"/>
              <a:cs typeface="Playfair Display"/>
              <a:sym typeface="Playfair Display"/>
            </a:endParaRPr>
          </a:p>
          <a:p>
            <a:pPr marL="0" lvl="0" indent="0" algn="l" rtl="0">
              <a:lnSpc>
                <a:spcPct val="100000"/>
              </a:lnSpc>
              <a:spcBef>
                <a:spcPts val="0"/>
              </a:spcBef>
              <a:spcAft>
                <a:spcPts val="0"/>
              </a:spcAft>
              <a:buNone/>
            </a:pPr>
            <a:endParaRPr dirty="0">
              <a:latin typeface="Playfair Display"/>
              <a:ea typeface="Playfair Display"/>
              <a:cs typeface="Playfair Display"/>
              <a:sym typeface="Playfair Display"/>
            </a:endParaRPr>
          </a:p>
          <a:p>
            <a:pPr marL="457200" lvl="0" indent="-355600" algn="l" rtl="0">
              <a:lnSpc>
                <a:spcPct val="100000"/>
              </a:lnSpc>
              <a:spcBef>
                <a:spcPts val="0"/>
              </a:spcBef>
              <a:spcAft>
                <a:spcPts val="0"/>
              </a:spcAft>
              <a:buSzPts val="2000"/>
              <a:buFont typeface="Playfair Display"/>
              <a:buChar char="❏"/>
            </a:pPr>
            <a:r>
              <a:rPr lang="en" dirty="0">
                <a:latin typeface="Playfair Display"/>
                <a:ea typeface="Playfair Display"/>
                <a:cs typeface="Playfair Display"/>
                <a:sym typeface="Playfair Display"/>
              </a:rPr>
              <a:t>literature in which the “outcomes usually depend on the decision and choices of main characters (Herz &amp; Gallo, 2005, pp. 10-11)” (as cited in Glaus, 2014, p. 408)</a:t>
            </a:r>
            <a:endParaRPr dirty="0">
              <a:solidFill>
                <a:srgbClr val="000000"/>
              </a:solidFill>
              <a:latin typeface="Playfair Display"/>
              <a:ea typeface="Playfair Display"/>
              <a:cs typeface="Playfair Display"/>
              <a:sym typeface="Playfair Display"/>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8"/>
          <p:cNvSpPr txBox="1">
            <a:spLocks noGrp="1"/>
          </p:cNvSpPr>
          <p:nvPr>
            <p:ph type="title"/>
          </p:nvPr>
        </p:nvSpPr>
        <p:spPr>
          <a:xfrm>
            <a:off x="457200" y="548350"/>
            <a:ext cx="8229600" cy="77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latin typeface="Shadows Into Light"/>
                <a:ea typeface="Shadows Into Light"/>
                <a:cs typeface="Shadows Into Light"/>
                <a:sym typeface="Shadows Into Light"/>
              </a:rPr>
              <a:t>Defining Diversity</a:t>
            </a:r>
            <a:endParaRPr sz="4800" dirty="0">
              <a:latin typeface="Shadows Into Light"/>
              <a:ea typeface="Shadows Into Light"/>
              <a:cs typeface="Shadows Into Light"/>
              <a:sym typeface="Shadows Into Light"/>
            </a:endParaRPr>
          </a:p>
        </p:txBody>
      </p:sp>
      <p:sp>
        <p:nvSpPr>
          <p:cNvPr id="126" name="Google Shape;126;p28"/>
          <p:cNvSpPr txBox="1">
            <a:spLocks noGrp="1"/>
          </p:cNvSpPr>
          <p:nvPr>
            <p:ph type="body" idx="1"/>
          </p:nvPr>
        </p:nvSpPr>
        <p:spPr>
          <a:xfrm>
            <a:off x="731550" y="1396675"/>
            <a:ext cx="7680900" cy="4848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dirty="0">
                <a:solidFill>
                  <a:srgbClr val="000000"/>
                </a:solidFill>
                <a:latin typeface="Playfair Display"/>
                <a:ea typeface="Playfair Display"/>
                <a:cs typeface="Playfair Display"/>
                <a:sym typeface="Playfair Display"/>
              </a:rPr>
              <a:t>The Council for the Accreditation of Educator Preparation (CAEP) defines diversity as the following:</a:t>
            </a:r>
            <a:endParaRPr dirty="0">
              <a:solidFill>
                <a:srgbClr val="000000"/>
              </a:solidFill>
              <a:latin typeface="Playfair Display"/>
              <a:ea typeface="Playfair Display"/>
              <a:cs typeface="Playfair Display"/>
              <a:sym typeface="Playfair Display"/>
            </a:endParaRPr>
          </a:p>
          <a:p>
            <a:pPr marL="0" lvl="0" indent="0" algn="l" rtl="0">
              <a:spcBef>
                <a:spcPts val="600"/>
              </a:spcBef>
              <a:spcAft>
                <a:spcPts val="0"/>
              </a:spcAft>
              <a:buNone/>
            </a:pPr>
            <a:endParaRPr dirty="0">
              <a:solidFill>
                <a:srgbClr val="000000"/>
              </a:solidFill>
              <a:latin typeface="Playfair Display"/>
              <a:ea typeface="Playfair Display"/>
              <a:cs typeface="Playfair Display"/>
              <a:sym typeface="Playfair Display"/>
            </a:endParaRPr>
          </a:p>
          <a:p>
            <a:pPr marL="457200" lvl="0" indent="-355600" algn="l" rtl="0">
              <a:spcBef>
                <a:spcPts val="600"/>
              </a:spcBef>
              <a:spcAft>
                <a:spcPts val="0"/>
              </a:spcAft>
              <a:buClr>
                <a:srgbClr val="000000"/>
              </a:buClr>
              <a:buSzPts val="2000"/>
              <a:buFont typeface="Playfair Display"/>
              <a:buChar char="❏"/>
            </a:pPr>
            <a:r>
              <a:rPr lang="en" b="1" dirty="0">
                <a:solidFill>
                  <a:srgbClr val="000000"/>
                </a:solidFill>
                <a:latin typeface="Playfair Display"/>
                <a:ea typeface="Playfair Display"/>
                <a:cs typeface="Playfair Display"/>
                <a:sym typeface="Playfair Display"/>
              </a:rPr>
              <a:t>Individual differences</a:t>
            </a:r>
            <a:r>
              <a:rPr lang="en" dirty="0">
                <a:solidFill>
                  <a:srgbClr val="000000"/>
                </a:solidFill>
                <a:latin typeface="Playfair Display"/>
                <a:ea typeface="Playfair Display"/>
                <a:cs typeface="Playfair Display"/>
                <a:sym typeface="Playfair Display"/>
              </a:rPr>
              <a:t> (Personality, interests, learning modalities, and life experiences)</a:t>
            </a:r>
            <a:endParaRPr dirty="0">
              <a:solidFill>
                <a:srgbClr val="000000"/>
              </a:solidFill>
              <a:latin typeface="Playfair Display"/>
              <a:ea typeface="Playfair Display"/>
              <a:cs typeface="Playfair Display"/>
              <a:sym typeface="Playfair Display"/>
            </a:endParaRPr>
          </a:p>
          <a:p>
            <a:pPr marL="0" lvl="0" indent="0" algn="l" rtl="0">
              <a:spcBef>
                <a:spcPts val="600"/>
              </a:spcBef>
              <a:spcAft>
                <a:spcPts val="0"/>
              </a:spcAft>
              <a:buNone/>
            </a:pPr>
            <a:endParaRPr dirty="0">
              <a:solidFill>
                <a:srgbClr val="000000"/>
              </a:solidFill>
              <a:latin typeface="Playfair Display"/>
              <a:ea typeface="Playfair Display"/>
              <a:cs typeface="Playfair Display"/>
              <a:sym typeface="Playfair Display"/>
            </a:endParaRPr>
          </a:p>
          <a:p>
            <a:pPr marL="457200" lvl="0" indent="-355600" algn="l" rtl="0">
              <a:spcBef>
                <a:spcPts val="600"/>
              </a:spcBef>
              <a:spcAft>
                <a:spcPts val="0"/>
              </a:spcAft>
              <a:buClr>
                <a:srgbClr val="000000"/>
              </a:buClr>
              <a:buSzPts val="2000"/>
              <a:buFont typeface="Playfair Display"/>
              <a:buChar char="❏"/>
            </a:pPr>
            <a:r>
              <a:rPr lang="en" b="1" dirty="0">
                <a:solidFill>
                  <a:srgbClr val="000000"/>
                </a:solidFill>
                <a:latin typeface="Playfair Display"/>
                <a:ea typeface="Playfair Display"/>
                <a:cs typeface="Playfair Display"/>
                <a:sym typeface="Playfair Display"/>
              </a:rPr>
              <a:t>Group differences</a:t>
            </a:r>
            <a:r>
              <a:rPr lang="en" dirty="0">
                <a:solidFill>
                  <a:srgbClr val="000000"/>
                </a:solidFill>
                <a:latin typeface="Playfair Display"/>
                <a:ea typeface="Playfair Display"/>
                <a:cs typeface="Playfair Display"/>
                <a:sym typeface="Playfair Display"/>
              </a:rPr>
              <a:t> (Race, ethnicity, ability, gender identity, sexual orientation, nationality, language, religion, political affiliation, and socio-economic background)</a:t>
            </a:r>
            <a:endParaRPr dirty="0">
              <a:solidFill>
                <a:srgbClr val="000000"/>
              </a:solidFill>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9"/>
          <p:cNvSpPr txBox="1">
            <a:spLocks noGrp="1"/>
          </p:cNvSpPr>
          <p:nvPr>
            <p:ph type="title"/>
          </p:nvPr>
        </p:nvSpPr>
        <p:spPr>
          <a:xfrm>
            <a:off x="457200" y="576400"/>
            <a:ext cx="8229600" cy="77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latin typeface="Shadows Into Light"/>
                <a:ea typeface="Shadows Into Light"/>
                <a:cs typeface="Shadows Into Light"/>
                <a:sym typeface="Shadows Into Light"/>
              </a:rPr>
              <a:t>Methodology and Procedures</a:t>
            </a:r>
            <a:endParaRPr sz="4800" dirty="0">
              <a:latin typeface="Shadows Into Light"/>
              <a:ea typeface="Shadows Into Light"/>
              <a:cs typeface="Shadows Into Light"/>
              <a:sym typeface="Shadows Into Light"/>
            </a:endParaRPr>
          </a:p>
        </p:txBody>
      </p:sp>
      <p:grpSp>
        <p:nvGrpSpPr>
          <p:cNvPr id="132" name="Google Shape;132;p29"/>
          <p:cNvGrpSpPr/>
          <p:nvPr/>
        </p:nvGrpSpPr>
        <p:grpSpPr>
          <a:xfrm>
            <a:off x="5729756" y="1706047"/>
            <a:ext cx="3362889" cy="4571287"/>
            <a:chOff x="5632317" y="1189775"/>
            <a:chExt cx="3305700" cy="4530064"/>
          </a:xfrm>
        </p:grpSpPr>
        <p:sp>
          <p:nvSpPr>
            <p:cNvPr id="133" name="Google Shape;133;p29"/>
            <p:cNvSpPr/>
            <p:nvPr/>
          </p:nvSpPr>
          <p:spPr>
            <a:xfrm>
              <a:off x="5632317" y="1189775"/>
              <a:ext cx="3305700" cy="669000"/>
            </a:xfrm>
            <a:prstGeom prst="chevron">
              <a:avLst>
                <a:gd name="adj" fmla="val 50000"/>
              </a:avLst>
            </a:prstGeom>
            <a:solidFill>
              <a:srgbClr val="9FC5E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layfair Display"/>
                  <a:ea typeface="Playfair Display"/>
                  <a:cs typeface="Playfair Display"/>
                  <a:sym typeface="Playfair Display"/>
                </a:rPr>
                <a:t>Collecting the Data</a:t>
              </a:r>
              <a:endParaRPr sz="1600" b="1">
                <a:solidFill>
                  <a:srgbClr val="FFFFFF"/>
                </a:solidFill>
                <a:latin typeface="Playfair Display"/>
                <a:ea typeface="Playfair Display"/>
                <a:cs typeface="Playfair Display"/>
                <a:sym typeface="Playfair Display"/>
              </a:endParaRPr>
            </a:p>
          </p:txBody>
        </p:sp>
        <p:sp>
          <p:nvSpPr>
            <p:cNvPr id="134" name="Google Shape;134;p29"/>
            <p:cNvSpPr txBox="1"/>
            <p:nvPr/>
          </p:nvSpPr>
          <p:spPr>
            <a:xfrm>
              <a:off x="6167060" y="2057139"/>
              <a:ext cx="2236200" cy="3662700"/>
            </a:xfrm>
            <a:prstGeom prst="rect">
              <a:avLst/>
            </a:prstGeom>
            <a:noFill/>
            <a:ln>
              <a:noFill/>
            </a:ln>
          </p:spPr>
          <p:txBody>
            <a:bodyPr spcFirstLastPara="1" wrap="square" lIns="91425" tIns="91425" rIns="91425" bIns="91425" anchor="t" anchorCtr="0">
              <a:noAutofit/>
            </a:bodyPr>
            <a:lstStyle/>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Contacted teachers we have personal connections with in the spring of 2018</a:t>
              </a: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Emailed a link to the survey on Google Forms</a:t>
              </a: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endParaRPr sz="1800" i="1"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r>
                <a:rPr lang="en" sz="1800" i="1" dirty="0">
                  <a:solidFill>
                    <a:schemeClr val="dk1"/>
                  </a:solidFill>
                  <a:latin typeface="Playfair Display"/>
                  <a:ea typeface="Playfair Display"/>
                  <a:cs typeface="Playfair Display"/>
                  <a:sym typeface="Playfair Display"/>
                </a:rPr>
                <a:t>Deadline</a:t>
              </a:r>
              <a:r>
                <a:rPr lang="en" sz="1800" dirty="0">
                  <a:solidFill>
                    <a:schemeClr val="dk1"/>
                  </a:solidFill>
                  <a:latin typeface="Playfair Display"/>
                  <a:ea typeface="Playfair Display"/>
                  <a:cs typeface="Playfair Display"/>
                  <a:sym typeface="Playfair Display"/>
                </a:rPr>
                <a:t>: 1 month</a:t>
              </a:r>
              <a:endParaRPr sz="1800" dirty="0">
                <a:solidFill>
                  <a:schemeClr val="dk1"/>
                </a:solidFill>
                <a:latin typeface="Playfair Display"/>
                <a:ea typeface="Playfair Display"/>
                <a:cs typeface="Playfair Display"/>
                <a:sym typeface="Playfair Display"/>
              </a:endParaRPr>
            </a:p>
            <a:p>
              <a:pPr marL="0" lvl="0" indent="0" algn="ctr" rtl="0">
                <a:lnSpc>
                  <a:spcPct val="115000"/>
                </a:lnSpc>
                <a:spcBef>
                  <a:spcPts val="0"/>
                </a:spcBef>
                <a:spcAft>
                  <a:spcPts val="0"/>
                </a:spcAft>
                <a:buNone/>
              </a:pPr>
              <a:endParaRPr sz="1800" dirty="0">
                <a:latin typeface="Roboto"/>
                <a:ea typeface="Roboto"/>
                <a:cs typeface="Roboto"/>
                <a:sym typeface="Roboto"/>
              </a:endParaRPr>
            </a:p>
          </p:txBody>
        </p:sp>
      </p:grpSp>
      <p:grpSp>
        <p:nvGrpSpPr>
          <p:cNvPr id="135" name="Google Shape;135;p29"/>
          <p:cNvGrpSpPr/>
          <p:nvPr/>
        </p:nvGrpSpPr>
        <p:grpSpPr>
          <a:xfrm>
            <a:off x="0" y="1706264"/>
            <a:ext cx="3608261" cy="3514529"/>
            <a:chOff x="0" y="1189989"/>
            <a:chExt cx="3546900" cy="3482836"/>
          </a:xfrm>
        </p:grpSpPr>
        <p:sp>
          <p:nvSpPr>
            <p:cNvPr id="136" name="Google Shape;136;p29"/>
            <p:cNvSpPr/>
            <p:nvPr/>
          </p:nvSpPr>
          <p:spPr>
            <a:xfrm>
              <a:off x="0" y="1189989"/>
              <a:ext cx="3546900" cy="669000"/>
            </a:xfrm>
            <a:prstGeom prst="homePlate">
              <a:avLst>
                <a:gd name="adj" fmla="val 50000"/>
              </a:avLst>
            </a:prstGeom>
            <a:solidFill>
              <a:srgbClr val="0B539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layfair Display"/>
                  <a:ea typeface="Playfair Display"/>
                  <a:cs typeface="Playfair Display"/>
                  <a:sym typeface="Playfair Display"/>
                </a:rPr>
                <a:t>Creating the Survey</a:t>
              </a:r>
              <a:endParaRPr sz="1600" b="1">
                <a:solidFill>
                  <a:srgbClr val="FFFFFF"/>
                </a:solidFill>
                <a:latin typeface="Playfair Display"/>
                <a:ea typeface="Playfair Display"/>
                <a:cs typeface="Playfair Display"/>
                <a:sym typeface="Playfair Display"/>
              </a:endParaRPr>
            </a:p>
          </p:txBody>
        </p:sp>
        <p:sp>
          <p:nvSpPr>
            <p:cNvPr id="137" name="Google Shape;137;p29"/>
            <p:cNvSpPr txBox="1"/>
            <p:nvPr/>
          </p:nvSpPr>
          <p:spPr>
            <a:xfrm>
              <a:off x="655361" y="2057125"/>
              <a:ext cx="2236200" cy="2615700"/>
            </a:xfrm>
            <a:prstGeom prst="rect">
              <a:avLst/>
            </a:prstGeom>
            <a:noFill/>
            <a:ln>
              <a:noFill/>
            </a:ln>
          </p:spPr>
          <p:txBody>
            <a:bodyPr spcFirstLastPara="1" wrap="square" lIns="91425" tIns="91425" rIns="91425" bIns="91425" anchor="t" anchorCtr="0">
              <a:noAutofit/>
            </a:bodyPr>
            <a:lstStyle/>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Adapted survey from Hazlett, Johnson, and Hayn (2009) </a:t>
              </a:r>
              <a:endParaRPr sz="1800" dirty="0">
                <a:solidFill>
                  <a:schemeClr val="dk1"/>
                </a:solidFill>
                <a:latin typeface="Playfair Display"/>
                <a:ea typeface="Playfair Display"/>
                <a:cs typeface="Playfair Display"/>
                <a:sym typeface="Playfair Display"/>
              </a:endParaRPr>
            </a:p>
            <a:p>
              <a:pPr marL="0" lvl="0" indent="0" algn="l" rtl="0">
                <a:spcBef>
                  <a:spcPts val="600"/>
                </a:spcBef>
                <a:spcAft>
                  <a:spcPts val="0"/>
                </a:spcAft>
                <a:buNone/>
              </a:pPr>
              <a:endParaRPr sz="1800" dirty="0">
                <a:solidFill>
                  <a:schemeClr val="dk1"/>
                </a:solidFill>
                <a:latin typeface="Playfair Display"/>
                <a:ea typeface="Playfair Display"/>
                <a:cs typeface="Playfair Display"/>
                <a:sym typeface="Playfair Display"/>
              </a:endParaRPr>
            </a:p>
            <a:p>
              <a:pPr marL="0" lvl="0" indent="0" algn="l" rtl="0">
                <a:spcBef>
                  <a:spcPts val="600"/>
                </a:spcBef>
                <a:spcAft>
                  <a:spcPts val="0"/>
                </a:spcAft>
                <a:buNone/>
              </a:pPr>
              <a:endParaRPr sz="1800" dirty="0">
                <a:latin typeface="Roboto"/>
                <a:ea typeface="Roboto"/>
                <a:cs typeface="Roboto"/>
                <a:sym typeface="Roboto"/>
              </a:endParaRPr>
            </a:p>
          </p:txBody>
        </p:sp>
      </p:grpSp>
      <p:grpSp>
        <p:nvGrpSpPr>
          <p:cNvPr id="138" name="Google Shape;138;p29"/>
          <p:cNvGrpSpPr/>
          <p:nvPr/>
        </p:nvGrpSpPr>
        <p:grpSpPr>
          <a:xfrm>
            <a:off x="2995139" y="1706047"/>
            <a:ext cx="3362889" cy="4298513"/>
            <a:chOff x="2944204" y="1189775"/>
            <a:chExt cx="3305700" cy="4259749"/>
          </a:xfrm>
        </p:grpSpPr>
        <p:sp>
          <p:nvSpPr>
            <p:cNvPr id="139" name="Google Shape;139;p29"/>
            <p:cNvSpPr/>
            <p:nvPr/>
          </p:nvSpPr>
          <p:spPr>
            <a:xfrm>
              <a:off x="2944204" y="1189775"/>
              <a:ext cx="3305700" cy="669000"/>
            </a:xfrm>
            <a:prstGeom prst="chevron">
              <a:avLst>
                <a:gd name="adj" fmla="val 50000"/>
              </a:avLst>
            </a:prstGeom>
            <a:solidFill>
              <a:srgbClr val="3D85C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layfair Display"/>
                  <a:ea typeface="Playfair Display"/>
                  <a:cs typeface="Playfair Display"/>
                  <a:sym typeface="Playfair Display"/>
                </a:rPr>
                <a:t>Categories in the Survey</a:t>
              </a:r>
              <a:endParaRPr sz="1600" b="1">
                <a:solidFill>
                  <a:srgbClr val="FFFFFF"/>
                </a:solidFill>
                <a:latin typeface="Playfair Display"/>
                <a:ea typeface="Playfair Display"/>
                <a:cs typeface="Playfair Display"/>
                <a:sym typeface="Playfair Display"/>
              </a:endParaRPr>
            </a:p>
          </p:txBody>
        </p:sp>
        <p:sp>
          <p:nvSpPr>
            <p:cNvPr id="140" name="Google Shape;140;p29"/>
            <p:cNvSpPr txBox="1"/>
            <p:nvPr/>
          </p:nvSpPr>
          <p:spPr>
            <a:xfrm>
              <a:off x="3273887" y="2057135"/>
              <a:ext cx="2675400" cy="3392389"/>
            </a:xfrm>
            <a:prstGeom prst="rect">
              <a:avLst/>
            </a:prstGeom>
            <a:noFill/>
            <a:ln>
              <a:noFill/>
            </a:ln>
          </p:spPr>
          <p:txBody>
            <a:bodyPr spcFirstLastPara="1" wrap="square" lIns="91425" tIns="91425" rIns="91425" bIns="91425" anchor="t" anchorCtr="0">
              <a:noAutofit/>
            </a:bodyPr>
            <a:lstStyle/>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Participant Information</a:t>
              </a: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Your Current Practice </a:t>
              </a: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Your Views </a:t>
              </a: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Your Current Interests </a:t>
              </a: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endParaRPr sz="1800" dirty="0">
                <a:solidFill>
                  <a:schemeClr val="dk1"/>
                </a:solidFill>
                <a:latin typeface="Playfair Display"/>
                <a:ea typeface="Playfair Display"/>
                <a:cs typeface="Playfair Display"/>
                <a:sym typeface="Playfair Display"/>
              </a:endParaRPr>
            </a:p>
            <a:p>
              <a:pPr marL="0" lvl="0" indent="0" rtl="0">
                <a:spcBef>
                  <a:spcPts val="600"/>
                </a:spcBef>
                <a:spcAft>
                  <a:spcPts val="0"/>
                </a:spcAft>
                <a:buNone/>
              </a:pPr>
              <a:r>
                <a:rPr lang="en" sz="1800" dirty="0">
                  <a:solidFill>
                    <a:schemeClr val="dk1"/>
                  </a:solidFill>
                  <a:latin typeface="Playfair Display"/>
                  <a:ea typeface="Playfair Display"/>
                  <a:cs typeface="Playfair Display"/>
                  <a:sym typeface="Playfair Display"/>
                </a:rPr>
                <a:t>Diversity </a:t>
              </a:r>
              <a:endParaRPr sz="1800" dirty="0">
                <a:solidFill>
                  <a:schemeClr val="dk1"/>
                </a:solidFill>
                <a:latin typeface="Playfair Display"/>
                <a:ea typeface="Playfair Display"/>
                <a:cs typeface="Playfair Display"/>
                <a:sym typeface="Playfair Display"/>
              </a:endParaRPr>
            </a:p>
            <a:p>
              <a:pPr marL="0" lvl="0" indent="0" algn="ctr" rtl="0">
                <a:lnSpc>
                  <a:spcPct val="115000"/>
                </a:lnSpc>
                <a:spcBef>
                  <a:spcPts val="0"/>
                </a:spcBef>
                <a:spcAft>
                  <a:spcPts val="0"/>
                </a:spcAft>
                <a:buNone/>
              </a:pPr>
              <a:endParaRPr sz="1800" dirty="0">
                <a:latin typeface="Roboto"/>
                <a:ea typeface="Roboto"/>
                <a:cs typeface="Roboto"/>
                <a:sym typeface="Roboto"/>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0"/>
          <p:cNvSpPr txBox="1">
            <a:spLocks noGrp="1"/>
          </p:cNvSpPr>
          <p:nvPr>
            <p:ph type="title"/>
          </p:nvPr>
        </p:nvSpPr>
        <p:spPr>
          <a:xfrm>
            <a:off x="457200" y="531850"/>
            <a:ext cx="8229600" cy="77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600" dirty="0">
                <a:latin typeface="Shadows Into Light"/>
                <a:ea typeface="Shadows Into Light"/>
                <a:cs typeface="Shadows Into Light"/>
                <a:sym typeface="Shadows Into Light"/>
              </a:rPr>
              <a:t>Participants and School Demographics</a:t>
            </a:r>
            <a:endParaRPr sz="4600" dirty="0">
              <a:latin typeface="Shadows Into Light"/>
              <a:ea typeface="Shadows Into Light"/>
              <a:cs typeface="Shadows Into Light"/>
              <a:sym typeface="Shadows Into Light"/>
            </a:endParaRPr>
          </a:p>
        </p:txBody>
      </p:sp>
      <p:sp>
        <p:nvSpPr>
          <p:cNvPr id="146" name="Google Shape;146;p30"/>
          <p:cNvSpPr txBox="1">
            <a:spLocks noGrp="1"/>
          </p:cNvSpPr>
          <p:nvPr>
            <p:ph type="body" idx="1"/>
          </p:nvPr>
        </p:nvSpPr>
        <p:spPr>
          <a:xfrm>
            <a:off x="707725" y="1380175"/>
            <a:ext cx="3736200" cy="49941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Font typeface="Playfair Display"/>
              <a:buChar char="-"/>
            </a:pPr>
            <a:r>
              <a:rPr lang="en" dirty="0">
                <a:latin typeface="Playfair Display"/>
                <a:ea typeface="Playfair Display"/>
                <a:cs typeface="Playfair Display"/>
                <a:sym typeface="Playfair Display"/>
              </a:rPr>
              <a:t>34 participants (1 male, 33 female) </a:t>
            </a:r>
            <a:endParaRPr dirty="0">
              <a:latin typeface="Playfair Display"/>
              <a:ea typeface="Playfair Display"/>
              <a:cs typeface="Playfair Display"/>
              <a:sym typeface="Playfair Display"/>
            </a:endParaRPr>
          </a:p>
          <a:p>
            <a:pPr marL="457200" lvl="0" indent="0" algn="l" rtl="0">
              <a:spcBef>
                <a:spcPts val="600"/>
              </a:spcBef>
              <a:spcAft>
                <a:spcPts val="0"/>
              </a:spcAft>
              <a:buNone/>
            </a:pPr>
            <a:endParaRPr dirty="0">
              <a:latin typeface="Playfair Display"/>
              <a:ea typeface="Playfair Display"/>
              <a:cs typeface="Playfair Display"/>
              <a:sym typeface="Playfair Display"/>
            </a:endParaRPr>
          </a:p>
          <a:p>
            <a:pPr marL="457200" lvl="0" indent="-355600" algn="l" rtl="0">
              <a:spcBef>
                <a:spcPts val="600"/>
              </a:spcBef>
              <a:spcAft>
                <a:spcPts val="0"/>
              </a:spcAft>
              <a:buSzPts val="2000"/>
              <a:buFont typeface="Playfair Display"/>
              <a:buChar char="-"/>
            </a:pPr>
            <a:r>
              <a:rPr lang="en" dirty="0">
                <a:latin typeface="Playfair Display"/>
                <a:ea typeface="Playfair Display"/>
                <a:cs typeface="Playfair Display"/>
                <a:sym typeface="Playfair Display"/>
              </a:rPr>
              <a:t>Teaching experience</a:t>
            </a:r>
            <a:endParaRPr dirty="0">
              <a:latin typeface="Playfair Display"/>
              <a:ea typeface="Playfair Display"/>
              <a:cs typeface="Playfair Display"/>
              <a:sym typeface="Playfair Display"/>
            </a:endParaRPr>
          </a:p>
          <a:p>
            <a:pPr marL="914400" lvl="1" indent="-355600" algn="l" rtl="0">
              <a:lnSpc>
                <a:spcPct val="115000"/>
              </a:lnSpc>
              <a:spcBef>
                <a:spcPts val="0"/>
              </a:spcBef>
              <a:spcAft>
                <a:spcPts val="0"/>
              </a:spcAft>
              <a:buSzPts val="2000"/>
              <a:buFont typeface="Playfair Display"/>
              <a:buChar char="-"/>
            </a:pPr>
            <a:r>
              <a:rPr lang="en" i="1" dirty="0">
                <a:latin typeface="Playfair Display"/>
                <a:ea typeface="Playfair Display"/>
                <a:cs typeface="Playfair Display"/>
                <a:sym typeface="Playfair Display"/>
              </a:rPr>
              <a:t>0-5 years</a:t>
            </a:r>
            <a:r>
              <a:rPr lang="en" dirty="0">
                <a:latin typeface="Playfair Display"/>
                <a:ea typeface="Playfair Display"/>
                <a:cs typeface="Playfair Display"/>
                <a:sym typeface="Playfair Display"/>
              </a:rPr>
              <a:t>: 19</a:t>
            </a:r>
            <a:endParaRPr dirty="0">
              <a:latin typeface="Playfair Display"/>
              <a:ea typeface="Playfair Display"/>
              <a:cs typeface="Playfair Display"/>
              <a:sym typeface="Playfair Display"/>
            </a:endParaRPr>
          </a:p>
          <a:p>
            <a:pPr marL="914400" lvl="1" indent="-355600" algn="l" rtl="0">
              <a:lnSpc>
                <a:spcPct val="115000"/>
              </a:lnSpc>
              <a:spcBef>
                <a:spcPts val="0"/>
              </a:spcBef>
              <a:spcAft>
                <a:spcPts val="0"/>
              </a:spcAft>
              <a:buSzPts val="2000"/>
              <a:buFont typeface="Playfair Display"/>
              <a:buChar char="-"/>
            </a:pPr>
            <a:r>
              <a:rPr lang="en" i="1" dirty="0">
                <a:latin typeface="Playfair Display"/>
                <a:ea typeface="Playfair Display"/>
                <a:cs typeface="Playfair Display"/>
                <a:sym typeface="Playfair Display"/>
              </a:rPr>
              <a:t>6-15 years</a:t>
            </a:r>
            <a:r>
              <a:rPr lang="en" dirty="0">
                <a:latin typeface="Playfair Display"/>
                <a:ea typeface="Playfair Display"/>
                <a:cs typeface="Playfair Display"/>
                <a:sym typeface="Playfair Display"/>
              </a:rPr>
              <a:t>: 14 </a:t>
            </a:r>
            <a:endParaRPr dirty="0">
              <a:latin typeface="Playfair Display"/>
              <a:ea typeface="Playfair Display"/>
              <a:cs typeface="Playfair Display"/>
              <a:sym typeface="Playfair Display"/>
            </a:endParaRPr>
          </a:p>
          <a:p>
            <a:pPr marL="914400" lvl="1" indent="-355600" algn="l" rtl="0">
              <a:lnSpc>
                <a:spcPct val="115000"/>
              </a:lnSpc>
              <a:spcBef>
                <a:spcPts val="0"/>
              </a:spcBef>
              <a:spcAft>
                <a:spcPts val="0"/>
              </a:spcAft>
              <a:buSzPts val="2000"/>
              <a:buFont typeface="Playfair Display"/>
              <a:buChar char="-"/>
            </a:pPr>
            <a:r>
              <a:rPr lang="en" i="1" dirty="0">
                <a:latin typeface="Playfair Display"/>
                <a:ea typeface="Playfair Display"/>
                <a:cs typeface="Playfair Display"/>
                <a:sym typeface="Playfair Display"/>
              </a:rPr>
              <a:t>16-25 years</a:t>
            </a:r>
            <a:r>
              <a:rPr lang="en" dirty="0">
                <a:latin typeface="Playfair Display"/>
                <a:ea typeface="Playfair Display"/>
                <a:cs typeface="Playfair Display"/>
                <a:sym typeface="Playfair Display"/>
              </a:rPr>
              <a:t>: 1 </a:t>
            </a:r>
            <a:endParaRPr dirty="0">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dirty="0">
              <a:latin typeface="Playfair Display"/>
              <a:ea typeface="Playfair Display"/>
              <a:cs typeface="Playfair Display"/>
              <a:sym typeface="Playfair Display"/>
            </a:endParaRPr>
          </a:p>
          <a:p>
            <a:pPr marL="457200" lvl="0" indent="-355600" algn="l" rtl="0">
              <a:lnSpc>
                <a:spcPct val="115000"/>
              </a:lnSpc>
              <a:spcBef>
                <a:spcPts val="0"/>
              </a:spcBef>
              <a:spcAft>
                <a:spcPts val="0"/>
              </a:spcAft>
              <a:buSzPts val="2000"/>
              <a:buFont typeface="Playfair Display"/>
              <a:buChar char="-"/>
            </a:pPr>
            <a:r>
              <a:rPr lang="en" dirty="0">
                <a:latin typeface="Playfair Display"/>
                <a:ea typeface="Playfair Display"/>
                <a:cs typeface="Playfair Display"/>
                <a:sym typeface="Playfair Display"/>
              </a:rPr>
              <a:t>Education level</a:t>
            </a:r>
            <a:endParaRPr dirty="0">
              <a:latin typeface="Playfair Display"/>
              <a:ea typeface="Playfair Display"/>
              <a:cs typeface="Playfair Display"/>
              <a:sym typeface="Playfair Display"/>
            </a:endParaRPr>
          </a:p>
          <a:p>
            <a:pPr marL="914400" lvl="1" indent="-355600" algn="l" rtl="0">
              <a:lnSpc>
                <a:spcPct val="115000"/>
              </a:lnSpc>
              <a:spcBef>
                <a:spcPts val="0"/>
              </a:spcBef>
              <a:spcAft>
                <a:spcPts val="0"/>
              </a:spcAft>
              <a:buSzPts val="2000"/>
              <a:buFont typeface="Playfair Display"/>
              <a:buChar char="-"/>
            </a:pPr>
            <a:r>
              <a:rPr lang="en" i="1" dirty="0">
                <a:latin typeface="Playfair Display"/>
                <a:ea typeface="Playfair Display"/>
                <a:cs typeface="Playfair Display"/>
                <a:sym typeface="Playfair Display"/>
              </a:rPr>
              <a:t>Bachelor’s</a:t>
            </a:r>
            <a:r>
              <a:rPr lang="en" dirty="0">
                <a:latin typeface="Playfair Display"/>
                <a:ea typeface="Playfair Display"/>
                <a:cs typeface="Playfair Display"/>
                <a:sym typeface="Playfair Display"/>
              </a:rPr>
              <a:t>: 16</a:t>
            </a:r>
            <a:endParaRPr dirty="0">
              <a:latin typeface="Playfair Display"/>
              <a:ea typeface="Playfair Display"/>
              <a:cs typeface="Playfair Display"/>
              <a:sym typeface="Playfair Display"/>
            </a:endParaRPr>
          </a:p>
          <a:p>
            <a:pPr marL="914400" lvl="1" indent="-355600" algn="l" rtl="0">
              <a:lnSpc>
                <a:spcPct val="115000"/>
              </a:lnSpc>
              <a:spcBef>
                <a:spcPts val="0"/>
              </a:spcBef>
              <a:spcAft>
                <a:spcPts val="0"/>
              </a:spcAft>
              <a:buSzPts val="2000"/>
              <a:buFont typeface="Playfair Display"/>
              <a:buChar char="-"/>
            </a:pPr>
            <a:r>
              <a:rPr lang="en" i="1" dirty="0">
                <a:latin typeface="Playfair Display"/>
                <a:ea typeface="Playfair Display"/>
                <a:cs typeface="Playfair Display"/>
                <a:sym typeface="Playfair Display"/>
              </a:rPr>
              <a:t>Master’s: </a:t>
            </a:r>
            <a:r>
              <a:rPr lang="en" dirty="0">
                <a:latin typeface="Playfair Display"/>
                <a:ea typeface="Playfair Display"/>
                <a:cs typeface="Playfair Display"/>
                <a:sym typeface="Playfair Display"/>
              </a:rPr>
              <a:t>18 </a:t>
            </a:r>
            <a:endParaRPr dirty="0">
              <a:latin typeface="Playfair Display"/>
              <a:ea typeface="Playfair Display"/>
              <a:cs typeface="Playfair Display"/>
              <a:sym typeface="Playfair Display"/>
            </a:endParaRPr>
          </a:p>
          <a:p>
            <a:pPr marL="457200" lvl="0" indent="0" algn="l" rtl="0">
              <a:lnSpc>
                <a:spcPct val="115000"/>
              </a:lnSpc>
              <a:spcBef>
                <a:spcPts val="0"/>
              </a:spcBef>
              <a:spcAft>
                <a:spcPts val="0"/>
              </a:spcAft>
              <a:buNone/>
            </a:pPr>
            <a:endParaRPr dirty="0">
              <a:highlight>
                <a:srgbClr val="FFFFFF"/>
              </a:highlight>
              <a:latin typeface="Playfair Display"/>
              <a:ea typeface="Playfair Display"/>
              <a:cs typeface="Playfair Display"/>
              <a:sym typeface="Playfair Display"/>
            </a:endParaRPr>
          </a:p>
        </p:txBody>
      </p:sp>
      <p:sp>
        <p:nvSpPr>
          <p:cNvPr id="147" name="Google Shape;147;p30"/>
          <p:cNvSpPr txBox="1">
            <a:spLocks noGrp="1"/>
          </p:cNvSpPr>
          <p:nvPr>
            <p:ph type="body" idx="1"/>
          </p:nvPr>
        </p:nvSpPr>
        <p:spPr>
          <a:xfrm>
            <a:off x="4741575" y="1380175"/>
            <a:ext cx="3736200" cy="49941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600" b="1">
              <a:latin typeface="Playfair Display"/>
              <a:ea typeface="Playfair Display"/>
              <a:cs typeface="Playfair Display"/>
              <a:sym typeface="Playfair Display"/>
            </a:endParaRPr>
          </a:p>
          <a:p>
            <a:pPr marL="457200" lvl="0" indent="-355600" algn="l" rtl="0">
              <a:lnSpc>
                <a:spcPct val="115000"/>
              </a:lnSpc>
              <a:spcBef>
                <a:spcPts val="0"/>
              </a:spcBef>
              <a:spcAft>
                <a:spcPts val="0"/>
              </a:spcAft>
              <a:buSzPts val="2000"/>
              <a:buFont typeface="Playfair Display"/>
              <a:buChar char="-"/>
            </a:pPr>
            <a:r>
              <a:rPr lang="en">
                <a:latin typeface="Playfair Display"/>
                <a:ea typeface="Playfair Display"/>
                <a:cs typeface="Playfair Display"/>
                <a:sym typeface="Playfair Display"/>
              </a:rPr>
              <a:t>Wide variety of classes taught by respondents </a:t>
            </a:r>
            <a:endParaRPr>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a:latin typeface="Playfair Display"/>
              <a:ea typeface="Playfair Display"/>
              <a:cs typeface="Playfair Display"/>
              <a:sym typeface="Playfair Display"/>
            </a:endParaRPr>
          </a:p>
          <a:p>
            <a:pPr marL="457200" lvl="0" indent="-355600" algn="l" rtl="0">
              <a:lnSpc>
                <a:spcPct val="115000"/>
              </a:lnSpc>
              <a:spcBef>
                <a:spcPts val="0"/>
              </a:spcBef>
              <a:spcAft>
                <a:spcPts val="0"/>
              </a:spcAft>
              <a:buSzPts val="2000"/>
              <a:buFont typeface="Playfair Display"/>
              <a:buChar char="-"/>
            </a:pPr>
            <a:r>
              <a:rPr lang="en">
                <a:latin typeface="Playfair Display"/>
                <a:ea typeface="Playfair Display"/>
                <a:cs typeface="Playfair Display"/>
                <a:sym typeface="Playfair Display"/>
              </a:rPr>
              <a:t>Most respondents (61%) from school with 901+ students </a:t>
            </a:r>
            <a:endParaRPr>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a:latin typeface="Playfair Display"/>
              <a:ea typeface="Playfair Display"/>
              <a:cs typeface="Playfair Display"/>
              <a:sym typeface="Playfair Display"/>
            </a:endParaRPr>
          </a:p>
          <a:p>
            <a:pPr marL="457200" lvl="0" indent="-355600" algn="l" rtl="0">
              <a:lnSpc>
                <a:spcPct val="115000"/>
              </a:lnSpc>
              <a:spcBef>
                <a:spcPts val="0"/>
              </a:spcBef>
              <a:spcAft>
                <a:spcPts val="0"/>
              </a:spcAft>
              <a:buSzPts val="2000"/>
              <a:buFont typeface="Playfair Display"/>
              <a:buChar char="-"/>
            </a:pPr>
            <a:r>
              <a:rPr lang="en">
                <a:latin typeface="Playfair Display"/>
                <a:ea typeface="Playfair Display"/>
                <a:cs typeface="Playfair Display"/>
                <a:sym typeface="Playfair Display"/>
              </a:rPr>
              <a:t>Large variety in racial makeup of student bodies</a:t>
            </a:r>
            <a:endParaRPr>
              <a:latin typeface="Playfair Display"/>
              <a:ea typeface="Playfair Display"/>
              <a:cs typeface="Playfair Display"/>
              <a:sym typeface="Playfair Display"/>
            </a:endParaRPr>
          </a:p>
          <a:p>
            <a:pPr marL="914400" lvl="1" indent="-355600" algn="l" rtl="0">
              <a:lnSpc>
                <a:spcPct val="115000"/>
              </a:lnSpc>
              <a:spcBef>
                <a:spcPts val="0"/>
              </a:spcBef>
              <a:spcAft>
                <a:spcPts val="0"/>
              </a:spcAft>
              <a:buSzPts val="2000"/>
              <a:buFont typeface="Playfair Display"/>
              <a:buChar char="-"/>
            </a:pPr>
            <a:r>
              <a:rPr lang="en">
                <a:latin typeface="Playfair Display"/>
                <a:ea typeface="Playfair Display"/>
                <a:cs typeface="Playfair Display"/>
                <a:sym typeface="Playfair Display"/>
              </a:rPr>
              <a:t>“</a:t>
            </a:r>
            <a:r>
              <a:rPr lang="en">
                <a:highlight>
                  <a:schemeClr val="lt1"/>
                </a:highlight>
                <a:latin typeface="Playfair Display"/>
                <a:ea typeface="Playfair Display"/>
                <a:cs typeface="Playfair Display"/>
                <a:sym typeface="Playfair Display"/>
              </a:rPr>
              <a:t>60% Hispanic, 30% White, 6% Black, 3% Mixed race, 1% Asian,” </a:t>
            </a:r>
            <a:endParaRPr>
              <a:highlight>
                <a:schemeClr val="lt1"/>
              </a:highlight>
              <a:latin typeface="Playfair Display"/>
              <a:ea typeface="Playfair Display"/>
              <a:cs typeface="Playfair Display"/>
              <a:sym typeface="Playfair Display"/>
            </a:endParaRPr>
          </a:p>
          <a:p>
            <a:pPr marL="914400" lvl="1" indent="-355600" algn="l" rtl="0">
              <a:lnSpc>
                <a:spcPct val="115000"/>
              </a:lnSpc>
              <a:spcBef>
                <a:spcPts val="0"/>
              </a:spcBef>
              <a:spcAft>
                <a:spcPts val="0"/>
              </a:spcAft>
              <a:buSzPts val="2000"/>
              <a:buFont typeface="Playfair Display"/>
              <a:buChar char="-"/>
            </a:pPr>
            <a:r>
              <a:rPr lang="en">
                <a:highlight>
                  <a:schemeClr val="lt1"/>
                </a:highlight>
                <a:latin typeface="Playfair Display"/>
                <a:ea typeface="Playfair Display"/>
                <a:cs typeface="Playfair Display"/>
                <a:sym typeface="Playfair Display"/>
              </a:rPr>
              <a:t>“Primarily Caucasian”</a:t>
            </a:r>
            <a:endParaRPr>
              <a:highlight>
                <a:schemeClr val="lt1"/>
              </a:highlight>
              <a:latin typeface="Playfair Display"/>
              <a:ea typeface="Playfair Display"/>
              <a:cs typeface="Playfair Display"/>
              <a:sym typeface="Playfair Display"/>
            </a:endParaRPr>
          </a:p>
          <a:p>
            <a:pPr marL="0" lvl="0" indent="0" algn="l" rtl="0">
              <a:spcBef>
                <a:spcPts val="0"/>
              </a:spcBef>
              <a:spcAft>
                <a:spcPts val="0"/>
              </a:spcAft>
              <a:buClr>
                <a:schemeClr val="dk1"/>
              </a:buClr>
              <a:buSzPts val="1100"/>
              <a:buFont typeface="Arial"/>
              <a:buNone/>
            </a:pPr>
            <a:endParaRPr>
              <a:latin typeface="Arial"/>
              <a:ea typeface="Arial"/>
              <a:cs typeface="Arial"/>
              <a:sym typeface="Arial"/>
            </a:endParaRPr>
          </a:p>
          <a:p>
            <a:pPr marL="457200" lvl="0" indent="0" algn="l" rtl="0">
              <a:lnSpc>
                <a:spcPct val="115000"/>
              </a:lnSpc>
              <a:spcBef>
                <a:spcPts val="0"/>
              </a:spcBef>
              <a:spcAft>
                <a:spcPts val="0"/>
              </a:spcAft>
              <a:buNone/>
            </a:pPr>
            <a:endParaRPr b="1">
              <a:latin typeface="Playfair Display"/>
              <a:ea typeface="Playfair Display"/>
              <a:cs typeface="Playfair Display"/>
              <a:sym typeface="Playfair Display"/>
            </a:endParaRPr>
          </a:p>
        </p:txBody>
      </p:sp>
      <p:cxnSp>
        <p:nvCxnSpPr>
          <p:cNvPr id="148" name="Google Shape;148;p30"/>
          <p:cNvCxnSpPr/>
          <p:nvPr/>
        </p:nvCxnSpPr>
        <p:spPr>
          <a:xfrm flipH="1">
            <a:off x="4583900" y="1557550"/>
            <a:ext cx="17700" cy="4566000"/>
          </a:xfrm>
          <a:prstGeom prst="straightConnector1">
            <a:avLst/>
          </a:prstGeom>
          <a:noFill/>
          <a:ln w="9525" cap="flat" cmpd="sng">
            <a:solidFill>
              <a:srgbClr val="666666"/>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1"/>
          <p:cNvSpPr txBox="1">
            <a:spLocks noGrp="1"/>
          </p:cNvSpPr>
          <p:nvPr>
            <p:ph type="title"/>
          </p:nvPr>
        </p:nvSpPr>
        <p:spPr>
          <a:xfrm>
            <a:off x="457200" y="727614"/>
            <a:ext cx="8229600" cy="65414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highlight>
                  <a:srgbClr val="FFFFFF"/>
                </a:highlight>
                <a:latin typeface="Shadows Into Light"/>
                <a:ea typeface="Shadows Into Light"/>
                <a:cs typeface="Shadows Into Light"/>
                <a:sym typeface="Shadows Into Light"/>
              </a:rPr>
              <a:t>Results and Discussion</a:t>
            </a:r>
            <a:endParaRPr sz="4800" dirty="0">
              <a:highlight>
                <a:srgbClr val="FFFFFF"/>
              </a:highlight>
              <a:latin typeface="Shadows Into Light"/>
              <a:ea typeface="Shadows Into Light"/>
              <a:cs typeface="Shadows Into Light"/>
              <a:sym typeface="Shadows Into Light"/>
            </a:endParaRPr>
          </a:p>
        </p:txBody>
      </p:sp>
      <p:sp>
        <p:nvSpPr>
          <p:cNvPr id="154" name="Google Shape;154;p31"/>
          <p:cNvSpPr txBox="1">
            <a:spLocks noGrp="1"/>
          </p:cNvSpPr>
          <p:nvPr>
            <p:ph type="body" idx="1"/>
          </p:nvPr>
        </p:nvSpPr>
        <p:spPr>
          <a:xfrm>
            <a:off x="457050" y="1522025"/>
            <a:ext cx="8229600" cy="46998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Font typeface="Playfair Display"/>
              <a:buAutoNum type="arabicParenR"/>
            </a:pPr>
            <a:r>
              <a:rPr lang="en" sz="1800">
                <a:highlight>
                  <a:schemeClr val="lt1"/>
                </a:highlight>
                <a:latin typeface="Playfair Display"/>
                <a:ea typeface="Playfair Display"/>
                <a:cs typeface="Playfair Display"/>
                <a:sym typeface="Playfair Display"/>
              </a:rPr>
              <a:t>Teachers feel that YAL should be taught in high school ELA curriculum.</a:t>
            </a:r>
            <a:endParaRPr sz="1800">
              <a:highlight>
                <a:schemeClr val="lt1"/>
              </a:highlight>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sz="1800">
              <a:highlight>
                <a:srgbClr val="FFFFFF"/>
              </a:highlight>
              <a:latin typeface="Playfair Display"/>
              <a:ea typeface="Playfair Display"/>
              <a:cs typeface="Playfair Display"/>
              <a:sym typeface="Playfair Display"/>
            </a:endParaRPr>
          </a:p>
          <a:p>
            <a:pPr marL="457200" lvl="0" indent="-342900" algn="l" rtl="0">
              <a:lnSpc>
                <a:spcPct val="115000"/>
              </a:lnSpc>
              <a:spcBef>
                <a:spcPts val="0"/>
              </a:spcBef>
              <a:spcAft>
                <a:spcPts val="0"/>
              </a:spcAft>
              <a:buSzPts val="1800"/>
              <a:buFont typeface="Playfair Display"/>
              <a:buAutoNum type="arabicParenR"/>
            </a:pPr>
            <a:r>
              <a:rPr lang="en" sz="1800">
                <a:highlight>
                  <a:srgbClr val="FFFFFF"/>
                </a:highlight>
                <a:latin typeface="Playfair Display"/>
                <a:ea typeface="Playfair Display"/>
                <a:cs typeface="Playfair Display"/>
                <a:sym typeface="Playfair Display"/>
              </a:rPr>
              <a:t>Teachers report using YAL for variations of independent reading throughout the school and their classroom.</a:t>
            </a:r>
            <a:endParaRPr sz="1800">
              <a:highlight>
                <a:srgbClr val="FFFFFF"/>
              </a:highlight>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sz="1800">
              <a:highlight>
                <a:srgbClr val="FFFFFF"/>
              </a:highlight>
              <a:latin typeface="Playfair Display"/>
              <a:ea typeface="Playfair Display"/>
              <a:cs typeface="Playfair Display"/>
              <a:sym typeface="Playfair Display"/>
            </a:endParaRPr>
          </a:p>
          <a:p>
            <a:pPr marL="457200" lvl="0" indent="-342900" algn="l" rtl="0">
              <a:lnSpc>
                <a:spcPct val="115000"/>
              </a:lnSpc>
              <a:spcBef>
                <a:spcPts val="0"/>
              </a:spcBef>
              <a:spcAft>
                <a:spcPts val="0"/>
              </a:spcAft>
              <a:buSzPts val="1800"/>
              <a:buFont typeface="Playfair Display"/>
              <a:buAutoNum type="arabicParenR"/>
            </a:pPr>
            <a:r>
              <a:rPr lang="en" sz="1800">
                <a:highlight>
                  <a:srgbClr val="FFFFFF"/>
                </a:highlight>
                <a:latin typeface="Playfair Display"/>
                <a:ea typeface="Playfair Display"/>
                <a:cs typeface="Playfair Display"/>
                <a:sym typeface="Playfair Display"/>
              </a:rPr>
              <a:t>Teachers want to use YAL more frequently in their classrooms but feel strained by the CCSS and getting access to the texts.</a:t>
            </a:r>
            <a:endParaRPr sz="1800">
              <a:highlight>
                <a:srgbClr val="FFFFFF"/>
              </a:highlight>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sz="1800">
              <a:highlight>
                <a:srgbClr val="FFFFFF"/>
              </a:highlight>
              <a:latin typeface="Playfair Display"/>
              <a:ea typeface="Playfair Display"/>
              <a:cs typeface="Playfair Display"/>
              <a:sym typeface="Playfair Display"/>
            </a:endParaRPr>
          </a:p>
          <a:p>
            <a:pPr marL="457200" lvl="0" indent="-342900" algn="l" rtl="0">
              <a:lnSpc>
                <a:spcPct val="115000"/>
              </a:lnSpc>
              <a:spcBef>
                <a:spcPts val="0"/>
              </a:spcBef>
              <a:spcAft>
                <a:spcPts val="0"/>
              </a:spcAft>
              <a:buSzPts val="1800"/>
              <a:buFont typeface="Playfair Display"/>
              <a:buAutoNum type="arabicParenR"/>
            </a:pPr>
            <a:r>
              <a:rPr lang="en" sz="1800">
                <a:highlight>
                  <a:srgbClr val="FFFFFF"/>
                </a:highlight>
                <a:latin typeface="Playfair Display"/>
                <a:ea typeface="Playfair Display"/>
                <a:cs typeface="Playfair Display"/>
                <a:sym typeface="Playfair Display"/>
              </a:rPr>
              <a:t>Teachers tend to consider student ability and life experiences most when picking texts.</a:t>
            </a:r>
            <a:endParaRPr sz="1800">
              <a:highlight>
                <a:srgbClr val="FFFFFF"/>
              </a:highlight>
              <a:latin typeface="Playfair Display"/>
              <a:ea typeface="Playfair Display"/>
              <a:cs typeface="Playfair Display"/>
              <a:sym typeface="Playfair Display"/>
            </a:endParaRPr>
          </a:p>
          <a:p>
            <a:pPr marL="0" lvl="0" indent="0" algn="l" rtl="0">
              <a:lnSpc>
                <a:spcPct val="115000"/>
              </a:lnSpc>
              <a:spcBef>
                <a:spcPts val="0"/>
              </a:spcBef>
              <a:spcAft>
                <a:spcPts val="0"/>
              </a:spcAft>
              <a:buNone/>
            </a:pPr>
            <a:endParaRPr sz="1800">
              <a:highlight>
                <a:srgbClr val="FFFFFF"/>
              </a:highlight>
              <a:latin typeface="Playfair Display"/>
              <a:ea typeface="Playfair Display"/>
              <a:cs typeface="Playfair Display"/>
              <a:sym typeface="Playfair Display"/>
            </a:endParaRPr>
          </a:p>
          <a:p>
            <a:pPr marL="457200" lvl="0" indent="-342900" algn="l" rtl="0">
              <a:lnSpc>
                <a:spcPct val="115000"/>
              </a:lnSpc>
              <a:spcBef>
                <a:spcPts val="0"/>
              </a:spcBef>
              <a:spcAft>
                <a:spcPts val="0"/>
              </a:spcAft>
              <a:buSzPts val="1800"/>
              <a:buFont typeface="Playfair Display"/>
              <a:buAutoNum type="arabicParenR"/>
            </a:pPr>
            <a:r>
              <a:rPr lang="en" sz="1800">
                <a:highlight>
                  <a:srgbClr val="FFFFFF"/>
                </a:highlight>
                <a:latin typeface="Playfair Display"/>
                <a:ea typeface="Playfair Display"/>
                <a:cs typeface="Playfair Display"/>
                <a:sym typeface="Playfair Display"/>
              </a:rPr>
              <a:t>Teachers overlook students’ language, sexual orientation, gender identity, religion, and more when picking texts. </a:t>
            </a:r>
            <a:endParaRPr sz="1800">
              <a:highlight>
                <a:srgbClr val="FFFFFF"/>
              </a:highlight>
              <a:latin typeface="Playfair Display"/>
              <a:ea typeface="Playfair Display"/>
              <a:cs typeface="Playfair Display"/>
              <a:sym typeface="Playfair Display"/>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2"/>
          <p:cNvSpPr txBox="1">
            <a:spLocks noGrp="1"/>
          </p:cNvSpPr>
          <p:nvPr>
            <p:ph type="body" idx="1"/>
          </p:nvPr>
        </p:nvSpPr>
        <p:spPr>
          <a:xfrm>
            <a:off x="3038325" y="1697300"/>
            <a:ext cx="5747700" cy="4090200"/>
          </a:xfrm>
          <a:prstGeom prst="rect">
            <a:avLst/>
          </a:prstGeom>
        </p:spPr>
        <p:txBody>
          <a:bodyPr spcFirstLastPara="1" wrap="square" lIns="91425" tIns="91425" rIns="91425" bIns="91425" anchor="ctr" anchorCtr="0">
            <a:noAutofit/>
          </a:bodyPr>
          <a:lstStyle/>
          <a:p>
            <a:pPr marL="0" lvl="0" indent="0" algn="r" rtl="0">
              <a:lnSpc>
                <a:spcPct val="115000"/>
              </a:lnSpc>
              <a:spcBef>
                <a:spcPts val="0"/>
              </a:spcBef>
              <a:spcAft>
                <a:spcPts val="0"/>
              </a:spcAft>
              <a:buNone/>
            </a:pPr>
            <a:r>
              <a:rPr lang="en" sz="3600" dirty="0">
                <a:latin typeface="Playfair Display"/>
                <a:ea typeface="Playfair Display"/>
                <a:cs typeface="Playfair Display"/>
                <a:sym typeface="Playfair Display"/>
              </a:rPr>
              <a:t>Teachers feel that YAL </a:t>
            </a:r>
            <a:r>
              <a:rPr lang="en" sz="3600" b="1" dirty="0">
                <a:latin typeface="Playfair Display"/>
                <a:ea typeface="Playfair Display"/>
                <a:cs typeface="Playfair Display"/>
                <a:sym typeface="Playfair Display"/>
              </a:rPr>
              <a:t>should be taught or used </a:t>
            </a:r>
            <a:r>
              <a:rPr lang="en" sz="3600" dirty="0">
                <a:latin typeface="Playfair Display"/>
                <a:ea typeface="Playfair Display"/>
                <a:cs typeface="Playfair Display"/>
                <a:sym typeface="Playfair Display"/>
              </a:rPr>
              <a:t>in high school ELA curriculum.</a:t>
            </a:r>
            <a:endParaRPr sz="3600" dirty="0">
              <a:latin typeface="Playfair Display"/>
              <a:ea typeface="Playfair Display"/>
              <a:cs typeface="Playfair Display"/>
              <a:sym typeface="Playfair Display"/>
            </a:endParaRPr>
          </a:p>
          <a:p>
            <a:pPr marL="0" lvl="0" indent="0" algn="l" rtl="0">
              <a:spcBef>
                <a:spcPts val="600"/>
              </a:spcBef>
              <a:spcAft>
                <a:spcPts val="0"/>
              </a:spcAft>
              <a:buNone/>
            </a:pPr>
            <a:endParaRPr sz="3600" dirty="0"/>
          </a:p>
        </p:txBody>
      </p:sp>
      <p:sp>
        <p:nvSpPr>
          <p:cNvPr id="160" name="Google Shape;160;p32"/>
          <p:cNvSpPr/>
          <p:nvPr/>
        </p:nvSpPr>
        <p:spPr>
          <a:xfrm>
            <a:off x="-1797025" y="951200"/>
            <a:ext cx="4565100" cy="4585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2"/>
          <p:cNvSpPr txBox="1">
            <a:spLocks noGrp="1"/>
          </p:cNvSpPr>
          <p:nvPr>
            <p:ph type="body" idx="1"/>
          </p:nvPr>
        </p:nvSpPr>
        <p:spPr>
          <a:xfrm>
            <a:off x="505125" y="951200"/>
            <a:ext cx="1519200" cy="4090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12000">
                <a:latin typeface="Playfair Display"/>
                <a:ea typeface="Playfair Display"/>
                <a:cs typeface="Playfair Display"/>
                <a:sym typeface="Playfair Display"/>
              </a:rPr>
              <a:t>1.</a:t>
            </a:r>
            <a:endParaRPr sz="12000"/>
          </a:p>
        </p:txBody>
      </p:sp>
    </p:spTree>
  </p:cSld>
  <p:clrMapOvr>
    <a:masterClrMapping/>
  </p:clrMapOvr>
</p:sld>
</file>

<file path=ppt/theme/theme1.xml><?xml version="1.0" encoding="utf-8"?>
<a:theme xmlns:a="http://schemas.openxmlformats.org/drawingml/2006/main" name="Port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1701</Words>
  <Application>Microsoft Office PowerPoint</Application>
  <PresentationFormat>On-screen Show (4:3)</PresentationFormat>
  <Paragraphs>165</Paragraphs>
  <Slides>30</Slides>
  <Notes>30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30</vt:i4>
      </vt:variant>
    </vt:vector>
  </HeadingPairs>
  <TitlesOfParts>
    <vt:vector size="39" baseType="lpstr">
      <vt:lpstr>PT Serif</vt:lpstr>
      <vt:lpstr>Times New Roman</vt:lpstr>
      <vt:lpstr>Playfair Display</vt:lpstr>
      <vt:lpstr>Shadows Into Light</vt:lpstr>
      <vt:lpstr>Roboto</vt:lpstr>
      <vt:lpstr>Yellowtail</vt:lpstr>
      <vt:lpstr>Arial</vt:lpstr>
      <vt:lpstr>Portia template</vt:lpstr>
      <vt:lpstr>Simple Light</vt:lpstr>
      <vt:lpstr>PowerPoint Presentation</vt:lpstr>
      <vt:lpstr>Research Questions</vt:lpstr>
      <vt:lpstr>YAL in the High School Classroom</vt:lpstr>
      <vt:lpstr>Defining Young Adult Literature</vt:lpstr>
      <vt:lpstr>Defining Diversity</vt:lpstr>
      <vt:lpstr>Methodology and Procedures</vt:lpstr>
      <vt:lpstr>Participants and School Demographics</vt:lpstr>
      <vt:lpstr>Results and Discussion</vt:lpstr>
      <vt:lpstr>PowerPoint Presentation</vt:lpstr>
      <vt:lpstr>1= never        2= rarely      3= occasionally           4= often      5= always</vt:lpstr>
      <vt:lpstr>PowerPoint Presentation</vt:lpstr>
      <vt:lpstr>1= never      2= rarely      3= occasionally    4= often      5= always</vt:lpstr>
      <vt:lpstr>PowerPoint Presentation</vt:lpstr>
      <vt:lpstr>PowerPoint Presentation</vt:lpstr>
      <vt:lpstr>PowerPoint Presentation</vt:lpstr>
      <vt:lpstr>PowerPoint Presentation</vt:lpstr>
      <vt:lpstr>The Frequency of Teachers Being Discouraged from Using YAL </vt:lpstr>
      <vt:lpstr>PowerPoint Presentation</vt:lpstr>
      <vt:lpstr>PowerPoint Presentation</vt:lpstr>
      <vt:lpstr>PowerPoint Presentation</vt:lpstr>
      <vt:lpstr>PowerPoint Presentation</vt:lpstr>
      <vt:lpstr>The Frequency with which Teachers Believe They Should Choose Texts that Reflect their School’s Population</vt:lpstr>
      <vt:lpstr>How Frequently Teachers Consider Aspects of Diversity when Selecting Texts</vt:lpstr>
      <vt:lpstr>How Frequently Teachers Consider Aspects of Diversity when Selecting Texts</vt:lpstr>
      <vt:lpstr>What does this mean? </vt:lpstr>
      <vt:lpstr>PowerPoint Presentation</vt:lpstr>
      <vt:lpstr>PowerPoint Presentation</vt:lpstr>
      <vt:lpstr>Questions?</vt:lpstr>
      <vt:lpstr>References</vt:lpstr>
      <vt:lpstr>Images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Mohler</dc:creator>
  <cp:lastModifiedBy>Lauren Mohler</cp:lastModifiedBy>
  <cp:revision>1</cp:revision>
  <dcterms:modified xsi:type="dcterms:W3CDTF">2019-04-12T02:35:01Z</dcterms:modified>
</cp:coreProperties>
</file>