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handoutMasterIdLst>
    <p:handoutMasterId r:id="rId27"/>
  </p:handoutMasterIdLst>
  <p:sldIdLst>
    <p:sldId id="256" r:id="rId2"/>
    <p:sldId id="372" r:id="rId3"/>
    <p:sldId id="336" r:id="rId4"/>
    <p:sldId id="374" r:id="rId5"/>
    <p:sldId id="367" r:id="rId6"/>
    <p:sldId id="267" r:id="rId7"/>
    <p:sldId id="376" r:id="rId8"/>
    <p:sldId id="264" r:id="rId9"/>
    <p:sldId id="265" r:id="rId10"/>
    <p:sldId id="274" r:id="rId11"/>
    <p:sldId id="275" r:id="rId12"/>
    <p:sldId id="348" r:id="rId13"/>
    <p:sldId id="368" r:id="rId14"/>
    <p:sldId id="277" r:id="rId15"/>
    <p:sldId id="280" r:id="rId16"/>
    <p:sldId id="276" r:id="rId17"/>
    <p:sldId id="279" r:id="rId18"/>
    <p:sldId id="278" r:id="rId19"/>
    <p:sldId id="281" r:id="rId20"/>
    <p:sldId id="344" r:id="rId21"/>
    <p:sldId id="352" r:id="rId22"/>
    <p:sldId id="342" r:id="rId23"/>
    <p:sldId id="378" r:id="rId24"/>
    <p:sldId id="3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223"/>
    <p:restoredTop sz="88345" autoAdjust="0"/>
  </p:normalViewPr>
  <p:slideViewPr>
    <p:cSldViewPr snapToGrid="0" snapToObjects="1">
      <p:cViewPr varScale="1">
        <p:scale>
          <a:sx n="88" d="100"/>
          <a:sy n="88" d="100"/>
        </p:scale>
        <p:origin x="2996"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152F265-1BB0-5C4C-9463-E2FC03A0076A}"/>
              </a:ext>
            </a:extLst>
          </p:cNvPr>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5222287-31A7-204F-8818-69147DA617C3}"/>
              </a:ext>
            </a:extLst>
          </p:cNvPr>
          <p:cNvSpPr>
            <a:spLocks noGrp="1"/>
          </p:cNvSpPr>
          <p:nvPr>
            <p:ph type="dt" sz="quarter" idx="1"/>
          </p:nvPr>
        </p:nvSpPr>
        <p:spPr>
          <a:xfrm>
            <a:off x="3884613" y="1"/>
            <a:ext cx="2971800" cy="458788"/>
          </a:xfrm>
          <a:prstGeom prst="rect">
            <a:avLst/>
          </a:prstGeom>
        </p:spPr>
        <p:txBody>
          <a:bodyPr vert="horz" lIns="91440" tIns="45720" rIns="91440" bIns="45720" rtlCol="0"/>
          <a:lstStyle>
            <a:lvl1pPr algn="r">
              <a:defRPr sz="1200"/>
            </a:lvl1pPr>
          </a:lstStyle>
          <a:p>
            <a:fld id="{EC455F70-6400-2B4F-874D-F9BE215763CF}" type="datetimeFigureOut">
              <a:rPr lang="en-US" smtClean="0"/>
              <a:t>3/30/2019</a:t>
            </a:fld>
            <a:endParaRPr lang="en-US"/>
          </a:p>
        </p:txBody>
      </p:sp>
      <p:sp>
        <p:nvSpPr>
          <p:cNvPr id="4" name="Footer Placeholder 3">
            <a:extLst>
              <a:ext uri="{FF2B5EF4-FFF2-40B4-BE49-F238E27FC236}">
                <a16:creationId xmlns:a16="http://schemas.microsoft.com/office/drawing/2014/main" id="{58BEBA06-93A4-F941-9C7F-B7130E47250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AF419D5-EC3A-4E4A-B2FC-7C2F546B69B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EB6D06-CE6A-6847-AE76-22233BD32EB4}" type="slidenum">
              <a:rPr lang="en-US" smtClean="0"/>
              <a:t>‹#›</a:t>
            </a:fld>
            <a:endParaRPr lang="en-US"/>
          </a:p>
        </p:txBody>
      </p:sp>
    </p:spTree>
    <p:extLst>
      <p:ext uri="{BB962C8B-B14F-4D97-AF65-F5344CB8AC3E}">
        <p14:creationId xmlns:p14="http://schemas.microsoft.com/office/powerpoint/2010/main" val="2332240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E3400C-38CC-4E48-9D78-DA32462325C7}" type="datetimeFigureOut">
              <a:rPr lang="en-US" smtClean="0"/>
              <a:t>3/30/2019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FC41AF-8ED9-0540-9C49-40A2DFFC109E}" type="slidenum">
              <a:rPr lang="en-US" smtClean="0"/>
              <a:t>‹#›</a:t>
            </a:fld>
            <a:endParaRPr lang="en-US"/>
          </a:p>
        </p:txBody>
      </p:sp>
    </p:spTree>
    <p:extLst>
      <p:ext uri="{BB962C8B-B14F-4D97-AF65-F5344CB8AC3E}">
        <p14:creationId xmlns:p14="http://schemas.microsoft.com/office/powerpoint/2010/main" val="145846638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9FC41AF-8ED9-0540-9C49-40A2DFFC109E}" type="slidenum">
              <a:rPr lang="en-US" smtClean="0"/>
              <a:t>1</a:t>
            </a:fld>
            <a:endParaRPr lang="en-US"/>
          </a:p>
        </p:txBody>
      </p:sp>
    </p:spTree>
    <p:extLst>
      <p:ext uri="{BB962C8B-B14F-4D97-AF65-F5344CB8AC3E}">
        <p14:creationId xmlns:p14="http://schemas.microsoft.com/office/powerpoint/2010/main" val="888112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FC41AF-8ED9-0540-9C49-40A2DFFC109E}" type="slidenum">
              <a:rPr lang="en-US" smtClean="0"/>
              <a:t>12</a:t>
            </a:fld>
            <a:endParaRPr lang="en-US"/>
          </a:p>
        </p:txBody>
      </p:sp>
    </p:spTree>
    <p:extLst>
      <p:ext uri="{BB962C8B-B14F-4D97-AF65-F5344CB8AC3E}">
        <p14:creationId xmlns:p14="http://schemas.microsoft.com/office/powerpoint/2010/main" val="28281850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79FC41AF-8ED9-0540-9C49-40A2DFFC109E}" type="slidenum">
              <a:rPr lang="en-US" smtClean="0"/>
              <a:t>13</a:t>
            </a:fld>
            <a:endParaRPr lang="en-US"/>
          </a:p>
        </p:txBody>
      </p:sp>
    </p:spTree>
    <p:extLst>
      <p:ext uri="{BB962C8B-B14F-4D97-AF65-F5344CB8AC3E}">
        <p14:creationId xmlns:p14="http://schemas.microsoft.com/office/powerpoint/2010/main" val="42322754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FC41AF-8ED9-0540-9C49-40A2DFFC109E}" type="slidenum">
              <a:rPr lang="en-US" smtClean="0"/>
              <a:t>14</a:t>
            </a:fld>
            <a:endParaRPr lang="en-US"/>
          </a:p>
        </p:txBody>
      </p:sp>
    </p:spTree>
    <p:extLst>
      <p:ext uri="{BB962C8B-B14F-4D97-AF65-F5344CB8AC3E}">
        <p14:creationId xmlns:p14="http://schemas.microsoft.com/office/powerpoint/2010/main" val="23529257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79FC41AF-8ED9-0540-9C49-40A2DFFC109E}" type="slidenum">
              <a:rPr lang="en-US" smtClean="0"/>
              <a:t>15</a:t>
            </a:fld>
            <a:endParaRPr lang="en-US"/>
          </a:p>
        </p:txBody>
      </p:sp>
    </p:spTree>
    <p:extLst>
      <p:ext uri="{BB962C8B-B14F-4D97-AF65-F5344CB8AC3E}">
        <p14:creationId xmlns:p14="http://schemas.microsoft.com/office/powerpoint/2010/main" val="30678187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FC41AF-8ED9-0540-9C49-40A2DFFC109E}" type="slidenum">
              <a:rPr lang="en-US" smtClean="0"/>
              <a:t>16</a:t>
            </a:fld>
            <a:endParaRPr lang="en-US"/>
          </a:p>
        </p:txBody>
      </p:sp>
    </p:spTree>
    <p:extLst>
      <p:ext uri="{BB962C8B-B14F-4D97-AF65-F5344CB8AC3E}">
        <p14:creationId xmlns:p14="http://schemas.microsoft.com/office/powerpoint/2010/main" val="27313037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FC41AF-8ED9-0540-9C49-40A2DFFC109E}" type="slidenum">
              <a:rPr lang="en-US" smtClean="0"/>
              <a:t>17</a:t>
            </a:fld>
            <a:endParaRPr lang="en-US"/>
          </a:p>
        </p:txBody>
      </p:sp>
    </p:spTree>
    <p:extLst>
      <p:ext uri="{BB962C8B-B14F-4D97-AF65-F5344CB8AC3E}">
        <p14:creationId xmlns:p14="http://schemas.microsoft.com/office/powerpoint/2010/main" val="30416015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FC41AF-8ED9-0540-9C49-40A2DFFC109E}" type="slidenum">
              <a:rPr lang="en-US" smtClean="0"/>
              <a:t>18</a:t>
            </a:fld>
            <a:endParaRPr lang="en-US"/>
          </a:p>
        </p:txBody>
      </p:sp>
    </p:spTree>
    <p:extLst>
      <p:ext uri="{BB962C8B-B14F-4D97-AF65-F5344CB8AC3E}">
        <p14:creationId xmlns:p14="http://schemas.microsoft.com/office/powerpoint/2010/main" val="21246772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FC41AF-8ED9-0540-9C49-40A2DFFC109E}" type="slidenum">
              <a:rPr lang="en-US" smtClean="0"/>
              <a:t>19</a:t>
            </a:fld>
            <a:endParaRPr lang="en-US"/>
          </a:p>
        </p:txBody>
      </p:sp>
    </p:spTree>
    <p:extLst>
      <p:ext uri="{BB962C8B-B14F-4D97-AF65-F5344CB8AC3E}">
        <p14:creationId xmlns:p14="http://schemas.microsoft.com/office/powerpoint/2010/main" val="16491445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FC41AF-8ED9-0540-9C49-40A2DFFC109E}" type="slidenum">
              <a:rPr lang="en-US" smtClean="0"/>
              <a:t>20</a:t>
            </a:fld>
            <a:endParaRPr lang="en-US"/>
          </a:p>
        </p:txBody>
      </p:sp>
    </p:spTree>
    <p:extLst>
      <p:ext uri="{BB962C8B-B14F-4D97-AF65-F5344CB8AC3E}">
        <p14:creationId xmlns:p14="http://schemas.microsoft.com/office/powerpoint/2010/main" val="9655993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FC41AF-8ED9-0540-9C49-40A2DFFC109E}" type="slidenum">
              <a:rPr lang="en-US" smtClean="0"/>
              <a:t>21</a:t>
            </a:fld>
            <a:endParaRPr lang="en-US"/>
          </a:p>
        </p:txBody>
      </p:sp>
    </p:spTree>
    <p:extLst>
      <p:ext uri="{BB962C8B-B14F-4D97-AF65-F5344CB8AC3E}">
        <p14:creationId xmlns:p14="http://schemas.microsoft.com/office/powerpoint/2010/main" val="3548044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FC41AF-8ED9-0540-9C49-40A2DFFC109E}" type="slidenum">
              <a:rPr lang="en-US" smtClean="0"/>
              <a:t>3</a:t>
            </a:fld>
            <a:endParaRPr lang="en-US"/>
          </a:p>
        </p:txBody>
      </p:sp>
    </p:spTree>
    <p:extLst>
      <p:ext uri="{BB962C8B-B14F-4D97-AF65-F5344CB8AC3E}">
        <p14:creationId xmlns:p14="http://schemas.microsoft.com/office/powerpoint/2010/main" val="23287767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FC41AF-8ED9-0540-9C49-40A2DFFC109E}" type="slidenum">
              <a:rPr lang="en-US" smtClean="0"/>
              <a:t>22</a:t>
            </a:fld>
            <a:endParaRPr lang="en-US"/>
          </a:p>
        </p:txBody>
      </p:sp>
    </p:spTree>
    <p:extLst>
      <p:ext uri="{BB962C8B-B14F-4D97-AF65-F5344CB8AC3E}">
        <p14:creationId xmlns:p14="http://schemas.microsoft.com/office/powerpoint/2010/main" val="469933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FC41AF-8ED9-0540-9C49-40A2DFFC109E}" type="slidenum">
              <a:rPr lang="en-US" smtClean="0"/>
              <a:t>4</a:t>
            </a:fld>
            <a:endParaRPr lang="en-US"/>
          </a:p>
        </p:txBody>
      </p:sp>
    </p:spTree>
    <p:extLst>
      <p:ext uri="{BB962C8B-B14F-4D97-AF65-F5344CB8AC3E}">
        <p14:creationId xmlns:p14="http://schemas.microsoft.com/office/powerpoint/2010/main" val="486581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FC41AF-8ED9-0540-9C49-40A2DFFC109E}" type="slidenum">
              <a:rPr lang="en-US" smtClean="0"/>
              <a:t>5</a:t>
            </a:fld>
            <a:endParaRPr lang="en-US"/>
          </a:p>
        </p:txBody>
      </p:sp>
    </p:spTree>
    <p:extLst>
      <p:ext uri="{BB962C8B-B14F-4D97-AF65-F5344CB8AC3E}">
        <p14:creationId xmlns:p14="http://schemas.microsoft.com/office/powerpoint/2010/main" val="1163165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9FC41AF-8ED9-0540-9C49-40A2DFFC109E}" type="slidenum">
              <a:rPr lang="en-US" smtClean="0"/>
              <a:t>6</a:t>
            </a:fld>
            <a:endParaRPr lang="en-US"/>
          </a:p>
        </p:txBody>
      </p:sp>
    </p:spTree>
    <p:extLst>
      <p:ext uri="{BB962C8B-B14F-4D97-AF65-F5344CB8AC3E}">
        <p14:creationId xmlns:p14="http://schemas.microsoft.com/office/powerpoint/2010/main" val="7078120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FC41AF-8ED9-0540-9C49-40A2DFFC109E}" type="slidenum">
              <a:rPr lang="en-US" smtClean="0"/>
              <a:t>8</a:t>
            </a:fld>
            <a:endParaRPr lang="en-US"/>
          </a:p>
        </p:txBody>
      </p:sp>
    </p:spTree>
    <p:extLst>
      <p:ext uri="{BB962C8B-B14F-4D97-AF65-F5344CB8AC3E}">
        <p14:creationId xmlns:p14="http://schemas.microsoft.com/office/powerpoint/2010/main" val="24639579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79FC41AF-8ED9-0540-9C49-40A2DFFC109E}" type="slidenum">
              <a:rPr lang="en-US" smtClean="0"/>
              <a:t>9</a:t>
            </a:fld>
            <a:endParaRPr lang="en-US"/>
          </a:p>
        </p:txBody>
      </p:sp>
    </p:spTree>
    <p:extLst>
      <p:ext uri="{BB962C8B-B14F-4D97-AF65-F5344CB8AC3E}">
        <p14:creationId xmlns:p14="http://schemas.microsoft.com/office/powerpoint/2010/main" val="18059034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008AC4C-8FDC-334A-91F8-D3D040020866}" type="slidenum">
              <a:rPr lang="en-US" smtClean="0"/>
              <a:t>10</a:t>
            </a:fld>
            <a:endParaRPr lang="en-US"/>
          </a:p>
        </p:txBody>
      </p:sp>
    </p:spTree>
    <p:extLst>
      <p:ext uri="{BB962C8B-B14F-4D97-AF65-F5344CB8AC3E}">
        <p14:creationId xmlns:p14="http://schemas.microsoft.com/office/powerpoint/2010/main" val="40434859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FC41AF-8ED9-0540-9C49-40A2DFFC109E}" type="slidenum">
              <a:rPr lang="en-US" smtClean="0"/>
              <a:t>11</a:t>
            </a:fld>
            <a:endParaRPr lang="en-US"/>
          </a:p>
        </p:txBody>
      </p:sp>
    </p:spTree>
    <p:extLst>
      <p:ext uri="{BB962C8B-B14F-4D97-AF65-F5344CB8AC3E}">
        <p14:creationId xmlns:p14="http://schemas.microsoft.com/office/powerpoint/2010/main" val="3743076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65248"/>
            <a:ext cx="7772400" cy="978408"/>
          </a:xfrm>
        </p:spPr>
        <p:txBody>
          <a:bodyPr vert="horz" lIns="91440" tIns="45720" rIns="91440" bIns="45720" rtlCol="0" anchor="b" anchorCtr="0">
            <a:noAutofit/>
          </a:bodyPr>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a:t>Click to edit Master title style</a:t>
            </a:r>
            <a:endParaRPr dirty="0"/>
          </a:p>
        </p:txBody>
      </p:sp>
      <p:sp>
        <p:nvSpPr>
          <p:cNvPr id="3" name="Subtitle 2"/>
          <p:cNvSpPr>
            <a:spLocks noGrp="1"/>
          </p:cNvSpPr>
          <p:nvPr>
            <p:ph type="subTitle" idx="1"/>
          </p:nvPr>
        </p:nvSpPr>
        <p:spPr>
          <a:xfrm>
            <a:off x="685800" y="3352800"/>
            <a:ext cx="7772400" cy="877824"/>
          </a:xfrm>
        </p:spPr>
        <p:txBody>
          <a:bodyPr vert="horz" lIns="91440" tIns="45720" rIns="91440" bIns="45720" rtlCol="0">
            <a:normAutofit/>
          </a:bodyPr>
          <a:lstStyle>
            <a:lvl1pPr marL="0" indent="0" algn="ctr" defTabSz="914400" rtl="0" eaLnBrk="1" latinLnBrk="0" hangingPunct="1">
              <a:spcBef>
                <a:spcPts val="300"/>
              </a:spcBef>
              <a:buFontTx/>
              <a:buNone/>
              <a:defRPr sz="20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5082" y="969264"/>
            <a:ext cx="3657600" cy="1161288"/>
          </a:xfrm>
        </p:spPr>
        <p:txBody>
          <a:bodyPr anchor="b">
            <a:noAutofit/>
          </a:bodyPr>
          <a:lstStyle>
            <a:lvl1pPr algn="l">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a:t>Click to edit Master title style</a:t>
            </a:r>
            <a:endParaRPr/>
          </a:p>
        </p:txBody>
      </p:sp>
      <p:sp>
        <p:nvSpPr>
          <p:cNvPr id="3" name="Picture Placeholder 2"/>
          <p:cNvSpPr>
            <a:spLocks noGrp="1"/>
          </p:cNvSpPr>
          <p:nvPr>
            <p:ph type="pic" idx="1"/>
          </p:nvPr>
        </p:nvSpPr>
        <p:spPr>
          <a:xfrm>
            <a:off x="663388" y="510988"/>
            <a:ext cx="3657600" cy="5553636"/>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a:p>
        </p:txBody>
      </p:sp>
      <p:sp>
        <p:nvSpPr>
          <p:cNvPr id="4" name="Text Placeholder 3"/>
          <p:cNvSpPr>
            <a:spLocks noGrp="1"/>
          </p:cNvSpPr>
          <p:nvPr>
            <p:ph type="body" sz="half" idx="2"/>
          </p:nvPr>
        </p:nvSpPr>
        <p:spPr>
          <a:xfrm>
            <a:off x="4799853" y="2130552"/>
            <a:ext cx="3657600" cy="3584448"/>
          </a:xfrm>
        </p:spPr>
        <p:txBody>
          <a:bodyPr vert="horz" lIns="91440" tIns="45720" rIns="91440" bIns="45720" rtlCol="0">
            <a:normAutofit/>
          </a:bodyPr>
          <a:lstStyle>
            <a:lvl1pPr marL="0" indent="0">
              <a:spcBef>
                <a:spcPts val="10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t>3/30/2019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51376"/>
            <a:ext cx="7776882" cy="1014984"/>
          </a:xfrm>
        </p:spPr>
        <p:txBody>
          <a:bodyPr anchor="b">
            <a:noAutofit/>
          </a:bodyPr>
          <a:lstStyle>
            <a:lvl1pPr algn="ctr">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a:t>Click to edit Master title style</a:t>
            </a:r>
            <a:endParaRPr/>
          </a:p>
        </p:txBody>
      </p:sp>
      <p:sp>
        <p:nvSpPr>
          <p:cNvPr id="3" name="Picture Placeholder 2"/>
          <p:cNvSpPr>
            <a:spLocks noGrp="1"/>
          </p:cNvSpPr>
          <p:nvPr>
            <p:ph type="pic" idx="1"/>
          </p:nvPr>
        </p:nvSpPr>
        <p:spPr>
          <a:xfrm>
            <a:off x="1828800" y="457199"/>
            <a:ext cx="5486400" cy="3644153"/>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a:p>
        </p:txBody>
      </p:sp>
      <p:sp>
        <p:nvSpPr>
          <p:cNvPr id="4" name="Text Placeholder 3"/>
          <p:cNvSpPr>
            <a:spLocks noGrp="1"/>
          </p:cNvSpPr>
          <p:nvPr>
            <p:ph type="body" sz="half" idx="2"/>
          </p:nvPr>
        </p:nvSpPr>
        <p:spPr>
          <a:xfrm>
            <a:off x="680571" y="5181599"/>
            <a:ext cx="7776882" cy="950259"/>
          </a:xfrm>
        </p:spPr>
        <p:txBody>
          <a:bodyPr vert="horz" lIns="91440" tIns="45720" rIns="91440" bIns="45720" rtlCol="0">
            <a:normAutofit/>
          </a:bodyPr>
          <a:lstStyle>
            <a:lvl1pPr marL="0" indent="0" algn="ctr">
              <a:spcBef>
                <a:spcPts val="3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t>3/30/2019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toryboard">
    <p:spTree>
      <p:nvGrpSpPr>
        <p:cNvPr id="1" name=""/>
        <p:cNvGrpSpPr/>
        <p:nvPr/>
      </p:nvGrpSpPr>
      <p:grpSpPr>
        <a:xfrm>
          <a:off x="0" y="0"/>
          <a:ext cx="0" cy="0"/>
          <a:chOff x="0" y="0"/>
          <a:chExt cx="0" cy="0"/>
        </a:xfrm>
      </p:grpSpPr>
      <p:sp>
        <p:nvSpPr>
          <p:cNvPr id="2" name="Title 1"/>
          <p:cNvSpPr>
            <a:spLocks noGrp="1"/>
          </p:cNvSpPr>
          <p:nvPr>
            <p:ph type="title"/>
          </p:nvPr>
        </p:nvSpPr>
        <p:spPr>
          <a:xfrm>
            <a:off x="685800" y="4155141"/>
            <a:ext cx="7776882" cy="1013011"/>
          </a:xfrm>
        </p:spPr>
        <p:txBody>
          <a:bodyPr anchor="b">
            <a:noAutofit/>
          </a:bodyPr>
          <a:lstStyle>
            <a:lvl1pPr algn="ctr">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a:t>Click to edit Master title style</a:t>
            </a:r>
            <a:endParaRPr/>
          </a:p>
        </p:txBody>
      </p:sp>
      <p:sp>
        <p:nvSpPr>
          <p:cNvPr id="3" name="Picture Placeholder 2"/>
          <p:cNvSpPr>
            <a:spLocks noGrp="1"/>
          </p:cNvSpPr>
          <p:nvPr>
            <p:ph type="pic" idx="1"/>
          </p:nvPr>
        </p:nvSpPr>
        <p:spPr>
          <a:xfrm>
            <a:off x="68580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a:p>
        </p:txBody>
      </p:sp>
      <p:sp>
        <p:nvSpPr>
          <p:cNvPr id="4" name="Text Placeholder 3"/>
          <p:cNvSpPr>
            <a:spLocks noGrp="1"/>
          </p:cNvSpPr>
          <p:nvPr>
            <p:ph type="body" sz="half" idx="2"/>
          </p:nvPr>
        </p:nvSpPr>
        <p:spPr>
          <a:xfrm>
            <a:off x="680571" y="5181599"/>
            <a:ext cx="7776882" cy="950259"/>
          </a:xfrm>
        </p:spPr>
        <p:txBody>
          <a:bodyPr vert="horz" lIns="91440" tIns="45720" rIns="91440" bIns="45720" rtlCol="0">
            <a:normAutofit/>
          </a:bodyPr>
          <a:lstStyle>
            <a:lvl1pPr marL="0" indent="0" algn="ctr">
              <a:spcBef>
                <a:spcPts val="3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t>3/30/2019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t>‹#›</a:t>
            </a:fld>
            <a:endParaRPr lang="en-US"/>
          </a:p>
        </p:txBody>
      </p:sp>
      <p:sp>
        <p:nvSpPr>
          <p:cNvPr id="11" name="Picture Placeholder 2"/>
          <p:cNvSpPr>
            <a:spLocks noGrp="1"/>
          </p:cNvSpPr>
          <p:nvPr>
            <p:ph type="pic" idx="13"/>
          </p:nvPr>
        </p:nvSpPr>
        <p:spPr>
          <a:xfrm>
            <a:off x="68580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a:p>
        </p:txBody>
      </p:sp>
      <p:sp>
        <p:nvSpPr>
          <p:cNvPr id="16" name="Picture Placeholder 2"/>
          <p:cNvSpPr>
            <a:spLocks noGrp="1"/>
          </p:cNvSpPr>
          <p:nvPr>
            <p:ph type="pic" idx="14"/>
          </p:nvPr>
        </p:nvSpPr>
        <p:spPr>
          <a:xfrm>
            <a:off x="341249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a:p>
        </p:txBody>
      </p:sp>
      <p:sp>
        <p:nvSpPr>
          <p:cNvPr id="17" name="Picture Placeholder 2"/>
          <p:cNvSpPr>
            <a:spLocks noGrp="1"/>
          </p:cNvSpPr>
          <p:nvPr>
            <p:ph type="pic" idx="15"/>
          </p:nvPr>
        </p:nvSpPr>
        <p:spPr>
          <a:xfrm>
            <a:off x="341249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a:p>
        </p:txBody>
      </p:sp>
      <p:sp>
        <p:nvSpPr>
          <p:cNvPr id="18" name="Picture Placeholder 2"/>
          <p:cNvSpPr>
            <a:spLocks noGrp="1"/>
          </p:cNvSpPr>
          <p:nvPr>
            <p:ph type="pic" idx="16"/>
          </p:nvPr>
        </p:nvSpPr>
        <p:spPr>
          <a:xfrm>
            <a:off x="613918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a:p>
        </p:txBody>
      </p:sp>
      <p:sp>
        <p:nvSpPr>
          <p:cNvPr id="19" name="Picture Placeholder 2"/>
          <p:cNvSpPr>
            <a:spLocks noGrp="1"/>
          </p:cNvSpPr>
          <p:nvPr>
            <p:ph type="pic" idx="17"/>
          </p:nvPr>
        </p:nvSpPr>
        <p:spPr>
          <a:xfrm>
            <a:off x="613918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3400"/>
            <a:ext cx="1600200" cy="5592763"/>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685800" y="533400"/>
            <a:ext cx="6019800" cy="5592763"/>
          </a:xfrm>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a:xfrm>
            <a:off x="685800" y="1869141"/>
            <a:ext cx="7770813" cy="4257022"/>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267200"/>
            <a:ext cx="7772400" cy="977153"/>
          </a:xfrm>
        </p:spPr>
        <p:txBody>
          <a:bodyPr anchor="b" anchorCtr="0">
            <a:noAutofit/>
          </a:bodyPr>
          <a:lstStyle>
            <a:lvl1pPr>
              <a:defRPr sz="5400"/>
            </a:lvl1pPr>
          </a:lstStyle>
          <a:p>
            <a:r>
              <a:rPr lang="en-US"/>
              <a:t>Click to edit Master title style</a:t>
            </a:r>
            <a:endParaRPr/>
          </a:p>
        </p:txBody>
      </p:sp>
      <p:sp>
        <p:nvSpPr>
          <p:cNvPr id="3" name="Subtitle 2"/>
          <p:cNvSpPr>
            <a:spLocks noGrp="1"/>
          </p:cNvSpPr>
          <p:nvPr>
            <p:ph type="subTitle" idx="1"/>
          </p:nvPr>
        </p:nvSpPr>
        <p:spPr>
          <a:xfrm>
            <a:off x="685799" y="5257800"/>
            <a:ext cx="7770813" cy="874058"/>
          </a:xfrm>
        </p:spPr>
        <p:txBody>
          <a:bodyPr>
            <a:normAutofit/>
          </a:bodyPr>
          <a:lstStyle>
            <a:lvl1pPr marL="0" indent="0" algn="ctr">
              <a:spcBef>
                <a:spcPts val="300"/>
              </a:spcBef>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t>‹#›</a:t>
            </a:fld>
            <a:endParaRPr lang="en-US"/>
          </a:p>
        </p:txBody>
      </p:sp>
      <p:sp>
        <p:nvSpPr>
          <p:cNvPr id="8" name="Picture Placeholder 7"/>
          <p:cNvSpPr>
            <a:spLocks noGrp="1"/>
          </p:cNvSpPr>
          <p:nvPr>
            <p:ph type="pic" sz="quarter" idx="13"/>
          </p:nvPr>
        </p:nvSpPr>
        <p:spPr>
          <a:xfrm rot="21540000">
            <a:off x="2056196" y="424650"/>
            <a:ext cx="5031609" cy="337580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a:lstStyle>
            <a:lvl1pPr>
              <a:buFont typeface="Arial" pitchFamily="34" charset="0"/>
              <a:buNone/>
              <a:defRPr/>
            </a:lvl1pPr>
          </a:lstStyle>
          <a:p>
            <a:r>
              <a:rPr lang="en-US"/>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990600"/>
            <a:ext cx="7770813" cy="1743075"/>
          </a:xfrm>
        </p:spPr>
        <p:txBody>
          <a:bodyPr vert="horz" lIns="91440" tIns="45720" rIns="91440" bIns="45720" rtlCol="0" anchor="b" anchorCtr="0">
            <a:noAutofit/>
          </a:bodyPr>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685800" y="2756647"/>
            <a:ext cx="7770813" cy="1281953"/>
          </a:xfrm>
        </p:spPr>
        <p:txBody>
          <a:bodyPr vert="horz" lIns="91440" tIns="45720" rIns="91440" bIns="45720" rtlCol="0">
            <a:normAutofit/>
          </a:bodyPr>
          <a:lstStyle>
            <a:lvl1pPr marL="0" indent="0" algn="ctr" defTabSz="914400" rtl="0" eaLnBrk="1" latinLnBrk="0" hangingPunct="1">
              <a:spcBef>
                <a:spcPts val="300"/>
              </a:spcBef>
              <a:buFontTx/>
              <a:buNone/>
              <a:defRPr sz="20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1A0C47-018D-4460-B945-BFF7981B6CA6}"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3"/>
            <a:ext cx="7770813" cy="1429871"/>
          </a:xfrm>
        </p:spPr>
        <p:txBody>
          <a:bodyPr/>
          <a:lstStyle/>
          <a:p>
            <a:r>
              <a:rPr lang="en-US"/>
              <a:t>Click to edit Master title style</a:t>
            </a:r>
            <a:endParaRPr/>
          </a:p>
        </p:txBody>
      </p:sp>
      <p:sp>
        <p:nvSpPr>
          <p:cNvPr id="3" name="Content Placeholder 2"/>
          <p:cNvSpPr>
            <a:spLocks noGrp="1"/>
          </p:cNvSpPr>
          <p:nvPr>
            <p:ph sz="half" idx="1"/>
          </p:nvPr>
        </p:nvSpPr>
        <p:spPr>
          <a:xfrm>
            <a:off x="685800" y="1760538"/>
            <a:ext cx="3611880" cy="4365625"/>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marL="2398713" indent="-336550">
              <a:defRPr sz="1800"/>
            </a:lvl8pPr>
            <a:lvl9pPr marL="2398713" indent="-336550">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Content Placeholder 3"/>
          <p:cNvSpPr>
            <a:spLocks noGrp="1"/>
          </p:cNvSpPr>
          <p:nvPr>
            <p:ph sz="half" idx="2"/>
          </p:nvPr>
        </p:nvSpPr>
        <p:spPr>
          <a:xfrm>
            <a:off x="4844733" y="1760538"/>
            <a:ext cx="3611880" cy="4365625"/>
          </a:xfrm>
        </p:spPr>
        <p:txBody>
          <a:bodyPr>
            <a:normAutofit/>
          </a:bodyPr>
          <a:lstStyle>
            <a:lvl1pPr>
              <a:defRPr sz="2200"/>
            </a:lvl1pPr>
            <a:lvl2pPr>
              <a:defRPr sz="2000"/>
            </a:lvl2pPr>
            <a:lvl3pPr>
              <a:defRPr sz="2000"/>
            </a:lvl3pPr>
            <a:lvl4pPr>
              <a:defRPr sz="2000"/>
            </a:lvl4pPr>
            <a:lvl5pPr>
              <a:defRPr sz="2000"/>
            </a:lvl5pPr>
            <a:lvl6pPr>
              <a:defRPr sz="1800"/>
            </a:lvl6pPr>
            <a:lvl7pPr>
              <a:defRPr sz="1800"/>
            </a:lvl7pPr>
            <a:lvl8pPr marL="2398713" indent="-336550">
              <a:defRPr sz="1800"/>
            </a:lvl8pPr>
            <a:lvl9pPr marL="2398713" indent="-336550">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fld id="{651A0C47-018D-4460-B945-BFF7981B6CA6}" type="datetimeFigureOut">
              <a:rPr lang="en-US" smtClean="0"/>
              <a:t>3/30/2019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3"/>
            <a:ext cx="7770813" cy="1429871"/>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685800" y="1550895"/>
            <a:ext cx="3611880" cy="614082"/>
          </a:xfrm>
        </p:spPr>
        <p:txBody>
          <a:bodyPr anchor="b"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2438400"/>
            <a:ext cx="3611880" cy="36877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marL="2398713" indent="-336550">
              <a:defRPr sz="1600"/>
            </a:lvl8pPr>
            <a:lvl9pPr marL="2398713" indent="-336550">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Text Placeholder 4"/>
          <p:cNvSpPr>
            <a:spLocks noGrp="1"/>
          </p:cNvSpPr>
          <p:nvPr>
            <p:ph type="body" sz="quarter" idx="3"/>
          </p:nvPr>
        </p:nvSpPr>
        <p:spPr>
          <a:xfrm>
            <a:off x="4845526" y="1550895"/>
            <a:ext cx="3611880" cy="614082"/>
          </a:xfrm>
        </p:spPr>
        <p:txBody>
          <a:bodyPr anchor="b"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45526" y="2438400"/>
            <a:ext cx="3611880" cy="36877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marL="2398713" indent="-336550">
              <a:defRPr sz="1600"/>
            </a:lvl8pPr>
            <a:lvl9pPr marL="2398713" indent="-336550">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7" name="Date Placeholder 6"/>
          <p:cNvSpPr>
            <a:spLocks noGrp="1"/>
          </p:cNvSpPr>
          <p:nvPr>
            <p:ph type="dt" sz="half" idx="10"/>
          </p:nvPr>
        </p:nvSpPr>
        <p:spPr/>
        <p:txBody>
          <a:bodyPr/>
          <a:lstStyle/>
          <a:p>
            <a:fld id="{651A0C47-018D-4460-B945-BFF7981B6CA6}" type="datetimeFigureOut">
              <a:rPr lang="en-US" smtClean="0"/>
              <a:t>3/30/2019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1F5A0A-F6FC-4FFD-9B49-0DA8697211D9}" type="slidenum">
              <a:rPr lang="en-US" smtClean="0"/>
              <a:t>‹#›</a:t>
            </a:fld>
            <a:endParaRPr lang="en-US"/>
          </a:p>
        </p:txBody>
      </p:sp>
      <p:cxnSp>
        <p:nvCxnSpPr>
          <p:cNvPr id="11" name="Straight Connector 10"/>
          <p:cNvCxnSpPr/>
          <p:nvPr/>
        </p:nvCxnSpPr>
        <p:spPr>
          <a:xfrm>
            <a:off x="786205" y="2191871"/>
            <a:ext cx="3429000" cy="1588"/>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936966" y="2191871"/>
            <a:ext cx="3429000" cy="1588"/>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651A0C47-018D-4460-B945-BFF7981B6CA6}" type="datetimeFigureOut">
              <a:rPr lang="en-US" smtClean="0"/>
              <a:t>3/30/2019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1F5A0A-F6FC-4FFD-9B49-0DA8697211D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1A0C47-018D-4460-B945-BFF7981B6CA6}" type="datetimeFigureOut">
              <a:rPr lang="en-US" smtClean="0"/>
              <a:t>3/30/2019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1F5A0A-F6FC-4FFD-9B49-0DA8697211D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5" y="971550"/>
            <a:ext cx="3657600" cy="1162050"/>
          </a:xfrm>
        </p:spPr>
        <p:txBody>
          <a:bodyPr anchor="b">
            <a:noAutofit/>
          </a:bodyPr>
          <a:lstStyle>
            <a:lvl1pPr algn="l">
              <a:defRPr sz="3600" b="0"/>
            </a:lvl1pPr>
          </a:lstStyle>
          <a:p>
            <a:r>
              <a:rPr lang="en-US"/>
              <a:t>Click to edit Master title style</a:t>
            </a:r>
            <a:endParaRPr/>
          </a:p>
        </p:txBody>
      </p:sp>
      <p:sp>
        <p:nvSpPr>
          <p:cNvPr id="3" name="Content Placeholder 2"/>
          <p:cNvSpPr>
            <a:spLocks noGrp="1"/>
          </p:cNvSpPr>
          <p:nvPr>
            <p:ph idx="1"/>
          </p:nvPr>
        </p:nvSpPr>
        <p:spPr>
          <a:xfrm>
            <a:off x="4800600" y="457200"/>
            <a:ext cx="3657600" cy="56689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marL="2398713" indent="-336550">
              <a:defRPr sz="1800"/>
            </a:lvl8pPr>
            <a:lvl9pPr marL="2398713" indent="-336550">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Text Placeholder 3"/>
          <p:cNvSpPr>
            <a:spLocks noGrp="1"/>
          </p:cNvSpPr>
          <p:nvPr>
            <p:ph type="body" sz="half" idx="2"/>
          </p:nvPr>
        </p:nvSpPr>
        <p:spPr>
          <a:xfrm>
            <a:off x="658905" y="2133601"/>
            <a:ext cx="3657600" cy="3581400"/>
          </a:xfrm>
        </p:spPr>
        <p:txBody>
          <a:bodyPr>
            <a:normAutofit/>
          </a:bodyPr>
          <a:lstStyle>
            <a:lvl1pPr marL="0" indent="0">
              <a:spcBef>
                <a:spcPts val="10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t>3/30/2019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121023"/>
            <a:ext cx="7770813" cy="1429871"/>
          </a:xfrm>
          <a:prstGeom prst="rect">
            <a:avLst/>
          </a:prstGeom>
        </p:spPr>
        <p:txBody>
          <a:bodyPr vert="horz" lIns="91440" tIns="45720" rIns="91440" bIns="45720" rtlCol="0" anchor="ctr" anchorCtr="0">
            <a:normAutofit/>
          </a:bodyPr>
          <a:lstStyle/>
          <a:p>
            <a:r>
              <a:rPr lang="en-US"/>
              <a:t>Click to edit Master title style</a:t>
            </a:r>
            <a:endParaRPr/>
          </a:p>
        </p:txBody>
      </p:sp>
      <p:sp>
        <p:nvSpPr>
          <p:cNvPr id="3" name="Text Placeholder 2"/>
          <p:cNvSpPr>
            <a:spLocks noGrp="1"/>
          </p:cNvSpPr>
          <p:nvPr>
            <p:ph type="body" idx="1"/>
          </p:nvPr>
        </p:nvSpPr>
        <p:spPr>
          <a:xfrm>
            <a:off x="685800" y="1752600"/>
            <a:ext cx="7770813" cy="4373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6620435" y="6356350"/>
            <a:ext cx="2133600" cy="365125"/>
          </a:xfrm>
          <a:prstGeom prst="rect">
            <a:avLst/>
          </a:prstGeom>
        </p:spPr>
        <p:txBody>
          <a:bodyPr vert="horz" lIns="91440" tIns="45720" rIns="91440" bIns="45720" rtlCol="0" anchor="ctr"/>
          <a:lstStyle>
            <a:lvl1pPr algn="r">
              <a:defRPr sz="1200">
                <a:solidFill>
                  <a:schemeClr val="tx1">
                    <a:tint val="75000"/>
                  </a:schemeClr>
                </a:solidFill>
                <a:effectLst>
                  <a:outerShdw blurRad="50800" dist="38100" dir="5400000" sx="101000" sy="101000" algn="t" rotWithShape="0">
                    <a:prstClr val="black">
                      <a:alpha val="40000"/>
                    </a:prstClr>
                  </a:outerShdw>
                </a:effectLst>
              </a:defRPr>
            </a:lvl1pPr>
          </a:lstStyle>
          <a:p>
            <a:fld id="{651A0C47-018D-4460-B945-BFF7981B6CA6}" type="datetimeFigureOut">
              <a:rPr lang="en-US" smtClean="0"/>
              <a:t>3/30/2019</a:t>
            </a:fld>
            <a:endParaRPr lang="en-US"/>
          </a:p>
        </p:txBody>
      </p:sp>
      <p:sp>
        <p:nvSpPr>
          <p:cNvPr id="5" name="Footer Placeholder 4"/>
          <p:cNvSpPr>
            <a:spLocks noGrp="1"/>
          </p:cNvSpPr>
          <p:nvPr>
            <p:ph type="ftr" sz="quarter" idx="3"/>
          </p:nvPr>
        </p:nvSpPr>
        <p:spPr>
          <a:xfrm>
            <a:off x="354105" y="6356350"/>
            <a:ext cx="2895600" cy="365125"/>
          </a:xfrm>
          <a:prstGeom prst="rect">
            <a:avLst/>
          </a:prstGeom>
        </p:spPr>
        <p:txBody>
          <a:bodyPr vert="horz" lIns="91440" tIns="45720" rIns="91440" bIns="45720" rtlCol="0" anchor="ctr"/>
          <a:lstStyle>
            <a:lvl1pPr algn="l">
              <a:defRPr sz="1200">
                <a:solidFill>
                  <a:schemeClr val="tx1">
                    <a:tint val="75000"/>
                  </a:schemeClr>
                </a:solidFill>
                <a:effectLst>
                  <a:outerShdw blurRad="50800" dist="38100" dir="5400000" sx="101000" sy="101000" algn="t" rotWithShape="0">
                    <a:prstClr val="black">
                      <a:alpha val="40000"/>
                    </a:prstClr>
                  </a:outerShdw>
                </a:effectLst>
              </a:defRPr>
            </a:lvl1pPr>
          </a:lstStyle>
          <a:p>
            <a:endParaRPr lang="en-US"/>
          </a:p>
        </p:txBody>
      </p:sp>
      <p:sp>
        <p:nvSpPr>
          <p:cNvPr id="6" name="Slide Number Placeholder 5"/>
          <p:cNvSpPr>
            <a:spLocks noGrp="1"/>
          </p:cNvSpPr>
          <p:nvPr>
            <p:ph type="sldNum" sz="quarter" idx="4"/>
          </p:nvPr>
        </p:nvSpPr>
        <p:spPr>
          <a:xfrm>
            <a:off x="4229100" y="6356350"/>
            <a:ext cx="685800" cy="365125"/>
          </a:xfrm>
          <a:prstGeom prst="rect">
            <a:avLst/>
          </a:prstGeom>
        </p:spPr>
        <p:txBody>
          <a:bodyPr vert="horz" lIns="91440" tIns="45720" rIns="91440" bIns="45720" rtlCol="0" anchor="ctr"/>
          <a:lstStyle>
            <a:lvl1pPr algn="ctr">
              <a:defRPr sz="1200">
                <a:solidFill>
                  <a:schemeClr val="tx1">
                    <a:tint val="75000"/>
                  </a:schemeClr>
                </a:solidFill>
                <a:effectLst>
                  <a:outerShdw blurRad="50800" dist="38100" dir="5400000" sx="101000" sy="101000" algn="t" rotWithShape="0">
                    <a:prstClr val="black">
                      <a:alpha val="40000"/>
                    </a:prstClr>
                  </a:outerShdw>
                </a:effectLst>
              </a:defRPr>
            </a:lvl1pPr>
          </a:lstStyle>
          <a:p>
            <a:fld id="{9C1F5A0A-F6FC-4FFD-9B49-0DA8697211D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400" rtl="0" eaLnBrk="1" latinLnBrk="0" hangingPunct="1">
        <a:spcBef>
          <a:spcPct val="0"/>
        </a:spcBef>
        <a:buNone/>
        <a:defRPr sz="48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ts val="2000"/>
        </a:spcBef>
        <a:buFontTx/>
        <a:buBlip>
          <a:blip r:embed="rId16"/>
        </a:buBlip>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685800" indent="-336550" algn="l" defTabSz="914400" rtl="0" eaLnBrk="1" latinLnBrk="0" hangingPunct="1">
        <a:spcBef>
          <a:spcPts val="600"/>
        </a:spcBef>
        <a:buFontTx/>
        <a:buBlip>
          <a:blip r:embed="rId16"/>
        </a:buBlip>
        <a:defRPr sz="2000" kern="1200">
          <a:solidFill>
            <a:schemeClr val="tx1"/>
          </a:solidFill>
          <a:effectLst>
            <a:outerShdw blurRad="50800" dist="50800" dir="5400000" sx="101000" sy="101000" algn="t" rotWithShape="0">
              <a:prstClr val="black">
                <a:alpha val="40000"/>
              </a:prstClr>
            </a:outerShdw>
          </a:effectLst>
          <a:latin typeface="+mn-lt"/>
          <a:ea typeface="+mn-ea"/>
          <a:cs typeface="+mn-cs"/>
        </a:defRPr>
      </a:lvl2pPr>
      <a:lvl3pPr marL="1035050" indent="-3492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3pPr>
      <a:lvl4pPr marL="1371600" indent="-3365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4pPr>
      <a:lvl5pPr marL="1720850" indent="-3492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5pPr>
      <a:lvl6pPr marL="2055813"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6pPr>
      <a:lvl7pPr marL="2398713"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7pPr>
      <a:lvl8pPr marL="2743200"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8pPr>
      <a:lvl9pPr marL="3087688" indent="-336550" algn="l" defTabSz="914400" rtl="0" eaLnBrk="1" latinLnBrk="0" hangingPunct="1">
        <a:spcBef>
          <a:spcPct val="20000"/>
        </a:spcBef>
        <a:buFontTx/>
        <a:buBlip>
          <a:blip r:embed="rId16"/>
        </a:buBlip>
        <a:defRPr lang="en-US" sz="1800" kern="1200" dirty="0">
          <a:solidFill>
            <a:schemeClr val="tx1"/>
          </a:solidFill>
          <a:effectLst>
            <a:outerShdw blurRad="50800" dist="50800" dir="5400000" sx="101000" sy="101000" algn="t" rotWithShape="0">
              <a:prstClr val="black">
                <a:alpha val="4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Times New Roman"/>
                <a:cs typeface="Times New Roman"/>
              </a:rPr>
              <a:t>Raising Leaders</a:t>
            </a:r>
          </a:p>
        </p:txBody>
      </p:sp>
      <p:sp>
        <p:nvSpPr>
          <p:cNvPr id="3" name="Subtitle 2"/>
          <p:cNvSpPr>
            <a:spLocks noGrp="1"/>
          </p:cNvSpPr>
          <p:nvPr>
            <p:ph type="subTitle" idx="1"/>
          </p:nvPr>
        </p:nvSpPr>
        <p:spPr/>
        <p:txBody>
          <a:bodyPr/>
          <a:lstStyle/>
          <a:p>
            <a:r>
              <a:rPr lang="en-US" dirty="0">
                <a:latin typeface="Times New Roman"/>
                <a:cs typeface="Times New Roman"/>
              </a:rPr>
              <a:t>Parental Leadership Modeling and Parental Attachment</a:t>
            </a:r>
          </a:p>
        </p:txBody>
      </p:sp>
      <p:sp>
        <p:nvSpPr>
          <p:cNvPr id="4" name="Subtitle 2"/>
          <p:cNvSpPr txBox="1">
            <a:spLocks/>
          </p:cNvSpPr>
          <p:nvPr/>
        </p:nvSpPr>
        <p:spPr>
          <a:xfrm>
            <a:off x="210458" y="5598368"/>
            <a:ext cx="4273355" cy="992822"/>
          </a:xfrm>
          <a:prstGeom prst="rect">
            <a:avLst/>
          </a:prstGeom>
        </p:spPr>
        <p:txBody>
          <a:bodyPr vert="horz" lIns="91440" tIns="45720" rIns="91440" bIns="45720" rtlCol="0" anchor="ctr">
            <a:normAutofit/>
          </a:bodyPr>
          <a:lstStyle>
            <a:lvl1pPr marL="0" indent="0" algn="l" defTabSz="914400" rtl="0" eaLnBrk="1" latinLnBrk="0" hangingPunct="1">
              <a:spcBef>
                <a:spcPct val="20000"/>
              </a:spcBef>
              <a:spcAft>
                <a:spcPts val="0"/>
              </a:spcAft>
              <a:buSzPct val="60000"/>
              <a:buFont typeface="Wingdings" pitchFamily="2" charset="2"/>
              <a:buNone/>
              <a:defRPr sz="2100" kern="1200">
                <a:solidFill>
                  <a:schemeClr val="tx1"/>
                </a:solidFill>
                <a:effectLst>
                  <a:outerShdw blurRad="38100" dist="38100" dir="2700000" algn="tl">
                    <a:srgbClr val="000000">
                      <a:alpha val="43137"/>
                    </a:srgbClr>
                  </a:outerShdw>
                </a:effectLst>
                <a:latin typeface="+mn-lt"/>
                <a:ea typeface="+mn-ea"/>
                <a:cs typeface="+mn-cs"/>
              </a:defRPr>
            </a:lvl1pPr>
            <a:lvl2pPr marL="457200" indent="0" algn="ctr" defTabSz="914400" rtl="0" eaLnBrk="1" latinLnBrk="0" hangingPunct="1">
              <a:spcBef>
                <a:spcPct val="20000"/>
              </a:spcBef>
              <a:buSzPct val="60000"/>
              <a:buFont typeface="Wingdings" pitchFamily="2" charset="2"/>
              <a:buNone/>
              <a:defRPr sz="1900" kern="1200">
                <a:solidFill>
                  <a:schemeClr val="tx1">
                    <a:tint val="75000"/>
                  </a:schemeClr>
                </a:solidFill>
                <a:effectLst>
                  <a:outerShdw blurRad="38100" dist="38100" dir="2700000" algn="tl">
                    <a:srgbClr val="000000">
                      <a:alpha val="43137"/>
                    </a:srgbClr>
                  </a:outerShdw>
                </a:effectLst>
                <a:latin typeface="+mn-lt"/>
                <a:ea typeface="+mn-ea"/>
                <a:cs typeface="+mn-cs"/>
              </a:defRPr>
            </a:lvl2pPr>
            <a:lvl3pPr marL="914400" indent="0" algn="ctr" defTabSz="914400" rtl="0" eaLnBrk="1" latinLnBrk="0" hangingPunct="1">
              <a:spcBef>
                <a:spcPct val="20000"/>
              </a:spcBef>
              <a:buSzPct val="60000"/>
              <a:buFont typeface="Wingdings" pitchFamily="2" charset="2"/>
              <a:buNone/>
              <a:defRPr sz="1700" kern="1200">
                <a:solidFill>
                  <a:schemeClr val="tx1">
                    <a:tint val="75000"/>
                  </a:schemeClr>
                </a:solidFill>
                <a:effectLst>
                  <a:outerShdw blurRad="38100" dist="38100" dir="2700000" algn="tl">
                    <a:srgbClr val="000000">
                      <a:alpha val="43137"/>
                    </a:srgbClr>
                  </a:outerShdw>
                </a:effectLst>
                <a:latin typeface="+mn-lt"/>
                <a:ea typeface="+mn-ea"/>
                <a:cs typeface="+mn-cs"/>
              </a:defRPr>
            </a:lvl3pPr>
            <a:lvl4pPr marL="1371600" indent="0" algn="ctr" defTabSz="914400" rtl="0" eaLnBrk="1" latinLnBrk="0" hangingPunct="1">
              <a:spcBef>
                <a:spcPct val="20000"/>
              </a:spcBef>
              <a:buSzPct val="60000"/>
              <a:buFont typeface="Wingdings" pitchFamily="2" charset="2"/>
              <a:buNone/>
              <a:defRPr sz="1600" kern="1200">
                <a:solidFill>
                  <a:schemeClr val="tx1">
                    <a:tint val="75000"/>
                  </a:schemeClr>
                </a:solidFill>
                <a:effectLst>
                  <a:outerShdw blurRad="38100" dist="38100" dir="2700000" algn="tl">
                    <a:srgbClr val="000000">
                      <a:alpha val="43137"/>
                    </a:srgbClr>
                  </a:outerShdw>
                </a:effectLst>
                <a:latin typeface="+mn-lt"/>
                <a:ea typeface="+mn-ea"/>
                <a:cs typeface="+mn-cs"/>
              </a:defRPr>
            </a:lvl4pPr>
            <a:lvl5pPr marL="1828800" indent="0" algn="ctr" defTabSz="914400" rtl="0" eaLnBrk="1" latinLnBrk="0" hangingPunct="1">
              <a:spcBef>
                <a:spcPct val="20000"/>
              </a:spcBef>
              <a:buSzPct val="60000"/>
              <a:buFont typeface="Wingdings" pitchFamily="2" charset="2"/>
              <a:buNone/>
              <a:defRPr sz="1500" kern="1200">
                <a:solidFill>
                  <a:schemeClr val="tx1">
                    <a:tint val="75000"/>
                  </a:schemeClr>
                </a:solidFill>
                <a:effectLst>
                  <a:outerShdw blurRad="38100" dist="38100" dir="2700000" algn="tl">
                    <a:srgbClr val="000000">
                      <a:alpha val="43137"/>
                    </a:srgbClr>
                  </a:outerShdw>
                </a:effectLst>
                <a:latin typeface="+mn-lt"/>
                <a:ea typeface="+mn-ea"/>
                <a:cs typeface="+mn-cs"/>
              </a:defRPr>
            </a:lvl5pPr>
            <a:lvl6pPr marL="2286000" indent="0" algn="ctr" defTabSz="914400" rtl="0" eaLnBrk="1" latinLnBrk="0" hangingPunct="1">
              <a:spcBef>
                <a:spcPct val="20000"/>
              </a:spcBef>
              <a:buSzPct val="60000"/>
              <a:buFont typeface="Wingdings" pitchFamily="2" charset="2"/>
              <a:buNone/>
              <a:defRPr sz="1400" kern="1200">
                <a:solidFill>
                  <a:schemeClr val="tx1">
                    <a:tint val="75000"/>
                  </a:schemeClr>
                </a:solidFill>
                <a:effectLst>
                  <a:outerShdw blurRad="38100" dist="38100" dir="2700000" algn="ctr" rotWithShape="0">
                    <a:srgbClr val="000000">
                      <a:alpha val="43000"/>
                    </a:srgbClr>
                  </a:outerShdw>
                </a:effectLst>
                <a:latin typeface="+mn-lt"/>
                <a:ea typeface="+mn-ea"/>
                <a:cs typeface="+mn-cs"/>
              </a:defRPr>
            </a:lvl6pPr>
            <a:lvl7pPr marL="2743200" indent="0" algn="ctr" defTabSz="914400" rtl="0" eaLnBrk="1" latinLnBrk="0" hangingPunct="1">
              <a:spcBef>
                <a:spcPct val="20000"/>
              </a:spcBef>
              <a:buSzPct val="60000"/>
              <a:buFont typeface="Wingdings" pitchFamily="2" charset="2"/>
              <a:buNone/>
              <a:defRPr sz="1400" kern="1200">
                <a:solidFill>
                  <a:schemeClr val="tx1">
                    <a:tint val="75000"/>
                  </a:schemeClr>
                </a:solidFill>
                <a:effectLst>
                  <a:outerShdw blurRad="38100" dist="38100" dir="2700000" algn="ctr" rotWithShape="0">
                    <a:srgbClr val="000000">
                      <a:alpha val="43000"/>
                    </a:srgbClr>
                  </a:outerShdw>
                </a:effectLst>
                <a:latin typeface="+mn-lt"/>
                <a:ea typeface="+mn-ea"/>
                <a:cs typeface="+mn-cs"/>
              </a:defRPr>
            </a:lvl7pPr>
            <a:lvl8pPr marL="3200400" indent="0" algn="ctr" defTabSz="914400" rtl="0" eaLnBrk="1" latinLnBrk="0" hangingPunct="1">
              <a:spcBef>
                <a:spcPct val="20000"/>
              </a:spcBef>
              <a:buSzPct val="60000"/>
              <a:buFont typeface="Wingdings" pitchFamily="2" charset="2"/>
              <a:buNone/>
              <a:defRPr sz="1400" kern="1200">
                <a:solidFill>
                  <a:schemeClr val="tx1">
                    <a:tint val="75000"/>
                  </a:schemeClr>
                </a:solidFill>
                <a:effectLst>
                  <a:outerShdw blurRad="38100" dist="38100" dir="2700000" algn="ctr" rotWithShape="0">
                    <a:srgbClr val="000000">
                      <a:alpha val="43000"/>
                    </a:srgbClr>
                  </a:outerShdw>
                </a:effectLst>
                <a:latin typeface="+mn-lt"/>
                <a:ea typeface="+mn-ea"/>
                <a:cs typeface="+mn-cs"/>
              </a:defRPr>
            </a:lvl8pPr>
            <a:lvl9pPr marL="3657600" indent="0" algn="ctr" defTabSz="914400" rtl="0" eaLnBrk="1" latinLnBrk="0" hangingPunct="1">
              <a:spcBef>
                <a:spcPct val="20000"/>
              </a:spcBef>
              <a:buSzPct val="60000"/>
              <a:buFont typeface="Wingdings" pitchFamily="2" charset="2"/>
              <a:buNone/>
              <a:defRPr sz="1400" kern="1200">
                <a:solidFill>
                  <a:schemeClr val="tx1">
                    <a:tint val="75000"/>
                  </a:schemeClr>
                </a:solidFill>
                <a:effectLst>
                  <a:outerShdw blurRad="38100" dist="38100" dir="2700000" algn="ctr" rotWithShape="0">
                    <a:srgbClr val="000000">
                      <a:alpha val="43000"/>
                    </a:srgbClr>
                  </a:outerShdw>
                </a:effectLst>
                <a:latin typeface="+mn-lt"/>
                <a:ea typeface="+mn-ea"/>
                <a:cs typeface="+mn-cs"/>
              </a:defRPr>
            </a:lvl9pPr>
          </a:lstStyle>
          <a:p>
            <a:r>
              <a:rPr lang="en-US" sz="1600" dirty="0">
                <a:latin typeface="Times New Roman"/>
                <a:cs typeface="Times New Roman"/>
              </a:rPr>
              <a:t>Shane Stillman, MDiv, MBA</a:t>
            </a:r>
          </a:p>
          <a:p>
            <a:r>
              <a:rPr lang="en-US" sz="1600" dirty="0">
                <a:latin typeface="Times New Roman"/>
                <a:cs typeface="Times New Roman"/>
              </a:rPr>
              <a:t>Cohort 17, </a:t>
            </a:r>
            <a:r>
              <a:rPr lang="en-US" sz="1600" dirty="0" err="1">
                <a:latin typeface="Times New Roman"/>
                <a:cs typeface="Times New Roman"/>
              </a:rPr>
              <a:t>EdD</a:t>
            </a:r>
            <a:endParaRPr lang="en-US" sz="1600" dirty="0">
              <a:latin typeface="Times New Roman"/>
              <a:cs typeface="Times New Roman"/>
            </a:endParaRPr>
          </a:p>
          <a:p>
            <a:r>
              <a:rPr lang="en-US" sz="1600" dirty="0">
                <a:latin typeface="Times New Roman"/>
                <a:cs typeface="Times New Roman"/>
              </a:rPr>
              <a:t>Olivet Nazarene University</a:t>
            </a:r>
          </a:p>
        </p:txBody>
      </p:sp>
      <p:sp>
        <p:nvSpPr>
          <p:cNvPr id="5" name="Subtitle 2"/>
          <p:cNvSpPr txBox="1">
            <a:spLocks/>
          </p:cNvSpPr>
          <p:nvPr/>
        </p:nvSpPr>
        <p:spPr>
          <a:xfrm>
            <a:off x="5150526" y="5738905"/>
            <a:ext cx="3740314" cy="1008366"/>
          </a:xfrm>
          <a:prstGeom prst="rect">
            <a:avLst/>
          </a:prstGeom>
        </p:spPr>
        <p:txBody>
          <a:bodyPr vert="horz" lIns="91440" tIns="45720" rIns="91440" bIns="45720" rtlCol="0" anchor="ctr">
            <a:noAutofit/>
          </a:bodyPr>
          <a:lstStyle>
            <a:lvl1pPr marL="0" indent="0" algn="l" defTabSz="914400" rtl="0" eaLnBrk="1" latinLnBrk="0" hangingPunct="1">
              <a:spcBef>
                <a:spcPct val="20000"/>
              </a:spcBef>
              <a:spcAft>
                <a:spcPts val="0"/>
              </a:spcAft>
              <a:buSzPct val="60000"/>
              <a:buFont typeface="Wingdings" pitchFamily="2" charset="2"/>
              <a:buNone/>
              <a:defRPr sz="2100" kern="1200">
                <a:solidFill>
                  <a:schemeClr val="tx1"/>
                </a:solidFill>
                <a:effectLst>
                  <a:outerShdw blurRad="38100" dist="38100" dir="2700000" algn="tl">
                    <a:srgbClr val="000000">
                      <a:alpha val="43137"/>
                    </a:srgbClr>
                  </a:outerShdw>
                </a:effectLst>
                <a:latin typeface="+mn-lt"/>
                <a:ea typeface="+mn-ea"/>
                <a:cs typeface="+mn-cs"/>
              </a:defRPr>
            </a:lvl1pPr>
            <a:lvl2pPr marL="457200" indent="0" algn="ctr" defTabSz="914400" rtl="0" eaLnBrk="1" latinLnBrk="0" hangingPunct="1">
              <a:spcBef>
                <a:spcPct val="20000"/>
              </a:spcBef>
              <a:buSzPct val="60000"/>
              <a:buFont typeface="Wingdings" pitchFamily="2" charset="2"/>
              <a:buNone/>
              <a:defRPr sz="1900" kern="1200">
                <a:solidFill>
                  <a:schemeClr val="tx1">
                    <a:tint val="75000"/>
                  </a:schemeClr>
                </a:solidFill>
                <a:effectLst>
                  <a:outerShdw blurRad="38100" dist="38100" dir="2700000" algn="tl">
                    <a:srgbClr val="000000">
                      <a:alpha val="43137"/>
                    </a:srgbClr>
                  </a:outerShdw>
                </a:effectLst>
                <a:latin typeface="+mn-lt"/>
                <a:ea typeface="+mn-ea"/>
                <a:cs typeface="+mn-cs"/>
              </a:defRPr>
            </a:lvl2pPr>
            <a:lvl3pPr marL="914400" indent="0" algn="ctr" defTabSz="914400" rtl="0" eaLnBrk="1" latinLnBrk="0" hangingPunct="1">
              <a:spcBef>
                <a:spcPct val="20000"/>
              </a:spcBef>
              <a:buSzPct val="60000"/>
              <a:buFont typeface="Wingdings" pitchFamily="2" charset="2"/>
              <a:buNone/>
              <a:defRPr sz="1700" kern="1200">
                <a:solidFill>
                  <a:schemeClr val="tx1">
                    <a:tint val="75000"/>
                  </a:schemeClr>
                </a:solidFill>
                <a:effectLst>
                  <a:outerShdw blurRad="38100" dist="38100" dir="2700000" algn="tl">
                    <a:srgbClr val="000000">
                      <a:alpha val="43137"/>
                    </a:srgbClr>
                  </a:outerShdw>
                </a:effectLst>
                <a:latin typeface="+mn-lt"/>
                <a:ea typeface="+mn-ea"/>
                <a:cs typeface="+mn-cs"/>
              </a:defRPr>
            </a:lvl3pPr>
            <a:lvl4pPr marL="1371600" indent="0" algn="ctr" defTabSz="914400" rtl="0" eaLnBrk="1" latinLnBrk="0" hangingPunct="1">
              <a:spcBef>
                <a:spcPct val="20000"/>
              </a:spcBef>
              <a:buSzPct val="60000"/>
              <a:buFont typeface="Wingdings" pitchFamily="2" charset="2"/>
              <a:buNone/>
              <a:defRPr sz="1600" kern="1200">
                <a:solidFill>
                  <a:schemeClr val="tx1">
                    <a:tint val="75000"/>
                  </a:schemeClr>
                </a:solidFill>
                <a:effectLst>
                  <a:outerShdw blurRad="38100" dist="38100" dir="2700000" algn="tl">
                    <a:srgbClr val="000000">
                      <a:alpha val="43137"/>
                    </a:srgbClr>
                  </a:outerShdw>
                </a:effectLst>
                <a:latin typeface="+mn-lt"/>
                <a:ea typeface="+mn-ea"/>
                <a:cs typeface="+mn-cs"/>
              </a:defRPr>
            </a:lvl4pPr>
            <a:lvl5pPr marL="1828800" indent="0" algn="ctr" defTabSz="914400" rtl="0" eaLnBrk="1" latinLnBrk="0" hangingPunct="1">
              <a:spcBef>
                <a:spcPct val="20000"/>
              </a:spcBef>
              <a:buSzPct val="60000"/>
              <a:buFont typeface="Wingdings" pitchFamily="2" charset="2"/>
              <a:buNone/>
              <a:defRPr sz="1500" kern="1200">
                <a:solidFill>
                  <a:schemeClr val="tx1">
                    <a:tint val="75000"/>
                  </a:schemeClr>
                </a:solidFill>
                <a:effectLst>
                  <a:outerShdw blurRad="38100" dist="38100" dir="2700000" algn="tl">
                    <a:srgbClr val="000000">
                      <a:alpha val="43137"/>
                    </a:srgbClr>
                  </a:outerShdw>
                </a:effectLst>
                <a:latin typeface="+mn-lt"/>
                <a:ea typeface="+mn-ea"/>
                <a:cs typeface="+mn-cs"/>
              </a:defRPr>
            </a:lvl5pPr>
            <a:lvl6pPr marL="2286000" indent="0" algn="ctr" defTabSz="914400" rtl="0" eaLnBrk="1" latinLnBrk="0" hangingPunct="1">
              <a:spcBef>
                <a:spcPct val="20000"/>
              </a:spcBef>
              <a:buSzPct val="60000"/>
              <a:buFont typeface="Wingdings" pitchFamily="2" charset="2"/>
              <a:buNone/>
              <a:defRPr sz="1400" kern="1200">
                <a:solidFill>
                  <a:schemeClr val="tx1">
                    <a:tint val="75000"/>
                  </a:schemeClr>
                </a:solidFill>
                <a:effectLst>
                  <a:outerShdw blurRad="38100" dist="38100" dir="2700000" algn="ctr" rotWithShape="0">
                    <a:srgbClr val="000000">
                      <a:alpha val="43000"/>
                    </a:srgbClr>
                  </a:outerShdw>
                </a:effectLst>
                <a:latin typeface="+mn-lt"/>
                <a:ea typeface="+mn-ea"/>
                <a:cs typeface="+mn-cs"/>
              </a:defRPr>
            </a:lvl6pPr>
            <a:lvl7pPr marL="2743200" indent="0" algn="ctr" defTabSz="914400" rtl="0" eaLnBrk="1" latinLnBrk="0" hangingPunct="1">
              <a:spcBef>
                <a:spcPct val="20000"/>
              </a:spcBef>
              <a:buSzPct val="60000"/>
              <a:buFont typeface="Wingdings" pitchFamily="2" charset="2"/>
              <a:buNone/>
              <a:defRPr sz="1400" kern="1200">
                <a:solidFill>
                  <a:schemeClr val="tx1">
                    <a:tint val="75000"/>
                  </a:schemeClr>
                </a:solidFill>
                <a:effectLst>
                  <a:outerShdw blurRad="38100" dist="38100" dir="2700000" algn="ctr" rotWithShape="0">
                    <a:srgbClr val="000000">
                      <a:alpha val="43000"/>
                    </a:srgbClr>
                  </a:outerShdw>
                </a:effectLst>
                <a:latin typeface="+mn-lt"/>
                <a:ea typeface="+mn-ea"/>
                <a:cs typeface="+mn-cs"/>
              </a:defRPr>
            </a:lvl7pPr>
            <a:lvl8pPr marL="3200400" indent="0" algn="ctr" defTabSz="914400" rtl="0" eaLnBrk="1" latinLnBrk="0" hangingPunct="1">
              <a:spcBef>
                <a:spcPct val="20000"/>
              </a:spcBef>
              <a:buSzPct val="60000"/>
              <a:buFont typeface="Wingdings" pitchFamily="2" charset="2"/>
              <a:buNone/>
              <a:defRPr sz="1400" kern="1200">
                <a:solidFill>
                  <a:schemeClr val="tx1">
                    <a:tint val="75000"/>
                  </a:schemeClr>
                </a:solidFill>
                <a:effectLst>
                  <a:outerShdw blurRad="38100" dist="38100" dir="2700000" algn="ctr" rotWithShape="0">
                    <a:srgbClr val="000000">
                      <a:alpha val="43000"/>
                    </a:srgbClr>
                  </a:outerShdw>
                </a:effectLst>
                <a:latin typeface="+mn-lt"/>
                <a:ea typeface="+mn-ea"/>
                <a:cs typeface="+mn-cs"/>
              </a:defRPr>
            </a:lvl8pPr>
            <a:lvl9pPr marL="3657600" indent="0" algn="ctr" defTabSz="914400" rtl="0" eaLnBrk="1" latinLnBrk="0" hangingPunct="1">
              <a:spcBef>
                <a:spcPct val="20000"/>
              </a:spcBef>
              <a:buSzPct val="60000"/>
              <a:buFont typeface="Wingdings" pitchFamily="2" charset="2"/>
              <a:buNone/>
              <a:defRPr sz="1400" kern="1200">
                <a:solidFill>
                  <a:schemeClr val="tx1">
                    <a:tint val="75000"/>
                  </a:schemeClr>
                </a:solidFill>
                <a:effectLst>
                  <a:outerShdw blurRad="38100" dist="38100" dir="2700000" algn="ctr" rotWithShape="0">
                    <a:srgbClr val="000000">
                      <a:alpha val="43000"/>
                    </a:srgbClr>
                  </a:outerShdw>
                </a:effectLst>
                <a:latin typeface="+mn-lt"/>
                <a:ea typeface="+mn-ea"/>
                <a:cs typeface="+mn-cs"/>
              </a:defRPr>
            </a:lvl9pPr>
          </a:lstStyle>
          <a:p>
            <a:pPr algn="r"/>
            <a:r>
              <a:rPr lang="en-US" sz="1600" dirty="0">
                <a:latin typeface="Times New Roman"/>
                <a:cs typeface="Times New Roman"/>
              </a:rPr>
              <a:t>Adviser: Dr. Kelly Brown</a:t>
            </a:r>
          </a:p>
          <a:p>
            <a:pPr algn="r"/>
            <a:r>
              <a:rPr lang="en-US" sz="1600" dirty="0">
                <a:latin typeface="Times New Roman"/>
                <a:cs typeface="Times New Roman"/>
              </a:rPr>
              <a:t>Reader: Dr. Jeff Williamson</a:t>
            </a:r>
          </a:p>
          <a:p>
            <a:pPr algn="r"/>
            <a:r>
              <a:rPr lang="en-US" sz="1600" dirty="0">
                <a:latin typeface="Times New Roman"/>
                <a:cs typeface="Times New Roman"/>
              </a:rPr>
              <a:t>Colloquium Defense - April 6, 2019 </a:t>
            </a:r>
          </a:p>
          <a:p>
            <a:pPr algn="r"/>
            <a:endParaRPr lang="en-US" sz="1600" dirty="0">
              <a:latin typeface="Times New Roman"/>
              <a:cs typeface="Times New Roman"/>
            </a:endParaRPr>
          </a:p>
        </p:txBody>
      </p:sp>
    </p:spTree>
    <p:extLst>
      <p:ext uri="{BB962C8B-B14F-4D97-AF65-F5344CB8AC3E}">
        <p14:creationId xmlns:p14="http://schemas.microsoft.com/office/powerpoint/2010/main" val="1962619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80679" y="1905000"/>
            <a:ext cx="7265466" cy="4022005"/>
          </a:xfrm>
        </p:spPr>
        <p:txBody>
          <a:bodyPr>
            <a:normAutofit/>
          </a:bodyPr>
          <a:lstStyle/>
          <a:p>
            <a:pPr>
              <a:spcAft>
                <a:spcPts val="600"/>
              </a:spcAft>
            </a:pPr>
            <a:r>
              <a:rPr lang="en-US" dirty="0">
                <a:latin typeface="Times New Roman"/>
                <a:cs typeface="Times New Roman"/>
              </a:rPr>
              <a:t>Participants: men and women from a teaching ministry in Porter County, Indiana; along with solicited participants over 18 via closed social media.</a:t>
            </a:r>
          </a:p>
          <a:p>
            <a:pPr>
              <a:spcAft>
                <a:spcPts val="600"/>
              </a:spcAft>
            </a:pPr>
            <a:r>
              <a:rPr lang="en-US" dirty="0">
                <a:latin typeface="Times New Roman"/>
                <a:cs typeface="Times New Roman"/>
              </a:rPr>
              <a:t>Survey conducted online using SurveyMonkey; 108 questions and took approx. 30+ minutes to complete.</a:t>
            </a:r>
          </a:p>
          <a:p>
            <a:pPr>
              <a:spcAft>
                <a:spcPts val="600"/>
              </a:spcAft>
            </a:pPr>
            <a:r>
              <a:rPr lang="en-US" dirty="0">
                <a:latin typeface="Times New Roman"/>
                <a:cs typeface="Times New Roman"/>
              </a:rPr>
              <a:t>Response of 70, with 20 starts but unfinished</a:t>
            </a:r>
            <a:r>
              <a:rPr lang="mr-IN" dirty="0">
                <a:latin typeface="Times New Roman"/>
                <a:cs typeface="Times New Roman"/>
              </a:rPr>
              <a:t>…</a:t>
            </a:r>
            <a:r>
              <a:rPr lang="en-US" dirty="0">
                <a:latin typeface="Times New Roman"/>
                <a:cs typeface="Times New Roman"/>
              </a:rPr>
              <a:t>50 actual, 29 men and 21women; mean age 46.</a:t>
            </a:r>
          </a:p>
          <a:p>
            <a:pPr>
              <a:spcAft>
                <a:spcPts val="600"/>
              </a:spcAft>
            </a:pPr>
            <a:endParaRPr lang="en-US" dirty="0">
              <a:latin typeface="Times New Roman"/>
              <a:cs typeface="Times New Roman"/>
            </a:endParaRPr>
          </a:p>
        </p:txBody>
      </p:sp>
      <p:sp>
        <p:nvSpPr>
          <p:cNvPr id="3" name="Title 2"/>
          <p:cNvSpPr>
            <a:spLocks noGrp="1"/>
          </p:cNvSpPr>
          <p:nvPr>
            <p:ph type="title"/>
          </p:nvPr>
        </p:nvSpPr>
        <p:spPr/>
        <p:txBody>
          <a:bodyPr/>
          <a:lstStyle/>
          <a:p>
            <a:r>
              <a:rPr lang="en-US" dirty="0">
                <a:latin typeface="Times New Roman"/>
                <a:cs typeface="Times New Roman"/>
              </a:rPr>
              <a:t>Participants</a:t>
            </a:r>
          </a:p>
        </p:txBody>
      </p:sp>
    </p:spTree>
    <p:extLst>
      <p:ext uri="{BB962C8B-B14F-4D97-AF65-F5344CB8AC3E}">
        <p14:creationId xmlns:p14="http://schemas.microsoft.com/office/powerpoint/2010/main" val="1942991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a:cs typeface="Times New Roman"/>
              </a:rPr>
              <a:t>Pearson Product Moment and Independent Samples t-test</a:t>
            </a:r>
          </a:p>
        </p:txBody>
      </p:sp>
      <p:sp>
        <p:nvSpPr>
          <p:cNvPr id="3" name="Content Placeholder 2"/>
          <p:cNvSpPr>
            <a:spLocks noGrp="1"/>
          </p:cNvSpPr>
          <p:nvPr>
            <p:ph idx="1"/>
          </p:nvPr>
        </p:nvSpPr>
        <p:spPr>
          <a:xfrm>
            <a:off x="685800" y="1869140"/>
            <a:ext cx="7770813" cy="4755039"/>
          </a:xfrm>
        </p:spPr>
        <p:txBody>
          <a:bodyPr>
            <a:noAutofit/>
          </a:bodyPr>
          <a:lstStyle/>
          <a:p>
            <a:r>
              <a:rPr lang="en-US" sz="1800" dirty="0">
                <a:latin typeface="Times New Roman"/>
                <a:cs typeface="Times New Roman"/>
              </a:rPr>
              <a:t>Correlation among variables (age, gender, income, education)? </a:t>
            </a:r>
          </a:p>
          <a:p>
            <a:pPr lvl="1"/>
            <a:r>
              <a:rPr lang="en-US" sz="1800" dirty="0">
                <a:latin typeface="Times New Roman"/>
                <a:cs typeface="Times New Roman"/>
              </a:rPr>
              <a:t>Pearson correlation coefficient:</a:t>
            </a:r>
          </a:p>
          <a:p>
            <a:pPr lvl="2"/>
            <a:r>
              <a:rPr lang="en-US" dirty="0">
                <a:latin typeface="Times New Roman"/>
                <a:cs typeface="Times New Roman"/>
              </a:rPr>
              <a:t>Age and Courage, </a:t>
            </a:r>
            <a:r>
              <a:rPr lang="en-US" i="1" dirty="0">
                <a:latin typeface="Times New Roman"/>
                <a:cs typeface="Times New Roman"/>
              </a:rPr>
              <a:t>r</a:t>
            </a:r>
            <a:r>
              <a:rPr lang="en-US" dirty="0">
                <a:latin typeface="Times New Roman"/>
                <a:cs typeface="Times New Roman"/>
              </a:rPr>
              <a:t>(47) = .32, </a:t>
            </a:r>
            <a:r>
              <a:rPr lang="en-US" i="1" dirty="0">
                <a:latin typeface="Times New Roman"/>
                <a:cs typeface="Times New Roman"/>
              </a:rPr>
              <a:t>p</a:t>
            </a:r>
            <a:r>
              <a:rPr lang="en-US" dirty="0">
                <a:latin typeface="Times New Roman"/>
                <a:cs typeface="Times New Roman"/>
              </a:rPr>
              <a:t> =.03</a:t>
            </a:r>
          </a:p>
          <a:p>
            <a:pPr lvl="2"/>
            <a:r>
              <a:rPr lang="en-US" dirty="0">
                <a:latin typeface="Times New Roman"/>
                <a:cs typeface="Times New Roman"/>
              </a:rPr>
              <a:t>Age and Emotional Intelligence, </a:t>
            </a:r>
            <a:r>
              <a:rPr lang="en-US" i="1" dirty="0">
                <a:latin typeface="Times New Roman"/>
                <a:cs typeface="Times New Roman"/>
              </a:rPr>
              <a:t>r</a:t>
            </a:r>
            <a:r>
              <a:rPr lang="en-US" dirty="0">
                <a:latin typeface="Times New Roman"/>
                <a:cs typeface="Times New Roman"/>
              </a:rPr>
              <a:t>(47) = .34, </a:t>
            </a:r>
            <a:r>
              <a:rPr lang="en-US" i="1" dirty="0">
                <a:latin typeface="Times New Roman"/>
                <a:cs typeface="Times New Roman"/>
              </a:rPr>
              <a:t>p</a:t>
            </a:r>
            <a:r>
              <a:rPr lang="en-US" dirty="0">
                <a:latin typeface="Times New Roman"/>
                <a:cs typeface="Times New Roman"/>
              </a:rPr>
              <a:t> = .02 </a:t>
            </a:r>
          </a:p>
          <a:p>
            <a:pPr lvl="2"/>
            <a:r>
              <a:rPr lang="en-US" dirty="0">
                <a:effectLst/>
              </a:rPr>
              <a:t>Gender and self-esteem </a:t>
            </a:r>
            <a:r>
              <a:rPr lang="en-US" i="1" dirty="0">
                <a:effectLst/>
              </a:rPr>
              <a:t>r</a:t>
            </a:r>
            <a:r>
              <a:rPr lang="en-US" dirty="0">
                <a:effectLst/>
              </a:rPr>
              <a:t>(44) = .33, </a:t>
            </a:r>
            <a:r>
              <a:rPr lang="en-US" i="1" dirty="0">
                <a:effectLst/>
              </a:rPr>
              <a:t>p</a:t>
            </a:r>
            <a:r>
              <a:rPr lang="en-US" dirty="0">
                <a:effectLst/>
              </a:rPr>
              <a:t> = .03 </a:t>
            </a:r>
            <a:r>
              <a:rPr lang="en-US" dirty="0">
                <a:latin typeface="Times New Roman"/>
                <a:cs typeface="Times New Roman"/>
              </a:rPr>
              <a:t>	</a:t>
            </a:r>
          </a:p>
          <a:p>
            <a:pPr lvl="0"/>
            <a:r>
              <a:rPr lang="en-US" sz="1800" dirty="0">
                <a:effectLst/>
              </a:rPr>
              <a:t>An independent-samples t-test was conducted to compare courage, self-esteem, and emotional intelligence in men and women. </a:t>
            </a:r>
          </a:p>
          <a:p>
            <a:pPr lvl="1"/>
            <a:r>
              <a:rPr lang="en-US" sz="1600" dirty="0">
                <a:effectLst/>
              </a:rPr>
              <a:t>Results indicated that there was a significant difference in self-esteem scores for</a:t>
            </a:r>
          </a:p>
          <a:p>
            <a:pPr lvl="2"/>
            <a:r>
              <a:rPr lang="en-US" sz="1400" dirty="0">
                <a:effectLst/>
              </a:rPr>
              <a:t>Women (</a:t>
            </a:r>
            <a:r>
              <a:rPr lang="en-US" sz="1400" i="1" dirty="0">
                <a:effectLst/>
              </a:rPr>
              <a:t>M</a:t>
            </a:r>
            <a:r>
              <a:rPr lang="en-US" sz="1400" dirty="0">
                <a:effectLst/>
              </a:rPr>
              <a:t> = 6.37, </a:t>
            </a:r>
            <a:r>
              <a:rPr lang="en-US" sz="1400" i="1" dirty="0">
                <a:effectLst/>
              </a:rPr>
              <a:t>SD</a:t>
            </a:r>
            <a:r>
              <a:rPr lang="en-US" sz="1400" dirty="0">
                <a:effectLst/>
              </a:rPr>
              <a:t> = .67)</a:t>
            </a:r>
          </a:p>
          <a:p>
            <a:pPr lvl="2"/>
            <a:r>
              <a:rPr lang="en-US" sz="1400" dirty="0">
                <a:effectLst/>
              </a:rPr>
              <a:t>Men (</a:t>
            </a:r>
            <a:r>
              <a:rPr lang="en-US" sz="1400" i="1" dirty="0">
                <a:effectLst/>
              </a:rPr>
              <a:t>M</a:t>
            </a:r>
            <a:r>
              <a:rPr lang="en-US" sz="1400" dirty="0">
                <a:effectLst/>
              </a:rPr>
              <a:t> = 5.90, </a:t>
            </a:r>
            <a:r>
              <a:rPr lang="en-US" sz="1400" i="1" dirty="0">
                <a:effectLst/>
              </a:rPr>
              <a:t>SD</a:t>
            </a:r>
            <a:r>
              <a:rPr lang="en-US" sz="1400" dirty="0">
                <a:effectLst/>
              </a:rPr>
              <a:t> = .64)</a:t>
            </a:r>
          </a:p>
          <a:p>
            <a:pPr lvl="2"/>
            <a:r>
              <a:rPr lang="en-US" sz="1400" i="1" dirty="0">
                <a:effectLst/>
              </a:rPr>
              <a:t>t</a:t>
            </a:r>
            <a:r>
              <a:rPr lang="en-US" sz="1400" dirty="0">
                <a:effectLst/>
              </a:rPr>
              <a:t>(42) = -2.261, </a:t>
            </a:r>
            <a:r>
              <a:rPr lang="en-US" sz="1400" i="1" dirty="0">
                <a:effectLst/>
              </a:rPr>
              <a:t>p</a:t>
            </a:r>
            <a:r>
              <a:rPr lang="en-US" sz="1400" dirty="0">
                <a:effectLst/>
              </a:rPr>
              <a:t> = .029, </a:t>
            </a:r>
            <a:r>
              <a:rPr lang="en-US" sz="1400" i="1" dirty="0">
                <a:effectLst/>
              </a:rPr>
              <a:t>d</a:t>
            </a:r>
            <a:r>
              <a:rPr lang="en-US" sz="1400" dirty="0">
                <a:effectLst/>
              </a:rPr>
              <a:t> = .71</a:t>
            </a:r>
          </a:p>
          <a:p>
            <a:r>
              <a:rPr lang="en-US" sz="1800" dirty="0">
                <a:effectLst/>
                <a:latin typeface="Times New Roman"/>
                <a:cs typeface="Times New Roman"/>
              </a:rPr>
              <a:t>Results from Pearson and Intendent Samples t-test indicated </a:t>
            </a:r>
            <a:r>
              <a:rPr lang="en-US" sz="1800" dirty="0">
                <a:latin typeface="Times New Roman"/>
                <a:cs typeface="Times New Roman"/>
              </a:rPr>
              <a:t>a need to control for age and gender.</a:t>
            </a:r>
          </a:p>
        </p:txBody>
      </p:sp>
    </p:spTree>
    <p:extLst>
      <p:ext uri="{BB962C8B-B14F-4D97-AF65-F5344CB8AC3E}">
        <p14:creationId xmlns:p14="http://schemas.microsoft.com/office/powerpoint/2010/main" val="37820221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7D14F-5D27-D444-8D0B-F22208AC3F65}"/>
              </a:ext>
            </a:extLst>
          </p:cNvPr>
          <p:cNvSpPr>
            <a:spLocks noGrp="1"/>
          </p:cNvSpPr>
          <p:nvPr>
            <p:ph type="title"/>
          </p:nvPr>
        </p:nvSpPr>
        <p:spPr/>
        <p:txBody>
          <a:bodyPr/>
          <a:lstStyle/>
          <a:p>
            <a:r>
              <a:rPr lang="en-US" dirty="0"/>
              <a:t>Regression Analysis</a:t>
            </a:r>
          </a:p>
        </p:txBody>
      </p:sp>
      <p:graphicFrame>
        <p:nvGraphicFramePr>
          <p:cNvPr id="3" name="Table 2">
            <a:extLst>
              <a:ext uri="{FF2B5EF4-FFF2-40B4-BE49-F238E27FC236}">
                <a16:creationId xmlns:a16="http://schemas.microsoft.com/office/drawing/2014/main" id="{7AE24661-6787-E14C-8A27-D9DFF258FF00}"/>
              </a:ext>
            </a:extLst>
          </p:cNvPr>
          <p:cNvGraphicFramePr>
            <a:graphicFrameLocks noGrp="1"/>
          </p:cNvGraphicFramePr>
          <p:nvPr>
            <p:extLst>
              <p:ext uri="{D42A27DB-BD31-4B8C-83A1-F6EECF244321}">
                <p14:modId xmlns:p14="http://schemas.microsoft.com/office/powerpoint/2010/main" val="77398371"/>
              </p:ext>
            </p:extLst>
          </p:nvPr>
        </p:nvGraphicFramePr>
        <p:xfrm>
          <a:off x="563650" y="1851378"/>
          <a:ext cx="8015111" cy="4289776"/>
        </p:xfrm>
        <a:graphic>
          <a:graphicData uri="http://schemas.openxmlformats.org/drawingml/2006/table">
            <a:tbl>
              <a:tblPr/>
              <a:tblGrid>
                <a:gridCol w="2953716">
                  <a:extLst>
                    <a:ext uri="{9D8B030D-6E8A-4147-A177-3AD203B41FA5}">
                      <a16:colId xmlns:a16="http://schemas.microsoft.com/office/drawing/2014/main" val="3442942632"/>
                    </a:ext>
                  </a:extLst>
                </a:gridCol>
                <a:gridCol w="1259783">
                  <a:extLst>
                    <a:ext uri="{9D8B030D-6E8A-4147-A177-3AD203B41FA5}">
                      <a16:colId xmlns:a16="http://schemas.microsoft.com/office/drawing/2014/main" val="3087170753"/>
                    </a:ext>
                  </a:extLst>
                </a:gridCol>
                <a:gridCol w="1267204">
                  <a:extLst>
                    <a:ext uri="{9D8B030D-6E8A-4147-A177-3AD203B41FA5}">
                      <a16:colId xmlns:a16="http://schemas.microsoft.com/office/drawing/2014/main" val="2682080313"/>
                    </a:ext>
                  </a:extLst>
                </a:gridCol>
                <a:gridCol w="1267204">
                  <a:extLst>
                    <a:ext uri="{9D8B030D-6E8A-4147-A177-3AD203B41FA5}">
                      <a16:colId xmlns:a16="http://schemas.microsoft.com/office/drawing/2014/main" val="1062150790"/>
                    </a:ext>
                  </a:extLst>
                </a:gridCol>
                <a:gridCol w="1267204">
                  <a:extLst>
                    <a:ext uri="{9D8B030D-6E8A-4147-A177-3AD203B41FA5}">
                      <a16:colId xmlns:a16="http://schemas.microsoft.com/office/drawing/2014/main" val="3480680425"/>
                    </a:ext>
                  </a:extLst>
                </a:gridCol>
              </a:tblGrid>
              <a:tr h="273159">
                <a:tc gridSpan="5">
                  <a:txBody>
                    <a:bodyPr/>
                    <a:lstStyle/>
                    <a:p>
                      <a:pPr marL="0" marR="0">
                        <a:spcBef>
                          <a:spcPts val="0"/>
                        </a:spcBef>
                        <a:spcAft>
                          <a:spcPts val="0"/>
                        </a:spcAft>
                      </a:pPr>
                      <a:r>
                        <a:rPr lang="en-US" sz="1600" i="1">
                          <a:effectLst/>
                          <a:latin typeface="Times New Roman" panose="02020603050405020304" pitchFamily="18" charset="0"/>
                          <a:ea typeface="Times New Roman" panose="02020603050405020304" pitchFamily="18" charset="0"/>
                        </a:rPr>
                        <a:t>Multiple Regression for Leadership and Attachment, controlling for age and gender</a:t>
                      </a:r>
                      <a:endParaRPr lang="en-US" sz="1600">
                        <a:effectLst/>
                        <a:latin typeface="Times New Roman" panose="02020603050405020304" pitchFamily="18" charset="0"/>
                        <a:ea typeface="Times New Roman" panose="02020603050405020304" pitchFamily="18" charset="0"/>
                      </a:endParaRPr>
                    </a:p>
                  </a:txBody>
                  <a:tcPr marL="8255" marR="8255" marT="825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40658903"/>
                  </a:ext>
                </a:extLst>
              </a:tr>
              <a:tr h="363910">
                <a:tc gridSpan="5">
                  <a:txBody>
                    <a:bodyPr/>
                    <a:lstStyle/>
                    <a:p>
                      <a:pPr marL="0" marR="0" algn="ctr">
                        <a:spcBef>
                          <a:spcPts val="0"/>
                        </a:spcBef>
                        <a:spcAft>
                          <a:spcPts val="0"/>
                        </a:spcAft>
                      </a:pPr>
                      <a:r>
                        <a:rPr lang="sk-SK" sz="1600" dirty="0">
                          <a:effectLst/>
                          <a:latin typeface="Times New Roman" panose="02020603050405020304" pitchFamily="18" charset="0"/>
                          <a:ea typeface="Times New Roman" panose="02020603050405020304" pitchFamily="18" charset="0"/>
                        </a:rPr>
                        <a:t>ANOVA</a:t>
                      </a:r>
                      <a:endParaRPr lang="en-US" sz="1600" dirty="0">
                        <a:effectLst/>
                        <a:latin typeface="Times New Roman" panose="02020603050405020304" pitchFamily="18" charset="0"/>
                        <a:ea typeface="Times New Roman" panose="02020603050405020304" pitchFamily="18" charset="0"/>
                      </a:endParaRPr>
                    </a:p>
                  </a:txBody>
                  <a:tcPr marL="8255" marR="8255" marT="8255" marB="0" anchor="b">
                    <a:lnL>
                      <a:noFill/>
                    </a:lnL>
                    <a:lnR>
                      <a:noFill/>
                    </a:lnR>
                    <a:lnT>
                      <a:noFill/>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09352956"/>
                  </a:ext>
                </a:extLst>
              </a:tr>
              <a:tr h="354834">
                <a:tc>
                  <a:txBody>
                    <a:bodyPr/>
                    <a:lstStyle/>
                    <a:p>
                      <a:endParaRPr lang="en-US" sz="1600">
                        <a:effectLst/>
                        <a:latin typeface="Cambria" panose="02040503050406030204" pitchFamily="18" charset="0"/>
                      </a:endParaRPr>
                    </a:p>
                  </a:txBody>
                  <a:tcPr marL="8255" marR="8255" marT="82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600" i="1">
                          <a:effectLst/>
                          <a:latin typeface="Times New Roman" panose="02020603050405020304" pitchFamily="18" charset="0"/>
                          <a:ea typeface="Times New Roman" panose="02020603050405020304" pitchFamily="18" charset="0"/>
                        </a:rPr>
                        <a:t>F</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600" i="1">
                          <a:effectLst/>
                          <a:latin typeface="Times New Roman" panose="02020603050405020304" pitchFamily="18" charset="0"/>
                          <a:ea typeface="Times New Roman" panose="02020603050405020304" pitchFamily="18" charset="0"/>
                        </a:rPr>
                        <a:t>df</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600" i="1">
                          <a:effectLst/>
                          <a:latin typeface="Times New Roman" panose="02020603050405020304" pitchFamily="18" charset="0"/>
                          <a:ea typeface="Times New Roman" panose="02020603050405020304" pitchFamily="18" charset="0"/>
                        </a:rPr>
                        <a:t>p</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da-DK" sz="1600" i="1">
                          <a:effectLst/>
                          <a:latin typeface="Times New Roman" panose="02020603050405020304" pitchFamily="18" charset="0"/>
                          <a:ea typeface="Times New Roman" panose="02020603050405020304" pitchFamily="18" charset="0"/>
                        </a:rPr>
                        <a:t>R</a:t>
                      </a:r>
                      <a:r>
                        <a:rPr lang="da-DK" sz="1600" i="1" baseline="30000">
                          <a:effectLst/>
                          <a:latin typeface="Times New Roman" panose="02020603050405020304" pitchFamily="18" charset="0"/>
                          <a:ea typeface="Times New Roman" panose="02020603050405020304" pitchFamily="18" charset="0"/>
                        </a:rPr>
                        <a:t>2</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62961679"/>
                  </a:ext>
                </a:extLst>
              </a:tr>
              <a:tr h="289494">
                <a:tc>
                  <a:txBody>
                    <a:bodyPr/>
                    <a:lstStyle/>
                    <a:p>
                      <a:pPr marL="0" marR="0">
                        <a:spcBef>
                          <a:spcPts val="0"/>
                        </a:spcBef>
                        <a:spcAft>
                          <a:spcPts val="0"/>
                        </a:spcAft>
                      </a:pPr>
                      <a:r>
                        <a:rPr lang="sk-SK" sz="1600">
                          <a:effectLst/>
                          <a:latin typeface="Times New Roman" panose="02020603050405020304" pitchFamily="18" charset="0"/>
                          <a:ea typeface="Times New Roman" panose="02020603050405020304" pitchFamily="18" charset="0"/>
                        </a:rPr>
                        <a:t>Leadership – IV</a:t>
                      </a:r>
                      <a:endParaRPr lang="en-US" sz="1600">
                        <a:effectLst/>
                        <a:latin typeface="Times New Roman" panose="02020603050405020304" pitchFamily="18" charset="0"/>
                        <a:ea typeface="Times New Roman" panose="02020603050405020304" pitchFamily="18" charset="0"/>
                      </a:endParaRPr>
                    </a:p>
                  </a:txBody>
                  <a:tcPr marL="8255" marR="8255" marT="8255"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endParaRPr lang="en-US" sz="1600">
                        <a:effectLst/>
                        <a:latin typeface="Cambria" panose="02040503050406030204" pitchFamily="18" charset="0"/>
                      </a:endParaRPr>
                    </a:p>
                  </a:txBody>
                  <a:tcPr marL="8255" marR="8255" marT="8255"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endParaRPr lang="en-US" sz="1600">
                        <a:effectLst/>
                        <a:latin typeface="Cambria" panose="02040503050406030204" pitchFamily="18" charset="0"/>
                      </a:endParaRPr>
                    </a:p>
                  </a:txBody>
                  <a:tcPr marL="8255" marR="8255" marT="8255"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endParaRPr lang="en-US" sz="1600">
                        <a:effectLst/>
                        <a:latin typeface="Cambria" panose="02040503050406030204" pitchFamily="18" charset="0"/>
                      </a:endParaRPr>
                    </a:p>
                  </a:txBody>
                  <a:tcPr marL="8255" marR="8255" marT="8255" marB="0">
                    <a:lnL>
                      <a:noFill/>
                    </a:lnL>
                    <a:lnR>
                      <a:noFill/>
                    </a:lnR>
                    <a:lnT w="12700" cap="flat" cmpd="sng" algn="ctr">
                      <a:solidFill>
                        <a:srgbClr val="000000"/>
                      </a:solidFill>
                      <a:prstDash val="solid"/>
                      <a:round/>
                      <a:headEnd type="none" w="med" len="med"/>
                      <a:tailEnd type="none" w="med" len="med"/>
                    </a:lnT>
                    <a:lnB>
                      <a:noFill/>
                    </a:lnB>
                    <a:noFill/>
                  </a:tcPr>
                </a:tc>
                <a:tc>
                  <a:txBody>
                    <a:bodyPr/>
                    <a:lstStyle/>
                    <a:p>
                      <a:endParaRPr lang="en-US" sz="1600">
                        <a:effectLst/>
                        <a:latin typeface="Cambria" panose="02040503050406030204" pitchFamily="18" charset="0"/>
                      </a:endParaRPr>
                    </a:p>
                  </a:txBody>
                  <a:tcPr marL="8255" marR="8255" marT="8255" marB="0">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629867652"/>
                  </a:ext>
                </a:extLst>
              </a:tr>
              <a:tr h="323073">
                <a:tc>
                  <a:txBody>
                    <a:bodyPr/>
                    <a:lstStyle/>
                    <a:p>
                      <a:pPr marL="0" marR="0" indent="217805">
                        <a:spcBef>
                          <a:spcPts val="0"/>
                        </a:spcBef>
                        <a:spcAft>
                          <a:spcPts val="0"/>
                        </a:spcAft>
                      </a:pPr>
                      <a:r>
                        <a:rPr lang="en-US" sz="1600">
                          <a:effectLst/>
                          <a:latin typeface="Times New Roman" panose="02020603050405020304" pitchFamily="18" charset="0"/>
                          <a:ea typeface="Times New Roman" panose="02020603050405020304" pitchFamily="18" charset="0"/>
                        </a:rPr>
                        <a:t>Courage</a:t>
                      </a:r>
                    </a:p>
                  </a:txBody>
                  <a:tcPr marL="8255" marR="8255" marT="8255" marB="0" anchor="ctr">
                    <a:lnL>
                      <a:noFill/>
                    </a:lnL>
                    <a:lnR>
                      <a:noFill/>
                    </a:lnR>
                    <a:lnT>
                      <a:noFill/>
                    </a:lnT>
                    <a:lnB>
                      <a:noFill/>
                    </a:lnB>
                    <a:noFill/>
                  </a:tcPr>
                </a:tc>
                <a:tc>
                  <a:txBody>
                    <a:bodyPr/>
                    <a:lstStyle/>
                    <a:p>
                      <a:pPr marL="0" marR="0" algn="ctr">
                        <a:spcBef>
                          <a:spcPts val="0"/>
                        </a:spcBef>
                        <a:spcAft>
                          <a:spcPts val="0"/>
                        </a:spcAft>
                      </a:pPr>
                      <a:r>
                        <a:rPr lang="nb-NO" sz="1600">
                          <a:effectLst/>
                          <a:latin typeface="Times New Roman" panose="02020603050405020304" pitchFamily="18" charset="0"/>
                          <a:ea typeface="Times New Roman" panose="02020603050405020304" pitchFamily="18" charset="0"/>
                        </a:rPr>
                        <a:t>1.55</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a:noFill/>
                    </a:lnT>
                    <a:lnB>
                      <a:noFill/>
                    </a:lnB>
                    <a:noFill/>
                  </a:tcPr>
                </a:tc>
                <a:tc>
                  <a:txBody>
                    <a:bodyPr/>
                    <a:lstStyle/>
                    <a:p>
                      <a:pPr marL="0" marR="0" algn="ctr">
                        <a:spcBef>
                          <a:spcPts val="0"/>
                        </a:spcBef>
                        <a:spcAft>
                          <a:spcPts val="0"/>
                        </a:spcAft>
                      </a:pPr>
                      <a:r>
                        <a:rPr lang="en-US" sz="1600">
                          <a:effectLst/>
                          <a:latin typeface="Times New Roman" panose="02020603050405020304" pitchFamily="18" charset="0"/>
                          <a:ea typeface="Times New Roman" panose="02020603050405020304" pitchFamily="18" charset="0"/>
                        </a:rPr>
                        <a:t>3, 40</a:t>
                      </a:r>
                    </a:p>
                  </a:txBody>
                  <a:tcPr marL="8255" marR="8255" marT="8255" marB="0" anchor="ctr">
                    <a:lnL>
                      <a:noFill/>
                    </a:lnL>
                    <a:lnR>
                      <a:noFill/>
                    </a:lnR>
                    <a:lnT>
                      <a:noFill/>
                    </a:lnT>
                    <a:lnB>
                      <a:noFill/>
                    </a:lnB>
                    <a:noFill/>
                  </a:tcPr>
                </a:tc>
                <a:tc>
                  <a:txBody>
                    <a:bodyPr/>
                    <a:lstStyle/>
                    <a:p>
                      <a:pPr marL="0" marR="0" algn="ctr">
                        <a:spcBef>
                          <a:spcPts val="0"/>
                        </a:spcBef>
                        <a:spcAft>
                          <a:spcPts val="0"/>
                        </a:spcAft>
                      </a:pPr>
                      <a:r>
                        <a:rPr lang="nb-NO" sz="1600">
                          <a:effectLst/>
                          <a:latin typeface="Times New Roman" panose="02020603050405020304" pitchFamily="18" charset="0"/>
                          <a:ea typeface="Times New Roman" panose="02020603050405020304" pitchFamily="18" charset="0"/>
                        </a:rPr>
                        <a:t>.22</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a:noFill/>
                    </a:lnT>
                    <a:lnB>
                      <a:noFill/>
                    </a:lnB>
                    <a:noFill/>
                  </a:tcPr>
                </a:tc>
                <a:tc>
                  <a:txBody>
                    <a:bodyPr/>
                    <a:lstStyle/>
                    <a:p>
                      <a:pPr marL="0" marR="0" algn="ctr">
                        <a:spcBef>
                          <a:spcPts val="0"/>
                        </a:spcBef>
                        <a:spcAft>
                          <a:spcPts val="0"/>
                        </a:spcAft>
                      </a:pPr>
                      <a:r>
                        <a:rPr lang="nb-NO" sz="1600">
                          <a:effectLst/>
                          <a:latin typeface="Times New Roman" panose="02020603050405020304" pitchFamily="18" charset="0"/>
                          <a:ea typeface="Times New Roman" panose="02020603050405020304" pitchFamily="18" charset="0"/>
                        </a:rPr>
                        <a:t>.11</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a:noFill/>
                    </a:lnT>
                    <a:lnB>
                      <a:noFill/>
                    </a:lnB>
                    <a:noFill/>
                  </a:tcPr>
                </a:tc>
                <a:extLst>
                  <a:ext uri="{0D108BD9-81ED-4DB2-BD59-A6C34878D82A}">
                    <a16:rowId xmlns:a16="http://schemas.microsoft.com/office/drawing/2014/main" val="265392679"/>
                  </a:ext>
                </a:extLst>
              </a:tr>
              <a:tr h="395672">
                <a:tc>
                  <a:txBody>
                    <a:bodyPr/>
                    <a:lstStyle/>
                    <a:p>
                      <a:pPr marL="0" marR="0" indent="217805">
                        <a:spcBef>
                          <a:spcPts val="0"/>
                        </a:spcBef>
                        <a:spcAft>
                          <a:spcPts val="0"/>
                        </a:spcAft>
                      </a:pPr>
                      <a:r>
                        <a:rPr lang="en-US" sz="1600">
                          <a:effectLst/>
                          <a:latin typeface="Times New Roman" panose="02020603050405020304" pitchFamily="18" charset="0"/>
                          <a:ea typeface="Times New Roman" panose="02020603050405020304" pitchFamily="18" charset="0"/>
                        </a:rPr>
                        <a:t>Self-esteem</a:t>
                      </a:r>
                    </a:p>
                  </a:txBody>
                  <a:tcPr marL="8255" marR="8255" marT="8255" marB="0" anchor="ctr">
                    <a:lnL>
                      <a:noFill/>
                    </a:lnL>
                    <a:lnR>
                      <a:noFill/>
                    </a:lnR>
                    <a:lnT>
                      <a:noFill/>
                    </a:lnT>
                    <a:lnB>
                      <a:noFill/>
                    </a:lnB>
                    <a:noFill/>
                  </a:tcPr>
                </a:tc>
                <a:tc>
                  <a:txBody>
                    <a:bodyPr/>
                    <a:lstStyle/>
                    <a:p>
                      <a:pPr marL="0" marR="0" algn="ctr">
                        <a:spcBef>
                          <a:spcPts val="0"/>
                        </a:spcBef>
                        <a:spcAft>
                          <a:spcPts val="0"/>
                        </a:spcAft>
                      </a:pPr>
                      <a:r>
                        <a:rPr lang="uk-UA" sz="1600">
                          <a:effectLst/>
                          <a:latin typeface="Times New Roman" panose="02020603050405020304" pitchFamily="18" charset="0"/>
                          <a:ea typeface="Times New Roman" panose="02020603050405020304" pitchFamily="18" charset="0"/>
                        </a:rPr>
                        <a:t>4.77</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a:noFill/>
                    </a:lnT>
                    <a:lnB>
                      <a:noFill/>
                    </a:lnB>
                    <a:noFill/>
                  </a:tcPr>
                </a:tc>
                <a:tc>
                  <a:txBody>
                    <a:bodyPr/>
                    <a:lstStyle/>
                    <a:p>
                      <a:pPr marL="0" marR="0" algn="ctr">
                        <a:spcBef>
                          <a:spcPts val="0"/>
                        </a:spcBef>
                        <a:spcAft>
                          <a:spcPts val="0"/>
                        </a:spcAft>
                      </a:pPr>
                      <a:r>
                        <a:rPr lang="en-US" sz="1600">
                          <a:effectLst/>
                          <a:latin typeface="Times New Roman" panose="02020603050405020304" pitchFamily="18" charset="0"/>
                          <a:ea typeface="Times New Roman" panose="02020603050405020304" pitchFamily="18" charset="0"/>
                        </a:rPr>
                        <a:t>3, 40</a:t>
                      </a:r>
                    </a:p>
                  </a:txBody>
                  <a:tcPr marL="8255" marR="8255" marT="8255" marB="0" anchor="ctr">
                    <a:lnL>
                      <a:noFill/>
                    </a:lnL>
                    <a:lnR>
                      <a:noFill/>
                    </a:lnR>
                    <a:lnT>
                      <a:noFill/>
                    </a:lnT>
                    <a:lnB>
                      <a:noFill/>
                    </a:lnB>
                    <a:noFill/>
                  </a:tcPr>
                </a:tc>
                <a:tc>
                  <a:txBody>
                    <a:bodyPr/>
                    <a:lstStyle/>
                    <a:p>
                      <a:pPr marL="0" marR="0" algn="ctr">
                        <a:spcBef>
                          <a:spcPts val="0"/>
                        </a:spcBef>
                        <a:spcAft>
                          <a:spcPts val="0"/>
                        </a:spcAft>
                      </a:pPr>
                      <a:r>
                        <a:rPr lang="nb-NO" sz="1600">
                          <a:effectLst/>
                          <a:latin typeface="Times New Roman" panose="02020603050405020304" pitchFamily="18" charset="0"/>
                          <a:ea typeface="Times New Roman" panose="02020603050405020304" pitchFamily="18" charset="0"/>
                        </a:rPr>
                        <a:t>.006</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a:noFill/>
                    </a:lnT>
                    <a:lnB>
                      <a:noFill/>
                    </a:lnB>
                    <a:noFill/>
                  </a:tcPr>
                </a:tc>
                <a:tc>
                  <a:txBody>
                    <a:bodyPr/>
                    <a:lstStyle/>
                    <a:p>
                      <a:pPr marL="0" marR="0" algn="ctr">
                        <a:spcBef>
                          <a:spcPts val="0"/>
                        </a:spcBef>
                        <a:spcAft>
                          <a:spcPts val="0"/>
                        </a:spcAft>
                      </a:pPr>
                      <a:r>
                        <a:rPr lang="hr-HR" sz="1600">
                          <a:effectLst/>
                          <a:latin typeface="Times New Roman" panose="02020603050405020304" pitchFamily="18" charset="0"/>
                          <a:ea typeface="Times New Roman" panose="02020603050405020304" pitchFamily="18" charset="0"/>
                        </a:rPr>
                        <a:t>.26</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a:noFill/>
                    </a:lnT>
                    <a:lnB>
                      <a:noFill/>
                    </a:lnB>
                    <a:noFill/>
                  </a:tcPr>
                </a:tc>
                <a:extLst>
                  <a:ext uri="{0D108BD9-81ED-4DB2-BD59-A6C34878D82A}">
                    <a16:rowId xmlns:a16="http://schemas.microsoft.com/office/drawing/2014/main" val="1435621627"/>
                  </a:ext>
                </a:extLst>
              </a:tr>
              <a:tr h="305829">
                <a:tc>
                  <a:txBody>
                    <a:bodyPr/>
                    <a:lstStyle/>
                    <a:p>
                      <a:pPr marL="0" marR="0" indent="217805">
                        <a:spcBef>
                          <a:spcPts val="0"/>
                        </a:spcBef>
                        <a:spcAft>
                          <a:spcPts val="0"/>
                        </a:spcAft>
                      </a:pPr>
                      <a:r>
                        <a:rPr lang="en-US" sz="1600">
                          <a:effectLst/>
                          <a:latin typeface="Times New Roman" panose="02020603050405020304" pitchFamily="18" charset="0"/>
                          <a:ea typeface="Times New Roman" panose="02020603050405020304" pitchFamily="18" charset="0"/>
                        </a:rPr>
                        <a:t>Emotional Intel</a:t>
                      </a:r>
                    </a:p>
                  </a:txBody>
                  <a:tcPr marL="8255" marR="8255" marT="8255" marB="0" anchor="ctr">
                    <a:lnL>
                      <a:noFill/>
                    </a:lnL>
                    <a:lnR>
                      <a:noFill/>
                    </a:lnR>
                    <a:lnT>
                      <a:noFill/>
                    </a:lnT>
                    <a:lnB>
                      <a:noFill/>
                    </a:lnB>
                    <a:noFill/>
                  </a:tcPr>
                </a:tc>
                <a:tc>
                  <a:txBody>
                    <a:bodyPr/>
                    <a:lstStyle/>
                    <a:p>
                      <a:pPr marL="0" marR="0" algn="ctr">
                        <a:spcBef>
                          <a:spcPts val="0"/>
                        </a:spcBef>
                        <a:spcAft>
                          <a:spcPts val="0"/>
                        </a:spcAft>
                      </a:pPr>
                      <a:r>
                        <a:rPr lang="hr-HR" sz="1600">
                          <a:effectLst/>
                          <a:latin typeface="Times New Roman" panose="02020603050405020304" pitchFamily="18" charset="0"/>
                          <a:ea typeface="Times New Roman" panose="02020603050405020304" pitchFamily="18" charset="0"/>
                        </a:rPr>
                        <a:t>2.06</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a:noFill/>
                    </a:lnT>
                    <a:lnB>
                      <a:noFill/>
                    </a:lnB>
                    <a:noFill/>
                  </a:tcPr>
                </a:tc>
                <a:tc>
                  <a:txBody>
                    <a:bodyPr/>
                    <a:lstStyle/>
                    <a:p>
                      <a:pPr marL="0" marR="0" algn="ctr">
                        <a:spcBef>
                          <a:spcPts val="0"/>
                        </a:spcBef>
                        <a:spcAft>
                          <a:spcPts val="0"/>
                        </a:spcAft>
                      </a:pPr>
                      <a:r>
                        <a:rPr lang="en-US" sz="1600">
                          <a:effectLst/>
                          <a:latin typeface="Times New Roman" panose="02020603050405020304" pitchFamily="18" charset="0"/>
                          <a:ea typeface="Times New Roman" panose="02020603050405020304" pitchFamily="18" charset="0"/>
                        </a:rPr>
                        <a:t>3, 40</a:t>
                      </a:r>
                    </a:p>
                  </a:txBody>
                  <a:tcPr marL="8255" marR="8255" marT="8255" marB="0" anchor="ctr">
                    <a:lnL>
                      <a:noFill/>
                    </a:lnL>
                    <a:lnR>
                      <a:noFill/>
                    </a:lnR>
                    <a:lnT>
                      <a:noFill/>
                    </a:lnT>
                    <a:lnB>
                      <a:noFill/>
                    </a:lnB>
                    <a:noFill/>
                  </a:tcPr>
                </a:tc>
                <a:tc>
                  <a:txBody>
                    <a:bodyPr/>
                    <a:lstStyle/>
                    <a:p>
                      <a:pPr marL="0" marR="0" algn="ctr">
                        <a:spcBef>
                          <a:spcPts val="0"/>
                        </a:spcBef>
                        <a:spcAft>
                          <a:spcPts val="0"/>
                        </a:spcAft>
                      </a:pPr>
                      <a:r>
                        <a:rPr lang="nb-NO" sz="1600">
                          <a:effectLst/>
                          <a:latin typeface="Times New Roman" panose="02020603050405020304" pitchFamily="18" charset="0"/>
                          <a:ea typeface="Times New Roman" panose="02020603050405020304" pitchFamily="18" charset="0"/>
                        </a:rPr>
                        <a:t>.12</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a:noFill/>
                    </a:lnT>
                    <a:lnB>
                      <a:noFill/>
                    </a:lnB>
                    <a:noFill/>
                  </a:tcPr>
                </a:tc>
                <a:tc>
                  <a:txBody>
                    <a:bodyPr/>
                    <a:lstStyle/>
                    <a:p>
                      <a:pPr marL="0" marR="0" algn="ctr">
                        <a:spcBef>
                          <a:spcPts val="0"/>
                        </a:spcBef>
                        <a:spcAft>
                          <a:spcPts val="0"/>
                        </a:spcAft>
                      </a:pPr>
                      <a:r>
                        <a:rPr lang="nb-NO" sz="1600">
                          <a:effectLst/>
                          <a:latin typeface="Times New Roman" panose="02020603050405020304" pitchFamily="18" charset="0"/>
                          <a:ea typeface="Times New Roman" panose="02020603050405020304" pitchFamily="18" charset="0"/>
                        </a:rPr>
                        <a:t>.13</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a:noFill/>
                    </a:lnT>
                    <a:lnB>
                      <a:noFill/>
                    </a:lnB>
                    <a:noFill/>
                  </a:tcPr>
                </a:tc>
                <a:extLst>
                  <a:ext uri="{0D108BD9-81ED-4DB2-BD59-A6C34878D82A}">
                    <a16:rowId xmlns:a16="http://schemas.microsoft.com/office/drawing/2014/main" val="1297872814"/>
                  </a:ext>
                </a:extLst>
              </a:tr>
              <a:tr h="273159">
                <a:tc>
                  <a:txBody>
                    <a:bodyPr/>
                    <a:lstStyle/>
                    <a:p>
                      <a:endParaRPr lang="en-US" sz="1600">
                        <a:effectLst/>
                        <a:latin typeface="Cambria" panose="02040503050406030204" pitchFamily="18" charset="0"/>
                      </a:endParaRPr>
                    </a:p>
                  </a:txBody>
                  <a:tcPr marL="8255" marR="8255" marT="8255" marB="0" anchor="ctr">
                    <a:lnL>
                      <a:noFill/>
                    </a:lnL>
                    <a:lnR>
                      <a:noFill/>
                    </a:lnR>
                    <a:lnT>
                      <a:noFill/>
                    </a:lnT>
                    <a:lnB>
                      <a:noFill/>
                    </a:lnB>
                    <a:noFill/>
                  </a:tcPr>
                </a:tc>
                <a:tc>
                  <a:txBody>
                    <a:bodyPr/>
                    <a:lstStyle/>
                    <a:p>
                      <a:endParaRPr lang="en-US" sz="1600">
                        <a:effectLst/>
                        <a:latin typeface="Cambria" panose="02040503050406030204" pitchFamily="18" charset="0"/>
                      </a:endParaRPr>
                    </a:p>
                  </a:txBody>
                  <a:tcPr marL="8255" marR="8255" marT="8255" marB="0" anchor="ctr">
                    <a:lnL>
                      <a:noFill/>
                    </a:lnL>
                    <a:lnR>
                      <a:noFill/>
                    </a:lnR>
                    <a:lnT>
                      <a:noFill/>
                    </a:lnT>
                    <a:lnB>
                      <a:noFill/>
                    </a:lnB>
                    <a:noFill/>
                  </a:tcPr>
                </a:tc>
                <a:tc>
                  <a:txBody>
                    <a:bodyPr/>
                    <a:lstStyle/>
                    <a:p>
                      <a:endParaRPr lang="en-US" sz="1600">
                        <a:effectLst/>
                        <a:latin typeface="Cambria" panose="02040503050406030204" pitchFamily="18" charset="0"/>
                      </a:endParaRPr>
                    </a:p>
                  </a:txBody>
                  <a:tcPr marL="8255" marR="8255" marT="8255" marB="0" anchor="ctr">
                    <a:lnL>
                      <a:noFill/>
                    </a:lnL>
                    <a:lnR>
                      <a:noFill/>
                    </a:lnR>
                    <a:lnT>
                      <a:noFill/>
                    </a:lnT>
                    <a:lnB>
                      <a:noFill/>
                    </a:lnB>
                    <a:noFill/>
                  </a:tcPr>
                </a:tc>
                <a:tc>
                  <a:txBody>
                    <a:bodyPr/>
                    <a:lstStyle/>
                    <a:p>
                      <a:endParaRPr lang="en-US" sz="1600" dirty="0">
                        <a:effectLst/>
                        <a:latin typeface="Cambria" panose="02040503050406030204" pitchFamily="18" charset="0"/>
                      </a:endParaRPr>
                    </a:p>
                  </a:txBody>
                  <a:tcPr marL="8255" marR="8255" marT="8255" marB="0" anchor="ctr">
                    <a:lnL>
                      <a:noFill/>
                    </a:lnL>
                    <a:lnR>
                      <a:noFill/>
                    </a:lnR>
                    <a:lnT>
                      <a:noFill/>
                    </a:lnT>
                    <a:lnB>
                      <a:noFill/>
                    </a:lnB>
                    <a:noFill/>
                  </a:tcPr>
                </a:tc>
                <a:tc>
                  <a:txBody>
                    <a:bodyPr/>
                    <a:lstStyle/>
                    <a:p>
                      <a:endParaRPr lang="en-US" sz="1600">
                        <a:effectLst/>
                        <a:latin typeface="Cambria" panose="02040503050406030204" pitchFamily="18" charset="0"/>
                      </a:endParaRPr>
                    </a:p>
                  </a:txBody>
                  <a:tcPr marL="8255" marR="8255" marT="8255" marB="0" anchor="ctr">
                    <a:lnL>
                      <a:noFill/>
                    </a:lnL>
                    <a:lnR>
                      <a:noFill/>
                    </a:lnR>
                    <a:lnT>
                      <a:noFill/>
                    </a:lnT>
                    <a:lnB>
                      <a:noFill/>
                    </a:lnB>
                    <a:noFill/>
                  </a:tcPr>
                </a:tc>
                <a:extLst>
                  <a:ext uri="{0D108BD9-81ED-4DB2-BD59-A6C34878D82A}">
                    <a16:rowId xmlns:a16="http://schemas.microsoft.com/office/drawing/2014/main" val="3193235817"/>
                  </a:ext>
                </a:extLst>
              </a:tr>
              <a:tr h="273159">
                <a:tc>
                  <a:txBody>
                    <a:bodyPr/>
                    <a:lstStyle/>
                    <a:p>
                      <a:pPr marL="0" marR="0">
                        <a:spcBef>
                          <a:spcPts val="0"/>
                        </a:spcBef>
                        <a:spcAft>
                          <a:spcPts val="0"/>
                        </a:spcAft>
                      </a:pPr>
                      <a:r>
                        <a:rPr lang="en-US" sz="1600">
                          <a:effectLst/>
                          <a:latin typeface="Times New Roman" panose="02020603050405020304" pitchFamily="18" charset="0"/>
                          <a:ea typeface="Times New Roman" panose="02020603050405020304" pitchFamily="18" charset="0"/>
                        </a:rPr>
                        <a:t>Attachment – IV</a:t>
                      </a:r>
                    </a:p>
                  </a:txBody>
                  <a:tcPr marL="8255" marR="8255" marT="8255" marB="0" anchor="ctr">
                    <a:lnL>
                      <a:noFill/>
                    </a:lnL>
                    <a:lnR>
                      <a:noFill/>
                    </a:lnR>
                    <a:lnT>
                      <a:noFill/>
                    </a:lnT>
                    <a:lnB>
                      <a:noFill/>
                    </a:lnB>
                    <a:noFill/>
                  </a:tcPr>
                </a:tc>
                <a:tc>
                  <a:txBody>
                    <a:bodyPr/>
                    <a:lstStyle/>
                    <a:p>
                      <a:endParaRPr lang="en-US" sz="1600">
                        <a:effectLst/>
                        <a:latin typeface="Cambria" panose="02040503050406030204" pitchFamily="18" charset="0"/>
                      </a:endParaRPr>
                    </a:p>
                  </a:txBody>
                  <a:tcPr marL="8255" marR="8255" marT="8255" marB="0" anchor="ctr">
                    <a:lnL>
                      <a:noFill/>
                    </a:lnL>
                    <a:lnR>
                      <a:noFill/>
                    </a:lnR>
                    <a:lnT>
                      <a:noFill/>
                    </a:lnT>
                    <a:lnB>
                      <a:noFill/>
                    </a:lnB>
                    <a:noFill/>
                  </a:tcPr>
                </a:tc>
                <a:tc>
                  <a:txBody>
                    <a:bodyPr/>
                    <a:lstStyle/>
                    <a:p>
                      <a:endParaRPr lang="en-US" sz="1600">
                        <a:effectLst/>
                        <a:latin typeface="Cambria" panose="02040503050406030204" pitchFamily="18" charset="0"/>
                      </a:endParaRPr>
                    </a:p>
                  </a:txBody>
                  <a:tcPr marL="8255" marR="8255" marT="8255" marB="0" anchor="ctr">
                    <a:lnL>
                      <a:noFill/>
                    </a:lnL>
                    <a:lnR>
                      <a:noFill/>
                    </a:lnR>
                    <a:lnT>
                      <a:noFill/>
                    </a:lnT>
                    <a:lnB>
                      <a:noFill/>
                    </a:lnB>
                    <a:noFill/>
                  </a:tcPr>
                </a:tc>
                <a:tc>
                  <a:txBody>
                    <a:bodyPr/>
                    <a:lstStyle/>
                    <a:p>
                      <a:endParaRPr lang="en-US" sz="1600">
                        <a:effectLst/>
                        <a:latin typeface="Cambria" panose="02040503050406030204" pitchFamily="18" charset="0"/>
                      </a:endParaRPr>
                    </a:p>
                  </a:txBody>
                  <a:tcPr marL="8255" marR="8255" marT="8255" marB="0" anchor="ctr">
                    <a:lnL>
                      <a:noFill/>
                    </a:lnL>
                    <a:lnR>
                      <a:noFill/>
                    </a:lnR>
                    <a:lnT>
                      <a:noFill/>
                    </a:lnT>
                    <a:lnB>
                      <a:noFill/>
                    </a:lnB>
                    <a:noFill/>
                  </a:tcPr>
                </a:tc>
                <a:tc>
                  <a:txBody>
                    <a:bodyPr/>
                    <a:lstStyle/>
                    <a:p>
                      <a:endParaRPr lang="en-US" sz="1600">
                        <a:effectLst/>
                        <a:latin typeface="Cambria" panose="02040503050406030204" pitchFamily="18" charset="0"/>
                      </a:endParaRPr>
                    </a:p>
                  </a:txBody>
                  <a:tcPr marL="8255" marR="8255" marT="8255" marB="0" anchor="ctr">
                    <a:lnL>
                      <a:noFill/>
                    </a:lnL>
                    <a:lnR>
                      <a:noFill/>
                    </a:lnR>
                    <a:lnT>
                      <a:noFill/>
                    </a:lnT>
                    <a:lnB>
                      <a:noFill/>
                    </a:lnB>
                    <a:noFill/>
                  </a:tcPr>
                </a:tc>
                <a:extLst>
                  <a:ext uri="{0D108BD9-81ED-4DB2-BD59-A6C34878D82A}">
                    <a16:rowId xmlns:a16="http://schemas.microsoft.com/office/drawing/2014/main" val="1775637896"/>
                  </a:ext>
                </a:extLst>
              </a:tr>
              <a:tr h="298569">
                <a:tc>
                  <a:txBody>
                    <a:bodyPr/>
                    <a:lstStyle/>
                    <a:p>
                      <a:pPr marL="0" marR="0" indent="217805">
                        <a:spcBef>
                          <a:spcPts val="0"/>
                        </a:spcBef>
                        <a:spcAft>
                          <a:spcPts val="0"/>
                        </a:spcAft>
                      </a:pPr>
                      <a:r>
                        <a:rPr lang="en-US" sz="1600">
                          <a:effectLst/>
                          <a:latin typeface="Times New Roman" panose="02020603050405020304" pitchFamily="18" charset="0"/>
                          <a:ea typeface="Times New Roman" panose="02020603050405020304" pitchFamily="18" charset="0"/>
                        </a:rPr>
                        <a:t>Courage</a:t>
                      </a:r>
                    </a:p>
                  </a:txBody>
                  <a:tcPr marL="8255" marR="8255" marT="8255" marB="0" anchor="ctr">
                    <a:lnL>
                      <a:noFill/>
                    </a:lnL>
                    <a:lnR>
                      <a:noFill/>
                    </a:lnR>
                    <a:lnT>
                      <a:noFill/>
                    </a:lnT>
                    <a:lnB>
                      <a:noFill/>
                    </a:lnB>
                    <a:noFill/>
                  </a:tcPr>
                </a:tc>
                <a:tc>
                  <a:txBody>
                    <a:bodyPr/>
                    <a:lstStyle/>
                    <a:p>
                      <a:pPr marL="0" marR="0" algn="ctr">
                        <a:spcBef>
                          <a:spcPts val="0"/>
                        </a:spcBef>
                        <a:spcAft>
                          <a:spcPts val="0"/>
                        </a:spcAft>
                      </a:pPr>
                      <a:r>
                        <a:rPr lang="nb-NO" sz="1600">
                          <a:effectLst/>
                          <a:latin typeface="Times New Roman" panose="02020603050405020304" pitchFamily="18" charset="0"/>
                          <a:ea typeface="Times New Roman" panose="02020603050405020304" pitchFamily="18" charset="0"/>
                        </a:rPr>
                        <a:t>1.95</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a:noFill/>
                    </a:lnT>
                    <a:lnB>
                      <a:noFill/>
                    </a:lnB>
                    <a:noFill/>
                  </a:tcPr>
                </a:tc>
                <a:tc>
                  <a:txBody>
                    <a:bodyPr/>
                    <a:lstStyle/>
                    <a:p>
                      <a:pPr marL="0" marR="0" algn="ctr">
                        <a:spcBef>
                          <a:spcPts val="0"/>
                        </a:spcBef>
                        <a:spcAft>
                          <a:spcPts val="0"/>
                        </a:spcAft>
                      </a:pPr>
                      <a:r>
                        <a:rPr lang="en-US" sz="1600">
                          <a:effectLst/>
                          <a:latin typeface="Times New Roman" panose="02020603050405020304" pitchFamily="18" charset="0"/>
                          <a:ea typeface="Times New Roman" panose="02020603050405020304" pitchFamily="18" charset="0"/>
                        </a:rPr>
                        <a:t>3, 40</a:t>
                      </a:r>
                    </a:p>
                  </a:txBody>
                  <a:tcPr marL="8255" marR="8255" marT="8255" marB="0" anchor="ctr">
                    <a:lnL>
                      <a:noFill/>
                    </a:lnL>
                    <a:lnR>
                      <a:noFill/>
                    </a:lnR>
                    <a:lnT>
                      <a:noFill/>
                    </a:lnT>
                    <a:lnB>
                      <a:noFill/>
                    </a:lnB>
                    <a:noFill/>
                  </a:tcPr>
                </a:tc>
                <a:tc>
                  <a:txBody>
                    <a:bodyPr/>
                    <a:lstStyle/>
                    <a:p>
                      <a:pPr marL="0" marR="0" algn="ctr">
                        <a:spcBef>
                          <a:spcPts val="0"/>
                        </a:spcBef>
                        <a:spcAft>
                          <a:spcPts val="0"/>
                        </a:spcAft>
                      </a:pPr>
                      <a:r>
                        <a:rPr lang="nb-NO" sz="1600">
                          <a:effectLst/>
                          <a:latin typeface="Times New Roman" panose="02020603050405020304" pitchFamily="18" charset="0"/>
                          <a:ea typeface="Times New Roman" panose="02020603050405020304" pitchFamily="18" charset="0"/>
                        </a:rPr>
                        <a:t>.14</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a:noFill/>
                    </a:lnT>
                    <a:lnB>
                      <a:noFill/>
                    </a:lnB>
                    <a:noFill/>
                  </a:tcPr>
                </a:tc>
                <a:tc>
                  <a:txBody>
                    <a:bodyPr/>
                    <a:lstStyle/>
                    <a:p>
                      <a:pPr marL="0" marR="0" algn="ctr">
                        <a:spcBef>
                          <a:spcPts val="0"/>
                        </a:spcBef>
                        <a:spcAft>
                          <a:spcPts val="0"/>
                        </a:spcAft>
                      </a:pPr>
                      <a:r>
                        <a:rPr lang="hr-HR" sz="1600">
                          <a:effectLst/>
                          <a:latin typeface="Times New Roman" panose="02020603050405020304" pitchFamily="18" charset="0"/>
                          <a:ea typeface="Times New Roman" panose="02020603050405020304" pitchFamily="18" charset="0"/>
                        </a:rPr>
                        <a:t>.13</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a:noFill/>
                    </a:lnT>
                    <a:lnB>
                      <a:noFill/>
                    </a:lnB>
                    <a:noFill/>
                  </a:tcPr>
                </a:tc>
                <a:extLst>
                  <a:ext uri="{0D108BD9-81ED-4DB2-BD59-A6C34878D82A}">
                    <a16:rowId xmlns:a16="http://schemas.microsoft.com/office/drawing/2014/main" val="3054245407"/>
                  </a:ext>
                </a:extLst>
              </a:tr>
              <a:tr h="298569">
                <a:tc>
                  <a:txBody>
                    <a:bodyPr/>
                    <a:lstStyle/>
                    <a:p>
                      <a:pPr marL="0" marR="0" indent="217805">
                        <a:spcBef>
                          <a:spcPts val="0"/>
                        </a:spcBef>
                        <a:spcAft>
                          <a:spcPts val="0"/>
                        </a:spcAft>
                      </a:pPr>
                      <a:r>
                        <a:rPr lang="en-US" sz="1600">
                          <a:effectLst/>
                          <a:latin typeface="Times New Roman" panose="02020603050405020304" pitchFamily="18" charset="0"/>
                          <a:ea typeface="Times New Roman" panose="02020603050405020304" pitchFamily="18" charset="0"/>
                        </a:rPr>
                        <a:t>Self-esteem</a:t>
                      </a:r>
                    </a:p>
                  </a:txBody>
                  <a:tcPr marL="8255" marR="8255" marT="8255" marB="0" anchor="ctr">
                    <a:lnL>
                      <a:noFill/>
                    </a:lnL>
                    <a:lnR>
                      <a:noFill/>
                    </a:lnR>
                    <a:lnT>
                      <a:noFill/>
                    </a:lnT>
                    <a:lnB>
                      <a:noFill/>
                    </a:lnB>
                    <a:noFill/>
                  </a:tcPr>
                </a:tc>
                <a:tc>
                  <a:txBody>
                    <a:bodyPr/>
                    <a:lstStyle/>
                    <a:p>
                      <a:pPr marL="0" marR="0" algn="ctr">
                        <a:spcBef>
                          <a:spcPts val="0"/>
                        </a:spcBef>
                        <a:spcAft>
                          <a:spcPts val="0"/>
                        </a:spcAft>
                      </a:pPr>
                      <a:r>
                        <a:rPr lang="hr-HR" sz="1600">
                          <a:effectLst/>
                          <a:latin typeface="Times New Roman" panose="02020603050405020304" pitchFamily="18" charset="0"/>
                          <a:ea typeface="Times New Roman" panose="02020603050405020304" pitchFamily="18" charset="0"/>
                        </a:rPr>
                        <a:t>3.96</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a:noFill/>
                    </a:lnT>
                    <a:lnB>
                      <a:noFill/>
                    </a:lnB>
                    <a:noFill/>
                  </a:tcPr>
                </a:tc>
                <a:tc>
                  <a:txBody>
                    <a:bodyPr/>
                    <a:lstStyle/>
                    <a:p>
                      <a:pPr marL="0" marR="0" algn="ctr">
                        <a:spcBef>
                          <a:spcPts val="0"/>
                        </a:spcBef>
                        <a:spcAft>
                          <a:spcPts val="0"/>
                        </a:spcAft>
                      </a:pPr>
                      <a:r>
                        <a:rPr lang="en-US" sz="1600">
                          <a:effectLst/>
                          <a:latin typeface="Times New Roman" panose="02020603050405020304" pitchFamily="18" charset="0"/>
                          <a:ea typeface="Times New Roman" panose="02020603050405020304" pitchFamily="18" charset="0"/>
                        </a:rPr>
                        <a:t>3, 40</a:t>
                      </a:r>
                    </a:p>
                  </a:txBody>
                  <a:tcPr marL="8255" marR="8255" marT="8255" marB="0" anchor="ctr">
                    <a:lnL>
                      <a:noFill/>
                    </a:lnL>
                    <a:lnR>
                      <a:noFill/>
                    </a:lnR>
                    <a:lnT>
                      <a:noFill/>
                    </a:lnT>
                    <a:lnB>
                      <a:noFill/>
                    </a:lnB>
                    <a:noFill/>
                  </a:tcPr>
                </a:tc>
                <a:tc>
                  <a:txBody>
                    <a:bodyPr/>
                    <a:lstStyle/>
                    <a:p>
                      <a:pPr marL="0" marR="0" algn="ctr">
                        <a:spcBef>
                          <a:spcPts val="0"/>
                        </a:spcBef>
                        <a:spcAft>
                          <a:spcPts val="0"/>
                        </a:spcAft>
                      </a:pPr>
                      <a:r>
                        <a:rPr lang="nb-NO" sz="1600">
                          <a:effectLst/>
                          <a:latin typeface="Times New Roman" panose="02020603050405020304" pitchFamily="18" charset="0"/>
                          <a:ea typeface="Times New Roman" panose="02020603050405020304" pitchFamily="18" charset="0"/>
                        </a:rPr>
                        <a:t>.02</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a:noFill/>
                    </a:lnT>
                    <a:lnB>
                      <a:noFill/>
                    </a:lnB>
                    <a:noFill/>
                  </a:tcPr>
                </a:tc>
                <a:tc>
                  <a:txBody>
                    <a:bodyPr/>
                    <a:lstStyle/>
                    <a:p>
                      <a:pPr marL="0" marR="0" algn="ctr">
                        <a:spcBef>
                          <a:spcPts val="0"/>
                        </a:spcBef>
                        <a:spcAft>
                          <a:spcPts val="0"/>
                        </a:spcAft>
                      </a:pPr>
                      <a:r>
                        <a:rPr lang="hr-HR" sz="1600">
                          <a:effectLst/>
                          <a:latin typeface="Times New Roman" panose="02020603050405020304" pitchFamily="18" charset="0"/>
                          <a:ea typeface="Times New Roman" panose="02020603050405020304" pitchFamily="18" charset="0"/>
                        </a:rPr>
                        <a:t>.23</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a:noFill/>
                    </a:lnT>
                    <a:lnB>
                      <a:noFill/>
                    </a:lnB>
                    <a:noFill/>
                  </a:tcPr>
                </a:tc>
                <a:extLst>
                  <a:ext uri="{0D108BD9-81ED-4DB2-BD59-A6C34878D82A}">
                    <a16:rowId xmlns:a16="http://schemas.microsoft.com/office/drawing/2014/main" val="188064750"/>
                  </a:ext>
                </a:extLst>
              </a:tr>
              <a:tr h="305829">
                <a:tc>
                  <a:txBody>
                    <a:bodyPr/>
                    <a:lstStyle/>
                    <a:p>
                      <a:pPr marL="0" marR="0" indent="217805">
                        <a:spcBef>
                          <a:spcPts val="0"/>
                        </a:spcBef>
                        <a:spcAft>
                          <a:spcPts val="0"/>
                        </a:spcAft>
                      </a:pPr>
                      <a:r>
                        <a:rPr lang="en-US" sz="1600">
                          <a:effectLst/>
                          <a:latin typeface="Times New Roman" panose="02020603050405020304" pitchFamily="18" charset="0"/>
                          <a:ea typeface="Times New Roman" panose="02020603050405020304" pitchFamily="18" charset="0"/>
                        </a:rPr>
                        <a:t>Emotional Intel</a:t>
                      </a:r>
                    </a:p>
                  </a:txBody>
                  <a:tcPr marL="8255" marR="8255" marT="825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nb-NO" sz="1600">
                          <a:effectLst/>
                          <a:latin typeface="Times New Roman" panose="02020603050405020304" pitchFamily="18" charset="0"/>
                          <a:ea typeface="Times New Roman" panose="02020603050405020304" pitchFamily="18" charset="0"/>
                        </a:rPr>
                        <a:t>5.47</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1600">
                          <a:effectLst/>
                          <a:latin typeface="Times New Roman" panose="02020603050405020304" pitchFamily="18" charset="0"/>
                          <a:ea typeface="Times New Roman" panose="02020603050405020304" pitchFamily="18" charset="0"/>
                        </a:rPr>
                        <a:t>3, 40</a:t>
                      </a:r>
                    </a:p>
                  </a:txBody>
                  <a:tcPr marL="8255" marR="8255" marT="825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nb-NO" sz="1600">
                          <a:effectLst/>
                          <a:latin typeface="Times New Roman" panose="02020603050405020304" pitchFamily="18" charset="0"/>
                          <a:ea typeface="Times New Roman" panose="02020603050405020304" pitchFamily="18" charset="0"/>
                        </a:rPr>
                        <a:t>.003</a:t>
                      </a:r>
                      <a:endParaRPr lang="en-US" sz="160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nb-NO" sz="1600" dirty="0">
                          <a:effectLst/>
                          <a:latin typeface="Times New Roman" panose="02020603050405020304" pitchFamily="18" charset="0"/>
                          <a:ea typeface="Times New Roman" panose="02020603050405020304" pitchFamily="18" charset="0"/>
                        </a:rPr>
                        <a:t>.29</a:t>
                      </a:r>
                      <a:endParaRPr lang="en-US" sz="1600" dirty="0">
                        <a:effectLst/>
                        <a:latin typeface="Times New Roman" panose="02020603050405020304" pitchFamily="18" charset="0"/>
                        <a:ea typeface="Times New Roman" panose="02020603050405020304" pitchFamily="18" charset="0"/>
                      </a:endParaRPr>
                    </a:p>
                  </a:txBody>
                  <a:tcPr marL="8255" marR="8255" marT="8255" marB="0" anchor="ctr">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51613619"/>
                  </a:ext>
                </a:extLst>
              </a:tr>
              <a:tr h="534520">
                <a:tc gridSpan="5">
                  <a:txBody>
                    <a:bodyPr/>
                    <a:lstStyle/>
                    <a:p>
                      <a:pPr marL="0" marR="0">
                        <a:spcBef>
                          <a:spcPts val="0"/>
                        </a:spcBef>
                        <a:spcAft>
                          <a:spcPts val="0"/>
                        </a:spcAft>
                      </a:pPr>
                      <a:r>
                        <a:rPr lang="en-US" sz="1600" b="1" dirty="0">
                          <a:effectLst/>
                          <a:latin typeface="Times New Roman" panose="02020603050405020304" pitchFamily="18" charset="0"/>
                          <a:ea typeface="Times New Roman" panose="02020603050405020304" pitchFamily="18" charset="0"/>
                        </a:rPr>
                        <a:t>*</a:t>
                      </a:r>
                      <a:r>
                        <a:rPr lang="en-US" sz="1600" i="1" dirty="0">
                          <a:effectLst/>
                          <a:latin typeface="Times New Roman" panose="02020603050405020304" pitchFamily="18" charset="0"/>
                          <a:ea typeface="Times New Roman" panose="02020603050405020304" pitchFamily="18" charset="0"/>
                        </a:rPr>
                        <a:t>p</a:t>
                      </a:r>
                      <a:r>
                        <a:rPr lang="en-US" sz="1600" dirty="0">
                          <a:effectLst/>
                          <a:latin typeface="Times New Roman" panose="02020603050405020304" pitchFamily="18" charset="0"/>
                          <a:ea typeface="Times New Roman" panose="02020603050405020304" pitchFamily="18" charset="0"/>
                        </a:rPr>
                        <a:t> &lt; .05</a:t>
                      </a:r>
                    </a:p>
                    <a:p>
                      <a:pPr marL="0" marR="0">
                        <a:spcBef>
                          <a:spcPts val="0"/>
                        </a:spcBef>
                        <a:spcAft>
                          <a:spcPts val="0"/>
                        </a:spcAft>
                      </a:pPr>
                      <a:r>
                        <a:rPr lang="nb-NO" sz="1600" dirty="0">
                          <a:effectLst/>
                          <a:latin typeface="Times New Roman" panose="02020603050405020304" pitchFamily="18" charset="0"/>
                          <a:ea typeface="Times New Roman" panose="02020603050405020304" pitchFamily="18" charset="0"/>
                        </a:rPr>
                        <a:t> </a:t>
                      </a:r>
                      <a:endParaRPr lang="en-US" sz="1600" dirty="0">
                        <a:effectLst/>
                        <a:latin typeface="Times New Roman" panose="02020603050405020304" pitchFamily="18" charset="0"/>
                        <a:ea typeface="Times New Roman" panose="02020603050405020304" pitchFamily="18" charset="0"/>
                      </a:endParaRPr>
                    </a:p>
                  </a:txBody>
                  <a:tcPr marL="8255" marR="8255" marT="8255" marB="0">
                    <a:lnL>
                      <a:noFill/>
                    </a:lnL>
                    <a:lnR>
                      <a:noFill/>
                    </a:lnR>
                    <a:lnT w="12700" cap="flat" cmpd="sng" algn="ctr">
                      <a:solidFill>
                        <a:srgbClr val="000000"/>
                      </a:solidFill>
                      <a:prstDash val="solid"/>
                      <a:round/>
                      <a:headEnd type="none" w="med" len="med"/>
                      <a:tailEnd type="none" w="med" len="med"/>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17654042"/>
                  </a:ext>
                </a:extLst>
              </a:tr>
            </a:tbl>
          </a:graphicData>
        </a:graphic>
      </p:graphicFrame>
      <p:cxnSp>
        <p:nvCxnSpPr>
          <p:cNvPr id="4" name="Straight Connector 3">
            <a:extLst>
              <a:ext uri="{FF2B5EF4-FFF2-40B4-BE49-F238E27FC236}">
                <a16:creationId xmlns:a16="http://schemas.microsoft.com/office/drawing/2014/main" id="{0147160A-E375-5D46-830D-F41E4BF8C8D2}"/>
              </a:ext>
            </a:extLst>
          </p:cNvPr>
          <p:cNvCxnSpPr>
            <a:cxnSpLocks/>
          </p:cNvCxnSpPr>
          <p:nvPr/>
        </p:nvCxnSpPr>
        <p:spPr>
          <a:xfrm>
            <a:off x="563650" y="2485961"/>
            <a:ext cx="800323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B82B1323-E131-AE4C-91B5-BE21403E6000}"/>
              </a:ext>
            </a:extLst>
          </p:cNvPr>
          <p:cNvCxnSpPr>
            <a:cxnSpLocks/>
          </p:cNvCxnSpPr>
          <p:nvPr/>
        </p:nvCxnSpPr>
        <p:spPr>
          <a:xfrm>
            <a:off x="563650" y="2844686"/>
            <a:ext cx="801511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7B33D4E5-BF4A-BF4D-B58C-C4812549EC75}"/>
              </a:ext>
            </a:extLst>
          </p:cNvPr>
          <p:cNvCxnSpPr>
            <a:cxnSpLocks/>
          </p:cNvCxnSpPr>
          <p:nvPr/>
        </p:nvCxnSpPr>
        <p:spPr>
          <a:xfrm>
            <a:off x="563650" y="5585858"/>
            <a:ext cx="802934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0" name="Oval 9">
            <a:extLst>
              <a:ext uri="{FF2B5EF4-FFF2-40B4-BE49-F238E27FC236}">
                <a16:creationId xmlns:a16="http://schemas.microsoft.com/office/drawing/2014/main" id="{2948D09D-09DB-F34D-935F-C8F48A9AC45B}"/>
              </a:ext>
            </a:extLst>
          </p:cNvPr>
          <p:cNvSpPr/>
          <p:nvPr/>
        </p:nvSpPr>
        <p:spPr>
          <a:xfrm>
            <a:off x="6433191" y="3535088"/>
            <a:ext cx="498381" cy="264401"/>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34B6E282-7686-C345-AFFA-A04A384A43FF}"/>
              </a:ext>
            </a:extLst>
          </p:cNvPr>
          <p:cNvSpPr/>
          <p:nvPr/>
        </p:nvSpPr>
        <p:spPr>
          <a:xfrm>
            <a:off x="6430333" y="5034882"/>
            <a:ext cx="498381" cy="264401"/>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E1EDEB4D-302F-2140-BA56-AB3E2060B90F}"/>
              </a:ext>
            </a:extLst>
          </p:cNvPr>
          <p:cNvSpPr/>
          <p:nvPr/>
        </p:nvSpPr>
        <p:spPr>
          <a:xfrm>
            <a:off x="6430332" y="5321457"/>
            <a:ext cx="498381" cy="264401"/>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0266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Multiple Regression</a:t>
            </a:r>
          </a:p>
        </p:txBody>
      </p:sp>
      <p:graphicFrame>
        <p:nvGraphicFramePr>
          <p:cNvPr id="7" name="Table 6"/>
          <p:cNvGraphicFramePr>
            <a:graphicFrameLocks noGrp="1"/>
          </p:cNvGraphicFramePr>
          <p:nvPr>
            <p:extLst/>
          </p:nvPr>
        </p:nvGraphicFramePr>
        <p:xfrm>
          <a:off x="205967" y="1977227"/>
          <a:ext cx="8633375" cy="4104312"/>
        </p:xfrm>
        <a:graphic>
          <a:graphicData uri="http://schemas.openxmlformats.org/drawingml/2006/table">
            <a:tbl>
              <a:tblPr/>
              <a:tblGrid>
                <a:gridCol w="1065737">
                  <a:extLst>
                    <a:ext uri="{9D8B030D-6E8A-4147-A177-3AD203B41FA5}">
                      <a16:colId xmlns:a16="http://schemas.microsoft.com/office/drawing/2014/main" val="20000"/>
                    </a:ext>
                  </a:extLst>
                </a:gridCol>
                <a:gridCol w="582126">
                  <a:extLst>
                    <a:ext uri="{9D8B030D-6E8A-4147-A177-3AD203B41FA5}">
                      <a16:colId xmlns:a16="http://schemas.microsoft.com/office/drawing/2014/main" val="20001"/>
                    </a:ext>
                  </a:extLst>
                </a:gridCol>
                <a:gridCol w="582126">
                  <a:extLst>
                    <a:ext uri="{9D8B030D-6E8A-4147-A177-3AD203B41FA5}">
                      <a16:colId xmlns:a16="http://schemas.microsoft.com/office/drawing/2014/main" val="20002"/>
                    </a:ext>
                  </a:extLst>
                </a:gridCol>
                <a:gridCol w="582126">
                  <a:extLst>
                    <a:ext uri="{9D8B030D-6E8A-4147-A177-3AD203B41FA5}">
                      <a16:colId xmlns:a16="http://schemas.microsoft.com/office/drawing/2014/main" val="20003"/>
                    </a:ext>
                  </a:extLst>
                </a:gridCol>
                <a:gridCol w="582126">
                  <a:extLst>
                    <a:ext uri="{9D8B030D-6E8A-4147-A177-3AD203B41FA5}">
                      <a16:colId xmlns:a16="http://schemas.microsoft.com/office/drawing/2014/main" val="20004"/>
                    </a:ext>
                  </a:extLst>
                </a:gridCol>
                <a:gridCol w="582126">
                  <a:extLst>
                    <a:ext uri="{9D8B030D-6E8A-4147-A177-3AD203B41FA5}">
                      <a16:colId xmlns:a16="http://schemas.microsoft.com/office/drawing/2014/main" val="20005"/>
                    </a:ext>
                  </a:extLst>
                </a:gridCol>
                <a:gridCol w="582126">
                  <a:extLst>
                    <a:ext uri="{9D8B030D-6E8A-4147-A177-3AD203B41FA5}">
                      <a16:colId xmlns:a16="http://schemas.microsoft.com/office/drawing/2014/main" val="20006"/>
                    </a:ext>
                  </a:extLst>
                </a:gridCol>
                <a:gridCol w="582126">
                  <a:extLst>
                    <a:ext uri="{9D8B030D-6E8A-4147-A177-3AD203B41FA5}">
                      <a16:colId xmlns:a16="http://schemas.microsoft.com/office/drawing/2014/main" val="20007"/>
                    </a:ext>
                  </a:extLst>
                </a:gridCol>
                <a:gridCol w="582126">
                  <a:extLst>
                    <a:ext uri="{9D8B030D-6E8A-4147-A177-3AD203B41FA5}">
                      <a16:colId xmlns:a16="http://schemas.microsoft.com/office/drawing/2014/main" val="20008"/>
                    </a:ext>
                  </a:extLst>
                </a:gridCol>
                <a:gridCol w="582126">
                  <a:extLst>
                    <a:ext uri="{9D8B030D-6E8A-4147-A177-3AD203B41FA5}">
                      <a16:colId xmlns:a16="http://schemas.microsoft.com/office/drawing/2014/main" val="20009"/>
                    </a:ext>
                  </a:extLst>
                </a:gridCol>
                <a:gridCol w="582126">
                  <a:extLst>
                    <a:ext uri="{9D8B030D-6E8A-4147-A177-3AD203B41FA5}">
                      <a16:colId xmlns:a16="http://schemas.microsoft.com/office/drawing/2014/main" val="20010"/>
                    </a:ext>
                  </a:extLst>
                </a:gridCol>
                <a:gridCol w="582126">
                  <a:extLst>
                    <a:ext uri="{9D8B030D-6E8A-4147-A177-3AD203B41FA5}">
                      <a16:colId xmlns:a16="http://schemas.microsoft.com/office/drawing/2014/main" val="20011"/>
                    </a:ext>
                  </a:extLst>
                </a:gridCol>
                <a:gridCol w="582126">
                  <a:extLst>
                    <a:ext uri="{9D8B030D-6E8A-4147-A177-3AD203B41FA5}">
                      <a16:colId xmlns:a16="http://schemas.microsoft.com/office/drawing/2014/main" val="20012"/>
                    </a:ext>
                  </a:extLst>
                </a:gridCol>
                <a:gridCol w="582126">
                  <a:extLst>
                    <a:ext uri="{9D8B030D-6E8A-4147-A177-3AD203B41FA5}">
                      <a16:colId xmlns:a16="http://schemas.microsoft.com/office/drawing/2014/main" val="20013"/>
                    </a:ext>
                  </a:extLst>
                </a:gridCol>
              </a:tblGrid>
              <a:tr h="336682">
                <a:tc gridSpan="14">
                  <a:txBody>
                    <a:bodyPr/>
                    <a:lstStyle/>
                    <a:p>
                      <a:pPr algn="l" fontAlgn="ctr"/>
                      <a:r>
                        <a:rPr lang="en-US" sz="1200" b="0" i="1" u="none" strike="noStrike" dirty="0">
                          <a:solidFill>
                            <a:srgbClr val="FFFFFF"/>
                          </a:solidFill>
                          <a:effectLst/>
                          <a:latin typeface="Times New Roman"/>
                        </a:rPr>
                        <a:t>Results of the Multiple Regression for Leadership and Attachment, controlling for age and gender</a:t>
                      </a:r>
                    </a:p>
                  </a:txBody>
                  <a:tcPr marL="8061" marR="8061" marT="8061" marB="0" anchor="ctr">
                    <a:lnL>
                      <a:noFill/>
                    </a:lnL>
                    <a:lnR>
                      <a:noFill/>
                    </a:lnR>
                    <a:lnT>
                      <a:noFill/>
                    </a:lnT>
                    <a:lnB w="190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38791">
                <a:tc>
                  <a:txBody>
                    <a:bodyPr/>
                    <a:lstStyle/>
                    <a:p>
                      <a:pPr algn="l" fontAlgn="b"/>
                      <a:r>
                        <a:rPr lang="sk-SK" sz="1200" b="0" i="0" u="none" strike="noStrike" dirty="0">
                          <a:solidFill>
                            <a:srgbClr val="FFFFFF"/>
                          </a:solidFill>
                          <a:effectLst/>
                          <a:latin typeface="Times New Roman"/>
                        </a:rPr>
                        <a:t> </a:t>
                      </a:r>
                    </a:p>
                  </a:txBody>
                  <a:tcPr marL="8061" marR="8061" marT="8061" marB="0" anchor="b">
                    <a:lnL>
                      <a:noFill/>
                    </a:lnL>
                    <a:lnR>
                      <a:noFill/>
                    </a:lnR>
                    <a:lnT w="19050" cap="flat" cmpd="sng" algn="ctr">
                      <a:solidFill>
                        <a:srgbClr val="000000"/>
                      </a:solidFill>
                      <a:prstDash val="solid"/>
                      <a:round/>
                      <a:headEnd type="none" w="med" len="med"/>
                      <a:tailEnd type="none" w="med" len="med"/>
                    </a:lnT>
                    <a:lnB>
                      <a:noFill/>
                    </a:lnB>
                  </a:tcPr>
                </a:tc>
                <a:tc gridSpan="4">
                  <a:txBody>
                    <a:bodyPr/>
                    <a:lstStyle/>
                    <a:p>
                      <a:pPr algn="ctr" fontAlgn="b"/>
                      <a:r>
                        <a:rPr lang="sk-SK" sz="1200" b="0" i="0" u="none" strike="noStrike" dirty="0">
                          <a:solidFill>
                            <a:srgbClr val="FFFFFF"/>
                          </a:solidFill>
                          <a:effectLst/>
                          <a:latin typeface="Times New Roman"/>
                        </a:rPr>
                        <a:t>ANOVA</a:t>
                      </a:r>
                    </a:p>
                  </a:txBody>
                  <a:tcPr marL="8061" marR="8061" marT="8061" marB="0" anchor="b">
                    <a:lnL>
                      <a:noFill/>
                    </a:lnL>
                    <a:lnR>
                      <a:noFill/>
                    </a:lnR>
                    <a:lnT w="19050" cap="flat" cmpd="sng" algn="ctr">
                      <a:solidFill>
                        <a:srgbClr val="000000"/>
                      </a:solidFill>
                      <a:prstDash val="solid"/>
                      <a:round/>
                      <a:headEnd type="none" w="med" len="med"/>
                      <a:tailEnd type="none" w="med" len="med"/>
                    </a:lnT>
                    <a:lnB>
                      <a:noFill/>
                    </a:lnB>
                  </a:tcPr>
                </a:tc>
                <a:tc hMerge="1">
                  <a:txBody>
                    <a:bodyPr/>
                    <a:lstStyle/>
                    <a:p>
                      <a:pPr algn="l" fontAlgn="b"/>
                      <a:endParaRPr lang="sk-SK" sz="1200" b="1" i="0" u="none" strike="noStrike" dirty="0">
                        <a:solidFill>
                          <a:srgbClr val="FFFFFF"/>
                        </a:solidFill>
                        <a:effectLst/>
                        <a:latin typeface="Times New Roman"/>
                      </a:endParaRPr>
                    </a:p>
                  </a:txBody>
                  <a:tcPr marL="8061" marR="8061" marT="8061" marB="0" anchor="b">
                    <a:lnL>
                      <a:noFill/>
                    </a:lnL>
                    <a:lnR>
                      <a:noFill/>
                    </a:lnR>
                    <a:lnT w="19050" cap="flat" cmpd="sng" algn="ctr">
                      <a:solidFill>
                        <a:srgbClr val="000000"/>
                      </a:solidFill>
                      <a:prstDash val="solid"/>
                      <a:round/>
                      <a:headEnd type="none" w="med" len="med"/>
                      <a:tailEnd type="none" w="med" len="med"/>
                    </a:lnT>
                    <a:lnB>
                      <a:noFill/>
                    </a:lnB>
                  </a:tcPr>
                </a:tc>
                <a:tc hMerge="1">
                  <a:txBody>
                    <a:bodyPr/>
                    <a:lstStyle/>
                    <a:p>
                      <a:pPr algn="l" fontAlgn="b"/>
                      <a:endParaRPr lang="sk-SK" sz="1200" b="1" i="0" u="none" strike="noStrike" dirty="0">
                        <a:solidFill>
                          <a:srgbClr val="FFFFFF"/>
                        </a:solidFill>
                        <a:effectLst/>
                        <a:latin typeface="Times New Roman"/>
                      </a:endParaRPr>
                    </a:p>
                  </a:txBody>
                  <a:tcPr marL="8061" marR="8061" marT="8061" marB="0" anchor="b">
                    <a:lnL>
                      <a:noFill/>
                    </a:lnL>
                    <a:lnR>
                      <a:noFill/>
                    </a:lnR>
                    <a:lnT w="19050" cap="flat" cmpd="sng" algn="ctr">
                      <a:solidFill>
                        <a:srgbClr val="000000"/>
                      </a:solidFill>
                      <a:prstDash val="solid"/>
                      <a:round/>
                      <a:headEnd type="none" w="med" len="med"/>
                      <a:tailEnd type="none" w="med" len="med"/>
                    </a:lnT>
                    <a:lnB>
                      <a:noFill/>
                    </a:lnB>
                  </a:tcPr>
                </a:tc>
                <a:tc hMerge="1">
                  <a:txBody>
                    <a:bodyPr/>
                    <a:lstStyle/>
                    <a:p>
                      <a:pPr algn="l" fontAlgn="b"/>
                      <a:endParaRPr lang="sk-SK" sz="1200" b="1" i="0" u="none" strike="noStrike" dirty="0">
                        <a:solidFill>
                          <a:srgbClr val="FFFFFF"/>
                        </a:solidFill>
                        <a:effectLst/>
                        <a:latin typeface="Times New Roman"/>
                      </a:endParaRPr>
                    </a:p>
                  </a:txBody>
                  <a:tcPr marL="8061" marR="8061" marT="8061" marB="0" anchor="b">
                    <a:lnL>
                      <a:noFill/>
                    </a:lnL>
                    <a:lnR>
                      <a:noFill/>
                    </a:lnR>
                    <a:lnT w="1905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dirty="0">
                          <a:solidFill>
                            <a:srgbClr val="FFFFFF"/>
                          </a:solidFill>
                          <a:effectLst/>
                          <a:latin typeface="Times New Roman"/>
                        </a:rPr>
                        <a:t>Leadership</a:t>
                      </a:r>
                    </a:p>
                  </a:txBody>
                  <a:tcPr marL="8061" marR="8061" marT="8061" marB="0" anchor="b">
                    <a:lnL>
                      <a:noFill/>
                    </a:lnL>
                    <a:lnR>
                      <a:noFill/>
                    </a:lnR>
                    <a:lnT w="1905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FFFFFF"/>
                          </a:solidFill>
                          <a:effectLst/>
                          <a:latin typeface="Times New Roman"/>
                        </a:rPr>
                        <a:t>Age</a:t>
                      </a:r>
                    </a:p>
                  </a:txBody>
                  <a:tcPr marL="8061" marR="8061" marT="8061" marB="0" anchor="b">
                    <a:lnL>
                      <a:noFill/>
                    </a:lnL>
                    <a:lnR>
                      <a:noFill/>
                    </a:lnR>
                    <a:lnT w="1905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FFFFFF"/>
                          </a:solidFill>
                          <a:effectLst/>
                          <a:latin typeface="Times New Roman"/>
                        </a:rPr>
                        <a:t>Gender</a:t>
                      </a:r>
                    </a:p>
                  </a:txBody>
                  <a:tcPr marL="8061" marR="8061" marT="8061" marB="0" anchor="b">
                    <a:lnL>
                      <a:noFill/>
                    </a:lnL>
                    <a:lnR>
                      <a:noFill/>
                    </a:lnR>
                    <a:lnT w="1905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381000">
                <a:tc>
                  <a:txBody>
                    <a:bodyPr/>
                    <a:lstStyle/>
                    <a:p>
                      <a:pPr algn="l" fontAlgn="ctr"/>
                      <a:r>
                        <a:rPr lang="sk-SK" sz="1200" b="0" i="0" u="none" strike="noStrike" dirty="0">
                          <a:solidFill>
                            <a:srgbClr val="FFFFFF"/>
                          </a:solidFill>
                          <a:effectLst/>
                          <a:latin typeface="Times New Roman"/>
                        </a:rPr>
                        <a:t> </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dirty="0">
                          <a:solidFill>
                            <a:srgbClr val="FFFFFF"/>
                          </a:solidFill>
                          <a:effectLst/>
                          <a:latin typeface="Times New Roman"/>
                        </a:rPr>
                        <a:t>F</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FFFFFF"/>
                          </a:solidFill>
                          <a:effectLst/>
                          <a:latin typeface="Times New Roman"/>
                        </a:rPr>
                        <a:t>df</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dirty="0">
                          <a:solidFill>
                            <a:srgbClr val="FFFFFF"/>
                          </a:solidFill>
                          <a:effectLst/>
                          <a:latin typeface="Times New Roman"/>
                        </a:rPr>
                        <a:t>p</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da-DK" sz="1200" b="0" i="1" u="none" strike="noStrike" dirty="0">
                          <a:solidFill>
                            <a:srgbClr val="FFFFFF"/>
                          </a:solidFill>
                          <a:effectLst/>
                          <a:latin typeface="Times New Roman"/>
                        </a:rPr>
                        <a:t>R</a:t>
                      </a:r>
                      <a:r>
                        <a:rPr lang="da-DK" sz="1200" b="0" i="1" u="none" strike="noStrike" baseline="30000" dirty="0">
                          <a:solidFill>
                            <a:srgbClr val="FFFFFF"/>
                          </a:solidFill>
                          <a:effectLst/>
                          <a:latin typeface="Times New Roman"/>
                        </a:rPr>
                        <a:t>2</a:t>
                      </a:r>
                      <a:endParaRPr lang="da-DK" sz="1200" b="0" i="1" u="none" strike="noStrike" dirty="0">
                        <a:solidFill>
                          <a:srgbClr val="FFFFFF"/>
                        </a:solidFill>
                        <a:effectLst/>
                        <a:latin typeface="Times New Roman"/>
                      </a:endParaRP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FFFFFF"/>
                          </a:solidFill>
                          <a:effectLst/>
                          <a:latin typeface="Times New Roman"/>
                        </a:rPr>
                        <a:t>t</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FFFFFF"/>
                          </a:solidFill>
                          <a:effectLst/>
                          <a:latin typeface="Times New Roman"/>
                        </a:rPr>
                        <a:t>p</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1" kern="1200" dirty="0">
                          <a:solidFill>
                            <a:schemeClr val="tx1"/>
                          </a:solidFill>
                          <a:effectLst/>
                          <a:latin typeface="+mn-lt"/>
                          <a:ea typeface="+mn-ea"/>
                          <a:cs typeface="+mn-cs"/>
                          <a:sym typeface="Symbol"/>
                        </a:rPr>
                        <a:t></a:t>
                      </a:r>
                      <a:r>
                        <a:rPr lang="en-US" sz="1200" b="0" dirty="0">
                          <a:effectLst/>
                        </a:rPr>
                        <a:t> </a:t>
                      </a:r>
                      <a:endParaRPr lang="en-US" sz="1200" b="0" i="1" u="none" strike="noStrike" dirty="0">
                        <a:solidFill>
                          <a:srgbClr val="FFFFFF"/>
                        </a:solidFill>
                        <a:effectLst/>
                        <a:latin typeface="Times New Roman"/>
                      </a:endParaRP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FFFFFF"/>
                          </a:solidFill>
                          <a:effectLst/>
                          <a:latin typeface="Times New Roman"/>
                        </a:rPr>
                        <a:t>t</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FFFFFF"/>
                          </a:solidFill>
                          <a:effectLst/>
                          <a:latin typeface="Times New Roman"/>
                        </a:rPr>
                        <a:t>p</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1" kern="1200" dirty="0">
                          <a:solidFill>
                            <a:schemeClr val="tx1"/>
                          </a:solidFill>
                          <a:effectLst/>
                          <a:latin typeface="+mn-lt"/>
                          <a:ea typeface="+mn-ea"/>
                          <a:cs typeface="+mn-cs"/>
                          <a:sym typeface="Symbol"/>
                        </a:rPr>
                        <a:t></a:t>
                      </a:r>
                      <a:r>
                        <a:rPr lang="en-US" sz="1200" b="0" dirty="0">
                          <a:effectLst/>
                        </a:rPr>
                        <a:t> </a:t>
                      </a:r>
                      <a:endParaRPr lang="en-US" sz="1200" b="0" i="1" u="none" strike="noStrike" dirty="0">
                        <a:solidFill>
                          <a:srgbClr val="FFFFFF"/>
                        </a:solidFill>
                        <a:effectLst/>
                        <a:latin typeface="Times New Roman"/>
                      </a:endParaRP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FFFFFF"/>
                          </a:solidFill>
                          <a:effectLst/>
                          <a:latin typeface="Times New Roman"/>
                        </a:rPr>
                        <a:t>t</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FFFFFF"/>
                          </a:solidFill>
                          <a:effectLst/>
                          <a:latin typeface="Times New Roman"/>
                        </a:rPr>
                        <a:t>p</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1200" b="0" i="1" kern="1200" dirty="0">
                          <a:solidFill>
                            <a:schemeClr val="tx1"/>
                          </a:solidFill>
                          <a:effectLst/>
                          <a:latin typeface="+mn-lt"/>
                          <a:ea typeface="+mn-ea"/>
                          <a:cs typeface="+mn-cs"/>
                          <a:sym typeface="Symbol"/>
                        </a:rPr>
                        <a:t></a:t>
                      </a:r>
                      <a:r>
                        <a:rPr lang="en-US" sz="1200" b="0" dirty="0">
                          <a:effectLst/>
                        </a:rPr>
                        <a:t> </a:t>
                      </a:r>
                      <a:endParaRPr lang="en-US" sz="1200" b="0" i="1" u="none" strike="noStrike" dirty="0">
                        <a:solidFill>
                          <a:srgbClr val="FFFFFF"/>
                        </a:solidFill>
                        <a:effectLst/>
                        <a:latin typeface="Times New Roman"/>
                      </a:endParaRP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1865">
                <a:tc>
                  <a:txBody>
                    <a:bodyPr/>
                    <a:lstStyle/>
                    <a:p>
                      <a:pPr algn="l" fontAlgn="b"/>
                      <a:r>
                        <a:rPr lang="sk-SK" sz="1200" b="0" i="0" u="none" strike="noStrike" dirty="0">
                          <a:solidFill>
                            <a:srgbClr val="FFFFFF"/>
                          </a:solidFill>
                          <a:effectLst/>
                          <a:latin typeface="Times New Roman"/>
                        </a:rPr>
                        <a:t>Leadership</a:t>
                      </a:r>
                    </a:p>
                  </a:txBody>
                  <a:tcPr marL="8061" marR="8061" marT="806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sk-SK" sz="1200" b="0" i="0" u="none" strike="noStrike">
                          <a:solidFill>
                            <a:srgbClr val="FFFFFF"/>
                          </a:solidFill>
                          <a:effectLst/>
                          <a:latin typeface="Times New Roman"/>
                        </a:rPr>
                        <a:t> </a:t>
                      </a:r>
                    </a:p>
                  </a:txBody>
                  <a:tcPr marL="8061" marR="8061" marT="806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sk-SK" sz="1200" b="0" i="0" u="none" strike="noStrike">
                          <a:solidFill>
                            <a:srgbClr val="FFFFFF"/>
                          </a:solidFill>
                          <a:effectLst/>
                          <a:latin typeface="Times New Roman"/>
                        </a:rPr>
                        <a:t> </a:t>
                      </a:r>
                    </a:p>
                  </a:txBody>
                  <a:tcPr marL="8061" marR="8061" marT="806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sk-SK" sz="1200" b="0" i="0" u="none" strike="noStrike" dirty="0">
                          <a:solidFill>
                            <a:srgbClr val="FFFFFF"/>
                          </a:solidFill>
                          <a:effectLst/>
                          <a:latin typeface="Times New Roman"/>
                        </a:rPr>
                        <a:t> </a:t>
                      </a:r>
                    </a:p>
                  </a:txBody>
                  <a:tcPr marL="8061" marR="8061" marT="806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sk-SK" sz="1200" b="0" i="0" u="none" strike="noStrike" dirty="0">
                          <a:solidFill>
                            <a:srgbClr val="FFFFFF"/>
                          </a:solidFill>
                          <a:effectLst/>
                          <a:latin typeface="Times New Roman"/>
                        </a:rPr>
                        <a:t> </a:t>
                      </a:r>
                    </a:p>
                  </a:txBody>
                  <a:tcPr marL="8061" marR="8061" marT="806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sk-SK" sz="1200" b="0" i="0" u="none" strike="noStrike">
                          <a:solidFill>
                            <a:srgbClr val="FFFFFF"/>
                          </a:solidFill>
                          <a:effectLst/>
                          <a:latin typeface="Times New Roman"/>
                        </a:rPr>
                        <a:t> </a:t>
                      </a:r>
                    </a:p>
                  </a:txBody>
                  <a:tcPr marL="8061" marR="8061" marT="806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sk-SK" sz="1200" b="0" i="0" u="none" strike="noStrike">
                          <a:solidFill>
                            <a:srgbClr val="FFFFFF"/>
                          </a:solidFill>
                          <a:effectLst/>
                          <a:latin typeface="Times New Roman"/>
                        </a:rPr>
                        <a:t> </a:t>
                      </a:r>
                    </a:p>
                  </a:txBody>
                  <a:tcPr marL="8061" marR="8061" marT="806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sk-SK" sz="1200" b="0" i="0" u="none" strike="noStrike">
                          <a:solidFill>
                            <a:srgbClr val="FFFFFF"/>
                          </a:solidFill>
                          <a:effectLst/>
                          <a:latin typeface="Times New Roman"/>
                        </a:rPr>
                        <a:t> </a:t>
                      </a:r>
                    </a:p>
                  </a:txBody>
                  <a:tcPr marL="8061" marR="8061" marT="806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sk-SK" sz="1200" b="0" i="0" u="none" strike="noStrike">
                          <a:solidFill>
                            <a:srgbClr val="FFFFFF"/>
                          </a:solidFill>
                          <a:effectLst/>
                          <a:latin typeface="Times New Roman"/>
                        </a:rPr>
                        <a:t> </a:t>
                      </a:r>
                    </a:p>
                  </a:txBody>
                  <a:tcPr marL="8061" marR="8061" marT="806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sk-SK" sz="1200" b="0" i="0" u="none" strike="noStrike">
                          <a:solidFill>
                            <a:srgbClr val="FFFFFF"/>
                          </a:solidFill>
                          <a:effectLst/>
                          <a:latin typeface="Times New Roman"/>
                        </a:rPr>
                        <a:t> </a:t>
                      </a:r>
                    </a:p>
                  </a:txBody>
                  <a:tcPr marL="8061" marR="8061" marT="806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sk-SK" sz="1200" b="0" i="0" u="none" strike="noStrike">
                          <a:solidFill>
                            <a:srgbClr val="FFFFFF"/>
                          </a:solidFill>
                          <a:effectLst/>
                          <a:latin typeface="Times New Roman"/>
                        </a:rPr>
                        <a:t> </a:t>
                      </a:r>
                    </a:p>
                  </a:txBody>
                  <a:tcPr marL="8061" marR="8061" marT="806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sk-SK" sz="1200" b="0" i="0" u="none" strike="noStrike">
                          <a:solidFill>
                            <a:srgbClr val="FFFFFF"/>
                          </a:solidFill>
                          <a:effectLst/>
                          <a:latin typeface="Times New Roman"/>
                        </a:rPr>
                        <a:t> </a:t>
                      </a:r>
                    </a:p>
                  </a:txBody>
                  <a:tcPr marL="8061" marR="8061" marT="806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sk-SK" sz="1200" b="0" i="0" u="none" strike="noStrike">
                          <a:solidFill>
                            <a:srgbClr val="FFFFFF"/>
                          </a:solidFill>
                          <a:effectLst/>
                          <a:latin typeface="Times New Roman"/>
                        </a:rPr>
                        <a:t> </a:t>
                      </a:r>
                    </a:p>
                  </a:txBody>
                  <a:tcPr marL="8061" marR="8061" marT="806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sk-SK" sz="1200" b="0" i="0" u="none" strike="noStrike" dirty="0">
                          <a:solidFill>
                            <a:srgbClr val="FFFFFF"/>
                          </a:solidFill>
                          <a:effectLst/>
                          <a:latin typeface="Times New Roman"/>
                        </a:rPr>
                        <a:t> </a:t>
                      </a:r>
                    </a:p>
                  </a:txBody>
                  <a:tcPr marL="8061" marR="8061" marT="8061"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3"/>
                  </a:ext>
                </a:extLst>
              </a:tr>
              <a:tr h="336682">
                <a:tc>
                  <a:txBody>
                    <a:bodyPr/>
                    <a:lstStyle/>
                    <a:p>
                      <a:pPr algn="r" fontAlgn="b"/>
                      <a:r>
                        <a:rPr lang="en-US" sz="1200" b="0" i="0" u="none" strike="noStrike" dirty="0">
                          <a:solidFill>
                            <a:srgbClr val="FFFFFF"/>
                          </a:solidFill>
                          <a:effectLst/>
                          <a:latin typeface="Times New Roman"/>
                        </a:rPr>
                        <a:t>Courage</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1.55</a:t>
                      </a:r>
                    </a:p>
                  </a:txBody>
                  <a:tcPr marL="8061" marR="8061" marT="8061" marB="0" anchor="ctr">
                    <a:lnL>
                      <a:noFill/>
                    </a:lnL>
                    <a:lnR>
                      <a:noFill/>
                    </a:lnR>
                    <a:lnT>
                      <a:noFill/>
                    </a:lnT>
                    <a:lnB>
                      <a:noFill/>
                    </a:lnB>
                  </a:tcPr>
                </a:tc>
                <a:tc>
                  <a:txBody>
                    <a:bodyPr/>
                    <a:lstStyle/>
                    <a:p>
                      <a:pPr algn="ctr" fontAlgn="b"/>
                      <a:r>
                        <a:rPr lang="en-US" sz="1200" b="0" i="0" u="none" strike="noStrike" dirty="0">
                          <a:solidFill>
                            <a:srgbClr val="FFFFFF"/>
                          </a:solidFill>
                          <a:effectLst/>
                          <a:latin typeface="Times New Roman"/>
                        </a:rPr>
                        <a:t>3, 40</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.22</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.11</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.56</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.58</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.11</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1.91</a:t>
                      </a:r>
                    </a:p>
                  </a:txBody>
                  <a:tcPr marL="8061" marR="8061" marT="8061" marB="0" anchor="ctr">
                    <a:lnL>
                      <a:noFill/>
                    </a:lnL>
                    <a:lnR>
                      <a:noFill/>
                    </a:lnR>
                    <a:lnT>
                      <a:noFill/>
                    </a:lnT>
                    <a:lnB>
                      <a:noFill/>
                    </a:lnB>
                  </a:tcPr>
                </a:tc>
                <a:tc>
                  <a:txBody>
                    <a:bodyPr/>
                    <a:lstStyle/>
                    <a:p>
                      <a:pPr algn="ctr" fontAlgn="b"/>
                      <a:r>
                        <a:rPr lang="pt-BR" sz="1200" b="0" i="0" u="none" strike="noStrike" dirty="0">
                          <a:solidFill>
                            <a:srgbClr val="FFFFFF"/>
                          </a:solidFill>
                          <a:effectLst/>
                          <a:latin typeface="Times New Roman"/>
                        </a:rPr>
                        <a:t>.06</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.01</a:t>
                      </a:r>
                    </a:p>
                  </a:txBody>
                  <a:tcPr marL="8061" marR="8061" marT="8061" marB="0" anchor="ctr">
                    <a:lnL>
                      <a:noFill/>
                    </a:lnL>
                    <a:lnR>
                      <a:noFill/>
                    </a:lnR>
                    <a:lnT>
                      <a:noFill/>
                    </a:lnT>
                    <a:lnB>
                      <a:noFill/>
                    </a:lnB>
                  </a:tcPr>
                </a:tc>
                <a:tc>
                  <a:txBody>
                    <a:bodyPr/>
                    <a:lstStyle/>
                    <a:p>
                      <a:pPr algn="ctr" fontAlgn="b"/>
                      <a:r>
                        <a:rPr lang="mr-IN" sz="1200" b="0" i="0" u="none" strike="noStrike" dirty="0">
                          <a:solidFill>
                            <a:srgbClr val="FFFFFF"/>
                          </a:solidFill>
                          <a:effectLst/>
                          <a:latin typeface="Times New Roman"/>
                        </a:rPr>
                        <a:t>-.25</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.80</a:t>
                      </a:r>
                    </a:p>
                  </a:txBody>
                  <a:tcPr marL="8061" marR="8061" marT="8061" marB="0" anchor="ctr">
                    <a:lnL>
                      <a:noFill/>
                    </a:lnL>
                    <a:lnR>
                      <a:noFill/>
                    </a:lnR>
                    <a:lnT>
                      <a:noFill/>
                    </a:lnT>
                    <a:lnB>
                      <a:noFill/>
                    </a:lnB>
                  </a:tcPr>
                </a:tc>
                <a:tc>
                  <a:txBody>
                    <a:bodyPr/>
                    <a:lstStyle/>
                    <a:p>
                      <a:pPr algn="ctr" fontAlgn="b"/>
                      <a:r>
                        <a:rPr lang="mr-IN" sz="1200" b="0" i="0" u="none" strike="noStrike" dirty="0">
                          <a:solidFill>
                            <a:srgbClr val="FFFFFF"/>
                          </a:solidFill>
                          <a:effectLst/>
                          <a:latin typeface="Times New Roman"/>
                        </a:rPr>
                        <a:t>-.04</a:t>
                      </a:r>
                    </a:p>
                  </a:txBody>
                  <a:tcPr marL="8061" marR="8061" marT="8061" marB="0" anchor="ctr">
                    <a:lnL>
                      <a:noFill/>
                    </a:lnL>
                    <a:lnR>
                      <a:noFill/>
                    </a:lnR>
                    <a:lnT>
                      <a:noFill/>
                    </a:lnT>
                    <a:lnB>
                      <a:noFill/>
                    </a:lnB>
                  </a:tcPr>
                </a:tc>
                <a:extLst>
                  <a:ext uri="{0D108BD9-81ED-4DB2-BD59-A6C34878D82A}">
                    <a16:rowId xmlns:a16="http://schemas.microsoft.com/office/drawing/2014/main" val="1400135572"/>
                  </a:ext>
                </a:extLst>
              </a:tr>
              <a:tr h="336682">
                <a:tc>
                  <a:txBody>
                    <a:bodyPr/>
                    <a:lstStyle/>
                    <a:p>
                      <a:pPr algn="r" fontAlgn="b"/>
                      <a:r>
                        <a:rPr lang="en-US" sz="1200" b="0" i="0" u="none" strike="noStrike" dirty="0">
                          <a:solidFill>
                            <a:srgbClr val="FFFFFF"/>
                          </a:solidFill>
                          <a:effectLst/>
                          <a:latin typeface="Times New Roman"/>
                        </a:rPr>
                        <a:t>Self-esteem</a:t>
                      </a:r>
                    </a:p>
                  </a:txBody>
                  <a:tcPr marL="8061" marR="8061" marT="8061" marB="0" anchor="ctr">
                    <a:lnL>
                      <a:noFill/>
                    </a:lnL>
                    <a:lnR>
                      <a:noFill/>
                    </a:lnR>
                    <a:lnT>
                      <a:noFill/>
                    </a:lnT>
                    <a:lnB>
                      <a:noFill/>
                    </a:lnB>
                  </a:tcPr>
                </a:tc>
                <a:tc>
                  <a:txBody>
                    <a:bodyPr/>
                    <a:lstStyle/>
                    <a:p>
                      <a:pPr algn="ctr" fontAlgn="b"/>
                      <a:r>
                        <a:rPr lang="uk-UA" sz="1200" b="0" i="0" u="none" strike="noStrike" dirty="0">
                          <a:solidFill>
                            <a:srgbClr val="FFFFFF"/>
                          </a:solidFill>
                          <a:effectLst/>
                          <a:latin typeface="Times New Roman"/>
                        </a:rPr>
                        <a:t>4.77</a:t>
                      </a:r>
                    </a:p>
                  </a:txBody>
                  <a:tcPr marL="8061" marR="8061" marT="8061" marB="0" anchor="ctr">
                    <a:lnL>
                      <a:noFill/>
                    </a:lnL>
                    <a:lnR>
                      <a:noFill/>
                    </a:lnR>
                    <a:lnT>
                      <a:noFill/>
                    </a:lnT>
                    <a:lnB>
                      <a:noFill/>
                    </a:lnB>
                  </a:tcPr>
                </a:tc>
                <a:tc>
                  <a:txBody>
                    <a:bodyPr/>
                    <a:lstStyle/>
                    <a:p>
                      <a:pPr algn="ctr" fontAlgn="b"/>
                      <a:r>
                        <a:rPr lang="en-US" sz="1200" b="0" i="0" u="none" strike="noStrike" dirty="0">
                          <a:solidFill>
                            <a:srgbClr val="FFFFFF"/>
                          </a:solidFill>
                          <a:effectLst/>
                          <a:latin typeface="Times New Roman"/>
                        </a:rPr>
                        <a:t>3, 40</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.006</a:t>
                      </a:r>
                    </a:p>
                  </a:txBody>
                  <a:tcPr marL="8061" marR="8061" marT="8061" marB="0" anchor="ctr">
                    <a:lnL>
                      <a:noFill/>
                    </a:lnL>
                    <a:lnR>
                      <a:noFill/>
                    </a:lnR>
                    <a:lnT>
                      <a:noFill/>
                    </a:lnT>
                    <a:lnB>
                      <a:noFill/>
                    </a:lnB>
                  </a:tcPr>
                </a:tc>
                <a:tc>
                  <a:txBody>
                    <a:bodyPr/>
                    <a:lstStyle/>
                    <a:p>
                      <a:pPr algn="ctr" fontAlgn="b"/>
                      <a:r>
                        <a:rPr lang="hr-HR" sz="1200" b="0" i="0" u="none" strike="noStrike" dirty="0">
                          <a:solidFill>
                            <a:srgbClr val="FFFFFF"/>
                          </a:solidFill>
                          <a:effectLst/>
                          <a:latin typeface="Times New Roman"/>
                        </a:rPr>
                        <a:t>.26</a:t>
                      </a:r>
                    </a:p>
                  </a:txBody>
                  <a:tcPr marL="8061" marR="8061" marT="8061" marB="0" anchor="ctr">
                    <a:lnL>
                      <a:noFill/>
                    </a:lnL>
                    <a:lnR>
                      <a:noFill/>
                    </a:lnR>
                    <a:lnT>
                      <a:noFill/>
                    </a:lnT>
                    <a:lnB>
                      <a:noFill/>
                    </a:lnB>
                  </a:tcPr>
                </a:tc>
                <a:tc>
                  <a:txBody>
                    <a:bodyPr/>
                    <a:lstStyle/>
                    <a:p>
                      <a:pPr algn="ctr" fontAlgn="b"/>
                      <a:r>
                        <a:rPr lang="hr-HR" sz="1200" b="0" i="0" u="none" strike="noStrike" dirty="0">
                          <a:solidFill>
                            <a:srgbClr val="FFFFFF"/>
                          </a:solidFill>
                          <a:effectLst/>
                          <a:latin typeface="Times New Roman"/>
                        </a:rPr>
                        <a:t>2.64</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.01</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.37</a:t>
                      </a:r>
                    </a:p>
                  </a:txBody>
                  <a:tcPr marL="8061" marR="8061" marT="8061" marB="0" anchor="ctr">
                    <a:lnL>
                      <a:noFill/>
                    </a:lnL>
                    <a:lnR>
                      <a:noFill/>
                    </a:lnR>
                    <a:lnT>
                      <a:noFill/>
                    </a:lnT>
                    <a:lnB>
                      <a:noFill/>
                    </a:lnB>
                  </a:tcPr>
                </a:tc>
                <a:tc>
                  <a:txBody>
                    <a:bodyPr/>
                    <a:lstStyle/>
                    <a:p>
                      <a:pPr algn="ctr" fontAlgn="b"/>
                      <a:r>
                        <a:rPr lang="hr-HR" sz="1200" b="0" i="0" u="none" strike="noStrike" dirty="0">
                          <a:solidFill>
                            <a:srgbClr val="FFFFFF"/>
                          </a:solidFill>
                          <a:effectLst/>
                          <a:latin typeface="Times New Roman"/>
                        </a:rPr>
                        <a:t>2.07</a:t>
                      </a:r>
                    </a:p>
                  </a:txBody>
                  <a:tcPr marL="8061" marR="8061" marT="8061" marB="0" anchor="ctr">
                    <a:lnL>
                      <a:noFill/>
                    </a:lnL>
                    <a:lnR>
                      <a:noFill/>
                    </a:lnR>
                    <a:lnT>
                      <a:noFill/>
                    </a:lnT>
                    <a:lnB>
                      <a:noFill/>
                    </a:lnB>
                  </a:tcPr>
                </a:tc>
                <a:tc>
                  <a:txBody>
                    <a:bodyPr/>
                    <a:lstStyle/>
                    <a:p>
                      <a:pPr algn="ctr" fontAlgn="b"/>
                      <a:r>
                        <a:rPr lang="pt-BR" sz="1200" b="0" i="0" u="none" strike="noStrike" dirty="0">
                          <a:solidFill>
                            <a:srgbClr val="FFFFFF"/>
                          </a:solidFill>
                          <a:effectLst/>
                          <a:latin typeface="Times New Roman"/>
                        </a:rPr>
                        <a:t>.59</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.29</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.70</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.05</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.10</a:t>
                      </a:r>
                    </a:p>
                  </a:txBody>
                  <a:tcPr marL="8061" marR="8061" marT="8061" marB="0" anchor="ctr">
                    <a:lnL>
                      <a:noFill/>
                    </a:lnL>
                    <a:lnR>
                      <a:noFill/>
                    </a:lnR>
                    <a:lnT>
                      <a:noFill/>
                    </a:lnT>
                    <a:lnB>
                      <a:noFill/>
                    </a:lnB>
                  </a:tcPr>
                </a:tc>
                <a:extLst>
                  <a:ext uri="{0D108BD9-81ED-4DB2-BD59-A6C34878D82A}">
                    <a16:rowId xmlns:a16="http://schemas.microsoft.com/office/drawing/2014/main" val="10005"/>
                  </a:ext>
                </a:extLst>
              </a:tr>
              <a:tr h="460952">
                <a:tc>
                  <a:txBody>
                    <a:bodyPr/>
                    <a:lstStyle/>
                    <a:p>
                      <a:pPr algn="r" fontAlgn="b"/>
                      <a:r>
                        <a:rPr lang="en-US" sz="1200" b="0" i="0" u="none" strike="noStrike" dirty="0">
                          <a:solidFill>
                            <a:srgbClr val="FFFFFF"/>
                          </a:solidFill>
                          <a:effectLst/>
                          <a:latin typeface="Times New Roman"/>
                        </a:rPr>
                        <a:t>Emotional Intelligence </a:t>
                      </a:r>
                    </a:p>
                  </a:txBody>
                  <a:tcPr marL="8061" marR="8061" marT="8061" marB="0" anchor="ctr">
                    <a:lnL>
                      <a:noFill/>
                    </a:lnL>
                    <a:lnR>
                      <a:noFill/>
                    </a:lnR>
                    <a:lnT>
                      <a:noFill/>
                    </a:lnT>
                    <a:lnB>
                      <a:noFill/>
                    </a:lnB>
                  </a:tcPr>
                </a:tc>
                <a:tc>
                  <a:txBody>
                    <a:bodyPr/>
                    <a:lstStyle/>
                    <a:p>
                      <a:pPr algn="ctr" fontAlgn="b"/>
                      <a:r>
                        <a:rPr lang="hr-HR" sz="1200" b="0" i="0" u="none" strike="noStrike">
                          <a:solidFill>
                            <a:srgbClr val="FFFFFF"/>
                          </a:solidFill>
                          <a:effectLst/>
                          <a:latin typeface="Times New Roman"/>
                        </a:rPr>
                        <a:t>2.06</a:t>
                      </a:r>
                    </a:p>
                  </a:txBody>
                  <a:tcPr marL="8061" marR="8061" marT="8061" marB="0" anchor="ctr">
                    <a:lnL>
                      <a:noFill/>
                    </a:lnL>
                    <a:lnR>
                      <a:noFill/>
                    </a:lnR>
                    <a:lnT>
                      <a:noFill/>
                    </a:lnT>
                    <a:lnB>
                      <a:noFill/>
                    </a:lnB>
                  </a:tcPr>
                </a:tc>
                <a:tc>
                  <a:txBody>
                    <a:bodyPr/>
                    <a:lstStyle/>
                    <a:p>
                      <a:pPr algn="ctr" fontAlgn="b"/>
                      <a:r>
                        <a:rPr lang="en-US" sz="1200" b="0" i="0" u="none" strike="noStrike">
                          <a:solidFill>
                            <a:srgbClr val="FFFFFF"/>
                          </a:solidFill>
                          <a:effectLst/>
                          <a:latin typeface="Times New Roman"/>
                        </a:rPr>
                        <a:t>3, 40</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.12</a:t>
                      </a:r>
                    </a:p>
                  </a:txBody>
                  <a:tcPr marL="8061" marR="8061" marT="8061" marB="0" anchor="ctr">
                    <a:lnL>
                      <a:noFill/>
                    </a:lnL>
                    <a:lnR>
                      <a:noFill/>
                    </a:lnR>
                    <a:lnT>
                      <a:noFill/>
                    </a:lnT>
                    <a:lnB>
                      <a:noFill/>
                    </a:lnB>
                  </a:tcPr>
                </a:tc>
                <a:tc>
                  <a:txBody>
                    <a:bodyPr/>
                    <a:lstStyle/>
                    <a:p>
                      <a:pPr algn="ctr" fontAlgn="b"/>
                      <a:r>
                        <a:rPr lang="hr-HR" sz="1200" b="0" i="0" u="none" strike="noStrike" dirty="0">
                          <a:solidFill>
                            <a:srgbClr val="FFFFFF"/>
                          </a:solidFill>
                          <a:effectLst/>
                          <a:latin typeface="Times New Roman"/>
                        </a:rPr>
                        <a:t>.13</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.85</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.40</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.38</a:t>
                      </a:r>
                    </a:p>
                  </a:txBody>
                  <a:tcPr marL="8061" marR="8061" marT="8061" marB="0" anchor="ctr">
                    <a:lnL>
                      <a:noFill/>
                    </a:lnL>
                    <a:lnR>
                      <a:noFill/>
                    </a:lnR>
                    <a:lnT>
                      <a:noFill/>
                    </a:lnT>
                    <a:lnB>
                      <a:noFill/>
                    </a:lnB>
                  </a:tcPr>
                </a:tc>
                <a:tc>
                  <a:txBody>
                    <a:bodyPr/>
                    <a:lstStyle/>
                    <a:p>
                      <a:pPr algn="ctr" fontAlgn="b"/>
                      <a:r>
                        <a:rPr lang="hr-HR" sz="1200" b="0" i="0" u="none" strike="noStrike" dirty="0">
                          <a:solidFill>
                            <a:srgbClr val="FFFFFF"/>
                          </a:solidFill>
                          <a:effectLst/>
                          <a:latin typeface="Times New Roman"/>
                        </a:rPr>
                        <a:t>2.10</a:t>
                      </a:r>
                    </a:p>
                  </a:txBody>
                  <a:tcPr marL="8061" marR="8061" marT="8061" marB="0" anchor="ctr">
                    <a:lnL>
                      <a:noFill/>
                    </a:lnL>
                    <a:lnR>
                      <a:noFill/>
                    </a:lnR>
                    <a:lnT>
                      <a:noFill/>
                    </a:lnT>
                    <a:lnB>
                      <a:noFill/>
                    </a:lnB>
                  </a:tcPr>
                </a:tc>
                <a:tc>
                  <a:txBody>
                    <a:bodyPr/>
                    <a:lstStyle/>
                    <a:p>
                      <a:pPr algn="ctr" fontAlgn="b"/>
                      <a:r>
                        <a:rPr lang="is-IS" sz="1200" b="0" i="0" u="none" strike="noStrike" dirty="0">
                          <a:solidFill>
                            <a:srgbClr val="FFFFFF"/>
                          </a:solidFill>
                          <a:effectLst/>
                          <a:latin typeface="Times New Roman"/>
                        </a:rPr>
                        <a:t>.04</a:t>
                      </a:r>
                    </a:p>
                  </a:txBody>
                  <a:tcPr marL="8061" marR="8061" marT="8061" marB="0" anchor="ctr">
                    <a:lnL>
                      <a:noFill/>
                    </a:lnL>
                    <a:lnR>
                      <a:noFill/>
                    </a:lnR>
                    <a:lnT>
                      <a:noFill/>
                    </a:lnT>
                    <a:lnB>
                      <a:noFill/>
                    </a:lnB>
                  </a:tcPr>
                </a:tc>
                <a:tc>
                  <a:txBody>
                    <a:bodyPr/>
                    <a:lstStyle/>
                    <a:p>
                      <a:pPr algn="ctr" fontAlgn="b"/>
                      <a:r>
                        <a:rPr lang="is-IS" sz="1200" b="0" i="0" u="none" strike="noStrike" dirty="0">
                          <a:solidFill>
                            <a:srgbClr val="FFFFFF"/>
                          </a:solidFill>
                          <a:effectLst/>
                          <a:latin typeface="Times New Roman"/>
                        </a:rPr>
                        <a:t>.04</a:t>
                      </a:r>
                    </a:p>
                  </a:txBody>
                  <a:tcPr marL="8061" marR="8061" marT="8061" marB="0" anchor="ctr">
                    <a:lnL>
                      <a:noFill/>
                    </a:lnL>
                    <a:lnR>
                      <a:noFill/>
                    </a:lnR>
                    <a:lnT>
                      <a:noFill/>
                    </a:lnT>
                    <a:lnB>
                      <a:noFill/>
                    </a:lnB>
                  </a:tcPr>
                </a:tc>
                <a:tc>
                  <a:txBody>
                    <a:bodyPr/>
                    <a:lstStyle/>
                    <a:p>
                      <a:pPr algn="ctr" fontAlgn="b"/>
                      <a:r>
                        <a:rPr lang="mr-IN" sz="1200" b="0" i="0" u="none" strike="noStrike" dirty="0">
                          <a:solidFill>
                            <a:srgbClr val="FFFFFF"/>
                          </a:solidFill>
                          <a:effectLst/>
                          <a:latin typeface="Times New Roman"/>
                        </a:rPr>
                        <a:t>-.39</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.70</a:t>
                      </a:r>
                    </a:p>
                  </a:txBody>
                  <a:tcPr marL="8061" marR="8061" marT="8061" marB="0" anchor="ctr">
                    <a:lnL>
                      <a:noFill/>
                    </a:lnL>
                    <a:lnR>
                      <a:noFill/>
                    </a:lnR>
                    <a:lnT>
                      <a:noFill/>
                    </a:lnT>
                    <a:lnB>
                      <a:noFill/>
                    </a:lnB>
                  </a:tcPr>
                </a:tc>
                <a:tc>
                  <a:txBody>
                    <a:bodyPr/>
                    <a:lstStyle/>
                    <a:p>
                      <a:pPr algn="ctr" fontAlgn="b"/>
                      <a:r>
                        <a:rPr lang="mr-IN" sz="1200" b="0" i="0" u="none" strike="noStrike" dirty="0">
                          <a:solidFill>
                            <a:srgbClr val="FFFFFF"/>
                          </a:solidFill>
                          <a:effectLst/>
                          <a:latin typeface="Times New Roman"/>
                        </a:rPr>
                        <a:t>-.13</a:t>
                      </a:r>
                    </a:p>
                  </a:txBody>
                  <a:tcPr marL="8061" marR="8061" marT="8061" marB="0" anchor="ctr">
                    <a:lnL>
                      <a:noFill/>
                    </a:lnL>
                    <a:lnR>
                      <a:noFill/>
                    </a:lnR>
                    <a:lnT>
                      <a:noFill/>
                    </a:lnT>
                    <a:lnB>
                      <a:noFill/>
                    </a:lnB>
                  </a:tcPr>
                </a:tc>
                <a:extLst>
                  <a:ext uri="{0D108BD9-81ED-4DB2-BD59-A6C34878D82A}">
                    <a16:rowId xmlns:a16="http://schemas.microsoft.com/office/drawing/2014/main" val="10006"/>
                  </a:ext>
                </a:extLst>
              </a:tr>
              <a:tr h="68585">
                <a:tc>
                  <a:txBody>
                    <a:bodyPr/>
                    <a:lstStyle/>
                    <a:p>
                      <a:pPr algn="l" fontAlgn="b"/>
                      <a:endParaRPr lang="en-US" sz="1200" b="0" i="0" u="none" strike="noStrike" dirty="0">
                        <a:solidFill>
                          <a:srgbClr val="FFFFFF"/>
                        </a:solidFill>
                        <a:effectLst/>
                        <a:latin typeface="Times New Roman"/>
                      </a:endParaRPr>
                    </a:p>
                  </a:txBody>
                  <a:tcPr marL="8061" marR="8061" marT="8061" marB="0" anchor="b">
                    <a:lnL>
                      <a:noFill/>
                    </a:lnL>
                    <a:lnR>
                      <a:noFill/>
                    </a:lnR>
                    <a:lnT>
                      <a:noFill/>
                    </a:lnT>
                    <a:lnB>
                      <a:noFill/>
                    </a:lnB>
                  </a:tcPr>
                </a:tc>
                <a:tc>
                  <a:txBody>
                    <a:bodyPr/>
                    <a:lstStyle/>
                    <a:p>
                      <a:pPr algn="ctr" fontAlgn="b"/>
                      <a:endParaRPr lang="en-US" sz="1200" b="0" i="0" u="none" strike="noStrike">
                        <a:solidFill>
                          <a:srgbClr val="FFFFFF"/>
                        </a:solidFill>
                        <a:effectLst/>
                        <a:latin typeface="Times New Roman"/>
                      </a:endParaRPr>
                    </a:p>
                  </a:txBody>
                  <a:tcPr marL="8061" marR="8061" marT="8061" marB="0" anchor="b">
                    <a:lnL>
                      <a:noFill/>
                    </a:lnL>
                    <a:lnR>
                      <a:noFill/>
                    </a:lnR>
                    <a:lnT>
                      <a:noFill/>
                    </a:lnT>
                    <a:lnB>
                      <a:noFill/>
                    </a:lnB>
                  </a:tcPr>
                </a:tc>
                <a:tc>
                  <a:txBody>
                    <a:bodyPr/>
                    <a:lstStyle/>
                    <a:p>
                      <a:pPr algn="ctr" fontAlgn="b"/>
                      <a:endParaRPr lang="en-US" sz="1200" b="0" i="0" u="none" strike="noStrike">
                        <a:solidFill>
                          <a:srgbClr val="FFFFFF"/>
                        </a:solidFill>
                        <a:effectLst/>
                        <a:latin typeface="Times New Roman"/>
                      </a:endParaRPr>
                    </a:p>
                  </a:txBody>
                  <a:tcPr marL="8061" marR="8061" marT="8061" marB="0" anchor="b">
                    <a:lnL>
                      <a:noFill/>
                    </a:lnL>
                    <a:lnR>
                      <a:noFill/>
                    </a:lnR>
                    <a:lnT>
                      <a:noFill/>
                    </a:lnT>
                    <a:lnB>
                      <a:noFill/>
                    </a:lnB>
                  </a:tcPr>
                </a:tc>
                <a:tc>
                  <a:txBody>
                    <a:bodyPr/>
                    <a:lstStyle/>
                    <a:p>
                      <a:pPr algn="ctr" fontAlgn="b"/>
                      <a:endParaRPr lang="en-US" sz="1200" b="0" i="0" u="none" strike="noStrike" dirty="0">
                        <a:solidFill>
                          <a:srgbClr val="FFFFFF"/>
                        </a:solidFill>
                        <a:effectLst/>
                        <a:latin typeface="Times New Roman"/>
                      </a:endParaRPr>
                    </a:p>
                  </a:txBody>
                  <a:tcPr marL="8061" marR="8061" marT="8061" marB="0" anchor="b">
                    <a:lnL>
                      <a:noFill/>
                    </a:lnL>
                    <a:lnR>
                      <a:noFill/>
                    </a:lnR>
                    <a:lnT>
                      <a:noFill/>
                    </a:lnT>
                    <a:lnB>
                      <a:noFill/>
                    </a:lnB>
                  </a:tcPr>
                </a:tc>
                <a:tc>
                  <a:txBody>
                    <a:bodyPr/>
                    <a:lstStyle/>
                    <a:p>
                      <a:pPr algn="ctr" fontAlgn="b"/>
                      <a:endParaRPr lang="en-US" sz="1200" b="0" i="0" u="none" strike="noStrike" dirty="0">
                        <a:solidFill>
                          <a:srgbClr val="FFFFFF"/>
                        </a:solidFill>
                        <a:effectLst/>
                        <a:latin typeface="Times New Roman"/>
                      </a:endParaRPr>
                    </a:p>
                  </a:txBody>
                  <a:tcPr marL="8061" marR="8061" marT="8061" marB="0" anchor="b">
                    <a:lnL>
                      <a:noFill/>
                    </a:lnL>
                    <a:lnR>
                      <a:noFill/>
                    </a:lnR>
                    <a:lnT>
                      <a:noFill/>
                    </a:lnT>
                    <a:lnB>
                      <a:noFill/>
                    </a:lnB>
                  </a:tcPr>
                </a:tc>
                <a:tc>
                  <a:txBody>
                    <a:bodyPr/>
                    <a:lstStyle/>
                    <a:p>
                      <a:pPr algn="ctr" fontAlgn="b"/>
                      <a:endParaRPr lang="en-US" sz="1200" b="0" i="0" u="none" strike="noStrike">
                        <a:solidFill>
                          <a:srgbClr val="FFFFFF"/>
                        </a:solidFill>
                        <a:effectLst/>
                        <a:latin typeface="Times New Roman"/>
                      </a:endParaRPr>
                    </a:p>
                  </a:txBody>
                  <a:tcPr marL="8061" marR="8061" marT="8061" marB="0" anchor="b">
                    <a:lnL>
                      <a:noFill/>
                    </a:lnL>
                    <a:lnR>
                      <a:noFill/>
                    </a:lnR>
                    <a:lnT>
                      <a:noFill/>
                    </a:lnT>
                    <a:lnB>
                      <a:noFill/>
                    </a:lnB>
                  </a:tcPr>
                </a:tc>
                <a:tc>
                  <a:txBody>
                    <a:bodyPr/>
                    <a:lstStyle/>
                    <a:p>
                      <a:pPr algn="ctr" fontAlgn="b"/>
                      <a:endParaRPr lang="en-US" sz="1200" b="0" i="0" u="none" strike="noStrike" dirty="0">
                        <a:solidFill>
                          <a:srgbClr val="FFFFFF"/>
                        </a:solidFill>
                        <a:effectLst/>
                        <a:latin typeface="Times New Roman"/>
                      </a:endParaRPr>
                    </a:p>
                  </a:txBody>
                  <a:tcPr marL="8061" marR="8061" marT="8061" marB="0" anchor="b">
                    <a:lnL>
                      <a:noFill/>
                    </a:lnL>
                    <a:lnR>
                      <a:noFill/>
                    </a:lnR>
                    <a:lnT>
                      <a:noFill/>
                    </a:lnT>
                    <a:lnB>
                      <a:noFill/>
                    </a:lnB>
                  </a:tcPr>
                </a:tc>
                <a:tc>
                  <a:txBody>
                    <a:bodyPr/>
                    <a:lstStyle/>
                    <a:p>
                      <a:pPr algn="ctr" fontAlgn="b"/>
                      <a:endParaRPr lang="en-US" sz="1200" b="0" i="0" u="none" strike="noStrike" dirty="0">
                        <a:solidFill>
                          <a:srgbClr val="FFFFFF"/>
                        </a:solidFill>
                        <a:effectLst/>
                        <a:latin typeface="Times New Roman"/>
                      </a:endParaRPr>
                    </a:p>
                  </a:txBody>
                  <a:tcPr marL="8061" marR="8061" marT="8061" marB="0" anchor="b">
                    <a:lnL>
                      <a:noFill/>
                    </a:lnL>
                    <a:lnR>
                      <a:noFill/>
                    </a:lnR>
                    <a:lnT>
                      <a:noFill/>
                    </a:lnT>
                    <a:lnB>
                      <a:noFill/>
                    </a:lnB>
                  </a:tcPr>
                </a:tc>
                <a:tc>
                  <a:txBody>
                    <a:bodyPr/>
                    <a:lstStyle/>
                    <a:p>
                      <a:pPr algn="ctr" fontAlgn="b"/>
                      <a:endParaRPr lang="en-US" sz="1200" b="0" i="0" u="none" strike="noStrike" dirty="0">
                        <a:solidFill>
                          <a:srgbClr val="FFFFFF"/>
                        </a:solidFill>
                        <a:effectLst/>
                        <a:latin typeface="Times New Roman"/>
                      </a:endParaRPr>
                    </a:p>
                  </a:txBody>
                  <a:tcPr marL="8061" marR="8061" marT="8061" marB="0" anchor="b">
                    <a:lnL>
                      <a:noFill/>
                    </a:lnL>
                    <a:lnR>
                      <a:noFill/>
                    </a:lnR>
                    <a:lnT>
                      <a:noFill/>
                    </a:lnT>
                    <a:lnB>
                      <a:noFill/>
                    </a:lnB>
                  </a:tcPr>
                </a:tc>
                <a:tc>
                  <a:txBody>
                    <a:bodyPr/>
                    <a:lstStyle/>
                    <a:p>
                      <a:pPr algn="ctr" fontAlgn="b"/>
                      <a:endParaRPr lang="en-US" sz="1200" b="0" i="0" u="none" strike="noStrike" dirty="0">
                        <a:solidFill>
                          <a:srgbClr val="FFFFFF"/>
                        </a:solidFill>
                        <a:effectLst/>
                        <a:latin typeface="Times New Roman"/>
                      </a:endParaRPr>
                    </a:p>
                  </a:txBody>
                  <a:tcPr marL="8061" marR="8061" marT="8061" marB="0" anchor="b">
                    <a:lnL>
                      <a:noFill/>
                    </a:lnL>
                    <a:lnR>
                      <a:noFill/>
                    </a:lnR>
                    <a:lnT>
                      <a:noFill/>
                    </a:lnT>
                    <a:lnB>
                      <a:noFill/>
                    </a:lnB>
                  </a:tcPr>
                </a:tc>
                <a:tc>
                  <a:txBody>
                    <a:bodyPr/>
                    <a:lstStyle/>
                    <a:p>
                      <a:pPr algn="ctr" fontAlgn="b"/>
                      <a:endParaRPr lang="en-US" sz="1200" b="0" i="0" u="none" strike="noStrike">
                        <a:solidFill>
                          <a:srgbClr val="FFFFFF"/>
                        </a:solidFill>
                        <a:effectLst/>
                        <a:latin typeface="Times New Roman"/>
                      </a:endParaRPr>
                    </a:p>
                  </a:txBody>
                  <a:tcPr marL="8061" marR="8061" marT="8061" marB="0" anchor="b">
                    <a:lnL>
                      <a:noFill/>
                    </a:lnL>
                    <a:lnR>
                      <a:noFill/>
                    </a:lnR>
                    <a:lnT>
                      <a:noFill/>
                    </a:lnT>
                    <a:lnB>
                      <a:noFill/>
                    </a:lnB>
                  </a:tcPr>
                </a:tc>
                <a:tc>
                  <a:txBody>
                    <a:bodyPr/>
                    <a:lstStyle/>
                    <a:p>
                      <a:pPr algn="ctr" fontAlgn="b"/>
                      <a:endParaRPr lang="en-US" sz="1200" b="0" i="0" u="none" strike="noStrike">
                        <a:solidFill>
                          <a:srgbClr val="FFFFFF"/>
                        </a:solidFill>
                        <a:effectLst/>
                        <a:latin typeface="Times New Roman"/>
                      </a:endParaRPr>
                    </a:p>
                  </a:txBody>
                  <a:tcPr marL="8061" marR="8061" marT="8061" marB="0" anchor="b">
                    <a:lnL>
                      <a:noFill/>
                    </a:lnL>
                    <a:lnR>
                      <a:noFill/>
                    </a:lnR>
                    <a:lnT>
                      <a:noFill/>
                    </a:lnT>
                    <a:lnB>
                      <a:noFill/>
                    </a:lnB>
                  </a:tcPr>
                </a:tc>
                <a:tc>
                  <a:txBody>
                    <a:bodyPr/>
                    <a:lstStyle/>
                    <a:p>
                      <a:pPr algn="ctr" fontAlgn="b"/>
                      <a:endParaRPr lang="en-US" sz="1200" b="0" i="0" u="none" strike="noStrike" dirty="0">
                        <a:solidFill>
                          <a:srgbClr val="FFFFFF"/>
                        </a:solidFill>
                        <a:effectLst/>
                        <a:latin typeface="Times New Roman"/>
                      </a:endParaRPr>
                    </a:p>
                  </a:txBody>
                  <a:tcPr marL="8061" marR="8061" marT="8061" marB="0" anchor="b">
                    <a:lnL>
                      <a:noFill/>
                    </a:lnL>
                    <a:lnR>
                      <a:noFill/>
                    </a:lnR>
                    <a:lnT>
                      <a:noFill/>
                    </a:lnT>
                    <a:lnB>
                      <a:noFill/>
                    </a:lnB>
                  </a:tcPr>
                </a:tc>
                <a:tc>
                  <a:txBody>
                    <a:bodyPr/>
                    <a:lstStyle/>
                    <a:p>
                      <a:pPr algn="ctr" fontAlgn="b"/>
                      <a:endParaRPr lang="en-US" sz="1200" b="0" i="0" u="none" strike="noStrike">
                        <a:solidFill>
                          <a:srgbClr val="FFFFFF"/>
                        </a:solidFill>
                        <a:effectLst/>
                        <a:latin typeface="Times New Roman"/>
                      </a:endParaRPr>
                    </a:p>
                  </a:txBody>
                  <a:tcPr marL="8061" marR="8061" marT="8061" marB="0" anchor="b">
                    <a:lnL>
                      <a:noFill/>
                    </a:lnL>
                    <a:lnR>
                      <a:noFill/>
                    </a:lnR>
                    <a:lnT>
                      <a:noFill/>
                    </a:lnT>
                    <a:lnB>
                      <a:noFill/>
                    </a:lnB>
                  </a:tcPr>
                </a:tc>
                <a:extLst>
                  <a:ext uri="{0D108BD9-81ED-4DB2-BD59-A6C34878D82A}">
                    <a16:rowId xmlns:a16="http://schemas.microsoft.com/office/drawing/2014/main" val="10007"/>
                  </a:ext>
                </a:extLst>
              </a:tr>
              <a:tr h="212414">
                <a:tc>
                  <a:txBody>
                    <a:bodyPr/>
                    <a:lstStyle/>
                    <a:p>
                      <a:pPr algn="l" fontAlgn="b"/>
                      <a:r>
                        <a:rPr lang="en-US" sz="1200" b="0" i="0" u="none" strike="noStrike" dirty="0">
                          <a:solidFill>
                            <a:srgbClr val="FFFFFF"/>
                          </a:solidFill>
                          <a:effectLst/>
                          <a:latin typeface="Times New Roman"/>
                        </a:rPr>
                        <a:t>Attachment</a:t>
                      </a:r>
                    </a:p>
                  </a:txBody>
                  <a:tcPr marL="8061" marR="8061" marT="8061" marB="0" anchor="b">
                    <a:lnL>
                      <a:noFill/>
                    </a:lnL>
                    <a:lnR>
                      <a:noFill/>
                    </a:lnR>
                    <a:lnT>
                      <a:noFill/>
                    </a:lnT>
                    <a:lnB>
                      <a:noFill/>
                    </a:lnB>
                  </a:tcPr>
                </a:tc>
                <a:tc>
                  <a:txBody>
                    <a:bodyPr/>
                    <a:lstStyle/>
                    <a:p>
                      <a:pPr algn="ctr" fontAlgn="b"/>
                      <a:endParaRPr lang="en-US" sz="1200" b="0" i="0" u="none" strike="noStrike">
                        <a:solidFill>
                          <a:srgbClr val="FFFFFF"/>
                        </a:solidFill>
                        <a:effectLst/>
                        <a:latin typeface="Times New Roman"/>
                      </a:endParaRPr>
                    </a:p>
                  </a:txBody>
                  <a:tcPr marL="8061" marR="8061" marT="8061" marB="0" anchor="b">
                    <a:lnL>
                      <a:noFill/>
                    </a:lnL>
                    <a:lnR>
                      <a:noFill/>
                    </a:lnR>
                    <a:lnT>
                      <a:noFill/>
                    </a:lnT>
                    <a:lnB>
                      <a:noFill/>
                    </a:lnB>
                  </a:tcPr>
                </a:tc>
                <a:tc>
                  <a:txBody>
                    <a:bodyPr/>
                    <a:lstStyle/>
                    <a:p>
                      <a:pPr algn="ctr" fontAlgn="b"/>
                      <a:endParaRPr lang="en-US" sz="1200" b="0" i="0" u="none" strike="noStrike">
                        <a:solidFill>
                          <a:srgbClr val="FFFFFF"/>
                        </a:solidFill>
                        <a:effectLst/>
                        <a:latin typeface="Times New Roman"/>
                      </a:endParaRPr>
                    </a:p>
                  </a:txBody>
                  <a:tcPr marL="8061" marR="8061" marT="8061" marB="0" anchor="b">
                    <a:lnL>
                      <a:noFill/>
                    </a:lnL>
                    <a:lnR>
                      <a:noFill/>
                    </a:lnR>
                    <a:lnT>
                      <a:noFill/>
                    </a:lnT>
                    <a:lnB>
                      <a:noFill/>
                    </a:lnB>
                  </a:tcPr>
                </a:tc>
                <a:tc>
                  <a:txBody>
                    <a:bodyPr/>
                    <a:lstStyle/>
                    <a:p>
                      <a:pPr algn="ctr" fontAlgn="b"/>
                      <a:endParaRPr lang="en-US" sz="1200" b="0" i="0" u="none" strike="noStrike" dirty="0">
                        <a:solidFill>
                          <a:srgbClr val="FFFFFF"/>
                        </a:solidFill>
                        <a:effectLst/>
                        <a:latin typeface="Times New Roman"/>
                      </a:endParaRPr>
                    </a:p>
                  </a:txBody>
                  <a:tcPr marL="8061" marR="8061" marT="8061" marB="0" anchor="b">
                    <a:lnL>
                      <a:noFill/>
                    </a:lnL>
                    <a:lnR>
                      <a:noFill/>
                    </a:lnR>
                    <a:lnT>
                      <a:noFill/>
                    </a:lnT>
                    <a:lnB>
                      <a:noFill/>
                    </a:lnB>
                  </a:tcPr>
                </a:tc>
                <a:tc>
                  <a:txBody>
                    <a:bodyPr/>
                    <a:lstStyle/>
                    <a:p>
                      <a:pPr algn="ctr" fontAlgn="b"/>
                      <a:endParaRPr lang="en-US" sz="1200" b="0" i="0" u="none" strike="noStrike" dirty="0">
                        <a:solidFill>
                          <a:srgbClr val="FFFFFF"/>
                        </a:solidFill>
                        <a:effectLst/>
                        <a:latin typeface="Times New Roman"/>
                      </a:endParaRPr>
                    </a:p>
                  </a:txBody>
                  <a:tcPr marL="8061" marR="8061" marT="8061" marB="0" anchor="b">
                    <a:lnL>
                      <a:noFill/>
                    </a:lnL>
                    <a:lnR>
                      <a:noFill/>
                    </a:lnR>
                    <a:lnT>
                      <a:noFill/>
                    </a:lnT>
                    <a:lnB>
                      <a:noFill/>
                    </a:lnB>
                  </a:tcPr>
                </a:tc>
                <a:tc gridSpan="3">
                  <a:txBody>
                    <a:bodyPr/>
                    <a:lstStyle/>
                    <a:p>
                      <a:pPr algn="ctr" fontAlgn="b"/>
                      <a:r>
                        <a:rPr lang="en-US" sz="1200" b="0" i="0" u="none" strike="noStrike" dirty="0">
                          <a:solidFill>
                            <a:srgbClr val="FFFFFF"/>
                          </a:solidFill>
                          <a:effectLst/>
                          <a:latin typeface="Times New Roman"/>
                        </a:rPr>
                        <a:t>Attachment</a:t>
                      </a:r>
                    </a:p>
                  </a:txBody>
                  <a:tcPr marL="8061" marR="8061" marT="8061" marB="0" anchor="b">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FFFFFF"/>
                          </a:solidFill>
                          <a:effectLst/>
                          <a:latin typeface="Times New Roman"/>
                        </a:rPr>
                        <a:t>Age</a:t>
                      </a:r>
                    </a:p>
                  </a:txBody>
                  <a:tcPr marL="8061" marR="8061" marT="8061" marB="0" anchor="b">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FFFFFF"/>
                          </a:solidFill>
                          <a:effectLst/>
                          <a:latin typeface="Times New Roman"/>
                        </a:rPr>
                        <a:t>Gender</a:t>
                      </a:r>
                    </a:p>
                  </a:txBody>
                  <a:tcPr marL="8061" marR="8061" marT="8061" marB="0" anchor="b">
                    <a:lnL>
                      <a:noFill/>
                    </a:lnL>
                    <a:lnR>
                      <a:noFill/>
                    </a:lnR>
                    <a:lnT>
                      <a:noFill/>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336682">
                <a:tc>
                  <a:txBody>
                    <a:bodyPr/>
                    <a:lstStyle/>
                    <a:p>
                      <a:pPr algn="r" fontAlgn="b"/>
                      <a:r>
                        <a:rPr lang="en-US" sz="1200" b="0" i="0" u="none" strike="noStrike" dirty="0">
                          <a:solidFill>
                            <a:srgbClr val="FFFFFF"/>
                          </a:solidFill>
                          <a:effectLst/>
                          <a:latin typeface="Times New Roman"/>
                        </a:rPr>
                        <a:t>Courage</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1.95</a:t>
                      </a:r>
                    </a:p>
                  </a:txBody>
                  <a:tcPr marL="8061" marR="8061" marT="8061" marB="0" anchor="ctr">
                    <a:lnL>
                      <a:noFill/>
                    </a:lnL>
                    <a:lnR>
                      <a:noFill/>
                    </a:lnR>
                    <a:lnT>
                      <a:noFill/>
                    </a:lnT>
                    <a:lnB>
                      <a:noFill/>
                    </a:lnB>
                  </a:tcPr>
                </a:tc>
                <a:tc>
                  <a:txBody>
                    <a:bodyPr/>
                    <a:lstStyle/>
                    <a:p>
                      <a:pPr algn="ctr" fontAlgn="b"/>
                      <a:r>
                        <a:rPr lang="en-US" sz="1200" b="0" i="0" u="none" strike="noStrike" dirty="0">
                          <a:solidFill>
                            <a:srgbClr val="FFFFFF"/>
                          </a:solidFill>
                          <a:effectLst/>
                          <a:latin typeface="Times New Roman"/>
                        </a:rPr>
                        <a:t>3, 40</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.14</a:t>
                      </a:r>
                    </a:p>
                  </a:txBody>
                  <a:tcPr marL="8061" marR="8061" marT="8061" marB="0" anchor="ctr">
                    <a:lnL>
                      <a:noFill/>
                    </a:lnL>
                    <a:lnR>
                      <a:noFill/>
                    </a:lnR>
                    <a:lnT>
                      <a:noFill/>
                    </a:lnT>
                    <a:lnB>
                      <a:noFill/>
                    </a:lnB>
                  </a:tcPr>
                </a:tc>
                <a:tc>
                  <a:txBody>
                    <a:bodyPr/>
                    <a:lstStyle/>
                    <a:p>
                      <a:pPr algn="ctr" fontAlgn="b"/>
                      <a:r>
                        <a:rPr lang="hr-HR" sz="1200" b="0" i="0" u="none" strike="noStrike" dirty="0">
                          <a:solidFill>
                            <a:srgbClr val="FFFFFF"/>
                          </a:solidFill>
                          <a:effectLst/>
                          <a:latin typeface="Times New Roman"/>
                        </a:rPr>
                        <a:t>.13</a:t>
                      </a:r>
                    </a:p>
                  </a:txBody>
                  <a:tcPr marL="8061" marR="8061" marT="8061" marB="0" anchor="ctr">
                    <a:lnL>
                      <a:noFill/>
                    </a:lnL>
                    <a:lnR>
                      <a:noFill/>
                    </a:lnR>
                    <a:lnT>
                      <a:noFill/>
                    </a:lnT>
                    <a:lnB>
                      <a:noFill/>
                    </a:lnB>
                  </a:tcPr>
                </a:tc>
                <a:tc>
                  <a:txBody>
                    <a:bodyPr/>
                    <a:lstStyle/>
                    <a:p>
                      <a:pPr algn="ctr" fontAlgn="b"/>
                      <a:r>
                        <a:rPr lang="mr-IN" sz="1200" b="0" i="0" u="none" strike="noStrike" dirty="0">
                          <a:solidFill>
                            <a:srgbClr val="FFFFFF"/>
                          </a:solidFill>
                          <a:effectLst/>
                          <a:latin typeface="Times New Roman"/>
                        </a:rPr>
                        <a:t>-1.19</a:t>
                      </a:r>
                    </a:p>
                  </a:txBody>
                  <a:tcPr marL="8061" marR="8061" marT="8061" marB="0" anchor="ctr">
                    <a:lnL>
                      <a:noFill/>
                    </a:lnL>
                    <a:lnR>
                      <a:noFill/>
                    </a:lnR>
                    <a:lnT>
                      <a:noFill/>
                    </a:lnT>
                    <a:lnB>
                      <a:noFill/>
                    </a:lnB>
                  </a:tcPr>
                </a:tc>
                <a:tc>
                  <a:txBody>
                    <a:bodyPr/>
                    <a:lstStyle/>
                    <a:p>
                      <a:pPr algn="ctr" fontAlgn="b"/>
                      <a:r>
                        <a:rPr lang="hr-HR" sz="1200" b="0" i="0" u="none" strike="noStrike" dirty="0">
                          <a:solidFill>
                            <a:srgbClr val="FFFFFF"/>
                          </a:solidFill>
                          <a:effectLst/>
                          <a:latin typeface="Times New Roman"/>
                        </a:rPr>
                        <a:t>.24</a:t>
                      </a:r>
                    </a:p>
                  </a:txBody>
                  <a:tcPr marL="8061" marR="8061" marT="8061" marB="0" anchor="ctr">
                    <a:lnL>
                      <a:noFill/>
                    </a:lnL>
                    <a:lnR>
                      <a:noFill/>
                    </a:lnR>
                    <a:lnT>
                      <a:noFill/>
                    </a:lnT>
                    <a:lnB>
                      <a:noFill/>
                    </a:lnB>
                  </a:tcPr>
                </a:tc>
                <a:tc>
                  <a:txBody>
                    <a:bodyPr/>
                    <a:lstStyle/>
                    <a:p>
                      <a:pPr algn="ctr" fontAlgn="b"/>
                      <a:r>
                        <a:rPr lang="mr-IN" sz="1200" b="0" i="0" u="none" strike="noStrike" dirty="0">
                          <a:solidFill>
                            <a:srgbClr val="FFFFFF"/>
                          </a:solidFill>
                          <a:effectLst/>
                          <a:latin typeface="Times New Roman"/>
                        </a:rPr>
                        <a:t>-.24</a:t>
                      </a:r>
                    </a:p>
                  </a:txBody>
                  <a:tcPr marL="8061" marR="8061" marT="8061" marB="0" anchor="ctr">
                    <a:lnL>
                      <a:noFill/>
                    </a:lnL>
                    <a:lnR>
                      <a:noFill/>
                    </a:lnR>
                    <a:lnT>
                      <a:noFill/>
                    </a:lnT>
                    <a:lnB>
                      <a:noFill/>
                    </a:lnB>
                  </a:tcPr>
                </a:tc>
                <a:tc>
                  <a:txBody>
                    <a:bodyPr/>
                    <a:lstStyle/>
                    <a:p>
                      <a:pPr algn="ctr" fontAlgn="b"/>
                      <a:r>
                        <a:rPr lang="hr-HR" sz="1200" b="0" i="0" u="none" strike="noStrike">
                          <a:solidFill>
                            <a:srgbClr val="FFFFFF"/>
                          </a:solidFill>
                          <a:effectLst/>
                          <a:latin typeface="Times New Roman"/>
                        </a:rPr>
                        <a:t>2.30</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.03</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.02</a:t>
                      </a:r>
                    </a:p>
                  </a:txBody>
                  <a:tcPr marL="8061" marR="8061" marT="8061" marB="0" anchor="ctr">
                    <a:lnL>
                      <a:noFill/>
                    </a:lnL>
                    <a:lnR>
                      <a:noFill/>
                    </a:lnR>
                    <a:lnT>
                      <a:noFill/>
                    </a:lnT>
                    <a:lnB>
                      <a:noFill/>
                    </a:lnB>
                  </a:tcPr>
                </a:tc>
                <a:tc>
                  <a:txBody>
                    <a:bodyPr/>
                    <a:lstStyle/>
                    <a:p>
                      <a:pPr algn="ctr" fontAlgn="b"/>
                      <a:r>
                        <a:rPr lang="mr-IN" sz="1200" b="0" i="0" u="none" strike="noStrike" dirty="0">
                          <a:solidFill>
                            <a:srgbClr val="FFFFFF"/>
                          </a:solidFill>
                          <a:effectLst/>
                          <a:latin typeface="Times New Roman"/>
                        </a:rPr>
                        <a:t>-0.05</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.96</a:t>
                      </a:r>
                    </a:p>
                  </a:txBody>
                  <a:tcPr marL="8061" marR="8061" marT="8061" marB="0" anchor="ctr">
                    <a:lnL>
                      <a:noFill/>
                    </a:lnL>
                    <a:lnR>
                      <a:noFill/>
                    </a:lnR>
                    <a:lnT>
                      <a:noFill/>
                    </a:lnT>
                    <a:lnB>
                      <a:noFill/>
                    </a:lnB>
                  </a:tcPr>
                </a:tc>
                <a:tc>
                  <a:txBody>
                    <a:bodyPr/>
                    <a:lstStyle/>
                    <a:p>
                      <a:pPr algn="ctr" fontAlgn="b"/>
                      <a:r>
                        <a:rPr lang="mr-IN" sz="1200" b="0" i="0" u="none" strike="noStrike" dirty="0">
                          <a:solidFill>
                            <a:srgbClr val="FFFFFF"/>
                          </a:solidFill>
                          <a:effectLst/>
                          <a:latin typeface="Times New Roman"/>
                        </a:rPr>
                        <a:t>-.01</a:t>
                      </a:r>
                    </a:p>
                  </a:txBody>
                  <a:tcPr marL="8061" marR="8061" marT="8061" marB="0" anchor="ctr">
                    <a:lnL>
                      <a:noFill/>
                    </a:lnL>
                    <a:lnR>
                      <a:noFill/>
                    </a:lnR>
                    <a:lnT>
                      <a:noFill/>
                    </a:lnT>
                    <a:lnB>
                      <a:noFill/>
                    </a:lnB>
                  </a:tcPr>
                </a:tc>
                <a:extLst>
                  <a:ext uri="{0D108BD9-81ED-4DB2-BD59-A6C34878D82A}">
                    <a16:rowId xmlns:a16="http://schemas.microsoft.com/office/drawing/2014/main" val="10010"/>
                  </a:ext>
                </a:extLst>
              </a:tr>
              <a:tr h="336682">
                <a:tc>
                  <a:txBody>
                    <a:bodyPr/>
                    <a:lstStyle/>
                    <a:p>
                      <a:pPr algn="r" fontAlgn="b"/>
                      <a:r>
                        <a:rPr lang="en-US" sz="1200" b="0" i="0" u="none" strike="noStrike" dirty="0">
                          <a:solidFill>
                            <a:srgbClr val="FFFFFF"/>
                          </a:solidFill>
                          <a:effectLst/>
                          <a:latin typeface="Times New Roman"/>
                        </a:rPr>
                        <a:t>Self-esteem</a:t>
                      </a:r>
                    </a:p>
                  </a:txBody>
                  <a:tcPr marL="8061" marR="8061" marT="8061" marB="0" anchor="ctr">
                    <a:lnL>
                      <a:noFill/>
                    </a:lnL>
                    <a:lnR>
                      <a:noFill/>
                    </a:lnR>
                    <a:lnT>
                      <a:noFill/>
                    </a:lnT>
                    <a:lnB>
                      <a:noFill/>
                    </a:lnB>
                  </a:tcPr>
                </a:tc>
                <a:tc>
                  <a:txBody>
                    <a:bodyPr/>
                    <a:lstStyle/>
                    <a:p>
                      <a:pPr algn="ctr" fontAlgn="b"/>
                      <a:r>
                        <a:rPr lang="hr-HR" sz="1200" b="0" i="0" u="none" strike="noStrike" dirty="0">
                          <a:solidFill>
                            <a:srgbClr val="FFFFFF"/>
                          </a:solidFill>
                          <a:effectLst/>
                          <a:latin typeface="Times New Roman"/>
                        </a:rPr>
                        <a:t>3.96</a:t>
                      </a:r>
                    </a:p>
                  </a:txBody>
                  <a:tcPr marL="8061" marR="8061" marT="8061" marB="0" anchor="ctr">
                    <a:lnL>
                      <a:noFill/>
                    </a:lnL>
                    <a:lnR>
                      <a:noFill/>
                    </a:lnR>
                    <a:lnT>
                      <a:noFill/>
                    </a:lnT>
                    <a:lnB>
                      <a:noFill/>
                    </a:lnB>
                  </a:tcPr>
                </a:tc>
                <a:tc>
                  <a:txBody>
                    <a:bodyPr/>
                    <a:lstStyle/>
                    <a:p>
                      <a:pPr algn="ctr" fontAlgn="b"/>
                      <a:r>
                        <a:rPr lang="en-US" sz="1200" b="0" i="0" u="none" strike="noStrike">
                          <a:solidFill>
                            <a:srgbClr val="FFFFFF"/>
                          </a:solidFill>
                          <a:effectLst/>
                          <a:latin typeface="Times New Roman"/>
                        </a:rPr>
                        <a:t>3, 40</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.02</a:t>
                      </a:r>
                    </a:p>
                  </a:txBody>
                  <a:tcPr marL="8061" marR="8061" marT="8061" marB="0" anchor="ctr">
                    <a:lnL>
                      <a:noFill/>
                    </a:lnL>
                    <a:lnR>
                      <a:noFill/>
                    </a:lnR>
                    <a:lnT>
                      <a:noFill/>
                    </a:lnT>
                    <a:lnB>
                      <a:noFill/>
                    </a:lnB>
                  </a:tcPr>
                </a:tc>
                <a:tc>
                  <a:txBody>
                    <a:bodyPr/>
                    <a:lstStyle/>
                    <a:p>
                      <a:pPr algn="ctr" fontAlgn="b"/>
                      <a:r>
                        <a:rPr lang="hr-HR" sz="1200" b="0" i="0" u="none" strike="noStrike" dirty="0">
                          <a:solidFill>
                            <a:srgbClr val="FFFFFF"/>
                          </a:solidFill>
                          <a:effectLst/>
                          <a:latin typeface="Times New Roman"/>
                        </a:rPr>
                        <a:t>.23</a:t>
                      </a:r>
                    </a:p>
                  </a:txBody>
                  <a:tcPr marL="8061" marR="8061" marT="8061" marB="0" anchor="ctr">
                    <a:lnL>
                      <a:noFill/>
                    </a:lnL>
                    <a:lnR>
                      <a:noFill/>
                    </a:lnR>
                    <a:lnT>
                      <a:noFill/>
                    </a:lnT>
                    <a:lnB>
                      <a:noFill/>
                    </a:lnB>
                  </a:tcPr>
                </a:tc>
                <a:tc>
                  <a:txBody>
                    <a:bodyPr/>
                    <a:lstStyle/>
                    <a:p>
                      <a:pPr algn="ctr" fontAlgn="b"/>
                      <a:r>
                        <a:rPr lang="hr-HR" sz="1200" b="0" i="0" u="none" strike="noStrike">
                          <a:solidFill>
                            <a:srgbClr val="FFFFFF"/>
                          </a:solidFill>
                          <a:effectLst/>
                          <a:latin typeface="Times New Roman"/>
                        </a:rPr>
                        <a:t>2.22</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.03</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.64</a:t>
                      </a:r>
                    </a:p>
                  </a:txBody>
                  <a:tcPr marL="8061" marR="8061" marT="8061" marB="0" anchor="ctr">
                    <a:lnL>
                      <a:noFill/>
                    </a:lnL>
                    <a:lnR>
                      <a:noFill/>
                    </a:lnR>
                    <a:lnT>
                      <a:noFill/>
                    </a:lnT>
                    <a:lnB>
                      <a:noFill/>
                    </a:lnB>
                  </a:tcPr>
                </a:tc>
                <a:tc>
                  <a:txBody>
                    <a:bodyPr/>
                    <a:lstStyle/>
                    <a:p>
                      <a:pPr algn="ctr" fontAlgn="b"/>
                      <a:r>
                        <a:rPr lang="nb-NO" sz="1200" b="0" i="0" u="none" strike="noStrike">
                          <a:solidFill>
                            <a:srgbClr val="FFFFFF"/>
                          </a:solidFill>
                          <a:effectLst/>
                          <a:latin typeface="Times New Roman"/>
                        </a:rPr>
                        <a:t>0.62</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.54</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.01</a:t>
                      </a:r>
                    </a:p>
                  </a:txBody>
                  <a:tcPr marL="8061" marR="8061" marT="8061" marB="0" anchor="ctr">
                    <a:lnL>
                      <a:noFill/>
                    </a:lnL>
                    <a:lnR>
                      <a:noFill/>
                    </a:lnR>
                    <a:lnT>
                      <a:noFill/>
                    </a:lnT>
                    <a:lnB>
                      <a:noFill/>
                    </a:lnB>
                  </a:tcPr>
                </a:tc>
                <a:tc>
                  <a:txBody>
                    <a:bodyPr/>
                    <a:lstStyle/>
                    <a:p>
                      <a:pPr algn="ctr" fontAlgn="b"/>
                      <a:r>
                        <a:rPr lang="hr-HR" sz="1200" b="0" i="0" u="none" strike="noStrike" dirty="0">
                          <a:solidFill>
                            <a:srgbClr val="FFFFFF"/>
                          </a:solidFill>
                          <a:effectLst/>
                          <a:latin typeface="Times New Roman"/>
                        </a:rPr>
                        <a:t>2.24</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.03</a:t>
                      </a:r>
                    </a:p>
                  </a:txBody>
                  <a:tcPr marL="8061" marR="8061" marT="8061" marB="0" anchor="ctr">
                    <a:lnL>
                      <a:noFill/>
                    </a:lnL>
                    <a:lnR>
                      <a:noFill/>
                    </a:lnR>
                    <a:lnT>
                      <a:noFill/>
                    </a:lnT>
                    <a:lnB>
                      <a:noFill/>
                    </a:lnB>
                  </a:tcPr>
                </a:tc>
                <a:tc>
                  <a:txBody>
                    <a:bodyPr/>
                    <a:lstStyle/>
                    <a:p>
                      <a:pPr algn="ctr" fontAlgn="b"/>
                      <a:r>
                        <a:rPr lang="nb-NO" sz="1200" b="0" i="0" u="none" strike="noStrike" dirty="0">
                          <a:solidFill>
                            <a:srgbClr val="FFFFFF"/>
                          </a:solidFill>
                          <a:effectLst/>
                          <a:latin typeface="Times New Roman"/>
                        </a:rPr>
                        <a:t>.44</a:t>
                      </a:r>
                    </a:p>
                  </a:txBody>
                  <a:tcPr marL="8061" marR="8061" marT="8061" marB="0" anchor="ctr">
                    <a:lnL>
                      <a:noFill/>
                    </a:lnL>
                    <a:lnR>
                      <a:noFill/>
                    </a:lnR>
                    <a:lnT>
                      <a:noFill/>
                    </a:lnT>
                    <a:lnB>
                      <a:noFill/>
                    </a:lnB>
                  </a:tcPr>
                </a:tc>
                <a:extLst>
                  <a:ext uri="{0D108BD9-81ED-4DB2-BD59-A6C34878D82A}">
                    <a16:rowId xmlns:a16="http://schemas.microsoft.com/office/drawing/2014/main" val="3648006985"/>
                  </a:ext>
                </a:extLst>
              </a:tr>
              <a:tr h="409181">
                <a:tc>
                  <a:txBody>
                    <a:bodyPr/>
                    <a:lstStyle/>
                    <a:p>
                      <a:pPr algn="r" fontAlgn="b"/>
                      <a:r>
                        <a:rPr lang="en-US" sz="1200" b="0" i="0" u="none" strike="noStrike" dirty="0">
                          <a:solidFill>
                            <a:srgbClr val="FFFFFF"/>
                          </a:solidFill>
                          <a:effectLst/>
                          <a:latin typeface="Times New Roman"/>
                        </a:rPr>
                        <a:t>Emotional Intelligence</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nb-NO" sz="1200" b="0" i="0" u="none" strike="noStrike" dirty="0">
                          <a:solidFill>
                            <a:srgbClr val="FFFFFF"/>
                          </a:solidFill>
                          <a:effectLst/>
                          <a:latin typeface="Times New Roman"/>
                        </a:rPr>
                        <a:t>5.47</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FFFFFF"/>
                          </a:solidFill>
                          <a:effectLst/>
                          <a:latin typeface="Times New Roman"/>
                        </a:rPr>
                        <a:t>3, 40</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nb-NO" sz="1200" b="0" i="0" u="none" strike="noStrike" dirty="0">
                          <a:solidFill>
                            <a:srgbClr val="FFFFFF"/>
                          </a:solidFill>
                          <a:effectLst/>
                          <a:latin typeface="Times New Roman"/>
                        </a:rPr>
                        <a:t>.003</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nb-NO" sz="1200" b="0" i="0" u="none" strike="noStrike" dirty="0">
                          <a:solidFill>
                            <a:srgbClr val="FFFFFF"/>
                          </a:solidFill>
                          <a:effectLst/>
                          <a:latin typeface="Times New Roman"/>
                        </a:rPr>
                        <a:t>.29</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hr-HR" sz="1200" b="0" i="0" u="none" strike="noStrike">
                          <a:solidFill>
                            <a:srgbClr val="FFFFFF"/>
                          </a:solidFill>
                          <a:effectLst/>
                          <a:latin typeface="Times New Roman"/>
                        </a:rPr>
                        <a:t>3.12</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is-IS" sz="1200" b="0" i="0" u="none" strike="noStrike" dirty="0">
                          <a:solidFill>
                            <a:srgbClr val="FFFFFF"/>
                          </a:solidFill>
                          <a:effectLst/>
                          <a:latin typeface="Times New Roman"/>
                        </a:rPr>
                        <a:t>.004</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nb-NO" sz="1200" b="0" i="0" u="none" strike="noStrike" dirty="0">
                          <a:solidFill>
                            <a:srgbClr val="FFFFFF"/>
                          </a:solidFill>
                          <a:effectLst/>
                          <a:latin typeface="Times New Roman"/>
                        </a:rPr>
                        <a:t>.03</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nb-NO" sz="1200" b="0" i="0" u="none" strike="noStrike" dirty="0">
                          <a:solidFill>
                            <a:srgbClr val="FFFFFF"/>
                          </a:solidFill>
                          <a:effectLst/>
                          <a:latin typeface="Times New Roman"/>
                        </a:rPr>
                        <a:t>1.74</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hr-HR" sz="1200" b="0" i="0" u="none" strike="noStrike" dirty="0">
                          <a:solidFill>
                            <a:srgbClr val="FFFFFF"/>
                          </a:solidFill>
                          <a:effectLst/>
                          <a:latin typeface="Times New Roman"/>
                        </a:rPr>
                        <a:t>.09</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nb-NO" sz="1200" b="0" i="0" u="none" strike="noStrike" dirty="0">
                          <a:solidFill>
                            <a:srgbClr val="FFFFFF"/>
                          </a:solidFill>
                          <a:effectLst/>
                          <a:latin typeface="Times New Roman"/>
                        </a:rPr>
                        <a:t>.03</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mr-IN" sz="1200" b="0" i="0" u="none" strike="noStrike" dirty="0">
                          <a:solidFill>
                            <a:srgbClr val="FFFFFF"/>
                          </a:solidFill>
                          <a:effectLst/>
                          <a:latin typeface="Times New Roman"/>
                        </a:rPr>
                        <a:t>-0.58</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nb-NO" sz="1200" b="0" i="0" u="none" strike="noStrike" dirty="0">
                          <a:solidFill>
                            <a:srgbClr val="FFFFFF"/>
                          </a:solidFill>
                          <a:effectLst/>
                          <a:latin typeface="Times New Roman"/>
                        </a:rPr>
                        <a:t>.57</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mr-IN" sz="1200" b="0" i="0" u="none" strike="noStrike" dirty="0">
                          <a:solidFill>
                            <a:srgbClr val="FFFFFF"/>
                          </a:solidFill>
                          <a:effectLst/>
                          <a:latin typeface="Times New Roman"/>
                        </a:rPr>
                        <a:t>-.18</a:t>
                      </a:r>
                    </a:p>
                  </a:txBody>
                  <a:tcPr marL="8061" marR="8061" marT="806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336682">
                <a:tc>
                  <a:txBody>
                    <a:bodyPr/>
                    <a:lstStyle/>
                    <a:p>
                      <a:pPr algn="l" fontAlgn="b"/>
                      <a:r>
                        <a:rPr lang="en-US" sz="1200" b="0" i="0" u="none" strike="noStrike" dirty="0">
                          <a:solidFill>
                            <a:srgbClr val="FFFFFF"/>
                          </a:solidFill>
                          <a:effectLst/>
                          <a:latin typeface="Times New Roman"/>
                        </a:rPr>
                        <a:t>*</a:t>
                      </a:r>
                      <a:r>
                        <a:rPr lang="mr-IN" sz="1200" b="0" i="1" u="none" strike="noStrike" dirty="0" err="1">
                          <a:solidFill>
                            <a:srgbClr val="FFFFFF"/>
                          </a:solidFill>
                          <a:effectLst/>
                          <a:latin typeface="Times New Roman"/>
                        </a:rPr>
                        <a:t>p</a:t>
                      </a:r>
                      <a:r>
                        <a:rPr lang="en-US" sz="1200" b="0" i="0" u="none" strike="noStrike" baseline="0" dirty="0">
                          <a:solidFill>
                            <a:srgbClr val="FFFFFF"/>
                          </a:solidFill>
                          <a:effectLst/>
                          <a:latin typeface="Times New Roman"/>
                        </a:rPr>
                        <a:t> &lt; .</a:t>
                      </a:r>
                      <a:r>
                        <a:rPr lang="mr-IN" sz="1200" b="0" i="0" u="none" strike="noStrike" dirty="0">
                          <a:solidFill>
                            <a:srgbClr val="FFFFFF"/>
                          </a:solidFill>
                          <a:effectLst/>
                          <a:latin typeface="Times New Roman"/>
                        </a:rPr>
                        <a:t>05</a:t>
                      </a:r>
                    </a:p>
                  </a:txBody>
                  <a:tcPr marL="8061" marR="8061" marT="8061"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a:solidFill>
                          <a:srgbClr val="FFFFFF"/>
                        </a:solidFill>
                        <a:effectLst/>
                        <a:latin typeface="Times New Roman"/>
                      </a:endParaRPr>
                    </a:p>
                  </a:txBody>
                  <a:tcPr marL="8061" marR="8061" marT="8061"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dirty="0">
                        <a:solidFill>
                          <a:srgbClr val="FFFFFF"/>
                        </a:solidFill>
                        <a:effectLst/>
                        <a:latin typeface="Times New Roman"/>
                      </a:endParaRPr>
                    </a:p>
                  </a:txBody>
                  <a:tcPr marL="8061" marR="8061" marT="8061"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a:solidFill>
                          <a:srgbClr val="FFFFFF"/>
                        </a:solidFill>
                        <a:effectLst/>
                        <a:latin typeface="Times New Roman"/>
                      </a:endParaRPr>
                    </a:p>
                  </a:txBody>
                  <a:tcPr marL="8061" marR="8061" marT="8061"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dirty="0">
                        <a:solidFill>
                          <a:srgbClr val="FFFFFF"/>
                        </a:solidFill>
                        <a:effectLst/>
                        <a:latin typeface="Times New Roman"/>
                      </a:endParaRPr>
                    </a:p>
                  </a:txBody>
                  <a:tcPr marL="8061" marR="8061" marT="8061"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dirty="0">
                        <a:solidFill>
                          <a:srgbClr val="FFFFFF"/>
                        </a:solidFill>
                        <a:effectLst/>
                        <a:latin typeface="Times New Roman"/>
                      </a:endParaRPr>
                    </a:p>
                  </a:txBody>
                  <a:tcPr marL="8061" marR="8061" marT="8061"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dirty="0">
                        <a:solidFill>
                          <a:srgbClr val="FFFFFF"/>
                        </a:solidFill>
                        <a:effectLst/>
                        <a:latin typeface="Times New Roman"/>
                      </a:endParaRPr>
                    </a:p>
                  </a:txBody>
                  <a:tcPr marL="8061" marR="8061" marT="8061"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dirty="0">
                        <a:solidFill>
                          <a:srgbClr val="FFFFFF"/>
                        </a:solidFill>
                        <a:effectLst/>
                        <a:latin typeface="Times New Roman"/>
                      </a:endParaRPr>
                    </a:p>
                  </a:txBody>
                  <a:tcPr marL="8061" marR="8061" marT="8061"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dirty="0">
                        <a:solidFill>
                          <a:srgbClr val="FFFFFF"/>
                        </a:solidFill>
                        <a:effectLst/>
                        <a:latin typeface="Times New Roman"/>
                      </a:endParaRPr>
                    </a:p>
                  </a:txBody>
                  <a:tcPr marL="8061" marR="8061" marT="8061"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dirty="0">
                        <a:solidFill>
                          <a:srgbClr val="FFFFFF"/>
                        </a:solidFill>
                        <a:effectLst/>
                        <a:latin typeface="Times New Roman"/>
                      </a:endParaRPr>
                    </a:p>
                  </a:txBody>
                  <a:tcPr marL="8061" marR="8061" marT="8061"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dirty="0">
                        <a:solidFill>
                          <a:srgbClr val="FFFFFF"/>
                        </a:solidFill>
                        <a:effectLst/>
                        <a:latin typeface="Times New Roman"/>
                      </a:endParaRPr>
                    </a:p>
                  </a:txBody>
                  <a:tcPr marL="8061" marR="8061" marT="8061"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a:solidFill>
                          <a:srgbClr val="FFFFFF"/>
                        </a:solidFill>
                        <a:effectLst/>
                        <a:latin typeface="Times New Roman"/>
                      </a:endParaRPr>
                    </a:p>
                  </a:txBody>
                  <a:tcPr marL="8061" marR="8061" marT="8061"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dirty="0">
                        <a:solidFill>
                          <a:srgbClr val="FFFFFF"/>
                        </a:solidFill>
                        <a:effectLst/>
                        <a:latin typeface="Times New Roman"/>
                      </a:endParaRPr>
                    </a:p>
                  </a:txBody>
                  <a:tcPr marL="8061" marR="8061" marT="8061"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1200" b="0" i="0" u="none" strike="noStrike" dirty="0">
                        <a:solidFill>
                          <a:srgbClr val="FFFFFF"/>
                        </a:solidFill>
                        <a:effectLst/>
                        <a:latin typeface="Times New Roman"/>
                      </a:endParaRPr>
                    </a:p>
                  </a:txBody>
                  <a:tcPr marL="8061" marR="8061" marT="8061"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12"/>
                  </a:ext>
                </a:extLst>
              </a:tr>
            </a:tbl>
          </a:graphicData>
        </a:graphic>
      </p:graphicFrame>
      <p:sp>
        <p:nvSpPr>
          <p:cNvPr id="2" name="Oval 1"/>
          <p:cNvSpPr/>
          <p:nvPr/>
        </p:nvSpPr>
        <p:spPr>
          <a:xfrm>
            <a:off x="2495734" y="3539449"/>
            <a:ext cx="446258" cy="218942"/>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2482174" y="5077306"/>
            <a:ext cx="446258" cy="199038"/>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2488747" y="5448628"/>
            <a:ext cx="446258" cy="199038"/>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4256990" y="3530148"/>
            <a:ext cx="446258" cy="218942"/>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238488" y="5057402"/>
            <a:ext cx="446258" cy="218942"/>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4228647" y="5446482"/>
            <a:ext cx="446258" cy="218942"/>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5981705" y="3937951"/>
            <a:ext cx="446258" cy="218942"/>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5999377" y="4713792"/>
            <a:ext cx="446258" cy="218942"/>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7750151" y="5057402"/>
            <a:ext cx="446258" cy="218942"/>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a:cxnSpLocks/>
          </p:cNvCxnSpPr>
          <p:nvPr/>
        </p:nvCxnSpPr>
        <p:spPr>
          <a:xfrm>
            <a:off x="3594100" y="2311400"/>
            <a:ext cx="0" cy="344872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8C05C235-48DE-9A4C-92FB-81B9EF8E409E}"/>
              </a:ext>
            </a:extLst>
          </p:cNvPr>
          <p:cNvCxnSpPr>
            <a:cxnSpLocks/>
          </p:cNvCxnSpPr>
          <p:nvPr/>
        </p:nvCxnSpPr>
        <p:spPr>
          <a:xfrm flipH="1">
            <a:off x="291062" y="4411933"/>
            <a:ext cx="854828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506A141C-8E94-1B49-9E97-18951CD7654E}"/>
              </a:ext>
            </a:extLst>
          </p:cNvPr>
          <p:cNvCxnSpPr>
            <a:cxnSpLocks/>
          </p:cNvCxnSpPr>
          <p:nvPr/>
        </p:nvCxnSpPr>
        <p:spPr>
          <a:xfrm>
            <a:off x="5337794" y="2311400"/>
            <a:ext cx="0" cy="344872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DCDCA154-B872-6644-8AA6-C474F127DC32}"/>
              </a:ext>
            </a:extLst>
          </p:cNvPr>
          <p:cNvCxnSpPr/>
          <p:nvPr/>
        </p:nvCxnSpPr>
        <p:spPr>
          <a:xfrm>
            <a:off x="7107217" y="2299713"/>
            <a:ext cx="0" cy="346041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476FB816-40C6-2846-BCA7-FE9213DB237A}"/>
              </a:ext>
            </a:extLst>
          </p:cNvPr>
          <p:cNvCxnSpPr>
            <a:cxnSpLocks/>
          </p:cNvCxnSpPr>
          <p:nvPr/>
        </p:nvCxnSpPr>
        <p:spPr>
          <a:xfrm>
            <a:off x="1344070" y="2311400"/>
            <a:ext cx="0" cy="344872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DEAB65AB-6946-304C-B36F-5B3C4ACF398A}"/>
              </a:ext>
            </a:extLst>
          </p:cNvPr>
          <p:cNvCxnSpPr>
            <a:cxnSpLocks/>
          </p:cNvCxnSpPr>
          <p:nvPr/>
        </p:nvCxnSpPr>
        <p:spPr>
          <a:xfrm>
            <a:off x="213583" y="2311400"/>
            <a:ext cx="8625759"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0BF7E49D-A118-134F-96CA-59D66E5E5902}"/>
              </a:ext>
            </a:extLst>
          </p:cNvPr>
          <p:cNvCxnSpPr>
            <a:cxnSpLocks/>
          </p:cNvCxnSpPr>
          <p:nvPr/>
        </p:nvCxnSpPr>
        <p:spPr>
          <a:xfrm>
            <a:off x="205967" y="5744674"/>
            <a:ext cx="8612313"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D4A41E42-690B-3A4E-9190-D5B4E7CC5756}"/>
              </a:ext>
            </a:extLst>
          </p:cNvPr>
          <p:cNvCxnSpPr>
            <a:cxnSpLocks/>
          </p:cNvCxnSpPr>
          <p:nvPr/>
        </p:nvCxnSpPr>
        <p:spPr>
          <a:xfrm>
            <a:off x="218065" y="2938813"/>
            <a:ext cx="8612313"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3" name="Oval 32">
            <a:extLst>
              <a:ext uri="{FF2B5EF4-FFF2-40B4-BE49-F238E27FC236}">
                <a16:creationId xmlns:a16="http://schemas.microsoft.com/office/drawing/2014/main" id="{7A216DC7-DCE4-194B-888A-369D32A2E954}"/>
              </a:ext>
            </a:extLst>
          </p:cNvPr>
          <p:cNvSpPr/>
          <p:nvPr/>
        </p:nvSpPr>
        <p:spPr>
          <a:xfrm>
            <a:off x="7739620" y="3526621"/>
            <a:ext cx="446258" cy="218942"/>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87085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par>
                                <p:cTn id="8" presetID="9" presetClass="entr" presetSubtype="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dissolve">
                                      <p:cBhvr>
                                        <p:cTn id="10" dur="500"/>
                                        <p:tgtEl>
                                          <p:spTgt spid="26"/>
                                        </p:tgtEl>
                                      </p:cBhvr>
                                    </p:animEffect>
                                  </p:childTnLst>
                                </p:cTn>
                              </p:par>
                              <p:par>
                                <p:cTn id="11" presetID="9"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dissolve">
                                      <p:cBhvr>
                                        <p:cTn id="13" dur="500"/>
                                        <p:tgtEl>
                                          <p:spTgt spid="18"/>
                                        </p:tgtEl>
                                      </p:cBhvr>
                                    </p:animEffect>
                                  </p:childTnLst>
                                </p:cTn>
                              </p:par>
                              <p:par>
                                <p:cTn id="14" presetID="9"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dissolve">
                                      <p:cBhvr>
                                        <p:cTn id="16" dur="500"/>
                                        <p:tgtEl>
                                          <p:spTgt spid="21"/>
                                        </p:tgtEl>
                                      </p:cBhvr>
                                    </p:animEffect>
                                  </p:childTnLst>
                                </p:cTn>
                              </p:par>
                              <p:par>
                                <p:cTn id="17" presetID="9"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dissolve">
                                      <p:cBhvr>
                                        <p:cTn id="1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3"/>
            <a:ext cx="7715250" cy="1429871"/>
          </a:xfrm>
        </p:spPr>
        <p:txBody>
          <a:bodyPr>
            <a:normAutofit fontScale="90000"/>
          </a:bodyPr>
          <a:lstStyle/>
          <a:p>
            <a:r>
              <a:rPr lang="en-US" dirty="0">
                <a:latin typeface="Times New Roman"/>
                <a:cs typeface="Times New Roman"/>
              </a:rPr>
              <a:t>RQ1 - Leadership and Courage</a:t>
            </a:r>
          </a:p>
        </p:txBody>
      </p:sp>
      <p:sp>
        <p:nvSpPr>
          <p:cNvPr id="3" name="Content Placeholder 2"/>
          <p:cNvSpPr>
            <a:spLocks noGrp="1"/>
          </p:cNvSpPr>
          <p:nvPr>
            <p:ph idx="1"/>
          </p:nvPr>
        </p:nvSpPr>
        <p:spPr>
          <a:xfrm>
            <a:off x="685799" y="1765301"/>
            <a:ext cx="7884763" cy="4629640"/>
          </a:xfrm>
        </p:spPr>
        <p:txBody>
          <a:bodyPr>
            <a:noAutofit/>
          </a:bodyPr>
          <a:lstStyle/>
          <a:p>
            <a:r>
              <a:rPr lang="en-US" sz="2000" dirty="0">
                <a:effectLst/>
                <a:latin typeface="Times New Roman"/>
                <a:ea typeface="ＭＳ 明朝"/>
                <a:cs typeface="Times New Roman"/>
              </a:rPr>
              <a:t>Results for leadership and courage, when controlling for age and gender.</a:t>
            </a:r>
          </a:p>
          <a:p>
            <a:pPr lvl="1"/>
            <a:r>
              <a:rPr lang="en-US" dirty="0">
                <a:effectLst/>
                <a:latin typeface="Times New Roman"/>
                <a:ea typeface="ＭＳ 明朝"/>
                <a:cs typeface="Times New Roman"/>
              </a:rPr>
              <a:t>Overall, the regression was non-significant, </a:t>
            </a:r>
            <a:r>
              <a:rPr lang="en-US" i="1" dirty="0">
                <a:effectLst/>
                <a:latin typeface="Times New Roman"/>
                <a:ea typeface="ＭＳ 明朝"/>
                <a:cs typeface="Times New Roman"/>
              </a:rPr>
              <a:t>F</a:t>
            </a:r>
            <a:r>
              <a:rPr lang="en-US" dirty="0">
                <a:effectLst/>
                <a:latin typeface="Times New Roman"/>
                <a:ea typeface="ＭＳ 明朝"/>
                <a:cs typeface="Times New Roman"/>
              </a:rPr>
              <a:t>(3, 43) = 1.55, </a:t>
            </a:r>
            <a:r>
              <a:rPr lang="en-US" i="1" dirty="0">
                <a:effectLst/>
                <a:latin typeface="Times New Roman"/>
                <a:ea typeface="ＭＳ 明朝"/>
                <a:cs typeface="Times New Roman"/>
              </a:rPr>
              <a:t>p</a:t>
            </a:r>
            <a:r>
              <a:rPr lang="en-US" dirty="0">
                <a:effectLst/>
                <a:latin typeface="Times New Roman"/>
                <a:ea typeface="ＭＳ 明朝"/>
                <a:cs typeface="Times New Roman"/>
              </a:rPr>
              <a:t> = .22, </a:t>
            </a:r>
            <a:r>
              <a:rPr lang="en-US" i="1" dirty="0">
                <a:effectLst/>
                <a:latin typeface="Times New Roman"/>
                <a:ea typeface="ＭＳ 明朝"/>
                <a:cs typeface="Times New Roman"/>
              </a:rPr>
              <a:t>R</a:t>
            </a:r>
            <a:r>
              <a:rPr lang="en-US" i="1" baseline="30000" dirty="0">
                <a:effectLst/>
                <a:latin typeface="Times New Roman"/>
                <a:ea typeface="ＭＳ 明朝"/>
                <a:cs typeface="Times New Roman"/>
              </a:rPr>
              <a:t>2</a:t>
            </a:r>
            <a:r>
              <a:rPr lang="en-US" dirty="0">
                <a:effectLst/>
                <a:latin typeface="Times New Roman"/>
                <a:ea typeface="ＭＳ 明朝"/>
                <a:cs typeface="Times New Roman"/>
              </a:rPr>
              <a:t> = .11. </a:t>
            </a:r>
          </a:p>
          <a:p>
            <a:pPr lvl="2"/>
            <a:r>
              <a:rPr lang="en-US" dirty="0">
                <a:effectLst/>
                <a:latin typeface="Times New Roman"/>
                <a:ea typeface="ＭＳ 明朝"/>
                <a:cs typeface="Times New Roman"/>
              </a:rPr>
              <a:t>Leadership (</a:t>
            </a:r>
            <a:r>
              <a:rPr lang="en-US" i="1" dirty="0">
                <a:effectLst/>
                <a:latin typeface="Times New Roman"/>
                <a:ea typeface="ＭＳ 明朝"/>
                <a:cs typeface="Times New Roman"/>
                <a:sym typeface="Symbol"/>
              </a:rPr>
              <a:t></a:t>
            </a:r>
            <a:r>
              <a:rPr lang="en-US" dirty="0">
                <a:effectLst/>
                <a:latin typeface="Times New Roman"/>
                <a:ea typeface="ＭＳ 明朝"/>
                <a:cs typeface="Times New Roman"/>
              </a:rPr>
              <a:t> = .11, </a:t>
            </a:r>
            <a:r>
              <a:rPr lang="en-US" i="1" dirty="0">
                <a:effectLst/>
                <a:latin typeface="Times New Roman"/>
                <a:ea typeface="ＭＳ 明朝"/>
                <a:cs typeface="Times New Roman"/>
              </a:rPr>
              <a:t>t</a:t>
            </a:r>
            <a:r>
              <a:rPr lang="en-US" dirty="0">
                <a:effectLst/>
                <a:latin typeface="Times New Roman"/>
                <a:ea typeface="ＭＳ 明朝"/>
                <a:cs typeface="Times New Roman"/>
              </a:rPr>
              <a:t>(40) = .56, </a:t>
            </a:r>
            <a:r>
              <a:rPr lang="en-US" i="1" dirty="0">
                <a:effectLst/>
                <a:latin typeface="Times New Roman"/>
                <a:ea typeface="ＭＳ 明朝"/>
                <a:cs typeface="Times New Roman"/>
              </a:rPr>
              <a:t>p</a:t>
            </a:r>
            <a:r>
              <a:rPr lang="en-US" dirty="0">
                <a:effectLst/>
                <a:latin typeface="Times New Roman"/>
                <a:ea typeface="ＭＳ 明朝"/>
                <a:cs typeface="Times New Roman"/>
              </a:rPr>
              <a:t> = .58)</a:t>
            </a:r>
            <a:r>
              <a:rPr lang="mr-IN" dirty="0">
                <a:effectLst/>
                <a:latin typeface="Times New Roman"/>
                <a:cs typeface="Times New Roman"/>
              </a:rPr>
              <a:t> –</a:t>
            </a:r>
            <a:r>
              <a:rPr lang="en-US" dirty="0">
                <a:effectLst/>
                <a:latin typeface="Times New Roman"/>
                <a:cs typeface="Times New Roman"/>
              </a:rPr>
              <a:t> non-significant</a:t>
            </a:r>
            <a:endParaRPr lang="en-US" dirty="0">
              <a:effectLst/>
              <a:latin typeface="Times New Roman"/>
              <a:ea typeface="ＭＳ 明朝"/>
              <a:cs typeface="Times New Roman"/>
            </a:endParaRPr>
          </a:p>
          <a:p>
            <a:pPr lvl="2"/>
            <a:r>
              <a:rPr lang="en-US" dirty="0">
                <a:effectLst/>
                <a:latin typeface="Times New Roman"/>
                <a:ea typeface="ＭＳ 明朝"/>
                <a:cs typeface="Times New Roman"/>
              </a:rPr>
              <a:t>Gender (</a:t>
            </a:r>
            <a:r>
              <a:rPr lang="en-US" i="1" dirty="0">
                <a:effectLst/>
                <a:latin typeface="Times New Roman"/>
                <a:ea typeface="ＭＳ 明朝"/>
                <a:cs typeface="Times New Roman"/>
                <a:sym typeface="Symbol"/>
              </a:rPr>
              <a:t></a:t>
            </a:r>
            <a:r>
              <a:rPr lang="en-US" dirty="0">
                <a:effectLst/>
                <a:latin typeface="Times New Roman"/>
                <a:ea typeface="ＭＳ 明朝"/>
                <a:cs typeface="Times New Roman"/>
              </a:rPr>
              <a:t> = -.04, </a:t>
            </a:r>
            <a:r>
              <a:rPr lang="en-US" i="1" dirty="0">
                <a:effectLst/>
                <a:latin typeface="Times New Roman"/>
                <a:ea typeface="ＭＳ 明朝"/>
                <a:cs typeface="Times New Roman"/>
              </a:rPr>
              <a:t>t</a:t>
            </a:r>
            <a:r>
              <a:rPr lang="en-US" dirty="0">
                <a:effectLst/>
                <a:latin typeface="Times New Roman"/>
                <a:ea typeface="ＭＳ 明朝"/>
                <a:cs typeface="Times New Roman"/>
              </a:rPr>
              <a:t>(40) = -.25, </a:t>
            </a:r>
            <a:r>
              <a:rPr lang="en-US" i="1" dirty="0">
                <a:effectLst/>
                <a:latin typeface="Times New Roman"/>
                <a:ea typeface="ＭＳ 明朝"/>
                <a:cs typeface="Times New Roman"/>
              </a:rPr>
              <a:t>p</a:t>
            </a:r>
            <a:r>
              <a:rPr lang="en-US" dirty="0">
                <a:effectLst/>
                <a:latin typeface="Times New Roman"/>
                <a:ea typeface="ＭＳ 明朝"/>
                <a:cs typeface="Times New Roman"/>
              </a:rPr>
              <a:t> = .80)</a:t>
            </a:r>
            <a:r>
              <a:rPr lang="mr-IN" dirty="0">
                <a:effectLst/>
                <a:latin typeface="Times New Roman"/>
                <a:cs typeface="Times New Roman"/>
              </a:rPr>
              <a:t> –</a:t>
            </a:r>
            <a:r>
              <a:rPr lang="en-US" dirty="0">
                <a:effectLst/>
                <a:latin typeface="Times New Roman"/>
                <a:cs typeface="Times New Roman"/>
              </a:rPr>
              <a:t> non-significant</a:t>
            </a:r>
            <a:endParaRPr lang="en-US" dirty="0">
              <a:effectLst/>
              <a:latin typeface="Times New Roman"/>
              <a:ea typeface="ＭＳ 明朝"/>
              <a:cs typeface="Times New Roman"/>
            </a:endParaRPr>
          </a:p>
          <a:p>
            <a:pPr lvl="2"/>
            <a:r>
              <a:rPr lang="en-US" dirty="0">
                <a:effectLst/>
                <a:latin typeface="Times New Roman"/>
                <a:ea typeface="ＭＳ 明朝"/>
                <a:cs typeface="Times New Roman"/>
              </a:rPr>
              <a:t>Age (</a:t>
            </a:r>
            <a:r>
              <a:rPr lang="en-US" i="1" dirty="0">
                <a:effectLst/>
                <a:latin typeface="Times New Roman"/>
                <a:ea typeface="ＭＳ 明朝"/>
                <a:cs typeface="Times New Roman"/>
                <a:sym typeface="Symbol"/>
              </a:rPr>
              <a:t></a:t>
            </a:r>
            <a:r>
              <a:rPr lang="en-US" dirty="0">
                <a:effectLst/>
                <a:latin typeface="Times New Roman"/>
                <a:ea typeface="ＭＳ 明朝"/>
                <a:cs typeface="Times New Roman"/>
              </a:rPr>
              <a:t> = .01, </a:t>
            </a:r>
            <a:r>
              <a:rPr lang="en-US" i="1" dirty="0">
                <a:effectLst/>
                <a:latin typeface="Times New Roman"/>
                <a:ea typeface="ＭＳ 明朝"/>
                <a:cs typeface="Times New Roman"/>
              </a:rPr>
              <a:t>t</a:t>
            </a:r>
            <a:r>
              <a:rPr lang="en-US" dirty="0">
                <a:effectLst/>
                <a:latin typeface="Times New Roman"/>
                <a:ea typeface="ＭＳ 明朝"/>
                <a:cs typeface="Times New Roman"/>
              </a:rPr>
              <a:t>(40) = 1.91, </a:t>
            </a:r>
            <a:r>
              <a:rPr lang="en-US" i="1" dirty="0">
                <a:effectLst/>
                <a:latin typeface="Times New Roman"/>
                <a:ea typeface="ＭＳ 明朝"/>
                <a:cs typeface="Times New Roman"/>
              </a:rPr>
              <a:t>p</a:t>
            </a:r>
            <a:r>
              <a:rPr lang="en-US" dirty="0">
                <a:effectLst/>
                <a:latin typeface="Times New Roman"/>
                <a:ea typeface="ＭＳ 明朝"/>
                <a:cs typeface="Times New Roman"/>
              </a:rPr>
              <a:t> = .06)</a:t>
            </a:r>
            <a:r>
              <a:rPr lang="mr-IN" dirty="0">
                <a:effectLst/>
                <a:latin typeface="Times New Roman"/>
                <a:cs typeface="Times New Roman"/>
              </a:rPr>
              <a:t> –</a:t>
            </a:r>
            <a:r>
              <a:rPr lang="en-US" dirty="0">
                <a:effectLst/>
                <a:latin typeface="Times New Roman"/>
                <a:cs typeface="Times New Roman"/>
              </a:rPr>
              <a:t> non-significant</a:t>
            </a:r>
            <a:endParaRPr lang="en-US" dirty="0">
              <a:effectLst/>
              <a:latin typeface="Times New Roman"/>
              <a:ea typeface="ＭＳ 明朝"/>
              <a:cs typeface="Times New Roman"/>
            </a:endParaRPr>
          </a:p>
          <a:p>
            <a:r>
              <a:rPr lang="en-US" sz="2000" dirty="0">
                <a:effectLst/>
                <a:latin typeface="Times New Roman"/>
                <a:ea typeface="ＭＳ 明朝"/>
                <a:cs typeface="Times New Roman"/>
              </a:rPr>
              <a:t>The results indicate that leadership, gender, and age are all non-significant predictors for courage.</a:t>
            </a:r>
          </a:p>
          <a:p>
            <a:endParaRPr lang="en-US" sz="2000" dirty="0">
              <a:effectLst/>
              <a:latin typeface="Times New Roman"/>
              <a:ea typeface="ＭＳ 明朝"/>
              <a:cs typeface="Times New Roman"/>
            </a:endParaRPr>
          </a:p>
        </p:txBody>
      </p:sp>
    </p:spTree>
    <p:extLst>
      <p:ext uri="{BB962C8B-B14F-4D97-AF65-F5344CB8AC3E}">
        <p14:creationId xmlns:p14="http://schemas.microsoft.com/office/powerpoint/2010/main" val="40480944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a:cs typeface="Times New Roman"/>
              </a:rPr>
              <a:t>RQ1 - Attachment and Courage</a:t>
            </a:r>
          </a:p>
        </p:txBody>
      </p:sp>
      <p:sp>
        <p:nvSpPr>
          <p:cNvPr id="3" name="Content Placeholder 2"/>
          <p:cNvSpPr>
            <a:spLocks noGrp="1"/>
          </p:cNvSpPr>
          <p:nvPr>
            <p:ph idx="1"/>
          </p:nvPr>
        </p:nvSpPr>
        <p:spPr>
          <a:xfrm>
            <a:off x="738047" y="1954946"/>
            <a:ext cx="7262954" cy="4257022"/>
          </a:xfrm>
        </p:spPr>
        <p:txBody>
          <a:bodyPr>
            <a:normAutofit/>
          </a:bodyPr>
          <a:lstStyle/>
          <a:p>
            <a:r>
              <a:rPr lang="en-US" sz="2000" dirty="0">
                <a:effectLst/>
                <a:latin typeface="Times New Roman"/>
                <a:cs typeface="Times New Roman"/>
              </a:rPr>
              <a:t>Results for attachment and courage, when controlling for age and gender. </a:t>
            </a:r>
          </a:p>
          <a:p>
            <a:pPr lvl="1"/>
            <a:r>
              <a:rPr lang="en-US" dirty="0">
                <a:effectLst/>
                <a:latin typeface="Times New Roman"/>
                <a:cs typeface="Times New Roman"/>
              </a:rPr>
              <a:t>Overall, the regression was non-significant, </a:t>
            </a:r>
            <a:r>
              <a:rPr lang="en-US" i="1" dirty="0">
                <a:effectLst/>
                <a:latin typeface="Times New Roman"/>
                <a:cs typeface="Times New Roman"/>
              </a:rPr>
              <a:t>F</a:t>
            </a:r>
            <a:r>
              <a:rPr lang="en-US" dirty="0">
                <a:effectLst/>
                <a:latin typeface="Times New Roman"/>
                <a:cs typeface="Times New Roman"/>
              </a:rPr>
              <a:t>(3, 43) = 31.95, </a:t>
            </a:r>
            <a:r>
              <a:rPr lang="en-US" i="1" dirty="0">
                <a:effectLst/>
                <a:latin typeface="Times New Roman"/>
                <a:cs typeface="Times New Roman"/>
              </a:rPr>
              <a:t>p</a:t>
            </a:r>
            <a:r>
              <a:rPr lang="en-US" dirty="0">
                <a:effectLst/>
                <a:latin typeface="Times New Roman"/>
                <a:cs typeface="Times New Roman"/>
              </a:rPr>
              <a:t> = .14, </a:t>
            </a:r>
            <a:r>
              <a:rPr lang="en-US" i="1" dirty="0">
                <a:effectLst/>
                <a:latin typeface="Times New Roman"/>
                <a:cs typeface="Times New Roman"/>
              </a:rPr>
              <a:t>R</a:t>
            </a:r>
            <a:r>
              <a:rPr lang="en-US" i="1" baseline="30000" dirty="0">
                <a:effectLst/>
                <a:latin typeface="Times New Roman"/>
                <a:cs typeface="Times New Roman"/>
              </a:rPr>
              <a:t>2</a:t>
            </a:r>
            <a:r>
              <a:rPr lang="en-US" dirty="0">
                <a:effectLst/>
                <a:latin typeface="Times New Roman"/>
                <a:cs typeface="Times New Roman"/>
              </a:rPr>
              <a:t> = .13. </a:t>
            </a:r>
          </a:p>
          <a:p>
            <a:pPr lvl="2"/>
            <a:r>
              <a:rPr lang="en-US" dirty="0">
                <a:effectLst/>
                <a:latin typeface="Times New Roman"/>
                <a:cs typeface="Times New Roman"/>
              </a:rPr>
              <a:t>Attachment (</a:t>
            </a:r>
            <a:r>
              <a:rPr lang="en-US" i="1" dirty="0">
                <a:effectLst/>
                <a:latin typeface="Times New Roman"/>
                <a:cs typeface="Times New Roman"/>
                <a:sym typeface="Symbol"/>
              </a:rPr>
              <a:t></a:t>
            </a:r>
            <a:r>
              <a:rPr lang="en-US" dirty="0">
                <a:effectLst/>
                <a:latin typeface="Times New Roman"/>
                <a:cs typeface="Times New Roman"/>
              </a:rPr>
              <a:t> = -.24, </a:t>
            </a:r>
            <a:r>
              <a:rPr lang="en-US" i="1" dirty="0">
                <a:effectLst/>
                <a:latin typeface="Times New Roman"/>
                <a:cs typeface="Times New Roman"/>
              </a:rPr>
              <a:t>t</a:t>
            </a:r>
            <a:r>
              <a:rPr lang="en-US" dirty="0">
                <a:effectLst/>
                <a:latin typeface="Times New Roman"/>
                <a:cs typeface="Times New Roman"/>
              </a:rPr>
              <a:t>(40) = -1.19, </a:t>
            </a:r>
            <a:r>
              <a:rPr lang="en-US" i="1" dirty="0">
                <a:effectLst/>
                <a:latin typeface="Times New Roman"/>
                <a:cs typeface="Times New Roman"/>
              </a:rPr>
              <a:t>p</a:t>
            </a:r>
            <a:r>
              <a:rPr lang="en-US" dirty="0">
                <a:effectLst/>
                <a:latin typeface="Times New Roman"/>
                <a:cs typeface="Times New Roman"/>
              </a:rPr>
              <a:t> = .24) </a:t>
            </a:r>
            <a:r>
              <a:rPr lang="mr-IN" dirty="0">
                <a:effectLst/>
                <a:latin typeface="Times New Roman"/>
                <a:cs typeface="Times New Roman"/>
              </a:rPr>
              <a:t>–</a:t>
            </a:r>
            <a:r>
              <a:rPr lang="en-US" dirty="0">
                <a:effectLst/>
                <a:latin typeface="Times New Roman"/>
                <a:cs typeface="Times New Roman"/>
              </a:rPr>
              <a:t> non-significant</a:t>
            </a:r>
          </a:p>
          <a:p>
            <a:pPr lvl="2"/>
            <a:r>
              <a:rPr lang="en-US" dirty="0">
                <a:effectLst/>
                <a:latin typeface="Times New Roman"/>
                <a:cs typeface="Times New Roman"/>
              </a:rPr>
              <a:t>Gender (</a:t>
            </a:r>
            <a:r>
              <a:rPr lang="en-US" i="1" dirty="0">
                <a:effectLst/>
                <a:latin typeface="Times New Roman"/>
                <a:cs typeface="Times New Roman"/>
                <a:sym typeface="Symbol"/>
              </a:rPr>
              <a:t></a:t>
            </a:r>
            <a:r>
              <a:rPr lang="en-US" dirty="0">
                <a:effectLst/>
                <a:latin typeface="Times New Roman"/>
                <a:cs typeface="Times New Roman"/>
              </a:rPr>
              <a:t> = -.01, </a:t>
            </a:r>
            <a:r>
              <a:rPr lang="en-US" i="1" dirty="0">
                <a:effectLst/>
                <a:latin typeface="Times New Roman"/>
                <a:cs typeface="Times New Roman"/>
              </a:rPr>
              <a:t>t</a:t>
            </a:r>
            <a:r>
              <a:rPr lang="en-US" dirty="0">
                <a:effectLst/>
                <a:latin typeface="Times New Roman"/>
                <a:cs typeface="Times New Roman"/>
              </a:rPr>
              <a:t>(40) = -.05, </a:t>
            </a:r>
            <a:r>
              <a:rPr lang="en-US" i="1" dirty="0">
                <a:effectLst/>
                <a:latin typeface="Times New Roman"/>
                <a:cs typeface="Times New Roman"/>
              </a:rPr>
              <a:t>p</a:t>
            </a:r>
            <a:r>
              <a:rPr lang="en-US" dirty="0">
                <a:effectLst/>
                <a:latin typeface="Times New Roman"/>
                <a:cs typeface="Times New Roman"/>
              </a:rPr>
              <a:t> = .96) </a:t>
            </a:r>
            <a:r>
              <a:rPr lang="mr-IN" dirty="0">
                <a:effectLst/>
                <a:latin typeface="Times New Roman"/>
                <a:cs typeface="Times New Roman"/>
              </a:rPr>
              <a:t>–</a:t>
            </a:r>
            <a:r>
              <a:rPr lang="en-US" dirty="0">
                <a:effectLst/>
                <a:latin typeface="Times New Roman"/>
                <a:cs typeface="Times New Roman"/>
              </a:rPr>
              <a:t> non-significant</a:t>
            </a:r>
          </a:p>
          <a:p>
            <a:pPr lvl="2"/>
            <a:r>
              <a:rPr lang="en-US" dirty="0">
                <a:effectLst/>
                <a:latin typeface="Times New Roman"/>
                <a:cs typeface="Times New Roman"/>
              </a:rPr>
              <a:t>Age (</a:t>
            </a:r>
            <a:r>
              <a:rPr lang="en-US" i="1" dirty="0">
                <a:effectLst/>
                <a:latin typeface="Times New Roman"/>
                <a:cs typeface="Times New Roman"/>
                <a:sym typeface="Symbol"/>
              </a:rPr>
              <a:t></a:t>
            </a:r>
            <a:r>
              <a:rPr lang="en-US" dirty="0">
                <a:effectLst/>
                <a:latin typeface="Times New Roman"/>
                <a:cs typeface="Times New Roman"/>
              </a:rPr>
              <a:t> = .02, </a:t>
            </a:r>
            <a:r>
              <a:rPr lang="en-US" i="1" dirty="0">
                <a:effectLst/>
                <a:latin typeface="Times New Roman"/>
                <a:cs typeface="Times New Roman"/>
              </a:rPr>
              <a:t>t</a:t>
            </a:r>
            <a:r>
              <a:rPr lang="en-US" dirty="0">
                <a:effectLst/>
                <a:latin typeface="Times New Roman"/>
                <a:cs typeface="Times New Roman"/>
              </a:rPr>
              <a:t>(40) = 2.30, </a:t>
            </a:r>
            <a:r>
              <a:rPr lang="en-US" i="1" dirty="0">
                <a:effectLst/>
                <a:latin typeface="Times New Roman"/>
                <a:cs typeface="Times New Roman"/>
              </a:rPr>
              <a:t>p</a:t>
            </a:r>
            <a:r>
              <a:rPr lang="en-US" dirty="0">
                <a:effectLst/>
                <a:latin typeface="Times New Roman"/>
                <a:cs typeface="Times New Roman"/>
              </a:rPr>
              <a:t> = .03) </a:t>
            </a:r>
            <a:r>
              <a:rPr lang="mr-IN" dirty="0">
                <a:effectLst/>
                <a:latin typeface="Times New Roman"/>
                <a:cs typeface="Times New Roman"/>
              </a:rPr>
              <a:t>–</a:t>
            </a:r>
            <a:r>
              <a:rPr lang="en-US" dirty="0">
                <a:effectLst/>
                <a:latin typeface="Times New Roman"/>
                <a:cs typeface="Times New Roman"/>
              </a:rPr>
              <a:t> statistically significant </a:t>
            </a:r>
          </a:p>
          <a:p>
            <a:r>
              <a:rPr lang="en-US" sz="2000" dirty="0">
                <a:effectLst/>
                <a:latin typeface="Times New Roman"/>
                <a:cs typeface="Times New Roman"/>
              </a:rPr>
              <a:t>The results indicate that attachment and gender are both non-significant predictors of courage, but age is a statistically significant predictor. </a:t>
            </a:r>
          </a:p>
          <a:p>
            <a:endParaRPr lang="en-US" sz="2000" dirty="0">
              <a:latin typeface="Times New Roman"/>
              <a:cs typeface="Times New Roman"/>
            </a:endParaRPr>
          </a:p>
        </p:txBody>
      </p:sp>
    </p:spTree>
    <p:extLst>
      <p:ext uri="{BB962C8B-B14F-4D97-AF65-F5344CB8AC3E}">
        <p14:creationId xmlns:p14="http://schemas.microsoft.com/office/powerpoint/2010/main" val="18090875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0157" y="184523"/>
            <a:ext cx="7918893" cy="1429871"/>
          </a:xfrm>
        </p:spPr>
        <p:txBody>
          <a:bodyPr>
            <a:normAutofit fontScale="90000"/>
          </a:bodyPr>
          <a:lstStyle/>
          <a:p>
            <a:r>
              <a:rPr lang="en-US" dirty="0">
                <a:latin typeface="Times New Roman"/>
                <a:cs typeface="Times New Roman"/>
              </a:rPr>
              <a:t>RQ2 - Leadership and Self-Esteem</a:t>
            </a:r>
          </a:p>
        </p:txBody>
      </p:sp>
      <p:sp>
        <p:nvSpPr>
          <p:cNvPr id="3" name="Content Placeholder 2"/>
          <p:cNvSpPr>
            <a:spLocks noGrp="1"/>
          </p:cNvSpPr>
          <p:nvPr>
            <p:ph idx="1"/>
          </p:nvPr>
        </p:nvSpPr>
        <p:spPr>
          <a:xfrm>
            <a:off x="532078" y="1954946"/>
            <a:ext cx="7881672" cy="4257022"/>
          </a:xfrm>
        </p:spPr>
        <p:txBody>
          <a:bodyPr>
            <a:normAutofit/>
          </a:bodyPr>
          <a:lstStyle/>
          <a:p>
            <a:r>
              <a:rPr lang="en-US" sz="2000" dirty="0">
                <a:effectLst/>
                <a:latin typeface="Times New Roman"/>
                <a:cs typeface="Times New Roman"/>
              </a:rPr>
              <a:t>Results for leadership and self-esteem, when controlling for age and gender. </a:t>
            </a:r>
          </a:p>
          <a:p>
            <a:pPr lvl="1"/>
            <a:r>
              <a:rPr lang="en-US" dirty="0">
                <a:effectLst/>
                <a:latin typeface="Times New Roman"/>
                <a:cs typeface="Times New Roman"/>
              </a:rPr>
              <a:t>Overall, the regression was statistically significant, </a:t>
            </a:r>
            <a:r>
              <a:rPr lang="en-US" i="1" dirty="0">
                <a:effectLst/>
                <a:latin typeface="Times New Roman"/>
                <a:cs typeface="Times New Roman"/>
              </a:rPr>
              <a:t>F</a:t>
            </a:r>
            <a:r>
              <a:rPr lang="en-US" dirty="0">
                <a:effectLst/>
                <a:latin typeface="Times New Roman"/>
                <a:cs typeface="Times New Roman"/>
              </a:rPr>
              <a:t>(3, 43) = 4.77, </a:t>
            </a:r>
            <a:r>
              <a:rPr lang="en-US" i="1" dirty="0">
                <a:effectLst/>
                <a:latin typeface="Times New Roman"/>
                <a:cs typeface="Times New Roman"/>
              </a:rPr>
              <a:t>p</a:t>
            </a:r>
            <a:r>
              <a:rPr lang="en-US" dirty="0">
                <a:effectLst/>
                <a:latin typeface="Times New Roman"/>
                <a:cs typeface="Times New Roman"/>
              </a:rPr>
              <a:t> = .006, </a:t>
            </a:r>
            <a:r>
              <a:rPr lang="en-US" i="1" dirty="0">
                <a:effectLst/>
                <a:latin typeface="Times New Roman"/>
                <a:cs typeface="Times New Roman"/>
              </a:rPr>
              <a:t>R</a:t>
            </a:r>
            <a:r>
              <a:rPr lang="en-US" i="1" baseline="30000" dirty="0">
                <a:effectLst/>
                <a:latin typeface="Times New Roman"/>
                <a:cs typeface="Times New Roman"/>
              </a:rPr>
              <a:t>2</a:t>
            </a:r>
            <a:r>
              <a:rPr lang="en-US" dirty="0">
                <a:effectLst/>
                <a:latin typeface="Times New Roman"/>
                <a:cs typeface="Times New Roman"/>
              </a:rPr>
              <a:t> = .263.</a:t>
            </a:r>
          </a:p>
          <a:p>
            <a:pPr lvl="2"/>
            <a:r>
              <a:rPr lang="en-US" dirty="0">
                <a:effectLst/>
                <a:latin typeface="Times New Roman"/>
                <a:cs typeface="Times New Roman"/>
              </a:rPr>
              <a:t>Leadership (</a:t>
            </a:r>
            <a:r>
              <a:rPr lang="en-US" i="1" dirty="0">
                <a:effectLst/>
                <a:latin typeface="Times New Roman"/>
                <a:cs typeface="Times New Roman"/>
                <a:sym typeface="Symbol"/>
              </a:rPr>
              <a:t></a:t>
            </a:r>
            <a:r>
              <a:rPr lang="en-US" dirty="0">
                <a:effectLst/>
                <a:latin typeface="Times New Roman"/>
                <a:cs typeface="Times New Roman"/>
              </a:rPr>
              <a:t> = .37, </a:t>
            </a:r>
            <a:r>
              <a:rPr lang="en-US" i="1" dirty="0">
                <a:effectLst/>
                <a:latin typeface="Times New Roman"/>
                <a:cs typeface="Times New Roman"/>
              </a:rPr>
              <a:t>t</a:t>
            </a:r>
            <a:r>
              <a:rPr lang="en-US" dirty="0">
                <a:effectLst/>
                <a:latin typeface="Times New Roman"/>
                <a:cs typeface="Times New Roman"/>
              </a:rPr>
              <a:t>(40) = 2.64, </a:t>
            </a:r>
            <a:r>
              <a:rPr lang="en-US" i="1" dirty="0">
                <a:effectLst/>
                <a:latin typeface="Times New Roman"/>
                <a:cs typeface="Times New Roman"/>
              </a:rPr>
              <a:t>p</a:t>
            </a:r>
            <a:r>
              <a:rPr lang="en-US" dirty="0">
                <a:effectLst/>
                <a:latin typeface="Times New Roman"/>
                <a:cs typeface="Times New Roman"/>
              </a:rPr>
              <a:t> = .01) </a:t>
            </a:r>
            <a:r>
              <a:rPr lang="mr-IN" dirty="0">
                <a:effectLst/>
                <a:latin typeface="Times New Roman"/>
                <a:cs typeface="Times New Roman"/>
              </a:rPr>
              <a:t>–</a:t>
            </a:r>
            <a:r>
              <a:rPr lang="en-US" dirty="0">
                <a:effectLst/>
                <a:latin typeface="Times New Roman"/>
                <a:cs typeface="Times New Roman"/>
              </a:rPr>
              <a:t> statistically significant</a:t>
            </a:r>
          </a:p>
          <a:p>
            <a:pPr lvl="2"/>
            <a:r>
              <a:rPr lang="en-US" dirty="0">
                <a:effectLst/>
                <a:latin typeface="Times New Roman"/>
                <a:cs typeface="Times New Roman"/>
              </a:rPr>
              <a:t>Gender (</a:t>
            </a:r>
            <a:r>
              <a:rPr lang="en-US" i="1" dirty="0">
                <a:effectLst/>
                <a:latin typeface="Times New Roman"/>
                <a:cs typeface="Times New Roman"/>
                <a:sym typeface="Symbol"/>
              </a:rPr>
              <a:t></a:t>
            </a:r>
            <a:r>
              <a:rPr lang="en-US" dirty="0">
                <a:effectLst/>
                <a:latin typeface="Times New Roman"/>
                <a:cs typeface="Times New Roman"/>
              </a:rPr>
              <a:t> = .29, </a:t>
            </a:r>
            <a:r>
              <a:rPr lang="en-US" i="1" dirty="0">
                <a:effectLst/>
                <a:latin typeface="Times New Roman"/>
                <a:cs typeface="Times New Roman"/>
              </a:rPr>
              <a:t>t</a:t>
            </a:r>
            <a:r>
              <a:rPr lang="en-US" dirty="0">
                <a:effectLst/>
                <a:latin typeface="Times New Roman"/>
                <a:cs typeface="Times New Roman"/>
              </a:rPr>
              <a:t>(40) = 2.07, </a:t>
            </a:r>
            <a:r>
              <a:rPr lang="en-US" i="1" dirty="0">
                <a:effectLst/>
                <a:latin typeface="Times New Roman"/>
                <a:cs typeface="Times New Roman"/>
              </a:rPr>
              <a:t>p</a:t>
            </a:r>
            <a:r>
              <a:rPr lang="en-US" dirty="0">
                <a:effectLst/>
                <a:latin typeface="Times New Roman"/>
                <a:cs typeface="Times New Roman"/>
              </a:rPr>
              <a:t> = .05) </a:t>
            </a:r>
            <a:r>
              <a:rPr lang="mr-IN" dirty="0">
                <a:effectLst/>
                <a:latin typeface="Times New Roman"/>
                <a:cs typeface="Times New Roman"/>
              </a:rPr>
              <a:t>–</a:t>
            </a:r>
            <a:r>
              <a:rPr lang="en-US" dirty="0">
                <a:effectLst/>
                <a:latin typeface="Times New Roman"/>
                <a:cs typeface="Times New Roman"/>
              </a:rPr>
              <a:t> statistically significant</a:t>
            </a:r>
          </a:p>
          <a:p>
            <a:pPr lvl="2"/>
            <a:r>
              <a:rPr lang="en-US" dirty="0">
                <a:effectLst/>
                <a:latin typeface="Times New Roman"/>
                <a:cs typeface="Times New Roman"/>
              </a:rPr>
              <a:t>Age (</a:t>
            </a:r>
            <a:r>
              <a:rPr lang="en-US" i="1" dirty="0">
                <a:effectLst/>
                <a:latin typeface="Times New Roman"/>
                <a:cs typeface="Times New Roman"/>
                <a:sym typeface="Symbol"/>
              </a:rPr>
              <a:t></a:t>
            </a:r>
            <a:r>
              <a:rPr lang="en-US" dirty="0">
                <a:effectLst/>
                <a:latin typeface="Times New Roman"/>
                <a:cs typeface="Times New Roman"/>
              </a:rPr>
              <a:t> = .10, </a:t>
            </a:r>
            <a:r>
              <a:rPr lang="en-US" i="1" dirty="0">
                <a:effectLst/>
                <a:latin typeface="Times New Roman"/>
                <a:cs typeface="Times New Roman"/>
              </a:rPr>
              <a:t>t</a:t>
            </a:r>
            <a:r>
              <a:rPr lang="en-US" dirty="0">
                <a:effectLst/>
                <a:latin typeface="Times New Roman"/>
                <a:cs typeface="Times New Roman"/>
              </a:rPr>
              <a:t>(40) = .70, </a:t>
            </a:r>
            <a:r>
              <a:rPr lang="en-US" i="1" dirty="0">
                <a:effectLst/>
                <a:latin typeface="Times New Roman"/>
                <a:cs typeface="Times New Roman"/>
              </a:rPr>
              <a:t>p</a:t>
            </a:r>
            <a:r>
              <a:rPr lang="en-US" dirty="0">
                <a:effectLst/>
                <a:latin typeface="Times New Roman"/>
                <a:cs typeface="Times New Roman"/>
              </a:rPr>
              <a:t> = .49)</a:t>
            </a:r>
            <a:r>
              <a:rPr lang="mr-IN" dirty="0">
                <a:effectLst/>
                <a:latin typeface="Times New Roman"/>
                <a:cs typeface="Times New Roman"/>
              </a:rPr>
              <a:t> –</a:t>
            </a:r>
            <a:r>
              <a:rPr lang="en-US" dirty="0">
                <a:effectLst/>
                <a:latin typeface="Times New Roman"/>
                <a:cs typeface="Times New Roman"/>
              </a:rPr>
              <a:t> non-significant</a:t>
            </a:r>
          </a:p>
          <a:p>
            <a:r>
              <a:rPr lang="en-US" sz="2000" dirty="0">
                <a:effectLst/>
                <a:latin typeface="Times New Roman"/>
                <a:cs typeface="Times New Roman"/>
              </a:rPr>
              <a:t>The results indicate that while controlling for age and gender, leadership was still a significant predictor for self-esteem, but age is a non-significant.  </a:t>
            </a:r>
          </a:p>
        </p:txBody>
      </p:sp>
    </p:spTree>
    <p:extLst>
      <p:ext uri="{BB962C8B-B14F-4D97-AF65-F5344CB8AC3E}">
        <p14:creationId xmlns:p14="http://schemas.microsoft.com/office/powerpoint/2010/main" val="40720342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397" y="121023"/>
            <a:ext cx="8103865" cy="1429871"/>
          </a:xfrm>
        </p:spPr>
        <p:txBody>
          <a:bodyPr>
            <a:normAutofit fontScale="90000"/>
          </a:bodyPr>
          <a:lstStyle/>
          <a:p>
            <a:r>
              <a:rPr lang="en-US" dirty="0">
                <a:latin typeface="Times New Roman"/>
                <a:cs typeface="Times New Roman"/>
              </a:rPr>
              <a:t>RQ2 - Attachment and Self-Esteem</a:t>
            </a:r>
          </a:p>
        </p:txBody>
      </p:sp>
      <p:sp>
        <p:nvSpPr>
          <p:cNvPr id="3" name="Content Placeholder 2"/>
          <p:cNvSpPr>
            <a:spLocks noGrp="1"/>
          </p:cNvSpPr>
          <p:nvPr>
            <p:ph idx="1"/>
          </p:nvPr>
        </p:nvSpPr>
        <p:spPr>
          <a:xfrm>
            <a:off x="551398" y="1954946"/>
            <a:ext cx="7560728" cy="4257022"/>
          </a:xfrm>
        </p:spPr>
        <p:txBody>
          <a:bodyPr>
            <a:normAutofit/>
          </a:bodyPr>
          <a:lstStyle/>
          <a:p>
            <a:r>
              <a:rPr lang="en-US" sz="2000" dirty="0">
                <a:effectLst/>
                <a:latin typeface="Times New Roman"/>
                <a:cs typeface="Times New Roman"/>
              </a:rPr>
              <a:t>Results for attachment and self-esteem, when controlling for age and gender.  </a:t>
            </a:r>
          </a:p>
          <a:p>
            <a:pPr lvl="1"/>
            <a:r>
              <a:rPr lang="en-US" dirty="0">
                <a:effectLst/>
                <a:latin typeface="Times New Roman"/>
                <a:cs typeface="Times New Roman"/>
              </a:rPr>
              <a:t>Overall, the regression was significant, </a:t>
            </a:r>
            <a:r>
              <a:rPr lang="en-US" i="1" dirty="0">
                <a:effectLst/>
                <a:latin typeface="Times New Roman"/>
                <a:cs typeface="Times New Roman"/>
              </a:rPr>
              <a:t>F</a:t>
            </a:r>
            <a:r>
              <a:rPr lang="en-US" dirty="0">
                <a:effectLst/>
                <a:latin typeface="Times New Roman"/>
                <a:cs typeface="Times New Roman"/>
              </a:rPr>
              <a:t>(3, 43) = 3.96, </a:t>
            </a:r>
            <a:r>
              <a:rPr lang="en-US" i="1" dirty="0">
                <a:effectLst/>
                <a:latin typeface="Times New Roman"/>
                <a:cs typeface="Times New Roman"/>
              </a:rPr>
              <a:t>p</a:t>
            </a:r>
            <a:r>
              <a:rPr lang="en-US" dirty="0">
                <a:effectLst/>
                <a:latin typeface="Times New Roman"/>
                <a:cs typeface="Times New Roman"/>
              </a:rPr>
              <a:t> = .02, </a:t>
            </a:r>
            <a:r>
              <a:rPr lang="en-US" i="1" dirty="0">
                <a:effectLst/>
                <a:latin typeface="Times New Roman"/>
                <a:cs typeface="Times New Roman"/>
              </a:rPr>
              <a:t>R</a:t>
            </a:r>
            <a:r>
              <a:rPr lang="en-US" i="1" baseline="30000" dirty="0">
                <a:effectLst/>
                <a:latin typeface="Times New Roman"/>
                <a:cs typeface="Times New Roman"/>
              </a:rPr>
              <a:t>2</a:t>
            </a:r>
            <a:r>
              <a:rPr lang="en-US" dirty="0">
                <a:effectLst/>
                <a:latin typeface="Times New Roman"/>
                <a:cs typeface="Times New Roman"/>
              </a:rPr>
              <a:t> = .23.</a:t>
            </a:r>
          </a:p>
          <a:p>
            <a:pPr lvl="2"/>
            <a:r>
              <a:rPr lang="en-US" dirty="0">
                <a:effectLst/>
                <a:latin typeface="Times New Roman"/>
                <a:cs typeface="Times New Roman"/>
              </a:rPr>
              <a:t> Attachment (</a:t>
            </a:r>
            <a:r>
              <a:rPr lang="en-US" i="1" dirty="0">
                <a:effectLst/>
                <a:latin typeface="Times New Roman"/>
                <a:cs typeface="Times New Roman"/>
                <a:sym typeface="Symbol"/>
              </a:rPr>
              <a:t></a:t>
            </a:r>
            <a:r>
              <a:rPr lang="en-US" dirty="0">
                <a:effectLst/>
                <a:latin typeface="Times New Roman"/>
                <a:cs typeface="Times New Roman"/>
              </a:rPr>
              <a:t> = .64, </a:t>
            </a:r>
            <a:r>
              <a:rPr lang="en-US" i="1" dirty="0">
                <a:effectLst/>
                <a:latin typeface="Times New Roman"/>
                <a:cs typeface="Times New Roman"/>
              </a:rPr>
              <a:t>t</a:t>
            </a:r>
            <a:r>
              <a:rPr lang="en-US" dirty="0">
                <a:effectLst/>
                <a:latin typeface="Times New Roman"/>
                <a:cs typeface="Times New Roman"/>
              </a:rPr>
              <a:t>(40) = 2.22, </a:t>
            </a:r>
            <a:r>
              <a:rPr lang="en-US" i="1" dirty="0">
                <a:effectLst/>
                <a:latin typeface="Times New Roman"/>
                <a:cs typeface="Times New Roman"/>
              </a:rPr>
              <a:t>p</a:t>
            </a:r>
            <a:r>
              <a:rPr lang="en-US" dirty="0">
                <a:effectLst/>
                <a:latin typeface="Times New Roman"/>
                <a:cs typeface="Times New Roman"/>
              </a:rPr>
              <a:t> = .03) </a:t>
            </a:r>
            <a:r>
              <a:rPr lang="mr-IN" dirty="0">
                <a:effectLst/>
                <a:latin typeface="Times New Roman"/>
                <a:cs typeface="Times New Roman"/>
              </a:rPr>
              <a:t>–</a:t>
            </a:r>
            <a:r>
              <a:rPr lang="en-US" dirty="0">
                <a:effectLst/>
                <a:latin typeface="Times New Roman"/>
                <a:cs typeface="Times New Roman"/>
              </a:rPr>
              <a:t> statistically significant</a:t>
            </a:r>
          </a:p>
          <a:p>
            <a:pPr lvl="2"/>
            <a:r>
              <a:rPr lang="en-US" dirty="0">
                <a:effectLst/>
                <a:latin typeface="Times New Roman"/>
                <a:cs typeface="Times New Roman"/>
              </a:rPr>
              <a:t>Gender (</a:t>
            </a:r>
            <a:r>
              <a:rPr lang="en-US" i="1" dirty="0">
                <a:effectLst/>
                <a:latin typeface="Times New Roman"/>
                <a:cs typeface="Times New Roman"/>
                <a:sym typeface="Symbol"/>
              </a:rPr>
              <a:t></a:t>
            </a:r>
            <a:r>
              <a:rPr lang="en-US" dirty="0">
                <a:effectLst/>
                <a:latin typeface="Times New Roman"/>
                <a:cs typeface="Times New Roman"/>
              </a:rPr>
              <a:t> = .44, </a:t>
            </a:r>
            <a:r>
              <a:rPr lang="en-US" i="1" dirty="0">
                <a:effectLst/>
                <a:latin typeface="Times New Roman"/>
                <a:cs typeface="Times New Roman"/>
              </a:rPr>
              <a:t>t</a:t>
            </a:r>
            <a:r>
              <a:rPr lang="en-US" dirty="0">
                <a:effectLst/>
                <a:latin typeface="Times New Roman"/>
                <a:cs typeface="Times New Roman"/>
              </a:rPr>
              <a:t>(40) = 2.24, </a:t>
            </a:r>
            <a:r>
              <a:rPr lang="en-US" i="1" dirty="0">
                <a:effectLst/>
                <a:latin typeface="Times New Roman"/>
                <a:cs typeface="Times New Roman"/>
              </a:rPr>
              <a:t>p</a:t>
            </a:r>
            <a:r>
              <a:rPr lang="en-US" dirty="0">
                <a:effectLst/>
                <a:latin typeface="Times New Roman"/>
                <a:cs typeface="Times New Roman"/>
              </a:rPr>
              <a:t> = .03) </a:t>
            </a:r>
            <a:r>
              <a:rPr lang="mr-IN" dirty="0">
                <a:effectLst/>
                <a:latin typeface="Times New Roman"/>
                <a:cs typeface="Times New Roman"/>
              </a:rPr>
              <a:t>–</a:t>
            </a:r>
            <a:r>
              <a:rPr lang="en-US" dirty="0">
                <a:effectLst/>
                <a:latin typeface="Times New Roman"/>
                <a:cs typeface="Times New Roman"/>
              </a:rPr>
              <a:t> statistically significant</a:t>
            </a:r>
          </a:p>
          <a:p>
            <a:pPr lvl="2"/>
            <a:r>
              <a:rPr lang="en-US" dirty="0">
                <a:effectLst/>
                <a:latin typeface="Times New Roman"/>
                <a:cs typeface="Times New Roman"/>
              </a:rPr>
              <a:t>Age (</a:t>
            </a:r>
            <a:r>
              <a:rPr lang="en-US" i="1" dirty="0">
                <a:effectLst/>
                <a:latin typeface="Times New Roman"/>
                <a:cs typeface="Times New Roman"/>
                <a:sym typeface="Symbol"/>
              </a:rPr>
              <a:t></a:t>
            </a:r>
            <a:r>
              <a:rPr lang="en-US" dirty="0">
                <a:effectLst/>
                <a:latin typeface="Times New Roman"/>
                <a:cs typeface="Times New Roman"/>
              </a:rPr>
              <a:t> = .01, </a:t>
            </a:r>
            <a:r>
              <a:rPr lang="en-US" i="1" dirty="0">
                <a:effectLst/>
                <a:latin typeface="Times New Roman"/>
                <a:cs typeface="Times New Roman"/>
              </a:rPr>
              <a:t>t</a:t>
            </a:r>
            <a:r>
              <a:rPr lang="en-US" dirty="0">
                <a:effectLst/>
                <a:latin typeface="Times New Roman"/>
                <a:cs typeface="Times New Roman"/>
              </a:rPr>
              <a:t>(40) = .622, </a:t>
            </a:r>
            <a:r>
              <a:rPr lang="en-US" i="1" dirty="0">
                <a:effectLst/>
                <a:latin typeface="Times New Roman"/>
                <a:cs typeface="Times New Roman"/>
              </a:rPr>
              <a:t>p</a:t>
            </a:r>
            <a:r>
              <a:rPr lang="en-US" dirty="0">
                <a:effectLst/>
                <a:latin typeface="Times New Roman"/>
                <a:cs typeface="Times New Roman"/>
              </a:rPr>
              <a:t> = .54) </a:t>
            </a:r>
            <a:r>
              <a:rPr lang="mr-IN" dirty="0">
                <a:effectLst/>
                <a:latin typeface="Times New Roman"/>
                <a:cs typeface="Times New Roman"/>
              </a:rPr>
              <a:t>–</a:t>
            </a:r>
            <a:r>
              <a:rPr lang="en-US" dirty="0">
                <a:effectLst/>
                <a:latin typeface="Times New Roman"/>
                <a:cs typeface="Times New Roman"/>
              </a:rPr>
              <a:t> non-significant</a:t>
            </a:r>
          </a:p>
          <a:p>
            <a:r>
              <a:rPr lang="en-US" sz="2000" dirty="0">
                <a:effectLst/>
                <a:latin typeface="Times New Roman"/>
                <a:cs typeface="Times New Roman"/>
              </a:rPr>
              <a:t>The results indicate that attachment and gender are both statistically significant predictors of self-esteem, but age is non-significant as a predictor. </a:t>
            </a:r>
          </a:p>
          <a:p>
            <a:pPr marL="0" indent="0">
              <a:buNone/>
            </a:pPr>
            <a:endParaRPr lang="en-US" sz="2000" dirty="0">
              <a:latin typeface="Times New Roman"/>
              <a:cs typeface="Times New Roman"/>
            </a:endParaRPr>
          </a:p>
        </p:txBody>
      </p:sp>
    </p:spTree>
    <p:extLst>
      <p:ext uri="{BB962C8B-B14F-4D97-AF65-F5344CB8AC3E}">
        <p14:creationId xmlns:p14="http://schemas.microsoft.com/office/powerpoint/2010/main" val="38838304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1023"/>
            <a:ext cx="9144000" cy="1429871"/>
          </a:xfrm>
        </p:spPr>
        <p:txBody>
          <a:bodyPr>
            <a:normAutofit/>
          </a:bodyPr>
          <a:lstStyle/>
          <a:p>
            <a:r>
              <a:rPr lang="en-US" sz="4000" dirty="0">
                <a:latin typeface="Times New Roman"/>
                <a:cs typeface="Times New Roman"/>
              </a:rPr>
              <a:t>RQ3 - Leadership and Emotional Intelligence</a:t>
            </a:r>
            <a:endParaRPr lang="en-US" dirty="0">
              <a:latin typeface="Times New Roman"/>
              <a:cs typeface="Times New Roman"/>
            </a:endParaRPr>
          </a:p>
        </p:txBody>
      </p:sp>
      <p:sp>
        <p:nvSpPr>
          <p:cNvPr id="3" name="Content Placeholder 2"/>
          <p:cNvSpPr>
            <a:spLocks noGrp="1"/>
          </p:cNvSpPr>
          <p:nvPr>
            <p:ph idx="1"/>
          </p:nvPr>
        </p:nvSpPr>
        <p:spPr>
          <a:xfrm>
            <a:off x="668637" y="1954946"/>
            <a:ext cx="7364113" cy="4257022"/>
          </a:xfrm>
        </p:spPr>
        <p:txBody>
          <a:bodyPr>
            <a:noAutofit/>
          </a:bodyPr>
          <a:lstStyle/>
          <a:p>
            <a:r>
              <a:rPr lang="en-US" sz="2000" dirty="0">
                <a:effectLst/>
                <a:latin typeface="Times New Roman"/>
                <a:cs typeface="Times New Roman"/>
              </a:rPr>
              <a:t>Results for leadership and emotional intelligence, when controlling for age and gender. </a:t>
            </a:r>
          </a:p>
          <a:p>
            <a:pPr lvl="1"/>
            <a:r>
              <a:rPr lang="en-US" dirty="0">
                <a:effectLst/>
                <a:latin typeface="Times New Roman"/>
                <a:cs typeface="Times New Roman"/>
              </a:rPr>
              <a:t>Overall, the regression was </a:t>
            </a:r>
            <a:r>
              <a:rPr lang="en-US" sz="2400" dirty="0">
                <a:effectLst/>
                <a:latin typeface="Times New Roman"/>
                <a:cs typeface="Times New Roman"/>
              </a:rPr>
              <a:t>non-significant</a:t>
            </a:r>
            <a:r>
              <a:rPr lang="en-US" sz="1800" dirty="0">
                <a:effectLst/>
                <a:latin typeface="Times New Roman"/>
                <a:cs typeface="Times New Roman"/>
              </a:rPr>
              <a:t>,</a:t>
            </a:r>
            <a:r>
              <a:rPr lang="en-US" dirty="0">
                <a:effectLst/>
                <a:latin typeface="Times New Roman"/>
                <a:cs typeface="Times New Roman"/>
              </a:rPr>
              <a:t> </a:t>
            </a:r>
            <a:r>
              <a:rPr lang="en-US" i="1" dirty="0">
                <a:effectLst/>
                <a:latin typeface="Times New Roman"/>
                <a:cs typeface="Times New Roman"/>
              </a:rPr>
              <a:t>F</a:t>
            </a:r>
            <a:r>
              <a:rPr lang="en-US" dirty="0">
                <a:effectLst/>
                <a:latin typeface="Times New Roman"/>
                <a:cs typeface="Times New Roman"/>
              </a:rPr>
              <a:t>(3, 43) = 2.06, </a:t>
            </a:r>
            <a:r>
              <a:rPr lang="en-US" i="1" dirty="0">
                <a:effectLst/>
                <a:latin typeface="Times New Roman"/>
                <a:cs typeface="Times New Roman"/>
              </a:rPr>
              <a:t>p</a:t>
            </a:r>
            <a:r>
              <a:rPr lang="en-US" dirty="0">
                <a:effectLst/>
                <a:latin typeface="Times New Roman"/>
                <a:cs typeface="Times New Roman"/>
              </a:rPr>
              <a:t> = .12, </a:t>
            </a:r>
            <a:r>
              <a:rPr lang="en-US" i="1" dirty="0">
                <a:effectLst/>
                <a:latin typeface="Times New Roman"/>
                <a:cs typeface="Times New Roman"/>
              </a:rPr>
              <a:t>R</a:t>
            </a:r>
            <a:r>
              <a:rPr lang="en-US" i="1" baseline="30000" dirty="0">
                <a:effectLst/>
                <a:latin typeface="Times New Roman"/>
                <a:cs typeface="Times New Roman"/>
              </a:rPr>
              <a:t>2</a:t>
            </a:r>
            <a:r>
              <a:rPr lang="en-US" dirty="0">
                <a:effectLst/>
                <a:latin typeface="Times New Roman"/>
                <a:cs typeface="Times New Roman"/>
              </a:rPr>
              <a:t> = .13. </a:t>
            </a:r>
          </a:p>
          <a:p>
            <a:pPr lvl="2"/>
            <a:r>
              <a:rPr lang="en-US" dirty="0">
                <a:effectLst/>
                <a:latin typeface="Times New Roman"/>
                <a:cs typeface="Times New Roman"/>
              </a:rPr>
              <a:t>Leadership (</a:t>
            </a:r>
            <a:r>
              <a:rPr lang="en-US" i="1" dirty="0">
                <a:effectLst/>
                <a:latin typeface="Times New Roman"/>
                <a:cs typeface="Times New Roman"/>
                <a:sym typeface="Symbol"/>
              </a:rPr>
              <a:t></a:t>
            </a:r>
            <a:r>
              <a:rPr lang="en-US" dirty="0">
                <a:effectLst/>
                <a:latin typeface="Times New Roman"/>
                <a:cs typeface="Times New Roman"/>
              </a:rPr>
              <a:t> = .38, </a:t>
            </a:r>
            <a:r>
              <a:rPr lang="en-US" i="1" dirty="0">
                <a:effectLst/>
                <a:latin typeface="Times New Roman"/>
                <a:cs typeface="Times New Roman"/>
              </a:rPr>
              <a:t>t</a:t>
            </a:r>
            <a:r>
              <a:rPr lang="en-US" dirty="0">
                <a:effectLst/>
                <a:latin typeface="Times New Roman"/>
                <a:cs typeface="Times New Roman"/>
              </a:rPr>
              <a:t>(40) = .85, </a:t>
            </a:r>
            <a:r>
              <a:rPr lang="en-US" i="1" dirty="0">
                <a:effectLst/>
                <a:latin typeface="Times New Roman"/>
                <a:cs typeface="Times New Roman"/>
              </a:rPr>
              <a:t>p</a:t>
            </a:r>
            <a:r>
              <a:rPr lang="en-US" dirty="0">
                <a:effectLst/>
                <a:latin typeface="Times New Roman"/>
                <a:cs typeface="Times New Roman"/>
              </a:rPr>
              <a:t> = .40) </a:t>
            </a:r>
            <a:r>
              <a:rPr lang="mr-IN" dirty="0">
                <a:effectLst/>
                <a:latin typeface="Times New Roman"/>
                <a:cs typeface="Times New Roman"/>
              </a:rPr>
              <a:t>–</a:t>
            </a:r>
            <a:r>
              <a:rPr lang="en-US" dirty="0">
                <a:effectLst/>
                <a:latin typeface="Times New Roman"/>
                <a:cs typeface="Times New Roman"/>
              </a:rPr>
              <a:t> non-significant</a:t>
            </a:r>
          </a:p>
          <a:p>
            <a:pPr lvl="2"/>
            <a:r>
              <a:rPr lang="en-US" dirty="0">
                <a:effectLst/>
                <a:latin typeface="Times New Roman"/>
                <a:cs typeface="Times New Roman"/>
              </a:rPr>
              <a:t>Gender (</a:t>
            </a:r>
            <a:r>
              <a:rPr lang="en-US" i="1" dirty="0">
                <a:effectLst/>
                <a:latin typeface="Times New Roman"/>
                <a:cs typeface="Times New Roman"/>
                <a:sym typeface="Symbol"/>
              </a:rPr>
              <a:t></a:t>
            </a:r>
            <a:r>
              <a:rPr lang="en-US" dirty="0">
                <a:effectLst/>
                <a:latin typeface="Times New Roman"/>
                <a:cs typeface="Times New Roman"/>
              </a:rPr>
              <a:t> = -.13, </a:t>
            </a:r>
            <a:r>
              <a:rPr lang="en-US" i="1" dirty="0">
                <a:effectLst/>
                <a:latin typeface="Times New Roman"/>
                <a:cs typeface="Times New Roman"/>
              </a:rPr>
              <a:t>t</a:t>
            </a:r>
            <a:r>
              <a:rPr lang="en-US" dirty="0">
                <a:effectLst/>
                <a:latin typeface="Times New Roman"/>
                <a:cs typeface="Times New Roman"/>
              </a:rPr>
              <a:t>(40) = -.39, </a:t>
            </a:r>
            <a:r>
              <a:rPr lang="en-US" i="1" dirty="0">
                <a:effectLst/>
                <a:latin typeface="Times New Roman"/>
                <a:cs typeface="Times New Roman"/>
              </a:rPr>
              <a:t>p</a:t>
            </a:r>
            <a:r>
              <a:rPr lang="en-US" dirty="0">
                <a:effectLst/>
                <a:latin typeface="Times New Roman"/>
                <a:cs typeface="Times New Roman"/>
              </a:rPr>
              <a:t> = .70) </a:t>
            </a:r>
            <a:r>
              <a:rPr lang="mr-IN" dirty="0">
                <a:effectLst/>
                <a:latin typeface="Times New Roman"/>
                <a:cs typeface="Times New Roman"/>
              </a:rPr>
              <a:t>–</a:t>
            </a:r>
            <a:r>
              <a:rPr lang="en-US" dirty="0">
                <a:effectLst/>
                <a:latin typeface="Times New Roman"/>
                <a:cs typeface="Times New Roman"/>
              </a:rPr>
              <a:t> non-significant</a:t>
            </a:r>
          </a:p>
          <a:p>
            <a:pPr lvl="2"/>
            <a:r>
              <a:rPr lang="en-US" dirty="0">
                <a:effectLst/>
                <a:latin typeface="Times New Roman"/>
                <a:cs typeface="Times New Roman"/>
              </a:rPr>
              <a:t>Age (</a:t>
            </a:r>
            <a:r>
              <a:rPr lang="en-US" i="1" dirty="0">
                <a:effectLst/>
                <a:latin typeface="Times New Roman"/>
                <a:cs typeface="Times New Roman"/>
                <a:sym typeface="Symbol"/>
              </a:rPr>
              <a:t></a:t>
            </a:r>
            <a:r>
              <a:rPr lang="en-US" dirty="0">
                <a:effectLst/>
                <a:latin typeface="Times New Roman"/>
                <a:cs typeface="Times New Roman"/>
              </a:rPr>
              <a:t> = .04, </a:t>
            </a:r>
            <a:r>
              <a:rPr lang="en-US" i="1" dirty="0">
                <a:effectLst/>
                <a:latin typeface="Times New Roman"/>
                <a:cs typeface="Times New Roman"/>
              </a:rPr>
              <a:t>t</a:t>
            </a:r>
            <a:r>
              <a:rPr lang="en-US" dirty="0">
                <a:effectLst/>
                <a:latin typeface="Times New Roman"/>
                <a:cs typeface="Times New Roman"/>
              </a:rPr>
              <a:t>(40) = 2.10, </a:t>
            </a:r>
            <a:r>
              <a:rPr lang="en-US" i="1" dirty="0">
                <a:effectLst/>
                <a:latin typeface="Times New Roman"/>
                <a:cs typeface="Times New Roman"/>
              </a:rPr>
              <a:t>p</a:t>
            </a:r>
            <a:r>
              <a:rPr lang="en-US" dirty="0">
                <a:effectLst/>
                <a:latin typeface="Times New Roman"/>
                <a:cs typeface="Times New Roman"/>
              </a:rPr>
              <a:t> = .04) </a:t>
            </a:r>
            <a:r>
              <a:rPr lang="mr-IN" dirty="0">
                <a:effectLst/>
                <a:latin typeface="Times New Roman"/>
                <a:cs typeface="Times New Roman"/>
              </a:rPr>
              <a:t>–</a:t>
            </a:r>
            <a:r>
              <a:rPr lang="en-US" dirty="0">
                <a:effectLst/>
                <a:latin typeface="Times New Roman"/>
                <a:cs typeface="Times New Roman"/>
              </a:rPr>
              <a:t> statistically significant</a:t>
            </a:r>
          </a:p>
          <a:p>
            <a:r>
              <a:rPr lang="en-US" sz="2000" dirty="0">
                <a:effectLst/>
                <a:latin typeface="Times New Roman"/>
                <a:cs typeface="Times New Roman"/>
              </a:rPr>
              <a:t>The results indicate that age is a statistically significant predictor of emotional intelligence, but leadership and gender are non-significant predictors. </a:t>
            </a:r>
            <a:endParaRPr lang="en-US" sz="2000" dirty="0">
              <a:latin typeface="Times New Roman"/>
              <a:cs typeface="Times New Roman"/>
            </a:endParaRPr>
          </a:p>
        </p:txBody>
      </p:sp>
    </p:spTree>
    <p:extLst>
      <p:ext uri="{BB962C8B-B14F-4D97-AF65-F5344CB8AC3E}">
        <p14:creationId xmlns:p14="http://schemas.microsoft.com/office/powerpoint/2010/main" val="41982654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799" y="248023"/>
            <a:ext cx="8805643" cy="1429871"/>
          </a:xfrm>
        </p:spPr>
        <p:txBody>
          <a:bodyPr>
            <a:normAutofit/>
          </a:bodyPr>
          <a:lstStyle/>
          <a:p>
            <a:r>
              <a:rPr lang="en-US" sz="4000" dirty="0">
                <a:latin typeface="Times New Roman"/>
                <a:cs typeface="Times New Roman"/>
              </a:rPr>
              <a:t>RQ3 - Attachment &amp; Emotional Intelligence</a:t>
            </a:r>
          </a:p>
        </p:txBody>
      </p:sp>
      <p:sp>
        <p:nvSpPr>
          <p:cNvPr id="3" name="Content Placeholder 2"/>
          <p:cNvSpPr>
            <a:spLocks noGrp="1"/>
          </p:cNvSpPr>
          <p:nvPr>
            <p:ph idx="1"/>
          </p:nvPr>
        </p:nvSpPr>
        <p:spPr>
          <a:xfrm>
            <a:off x="685800" y="2006429"/>
            <a:ext cx="7842852" cy="4257022"/>
          </a:xfrm>
        </p:spPr>
        <p:txBody>
          <a:bodyPr>
            <a:normAutofit/>
          </a:bodyPr>
          <a:lstStyle/>
          <a:p>
            <a:r>
              <a:rPr lang="en-US" sz="2000" dirty="0">
                <a:effectLst/>
                <a:latin typeface="Times New Roman"/>
                <a:cs typeface="Times New Roman"/>
              </a:rPr>
              <a:t>Results for attachment and emotional intelligence, when controlling for age and gender. </a:t>
            </a:r>
          </a:p>
          <a:p>
            <a:pPr lvl="1"/>
            <a:r>
              <a:rPr lang="en-US" dirty="0">
                <a:effectLst/>
                <a:latin typeface="Times New Roman"/>
                <a:cs typeface="Times New Roman"/>
              </a:rPr>
              <a:t>Overall, the regression was statistically </a:t>
            </a:r>
            <a:r>
              <a:rPr lang="en-US" sz="2400" dirty="0">
                <a:effectLst/>
                <a:latin typeface="Times New Roman"/>
                <a:cs typeface="Times New Roman"/>
              </a:rPr>
              <a:t>significant</a:t>
            </a:r>
            <a:r>
              <a:rPr lang="en-US" dirty="0">
                <a:effectLst/>
                <a:latin typeface="Times New Roman"/>
                <a:cs typeface="Times New Roman"/>
              </a:rPr>
              <a:t>, </a:t>
            </a:r>
            <a:r>
              <a:rPr lang="en-US" i="1" dirty="0">
                <a:effectLst/>
                <a:latin typeface="Times New Roman"/>
                <a:cs typeface="Times New Roman"/>
              </a:rPr>
              <a:t>F</a:t>
            </a:r>
            <a:r>
              <a:rPr lang="en-US" dirty="0">
                <a:effectLst/>
                <a:latin typeface="Times New Roman"/>
                <a:cs typeface="Times New Roman"/>
              </a:rPr>
              <a:t>(3, 43) = 5.47, </a:t>
            </a:r>
            <a:r>
              <a:rPr lang="en-US" i="1" dirty="0">
                <a:effectLst/>
                <a:latin typeface="Times New Roman"/>
                <a:cs typeface="Times New Roman"/>
              </a:rPr>
              <a:t>p</a:t>
            </a:r>
            <a:r>
              <a:rPr lang="en-US" dirty="0">
                <a:effectLst/>
                <a:latin typeface="Times New Roman"/>
                <a:cs typeface="Times New Roman"/>
              </a:rPr>
              <a:t> = .003, </a:t>
            </a:r>
            <a:r>
              <a:rPr lang="en-US" i="1" dirty="0">
                <a:effectLst/>
                <a:latin typeface="Times New Roman"/>
                <a:cs typeface="Times New Roman"/>
              </a:rPr>
              <a:t>R</a:t>
            </a:r>
            <a:r>
              <a:rPr lang="en-US" i="1" baseline="30000" dirty="0">
                <a:effectLst/>
                <a:latin typeface="Times New Roman"/>
                <a:cs typeface="Times New Roman"/>
              </a:rPr>
              <a:t>2</a:t>
            </a:r>
            <a:r>
              <a:rPr lang="en-US" dirty="0">
                <a:effectLst/>
                <a:latin typeface="Times New Roman"/>
                <a:cs typeface="Times New Roman"/>
              </a:rPr>
              <a:t> = .29. </a:t>
            </a:r>
          </a:p>
          <a:p>
            <a:pPr lvl="2"/>
            <a:r>
              <a:rPr lang="en-US" dirty="0">
                <a:effectLst/>
                <a:latin typeface="Times New Roman"/>
                <a:cs typeface="Times New Roman"/>
              </a:rPr>
              <a:t>Attachment (</a:t>
            </a:r>
            <a:r>
              <a:rPr lang="en-US" i="1" dirty="0">
                <a:effectLst/>
                <a:latin typeface="Times New Roman"/>
                <a:cs typeface="Times New Roman"/>
                <a:sym typeface="Symbol"/>
              </a:rPr>
              <a:t></a:t>
            </a:r>
            <a:r>
              <a:rPr lang="en-US" dirty="0">
                <a:effectLst/>
                <a:latin typeface="Times New Roman"/>
                <a:cs typeface="Times New Roman"/>
              </a:rPr>
              <a:t> = .03, </a:t>
            </a:r>
            <a:r>
              <a:rPr lang="en-US" i="1" dirty="0">
                <a:effectLst/>
                <a:latin typeface="Times New Roman"/>
                <a:cs typeface="Times New Roman"/>
              </a:rPr>
              <a:t>t</a:t>
            </a:r>
            <a:r>
              <a:rPr lang="en-US" dirty="0">
                <a:effectLst/>
                <a:latin typeface="Times New Roman"/>
                <a:cs typeface="Times New Roman"/>
              </a:rPr>
              <a:t>(40) = 3.12, </a:t>
            </a:r>
            <a:r>
              <a:rPr lang="en-US" i="1" dirty="0">
                <a:effectLst/>
                <a:latin typeface="Times New Roman"/>
                <a:cs typeface="Times New Roman"/>
              </a:rPr>
              <a:t>p</a:t>
            </a:r>
            <a:r>
              <a:rPr lang="en-US" dirty="0">
                <a:effectLst/>
                <a:latin typeface="Times New Roman"/>
                <a:cs typeface="Times New Roman"/>
              </a:rPr>
              <a:t> = .003) </a:t>
            </a:r>
            <a:r>
              <a:rPr lang="mr-IN" dirty="0">
                <a:effectLst/>
                <a:latin typeface="Times New Roman"/>
                <a:cs typeface="Times New Roman"/>
              </a:rPr>
              <a:t>–</a:t>
            </a:r>
            <a:r>
              <a:rPr lang="en-US" dirty="0">
                <a:effectLst/>
                <a:latin typeface="Times New Roman"/>
                <a:cs typeface="Times New Roman"/>
              </a:rPr>
              <a:t> statistically significant</a:t>
            </a:r>
          </a:p>
          <a:p>
            <a:pPr lvl="2"/>
            <a:r>
              <a:rPr lang="en-US" dirty="0">
                <a:effectLst/>
                <a:latin typeface="Times New Roman"/>
                <a:cs typeface="Times New Roman"/>
              </a:rPr>
              <a:t>Gender (</a:t>
            </a:r>
            <a:r>
              <a:rPr lang="en-US" i="1" dirty="0">
                <a:effectLst/>
                <a:latin typeface="Times New Roman"/>
                <a:cs typeface="Times New Roman"/>
                <a:sym typeface="Symbol"/>
              </a:rPr>
              <a:t></a:t>
            </a:r>
            <a:r>
              <a:rPr lang="en-US" dirty="0">
                <a:effectLst/>
                <a:latin typeface="Times New Roman"/>
                <a:cs typeface="Times New Roman"/>
              </a:rPr>
              <a:t> = -.18, </a:t>
            </a:r>
            <a:r>
              <a:rPr lang="en-US" i="1" dirty="0">
                <a:effectLst/>
                <a:latin typeface="Times New Roman"/>
                <a:cs typeface="Times New Roman"/>
              </a:rPr>
              <a:t>t</a:t>
            </a:r>
            <a:r>
              <a:rPr lang="en-US" dirty="0">
                <a:effectLst/>
                <a:latin typeface="Times New Roman"/>
                <a:cs typeface="Times New Roman"/>
              </a:rPr>
              <a:t>(40) = -.58, </a:t>
            </a:r>
            <a:r>
              <a:rPr lang="en-US" i="1" dirty="0">
                <a:effectLst/>
                <a:latin typeface="Times New Roman"/>
                <a:cs typeface="Times New Roman"/>
              </a:rPr>
              <a:t>p</a:t>
            </a:r>
            <a:r>
              <a:rPr lang="en-US" dirty="0">
                <a:effectLst/>
                <a:latin typeface="Times New Roman"/>
                <a:cs typeface="Times New Roman"/>
              </a:rPr>
              <a:t> = .57) </a:t>
            </a:r>
            <a:r>
              <a:rPr lang="mr-IN" dirty="0">
                <a:effectLst/>
                <a:latin typeface="Times New Roman"/>
                <a:cs typeface="Times New Roman"/>
              </a:rPr>
              <a:t>–</a:t>
            </a:r>
            <a:r>
              <a:rPr lang="en-US" dirty="0">
                <a:effectLst/>
                <a:latin typeface="Times New Roman"/>
                <a:cs typeface="Times New Roman"/>
              </a:rPr>
              <a:t> non-significant</a:t>
            </a:r>
          </a:p>
          <a:p>
            <a:pPr lvl="2"/>
            <a:r>
              <a:rPr lang="en-US" dirty="0">
                <a:effectLst/>
                <a:latin typeface="Times New Roman"/>
                <a:cs typeface="Times New Roman"/>
              </a:rPr>
              <a:t>Age (</a:t>
            </a:r>
            <a:r>
              <a:rPr lang="en-US" i="1" dirty="0">
                <a:effectLst/>
                <a:latin typeface="Times New Roman"/>
                <a:cs typeface="Times New Roman"/>
                <a:sym typeface="Symbol"/>
              </a:rPr>
              <a:t></a:t>
            </a:r>
            <a:r>
              <a:rPr lang="en-US" dirty="0">
                <a:effectLst/>
                <a:latin typeface="Times New Roman"/>
                <a:cs typeface="Times New Roman"/>
              </a:rPr>
              <a:t> = .03, </a:t>
            </a:r>
            <a:r>
              <a:rPr lang="en-US" i="1" dirty="0">
                <a:effectLst/>
                <a:latin typeface="Times New Roman"/>
                <a:cs typeface="Times New Roman"/>
              </a:rPr>
              <a:t>t</a:t>
            </a:r>
            <a:r>
              <a:rPr lang="en-US" dirty="0">
                <a:effectLst/>
                <a:latin typeface="Times New Roman"/>
                <a:cs typeface="Times New Roman"/>
              </a:rPr>
              <a:t>(40) = 1.74, </a:t>
            </a:r>
            <a:r>
              <a:rPr lang="en-US" i="1" dirty="0">
                <a:effectLst/>
                <a:latin typeface="Times New Roman"/>
                <a:cs typeface="Times New Roman"/>
              </a:rPr>
              <a:t>p</a:t>
            </a:r>
            <a:r>
              <a:rPr lang="en-US" dirty="0">
                <a:effectLst/>
                <a:latin typeface="Times New Roman"/>
                <a:cs typeface="Times New Roman"/>
              </a:rPr>
              <a:t> = .09) </a:t>
            </a:r>
            <a:r>
              <a:rPr lang="mr-IN" dirty="0">
                <a:effectLst/>
                <a:latin typeface="Times New Roman"/>
                <a:cs typeface="Times New Roman"/>
              </a:rPr>
              <a:t>–</a:t>
            </a:r>
            <a:r>
              <a:rPr lang="en-US" dirty="0">
                <a:effectLst/>
                <a:latin typeface="Times New Roman"/>
                <a:cs typeface="Times New Roman"/>
              </a:rPr>
              <a:t> non-significant</a:t>
            </a:r>
          </a:p>
          <a:p>
            <a:r>
              <a:rPr lang="en-US" sz="2000" dirty="0">
                <a:effectLst/>
                <a:latin typeface="Times New Roman"/>
                <a:cs typeface="Times New Roman"/>
              </a:rPr>
              <a:t>The results indicate that attachment is a statistically significant predictor for emotional intelligence, but gender and age are non-significant predictors. </a:t>
            </a:r>
          </a:p>
        </p:txBody>
      </p:sp>
    </p:spTree>
    <p:extLst>
      <p:ext uri="{BB962C8B-B14F-4D97-AF65-F5344CB8AC3E}">
        <p14:creationId xmlns:p14="http://schemas.microsoft.com/office/powerpoint/2010/main" val="3298570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 Statement</a:t>
            </a:r>
          </a:p>
        </p:txBody>
      </p:sp>
      <p:sp>
        <p:nvSpPr>
          <p:cNvPr id="3" name="Content Placeholder 2"/>
          <p:cNvSpPr>
            <a:spLocks noGrp="1"/>
          </p:cNvSpPr>
          <p:nvPr>
            <p:ph idx="1"/>
          </p:nvPr>
        </p:nvSpPr>
        <p:spPr>
          <a:xfrm>
            <a:off x="685800" y="2122366"/>
            <a:ext cx="7635282" cy="4003797"/>
          </a:xfrm>
        </p:spPr>
        <p:txBody>
          <a:bodyPr>
            <a:noAutofit/>
          </a:bodyPr>
          <a:lstStyle/>
          <a:p>
            <a:pPr marL="0" indent="0">
              <a:buNone/>
            </a:pPr>
            <a:r>
              <a:rPr lang="en-US" sz="2800" dirty="0">
                <a:latin typeface="Times New Roman"/>
                <a:cs typeface="Times New Roman"/>
              </a:rPr>
              <a:t>The influencing nature of parental leadership modeling and parental attachment is needed in order to fully understand the conceptual framework of effective leadership. </a:t>
            </a:r>
          </a:p>
        </p:txBody>
      </p:sp>
    </p:spTree>
    <p:extLst>
      <p:ext uri="{BB962C8B-B14F-4D97-AF65-F5344CB8AC3E}">
        <p14:creationId xmlns:p14="http://schemas.microsoft.com/office/powerpoint/2010/main" val="13185687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D441D-2E5C-9148-9AF4-66DA041FA2D6}"/>
              </a:ext>
            </a:extLst>
          </p:cNvPr>
          <p:cNvSpPr>
            <a:spLocks noGrp="1"/>
          </p:cNvSpPr>
          <p:nvPr>
            <p:ph type="title"/>
          </p:nvPr>
        </p:nvSpPr>
        <p:spPr/>
        <p:txBody>
          <a:bodyPr/>
          <a:lstStyle/>
          <a:p>
            <a:r>
              <a:rPr lang="en-US" dirty="0">
                <a:latin typeface="Times New Roman"/>
                <a:cs typeface="Times New Roman"/>
              </a:rPr>
              <a:t>Conclusions</a:t>
            </a:r>
          </a:p>
        </p:txBody>
      </p:sp>
      <p:sp>
        <p:nvSpPr>
          <p:cNvPr id="3" name="Content Placeholder 2">
            <a:extLst>
              <a:ext uri="{FF2B5EF4-FFF2-40B4-BE49-F238E27FC236}">
                <a16:creationId xmlns:a16="http://schemas.microsoft.com/office/drawing/2014/main" id="{7CE04A73-C8BD-F44B-AE12-F0A0B97B820B}"/>
              </a:ext>
            </a:extLst>
          </p:cNvPr>
          <p:cNvSpPr>
            <a:spLocks noGrp="1"/>
          </p:cNvSpPr>
          <p:nvPr>
            <p:ph idx="1"/>
          </p:nvPr>
        </p:nvSpPr>
        <p:spPr>
          <a:xfrm>
            <a:off x="685800" y="1720312"/>
            <a:ext cx="7770813" cy="4405851"/>
          </a:xfrm>
        </p:spPr>
        <p:txBody>
          <a:bodyPr>
            <a:noAutofit/>
          </a:bodyPr>
          <a:lstStyle/>
          <a:p>
            <a:r>
              <a:rPr lang="en-US" sz="2000" dirty="0">
                <a:latin typeface="Times New Roman"/>
                <a:cs typeface="Times New Roman"/>
              </a:rPr>
              <a:t>Childhood formative aspects of leadership development adds an important component to leadership discussion.</a:t>
            </a:r>
          </a:p>
          <a:p>
            <a:r>
              <a:rPr lang="en-US" sz="2000" dirty="0">
                <a:latin typeface="Times New Roman"/>
                <a:cs typeface="Times New Roman"/>
              </a:rPr>
              <a:t>Current leadership literature could benefit from a formative focus of leadership development.</a:t>
            </a:r>
          </a:p>
          <a:p>
            <a:r>
              <a:rPr lang="en-US" sz="2000" dirty="0">
                <a:effectLst/>
                <a:latin typeface="Times New Roman"/>
                <a:cs typeface="Times New Roman"/>
              </a:rPr>
              <a:t>The insights and findings benefit organizations and individuals:</a:t>
            </a:r>
            <a:endParaRPr lang="en-US" sz="100" dirty="0">
              <a:effectLst/>
              <a:latin typeface="Times New Roman"/>
              <a:cs typeface="Times New Roman"/>
            </a:endParaRPr>
          </a:p>
          <a:p>
            <a:pPr lvl="2"/>
            <a:r>
              <a:rPr lang="en-US" dirty="0">
                <a:effectLst/>
                <a:latin typeface="Times New Roman"/>
                <a:cs typeface="Times New Roman"/>
              </a:rPr>
              <a:t>Leadership selection and development </a:t>
            </a:r>
            <a:endParaRPr lang="en-US" sz="1000" dirty="0">
              <a:effectLst/>
              <a:latin typeface="Times New Roman"/>
              <a:cs typeface="Times New Roman"/>
            </a:endParaRPr>
          </a:p>
          <a:p>
            <a:pPr lvl="2"/>
            <a:r>
              <a:rPr lang="en-US" sz="1600" dirty="0">
                <a:effectLst/>
                <a:latin typeface="Times New Roman"/>
                <a:cs typeface="Times New Roman"/>
              </a:rPr>
              <a:t>Identify the roots of leadership formation</a:t>
            </a:r>
            <a:endParaRPr lang="en-US" sz="1000" dirty="0">
              <a:effectLst/>
              <a:latin typeface="Times New Roman"/>
              <a:cs typeface="Times New Roman"/>
            </a:endParaRPr>
          </a:p>
          <a:p>
            <a:pPr lvl="2"/>
            <a:r>
              <a:rPr lang="en-US" sz="1600">
                <a:effectLst/>
                <a:latin typeface="Times New Roman"/>
                <a:cs typeface="Times New Roman"/>
              </a:rPr>
              <a:t>Understand influencing </a:t>
            </a:r>
            <a:r>
              <a:rPr lang="en-US" sz="1600" dirty="0">
                <a:effectLst/>
                <a:latin typeface="Times New Roman"/>
                <a:cs typeface="Times New Roman"/>
              </a:rPr>
              <a:t>nature of attachment</a:t>
            </a:r>
          </a:p>
          <a:p>
            <a:pPr lvl="2"/>
            <a:r>
              <a:rPr lang="en-US" sz="1600" dirty="0">
                <a:effectLst/>
                <a:latin typeface="Times New Roman"/>
                <a:cs typeface="Times New Roman"/>
              </a:rPr>
              <a:t>Help leaders relate and connect with others</a:t>
            </a:r>
            <a:endParaRPr lang="en-US" sz="1800" dirty="0">
              <a:latin typeface="Times New Roman"/>
              <a:cs typeface="Times New Roman"/>
            </a:endParaRPr>
          </a:p>
        </p:txBody>
      </p:sp>
    </p:spTree>
    <p:extLst>
      <p:ext uri="{BB962C8B-B14F-4D97-AF65-F5344CB8AC3E}">
        <p14:creationId xmlns:p14="http://schemas.microsoft.com/office/powerpoint/2010/main" val="32378503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C57EE-8C92-AD4D-B36A-BBBF59A66BBF}"/>
              </a:ext>
            </a:extLst>
          </p:cNvPr>
          <p:cNvSpPr>
            <a:spLocks noGrp="1"/>
          </p:cNvSpPr>
          <p:nvPr>
            <p:ph type="title"/>
          </p:nvPr>
        </p:nvSpPr>
        <p:spPr/>
        <p:txBody>
          <a:bodyPr/>
          <a:lstStyle/>
          <a:p>
            <a:r>
              <a:rPr lang="en-US" dirty="0">
                <a:latin typeface="Times New Roman"/>
                <a:cs typeface="Times New Roman"/>
              </a:rPr>
              <a:t>Implications</a:t>
            </a:r>
          </a:p>
        </p:txBody>
      </p:sp>
      <p:sp>
        <p:nvSpPr>
          <p:cNvPr id="3" name="Content Placeholder 2">
            <a:extLst>
              <a:ext uri="{FF2B5EF4-FFF2-40B4-BE49-F238E27FC236}">
                <a16:creationId xmlns:a16="http://schemas.microsoft.com/office/drawing/2014/main" id="{AC2FF72A-F36F-484A-B499-077E843C48DD}"/>
              </a:ext>
            </a:extLst>
          </p:cNvPr>
          <p:cNvSpPr>
            <a:spLocks noGrp="1"/>
          </p:cNvSpPr>
          <p:nvPr>
            <p:ph idx="1"/>
          </p:nvPr>
        </p:nvSpPr>
        <p:spPr/>
        <p:txBody>
          <a:bodyPr>
            <a:normAutofit lnSpcReduction="10000"/>
          </a:bodyPr>
          <a:lstStyle/>
          <a:p>
            <a:r>
              <a:rPr lang="en-US" dirty="0">
                <a:latin typeface="Times New Roman"/>
                <a:cs typeface="Times New Roman"/>
              </a:rPr>
              <a:t>Gives evidence to the seeds of leadership from a familial perspective.</a:t>
            </a:r>
          </a:p>
          <a:p>
            <a:r>
              <a:rPr lang="en-US" dirty="0">
                <a:latin typeface="Times New Roman"/>
                <a:cs typeface="Times New Roman"/>
              </a:rPr>
              <a:t>Supports current research that leadership and self-esteem are related.</a:t>
            </a:r>
          </a:p>
          <a:p>
            <a:r>
              <a:rPr lang="en-US" dirty="0">
                <a:latin typeface="Times New Roman"/>
                <a:cs typeface="Times New Roman"/>
              </a:rPr>
              <a:t>Supports healthy attachment as a predictor for self-esteem and emotional intelligence. </a:t>
            </a:r>
          </a:p>
          <a:p>
            <a:r>
              <a:rPr lang="en-US" dirty="0">
                <a:latin typeface="Times New Roman"/>
                <a:cs typeface="Times New Roman"/>
              </a:rPr>
              <a:t>Expands leadership selection beyond attribute/skill based approach alone.</a:t>
            </a:r>
          </a:p>
          <a:p>
            <a:r>
              <a:rPr lang="en-US" dirty="0">
                <a:latin typeface="Times New Roman"/>
                <a:cs typeface="Times New Roman"/>
              </a:rPr>
              <a:t>Indicates more research is needed, specifically around life-stories approach to leadership formation.</a:t>
            </a:r>
          </a:p>
        </p:txBody>
      </p:sp>
    </p:spTree>
    <p:extLst>
      <p:ext uri="{BB962C8B-B14F-4D97-AF65-F5344CB8AC3E}">
        <p14:creationId xmlns:p14="http://schemas.microsoft.com/office/powerpoint/2010/main" val="19047319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8" y="1956364"/>
            <a:ext cx="7745505" cy="4169802"/>
          </a:xfrm>
        </p:spPr>
        <p:txBody>
          <a:bodyPr>
            <a:normAutofit/>
          </a:bodyPr>
          <a:lstStyle/>
          <a:p>
            <a:r>
              <a:rPr lang="en-US" dirty="0"/>
              <a:t>Longitudinal study design. </a:t>
            </a:r>
          </a:p>
          <a:p>
            <a:r>
              <a:rPr lang="en-US" dirty="0"/>
              <a:t>Include open-ended questions to gauge perceived leadership modeling.</a:t>
            </a:r>
            <a:endParaRPr lang="en-US" dirty="0">
              <a:latin typeface="Times New Roman"/>
              <a:cs typeface="Times New Roman"/>
            </a:endParaRPr>
          </a:p>
          <a:p>
            <a:r>
              <a:rPr lang="en-US" dirty="0">
                <a:latin typeface="Times New Roman"/>
                <a:cs typeface="Times New Roman"/>
              </a:rPr>
              <a:t>Direct measure of family and parental modeling needed; first study with this specific focus.</a:t>
            </a:r>
          </a:p>
          <a:p>
            <a:r>
              <a:rPr lang="en-US" dirty="0">
                <a:latin typeface="Times New Roman"/>
                <a:cs typeface="Times New Roman"/>
              </a:rPr>
              <a:t>Participants with specific </a:t>
            </a:r>
            <a:r>
              <a:rPr lang="en-US" i="1" dirty="0">
                <a:latin typeface="Times New Roman"/>
                <a:cs typeface="Times New Roman"/>
              </a:rPr>
              <a:t>in-role </a:t>
            </a:r>
            <a:r>
              <a:rPr lang="en-US" dirty="0">
                <a:latin typeface="Times New Roman"/>
                <a:cs typeface="Times New Roman"/>
              </a:rPr>
              <a:t>leadership experience.</a:t>
            </a:r>
          </a:p>
          <a:p>
            <a:r>
              <a:rPr lang="en-US" dirty="0">
                <a:latin typeface="Times New Roman"/>
                <a:cs typeface="Times New Roman"/>
              </a:rPr>
              <a:t>Use of PSTD as a secondary limiting factor to attachment.</a:t>
            </a:r>
          </a:p>
        </p:txBody>
      </p:sp>
      <p:sp>
        <p:nvSpPr>
          <p:cNvPr id="3" name="Title 2"/>
          <p:cNvSpPr>
            <a:spLocks noGrp="1"/>
          </p:cNvSpPr>
          <p:nvPr>
            <p:ph type="title"/>
          </p:nvPr>
        </p:nvSpPr>
        <p:spPr>
          <a:xfrm>
            <a:off x="0" y="332529"/>
            <a:ext cx="9144000" cy="1054250"/>
          </a:xfrm>
        </p:spPr>
        <p:txBody>
          <a:bodyPr>
            <a:normAutofit/>
          </a:bodyPr>
          <a:lstStyle/>
          <a:p>
            <a:r>
              <a:rPr lang="en-US" dirty="0">
                <a:latin typeface="Times New Roman"/>
                <a:cs typeface="Times New Roman"/>
              </a:rPr>
              <a:t>Limitations and Future Direction</a:t>
            </a:r>
          </a:p>
        </p:txBody>
      </p:sp>
    </p:spTree>
    <p:extLst>
      <p:ext uri="{BB962C8B-B14F-4D97-AF65-F5344CB8AC3E}">
        <p14:creationId xmlns:p14="http://schemas.microsoft.com/office/powerpoint/2010/main" val="3402991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9630"/>
            <a:ext cx="7770813" cy="881669"/>
          </a:xfrm>
        </p:spPr>
        <p:txBody>
          <a:bodyPr/>
          <a:lstStyle/>
          <a:p>
            <a:r>
              <a:rPr lang="en-US" dirty="0">
                <a:latin typeface="Times New Roman"/>
                <a:cs typeface="Times New Roman"/>
              </a:rPr>
              <a:t>REFERENCES</a:t>
            </a:r>
          </a:p>
        </p:txBody>
      </p:sp>
      <p:sp>
        <p:nvSpPr>
          <p:cNvPr id="3" name="Content Placeholder 2"/>
          <p:cNvSpPr>
            <a:spLocks noGrp="1"/>
          </p:cNvSpPr>
          <p:nvPr>
            <p:ph idx="1"/>
          </p:nvPr>
        </p:nvSpPr>
        <p:spPr>
          <a:xfrm>
            <a:off x="685800" y="1209457"/>
            <a:ext cx="7770813" cy="5475161"/>
          </a:xfrm>
        </p:spPr>
        <p:txBody>
          <a:bodyPr>
            <a:noAutofit/>
          </a:bodyPr>
          <a:lstStyle/>
          <a:p>
            <a:pPr marL="457200" indent="-457200">
              <a:spcAft>
                <a:spcPts val="600"/>
              </a:spcAft>
              <a:buNone/>
            </a:pPr>
            <a:r>
              <a:rPr lang="en-US" sz="1200" dirty="0" err="1">
                <a:effectLst/>
                <a:latin typeface="Times New Roman"/>
                <a:cs typeface="Times New Roman"/>
              </a:rPr>
              <a:t>Antonakis</a:t>
            </a:r>
            <a:r>
              <a:rPr lang="en-US" sz="1200" dirty="0">
                <a:effectLst/>
                <a:latin typeface="Times New Roman"/>
                <a:cs typeface="Times New Roman"/>
              </a:rPr>
              <a:t>, J., </a:t>
            </a:r>
            <a:r>
              <a:rPr lang="en-US" sz="1200" dirty="0" err="1">
                <a:effectLst/>
                <a:latin typeface="Times New Roman"/>
                <a:cs typeface="Times New Roman"/>
              </a:rPr>
              <a:t>Avolio</a:t>
            </a:r>
            <a:r>
              <a:rPr lang="en-US" sz="1200" dirty="0">
                <a:effectLst/>
                <a:latin typeface="Times New Roman"/>
                <a:cs typeface="Times New Roman"/>
              </a:rPr>
              <a:t>, B. J., &amp; </a:t>
            </a:r>
            <a:r>
              <a:rPr lang="en-US" sz="1200" dirty="0" err="1">
                <a:effectLst/>
                <a:latin typeface="Times New Roman"/>
                <a:cs typeface="Times New Roman"/>
              </a:rPr>
              <a:t>Sivasubramaniam</a:t>
            </a:r>
            <a:r>
              <a:rPr lang="en-US" sz="1200" dirty="0">
                <a:effectLst/>
                <a:latin typeface="Times New Roman"/>
                <a:cs typeface="Times New Roman"/>
              </a:rPr>
              <a:t>, N. (2003). Context and leadership: An examination of the nine-factor full-range leadership theory using the Multifactor Leadership Questionnaire. </a:t>
            </a:r>
            <a:r>
              <a:rPr lang="en-US" sz="1200" i="1" dirty="0">
                <a:effectLst/>
                <a:latin typeface="Times New Roman"/>
                <a:cs typeface="Times New Roman"/>
              </a:rPr>
              <a:t>The Leadership Quarterly</a:t>
            </a:r>
            <a:r>
              <a:rPr lang="en-US" sz="1200" dirty="0">
                <a:effectLst/>
                <a:latin typeface="Times New Roman"/>
                <a:cs typeface="Times New Roman"/>
              </a:rPr>
              <a:t>, </a:t>
            </a:r>
            <a:r>
              <a:rPr lang="en-US" sz="1200" i="1" dirty="0">
                <a:effectLst/>
                <a:latin typeface="Times New Roman"/>
                <a:cs typeface="Times New Roman"/>
              </a:rPr>
              <a:t>14</a:t>
            </a:r>
            <a:r>
              <a:rPr lang="en-US" sz="1200" dirty="0">
                <a:effectLst/>
                <a:latin typeface="Times New Roman"/>
                <a:cs typeface="Times New Roman"/>
              </a:rPr>
              <a:t>(3), 261–295. http://</a:t>
            </a:r>
            <a:r>
              <a:rPr lang="en-US" sz="1200" dirty="0" err="1">
                <a:effectLst/>
                <a:latin typeface="Times New Roman"/>
                <a:cs typeface="Times New Roman"/>
              </a:rPr>
              <a:t>dx.doi.org</a:t>
            </a:r>
            <a:r>
              <a:rPr lang="en-US" sz="1200" dirty="0">
                <a:effectLst/>
                <a:latin typeface="Times New Roman"/>
                <a:cs typeface="Times New Roman"/>
              </a:rPr>
              <a:t>/10.1016/S1048-9843(03)00030-4</a:t>
            </a:r>
          </a:p>
          <a:p>
            <a:pPr marL="457200" indent="-457200">
              <a:spcAft>
                <a:spcPts val="600"/>
              </a:spcAft>
              <a:buNone/>
            </a:pPr>
            <a:r>
              <a:rPr lang="en-US" sz="1200" dirty="0">
                <a:effectLst/>
                <a:latin typeface="Times New Roman"/>
                <a:cs typeface="Times New Roman"/>
              </a:rPr>
              <a:t>Chang, C.-H., &amp; Johnson, R. E. (2010). Not all leader–member exchanges are created equal: Importance of leader relational identity. </a:t>
            </a:r>
            <a:r>
              <a:rPr lang="en-US" sz="1200" i="1" dirty="0">
                <a:effectLst/>
                <a:latin typeface="Times New Roman"/>
                <a:cs typeface="Times New Roman"/>
              </a:rPr>
              <a:t>The Leadership Quarterly</a:t>
            </a:r>
            <a:r>
              <a:rPr lang="en-US" sz="1200" dirty="0">
                <a:effectLst/>
                <a:latin typeface="Times New Roman"/>
                <a:cs typeface="Times New Roman"/>
              </a:rPr>
              <a:t>, </a:t>
            </a:r>
            <a:r>
              <a:rPr lang="en-US" sz="1200" i="1" dirty="0">
                <a:effectLst/>
                <a:latin typeface="Times New Roman"/>
                <a:cs typeface="Times New Roman"/>
              </a:rPr>
              <a:t>21</a:t>
            </a:r>
            <a:r>
              <a:rPr lang="en-US" sz="1200" dirty="0">
                <a:effectLst/>
                <a:latin typeface="Times New Roman"/>
                <a:cs typeface="Times New Roman"/>
              </a:rPr>
              <a:t>(5), 796–808. http://</a:t>
            </a:r>
            <a:r>
              <a:rPr lang="en-US" sz="1200" dirty="0" err="1">
                <a:effectLst/>
                <a:latin typeface="Times New Roman"/>
                <a:cs typeface="Times New Roman"/>
              </a:rPr>
              <a:t>dx.doi.org</a:t>
            </a:r>
            <a:r>
              <a:rPr lang="en-US" sz="1200" dirty="0">
                <a:effectLst/>
                <a:latin typeface="Times New Roman"/>
                <a:cs typeface="Times New Roman"/>
              </a:rPr>
              <a:t>/10.1016/j.leaqua.2010.07.008</a:t>
            </a:r>
          </a:p>
          <a:p>
            <a:pPr marL="457200" indent="-457200">
              <a:spcAft>
                <a:spcPts val="600"/>
              </a:spcAft>
              <a:buNone/>
            </a:pPr>
            <a:r>
              <a:rPr lang="en-US" sz="1200" dirty="0">
                <a:effectLst/>
                <a:latin typeface="Times New Roman"/>
                <a:cs typeface="Times New Roman"/>
              </a:rPr>
              <a:t>Collins, N. L., &amp; Read, S. J. (1990). Adult attachment, working models, and relationship quality in dating couples. </a:t>
            </a:r>
            <a:r>
              <a:rPr lang="en-US" sz="1200" i="1" dirty="0">
                <a:effectLst/>
                <a:latin typeface="Times New Roman"/>
                <a:cs typeface="Times New Roman"/>
              </a:rPr>
              <a:t>Journal of Personality and Social Psychology</a:t>
            </a:r>
            <a:r>
              <a:rPr lang="en-US" sz="1200" dirty="0">
                <a:effectLst/>
                <a:latin typeface="Times New Roman"/>
                <a:cs typeface="Times New Roman"/>
              </a:rPr>
              <a:t>, </a:t>
            </a:r>
            <a:r>
              <a:rPr lang="en-US" sz="1200" i="1" dirty="0">
                <a:effectLst/>
                <a:latin typeface="Times New Roman"/>
                <a:cs typeface="Times New Roman"/>
              </a:rPr>
              <a:t>58</a:t>
            </a:r>
            <a:r>
              <a:rPr lang="en-US" sz="1200" dirty="0">
                <a:effectLst/>
                <a:latin typeface="Times New Roman"/>
                <a:cs typeface="Times New Roman"/>
              </a:rPr>
              <a:t>(4), 644-663. http://</a:t>
            </a:r>
            <a:r>
              <a:rPr lang="en-US" sz="1200" dirty="0" err="1">
                <a:effectLst/>
                <a:latin typeface="Times New Roman"/>
                <a:cs typeface="Times New Roman"/>
              </a:rPr>
              <a:t>dx.doi.org</a:t>
            </a:r>
            <a:r>
              <a:rPr lang="en-US" sz="1200" dirty="0">
                <a:effectLst/>
                <a:latin typeface="Times New Roman"/>
                <a:cs typeface="Times New Roman"/>
              </a:rPr>
              <a:t>/10.1037/0022-3514.58.4.644 </a:t>
            </a:r>
          </a:p>
          <a:p>
            <a:pPr marL="457200" indent="-457200">
              <a:spcAft>
                <a:spcPts val="600"/>
              </a:spcAft>
              <a:buNone/>
            </a:pPr>
            <a:r>
              <a:rPr lang="en-US" sz="1200" dirty="0">
                <a:effectLst/>
                <a:latin typeface="Times New Roman"/>
                <a:cs typeface="Times New Roman"/>
              </a:rPr>
              <a:t>Delgado, J. M. R. (2000). Neuronal imprinting of human values. </a:t>
            </a:r>
            <a:r>
              <a:rPr lang="en-US" sz="1200" i="1" dirty="0">
                <a:effectLst/>
                <a:latin typeface="Times New Roman"/>
                <a:cs typeface="Times New Roman"/>
              </a:rPr>
              <a:t>International Journal of Psychophysiology</a:t>
            </a:r>
            <a:r>
              <a:rPr lang="en-US" sz="1200" dirty="0">
                <a:effectLst/>
                <a:latin typeface="Times New Roman"/>
                <a:cs typeface="Times New Roman"/>
              </a:rPr>
              <a:t>, </a:t>
            </a:r>
            <a:r>
              <a:rPr lang="en-US" sz="1200" i="1" dirty="0">
                <a:effectLst/>
                <a:latin typeface="Times New Roman"/>
                <a:cs typeface="Times New Roman"/>
              </a:rPr>
              <a:t>35</a:t>
            </a:r>
            <a:r>
              <a:rPr lang="en-US" sz="1200" dirty="0">
                <a:effectLst/>
                <a:latin typeface="Times New Roman"/>
                <a:cs typeface="Times New Roman"/>
              </a:rPr>
              <a:t>(2–3), 237–246. https://</a:t>
            </a:r>
            <a:r>
              <a:rPr lang="en-US" sz="1200" dirty="0" err="1">
                <a:effectLst/>
                <a:latin typeface="Times New Roman"/>
                <a:cs typeface="Times New Roman"/>
              </a:rPr>
              <a:t>dx.doi.org</a:t>
            </a:r>
            <a:r>
              <a:rPr lang="en-US" sz="1200" dirty="0">
                <a:effectLst/>
                <a:latin typeface="Times New Roman"/>
                <a:cs typeface="Times New Roman"/>
              </a:rPr>
              <a:t>/10.1016/S0167-8760(99)00056-2</a:t>
            </a:r>
          </a:p>
          <a:p>
            <a:pPr marL="457200" indent="-457200">
              <a:spcAft>
                <a:spcPts val="600"/>
              </a:spcAft>
              <a:buNone/>
            </a:pPr>
            <a:r>
              <a:rPr lang="en-US" sz="1200" dirty="0" err="1">
                <a:latin typeface="Times New Roman"/>
                <a:cs typeface="Times New Roman"/>
              </a:rPr>
              <a:t>Erben</a:t>
            </a:r>
            <a:r>
              <a:rPr lang="en-US" sz="1200" dirty="0">
                <a:latin typeface="Times New Roman"/>
                <a:cs typeface="Times New Roman"/>
              </a:rPr>
              <a:t>, G. S., &amp; </a:t>
            </a:r>
            <a:r>
              <a:rPr lang="en-US" sz="1200" dirty="0" err="1">
                <a:latin typeface="Times New Roman"/>
                <a:cs typeface="Times New Roman"/>
              </a:rPr>
              <a:t>Güneser</a:t>
            </a:r>
            <a:r>
              <a:rPr lang="en-US" sz="1200" dirty="0">
                <a:latin typeface="Times New Roman"/>
                <a:cs typeface="Times New Roman"/>
              </a:rPr>
              <a:t>, A. B. (2008). The relationship between paternalistic leadership and organizational commitment: Investigating the role of climate regarding ethics. </a:t>
            </a:r>
            <a:r>
              <a:rPr lang="en-US" sz="1200" i="1" dirty="0">
                <a:latin typeface="Times New Roman"/>
                <a:cs typeface="Times New Roman"/>
              </a:rPr>
              <a:t>Journal of Business Ethics</a:t>
            </a:r>
            <a:r>
              <a:rPr lang="en-US" sz="1200" dirty="0">
                <a:latin typeface="Times New Roman"/>
                <a:cs typeface="Times New Roman"/>
              </a:rPr>
              <a:t>, </a:t>
            </a:r>
            <a:r>
              <a:rPr lang="en-US" sz="1200" i="1" dirty="0">
                <a:latin typeface="Times New Roman"/>
                <a:cs typeface="Times New Roman"/>
              </a:rPr>
              <a:t>82</a:t>
            </a:r>
            <a:r>
              <a:rPr lang="en-US" sz="1200" dirty="0">
                <a:latin typeface="Times New Roman"/>
                <a:cs typeface="Times New Roman"/>
              </a:rPr>
              <a:t>(4), 955–968. http://</a:t>
            </a:r>
            <a:r>
              <a:rPr lang="en-US" sz="1200" dirty="0" err="1">
                <a:latin typeface="Times New Roman"/>
                <a:cs typeface="Times New Roman"/>
              </a:rPr>
              <a:t>dx.doi.org.proxy.olivet.edu</a:t>
            </a:r>
            <a:r>
              <a:rPr lang="en-US" sz="1200" dirty="0">
                <a:latin typeface="Times New Roman"/>
                <a:cs typeface="Times New Roman"/>
              </a:rPr>
              <a:t>/10.1007/s10551-007-9605-z</a:t>
            </a:r>
          </a:p>
          <a:p>
            <a:pPr marL="457200" indent="-457200">
              <a:buNone/>
            </a:pPr>
            <a:r>
              <a:rPr lang="en-US" sz="1200" dirty="0">
                <a:effectLst/>
                <a:latin typeface="Times New Roman"/>
                <a:cs typeface="Times New Roman"/>
              </a:rPr>
              <a:t>Ferreira, J. A., Santos, E. J. R., Fonseca, A. C., &amp; </a:t>
            </a:r>
            <a:r>
              <a:rPr lang="en-US" sz="1200" dirty="0" err="1">
                <a:effectLst/>
                <a:latin typeface="Times New Roman"/>
                <a:cs typeface="Times New Roman"/>
              </a:rPr>
              <a:t>Haase</a:t>
            </a:r>
            <a:r>
              <a:rPr lang="en-US" sz="1200" dirty="0">
                <a:effectLst/>
                <a:latin typeface="Times New Roman"/>
                <a:cs typeface="Times New Roman"/>
              </a:rPr>
              <a:t>, R. F. (2007). Early predictors of career development: A 10-year follow-up study. </a:t>
            </a:r>
            <a:r>
              <a:rPr lang="en-US" sz="1200" i="1" dirty="0">
                <a:effectLst/>
                <a:latin typeface="Times New Roman"/>
                <a:cs typeface="Times New Roman"/>
              </a:rPr>
              <a:t>Journal of Vocational Behavior</a:t>
            </a:r>
            <a:r>
              <a:rPr lang="en-US" sz="1200" dirty="0">
                <a:effectLst/>
                <a:latin typeface="Times New Roman"/>
                <a:cs typeface="Times New Roman"/>
              </a:rPr>
              <a:t>, </a:t>
            </a:r>
            <a:r>
              <a:rPr lang="en-US" sz="1200" i="1" dirty="0">
                <a:effectLst/>
                <a:latin typeface="Times New Roman"/>
                <a:cs typeface="Times New Roman"/>
              </a:rPr>
              <a:t>70</a:t>
            </a:r>
            <a:r>
              <a:rPr lang="en-US" sz="1200" dirty="0">
                <a:effectLst/>
                <a:latin typeface="Times New Roman"/>
                <a:cs typeface="Times New Roman"/>
              </a:rPr>
              <a:t>(1), 61–77. https://</a:t>
            </a:r>
            <a:r>
              <a:rPr lang="en-US" sz="1200" dirty="0" err="1">
                <a:effectLst/>
                <a:latin typeface="Times New Roman"/>
                <a:cs typeface="Times New Roman"/>
              </a:rPr>
              <a:t>dx.doi.org</a:t>
            </a:r>
            <a:r>
              <a:rPr lang="en-US" sz="1200" dirty="0">
                <a:effectLst/>
                <a:latin typeface="Times New Roman"/>
                <a:cs typeface="Times New Roman"/>
              </a:rPr>
              <a:t>/10.1016/j.jvb.2006.04.006</a:t>
            </a:r>
          </a:p>
          <a:p>
            <a:pPr marL="457200" indent="-457200">
              <a:buNone/>
            </a:pPr>
            <a:r>
              <a:rPr lang="en-US" sz="1200" dirty="0">
                <a:effectLst/>
                <a:latin typeface="Times New Roman"/>
                <a:cs typeface="Times New Roman"/>
              </a:rPr>
              <a:t>Kenny, M. E., &amp; </a:t>
            </a:r>
            <a:r>
              <a:rPr lang="en-US" sz="1200" dirty="0" err="1">
                <a:effectLst/>
                <a:latin typeface="Times New Roman"/>
                <a:cs typeface="Times New Roman"/>
              </a:rPr>
              <a:t>Sirin</a:t>
            </a:r>
            <a:r>
              <a:rPr lang="en-US" sz="1200" dirty="0">
                <a:effectLst/>
                <a:latin typeface="Times New Roman"/>
                <a:cs typeface="Times New Roman"/>
              </a:rPr>
              <a:t>, S. R. (2006). Parental attachment, self-worth, and depressive symptoms among emerging adults. </a:t>
            </a:r>
            <a:r>
              <a:rPr lang="en-US" sz="1200" i="1" dirty="0">
                <a:effectLst/>
                <a:latin typeface="Times New Roman"/>
                <a:cs typeface="Times New Roman"/>
              </a:rPr>
              <a:t>Journal of Counseling and Development : JCD</a:t>
            </a:r>
            <a:r>
              <a:rPr lang="en-US" sz="1200" dirty="0">
                <a:effectLst/>
                <a:latin typeface="Times New Roman"/>
                <a:cs typeface="Times New Roman"/>
              </a:rPr>
              <a:t>, </a:t>
            </a:r>
            <a:r>
              <a:rPr lang="en-US" sz="1200" i="1" dirty="0">
                <a:effectLst/>
                <a:latin typeface="Times New Roman"/>
                <a:cs typeface="Times New Roman"/>
              </a:rPr>
              <a:t>84</a:t>
            </a:r>
            <a:r>
              <a:rPr lang="en-US" sz="1200" dirty="0">
                <a:effectLst/>
                <a:latin typeface="Times New Roman"/>
                <a:cs typeface="Times New Roman"/>
              </a:rPr>
              <a:t>(1), 61–71. Retrieved from http://</a:t>
            </a:r>
            <a:r>
              <a:rPr lang="en-US" sz="1200" dirty="0" err="1">
                <a:effectLst/>
                <a:latin typeface="Times New Roman"/>
                <a:cs typeface="Times New Roman"/>
              </a:rPr>
              <a:t>search.proquest.com.proxy.olivet.edu</a:t>
            </a:r>
            <a:r>
              <a:rPr lang="en-US" sz="1200" dirty="0">
                <a:effectLst/>
                <a:latin typeface="Times New Roman"/>
                <a:cs typeface="Times New Roman"/>
              </a:rPr>
              <a:t>/</a:t>
            </a:r>
            <a:r>
              <a:rPr lang="en-US" sz="1200" dirty="0" err="1">
                <a:effectLst/>
                <a:latin typeface="Times New Roman"/>
                <a:cs typeface="Times New Roman"/>
              </a:rPr>
              <a:t>docview</a:t>
            </a:r>
            <a:r>
              <a:rPr lang="en-US" sz="1200" dirty="0">
                <a:effectLst/>
                <a:latin typeface="Times New Roman"/>
                <a:cs typeface="Times New Roman"/>
              </a:rPr>
              <a:t>/219026201?pq-origsite=summon&amp;</a:t>
            </a:r>
          </a:p>
        </p:txBody>
      </p:sp>
    </p:spTree>
    <p:extLst>
      <p:ext uri="{BB962C8B-B14F-4D97-AF65-F5344CB8AC3E}">
        <p14:creationId xmlns:p14="http://schemas.microsoft.com/office/powerpoint/2010/main" val="12580078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9630"/>
            <a:ext cx="7770813" cy="881669"/>
          </a:xfrm>
        </p:spPr>
        <p:txBody>
          <a:bodyPr/>
          <a:lstStyle/>
          <a:p>
            <a:r>
              <a:rPr lang="en-US" dirty="0">
                <a:latin typeface="Times New Roman"/>
                <a:cs typeface="Times New Roman"/>
              </a:rPr>
              <a:t>REFERENCES</a:t>
            </a:r>
          </a:p>
        </p:txBody>
      </p:sp>
      <p:sp>
        <p:nvSpPr>
          <p:cNvPr id="3" name="Content Placeholder 2"/>
          <p:cNvSpPr>
            <a:spLocks noGrp="1"/>
          </p:cNvSpPr>
          <p:nvPr>
            <p:ph idx="1"/>
          </p:nvPr>
        </p:nvSpPr>
        <p:spPr>
          <a:xfrm>
            <a:off x="685800" y="1269930"/>
            <a:ext cx="7770813" cy="5414688"/>
          </a:xfrm>
        </p:spPr>
        <p:txBody>
          <a:bodyPr>
            <a:noAutofit/>
          </a:bodyPr>
          <a:lstStyle/>
          <a:p>
            <a:pPr marL="457200" indent="-457200">
              <a:buNone/>
            </a:pPr>
            <a:r>
              <a:rPr lang="en-US" sz="1200" dirty="0">
                <a:effectLst/>
                <a:latin typeface="Times New Roman"/>
                <a:cs typeface="Times New Roman"/>
              </a:rPr>
              <a:t>Kenny, M. E., &amp; </a:t>
            </a:r>
            <a:r>
              <a:rPr lang="en-US" sz="1200" dirty="0" err="1">
                <a:effectLst/>
                <a:latin typeface="Times New Roman"/>
                <a:cs typeface="Times New Roman"/>
              </a:rPr>
              <a:t>Sirin</a:t>
            </a:r>
            <a:r>
              <a:rPr lang="en-US" sz="1200" dirty="0">
                <a:effectLst/>
                <a:latin typeface="Times New Roman"/>
                <a:cs typeface="Times New Roman"/>
              </a:rPr>
              <a:t>, S. R. (2006). Parental attachment, self-worth, and depressive symptoms among emerging adults. </a:t>
            </a:r>
            <a:r>
              <a:rPr lang="en-US" sz="1200" i="1" dirty="0">
                <a:effectLst/>
                <a:latin typeface="Times New Roman"/>
                <a:cs typeface="Times New Roman"/>
              </a:rPr>
              <a:t>Journal of Counseling and Development : JCD</a:t>
            </a:r>
            <a:r>
              <a:rPr lang="en-US" sz="1200" dirty="0">
                <a:effectLst/>
                <a:latin typeface="Times New Roman"/>
                <a:cs typeface="Times New Roman"/>
              </a:rPr>
              <a:t>, </a:t>
            </a:r>
            <a:r>
              <a:rPr lang="en-US" sz="1200" i="1" dirty="0">
                <a:effectLst/>
                <a:latin typeface="Times New Roman"/>
                <a:cs typeface="Times New Roman"/>
              </a:rPr>
              <a:t>84</a:t>
            </a:r>
            <a:r>
              <a:rPr lang="en-US" sz="1200" dirty="0">
                <a:effectLst/>
                <a:latin typeface="Times New Roman"/>
                <a:cs typeface="Times New Roman"/>
              </a:rPr>
              <a:t>(1), 61–71. Retrieved from http://</a:t>
            </a:r>
            <a:r>
              <a:rPr lang="en-US" sz="1200" dirty="0" err="1">
                <a:effectLst/>
                <a:latin typeface="Times New Roman"/>
                <a:cs typeface="Times New Roman"/>
              </a:rPr>
              <a:t>search.proquest.com.proxy.olivet.edu</a:t>
            </a:r>
            <a:r>
              <a:rPr lang="en-US" sz="1200" dirty="0">
                <a:effectLst/>
                <a:latin typeface="Times New Roman"/>
                <a:cs typeface="Times New Roman"/>
              </a:rPr>
              <a:t>/</a:t>
            </a:r>
            <a:r>
              <a:rPr lang="en-US" sz="1200" dirty="0" err="1">
                <a:effectLst/>
                <a:latin typeface="Times New Roman"/>
                <a:cs typeface="Times New Roman"/>
              </a:rPr>
              <a:t>docview</a:t>
            </a:r>
            <a:r>
              <a:rPr lang="en-US" sz="1200" dirty="0">
                <a:effectLst/>
                <a:latin typeface="Times New Roman"/>
                <a:cs typeface="Times New Roman"/>
              </a:rPr>
              <a:t>/219026201?pq-origsite=summon&amp;</a:t>
            </a:r>
          </a:p>
          <a:p>
            <a:pPr marL="457200" indent="-457200">
              <a:buNone/>
            </a:pPr>
            <a:r>
              <a:rPr lang="en-US" sz="1200" dirty="0">
                <a:effectLst/>
                <a:latin typeface="Times New Roman"/>
                <a:cs typeface="Times New Roman"/>
              </a:rPr>
              <a:t>Popper, M., </a:t>
            </a:r>
            <a:r>
              <a:rPr lang="en-US" sz="1200" dirty="0" err="1">
                <a:effectLst/>
                <a:latin typeface="Times New Roman"/>
                <a:cs typeface="Times New Roman"/>
              </a:rPr>
              <a:t>Mayseless</a:t>
            </a:r>
            <a:r>
              <a:rPr lang="en-US" sz="1200" dirty="0">
                <a:effectLst/>
                <a:latin typeface="Times New Roman"/>
                <a:cs typeface="Times New Roman"/>
              </a:rPr>
              <a:t>, O., &amp; </a:t>
            </a:r>
            <a:r>
              <a:rPr lang="en-US" sz="1200" dirty="0" err="1">
                <a:effectLst/>
                <a:latin typeface="Times New Roman"/>
                <a:cs typeface="Times New Roman"/>
              </a:rPr>
              <a:t>Castelnovo</a:t>
            </a:r>
            <a:r>
              <a:rPr lang="en-US" sz="1200" dirty="0">
                <a:effectLst/>
                <a:latin typeface="Times New Roman"/>
                <a:cs typeface="Times New Roman"/>
              </a:rPr>
              <a:t>, O. (2000). Transformational leadership and attachment. </a:t>
            </a:r>
            <a:r>
              <a:rPr lang="en-US" sz="1200" i="1" dirty="0">
                <a:effectLst/>
                <a:latin typeface="Times New Roman"/>
                <a:cs typeface="Times New Roman"/>
              </a:rPr>
              <a:t>The Leadership Quarterly</a:t>
            </a:r>
            <a:r>
              <a:rPr lang="en-US" sz="1200" dirty="0">
                <a:effectLst/>
                <a:latin typeface="Times New Roman"/>
                <a:cs typeface="Times New Roman"/>
              </a:rPr>
              <a:t>, </a:t>
            </a:r>
            <a:r>
              <a:rPr lang="en-US" sz="1200" i="1" dirty="0">
                <a:effectLst/>
                <a:latin typeface="Times New Roman"/>
                <a:cs typeface="Times New Roman"/>
              </a:rPr>
              <a:t>11</a:t>
            </a:r>
            <a:r>
              <a:rPr lang="en-US" sz="1200" dirty="0">
                <a:effectLst/>
                <a:latin typeface="Times New Roman"/>
                <a:cs typeface="Times New Roman"/>
              </a:rPr>
              <a:t>(2), 267–289. https://</a:t>
            </a:r>
            <a:r>
              <a:rPr lang="en-US" sz="1200" dirty="0" err="1">
                <a:effectLst/>
                <a:latin typeface="Times New Roman"/>
                <a:cs typeface="Times New Roman"/>
              </a:rPr>
              <a:t>dx.doi.org</a:t>
            </a:r>
            <a:r>
              <a:rPr lang="en-US" sz="1200" dirty="0">
                <a:effectLst/>
                <a:latin typeface="Times New Roman"/>
                <a:cs typeface="Times New Roman"/>
              </a:rPr>
              <a:t>/10.1016/S1048-9843(00)00038-2</a:t>
            </a:r>
          </a:p>
          <a:p>
            <a:pPr marL="457200" indent="-457200">
              <a:buNone/>
            </a:pPr>
            <a:r>
              <a:rPr lang="en-US" sz="1200" dirty="0">
                <a:effectLst/>
                <a:latin typeface="Times New Roman"/>
                <a:cs typeface="Times New Roman"/>
              </a:rPr>
              <a:t>Rosenberg, M. (1979). </a:t>
            </a:r>
            <a:r>
              <a:rPr lang="en-US" sz="1200" i="1" dirty="0">
                <a:effectLst/>
                <a:latin typeface="Times New Roman"/>
                <a:cs typeface="Times New Roman"/>
              </a:rPr>
              <a:t>Conceiving the self.</a:t>
            </a:r>
            <a:r>
              <a:rPr lang="en-US" sz="1200" dirty="0">
                <a:effectLst/>
                <a:latin typeface="Times New Roman"/>
                <a:cs typeface="Times New Roman"/>
              </a:rPr>
              <a:t> New York: Basic Books. </a:t>
            </a:r>
          </a:p>
          <a:p>
            <a:pPr marL="457200" indent="-457200">
              <a:buNone/>
            </a:pPr>
            <a:r>
              <a:rPr lang="en-US" sz="1200" dirty="0" err="1">
                <a:effectLst/>
                <a:latin typeface="Times New Roman"/>
                <a:cs typeface="Times New Roman"/>
              </a:rPr>
              <a:t>Sekerka</a:t>
            </a:r>
            <a:r>
              <a:rPr lang="en-US" sz="1200" dirty="0">
                <a:effectLst/>
                <a:latin typeface="Times New Roman"/>
                <a:cs typeface="Times New Roman"/>
              </a:rPr>
              <a:t>, L.E., </a:t>
            </a:r>
            <a:r>
              <a:rPr lang="en-US" sz="1200" dirty="0" err="1">
                <a:effectLst/>
                <a:latin typeface="Times New Roman"/>
                <a:cs typeface="Times New Roman"/>
              </a:rPr>
              <a:t>Bagozzi</a:t>
            </a:r>
            <a:r>
              <a:rPr lang="en-US" sz="1200" dirty="0">
                <a:effectLst/>
                <a:latin typeface="Times New Roman"/>
                <a:cs typeface="Times New Roman"/>
              </a:rPr>
              <a:t>, R.P., &amp; </a:t>
            </a:r>
            <a:r>
              <a:rPr lang="en-US" sz="1200" dirty="0" err="1">
                <a:effectLst/>
                <a:latin typeface="Times New Roman"/>
                <a:cs typeface="Times New Roman"/>
              </a:rPr>
              <a:t>Charnigo</a:t>
            </a:r>
            <a:r>
              <a:rPr lang="en-US" sz="1200" dirty="0">
                <a:effectLst/>
                <a:latin typeface="Times New Roman"/>
                <a:cs typeface="Times New Roman"/>
              </a:rPr>
              <a:t>, R. (2009). Facing ethical challenges in the workplace: Conceptualizing and measuring professional moral courage. </a:t>
            </a:r>
            <a:r>
              <a:rPr lang="en-US" sz="1200" i="1" dirty="0">
                <a:effectLst/>
                <a:latin typeface="Times New Roman"/>
                <a:cs typeface="Times New Roman"/>
              </a:rPr>
              <a:t>Journal of Business Ethics</a:t>
            </a:r>
            <a:r>
              <a:rPr lang="en-US" sz="1200" dirty="0">
                <a:effectLst/>
                <a:latin typeface="Times New Roman"/>
                <a:cs typeface="Times New Roman"/>
              </a:rPr>
              <a:t>, </a:t>
            </a:r>
            <a:r>
              <a:rPr lang="en-US" sz="1200" i="1" dirty="0">
                <a:effectLst/>
                <a:latin typeface="Times New Roman"/>
                <a:cs typeface="Times New Roman"/>
              </a:rPr>
              <a:t>89</a:t>
            </a:r>
            <a:r>
              <a:rPr lang="en-US" sz="1200" dirty="0">
                <a:effectLst/>
                <a:latin typeface="Times New Roman"/>
                <a:cs typeface="Times New Roman"/>
              </a:rPr>
              <a:t>(4), 565-579. http://</a:t>
            </a:r>
            <a:r>
              <a:rPr lang="en-US" sz="1200" dirty="0" err="1">
                <a:effectLst/>
                <a:latin typeface="Times New Roman"/>
                <a:cs typeface="Times New Roman"/>
              </a:rPr>
              <a:t>dx.doi.org</a:t>
            </a:r>
            <a:r>
              <a:rPr lang="en-US" sz="1200" dirty="0">
                <a:effectLst/>
                <a:latin typeface="Times New Roman"/>
                <a:cs typeface="Times New Roman"/>
              </a:rPr>
              <a:t>/http://</a:t>
            </a:r>
            <a:r>
              <a:rPr lang="en-US" sz="1200" dirty="0" err="1">
                <a:effectLst/>
                <a:latin typeface="Times New Roman"/>
                <a:cs typeface="Times New Roman"/>
              </a:rPr>
              <a:t>dx.doi.org.proxy.olivet.edu</a:t>
            </a:r>
            <a:r>
              <a:rPr lang="en-US" sz="1200" dirty="0">
                <a:effectLst/>
                <a:latin typeface="Times New Roman"/>
                <a:cs typeface="Times New Roman"/>
              </a:rPr>
              <a:t>/10.1007/s10551-008-0017-5</a:t>
            </a:r>
          </a:p>
          <a:p>
            <a:pPr marL="457200" indent="-457200">
              <a:buNone/>
            </a:pPr>
            <a:r>
              <a:rPr lang="en-US" sz="1200" dirty="0"/>
              <a:t>Shamir, B., &amp; </a:t>
            </a:r>
            <a:r>
              <a:rPr lang="en-US" sz="1200" dirty="0" err="1"/>
              <a:t>Eilam</a:t>
            </a:r>
            <a:r>
              <a:rPr lang="en-US" sz="1200" dirty="0"/>
              <a:t>, G. (2005). “What’s your story?” A life-stories approach to authentic leadership development. </a:t>
            </a:r>
            <a:r>
              <a:rPr lang="en-US" sz="1200" i="1" dirty="0"/>
              <a:t>The Leadership Quarterly</a:t>
            </a:r>
            <a:r>
              <a:rPr lang="en-US" sz="1200" dirty="0"/>
              <a:t>, </a:t>
            </a:r>
            <a:r>
              <a:rPr lang="en-US" sz="1200" i="1" dirty="0"/>
              <a:t>16</a:t>
            </a:r>
            <a:r>
              <a:rPr lang="en-US" sz="1200" dirty="0"/>
              <a:t>(3), 395–417. http://</a:t>
            </a:r>
            <a:r>
              <a:rPr lang="en-US" sz="1200" dirty="0" err="1"/>
              <a:t>dx.doi.org</a:t>
            </a:r>
            <a:r>
              <a:rPr lang="en-US" sz="1200" dirty="0"/>
              <a:t>/10.1016/j.leaqua.2005.03.005</a:t>
            </a:r>
            <a:endParaRPr lang="en-US" sz="1200" dirty="0">
              <a:effectLst/>
              <a:latin typeface="Times New Roman"/>
              <a:cs typeface="Times New Roman"/>
            </a:endParaRPr>
          </a:p>
          <a:p>
            <a:pPr marL="457200" indent="-457200">
              <a:buNone/>
            </a:pPr>
            <a:r>
              <a:rPr lang="en-US" sz="1200" dirty="0" err="1">
                <a:effectLst/>
                <a:latin typeface="Times New Roman"/>
                <a:cs typeface="Times New Roman"/>
              </a:rPr>
              <a:t>Widom</a:t>
            </a:r>
            <a:r>
              <a:rPr lang="en-US" sz="1200" dirty="0">
                <a:effectLst/>
                <a:latin typeface="Times New Roman"/>
                <a:cs typeface="Times New Roman"/>
              </a:rPr>
              <a:t>, C. S., </a:t>
            </a:r>
            <a:r>
              <a:rPr lang="en-US" sz="1200" dirty="0" err="1">
                <a:effectLst/>
                <a:latin typeface="Times New Roman"/>
                <a:cs typeface="Times New Roman"/>
              </a:rPr>
              <a:t>Czaja</a:t>
            </a:r>
            <a:r>
              <a:rPr lang="en-US" sz="1200" dirty="0">
                <a:effectLst/>
                <a:latin typeface="Times New Roman"/>
                <a:cs typeface="Times New Roman"/>
              </a:rPr>
              <a:t>, S. J., </a:t>
            </a:r>
            <a:r>
              <a:rPr lang="en-US" sz="1200" dirty="0" err="1">
                <a:effectLst/>
                <a:latin typeface="Times New Roman"/>
                <a:cs typeface="Times New Roman"/>
              </a:rPr>
              <a:t>Kozakowski</a:t>
            </a:r>
            <a:r>
              <a:rPr lang="en-US" sz="1200" dirty="0">
                <a:effectLst/>
                <a:latin typeface="Times New Roman"/>
                <a:cs typeface="Times New Roman"/>
              </a:rPr>
              <a:t>, S. S., &amp; </a:t>
            </a:r>
            <a:r>
              <a:rPr lang="en-US" sz="1200" dirty="0" err="1">
                <a:effectLst/>
                <a:latin typeface="Times New Roman"/>
                <a:cs typeface="Times New Roman"/>
              </a:rPr>
              <a:t>Chauhan</a:t>
            </a:r>
            <a:r>
              <a:rPr lang="en-US" sz="1200" dirty="0">
                <a:effectLst/>
                <a:latin typeface="Times New Roman"/>
                <a:cs typeface="Times New Roman"/>
              </a:rPr>
              <a:t>, P. (2018). Does adult attachment style mediate the relationship between childhood maltreatment and mental and physical health outcomes? </a:t>
            </a:r>
            <a:r>
              <a:rPr lang="en-US" sz="1200" i="1" dirty="0">
                <a:effectLst/>
                <a:latin typeface="Times New Roman"/>
                <a:cs typeface="Times New Roman"/>
              </a:rPr>
              <a:t>Child Abuse &amp; Neglect, 76</a:t>
            </a:r>
            <a:r>
              <a:rPr lang="en-US" sz="1200" dirty="0">
                <a:effectLst/>
                <a:latin typeface="Times New Roman"/>
                <a:cs typeface="Times New Roman"/>
              </a:rPr>
              <a:t>, 533-545. http://dx.doi:10.1016/j.chiabu.2017.05.002</a:t>
            </a:r>
          </a:p>
          <a:p>
            <a:pPr marL="457200" indent="-457200">
              <a:buNone/>
            </a:pPr>
            <a:r>
              <a:rPr lang="en-US" sz="1200" dirty="0" err="1">
                <a:effectLst/>
                <a:latin typeface="Times New Roman"/>
                <a:cs typeface="Times New Roman"/>
              </a:rPr>
              <a:t>Wilke</a:t>
            </a:r>
            <a:r>
              <a:rPr lang="en-US" sz="1200" dirty="0">
                <a:effectLst/>
                <a:latin typeface="Times New Roman"/>
                <a:cs typeface="Times New Roman"/>
              </a:rPr>
              <a:t>, S. D., </a:t>
            </a:r>
            <a:r>
              <a:rPr lang="en-US" sz="1200" dirty="0" err="1">
                <a:effectLst/>
                <a:latin typeface="Times New Roman"/>
                <a:cs typeface="Times New Roman"/>
              </a:rPr>
              <a:t>Wilke</a:t>
            </a:r>
            <a:r>
              <a:rPr lang="en-US" sz="1200" dirty="0">
                <a:effectLst/>
                <a:latin typeface="Times New Roman"/>
                <a:cs typeface="Times New Roman"/>
              </a:rPr>
              <a:t>, J. R. D., &amp; </a:t>
            </a:r>
            <a:r>
              <a:rPr lang="en-US" sz="1200" dirty="0" err="1">
                <a:effectLst/>
                <a:latin typeface="Times New Roman"/>
                <a:cs typeface="Times New Roman"/>
              </a:rPr>
              <a:t>Viglione</a:t>
            </a:r>
            <a:r>
              <a:rPr lang="en-US" sz="1200" dirty="0">
                <a:effectLst/>
                <a:latin typeface="Times New Roman"/>
                <a:cs typeface="Times New Roman"/>
              </a:rPr>
              <a:t>, D. J. (2015). The corporate family model of leadership development. </a:t>
            </a:r>
            <a:r>
              <a:rPr lang="en-US" sz="1200" i="1" dirty="0">
                <a:effectLst/>
                <a:latin typeface="Times New Roman"/>
                <a:cs typeface="Times New Roman"/>
              </a:rPr>
              <a:t>The Psychologist-Manager Journal</a:t>
            </a:r>
            <a:r>
              <a:rPr lang="en-US" sz="1200" dirty="0">
                <a:effectLst/>
                <a:latin typeface="Times New Roman"/>
                <a:cs typeface="Times New Roman"/>
              </a:rPr>
              <a:t>, </a:t>
            </a:r>
            <a:r>
              <a:rPr lang="en-US" sz="1200" i="1" dirty="0">
                <a:effectLst/>
                <a:latin typeface="Times New Roman"/>
                <a:cs typeface="Times New Roman"/>
              </a:rPr>
              <a:t>18</a:t>
            </a:r>
            <a:r>
              <a:rPr lang="en-US" sz="1200" dirty="0">
                <a:effectLst/>
                <a:latin typeface="Times New Roman"/>
                <a:cs typeface="Times New Roman"/>
              </a:rPr>
              <a:t>(2), 64–76. http://</a:t>
            </a:r>
            <a:r>
              <a:rPr lang="en-US" sz="1200" dirty="0" err="1">
                <a:effectLst/>
                <a:latin typeface="Times New Roman"/>
                <a:cs typeface="Times New Roman"/>
              </a:rPr>
              <a:t>dx.doi.org</a:t>
            </a:r>
            <a:r>
              <a:rPr lang="en-US" sz="1200" dirty="0">
                <a:effectLst/>
                <a:latin typeface="Times New Roman"/>
                <a:cs typeface="Times New Roman"/>
              </a:rPr>
              <a:t>/10.1037/mgr0000028</a:t>
            </a:r>
            <a:endParaRPr lang="en-US" sz="1200" dirty="0">
              <a:latin typeface="Times New Roman"/>
              <a:cs typeface="Times New Roman"/>
            </a:endParaRPr>
          </a:p>
          <a:p>
            <a:pPr marL="457200" indent="-457200">
              <a:buNone/>
            </a:pPr>
            <a:r>
              <a:rPr lang="en-US" sz="1200" dirty="0">
                <a:effectLst/>
                <a:latin typeface="Times New Roman"/>
                <a:cs typeface="Times New Roman"/>
              </a:rPr>
              <a:t>Wong, C. S., &amp; Law, K. S. (2002). The effects of leader and follower emotional intelligence on performance and attitude: An exploratory study. </a:t>
            </a:r>
            <a:r>
              <a:rPr lang="en-US" sz="1200" i="1" dirty="0">
                <a:effectLst/>
                <a:latin typeface="Times New Roman"/>
                <a:cs typeface="Times New Roman"/>
              </a:rPr>
              <a:t>The Leadership Quarterly, 13</a:t>
            </a:r>
            <a:r>
              <a:rPr lang="en-US" sz="1200" dirty="0">
                <a:effectLst/>
                <a:latin typeface="Times New Roman"/>
                <a:cs typeface="Times New Roman"/>
              </a:rPr>
              <a:t>(3)</a:t>
            </a:r>
            <a:r>
              <a:rPr lang="en-US" sz="1200" i="1" dirty="0">
                <a:effectLst/>
                <a:latin typeface="Times New Roman"/>
                <a:cs typeface="Times New Roman"/>
              </a:rPr>
              <a:t>, </a:t>
            </a:r>
            <a:r>
              <a:rPr lang="en-US" sz="1200" dirty="0">
                <a:effectLst/>
                <a:latin typeface="Times New Roman"/>
                <a:cs typeface="Times New Roman"/>
              </a:rPr>
              <a:t>243–274. http://</a:t>
            </a:r>
            <a:r>
              <a:rPr lang="en-US" sz="1200" dirty="0" err="1">
                <a:effectLst/>
                <a:latin typeface="Times New Roman"/>
                <a:cs typeface="Times New Roman"/>
              </a:rPr>
              <a:t>dx.doi.org</a:t>
            </a:r>
            <a:r>
              <a:rPr lang="en-US" sz="1200" dirty="0">
                <a:effectLst/>
                <a:latin typeface="Times New Roman"/>
                <a:cs typeface="Times New Roman"/>
              </a:rPr>
              <a:t>/10.1037/0021-9010.89.3.483 </a:t>
            </a:r>
            <a:endParaRPr lang="en-US" sz="1200" dirty="0">
              <a:latin typeface="Times New Roman"/>
              <a:cs typeface="Times New Roman"/>
            </a:endParaRPr>
          </a:p>
        </p:txBody>
      </p:sp>
    </p:spTree>
    <p:extLst>
      <p:ext uri="{BB962C8B-B14F-4D97-AF65-F5344CB8AC3E}">
        <p14:creationId xmlns:p14="http://schemas.microsoft.com/office/powerpoint/2010/main" val="21191904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4688" y="2093779"/>
            <a:ext cx="8076877" cy="3275638"/>
          </a:xfrm>
        </p:spPr>
        <p:txBody>
          <a:bodyPr>
            <a:noAutofit/>
          </a:bodyPr>
          <a:lstStyle/>
          <a:p>
            <a:pPr marL="0" indent="0">
              <a:spcAft>
                <a:spcPts val="600"/>
              </a:spcAft>
              <a:buNone/>
            </a:pPr>
            <a:r>
              <a:rPr lang="en-US" sz="2800" dirty="0">
                <a:latin typeface="Times New Roman"/>
                <a:cs typeface="Times New Roman"/>
              </a:rPr>
              <a:t>The purpose of this study was to assess the role of parental leadership modeling and the effects of parental attachment upon intrinsic leadership attributes of courage, self-esteem, and emotional intelligence in order to understand more fully the resulting effect of parental influence upon future leaders. </a:t>
            </a:r>
          </a:p>
          <a:p>
            <a:pPr marL="0" indent="0">
              <a:spcAft>
                <a:spcPts val="600"/>
              </a:spcAft>
              <a:buNone/>
            </a:pPr>
            <a:endParaRPr lang="en-US" sz="2800" dirty="0"/>
          </a:p>
        </p:txBody>
      </p:sp>
      <p:sp>
        <p:nvSpPr>
          <p:cNvPr id="3" name="Title 2"/>
          <p:cNvSpPr>
            <a:spLocks noGrp="1"/>
          </p:cNvSpPr>
          <p:nvPr>
            <p:ph type="title"/>
          </p:nvPr>
        </p:nvSpPr>
        <p:spPr/>
        <p:txBody>
          <a:bodyPr/>
          <a:lstStyle/>
          <a:p>
            <a:r>
              <a:rPr lang="en-US" dirty="0"/>
              <a:t>Purpose Statement</a:t>
            </a:r>
          </a:p>
        </p:txBody>
      </p:sp>
    </p:spTree>
    <p:extLst>
      <p:ext uri="{BB962C8B-B14F-4D97-AF65-F5344CB8AC3E}">
        <p14:creationId xmlns:p14="http://schemas.microsoft.com/office/powerpoint/2010/main" val="3361847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988674"/>
            <a:ext cx="8001000" cy="4585745"/>
          </a:xfrm>
        </p:spPr>
        <p:txBody>
          <a:bodyPr>
            <a:noAutofit/>
          </a:bodyPr>
          <a:lstStyle/>
          <a:p>
            <a:pPr>
              <a:spcAft>
                <a:spcPts val="600"/>
              </a:spcAft>
            </a:pPr>
            <a:r>
              <a:rPr lang="en-US" sz="2000" dirty="0">
                <a:latin typeface="Times New Roman"/>
                <a:cs typeface="Times New Roman"/>
              </a:rPr>
              <a:t>Seeds of leadership </a:t>
            </a:r>
            <a:r>
              <a:rPr lang="en-US" sz="2000" dirty="0">
                <a:effectLst/>
                <a:latin typeface="Times New Roman"/>
                <a:cs typeface="Times New Roman"/>
              </a:rPr>
              <a:t>(</a:t>
            </a:r>
            <a:r>
              <a:rPr lang="en-US" sz="2000" dirty="0">
                <a:latin typeface="Times New Roman"/>
                <a:cs typeface="Times New Roman"/>
              </a:rPr>
              <a:t>Delgado, 2000; </a:t>
            </a:r>
            <a:r>
              <a:rPr lang="en-US" sz="2000" dirty="0" err="1">
                <a:latin typeface="Times New Roman"/>
                <a:cs typeface="Times New Roman"/>
              </a:rPr>
              <a:t>Erben</a:t>
            </a:r>
            <a:r>
              <a:rPr lang="en-US" sz="2000" dirty="0">
                <a:latin typeface="Times New Roman"/>
                <a:cs typeface="Times New Roman"/>
              </a:rPr>
              <a:t> &amp; </a:t>
            </a:r>
            <a:r>
              <a:rPr lang="en-US" sz="2000" dirty="0" err="1">
                <a:latin typeface="Times New Roman"/>
                <a:cs typeface="Times New Roman"/>
              </a:rPr>
              <a:t>Guneser</a:t>
            </a:r>
            <a:r>
              <a:rPr lang="en-US" sz="2000" dirty="0">
                <a:latin typeface="Times New Roman"/>
                <a:cs typeface="Times New Roman"/>
              </a:rPr>
              <a:t>, 2008; </a:t>
            </a:r>
            <a:r>
              <a:rPr lang="en-US" sz="2000" dirty="0">
                <a:effectLst/>
                <a:latin typeface="Times New Roman"/>
                <a:cs typeface="Times New Roman"/>
              </a:rPr>
              <a:t>Kenny &amp; </a:t>
            </a:r>
            <a:r>
              <a:rPr lang="en-US" sz="2000" dirty="0" err="1">
                <a:effectLst/>
                <a:latin typeface="Times New Roman"/>
                <a:cs typeface="Times New Roman"/>
              </a:rPr>
              <a:t>Sirin</a:t>
            </a:r>
            <a:r>
              <a:rPr lang="en-US" sz="2000" dirty="0">
                <a:effectLst/>
                <a:latin typeface="Times New Roman"/>
                <a:cs typeface="Times New Roman"/>
              </a:rPr>
              <a:t>, 2006). </a:t>
            </a:r>
            <a:endParaRPr lang="en-US" sz="2000" dirty="0">
              <a:latin typeface="Times New Roman"/>
              <a:cs typeface="Times New Roman"/>
            </a:endParaRPr>
          </a:p>
          <a:p>
            <a:pPr>
              <a:spcAft>
                <a:spcPts val="600"/>
              </a:spcAft>
            </a:pPr>
            <a:r>
              <a:rPr lang="en-US" sz="2000" dirty="0">
                <a:latin typeface="Times New Roman"/>
                <a:cs typeface="Times New Roman"/>
              </a:rPr>
              <a:t>Leadership modeled in the home (</a:t>
            </a:r>
            <a:r>
              <a:rPr lang="en-US" sz="2000" dirty="0" err="1">
                <a:latin typeface="Times New Roman"/>
                <a:cs typeface="Times New Roman"/>
              </a:rPr>
              <a:t>Wilke</a:t>
            </a:r>
            <a:r>
              <a:rPr lang="en-US" sz="2000" dirty="0">
                <a:latin typeface="Times New Roman"/>
                <a:cs typeface="Times New Roman"/>
              </a:rPr>
              <a:t>, </a:t>
            </a:r>
            <a:r>
              <a:rPr lang="en-US" sz="2000" dirty="0" err="1">
                <a:latin typeface="Times New Roman"/>
                <a:cs typeface="Times New Roman"/>
              </a:rPr>
              <a:t>Wilke</a:t>
            </a:r>
            <a:r>
              <a:rPr lang="en-US" sz="2000" dirty="0">
                <a:latin typeface="Times New Roman"/>
                <a:cs typeface="Times New Roman"/>
              </a:rPr>
              <a:t>, &amp; </a:t>
            </a:r>
            <a:r>
              <a:rPr lang="en-US" sz="2000" dirty="0" err="1">
                <a:latin typeface="Times New Roman"/>
                <a:cs typeface="Times New Roman"/>
              </a:rPr>
              <a:t>Viglione</a:t>
            </a:r>
            <a:r>
              <a:rPr lang="en-US" sz="2000" dirty="0">
                <a:latin typeface="Times New Roman"/>
                <a:cs typeface="Times New Roman"/>
              </a:rPr>
              <a:t>, 2015).</a:t>
            </a:r>
          </a:p>
          <a:p>
            <a:pPr>
              <a:spcAft>
                <a:spcPts val="600"/>
              </a:spcAft>
            </a:pPr>
            <a:r>
              <a:rPr lang="en-US" sz="2000" dirty="0">
                <a:latin typeface="Times New Roman"/>
                <a:cs typeface="Times New Roman"/>
              </a:rPr>
              <a:t>Family structures and systems (</a:t>
            </a:r>
            <a:r>
              <a:rPr lang="en-US" sz="2000" dirty="0" err="1">
                <a:latin typeface="Times New Roman"/>
                <a:cs typeface="Times New Roman"/>
              </a:rPr>
              <a:t>Wilke</a:t>
            </a:r>
            <a:r>
              <a:rPr lang="en-US" sz="2000" dirty="0">
                <a:latin typeface="Times New Roman"/>
                <a:cs typeface="Times New Roman"/>
              </a:rPr>
              <a:t> et al.). </a:t>
            </a:r>
          </a:p>
          <a:p>
            <a:pPr>
              <a:spcAft>
                <a:spcPts val="600"/>
              </a:spcAft>
            </a:pPr>
            <a:r>
              <a:rPr lang="en-US" sz="2000" dirty="0">
                <a:latin typeface="Times New Roman"/>
                <a:cs typeface="Times New Roman"/>
              </a:rPr>
              <a:t>Origins of leadership emerges from a deeply rooted self </a:t>
            </a:r>
            <a:r>
              <a:rPr lang="en-US" sz="2000" dirty="0">
                <a:effectLst/>
                <a:latin typeface="Times New Roman"/>
                <a:cs typeface="Times New Roman"/>
              </a:rPr>
              <a:t>(Chang &amp; Johnson, 2010; Shamir &amp; </a:t>
            </a:r>
            <a:r>
              <a:rPr lang="en-US" sz="2000" dirty="0" err="1">
                <a:effectLst/>
                <a:latin typeface="Times New Roman"/>
                <a:cs typeface="Times New Roman"/>
              </a:rPr>
              <a:t>Eilam</a:t>
            </a:r>
            <a:r>
              <a:rPr lang="en-US" sz="2000" dirty="0">
                <a:effectLst/>
                <a:latin typeface="Times New Roman"/>
                <a:cs typeface="Times New Roman"/>
              </a:rPr>
              <a:t>, 2005). </a:t>
            </a:r>
          </a:p>
          <a:p>
            <a:pPr>
              <a:spcAft>
                <a:spcPts val="600"/>
              </a:spcAft>
            </a:pPr>
            <a:r>
              <a:rPr lang="en-US" sz="2000" dirty="0">
                <a:latin typeface="Times New Roman"/>
                <a:cs typeface="Times New Roman"/>
              </a:rPr>
              <a:t>A leader’s potential emerges out of one’s life-story (Ferreira, Santos, </a:t>
            </a:r>
            <a:r>
              <a:rPr lang="en-US" sz="2000" dirty="0" err="1">
                <a:latin typeface="Times New Roman"/>
                <a:cs typeface="Times New Roman"/>
              </a:rPr>
              <a:t>Fonesca</a:t>
            </a:r>
            <a:r>
              <a:rPr lang="en-US" sz="2000" dirty="0">
                <a:latin typeface="Times New Roman"/>
                <a:cs typeface="Times New Roman"/>
              </a:rPr>
              <a:t>, &amp; </a:t>
            </a:r>
            <a:r>
              <a:rPr lang="en-US" sz="2000" dirty="0" err="1">
                <a:latin typeface="Times New Roman"/>
                <a:cs typeface="Times New Roman"/>
              </a:rPr>
              <a:t>Haase</a:t>
            </a:r>
            <a:r>
              <a:rPr lang="en-US" sz="2000" dirty="0">
                <a:latin typeface="Times New Roman"/>
                <a:cs typeface="Times New Roman"/>
              </a:rPr>
              <a:t>, 2007). </a:t>
            </a:r>
          </a:p>
        </p:txBody>
      </p:sp>
      <p:sp>
        <p:nvSpPr>
          <p:cNvPr id="3" name="Title 2"/>
          <p:cNvSpPr>
            <a:spLocks noGrp="1"/>
          </p:cNvSpPr>
          <p:nvPr>
            <p:ph type="title"/>
          </p:nvPr>
        </p:nvSpPr>
        <p:spPr/>
        <p:txBody>
          <a:bodyPr>
            <a:normAutofit/>
          </a:bodyPr>
          <a:lstStyle/>
          <a:p>
            <a:r>
              <a:rPr lang="en-US" dirty="0">
                <a:latin typeface="Times New Roman"/>
                <a:cs typeface="Times New Roman"/>
              </a:rPr>
              <a:t>Parental Influence</a:t>
            </a:r>
          </a:p>
        </p:txBody>
      </p:sp>
    </p:spTree>
    <p:extLst>
      <p:ext uri="{BB962C8B-B14F-4D97-AF65-F5344CB8AC3E}">
        <p14:creationId xmlns:p14="http://schemas.microsoft.com/office/powerpoint/2010/main" val="2032879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8573C-B573-E84E-B0C6-A27B24191A51}"/>
              </a:ext>
            </a:extLst>
          </p:cNvPr>
          <p:cNvSpPr>
            <a:spLocks noGrp="1"/>
          </p:cNvSpPr>
          <p:nvPr>
            <p:ph type="title"/>
          </p:nvPr>
        </p:nvSpPr>
        <p:spPr/>
        <p:txBody>
          <a:bodyPr/>
          <a:lstStyle/>
          <a:p>
            <a:r>
              <a:rPr lang="en-US" dirty="0">
                <a:latin typeface="Times New Roman"/>
                <a:cs typeface="Times New Roman"/>
              </a:rPr>
              <a:t>Parental Attachment</a:t>
            </a:r>
          </a:p>
        </p:txBody>
      </p:sp>
      <p:sp>
        <p:nvSpPr>
          <p:cNvPr id="3" name="Content Placeholder 2">
            <a:extLst>
              <a:ext uri="{FF2B5EF4-FFF2-40B4-BE49-F238E27FC236}">
                <a16:creationId xmlns:a16="http://schemas.microsoft.com/office/drawing/2014/main" id="{C43A985A-AA92-BA45-93EB-95CD5EB0AF8F}"/>
              </a:ext>
            </a:extLst>
          </p:cNvPr>
          <p:cNvSpPr>
            <a:spLocks noGrp="1"/>
          </p:cNvSpPr>
          <p:nvPr>
            <p:ph idx="1"/>
          </p:nvPr>
        </p:nvSpPr>
        <p:spPr>
          <a:xfrm>
            <a:off x="685800" y="1869141"/>
            <a:ext cx="7770813" cy="4564804"/>
          </a:xfrm>
        </p:spPr>
        <p:txBody>
          <a:bodyPr>
            <a:noAutofit/>
          </a:bodyPr>
          <a:lstStyle/>
          <a:p>
            <a:r>
              <a:rPr lang="en-US" sz="2000" dirty="0">
                <a:latin typeface="Times New Roman"/>
                <a:cs typeface="Times New Roman"/>
              </a:rPr>
              <a:t>Attachment and childhood maltreatment </a:t>
            </a:r>
            <a:r>
              <a:rPr lang="en-US" sz="2000" dirty="0"/>
              <a:t>(</a:t>
            </a:r>
            <a:r>
              <a:rPr lang="en-US" sz="2000" dirty="0" err="1"/>
              <a:t>Widom</a:t>
            </a:r>
            <a:r>
              <a:rPr lang="en-US" sz="2000" dirty="0"/>
              <a:t>, </a:t>
            </a:r>
            <a:r>
              <a:rPr lang="en-US" sz="2000" dirty="0" err="1"/>
              <a:t>Czaj</a:t>
            </a:r>
            <a:r>
              <a:rPr lang="en-US" sz="2000" dirty="0"/>
              <a:t>, </a:t>
            </a:r>
            <a:r>
              <a:rPr lang="en-US" sz="2000" dirty="0" err="1"/>
              <a:t>Kazkowki</a:t>
            </a:r>
            <a:r>
              <a:rPr lang="en-US" sz="2000" dirty="0"/>
              <a:t>, &amp; </a:t>
            </a:r>
            <a:r>
              <a:rPr lang="en-US" sz="2000" dirty="0" err="1"/>
              <a:t>Chauhan</a:t>
            </a:r>
            <a:r>
              <a:rPr lang="en-US" sz="2000" dirty="0"/>
              <a:t>, 2018)</a:t>
            </a:r>
            <a:r>
              <a:rPr lang="en-US" sz="2000" dirty="0">
                <a:latin typeface="Times New Roman"/>
                <a:cs typeface="Times New Roman"/>
              </a:rPr>
              <a:t>.</a:t>
            </a:r>
          </a:p>
          <a:p>
            <a:r>
              <a:rPr lang="en-US" sz="2000" dirty="0">
                <a:latin typeface="Times New Roman"/>
                <a:cs typeface="Times New Roman"/>
              </a:rPr>
              <a:t>Attachment and mental health related outcomes </a:t>
            </a:r>
            <a:r>
              <a:rPr lang="en-US" sz="2000" dirty="0"/>
              <a:t>(</a:t>
            </a:r>
            <a:r>
              <a:rPr lang="en-US" sz="2000" dirty="0" err="1"/>
              <a:t>Widom</a:t>
            </a:r>
            <a:r>
              <a:rPr lang="en-US" sz="2000" dirty="0"/>
              <a:t> et al.)</a:t>
            </a:r>
            <a:r>
              <a:rPr lang="en-US" sz="2000" dirty="0">
                <a:latin typeface="Times New Roman"/>
                <a:cs typeface="Times New Roman"/>
              </a:rPr>
              <a:t>.</a:t>
            </a:r>
          </a:p>
          <a:p>
            <a:r>
              <a:rPr lang="en-US" sz="2000" dirty="0">
                <a:latin typeface="Times New Roman"/>
                <a:cs typeface="Times New Roman"/>
              </a:rPr>
              <a:t>Four discrete forms of attachment: </a:t>
            </a:r>
            <a:r>
              <a:rPr lang="en-US" sz="2000" dirty="0">
                <a:effectLst/>
                <a:latin typeface="Times New Roman"/>
                <a:cs typeface="Times New Roman"/>
              </a:rPr>
              <a:t>secure, anxious-ambivalent, anxious-avoidant, and disorganized </a:t>
            </a:r>
            <a:r>
              <a:rPr lang="en-US" sz="2000" dirty="0"/>
              <a:t>(</a:t>
            </a:r>
            <a:r>
              <a:rPr lang="en-US" sz="2000" dirty="0" err="1"/>
              <a:t>Widom</a:t>
            </a:r>
            <a:r>
              <a:rPr lang="en-US" sz="2000" dirty="0"/>
              <a:t> et al.).</a:t>
            </a:r>
            <a:endParaRPr lang="en-US" sz="2000" dirty="0">
              <a:effectLst/>
              <a:latin typeface="Times New Roman"/>
              <a:cs typeface="Times New Roman"/>
            </a:endParaRPr>
          </a:p>
          <a:p>
            <a:r>
              <a:rPr lang="en-US" sz="2000" dirty="0">
                <a:latin typeface="Times New Roman"/>
                <a:cs typeface="Times New Roman"/>
              </a:rPr>
              <a:t>Attachment and a leader’s ability to relate and connect with others </a:t>
            </a:r>
            <a:r>
              <a:rPr lang="en-US" sz="2000" dirty="0"/>
              <a:t>(</a:t>
            </a:r>
            <a:r>
              <a:rPr lang="en-US" sz="2000" dirty="0" err="1"/>
              <a:t>Widom</a:t>
            </a:r>
            <a:r>
              <a:rPr lang="en-US" sz="2000" dirty="0"/>
              <a:t> et al.)</a:t>
            </a:r>
            <a:r>
              <a:rPr lang="en-US" sz="2000" dirty="0">
                <a:latin typeface="Times New Roman"/>
                <a:cs typeface="Times New Roman"/>
              </a:rPr>
              <a:t>. </a:t>
            </a:r>
          </a:p>
          <a:p>
            <a:r>
              <a:rPr lang="en-US" sz="2000" dirty="0">
                <a:latin typeface="Times New Roman"/>
                <a:cs typeface="Times New Roman"/>
              </a:rPr>
              <a:t>Emotional and psychological attachment to parent (Popper, </a:t>
            </a:r>
            <a:r>
              <a:rPr lang="en-US" sz="2000" dirty="0" err="1">
                <a:latin typeface="Times New Roman"/>
                <a:cs typeface="Times New Roman"/>
              </a:rPr>
              <a:t>Mayseless</a:t>
            </a:r>
            <a:r>
              <a:rPr lang="en-US" sz="2000" dirty="0">
                <a:latin typeface="Times New Roman"/>
                <a:cs typeface="Times New Roman"/>
              </a:rPr>
              <a:t>, &amp; </a:t>
            </a:r>
            <a:r>
              <a:rPr lang="en-US" sz="2000" dirty="0" err="1">
                <a:latin typeface="Times New Roman"/>
                <a:cs typeface="Times New Roman"/>
              </a:rPr>
              <a:t>Catelnovo</a:t>
            </a:r>
            <a:r>
              <a:rPr lang="en-US" sz="2000" dirty="0">
                <a:latin typeface="Times New Roman"/>
                <a:cs typeface="Times New Roman"/>
              </a:rPr>
              <a:t>, 2000).  </a:t>
            </a:r>
          </a:p>
        </p:txBody>
      </p:sp>
    </p:spTree>
    <p:extLst>
      <p:ext uri="{BB962C8B-B14F-4D97-AF65-F5344CB8AC3E}">
        <p14:creationId xmlns:p14="http://schemas.microsoft.com/office/powerpoint/2010/main" val="1425044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8" y="1939453"/>
            <a:ext cx="7745505" cy="4474115"/>
          </a:xfrm>
        </p:spPr>
        <p:txBody>
          <a:bodyPr>
            <a:normAutofit/>
          </a:bodyPr>
          <a:lstStyle/>
          <a:p>
            <a:pPr marL="0" indent="0">
              <a:buNone/>
            </a:pPr>
            <a:r>
              <a:rPr lang="en-US" dirty="0">
                <a:effectLst/>
                <a:latin typeface="Times New Roman"/>
                <a:cs typeface="Times New Roman"/>
              </a:rPr>
              <a:t>Research Question 1: To what extent does parental leadership modeling and parental attachment relate to leader </a:t>
            </a:r>
            <a:r>
              <a:rPr lang="en-US" u="sng" dirty="0">
                <a:effectLst/>
                <a:latin typeface="Times New Roman"/>
                <a:cs typeface="Times New Roman"/>
              </a:rPr>
              <a:t>courage</a:t>
            </a:r>
            <a:r>
              <a:rPr lang="en-US" dirty="0">
                <a:effectLst/>
                <a:latin typeface="Times New Roman"/>
                <a:cs typeface="Times New Roman"/>
              </a:rPr>
              <a:t>?</a:t>
            </a:r>
          </a:p>
          <a:p>
            <a:pPr marL="0" indent="0">
              <a:buNone/>
            </a:pPr>
            <a:endParaRPr lang="en-US" sz="1000" dirty="0">
              <a:effectLst/>
              <a:latin typeface="Times New Roman"/>
              <a:cs typeface="Times New Roman"/>
            </a:endParaRPr>
          </a:p>
          <a:p>
            <a:pPr marL="0" indent="0">
              <a:buNone/>
            </a:pPr>
            <a:r>
              <a:rPr lang="en-US" dirty="0">
                <a:effectLst/>
                <a:latin typeface="Times New Roman"/>
                <a:cs typeface="Times New Roman"/>
              </a:rPr>
              <a:t>Research Question 2: To what extent does parental leadership modeling and parental attachment relate to leader </a:t>
            </a:r>
            <a:r>
              <a:rPr lang="en-US" u="sng" dirty="0">
                <a:effectLst/>
                <a:latin typeface="Times New Roman"/>
                <a:cs typeface="Times New Roman"/>
              </a:rPr>
              <a:t>self-esteem</a:t>
            </a:r>
            <a:r>
              <a:rPr lang="en-US" dirty="0">
                <a:effectLst/>
                <a:latin typeface="Times New Roman"/>
                <a:cs typeface="Times New Roman"/>
              </a:rPr>
              <a:t>?</a:t>
            </a:r>
          </a:p>
          <a:p>
            <a:pPr marL="0" indent="0">
              <a:buNone/>
            </a:pPr>
            <a:endParaRPr lang="en-US" sz="1000" dirty="0">
              <a:effectLst/>
              <a:latin typeface="Times New Roman"/>
              <a:cs typeface="Times New Roman"/>
            </a:endParaRPr>
          </a:p>
          <a:p>
            <a:pPr marL="0" indent="0">
              <a:buNone/>
            </a:pPr>
            <a:r>
              <a:rPr lang="en-US" dirty="0">
                <a:effectLst/>
                <a:latin typeface="Times New Roman"/>
                <a:cs typeface="Times New Roman"/>
              </a:rPr>
              <a:t>Research Question 3: To what extent does parental leadership modeling and parental attachment relate to leader  </a:t>
            </a:r>
            <a:r>
              <a:rPr lang="en-US" u="sng" dirty="0">
                <a:effectLst/>
                <a:latin typeface="Times New Roman"/>
                <a:cs typeface="Times New Roman"/>
              </a:rPr>
              <a:t>emotional intelligence</a:t>
            </a:r>
            <a:r>
              <a:rPr lang="en-US" dirty="0">
                <a:effectLst/>
                <a:latin typeface="Times New Roman"/>
                <a:cs typeface="Times New Roman"/>
              </a:rPr>
              <a:t>?</a:t>
            </a:r>
            <a:endParaRPr lang="en-US" dirty="0">
              <a:latin typeface="Times New Roman"/>
              <a:cs typeface="Times New Roman"/>
            </a:endParaRPr>
          </a:p>
          <a:p>
            <a:pPr marL="0" indent="0">
              <a:spcAft>
                <a:spcPts val="600"/>
              </a:spcAft>
              <a:buNone/>
            </a:pPr>
            <a:endParaRPr lang="en-US" dirty="0">
              <a:latin typeface="Times New Roman"/>
              <a:cs typeface="Times New Roman"/>
            </a:endParaRPr>
          </a:p>
        </p:txBody>
      </p:sp>
      <p:sp>
        <p:nvSpPr>
          <p:cNvPr id="3" name="Title 2"/>
          <p:cNvSpPr>
            <a:spLocks noGrp="1"/>
          </p:cNvSpPr>
          <p:nvPr>
            <p:ph type="title"/>
          </p:nvPr>
        </p:nvSpPr>
        <p:spPr/>
        <p:txBody>
          <a:bodyPr>
            <a:normAutofit/>
          </a:bodyPr>
          <a:lstStyle/>
          <a:p>
            <a:r>
              <a:rPr lang="en-US" sz="5400" dirty="0">
                <a:latin typeface="Times New Roman"/>
                <a:cs typeface="Times New Roman"/>
              </a:rPr>
              <a:t>Research Questions</a:t>
            </a:r>
          </a:p>
        </p:txBody>
      </p:sp>
    </p:spTree>
    <p:extLst>
      <p:ext uri="{BB962C8B-B14F-4D97-AF65-F5344CB8AC3E}">
        <p14:creationId xmlns:p14="http://schemas.microsoft.com/office/powerpoint/2010/main" val="30305438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Study Significance</a:t>
            </a:r>
          </a:p>
        </p:txBody>
      </p:sp>
      <p:sp>
        <p:nvSpPr>
          <p:cNvPr id="3" name="Content Placeholder 2"/>
          <p:cNvSpPr>
            <a:spLocks noGrp="1"/>
          </p:cNvSpPr>
          <p:nvPr>
            <p:ph idx="1"/>
          </p:nvPr>
        </p:nvSpPr>
        <p:spPr>
          <a:xfrm>
            <a:off x="885577" y="2055519"/>
            <a:ext cx="7268415" cy="4070643"/>
          </a:xfrm>
        </p:spPr>
        <p:txBody>
          <a:bodyPr>
            <a:normAutofit/>
          </a:bodyPr>
          <a:lstStyle/>
          <a:p>
            <a:pPr marL="0" indent="0">
              <a:buNone/>
            </a:pPr>
            <a:r>
              <a:rPr lang="en-US" sz="2400" dirty="0">
                <a:latin typeface="Times New Roman"/>
                <a:cs typeface="Times New Roman"/>
              </a:rPr>
              <a:t>The findings in this research provide insights around the intrinsic origins of leadership and provides leadership training and leadership identification with an excellent tool for training and development that goes much deeper than traditional methods and is more holistic in its scope. </a:t>
            </a:r>
          </a:p>
          <a:p>
            <a:pPr marL="0" indent="0">
              <a:buNone/>
            </a:pPr>
            <a:endParaRPr lang="en-US" sz="2400" dirty="0">
              <a:latin typeface="Times New Roman"/>
              <a:cs typeface="Times New Roman"/>
            </a:endParaRPr>
          </a:p>
        </p:txBody>
      </p:sp>
    </p:spTree>
    <p:extLst>
      <p:ext uri="{BB962C8B-B14F-4D97-AF65-F5344CB8AC3E}">
        <p14:creationId xmlns:p14="http://schemas.microsoft.com/office/powerpoint/2010/main" val="1906745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6279" y="1876638"/>
            <a:ext cx="4177112" cy="4223874"/>
          </a:xfrm>
        </p:spPr>
        <p:txBody>
          <a:bodyPr>
            <a:normAutofit lnSpcReduction="10000"/>
          </a:bodyPr>
          <a:lstStyle/>
          <a:p>
            <a:pPr>
              <a:spcAft>
                <a:spcPts val="600"/>
              </a:spcAft>
            </a:pPr>
            <a:r>
              <a:rPr lang="en-US" dirty="0">
                <a:latin typeface="Times New Roman"/>
                <a:cs typeface="Times New Roman"/>
              </a:rPr>
              <a:t>Two Predictor (independent) variables: </a:t>
            </a:r>
          </a:p>
          <a:p>
            <a:pPr lvl="1">
              <a:spcAft>
                <a:spcPts val="600"/>
              </a:spcAft>
            </a:pPr>
            <a:r>
              <a:rPr lang="en-US" dirty="0">
                <a:latin typeface="Times New Roman"/>
                <a:cs typeface="Times New Roman"/>
              </a:rPr>
              <a:t>X</a:t>
            </a:r>
            <a:r>
              <a:rPr lang="en-US" baseline="-25000" dirty="0">
                <a:latin typeface="Times New Roman"/>
                <a:cs typeface="Times New Roman"/>
              </a:rPr>
              <a:t>1 </a:t>
            </a:r>
            <a:r>
              <a:rPr lang="en-US" dirty="0">
                <a:latin typeface="Times New Roman"/>
                <a:cs typeface="Times New Roman"/>
              </a:rPr>
              <a:t>= Parental Leadership Modeling</a:t>
            </a:r>
          </a:p>
          <a:p>
            <a:pPr lvl="1">
              <a:spcAft>
                <a:spcPts val="600"/>
              </a:spcAft>
            </a:pPr>
            <a:r>
              <a:rPr lang="en-US" dirty="0">
                <a:latin typeface="Times New Roman"/>
                <a:cs typeface="Times New Roman"/>
              </a:rPr>
              <a:t>X</a:t>
            </a:r>
            <a:r>
              <a:rPr lang="en-US" baseline="-25000" dirty="0">
                <a:latin typeface="Times New Roman"/>
                <a:cs typeface="Times New Roman"/>
              </a:rPr>
              <a:t>2 </a:t>
            </a:r>
            <a:r>
              <a:rPr lang="en-US" dirty="0">
                <a:latin typeface="Times New Roman"/>
                <a:cs typeface="Times New Roman"/>
              </a:rPr>
              <a:t>= Parental Attachment</a:t>
            </a:r>
          </a:p>
          <a:p>
            <a:pPr>
              <a:spcAft>
                <a:spcPts val="600"/>
              </a:spcAft>
            </a:pPr>
            <a:r>
              <a:rPr lang="en-US" dirty="0">
                <a:latin typeface="Times New Roman"/>
                <a:cs typeface="Times New Roman"/>
              </a:rPr>
              <a:t>Three Outcome (dependent) variables: </a:t>
            </a:r>
          </a:p>
          <a:p>
            <a:pPr lvl="1">
              <a:spcAft>
                <a:spcPts val="600"/>
              </a:spcAft>
            </a:pPr>
            <a:r>
              <a:rPr lang="en-US" dirty="0">
                <a:latin typeface="Times New Roman"/>
                <a:cs typeface="Times New Roman"/>
              </a:rPr>
              <a:t>Y</a:t>
            </a:r>
            <a:r>
              <a:rPr lang="en-US" baseline="-25000" dirty="0">
                <a:latin typeface="Times New Roman"/>
                <a:cs typeface="Times New Roman"/>
              </a:rPr>
              <a:t>1 </a:t>
            </a:r>
            <a:r>
              <a:rPr lang="en-US" dirty="0">
                <a:latin typeface="Times New Roman"/>
                <a:cs typeface="Times New Roman"/>
              </a:rPr>
              <a:t>= Courage</a:t>
            </a:r>
          </a:p>
          <a:p>
            <a:pPr lvl="1">
              <a:spcAft>
                <a:spcPts val="600"/>
              </a:spcAft>
            </a:pPr>
            <a:r>
              <a:rPr lang="en-US" dirty="0">
                <a:latin typeface="Times New Roman"/>
                <a:cs typeface="Times New Roman"/>
              </a:rPr>
              <a:t>Y</a:t>
            </a:r>
            <a:r>
              <a:rPr lang="en-US" baseline="-25000" dirty="0">
                <a:latin typeface="Times New Roman"/>
                <a:cs typeface="Times New Roman"/>
              </a:rPr>
              <a:t>2 </a:t>
            </a:r>
            <a:r>
              <a:rPr lang="en-US" dirty="0">
                <a:latin typeface="Times New Roman"/>
                <a:cs typeface="Times New Roman"/>
              </a:rPr>
              <a:t>= Self-esteem</a:t>
            </a:r>
          </a:p>
          <a:p>
            <a:pPr lvl="1">
              <a:spcAft>
                <a:spcPts val="600"/>
              </a:spcAft>
            </a:pPr>
            <a:r>
              <a:rPr lang="en-US" dirty="0">
                <a:latin typeface="Times New Roman"/>
                <a:cs typeface="Times New Roman"/>
              </a:rPr>
              <a:t>Y</a:t>
            </a:r>
            <a:r>
              <a:rPr lang="en-US" baseline="-25000" dirty="0">
                <a:latin typeface="Times New Roman"/>
                <a:cs typeface="Times New Roman"/>
              </a:rPr>
              <a:t>3 </a:t>
            </a:r>
            <a:r>
              <a:rPr lang="en-US" dirty="0">
                <a:latin typeface="Times New Roman"/>
                <a:cs typeface="Times New Roman"/>
              </a:rPr>
              <a:t>= Emotional Intelligence</a:t>
            </a:r>
          </a:p>
        </p:txBody>
      </p:sp>
      <p:sp>
        <p:nvSpPr>
          <p:cNvPr id="3" name="Title 2"/>
          <p:cNvSpPr>
            <a:spLocks noGrp="1"/>
          </p:cNvSpPr>
          <p:nvPr>
            <p:ph type="title"/>
          </p:nvPr>
        </p:nvSpPr>
        <p:spPr>
          <a:xfrm>
            <a:off x="396279" y="415706"/>
            <a:ext cx="8426073" cy="1054250"/>
          </a:xfrm>
        </p:spPr>
        <p:txBody>
          <a:bodyPr>
            <a:normAutofit fontScale="90000"/>
          </a:bodyPr>
          <a:lstStyle/>
          <a:p>
            <a:r>
              <a:rPr lang="en-US" dirty="0">
                <a:latin typeface="Times New Roman"/>
                <a:cs typeface="Times New Roman"/>
              </a:rPr>
              <a:t>Methodology: Multiple Regression</a:t>
            </a:r>
          </a:p>
        </p:txBody>
      </p:sp>
      <p:cxnSp>
        <p:nvCxnSpPr>
          <p:cNvPr id="5" name="Straight Connector 4"/>
          <p:cNvCxnSpPr>
            <a:cxnSpLocks/>
          </p:cNvCxnSpPr>
          <p:nvPr/>
        </p:nvCxnSpPr>
        <p:spPr>
          <a:xfrm>
            <a:off x="4321136" y="1873796"/>
            <a:ext cx="0" cy="435489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nvGrpSpPr>
          <p:cNvPr id="6" name="Group 5"/>
          <p:cNvGrpSpPr/>
          <p:nvPr/>
        </p:nvGrpSpPr>
        <p:grpSpPr>
          <a:xfrm>
            <a:off x="4430627" y="1873796"/>
            <a:ext cx="4736318" cy="1121240"/>
            <a:chOff x="4430627" y="1873796"/>
            <a:chExt cx="4736318" cy="1121240"/>
          </a:xfrm>
        </p:grpSpPr>
        <p:sp>
          <p:nvSpPr>
            <p:cNvPr id="30" name="TextBox 29"/>
            <p:cNvSpPr txBox="1"/>
            <p:nvPr/>
          </p:nvSpPr>
          <p:spPr>
            <a:xfrm>
              <a:off x="6339607" y="2306990"/>
              <a:ext cx="2827338" cy="369332"/>
            </a:xfrm>
            <a:prstGeom prst="rect">
              <a:avLst/>
            </a:prstGeom>
            <a:noFill/>
          </p:spPr>
          <p:txBody>
            <a:bodyPr wrap="square" rtlCol="0">
              <a:spAutoFit/>
            </a:bodyPr>
            <a:lstStyle/>
            <a:p>
              <a:r>
                <a:rPr lang="en-US" dirty="0">
                  <a:latin typeface="Times New Roman"/>
                  <a:cs typeface="Times New Roman"/>
                </a:rPr>
                <a:t>Y</a:t>
              </a:r>
              <a:r>
                <a:rPr lang="en-US" baseline="-25000" dirty="0">
                  <a:latin typeface="Times New Roman"/>
                  <a:cs typeface="Times New Roman"/>
                </a:rPr>
                <a:t>1</a:t>
              </a:r>
              <a:r>
                <a:rPr lang="en-US" dirty="0">
                  <a:latin typeface="Times New Roman"/>
                  <a:cs typeface="Times New Roman"/>
                </a:rPr>
                <a:t> Courage</a:t>
              </a:r>
              <a:endParaRPr lang="en-US" baseline="-25000" dirty="0">
                <a:latin typeface="Times New Roman"/>
                <a:cs typeface="Times New Roman"/>
              </a:endParaRPr>
            </a:p>
          </p:txBody>
        </p:sp>
        <p:sp>
          <p:nvSpPr>
            <p:cNvPr id="31" name="TextBox 30"/>
            <p:cNvSpPr txBox="1"/>
            <p:nvPr/>
          </p:nvSpPr>
          <p:spPr>
            <a:xfrm>
              <a:off x="4981923" y="1873796"/>
              <a:ext cx="446251" cy="369332"/>
            </a:xfrm>
            <a:prstGeom prst="rect">
              <a:avLst/>
            </a:prstGeom>
            <a:noFill/>
          </p:spPr>
          <p:txBody>
            <a:bodyPr wrap="square" rtlCol="0">
              <a:spAutoFit/>
            </a:bodyPr>
            <a:lstStyle/>
            <a:p>
              <a:r>
                <a:rPr lang="en-US" dirty="0">
                  <a:latin typeface="Times New Roman"/>
                  <a:cs typeface="Times New Roman"/>
                </a:rPr>
                <a:t>X</a:t>
              </a:r>
              <a:r>
                <a:rPr lang="en-US" baseline="-25000" dirty="0">
                  <a:latin typeface="Times New Roman"/>
                  <a:cs typeface="Times New Roman"/>
                </a:rPr>
                <a:t>1</a:t>
              </a:r>
            </a:p>
          </p:txBody>
        </p:sp>
        <p:sp>
          <p:nvSpPr>
            <p:cNvPr id="32" name="TextBox 31"/>
            <p:cNvSpPr txBox="1"/>
            <p:nvPr/>
          </p:nvSpPr>
          <p:spPr>
            <a:xfrm>
              <a:off x="4981923" y="2625704"/>
              <a:ext cx="446251" cy="369332"/>
            </a:xfrm>
            <a:prstGeom prst="rect">
              <a:avLst/>
            </a:prstGeom>
            <a:noFill/>
          </p:spPr>
          <p:txBody>
            <a:bodyPr wrap="square" rtlCol="0">
              <a:spAutoFit/>
            </a:bodyPr>
            <a:lstStyle/>
            <a:p>
              <a:r>
                <a:rPr lang="en-US" dirty="0">
                  <a:latin typeface="Times New Roman"/>
                  <a:cs typeface="Times New Roman"/>
                </a:rPr>
                <a:t>X</a:t>
              </a:r>
              <a:r>
                <a:rPr lang="en-US" baseline="-25000" dirty="0">
                  <a:latin typeface="Times New Roman"/>
                  <a:cs typeface="Times New Roman"/>
                </a:rPr>
                <a:t>2</a:t>
              </a:r>
            </a:p>
          </p:txBody>
        </p:sp>
        <p:cxnSp>
          <p:nvCxnSpPr>
            <p:cNvPr id="33" name="Straight Arrow Connector 32"/>
            <p:cNvCxnSpPr>
              <a:endCxn id="30" idx="1"/>
            </p:cNvCxnSpPr>
            <p:nvPr/>
          </p:nvCxnSpPr>
          <p:spPr>
            <a:xfrm>
              <a:off x="5323606" y="2214983"/>
              <a:ext cx="1016000" cy="27667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flipV="1">
              <a:off x="5323606" y="2566580"/>
              <a:ext cx="1016000" cy="27150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7CF417E4-1C0B-834C-84D6-BC82EF5B4E66}"/>
                </a:ext>
              </a:extLst>
            </p:cNvPr>
            <p:cNvSpPr txBox="1"/>
            <p:nvPr/>
          </p:nvSpPr>
          <p:spPr>
            <a:xfrm>
              <a:off x="4430627" y="2321793"/>
              <a:ext cx="692946" cy="338554"/>
            </a:xfrm>
            <a:prstGeom prst="rect">
              <a:avLst/>
            </a:prstGeom>
            <a:noFill/>
          </p:spPr>
          <p:txBody>
            <a:bodyPr wrap="square" rtlCol="0">
              <a:spAutoFit/>
            </a:bodyPr>
            <a:lstStyle/>
            <a:p>
              <a:r>
                <a:rPr lang="en-US" sz="1600" dirty="0"/>
                <a:t>RQ1</a:t>
              </a:r>
            </a:p>
          </p:txBody>
        </p:sp>
      </p:grpSp>
      <p:grpSp>
        <p:nvGrpSpPr>
          <p:cNvPr id="7" name="Group 6"/>
          <p:cNvGrpSpPr/>
          <p:nvPr/>
        </p:nvGrpSpPr>
        <p:grpSpPr>
          <a:xfrm>
            <a:off x="4438604" y="3463389"/>
            <a:ext cx="4745505" cy="1121240"/>
            <a:chOff x="4438604" y="3463389"/>
            <a:chExt cx="4745505" cy="1121240"/>
          </a:xfrm>
        </p:grpSpPr>
        <p:sp>
          <p:nvSpPr>
            <p:cNvPr id="27" name="TextBox 26"/>
            <p:cNvSpPr txBox="1"/>
            <p:nvPr/>
          </p:nvSpPr>
          <p:spPr>
            <a:xfrm>
              <a:off x="6356771" y="3896583"/>
              <a:ext cx="2827338" cy="369332"/>
            </a:xfrm>
            <a:prstGeom prst="rect">
              <a:avLst/>
            </a:prstGeom>
            <a:noFill/>
          </p:spPr>
          <p:txBody>
            <a:bodyPr wrap="square" rtlCol="0">
              <a:spAutoFit/>
            </a:bodyPr>
            <a:lstStyle/>
            <a:p>
              <a:r>
                <a:rPr lang="en-US" dirty="0">
                  <a:latin typeface="Times New Roman"/>
                  <a:cs typeface="Times New Roman"/>
                </a:rPr>
                <a:t>Y</a:t>
              </a:r>
              <a:r>
                <a:rPr lang="en-US" baseline="-25000" dirty="0">
                  <a:latin typeface="Times New Roman"/>
                  <a:cs typeface="Times New Roman"/>
                </a:rPr>
                <a:t>2</a:t>
              </a:r>
              <a:r>
                <a:rPr lang="en-US" dirty="0">
                  <a:latin typeface="Times New Roman"/>
                  <a:cs typeface="Times New Roman"/>
                </a:rPr>
                <a:t> Self-Esteem</a:t>
              </a:r>
              <a:endParaRPr lang="en-US" baseline="-25000" dirty="0">
                <a:latin typeface="Times New Roman"/>
                <a:cs typeface="Times New Roman"/>
              </a:endParaRPr>
            </a:p>
          </p:txBody>
        </p:sp>
        <p:sp>
          <p:nvSpPr>
            <p:cNvPr id="28" name="TextBox 27"/>
            <p:cNvSpPr txBox="1"/>
            <p:nvPr/>
          </p:nvSpPr>
          <p:spPr>
            <a:xfrm>
              <a:off x="4999087" y="3463389"/>
              <a:ext cx="446251" cy="369332"/>
            </a:xfrm>
            <a:prstGeom prst="rect">
              <a:avLst/>
            </a:prstGeom>
            <a:noFill/>
          </p:spPr>
          <p:txBody>
            <a:bodyPr wrap="square" rtlCol="0">
              <a:spAutoFit/>
            </a:bodyPr>
            <a:lstStyle/>
            <a:p>
              <a:r>
                <a:rPr lang="en-US" dirty="0">
                  <a:latin typeface="Times New Roman"/>
                  <a:cs typeface="Times New Roman"/>
                </a:rPr>
                <a:t>X</a:t>
              </a:r>
              <a:r>
                <a:rPr lang="en-US" baseline="-25000" dirty="0">
                  <a:latin typeface="Times New Roman"/>
                  <a:cs typeface="Times New Roman"/>
                </a:rPr>
                <a:t>1</a:t>
              </a:r>
            </a:p>
          </p:txBody>
        </p:sp>
        <p:sp>
          <p:nvSpPr>
            <p:cNvPr id="29" name="TextBox 28"/>
            <p:cNvSpPr txBox="1"/>
            <p:nvPr/>
          </p:nvSpPr>
          <p:spPr>
            <a:xfrm>
              <a:off x="4999087" y="4215297"/>
              <a:ext cx="446251" cy="369332"/>
            </a:xfrm>
            <a:prstGeom prst="rect">
              <a:avLst/>
            </a:prstGeom>
            <a:noFill/>
          </p:spPr>
          <p:txBody>
            <a:bodyPr wrap="square" rtlCol="0">
              <a:spAutoFit/>
            </a:bodyPr>
            <a:lstStyle/>
            <a:p>
              <a:r>
                <a:rPr lang="en-US" dirty="0">
                  <a:latin typeface="Times New Roman"/>
                  <a:cs typeface="Times New Roman"/>
                </a:rPr>
                <a:t>X</a:t>
              </a:r>
              <a:r>
                <a:rPr lang="en-US" baseline="-25000" dirty="0">
                  <a:latin typeface="Times New Roman"/>
                  <a:cs typeface="Times New Roman"/>
                </a:rPr>
                <a:t>2</a:t>
              </a:r>
            </a:p>
          </p:txBody>
        </p:sp>
        <p:cxnSp>
          <p:nvCxnSpPr>
            <p:cNvPr id="41" name="Straight Arrow Connector 40"/>
            <p:cNvCxnSpPr>
              <a:endCxn id="27" idx="1"/>
            </p:cNvCxnSpPr>
            <p:nvPr/>
          </p:nvCxnSpPr>
          <p:spPr>
            <a:xfrm>
              <a:off x="5340770" y="3804576"/>
              <a:ext cx="1016000" cy="27667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flipV="1">
              <a:off x="5340770" y="4156173"/>
              <a:ext cx="1016000" cy="27150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1E46D23F-29E8-9841-A5BD-EBD52CD9A32B}"/>
                </a:ext>
              </a:extLst>
            </p:cNvPr>
            <p:cNvSpPr txBox="1"/>
            <p:nvPr/>
          </p:nvSpPr>
          <p:spPr>
            <a:xfrm>
              <a:off x="4438604" y="3911972"/>
              <a:ext cx="624091" cy="338554"/>
            </a:xfrm>
            <a:prstGeom prst="rect">
              <a:avLst/>
            </a:prstGeom>
            <a:noFill/>
          </p:spPr>
          <p:txBody>
            <a:bodyPr wrap="square" rtlCol="0">
              <a:spAutoFit/>
            </a:bodyPr>
            <a:lstStyle/>
            <a:p>
              <a:r>
                <a:rPr lang="en-US" sz="1600" dirty="0"/>
                <a:t>RQ2</a:t>
              </a:r>
            </a:p>
          </p:txBody>
        </p:sp>
      </p:grpSp>
      <p:grpSp>
        <p:nvGrpSpPr>
          <p:cNvPr id="8" name="Group 7"/>
          <p:cNvGrpSpPr/>
          <p:nvPr/>
        </p:nvGrpSpPr>
        <p:grpSpPr>
          <a:xfrm>
            <a:off x="4438604" y="4979272"/>
            <a:ext cx="4745505" cy="1121240"/>
            <a:chOff x="4438604" y="4979272"/>
            <a:chExt cx="4745505" cy="1121240"/>
          </a:xfrm>
        </p:grpSpPr>
        <p:sp>
          <p:nvSpPr>
            <p:cNvPr id="45" name="TextBox 44"/>
            <p:cNvSpPr txBox="1"/>
            <p:nvPr/>
          </p:nvSpPr>
          <p:spPr>
            <a:xfrm>
              <a:off x="6356771" y="5412466"/>
              <a:ext cx="2827338" cy="369332"/>
            </a:xfrm>
            <a:prstGeom prst="rect">
              <a:avLst/>
            </a:prstGeom>
            <a:noFill/>
          </p:spPr>
          <p:txBody>
            <a:bodyPr wrap="square" rtlCol="0">
              <a:spAutoFit/>
            </a:bodyPr>
            <a:lstStyle/>
            <a:p>
              <a:r>
                <a:rPr lang="en-US" dirty="0">
                  <a:latin typeface="Times New Roman"/>
                  <a:cs typeface="Times New Roman"/>
                </a:rPr>
                <a:t>Y</a:t>
              </a:r>
              <a:r>
                <a:rPr lang="en-US" baseline="-25000" dirty="0">
                  <a:latin typeface="Times New Roman"/>
                  <a:cs typeface="Times New Roman"/>
                </a:rPr>
                <a:t>3</a:t>
              </a:r>
              <a:r>
                <a:rPr lang="en-US" dirty="0">
                  <a:latin typeface="Times New Roman"/>
                  <a:cs typeface="Times New Roman"/>
                </a:rPr>
                <a:t> Emotional Intelligence</a:t>
              </a:r>
              <a:endParaRPr lang="en-US" baseline="-25000" dirty="0">
                <a:latin typeface="Times New Roman"/>
                <a:cs typeface="Times New Roman"/>
              </a:endParaRPr>
            </a:p>
          </p:txBody>
        </p:sp>
        <p:sp>
          <p:nvSpPr>
            <p:cNvPr id="46" name="TextBox 45"/>
            <p:cNvSpPr txBox="1"/>
            <p:nvPr/>
          </p:nvSpPr>
          <p:spPr>
            <a:xfrm>
              <a:off x="4999087" y="4979272"/>
              <a:ext cx="446251" cy="369332"/>
            </a:xfrm>
            <a:prstGeom prst="rect">
              <a:avLst/>
            </a:prstGeom>
            <a:noFill/>
          </p:spPr>
          <p:txBody>
            <a:bodyPr wrap="square" rtlCol="0">
              <a:spAutoFit/>
            </a:bodyPr>
            <a:lstStyle/>
            <a:p>
              <a:r>
                <a:rPr lang="en-US" dirty="0">
                  <a:latin typeface="Times New Roman"/>
                  <a:cs typeface="Times New Roman"/>
                </a:rPr>
                <a:t>X</a:t>
              </a:r>
              <a:r>
                <a:rPr lang="en-US" baseline="-25000" dirty="0">
                  <a:latin typeface="Times New Roman"/>
                  <a:cs typeface="Times New Roman"/>
                </a:rPr>
                <a:t>1</a:t>
              </a:r>
            </a:p>
          </p:txBody>
        </p:sp>
        <p:sp>
          <p:nvSpPr>
            <p:cNvPr id="47" name="TextBox 46"/>
            <p:cNvSpPr txBox="1"/>
            <p:nvPr/>
          </p:nvSpPr>
          <p:spPr>
            <a:xfrm>
              <a:off x="4999087" y="5731180"/>
              <a:ext cx="446251" cy="369332"/>
            </a:xfrm>
            <a:prstGeom prst="rect">
              <a:avLst/>
            </a:prstGeom>
            <a:noFill/>
          </p:spPr>
          <p:txBody>
            <a:bodyPr wrap="square" rtlCol="0">
              <a:spAutoFit/>
            </a:bodyPr>
            <a:lstStyle/>
            <a:p>
              <a:r>
                <a:rPr lang="en-US" dirty="0">
                  <a:latin typeface="Times New Roman"/>
                  <a:cs typeface="Times New Roman"/>
                </a:rPr>
                <a:t>X</a:t>
              </a:r>
              <a:r>
                <a:rPr lang="en-US" baseline="-25000" dirty="0">
                  <a:latin typeface="Times New Roman"/>
                  <a:cs typeface="Times New Roman"/>
                </a:rPr>
                <a:t>2</a:t>
              </a:r>
            </a:p>
          </p:txBody>
        </p:sp>
        <p:cxnSp>
          <p:nvCxnSpPr>
            <p:cNvPr id="48" name="Straight Arrow Connector 47"/>
            <p:cNvCxnSpPr>
              <a:endCxn id="45" idx="1"/>
            </p:cNvCxnSpPr>
            <p:nvPr/>
          </p:nvCxnSpPr>
          <p:spPr>
            <a:xfrm>
              <a:off x="5340770" y="5320459"/>
              <a:ext cx="1016000" cy="27667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flipV="1">
              <a:off x="5340770" y="5672056"/>
              <a:ext cx="1016000" cy="27150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4E0E7EC4-C18C-CA40-B1A1-CB6419E58E18}"/>
                </a:ext>
              </a:extLst>
            </p:cNvPr>
            <p:cNvSpPr txBox="1"/>
            <p:nvPr/>
          </p:nvSpPr>
          <p:spPr>
            <a:xfrm>
              <a:off x="4438604" y="5413567"/>
              <a:ext cx="636889" cy="338554"/>
            </a:xfrm>
            <a:prstGeom prst="rect">
              <a:avLst/>
            </a:prstGeom>
            <a:noFill/>
          </p:spPr>
          <p:txBody>
            <a:bodyPr wrap="square" rtlCol="0">
              <a:spAutoFit/>
            </a:bodyPr>
            <a:lstStyle/>
            <a:p>
              <a:r>
                <a:rPr lang="en-US" sz="1600" dirty="0"/>
                <a:t>RQ3</a:t>
              </a:r>
            </a:p>
          </p:txBody>
        </p:sp>
      </p:grpSp>
    </p:spTree>
    <p:extLst>
      <p:ext uri="{BB962C8B-B14F-4D97-AF65-F5344CB8AC3E}">
        <p14:creationId xmlns:p14="http://schemas.microsoft.com/office/powerpoint/2010/main" val="1226468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71820" y="1360160"/>
            <a:ext cx="7850898" cy="5307110"/>
          </a:xfrm>
        </p:spPr>
        <p:txBody>
          <a:bodyPr>
            <a:normAutofit/>
          </a:bodyPr>
          <a:lstStyle/>
          <a:p>
            <a:pPr marL="0" indent="0">
              <a:spcAft>
                <a:spcPts val="600"/>
              </a:spcAft>
              <a:buNone/>
            </a:pPr>
            <a:r>
              <a:rPr lang="en-US" dirty="0">
                <a:latin typeface="Times New Roman"/>
                <a:cs typeface="Times New Roman"/>
              </a:rPr>
              <a:t>Predictors:</a:t>
            </a:r>
          </a:p>
          <a:p>
            <a:pPr lvl="1">
              <a:spcAft>
                <a:spcPts val="600"/>
              </a:spcAft>
            </a:pPr>
            <a:r>
              <a:rPr lang="en-US" i="1" dirty="0">
                <a:latin typeface="Times New Roman"/>
                <a:cs typeface="Times New Roman"/>
              </a:rPr>
              <a:t>Multifactor Leadership Questionnaire</a:t>
            </a:r>
            <a:r>
              <a:rPr lang="en-US" dirty="0">
                <a:latin typeface="Times New Roman"/>
                <a:cs typeface="Times New Roman"/>
              </a:rPr>
              <a:t> (</a:t>
            </a:r>
            <a:r>
              <a:rPr lang="en-US" dirty="0" err="1">
                <a:latin typeface="Times New Roman"/>
                <a:cs typeface="Times New Roman"/>
              </a:rPr>
              <a:t>Antonakis</a:t>
            </a:r>
            <a:r>
              <a:rPr lang="en-US" dirty="0">
                <a:latin typeface="Times New Roman"/>
                <a:cs typeface="Times New Roman"/>
              </a:rPr>
              <a:t>, Avolio, &amp; </a:t>
            </a:r>
            <a:r>
              <a:rPr lang="en-US" dirty="0" err="1">
                <a:latin typeface="Times New Roman"/>
                <a:cs typeface="Times New Roman"/>
              </a:rPr>
              <a:t>Sivasubramaniam</a:t>
            </a:r>
            <a:r>
              <a:rPr lang="en-US" dirty="0">
                <a:latin typeface="Times New Roman"/>
                <a:cs typeface="Times New Roman"/>
              </a:rPr>
              <a:t>, 2003). </a:t>
            </a:r>
            <a:r>
              <a:rPr lang="en-US" i="1" dirty="0">
                <a:latin typeface="Times New Roman"/>
                <a:cs typeface="Times New Roman"/>
              </a:rPr>
              <a:t>CA</a:t>
            </a:r>
            <a:r>
              <a:rPr lang="en-US" dirty="0">
                <a:latin typeface="Times New Roman"/>
                <a:cs typeface="Times New Roman"/>
              </a:rPr>
              <a:t> = .63 to .92. </a:t>
            </a:r>
          </a:p>
          <a:p>
            <a:pPr lvl="1">
              <a:spcAft>
                <a:spcPts val="600"/>
              </a:spcAft>
            </a:pPr>
            <a:r>
              <a:rPr lang="en-US" i="1" dirty="0">
                <a:latin typeface="Times New Roman"/>
                <a:cs typeface="Times New Roman"/>
              </a:rPr>
              <a:t>Revised</a:t>
            </a:r>
            <a:r>
              <a:rPr lang="en-US" dirty="0">
                <a:latin typeface="Times New Roman"/>
                <a:cs typeface="Times New Roman"/>
              </a:rPr>
              <a:t> </a:t>
            </a:r>
            <a:r>
              <a:rPr lang="en-US" i="1" dirty="0">
                <a:latin typeface="Times New Roman"/>
                <a:cs typeface="Times New Roman"/>
              </a:rPr>
              <a:t>Adult Attachment Scale </a:t>
            </a:r>
            <a:r>
              <a:rPr lang="en-US" dirty="0">
                <a:latin typeface="Times New Roman"/>
                <a:cs typeface="Times New Roman"/>
              </a:rPr>
              <a:t>(Collins &amp; Read, 1990). </a:t>
            </a:r>
            <a:r>
              <a:rPr lang="en-US" i="1" dirty="0">
                <a:latin typeface="Times New Roman"/>
                <a:cs typeface="Times New Roman"/>
              </a:rPr>
              <a:t>CA</a:t>
            </a:r>
            <a:r>
              <a:rPr lang="en-US" dirty="0">
                <a:latin typeface="Times New Roman"/>
                <a:cs typeface="Times New Roman"/>
              </a:rPr>
              <a:t> = .78 to .85.</a:t>
            </a:r>
          </a:p>
          <a:p>
            <a:pPr marL="0" indent="0">
              <a:spcAft>
                <a:spcPts val="600"/>
              </a:spcAft>
              <a:buNone/>
            </a:pPr>
            <a:r>
              <a:rPr lang="en-US" dirty="0">
                <a:latin typeface="Times New Roman"/>
                <a:cs typeface="Times New Roman"/>
              </a:rPr>
              <a:t>Outcomes:</a:t>
            </a:r>
          </a:p>
          <a:p>
            <a:pPr lvl="1">
              <a:spcAft>
                <a:spcPts val="600"/>
              </a:spcAft>
            </a:pPr>
            <a:r>
              <a:rPr lang="en-US" i="1" dirty="0">
                <a:effectLst/>
              </a:rPr>
              <a:t>Professional Moral Courage Scale </a:t>
            </a:r>
            <a:r>
              <a:rPr lang="en-US" dirty="0">
                <a:effectLst/>
              </a:rPr>
              <a:t>(</a:t>
            </a:r>
            <a:r>
              <a:rPr lang="en-US" dirty="0" err="1">
                <a:effectLst/>
              </a:rPr>
              <a:t>Sekerka</a:t>
            </a:r>
            <a:r>
              <a:rPr lang="en-US" dirty="0">
                <a:effectLst/>
              </a:rPr>
              <a:t>, </a:t>
            </a:r>
            <a:r>
              <a:rPr lang="en-US" dirty="0" err="1">
                <a:effectLst/>
              </a:rPr>
              <a:t>Bagozzi</a:t>
            </a:r>
            <a:r>
              <a:rPr lang="en-US" dirty="0">
                <a:effectLst/>
              </a:rPr>
              <a:t>, &amp; </a:t>
            </a:r>
            <a:r>
              <a:rPr lang="en-US" dirty="0" err="1">
                <a:effectLst/>
              </a:rPr>
              <a:t>Charnigo</a:t>
            </a:r>
            <a:r>
              <a:rPr lang="en-US" dirty="0">
                <a:effectLst/>
              </a:rPr>
              <a:t>, 2009). Confirmatory factor analysis between .76 and .85.</a:t>
            </a:r>
          </a:p>
          <a:p>
            <a:pPr lvl="1">
              <a:spcAft>
                <a:spcPts val="600"/>
              </a:spcAft>
            </a:pPr>
            <a:r>
              <a:rPr lang="en-US" i="1" dirty="0">
                <a:latin typeface="Times New Roman"/>
                <a:cs typeface="Times New Roman"/>
              </a:rPr>
              <a:t>Rosenberg</a:t>
            </a:r>
            <a:r>
              <a:rPr lang="en-US" dirty="0">
                <a:latin typeface="Times New Roman"/>
                <a:cs typeface="Times New Roman"/>
              </a:rPr>
              <a:t> </a:t>
            </a:r>
            <a:r>
              <a:rPr lang="en-US" i="1" dirty="0">
                <a:latin typeface="Times New Roman"/>
                <a:cs typeface="Times New Roman"/>
              </a:rPr>
              <a:t>Self-Esteem Scale </a:t>
            </a:r>
            <a:r>
              <a:rPr lang="en-US" dirty="0">
                <a:latin typeface="Times New Roman"/>
                <a:cs typeface="Times New Roman"/>
              </a:rPr>
              <a:t>(Rosenberg, 1979). Coefficient of reproducibility of .92; test-retest .85 and .88. </a:t>
            </a:r>
          </a:p>
          <a:p>
            <a:pPr lvl="1">
              <a:spcAft>
                <a:spcPts val="600"/>
              </a:spcAft>
            </a:pPr>
            <a:r>
              <a:rPr lang="en-US" i="1" dirty="0">
                <a:effectLst/>
              </a:rPr>
              <a:t>Wong Law Emotional Intelligence Scale</a:t>
            </a:r>
            <a:r>
              <a:rPr lang="en-US" dirty="0">
                <a:effectLst/>
              </a:rPr>
              <a:t> (Wong &amp; Law, 2002). </a:t>
            </a:r>
            <a:r>
              <a:rPr lang="en-US" i="1" dirty="0">
                <a:effectLst/>
              </a:rPr>
              <a:t>CA</a:t>
            </a:r>
            <a:r>
              <a:rPr lang="en-US" dirty="0">
                <a:effectLst/>
              </a:rPr>
              <a:t> = .82. </a:t>
            </a:r>
            <a:endParaRPr lang="en-US" dirty="0">
              <a:latin typeface="Times New Roman"/>
              <a:cs typeface="Times New Roman"/>
            </a:endParaRPr>
          </a:p>
          <a:p>
            <a:pPr>
              <a:spcAft>
                <a:spcPts val="600"/>
              </a:spcAft>
            </a:pPr>
            <a:endParaRPr lang="en-US" dirty="0">
              <a:latin typeface="Times New Roman"/>
              <a:cs typeface="Times New Roman"/>
            </a:endParaRPr>
          </a:p>
          <a:p>
            <a:pPr marL="0" indent="0">
              <a:spcAft>
                <a:spcPts val="600"/>
              </a:spcAft>
              <a:buNone/>
            </a:pPr>
            <a:endParaRPr lang="en-US" dirty="0">
              <a:latin typeface="Times New Roman"/>
              <a:cs typeface="Times New Roman"/>
            </a:endParaRPr>
          </a:p>
          <a:p>
            <a:pPr>
              <a:spcAft>
                <a:spcPts val="600"/>
              </a:spcAft>
            </a:pPr>
            <a:endParaRPr lang="en-US" dirty="0">
              <a:latin typeface="Times New Roman"/>
              <a:cs typeface="Times New Roman"/>
            </a:endParaRPr>
          </a:p>
        </p:txBody>
      </p:sp>
      <p:sp>
        <p:nvSpPr>
          <p:cNvPr id="3" name="Title 2"/>
          <p:cNvSpPr>
            <a:spLocks noGrp="1"/>
          </p:cNvSpPr>
          <p:nvPr>
            <p:ph type="title"/>
          </p:nvPr>
        </p:nvSpPr>
        <p:spPr/>
        <p:txBody>
          <a:bodyPr/>
          <a:lstStyle/>
          <a:p>
            <a:r>
              <a:rPr lang="en-US" dirty="0">
                <a:latin typeface="Times New Roman"/>
                <a:cs typeface="Times New Roman"/>
              </a:rPr>
              <a:t>Data Collection</a:t>
            </a:r>
          </a:p>
        </p:txBody>
      </p:sp>
    </p:spTree>
    <p:extLst>
      <p:ext uri="{BB962C8B-B14F-4D97-AF65-F5344CB8AC3E}">
        <p14:creationId xmlns:p14="http://schemas.microsoft.com/office/powerpoint/2010/main" val="190800005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tory">
  <a:themeElements>
    <a:clrScheme name="Story">
      <a:dk1>
        <a:sysClr val="windowText" lastClr="000000"/>
      </a:dk1>
      <a:lt1>
        <a:sysClr val="window" lastClr="FFFFFF"/>
      </a:lt1>
      <a:dk2>
        <a:srgbClr val="212121"/>
      </a:dk2>
      <a:lt2>
        <a:srgbClr val="CDD4D7"/>
      </a:lt2>
      <a:accent1>
        <a:srgbClr val="1D86CD"/>
      </a:accent1>
      <a:accent2>
        <a:srgbClr val="732E9A"/>
      </a:accent2>
      <a:accent3>
        <a:srgbClr val="B50B1B"/>
      </a:accent3>
      <a:accent4>
        <a:srgbClr val="E8950E"/>
      </a:accent4>
      <a:accent5>
        <a:srgbClr val="55992B"/>
      </a:accent5>
      <a:accent6>
        <a:srgbClr val="2C9C89"/>
      </a:accent6>
      <a:hlink>
        <a:srgbClr val="EC4D4D"/>
      </a:hlink>
      <a:folHlink>
        <a:srgbClr val="F8CE8A"/>
      </a:folHlink>
    </a:clrScheme>
    <a:fontScheme name="Story">
      <a:majorFont>
        <a:latin typeface="Calisto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Story">
      <a:fillStyleLst>
        <a:solidFill>
          <a:schemeClr val="phClr"/>
        </a:solidFill>
        <a:blipFill rotWithShape="1">
          <a:blip xmlns:r="http://schemas.openxmlformats.org/officeDocument/2006/relationships" r:embed="rId1">
            <a:duotone>
              <a:schemeClr val="phClr">
                <a:shade val="10000"/>
                <a:satMod val="150000"/>
                <a:lumMod val="120000"/>
              </a:schemeClr>
              <a:schemeClr val="phClr">
                <a:satMod val="350000"/>
                <a:lumMod val="150000"/>
              </a:schemeClr>
            </a:duotone>
          </a:blip>
          <a:tile tx="0" ty="0" sx="20000" sy="20000" flip="none" algn="ctr"/>
        </a:blipFill>
        <a:gradFill rotWithShape="1">
          <a:gsLst>
            <a:gs pos="0">
              <a:schemeClr val="phClr">
                <a:shade val="20000"/>
                <a:satMod val="130000"/>
              </a:schemeClr>
            </a:gs>
            <a:gs pos="50000">
              <a:schemeClr val="phClr">
                <a:shade val="90000"/>
                <a:satMod val="130000"/>
              </a:schemeClr>
            </a:gs>
            <a:gs pos="100000">
              <a:schemeClr val="phClr">
                <a:shade val="100000"/>
                <a:satMod val="200000"/>
                <a:lumMod val="120000"/>
              </a:schemeClr>
            </a:gs>
          </a:gsLst>
          <a:lin ang="16200000" scaled="0"/>
        </a:gradFill>
      </a:fillStyleLst>
      <a:lnStyleLst>
        <a:ln w="6350" cap="flat" cmpd="sng" algn="ctr">
          <a:solidFill>
            <a:schemeClr val="phClr">
              <a:shade val="95000"/>
              <a:satMod val="105000"/>
            </a:schemeClr>
          </a:solidFill>
          <a:prstDash val="solid"/>
        </a:ln>
        <a:ln w="19050" cap="flat" cmpd="sng" algn="ctr">
          <a:solidFill>
            <a:schemeClr val="phClr"/>
          </a:solidFill>
          <a:prstDash val="solid"/>
        </a:ln>
        <a:ln w="34925" cap="flat" cmpd="sng" algn="ctr">
          <a:solidFill>
            <a:schemeClr val="phClr"/>
          </a:solidFill>
          <a:prstDash val="solid"/>
        </a:ln>
      </a:lnStyleLst>
      <a:effectStyleLst>
        <a:effectStyle>
          <a:effectLst/>
        </a:effectStyle>
        <a:effectStyle>
          <a:effectLst>
            <a:outerShdw blurRad="88900" dist="50800" dir="2100000" sx="104000" sy="104000" algn="br" rotWithShape="0">
              <a:srgbClr val="000000">
                <a:alpha val="55000"/>
              </a:srgbClr>
            </a:outerShdw>
          </a:effectLst>
        </a:effectStyle>
        <a:effectStyle>
          <a:effectLst>
            <a:outerShdw blurRad="127000" dist="63500" dir="5400000" sx="103000" sy="103000" rotWithShape="0">
              <a:srgbClr val="000000">
                <a:alpha val="75000"/>
              </a:srgbClr>
            </a:outerShdw>
          </a:effectLst>
          <a:scene3d>
            <a:camera prst="perspectiveFront" fov="3000000"/>
            <a:lightRig rig="balanced" dir="t">
              <a:rot lat="0" lon="0" rev="18000000"/>
            </a:lightRig>
          </a:scene3d>
          <a:sp3d prstMaterial="plastic">
            <a:bevelT w="254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2">
            <a:duotone>
              <a:schemeClr val="phClr">
                <a:shade val="10000"/>
                <a:satMod val="150000"/>
              </a:schemeClr>
              <a:schemeClr val="phClr">
                <a:tint val="60000"/>
                <a:satMod val="40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Story.thmx</Template>
  <TotalTime>14807</TotalTime>
  <Words>2748</Words>
  <Application>Microsoft Office PowerPoint</Application>
  <PresentationFormat>On-screen Show (4:3)</PresentationFormat>
  <Paragraphs>341</Paragraphs>
  <Slides>24</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Calisto MT</vt:lpstr>
      <vt:lpstr>Cambria</vt:lpstr>
      <vt:lpstr>Times New Roman</vt:lpstr>
      <vt:lpstr>Wingdings</vt:lpstr>
      <vt:lpstr>Story</vt:lpstr>
      <vt:lpstr>Raising Leaders</vt:lpstr>
      <vt:lpstr>Problem Statement</vt:lpstr>
      <vt:lpstr>Purpose Statement</vt:lpstr>
      <vt:lpstr>Parental Influence</vt:lpstr>
      <vt:lpstr>Parental Attachment</vt:lpstr>
      <vt:lpstr>Research Questions</vt:lpstr>
      <vt:lpstr>Study Significance</vt:lpstr>
      <vt:lpstr>Methodology: Multiple Regression</vt:lpstr>
      <vt:lpstr>Data Collection</vt:lpstr>
      <vt:lpstr>Participants</vt:lpstr>
      <vt:lpstr>Pearson Product Moment and Independent Samples t-test</vt:lpstr>
      <vt:lpstr>Regression Analysis</vt:lpstr>
      <vt:lpstr>Multiple Regression</vt:lpstr>
      <vt:lpstr>RQ1 - Leadership and Courage</vt:lpstr>
      <vt:lpstr>RQ1 - Attachment and Courage</vt:lpstr>
      <vt:lpstr>RQ2 - Leadership and Self-Esteem</vt:lpstr>
      <vt:lpstr>RQ2 - Attachment and Self-Esteem</vt:lpstr>
      <vt:lpstr>RQ3 - Leadership and Emotional Intelligence</vt:lpstr>
      <vt:lpstr>RQ3 - Attachment &amp; Emotional Intelligence</vt:lpstr>
      <vt:lpstr>Conclusions</vt:lpstr>
      <vt:lpstr>Implications</vt:lpstr>
      <vt:lpstr>Limitations and Future Direction</vt:lpstr>
      <vt:lpstr>REFERENCES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Raising Leaders</dc:title>
  <dc:creator>Shane Stillman</dc:creator>
  <cp:lastModifiedBy>Shane Stillman</cp:lastModifiedBy>
  <cp:revision>222</cp:revision>
  <cp:lastPrinted>2018-12-03T14:02:38Z</cp:lastPrinted>
  <dcterms:created xsi:type="dcterms:W3CDTF">2018-04-16T13:07:44Z</dcterms:created>
  <dcterms:modified xsi:type="dcterms:W3CDTF">2019-03-30T14:58:13Z</dcterms:modified>
</cp:coreProperties>
</file>