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  <p:sldMasterId id="2147483691" r:id="rId5"/>
    <p:sldMasterId id="2147483705" r:id="rId6"/>
  </p:sldMasterIdLst>
  <p:notesMasterIdLst>
    <p:notesMasterId r:id="rId35"/>
  </p:notesMasterIdLst>
  <p:sldIdLst>
    <p:sldId id="256" r:id="rId7"/>
    <p:sldId id="306" r:id="rId8"/>
    <p:sldId id="291" r:id="rId9"/>
    <p:sldId id="292" r:id="rId10"/>
    <p:sldId id="294" r:id="rId11"/>
    <p:sldId id="316" r:id="rId12"/>
    <p:sldId id="296" r:id="rId13"/>
    <p:sldId id="307" r:id="rId14"/>
    <p:sldId id="297" r:id="rId15"/>
    <p:sldId id="299" r:id="rId16"/>
    <p:sldId id="302" r:id="rId17"/>
    <p:sldId id="308" r:id="rId18"/>
    <p:sldId id="301" r:id="rId19"/>
    <p:sldId id="300" r:id="rId20"/>
    <p:sldId id="305" r:id="rId21"/>
    <p:sldId id="279" r:id="rId22"/>
    <p:sldId id="276" r:id="rId23"/>
    <p:sldId id="280" r:id="rId24"/>
    <p:sldId id="315" r:id="rId25"/>
    <p:sldId id="311" r:id="rId26"/>
    <p:sldId id="313" r:id="rId27"/>
    <p:sldId id="309" r:id="rId28"/>
    <p:sldId id="312" r:id="rId29"/>
    <p:sldId id="310" r:id="rId30"/>
    <p:sldId id="317" r:id="rId31"/>
    <p:sldId id="303" r:id="rId32"/>
    <p:sldId id="318" r:id="rId33"/>
    <p:sldId id="314" r:id="rId34"/>
  </p:sldIdLst>
  <p:sldSz cx="12192000" cy="6858000"/>
  <p:notesSz cx="6858000" cy="9144000"/>
  <p:custDataLst>
    <p:tags r:id="rId3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yssa Young" initials="AY" lastIdx="1" clrIdx="0">
    <p:extLst>
      <p:ext uri="{19B8F6BF-5375-455C-9EA6-DF929625EA0E}">
        <p15:presenceInfo xmlns:p15="http://schemas.microsoft.com/office/powerpoint/2012/main" userId="Alyssa You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2F5597"/>
    <a:srgbClr val="54823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ags" Target="tags/tag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C3042-917A-4C28-B729-7F6E800EB98D}" type="datetimeFigureOut">
              <a:rPr lang="en-US" smtClean="0"/>
              <a:t>5/11/2020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344E48-577A-40C4-A7B1-4996E18084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53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344E48-577A-40C4-A7B1-4996E18084D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24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344E48-577A-40C4-A7B1-4996E18084D9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232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01784" y="2040673"/>
            <a:ext cx="5766216" cy="146929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1784" y="3602038"/>
            <a:ext cx="5766216" cy="1438313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CF2F6FF-4CDC-4A7C-844B-8353206B7C82}" type="datetimeFigureOut">
              <a:rPr lang="en-US" smtClean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5CA1670-64A4-4658-8DF1-070C90D536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71622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CF2F6FF-4CDC-4A7C-844B-8353206B7C82}" type="datetimeFigureOut">
              <a:rPr lang="en-US" smtClean="0"/>
              <a:t>5/11/2020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05CA1670-64A4-4658-8DF1-070C90D536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12625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 b="1">
                <a:solidFill>
                  <a:srgbClr val="40315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863436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CF2F6FF-4CDC-4A7C-844B-8353206B7C82}" type="datetimeFigureOut">
              <a:rPr lang="en-US" smtClean="0"/>
              <a:t>5/11/2020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8326" y="6356350"/>
            <a:ext cx="4791175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05CA1670-64A4-4658-8DF1-070C90D536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3702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304800"/>
            <a:ext cx="10972800" cy="579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F2F6FF-4CDC-4A7C-844B-8353206B7C82}" type="datetimeFigureOut">
              <a:rPr lang="en-US" smtClean="0"/>
              <a:t>5/11/2020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CA1670-64A4-4658-8DF1-070C90D536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25382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© D. J. Inman</a:t>
            </a:r>
          </a:p>
          <a:p>
            <a:pPr>
              <a:defRPr/>
            </a:pPr>
            <a:fld id="{63E77339-6069-4886-AF45-01D60CCE008F}" type="slidenum">
              <a:rPr lang="en-US"/>
              <a:pPr>
                <a:defRPr/>
              </a:pPr>
              <a:t>‹#›</a:t>
            </a:fld>
            <a:r>
              <a:rPr lang="en-US" dirty="0"/>
              <a:t>/49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/>
              <a:t>University of Michigan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98B2-6795-402D-946C-22DE969884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681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© D. J. Inman</a:t>
            </a:r>
          </a:p>
          <a:p>
            <a:pPr>
              <a:defRPr/>
            </a:pPr>
            <a:fld id="{0DB95EC5-6744-46CC-93E6-5C66B91ECC1F}" type="slidenum">
              <a:rPr lang="en-US"/>
              <a:pPr>
                <a:defRPr/>
              </a:pPr>
              <a:t>‹#›</a:t>
            </a:fld>
            <a:r>
              <a:rPr lang="en-US" dirty="0"/>
              <a:t>/49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/>
              <a:t>University of Michigan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1E8E2-F81E-4B36-855E-E595B3D943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985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© D. J. Inman</a:t>
            </a:r>
          </a:p>
          <a:p>
            <a:pPr>
              <a:defRPr/>
            </a:pPr>
            <a:fld id="{69DDB914-FCFF-44D9-B8EC-1B15F23B8522}" type="slidenum">
              <a:rPr lang="en-US"/>
              <a:pPr>
                <a:defRPr/>
              </a:pPr>
              <a:t>‹#›</a:t>
            </a:fld>
            <a:r>
              <a:rPr lang="en-US" dirty="0"/>
              <a:t>/49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/>
              <a:t>University of Michigan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D864E-3909-494E-922C-BB17635980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0269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© D. J. Inman</a:t>
            </a:r>
          </a:p>
          <a:p>
            <a:pPr>
              <a:defRPr/>
            </a:pPr>
            <a:fld id="{2E807E37-4B66-418A-9999-F1E9B976E840}" type="slidenum">
              <a:rPr lang="en-US"/>
              <a:pPr>
                <a:defRPr/>
              </a:pPr>
              <a:t>‹#›</a:t>
            </a:fld>
            <a:r>
              <a:rPr lang="en-US" dirty="0"/>
              <a:t>/49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/>
              <a:t>University of Michigan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C1350-DB30-45C7-9FD5-5D41EA45BA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4881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© D. J. Inman</a:t>
            </a:r>
          </a:p>
          <a:p>
            <a:pPr>
              <a:defRPr/>
            </a:pPr>
            <a:fld id="{5C42ADAF-C8A1-4EB9-AFC9-16251B9D71C1}" type="slidenum">
              <a:rPr lang="en-US"/>
              <a:pPr>
                <a:defRPr/>
              </a:pPr>
              <a:t>‹#›</a:t>
            </a:fld>
            <a:r>
              <a:rPr lang="en-US" dirty="0"/>
              <a:t>/49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/>
              <a:t>University of Michigan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913D2-37BF-47F8-8E67-2213C3DFB7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6555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© D. J. Inman</a:t>
            </a:r>
          </a:p>
          <a:p>
            <a:pPr>
              <a:defRPr/>
            </a:pPr>
            <a:fld id="{FE8D6D8E-B083-4298-A724-0C92AF2F6A5A}" type="slidenum">
              <a:rPr lang="en-US"/>
              <a:pPr>
                <a:defRPr/>
              </a:pPr>
              <a:t>‹#›</a:t>
            </a:fld>
            <a:r>
              <a:rPr lang="en-US" dirty="0"/>
              <a:t>/49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/>
              <a:t>University of Michigan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BE062-3459-418B-A866-B5F8E99736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688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© D. J. Inman</a:t>
            </a:r>
          </a:p>
          <a:p>
            <a:pPr>
              <a:defRPr/>
            </a:pPr>
            <a:fld id="{4D04FFE7-EF3D-4FF1-B5D3-41453E7FC9A5}" type="slidenum">
              <a:rPr lang="en-US"/>
              <a:pPr>
                <a:defRPr/>
              </a:pPr>
              <a:t>‹#›</a:t>
            </a:fld>
            <a:r>
              <a:rPr lang="en-US" dirty="0"/>
              <a:t>/49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/>
              <a:t>University of Michigan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635F0-4FA0-48EE-8B63-8166A39149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463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/>
          <a:p>
            <a:fld id="{4CF2F6FF-4CDC-4A7C-844B-8353206B7C82}" type="datetimeFigureOut">
              <a:rPr lang="en-US" smtClean="0"/>
              <a:t>5/11/2020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/>
          <a:p>
            <a:fld id="{05CA1670-64A4-4658-8DF1-070C90D536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989904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© D. J. Inman</a:t>
            </a:r>
          </a:p>
          <a:p>
            <a:pPr>
              <a:defRPr/>
            </a:pPr>
            <a:fld id="{D4AEC0F1-0EAE-409C-AD97-3098C4D7C08A}" type="slidenum">
              <a:rPr lang="en-US"/>
              <a:pPr>
                <a:defRPr/>
              </a:pPr>
              <a:t>‹#›</a:t>
            </a:fld>
            <a:r>
              <a:rPr lang="en-US" dirty="0"/>
              <a:t>/49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/>
              <a:t>University of Michigan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8D238-FA1F-4A91-9918-A9A8EBE496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8974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© D. J. Inman</a:t>
            </a:r>
          </a:p>
          <a:p>
            <a:pPr>
              <a:defRPr/>
            </a:pPr>
            <a:fld id="{41BBD4BE-33DA-4458-8EA4-691B72FAB3BD}" type="slidenum">
              <a:rPr lang="en-US"/>
              <a:pPr>
                <a:defRPr/>
              </a:pPr>
              <a:t>‹#›</a:t>
            </a:fld>
            <a:r>
              <a:rPr lang="en-US" dirty="0"/>
              <a:t>/49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/>
              <a:t>University of Michigan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C2A58-9479-4C0D-89B7-77B5F44E6D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3003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© D. J. Inman</a:t>
            </a:r>
          </a:p>
          <a:p>
            <a:pPr>
              <a:defRPr/>
            </a:pPr>
            <a:fld id="{8FBA1AEC-8154-4D86-85FD-3D3AE1A365BE}" type="slidenum">
              <a:rPr lang="en-US"/>
              <a:pPr>
                <a:defRPr/>
              </a:pPr>
              <a:t>‹#›</a:t>
            </a:fld>
            <a:r>
              <a:rPr lang="en-US" dirty="0"/>
              <a:t>/49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/>
              <a:t>University of Michigan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7BD1F-5D2C-4E35-A7EF-68CB3A8AE0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9163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34400" y="304800"/>
            <a:ext cx="27432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80264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© D. J. Inman</a:t>
            </a:r>
          </a:p>
          <a:p>
            <a:pPr>
              <a:defRPr/>
            </a:pPr>
            <a:fld id="{89E1D3CE-FBB0-42E6-B876-37E3937CB9E6}" type="slidenum">
              <a:rPr lang="en-US"/>
              <a:pPr>
                <a:defRPr/>
              </a:pPr>
              <a:t>‹#›</a:t>
            </a:fld>
            <a:r>
              <a:rPr lang="en-US" dirty="0"/>
              <a:t>/49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/>
              <a:t>University of Michigan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14CE2-E335-4866-AC47-2071096D59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2271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416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© D. J. Inman</a:t>
            </a:r>
          </a:p>
          <a:p>
            <a:pPr>
              <a:defRPr/>
            </a:pPr>
            <a:fld id="{7E9C24A8-6157-4F92-803B-F52A4E5B262D}" type="slidenum">
              <a:rPr lang="en-US"/>
              <a:pPr>
                <a:defRPr/>
              </a:pPr>
              <a:t>‹#›</a:t>
            </a:fld>
            <a:r>
              <a:rPr lang="en-US" dirty="0"/>
              <a:t>/49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/>
              <a:t>University of Michigan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00231-F0B6-470C-9561-D5AD05A0AC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201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304800"/>
            <a:ext cx="10972800" cy="579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© D. J. Inman</a:t>
            </a:r>
          </a:p>
          <a:p>
            <a:pPr>
              <a:defRPr/>
            </a:pPr>
            <a:fld id="{7B7A6825-9181-42E5-B917-C55389DAAC8C}" type="slidenum">
              <a:rPr lang="en-US"/>
              <a:pPr>
                <a:defRPr/>
              </a:pPr>
              <a:t>‹#›</a:t>
            </a:fld>
            <a:r>
              <a:rPr lang="en-US" dirty="0"/>
              <a:t>/49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/>
              <a:t>University of Michigan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8778C-6688-4227-9169-E4A9D48460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8192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D01595E3-190F-43BD-B3F5-91A878DBC76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541E2-E104-4F3F-A914-8FB01661A37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0494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A4F4BFB3-A4AB-416F-B218-4417B466B27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F8A1F-3E86-401F-8450-01A87A7BE9F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5012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F819AFD4-2302-4E2D-BB70-5327C9D098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7FB7F-BCA3-4CA9-94E6-3A26AD5D0B4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5656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B2F62B01-6CC8-4015-BBB8-5A88A065710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4AE6B-12A2-416B-915B-779CFA5504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848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6518" y="2068643"/>
            <a:ext cx="6040931" cy="2173573"/>
          </a:xfrm>
        </p:spPr>
        <p:txBody>
          <a:bodyPr anchor="b"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6518" y="4242216"/>
            <a:ext cx="6040932" cy="79448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CF2F6FF-4CDC-4A7C-844B-8353206B7C82}" type="datetimeFigureOut">
              <a:rPr lang="en-US" smtClean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5CA1670-64A4-4658-8DF1-070C90D536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904729"/>
      </p:ext>
    </p:extLst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6ECD4F86-703A-49BA-8B3E-8A6E384DF30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D7E11-ED16-4701-8F32-E9B25D4C20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7237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9C798035-8377-408B-B1EC-1D9EC558F38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11ED5-E921-4C73-99F5-6A64EEF42C4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1585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146A10D5-0E30-44EF-AA79-B4A00712BD7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64576-1780-4D52-8AD6-A95543D90B6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718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C93E88EA-8758-441B-9D56-31DA7B0DE5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AAC6B-98AB-4B50-B3E3-D4A9AAF8617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0669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94144AA7-7AFA-4E01-BA87-20A22B2AE9D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644FE-DC77-4FAE-85E1-A3064351C2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4672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5782FD3D-577F-44BC-8092-500B68C699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00E2F-A2B7-4035-B925-75BBBAA078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9500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34400" y="304800"/>
            <a:ext cx="27432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80264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487D74BC-A479-4760-880D-D3C279393CA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DA2BE-63B5-4B00-B1FE-13904833CDC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5982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103632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114800"/>
            <a:ext cx="103632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36F8876A-1DB6-4DD4-9D2F-3228F30EE1E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CD150-B400-405D-9C68-B7133A3EA4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8825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304800"/>
            <a:ext cx="10972800" cy="579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90C3FD1B-9410-4406-B947-90190F7952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0D38E-D19A-42C5-B9D7-BE7CC8BDF3B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8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/>
          <a:p>
            <a:fld id="{4CF2F6FF-4CDC-4A7C-844B-8353206B7C82}" type="datetimeFigureOut">
              <a:rPr lang="en-US" smtClean="0"/>
              <a:t>5/11/2020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/>
          <a:p>
            <a:fld id="{05CA1670-64A4-4658-8DF1-070C90D536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948549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7158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0315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0315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CF2F6FF-4CDC-4A7C-844B-8353206B7C82}" type="datetimeFigureOut">
              <a:rPr lang="en-US" smtClean="0"/>
              <a:t>5/11/2020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05CA1670-64A4-4658-8DF1-070C90D536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8890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CF2F6FF-4CDC-4A7C-844B-8353206B7C82}" type="datetimeFigureOut">
              <a:rPr lang="en-US" smtClean="0"/>
              <a:t>5/11/2020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05CA1670-64A4-4658-8DF1-070C90D536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295205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863436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CF2F6FF-4CDC-4A7C-844B-8353206B7C82}" type="datetimeFigureOut">
              <a:rPr lang="en-US" smtClean="0"/>
              <a:t>5/11/2020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8326" y="6356350"/>
            <a:ext cx="4791175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05CA1670-64A4-4658-8DF1-070C90D536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54456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solidFill>
                  <a:srgbClr val="40315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rgbClr val="403152"/>
                </a:solidFill>
              </a:defRPr>
            </a:lvl1pPr>
            <a:lvl2pPr>
              <a:defRPr sz="2800">
                <a:solidFill>
                  <a:srgbClr val="403152"/>
                </a:solidFill>
              </a:defRPr>
            </a:lvl2pPr>
            <a:lvl3pPr>
              <a:defRPr sz="2400">
                <a:solidFill>
                  <a:srgbClr val="403152"/>
                </a:solidFill>
              </a:defRPr>
            </a:lvl3pPr>
            <a:lvl4pPr>
              <a:defRPr sz="2000">
                <a:solidFill>
                  <a:srgbClr val="403152"/>
                </a:solidFill>
              </a:defRPr>
            </a:lvl4pPr>
            <a:lvl5pPr>
              <a:defRPr sz="2000">
                <a:solidFill>
                  <a:srgbClr val="40315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40315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863436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CF2F6FF-4CDC-4A7C-844B-8353206B7C82}" type="datetimeFigureOut">
              <a:rPr lang="en-US" smtClean="0"/>
              <a:t>5/11/2020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8326" y="6356350"/>
            <a:ext cx="4791175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05CA1670-64A4-4658-8DF1-070C90D536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982155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solidFill>
                  <a:srgbClr val="40315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rgbClr val="40315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40315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863436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CF2F6FF-4CDC-4A7C-844B-8353206B7C82}" type="datetimeFigureOut">
              <a:rPr lang="en-US" smtClean="0"/>
              <a:t>5/11/2020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8326" y="6356350"/>
            <a:ext cx="4791175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05CA1670-64A4-4658-8DF1-070C90D536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31245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2F6FF-4CDC-4A7C-844B-8353206B7C82}" type="datetimeFigureOut">
              <a:rPr lang="en-US" smtClean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A1670-64A4-4658-8DF1-070C90D536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92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416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dirty="0" smtClean="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© D. J. Inman University of Michigan</a:t>
            </a:r>
          </a:p>
          <a:p>
            <a:pPr>
              <a:defRPr/>
            </a:pPr>
            <a:fld id="{7C8296E2-1DB6-42AE-A78F-2B41AED1C76A}" type="slidenum">
              <a:rPr lang="en-US"/>
              <a:pPr>
                <a:defRPr/>
              </a:pPr>
              <a:t>‹#›</a:t>
            </a:fld>
            <a:r>
              <a:rPr lang="en-US" dirty="0"/>
              <a:t>/49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400800"/>
            <a:ext cx="497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dirty="0" smtClean="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University of Michigan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80D0290-217F-4222-B7C5-426F373DF5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119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Arial Narrow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Arial Narrow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Arial Narrow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Arial Narrow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Arial Narrow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Arial Narrow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Arial Narrow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Arial Narrow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Times" pitchFamily="29" charset="0"/>
                <a:cs typeface="+mn-cs"/>
              </a:defRPr>
            </a:lvl1pPr>
          </a:lstStyle>
          <a:p>
            <a:pPr>
              <a:defRPr/>
            </a:pPr>
            <a:r>
              <a:rPr lang="en-US" b="0" dirty="0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21312019-5FE9-4C8B-9D69-CAAAA59E5952}" type="slidenum">
              <a:rPr lang="en-US" b="0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b="0" dirty="0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400800"/>
            <a:ext cx="497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Times" pitchFamily="29" charset="0"/>
                <a:cs typeface="+mn-cs"/>
              </a:defRPr>
            </a:lvl1pPr>
          </a:lstStyle>
          <a:p>
            <a:pPr>
              <a:defRPr/>
            </a:pPr>
            <a:r>
              <a:rPr lang="en-US" b="0" dirty="0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Times" pitchFamily="29" charset="0"/>
                <a:cs typeface="+mn-cs"/>
              </a:defRPr>
            </a:lvl1pPr>
          </a:lstStyle>
          <a:p>
            <a:pPr>
              <a:defRPr/>
            </a:pPr>
            <a:fld id="{55E90965-8FED-4381-87CC-A96474ADE00B}" type="slidenum">
              <a:rPr lang="en-US" b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009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Impact" pitchFamily="29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Impact" pitchFamily="29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Impact" pitchFamily="29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Impact" pitchFamily="29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Impact" pitchFamily="29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Impact" pitchFamily="29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Impact" pitchFamily="29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Impact" pitchFamily="29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9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9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9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9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16F19-C864-4C0A-9483-B05BE4BA28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01783" y="2040673"/>
            <a:ext cx="6460483" cy="146929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FF"/>
                </a:solidFill>
                <a:latin typeface="Calibri" panose="020F0502020204030204" pitchFamily="34" charset="0"/>
              </a:rPr>
              <a:t>BASF Electrostatic Precipitator Waste Elimination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02BE01-8052-4FF0-948A-15475CE23E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48916" y="3509963"/>
            <a:ext cx="5766216" cy="159668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Alyssa Young, Brian Acosta, Austin Straw</a:t>
            </a:r>
          </a:p>
          <a:p>
            <a:r>
              <a:rPr lang="en-US" dirty="0"/>
              <a:t>Faculty mentor: Dr. Aram Agajanian</a:t>
            </a:r>
          </a:p>
          <a:p>
            <a:r>
              <a:rPr lang="en-US" dirty="0"/>
              <a:t>BASF sponsor: Mr. Seth Waits</a:t>
            </a:r>
          </a:p>
        </p:txBody>
      </p:sp>
    </p:spTree>
    <p:extLst>
      <p:ext uri="{BB962C8B-B14F-4D97-AF65-F5344CB8AC3E}">
        <p14:creationId xmlns:p14="http://schemas.microsoft.com/office/powerpoint/2010/main" val="3397660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0AA2D-B44A-45E6-BBF4-6D9E5B057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 Requirements and Specifications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8D3673-DCA5-4DD8-BB17-433513226F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Waste processing requirements</a:t>
            </a:r>
          </a:p>
          <a:p>
            <a:pPr lvl="1"/>
            <a:r>
              <a:rPr lang="en-US" dirty="0"/>
              <a:t>System can handle an average of 950 kg of acid ester waste per day</a:t>
            </a:r>
          </a:p>
          <a:p>
            <a:pPr lvl="1"/>
            <a:r>
              <a:rPr lang="en-US" dirty="0"/>
              <a:t>System can handle an increase in waste production up to 1450 kg of waste per day</a:t>
            </a:r>
          </a:p>
          <a:p>
            <a:r>
              <a:rPr lang="en-US" dirty="0"/>
              <a:t>Environmental concerns</a:t>
            </a:r>
          </a:p>
          <a:p>
            <a:pPr lvl="1"/>
            <a:r>
              <a:rPr lang="en-US" dirty="0"/>
              <a:t>Not inhibit the operation of the ESP’s</a:t>
            </a:r>
          </a:p>
          <a:p>
            <a:pPr lvl="1"/>
            <a:r>
              <a:rPr lang="en-US" dirty="0"/>
              <a:t>Worker safety</a:t>
            </a:r>
          </a:p>
          <a:p>
            <a:r>
              <a:rPr lang="en-US" dirty="0"/>
              <a:t>System design</a:t>
            </a:r>
          </a:p>
          <a:p>
            <a:pPr lvl="1"/>
            <a:r>
              <a:rPr lang="en-US" dirty="0"/>
              <a:t>Proposed design must handle all the waste during upset conditions</a:t>
            </a:r>
          </a:p>
        </p:txBody>
      </p:sp>
    </p:spTree>
    <p:extLst>
      <p:ext uri="{BB962C8B-B14F-4D97-AF65-F5344CB8AC3E}">
        <p14:creationId xmlns:p14="http://schemas.microsoft.com/office/powerpoint/2010/main" val="324568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F9846-7173-4C98-BFAB-AF2983784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Matrix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6A2D8-D6B2-47D0-9425-1D17E12F2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70931"/>
            <a:ext cx="10515600" cy="2706031"/>
          </a:xfrm>
        </p:spPr>
        <p:txBody>
          <a:bodyPr numCol="2"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Cost</a:t>
            </a:r>
          </a:p>
          <a:p>
            <a:r>
              <a:rPr lang="en-US" dirty="0"/>
              <a:t>A value of one added for each predicted material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Space</a:t>
            </a:r>
          </a:p>
          <a:p>
            <a:r>
              <a:rPr lang="en-US" dirty="0"/>
              <a:t>Small predicted materials- add one</a:t>
            </a:r>
          </a:p>
          <a:p>
            <a:r>
              <a:rPr lang="en-US" dirty="0"/>
              <a:t>Large predicted materials- add two</a:t>
            </a:r>
          </a:p>
          <a:p>
            <a:pPr marL="0" indent="0">
              <a:buNone/>
            </a:pPr>
            <a:r>
              <a:rPr lang="en-US" dirty="0"/>
              <a:t>Predicted materials</a:t>
            </a:r>
          </a:p>
          <a:p>
            <a:r>
              <a:rPr lang="en-US" dirty="0"/>
              <a:t>Small- pumps, piping, and level meters</a:t>
            </a:r>
          </a:p>
          <a:p>
            <a:r>
              <a:rPr lang="en-US" dirty="0"/>
              <a:t>Large- storage vessels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3800" b="1" dirty="0"/>
              <a:t>Best design will have lowest number and pass all categories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58FB1E3-0C9A-4D67-853E-046301CE21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785717"/>
              </p:ext>
            </p:extLst>
          </p:nvPr>
        </p:nvGraphicFramePr>
        <p:xfrm>
          <a:off x="838200" y="1825625"/>
          <a:ext cx="10265036" cy="1510370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867313">
                  <a:extLst>
                    <a:ext uri="{9D8B030D-6E8A-4147-A177-3AD203B41FA5}">
                      <a16:colId xmlns:a16="http://schemas.microsoft.com/office/drawing/2014/main" val="2857750145"/>
                    </a:ext>
                  </a:extLst>
                </a:gridCol>
                <a:gridCol w="835475">
                  <a:extLst>
                    <a:ext uri="{9D8B030D-6E8A-4147-A177-3AD203B41FA5}">
                      <a16:colId xmlns:a16="http://schemas.microsoft.com/office/drawing/2014/main" val="3914816172"/>
                    </a:ext>
                  </a:extLst>
                </a:gridCol>
                <a:gridCol w="959534">
                  <a:extLst>
                    <a:ext uri="{9D8B030D-6E8A-4147-A177-3AD203B41FA5}">
                      <a16:colId xmlns:a16="http://schemas.microsoft.com/office/drawing/2014/main" val="2367594071"/>
                    </a:ext>
                  </a:extLst>
                </a:gridCol>
                <a:gridCol w="1383310">
                  <a:extLst>
                    <a:ext uri="{9D8B030D-6E8A-4147-A177-3AD203B41FA5}">
                      <a16:colId xmlns:a16="http://schemas.microsoft.com/office/drawing/2014/main" val="2372089690"/>
                    </a:ext>
                  </a:extLst>
                </a:gridCol>
                <a:gridCol w="1383310">
                  <a:extLst>
                    <a:ext uri="{9D8B030D-6E8A-4147-A177-3AD203B41FA5}">
                      <a16:colId xmlns:a16="http://schemas.microsoft.com/office/drawing/2014/main" val="1178905963"/>
                    </a:ext>
                  </a:extLst>
                </a:gridCol>
                <a:gridCol w="1284502">
                  <a:extLst>
                    <a:ext uri="{9D8B030D-6E8A-4147-A177-3AD203B41FA5}">
                      <a16:colId xmlns:a16="http://schemas.microsoft.com/office/drawing/2014/main" val="1641650482"/>
                    </a:ext>
                  </a:extLst>
                </a:gridCol>
                <a:gridCol w="1679733">
                  <a:extLst>
                    <a:ext uri="{9D8B030D-6E8A-4147-A177-3AD203B41FA5}">
                      <a16:colId xmlns:a16="http://schemas.microsoft.com/office/drawing/2014/main" val="1627970008"/>
                    </a:ext>
                  </a:extLst>
                </a:gridCol>
                <a:gridCol w="1871859">
                  <a:extLst>
                    <a:ext uri="{9D8B030D-6E8A-4147-A177-3AD203B41FA5}">
                      <a16:colId xmlns:a16="http://schemas.microsoft.com/office/drawing/2014/main" val="3454616780"/>
                    </a:ext>
                  </a:extLst>
                </a:gridCol>
              </a:tblGrid>
              <a:tr h="101940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Cost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Space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Waste processed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Safety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Corrosive resistant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Ease of operation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Rating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79540805"/>
                  </a:ext>
                </a:extLst>
              </a:tr>
              <a:tr h="49097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Value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0- ∞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0- ∞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Pass/Fail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Pass/Fail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Pass/Fail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Pass/Fail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0-P</a:t>
                      </a:r>
                      <a:r>
                        <a:rPr lang="en-US" sz="2000" baseline="-25000" dirty="0">
                          <a:effectLst/>
                        </a:rPr>
                        <a:t>1</a:t>
                      </a:r>
                      <a:r>
                        <a:rPr lang="en-US" sz="2000" dirty="0">
                          <a:effectLst/>
                        </a:rPr>
                        <a:t>P</a:t>
                      </a:r>
                      <a:r>
                        <a:rPr lang="en-US" sz="2000" baseline="-25000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P</a:t>
                      </a:r>
                      <a:r>
                        <a:rPr lang="en-US" sz="2000" baseline="-25000" dirty="0">
                          <a:effectLst/>
                        </a:rPr>
                        <a:t>3</a:t>
                      </a:r>
                      <a:r>
                        <a:rPr lang="en-US" sz="2000" dirty="0">
                          <a:effectLst/>
                        </a:rPr>
                        <a:t>P</a:t>
                      </a:r>
                      <a:r>
                        <a:rPr lang="en-US" sz="2000" baseline="-25000" dirty="0">
                          <a:effectLst/>
                        </a:rPr>
                        <a:t>4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5390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3429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9BAAB43-11E2-4B38-A1CB-4F06A2445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alternatives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69E323-495E-46D5-BAB3-F51D0864B8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7564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305BE-701F-412A-825A-BC458D17E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alternatives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B78F5-C28F-4FCE-8C1E-741D98B00B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Recycle acid ester waste to reactor</a:t>
            </a:r>
          </a:p>
          <a:p>
            <a:pPr lvl="1"/>
            <a:r>
              <a:rPr lang="en-US" dirty="0"/>
              <a:t>Reusing the acid ester waste in falling film reactor to minimize the amount of waste by creating a recycling loop</a:t>
            </a:r>
          </a:p>
          <a:p>
            <a:r>
              <a:rPr lang="en-US" dirty="0"/>
              <a:t>Move acid ester waste to area 90 neutralization unit</a:t>
            </a:r>
          </a:p>
          <a:p>
            <a:pPr lvl="1"/>
            <a:r>
              <a:rPr lang="en-US" dirty="0"/>
              <a:t>Transport the acid ester waste to area 90 to neutralize it thus making it no longer corrosive and able to be put into the process trench</a:t>
            </a:r>
          </a:p>
          <a:p>
            <a:r>
              <a:rPr lang="en-US" dirty="0"/>
              <a:t>Pumping acid ester waste to one or two totes</a:t>
            </a:r>
          </a:p>
          <a:p>
            <a:pPr lvl="1"/>
            <a:r>
              <a:rPr lang="en-US" dirty="0"/>
              <a:t>Pump the acid ester from V8 into one or two totes to be disposed of by a third party</a:t>
            </a:r>
          </a:p>
          <a:p>
            <a:r>
              <a:rPr lang="en-US" dirty="0"/>
              <a:t>Gravity fill to one or two totes</a:t>
            </a:r>
          </a:p>
          <a:p>
            <a:pPr lvl="1"/>
            <a:r>
              <a:rPr lang="en-US" dirty="0"/>
              <a:t>Use gravity to make acid ester waste flow into one or two totes to be disposed of by a third party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52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1B907-ECFF-42B2-9B15-28B3417D4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Matrix Cont. </a:t>
            </a:r>
            <a:endParaRPr lang="en-US" dirty="0">
              <a:highlight>
                <a:srgbClr val="FFFF00"/>
              </a:highlight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762C887-B356-4B8B-AA75-1D7235F1FB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1671446"/>
              </p:ext>
            </p:extLst>
          </p:nvPr>
        </p:nvGraphicFramePr>
        <p:xfrm>
          <a:off x="830317" y="1690688"/>
          <a:ext cx="9417271" cy="4684685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1486163">
                  <a:extLst>
                    <a:ext uri="{9D8B030D-6E8A-4147-A177-3AD203B41FA5}">
                      <a16:colId xmlns:a16="http://schemas.microsoft.com/office/drawing/2014/main" val="2329197842"/>
                    </a:ext>
                  </a:extLst>
                </a:gridCol>
                <a:gridCol w="581723">
                  <a:extLst>
                    <a:ext uri="{9D8B030D-6E8A-4147-A177-3AD203B41FA5}">
                      <a16:colId xmlns:a16="http://schemas.microsoft.com/office/drawing/2014/main" val="50940047"/>
                    </a:ext>
                  </a:extLst>
                </a:gridCol>
                <a:gridCol w="795018">
                  <a:extLst>
                    <a:ext uri="{9D8B030D-6E8A-4147-A177-3AD203B41FA5}">
                      <a16:colId xmlns:a16="http://schemas.microsoft.com/office/drawing/2014/main" val="3027489020"/>
                    </a:ext>
                  </a:extLst>
                </a:gridCol>
                <a:gridCol w="1236806">
                  <a:extLst>
                    <a:ext uri="{9D8B030D-6E8A-4147-A177-3AD203B41FA5}">
                      <a16:colId xmlns:a16="http://schemas.microsoft.com/office/drawing/2014/main" val="2896392743"/>
                    </a:ext>
                  </a:extLst>
                </a:gridCol>
                <a:gridCol w="1106986">
                  <a:extLst>
                    <a:ext uri="{9D8B030D-6E8A-4147-A177-3AD203B41FA5}">
                      <a16:colId xmlns:a16="http://schemas.microsoft.com/office/drawing/2014/main" val="579925298"/>
                    </a:ext>
                  </a:extLst>
                </a:gridCol>
                <a:gridCol w="1246870">
                  <a:extLst>
                    <a:ext uri="{9D8B030D-6E8A-4147-A177-3AD203B41FA5}">
                      <a16:colId xmlns:a16="http://schemas.microsoft.com/office/drawing/2014/main" val="1369420408"/>
                    </a:ext>
                  </a:extLst>
                </a:gridCol>
                <a:gridCol w="1210641">
                  <a:extLst>
                    <a:ext uri="{9D8B030D-6E8A-4147-A177-3AD203B41FA5}">
                      <a16:colId xmlns:a16="http://schemas.microsoft.com/office/drawing/2014/main" val="457823716"/>
                    </a:ext>
                  </a:extLst>
                </a:gridCol>
                <a:gridCol w="1753064">
                  <a:extLst>
                    <a:ext uri="{9D8B030D-6E8A-4147-A177-3AD203B41FA5}">
                      <a16:colId xmlns:a16="http://schemas.microsoft.com/office/drawing/2014/main" val="3138622252"/>
                    </a:ext>
                  </a:extLst>
                </a:gridCol>
              </a:tblGrid>
              <a:tr h="875063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Design alternative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Cost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Space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Waste processed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Safety</a:t>
                      </a:r>
                      <a:r>
                        <a:rPr lang="en-US" sz="1800" baseline="-25000" dirty="0">
                          <a:effectLst/>
                        </a:rPr>
                        <a:t>1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Corrosive resistant</a:t>
                      </a:r>
                      <a:r>
                        <a:rPr lang="en-US" sz="1800" baseline="-25000" dirty="0">
                          <a:effectLst/>
                        </a:rPr>
                        <a:t>2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Ease of operation</a:t>
                      </a:r>
                      <a:r>
                        <a:rPr lang="en-US" sz="1800" baseline="-25000" dirty="0">
                          <a:effectLst/>
                        </a:rPr>
                        <a:t>3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Rating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7549130"/>
                  </a:ext>
                </a:extLst>
              </a:tr>
              <a:tr h="57958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Recycle to reactor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Pass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Pass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Pass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Fail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4- P</a:t>
                      </a:r>
                      <a:r>
                        <a:rPr lang="en-US" sz="1800" baseline="-25000" dirty="0">
                          <a:effectLst/>
                        </a:rPr>
                        <a:t>1</a:t>
                      </a:r>
                      <a:r>
                        <a:rPr lang="en-US" sz="1800" dirty="0">
                          <a:effectLst/>
                        </a:rPr>
                        <a:t>P</a:t>
                      </a:r>
                      <a:r>
                        <a:rPr lang="en-US" sz="1800" baseline="-25000" dirty="0">
                          <a:effectLst/>
                        </a:rPr>
                        <a:t>2</a:t>
                      </a:r>
                      <a:r>
                        <a:rPr lang="en-US" sz="1800" dirty="0">
                          <a:effectLst/>
                        </a:rPr>
                        <a:t>P</a:t>
                      </a:r>
                      <a:r>
                        <a:rPr lang="en-US" sz="1800" baseline="-25000" dirty="0">
                          <a:effectLst/>
                        </a:rPr>
                        <a:t>3</a:t>
                      </a:r>
                      <a:r>
                        <a:rPr lang="en-US" sz="1800" dirty="0">
                          <a:effectLst/>
                        </a:rPr>
                        <a:t>F</a:t>
                      </a:r>
                      <a:r>
                        <a:rPr lang="en-US" sz="1800" baseline="-25000" dirty="0">
                          <a:effectLst/>
                        </a:rPr>
                        <a:t>4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9303531"/>
                  </a:ext>
                </a:extLst>
              </a:tr>
              <a:tr h="279141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A90 neutralization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Pass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Pass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Pass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Fail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4- P</a:t>
                      </a:r>
                      <a:r>
                        <a:rPr lang="en-US" sz="1800" baseline="-25000" dirty="0">
                          <a:effectLst/>
                        </a:rPr>
                        <a:t>1</a:t>
                      </a:r>
                      <a:r>
                        <a:rPr lang="en-US" sz="1800" dirty="0">
                          <a:effectLst/>
                        </a:rPr>
                        <a:t>P</a:t>
                      </a:r>
                      <a:r>
                        <a:rPr lang="en-US" sz="1800" baseline="-25000" dirty="0">
                          <a:effectLst/>
                        </a:rPr>
                        <a:t>2</a:t>
                      </a:r>
                      <a:r>
                        <a:rPr lang="en-US" sz="1800" dirty="0">
                          <a:effectLst/>
                        </a:rPr>
                        <a:t>P</a:t>
                      </a:r>
                      <a:r>
                        <a:rPr lang="en-US" sz="1800" baseline="-25000" dirty="0">
                          <a:effectLst/>
                        </a:rPr>
                        <a:t>3</a:t>
                      </a:r>
                      <a:r>
                        <a:rPr lang="en-US" sz="1800" dirty="0">
                          <a:effectLst/>
                        </a:rPr>
                        <a:t>F</a:t>
                      </a:r>
                      <a:r>
                        <a:rPr lang="en-US" sz="1800" baseline="-25000" dirty="0">
                          <a:effectLst/>
                        </a:rPr>
                        <a:t>4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2420101"/>
                  </a:ext>
                </a:extLst>
              </a:tr>
              <a:tr h="57958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Gravity fill to one tote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Fail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Pass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Pass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Pass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7-F</a:t>
                      </a:r>
                      <a:r>
                        <a:rPr lang="en-US" sz="1800" baseline="-25000" dirty="0">
                          <a:effectLst/>
                        </a:rPr>
                        <a:t>1</a:t>
                      </a:r>
                      <a:r>
                        <a:rPr lang="en-US" sz="1800" dirty="0">
                          <a:effectLst/>
                        </a:rPr>
                        <a:t>P</a:t>
                      </a:r>
                      <a:r>
                        <a:rPr lang="en-US" sz="1800" baseline="-25000" dirty="0">
                          <a:effectLst/>
                        </a:rPr>
                        <a:t>2</a:t>
                      </a:r>
                      <a:r>
                        <a:rPr lang="en-US" sz="1800" dirty="0">
                          <a:effectLst/>
                        </a:rPr>
                        <a:t>P</a:t>
                      </a:r>
                      <a:r>
                        <a:rPr lang="en-US" sz="1800" baseline="-25000" dirty="0">
                          <a:effectLst/>
                        </a:rPr>
                        <a:t>3</a:t>
                      </a:r>
                      <a:r>
                        <a:rPr lang="en-US" sz="1800" dirty="0">
                          <a:effectLst/>
                        </a:rPr>
                        <a:t>P</a:t>
                      </a:r>
                      <a:r>
                        <a:rPr lang="en-US" sz="1800" baseline="-25000" dirty="0">
                          <a:effectLst/>
                        </a:rPr>
                        <a:t>4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9945521"/>
                  </a:ext>
                </a:extLst>
              </a:tr>
              <a:tr h="57958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Pump to one tote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Fail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Pass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Pass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Pass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9-F</a:t>
                      </a:r>
                      <a:r>
                        <a:rPr lang="en-US" sz="1800" baseline="-25000" dirty="0">
                          <a:effectLst/>
                        </a:rPr>
                        <a:t>1</a:t>
                      </a:r>
                      <a:r>
                        <a:rPr lang="en-US" sz="1800" dirty="0">
                          <a:effectLst/>
                        </a:rPr>
                        <a:t>P</a:t>
                      </a:r>
                      <a:r>
                        <a:rPr lang="en-US" sz="1800" baseline="-25000" dirty="0">
                          <a:effectLst/>
                        </a:rPr>
                        <a:t>2</a:t>
                      </a:r>
                      <a:r>
                        <a:rPr lang="en-US" sz="1800" dirty="0">
                          <a:effectLst/>
                        </a:rPr>
                        <a:t>P</a:t>
                      </a:r>
                      <a:r>
                        <a:rPr lang="en-US" sz="1800" baseline="-25000" dirty="0">
                          <a:effectLst/>
                        </a:rPr>
                        <a:t>3</a:t>
                      </a:r>
                      <a:r>
                        <a:rPr lang="en-US" sz="1800" dirty="0">
                          <a:effectLst/>
                        </a:rPr>
                        <a:t>P</a:t>
                      </a:r>
                      <a:r>
                        <a:rPr lang="en-US" sz="1800" baseline="-25000" dirty="0">
                          <a:effectLst/>
                        </a:rPr>
                        <a:t>4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9025252"/>
                  </a:ext>
                </a:extLst>
              </a:tr>
              <a:tr h="57958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Gravity fill to two totes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</a:p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Pass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Pass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Pass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7921440"/>
                  </a:ext>
                </a:extLst>
              </a:tr>
              <a:tr h="57958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Pump to two totes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Pass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Pass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Pass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Pass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14- P</a:t>
                      </a:r>
                      <a:r>
                        <a:rPr lang="en-US" sz="1800" baseline="-25000" dirty="0">
                          <a:effectLst/>
                        </a:rPr>
                        <a:t>1</a:t>
                      </a:r>
                      <a:r>
                        <a:rPr lang="en-US" sz="1800" dirty="0">
                          <a:effectLst/>
                        </a:rPr>
                        <a:t>P</a:t>
                      </a:r>
                      <a:r>
                        <a:rPr lang="en-US" sz="1800" baseline="-25000" dirty="0">
                          <a:effectLst/>
                        </a:rPr>
                        <a:t>2</a:t>
                      </a:r>
                      <a:r>
                        <a:rPr lang="en-US" sz="1800" dirty="0">
                          <a:effectLst/>
                        </a:rPr>
                        <a:t>P</a:t>
                      </a:r>
                      <a:r>
                        <a:rPr lang="en-US" sz="1800" baseline="-25000" dirty="0">
                          <a:effectLst/>
                        </a:rPr>
                        <a:t>3</a:t>
                      </a:r>
                      <a:r>
                        <a:rPr lang="en-US" sz="1800" dirty="0">
                          <a:effectLst/>
                        </a:rPr>
                        <a:t>P</a:t>
                      </a:r>
                      <a:r>
                        <a:rPr lang="en-US" sz="1800" baseline="-25000" dirty="0">
                          <a:effectLst/>
                        </a:rPr>
                        <a:t>4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2542789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4481FCD-F897-4213-81F4-4E19E0B18507}"/>
              </a:ext>
            </a:extLst>
          </p:cNvPr>
          <p:cNvSpPr/>
          <p:nvPr/>
        </p:nvSpPr>
        <p:spPr>
          <a:xfrm>
            <a:off x="830317" y="5762917"/>
            <a:ext cx="9417271" cy="63149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5560A-D41D-4860-A84C-10F765F55679}"/>
              </a:ext>
            </a:extLst>
          </p:cNvPr>
          <p:cNvSpPr/>
          <p:nvPr/>
        </p:nvSpPr>
        <p:spPr>
          <a:xfrm>
            <a:off x="830317" y="5122297"/>
            <a:ext cx="9417271" cy="63149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8A3DF0-33D2-40B5-9E62-5CAFAE9269E4}"/>
              </a:ext>
            </a:extLst>
          </p:cNvPr>
          <p:cNvSpPr txBox="1"/>
          <p:nvPr/>
        </p:nvSpPr>
        <p:spPr>
          <a:xfrm>
            <a:off x="8483143" y="5107816"/>
            <a:ext cx="1338766" cy="401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12-P</a:t>
            </a:r>
            <a:r>
              <a:rPr lang="en-US" baseline="-25000" dirty="0"/>
              <a:t>1</a:t>
            </a:r>
            <a:r>
              <a:rPr lang="en-US" dirty="0"/>
              <a:t>P</a:t>
            </a:r>
            <a:r>
              <a:rPr lang="en-US" baseline="-25000" dirty="0"/>
              <a:t>2</a:t>
            </a:r>
            <a:r>
              <a:rPr lang="en-US" dirty="0"/>
              <a:t>P</a:t>
            </a:r>
            <a:r>
              <a:rPr lang="en-US" baseline="-25000" dirty="0"/>
              <a:t>3</a:t>
            </a:r>
            <a:r>
              <a:rPr lang="en-US" dirty="0"/>
              <a:t>F</a:t>
            </a:r>
            <a:r>
              <a:rPr lang="en-US" baseline="-25000" dirty="0"/>
              <a:t>4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7F69FF-0E46-46D9-B0D2-4A309094C876}"/>
              </a:ext>
            </a:extLst>
          </p:cNvPr>
          <p:cNvSpPr txBox="1"/>
          <p:nvPr/>
        </p:nvSpPr>
        <p:spPr>
          <a:xfrm>
            <a:off x="7213593" y="5113176"/>
            <a:ext cx="712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EC11B1-CEAC-447B-91E2-F59CD47C7A86}"/>
              </a:ext>
            </a:extLst>
          </p:cNvPr>
          <p:cNvSpPr txBox="1"/>
          <p:nvPr/>
        </p:nvSpPr>
        <p:spPr>
          <a:xfrm>
            <a:off x="7213593" y="5113176"/>
            <a:ext cx="712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Fail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9C0435-F4B3-48F7-A492-40C649AFB6D0}"/>
              </a:ext>
            </a:extLst>
          </p:cNvPr>
          <p:cNvSpPr txBox="1"/>
          <p:nvPr/>
        </p:nvSpPr>
        <p:spPr>
          <a:xfrm>
            <a:off x="8476214" y="5103255"/>
            <a:ext cx="1461972" cy="401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12-P</a:t>
            </a:r>
            <a:r>
              <a:rPr lang="en-US" baseline="-25000" dirty="0"/>
              <a:t>1</a:t>
            </a:r>
            <a:r>
              <a:rPr lang="en-US" dirty="0"/>
              <a:t>P</a:t>
            </a:r>
            <a:r>
              <a:rPr lang="en-US" baseline="-25000" dirty="0"/>
              <a:t>2</a:t>
            </a:r>
            <a:r>
              <a:rPr lang="en-US" dirty="0"/>
              <a:t>P</a:t>
            </a:r>
            <a:r>
              <a:rPr lang="en-US" baseline="-25000" dirty="0"/>
              <a:t>3</a:t>
            </a:r>
            <a:r>
              <a:rPr lang="en-US" dirty="0"/>
              <a:t>P</a:t>
            </a:r>
            <a:r>
              <a:rPr lang="en-US" baseline="-25000" dirty="0"/>
              <a:t>4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72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7" grpId="1" animBg="1"/>
      <p:bldP spid="8" grpId="0"/>
      <p:bldP spid="9" grpId="0"/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6CE4C84-5EBD-4F66-930B-0B5138E6A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design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EDC792-E4A9-4D89-9020-D3D60DD7F9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452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3717A-C684-4A5F-9018-77C2D9C65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Design- Process Flow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9B4EBF6-7386-4ED2-BB0A-E44B9AA6E350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703327" y="3222311"/>
            <a:ext cx="0" cy="38988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43BDB64-99F9-433A-AA47-389339EDF855}"/>
              </a:ext>
            </a:extLst>
          </p:cNvPr>
          <p:cNvGrpSpPr/>
          <p:nvPr/>
        </p:nvGrpSpPr>
        <p:grpSpPr>
          <a:xfrm>
            <a:off x="746939" y="1623416"/>
            <a:ext cx="2577975" cy="1598896"/>
            <a:chOff x="746939" y="1623416"/>
            <a:chExt cx="2577975" cy="1598896"/>
          </a:xfrm>
        </p:grpSpPr>
        <p:sp>
          <p:nvSpPr>
            <p:cNvPr id="4" name="Arrow: Pentagon 3">
              <a:extLst>
                <a:ext uri="{FF2B5EF4-FFF2-40B4-BE49-F238E27FC236}">
                  <a16:creationId xmlns:a16="http://schemas.microsoft.com/office/drawing/2014/main" id="{4FC10BED-F613-4386-99EE-1361D6B3AE82}"/>
                </a:ext>
              </a:extLst>
            </p:cNvPr>
            <p:cNvSpPr/>
            <p:nvPr/>
          </p:nvSpPr>
          <p:spPr>
            <a:xfrm rot="5400000">
              <a:off x="569078" y="1801278"/>
              <a:ext cx="1598895" cy="1243173"/>
            </a:xfrm>
            <a:prstGeom prst="homePlat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84C377F-143E-4648-ABA8-EB017C6C3BE2}"/>
                </a:ext>
              </a:extLst>
            </p:cNvPr>
            <p:cNvSpPr txBox="1"/>
            <p:nvPr/>
          </p:nvSpPr>
          <p:spPr>
            <a:xfrm>
              <a:off x="993205" y="2025486"/>
              <a:ext cx="75064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ESP 1</a:t>
              </a:r>
            </a:p>
          </p:txBody>
        </p:sp>
        <p:sp>
          <p:nvSpPr>
            <p:cNvPr id="6" name="Arrow: Pentagon 5">
              <a:extLst>
                <a:ext uri="{FF2B5EF4-FFF2-40B4-BE49-F238E27FC236}">
                  <a16:creationId xmlns:a16="http://schemas.microsoft.com/office/drawing/2014/main" id="{5C93A636-7E81-4272-ACF8-E4F6BA08809C}"/>
                </a:ext>
              </a:extLst>
            </p:cNvPr>
            <p:cNvSpPr/>
            <p:nvPr/>
          </p:nvSpPr>
          <p:spPr>
            <a:xfrm rot="5400000">
              <a:off x="1903880" y="1801277"/>
              <a:ext cx="1598895" cy="1243173"/>
            </a:xfrm>
            <a:prstGeom prst="homePlat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38B755C-CD3D-41B2-94E6-A99644D4DA67}"/>
                </a:ext>
              </a:extLst>
            </p:cNvPr>
            <p:cNvSpPr txBox="1"/>
            <p:nvPr/>
          </p:nvSpPr>
          <p:spPr>
            <a:xfrm>
              <a:off x="2328006" y="2025486"/>
              <a:ext cx="75064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ESP 2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3461C13-A946-4E61-AF37-6FA1EF009743}"/>
              </a:ext>
            </a:extLst>
          </p:cNvPr>
          <p:cNvGrpSpPr/>
          <p:nvPr/>
        </p:nvGrpSpPr>
        <p:grpSpPr>
          <a:xfrm>
            <a:off x="3364793" y="4002072"/>
            <a:ext cx="1243173" cy="1598895"/>
            <a:chOff x="3366217" y="3819772"/>
            <a:chExt cx="1243173" cy="1598895"/>
          </a:xfrm>
        </p:grpSpPr>
        <p:sp>
          <p:nvSpPr>
            <p:cNvPr id="7" name="Arrow: Pentagon 6">
              <a:extLst>
                <a:ext uri="{FF2B5EF4-FFF2-40B4-BE49-F238E27FC236}">
                  <a16:creationId xmlns:a16="http://schemas.microsoft.com/office/drawing/2014/main" id="{D79842A4-4464-41C4-B785-043FEF3C2ED2}"/>
                </a:ext>
              </a:extLst>
            </p:cNvPr>
            <p:cNvSpPr/>
            <p:nvPr/>
          </p:nvSpPr>
          <p:spPr>
            <a:xfrm rot="5400000">
              <a:off x="3188356" y="3997633"/>
              <a:ext cx="1598895" cy="1243173"/>
            </a:xfrm>
            <a:prstGeom prst="homePlat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C742F4F-5FE6-4E8C-B2BF-60FC2EE7EB48}"/>
                </a:ext>
              </a:extLst>
            </p:cNvPr>
            <p:cNvSpPr txBox="1"/>
            <p:nvPr/>
          </p:nvSpPr>
          <p:spPr>
            <a:xfrm>
              <a:off x="3612482" y="4222050"/>
              <a:ext cx="75064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V8</a:t>
              </a:r>
            </a:p>
          </p:txBody>
        </p:sp>
      </p:grp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EE719B6B-DE59-421A-82D3-B5429200F73A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 rot="16200000" flipH="1">
            <a:off x="2287572" y="2303265"/>
            <a:ext cx="779760" cy="2617854"/>
          </a:xfrm>
          <a:prstGeom prst="bentConnector3">
            <a:avLst>
              <a:gd name="adj1" fmla="val 50000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3" name="Callout: Line 122">
            <a:extLst>
              <a:ext uri="{FF2B5EF4-FFF2-40B4-BE49-F238E27FC236}">
                <a16:creationId xmlns:a16="http://schemas.microsoft.com/office/drawing/2014/main" id="{FA643A6E-5DA6-4D82-A4E7-82924C3F181A}"/>
              </a:ext>
            </a:extLst>
          </p:cNvPr>
          <p:cNvSpPr/>
          <p:nvPr/>
        </p:nvSpPr>
        <p:spPr>
          <a:xfrm>
            <a:off x="4716850" y="3207512"/>
            <a:ext cx="508000" cy="339303"/>
          </a:xfrm>
          <a:prstGeom prst="borderCallout1">
            <a:avLst>
              <a:gd name="adj1" fmla="val 18750"/>
              <a:gd name="adj2" fmla="val -8333"/>
              <a:gd name="adj3" fmla="val 232275"/>
              <a:gd name="adj4" fmla="val -39583"/>
            </a:avLst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LIT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33D9765-E7AA-4189-81BC-2AB54FD02D15}"/>
              </a:ext>
            </a:extLst>
          </p:cNvPr>
          <p:cNvGrpSpPr/>
          <p:nvPr/>
        </p:nvGrpSpPr>
        <p:grpSpPr>
          <a:xfrm>
            <a:off x="1272705" y="3271770"/>
            <a:ext cx="191640" cy="254663"/>
            <a:chOff x="1272705" y="3271770"/>
            <a:chExt cx="191640" cy="254663"/>
          </a:xfrm>
        </p:grpSpPr>
        <p:sp>
          <p:nvSpPr>
            <p:cNvPr id="3" name="Flowchart: Collate 2">
              <a:extLst>
                <a:ext uri="{FF2B5EF4-FFF2-40B4-BE49-F238E27FC236}">
                  <a16:creationId xmlns:a16="http://schemas.microsoft.com/office/drawing/2014/main" id="{C0425B04-ABA0-4C85-8185-976A8C657F69}"/>
                </a:ext>
              </a:extLst>
            </p:cNvPr>
            <p:cNvSpPr/>
            <p:nvPr/>
          </p:nvSpPr>
          <p:spPr>
            <a:xfrm>
              <a:off x="1272705" y="3271770"/>
              <a:ext cx="191640" cy="254663"/>
            </a:xfrm>
            <a:prstGeom prst="flowChartCollat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A646F1F-1F51-4EF0-930A-0A2408BFB345}"/>
                </a:ext>
              </a:extLst>
            </p:cNvPr>
            <p:cNvSpPr/>
            <p:nvPr/>
          </p:nvSpPr>
          <p:spPr>
            <a:xfrm>
              <a:off x="1322585" y="3353382"/>
              <a:ext cx="91440" cy="914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C46593A-7C3F-4543-8EF9-7DBC7F769B86}"/>
              </a:ext>
            </a:extLst>
          </p:cNvPr>
          <p:cNvGrpSpPr/>
          <p:nvPr/>
        </p:nvGrpSpPr>
        <p:grpSpPr>
          <a:xfrm>
            <a:off x="2602410" y="3265772"/>
            <a:ext cx="191640" cy="254663"/>
            <a:chOff x="1272705" y="3271770"/>
            <a:chExt cx="191640" cy="254663"/>
          </a:xfrm>
        </p:grpSpPr>
        <p:sp>
          <p:nvSpPr>
            <p:cNvPr id="53" name="Flowchart: Collate 52">
              <a:extLst>
                <a:ext uri="{FF2B5EF4-FFF2-40B4-BE49-F238E27FC236}">
                  <a16:creationId xmlns:a16="http://schemas.microsoft.com/office/drawing/2014/main" id="{B0FB8486-5418-4972-ADC5-1F266B435B53}"/>
                </a:ext>
              </a:extLst>
            </p:cNvPr>
            <p:cNvSpPr/>
            <p:nvPr/>
          </p:nvSpPr>
          <p:spPr>
            <a:xfrm>
              <a:off x="1272705" y="3271770"/>
              <a:ext cx="191640" cy="254663"/>
            </a:xfrm>
            <a:prstGeom prst="flowChartCollat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2AF97EFF-AB0D-4726-AB44-ADB360AD1A61}"/>
                </a:ext>
              </a:extLst>
            </p:cNvPr>
            <p:cNvSpPr/>
            <p:nvPr/>
          </p:nvSpPr>
          <p:spPr>
            <a:xfrm>
              <a:off x="1322585" y="3353382"/>
              <a:ext cx="91440" cy="914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1" name="TextBox 140">
            <a:extLst>
              <a:ext uri="{FF2B5EF4-FFF2-40B4-BE49-F238E27FC236}">
                <a16:creationId xmlns:a16="http://schemas.microsoft.com/office/drawing/2014/main" id="{196CF8E5-6A40-4A2F-AE82-AA505E1DC6A6}"/>
              </a:ext>
            </a:extLst>
          </p:cNvPr>
          <p:cNvSpPr txBox="1"/>
          <p:nvPr/>
        </p:nvSpPr>
        <p:spPr>
          <a:xfrm>
            <a:off x="1687224" y="6010696"/>
            <a:ext cx="1056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drain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0A7B427C-1D2B-4308-BCD8-F39BF99026FA}"/>
              </a:ext>
            </a:extLst>
          </p:cNvPr>
          <p:cNvGrpSpPr/>
          <p:nvPr/>
        </p:nvGrpSpPr>
        <p:grpSpPr>
          <a:xfrm>
            <a:off x="2348996" y="4279437"/>
            <a:ext cx="1637383" cy="1552382"/>
            <a:chOff x="2348996" y="4279437"/>
            <a:chExt cx="1637383" cy="1552382"/>
          </a:xfrm>
        </p:grpSpPr>
        <p:cxnSp>
          <p:nvCxnSpPr>
            <p:cNvPr id="80" name="Connector: Elbow 79">
              <a:extLst>
                <a:ext uri="{FF2B5EF4-FFF2-40B4-BE49-F238E27FC236}">
                  <a16:creationId xmlns:a16="http://schemas.microsoft.com/office/drawing/2014/main" id="{1035AEE4-D89B-4B93-B807-0172A8EB8035}"/>
                </a:ext>
              </a:extLst>
            </p:cNvPr>
            <p:cNvCxnSpPr>
              <a:cxnSpLocks/>
              <a:stCxn id="7" idx="3"/>
            </p:cNvCxnSpPr>
            <p:nvPr/>
          </p:nvCxnSpPr>
          <p:spPr>
            <a:xfrm rot="5400000" flipH="1">
              <a:off x="2506923" y="4121511"/>
              <a:ext cx="1321530" cy="1637383"/>
            </a:xfrm>
            <a:prstGeom prst="bentConnector4">
              <a:avLst>
                <a:gd name="adj1" fmla="val -17298"/>
                <a:gd name="adj2" fmla="val 74412"/>
              </a:avLst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932DF6DE-A3FC-48F5-928B-A13FDA8B1677}"/>
                </a:ext>
              </a:extLst>
            </p:cNvPr>
            <p:cNvCxnSpPr>
              <a:cxnSpLocks/>
            </p:cNvCxnSpPr>
            <p:nvPr/>
          </p:nvCxnSpPr>
          <p:spPr>
            <a:xfrm>
              <a:off x="2356828" y="4279437"/>
              <a:ext cx="0" cy="1552382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293F51D-52DE-4001-AD5F-6ABA05AB866B}"/>
              </a:ext>
            </a:extLst>
          </p:cNvPr>
          <p:cNvGrpSpPr/>
          <p:nvPr/>
        </p:nvGrpSpPr>
        <p:grpSpPr>
          <a:xfrm>
            <a:off x="3012404" y="3608480"/>
            <a:ext cx="8416090" cy="2961666"/>
            <a:chOff x="3012404" y="3608480"/>
            <a:chExt cx="8416090" cy="296166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E31CD74-A472-488D-AEFF-814926FD3385}"/>
                </a:ext>
              </a:extLst>
            </p:cNvPr>
            <p:cNvGrpSpPr/>
            <p:nvPr/>
          </p:nvGrpSpPr>
          <p:grpSpPr>
            <a:xfrm>
              <a:off x="3012404" y="3608480"/>
              <a:ext cx="8416090" cy="2961666"/>
              <a:chOff x="3012404" y="3608480"/>
              <a:chExt cx="8416090" cy="2961666"/>
            </a:xfrm>
          </p:grpSpPr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C2B91EC7-C7DA-4B26-9CF9-E64225CFFB95}"/>
                  </a:ext>
                </a:extLst>
              </p:cNvPr>
              <p:cNvGrpSpPr/>
              <p:nvPr/>
            </p:nvGrpSpPr>
            <p:grpSpPr>
              <a:xfrm>
                <a:off x="3012404" y="3608480"/>
                <a:ext cx="8416090" cy="2961666"/>
                <a:chOff x="3012404" y="3608480"/>
                <a:chExt cx="8416090" cy="2961666"/>
              </a:xfrm>
            </p:grpSpPr>
            <p:cxnSp>
              <p:nvCxnSpPr>
                <p:cNvPr id="39" name="Connector: Elbow 38">
                  <a:extLst>
                    <a:ext uri="{FF2B5EF4-FFF2-40B4-BE49-F238E27FC236}">
                      <a16:creationId xmlns:a16="http://schemas.microsoft.com/office/drawing/2014/main" id="{BA11C661-A4FC-4602-AE27-EC013EC00888}"/>
                    </a:ext>
                  </a:extLst>
                </p:cNvPr>
                <p:cNvCxnSpPr>
                  <a:cxnSpLocks/>
                  <a:endCxn id="9" idx="2"/>
                </p:cNvCxnSpPr>
                <p:nvPr/>
              </p:nvCxnSpPr>
              <p:spPr>
                <a:xfrm rot="16200000" flipH="1">
                  <a:off x="4192726" y="5391902"/>
                  <a:ext cx="350212" cy="762907"/>
                </a:xfrm>
                <a:prstGeom prst="bentConnector2">
                  <a:avLst/>
                </a:prstGeom>
                <a:ln w="381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C38B8EE8-58AA-49BA-960C-011EFE64568A}"/>
                    </a:ext>
                  </a:extLst>
                </p:cNvPr>
                <p:cNvGrpSpPr/>
                <p:nvPr/>
              </p:nvGrpSpPr>
              <p:grpSpPr>
                <a:xfrm>
                  <a:off x="3012404" y="3608480"/>
                  <a:ext cx="8416090" cy="2961666"/>
                  <a:chOff x="3012404" y="3608480"/>
                  <a:chExt cx="8416090" cy="2961666"/>
                </a:xfrm>
              </p:grpSpPr>
              <p:sp>
                <p:nvSpPr>
                  <p:cNvPr id="16" name="Callout: Bent Line 15">
                    <a:extLst>
                      <a:ext uri="{FF2B5EF4-FFF2-40B4-BE49-F238E27FC236}">
                        <a16:creationId xmlns:a16="http://schemas.microsoft.com/office/drawing/2014/main" id="{E46E3255-945D-4D67-9933-FA2F1C1E118B}"/>
                      </a:ext>
                    </a:extLst>
                  </p:cNvPr>
                  <p:cNvSpPr/>
                  <p:nvPr/>
                </p:nvSpPr>
                <p:spPr>
                  <a:xfrm>
                    <a:off x="4749286" y="3608480"/>
                    <a:ext cx="508000" cy="342154"/>
                  </a:xfrm>
                  <a:prstGeom prst="borderCallout2">
                    <a:avLst/>
                  </a:prstGeom>
                  <a:ln w="38100">
                    <a:solidFill>
                      <a:srgbClr val="548235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600" dirty="0"/>
                      <a:t>LIT</a:t>
                    </a:r>
                  </a:p>
                </p:txBody>
              </p:sp>
              <p:cxnSp>
                <p:nvCxnSpPr>
                  <p:cNvPr id="113" name="Connector: Elbow 112">
                    <a:extLst>
                      <a:ext uri="{FF2B5EF4-FFF2-40B4-BE49-F238E27FC236}">
                        <a16:creationId xmlns:a16="http://schemas.microsoft.com/office/drawing/2014/main" id="{C7169416-0091-403F-AEF6-075E662E21C4}"/>
                      </a:ext>
                    </a:extLst>
                  </p:cNvPr>
                  <p:cNvCxnSpPr>
                    <a:cxnSpLocks/>
                    <a:endCxn id="11" idx="0"/>
                  </p:cNvCxnSpPr>
                  <p:nvPr/>
                </p:nvCxnSpPr>
                <p:spPr>
                  <a:xfrm>
                    <a:off x="8666334" y="3655652"/>
                    <a:ext cx="1495555" cy="793213"/>
                  </a:xfrm>
                  <a:prstGeom prst="bentConnector2">
                    <a:avLst/>
                  </a:prstGeom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Connector: Elbow 88">
                    <a:extLst>
                      <a:ext uri="{FF2B5EF4-FFF2-40B4-BE49-F238E27FC236}">
                        <a16:creationId xmlns:a16="http://schemas.microsoft.com/office/drawing/2014/main" id="{21AAB1FA-7690-4F9D-B8A9-29C308ACDC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012404" y="5957047"/>
                    <a:ext cx="994706" cy="295836"/>
                  </a:xfrm>
                  <a:prstGeom prst="bentConnector3">
                    <a:avLst>
                      <a:gd name="adj1" fmla="val 1483"/>
                    </a:avLst>
                  </a:prstGeom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5" name="Group 24">
                    <a:extLst>
                      <a:ext uri="{FF2B5EF4-FFF2-40B4-BE49-F238E27FC236}">
                        <a16:creationId xmlns:a16="http://schemas.microsoft.com/office/drawing/2014/main" id="{E12BC562-C4E3-43F9-AF50-EF8CA96D01E2}"/>
                      </a:ext>
                    </a:extLst>
                  </p:cNvPr>
                  <p:cNvGrpSpPr/>
                  <p:nvPr/>
                </p:nvGrpSpPr>
                <p:grpSpPr>
                  <a:xfrm>
                    <a:off x="9576673" y="4069986"/>
                    <a:ext cx="1851821" cy="1547564"/>
                    <a:chOff x="8735568" y="2080711"/>
                    <a:chExt cx="1851821" cy="1547564"/>
                  </a:xfrm>
                </p:grpSpPr>
                <p:sp>
                  <p:nvSpPr>
                    <p:cNvPr id="11" name="Rectangle 10">
                      <a:extLst>
                        <a:ext uri="{FF2B5EF4-FFF2-40B4-BE49-F238E27FC236}">
                          <a16:creationId xmlns:a16="http://schemas.microsoft.com/office/drawing/2014/main" id="{C2CAEB51-E153-46D7-8ECA-DD2FBC9070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35568" y="2459590"/>
                      <a:ext cx="1170432" cy="1168685"/>
                    </a:xfrm>
                    <a:prstGeom prst="rect">
                      <a:avLst/>
                    </a:prstGeom>
                    <a:ln w="38100">
                      <a:solidFill>
                        <a:schemeClr val="accent6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4" name="Callout: Bent Line 23">
                      <a:extLst>
                        <a:ext uri="{FF2B5EF4-FFF2-40B4-BE49-F238E27FC236}">
                          <a16:creationId xmlns:a16="http://schemas.microsoft.com/office/drawing/2014/main" id="{EB6E5F47-4C0D-4A1B-9DDA-7A0A9DBAB5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79389" y="2080711"/>
                      <a:ext cx="508000" cy="342154"/>
                    </a:xfrm>
                    <a:prstGeom prst="borderCallout2">
                      <a:avLst/>
                    </a:prstGeom>
                    <a:ln w="38100">
                      <a:solidFill>
                        <a:schemeClr val="accent6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600" dirty="0"/>
                        <a:t>LSH</a:t>
                      </a:r>
                    </a:p>
                  </p:txBody>
                </p:sp>
              </p:grpSp>
              <p:grpSp>
                <p:nvGrpSpPr>
                  <p:cNvPr id="19" name="Group 18">
                    <a:extLst>
                      <a:ext uri="{FF2B5EF4-FFF2-40B4-BE49-F238E27FC236}">
                        <a16:creationId xmlns:a16="http://schemas.microsoft.com/office/drawing/2014/main" id="{897B9A92-73F5-4727-AA6D-F64E04364E0D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4749286" y="5704378"/>
                    <a:ext cx="488168" cy="640080"/>
                    <a:chOff x="7526284" y="4819192"/>
                    <a:chExt cx="457200" cy="599475"/>
                  </a:xfrm>
                </p:grpSpPr>
                <p:sp>
                  <p:nvSpPr>
                    <p:cNvPr id="8" name="Isosceles Triangle 7">
                      <a:extLst>
                        <a:ext uri="{FF2B5EF4-FFF2-40B4-BE49-F238E27FC236}">
                          <a16:creationId xmlns:a16="http://schemas.microsoft.com/office/drawing/2014/main" id="{C0A23547-0557-4149-B607-8565A80AF2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26284" y="5202761"/>
                      <a:ext cx="457200" cy="215906"/>
                    </a:xfrm>
                    <a:prstGeom prst="triangle">
                      <a:avLst/>
                    </a:prstGeom>
                    <a:ln w="38100">
                      <a:solidFill>
                        <a:schemeClr val="accent6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9" name="Oval 8">
                      <a:extLst>
                        <a:ext uri="{FF2B5EF4-FFF2-40B4-BE49-F238E27FC236}">
                          <a16:creationId xmlns:a16="http://schemas.microsoft.com/office/drawing/2014/main" id="{4AA837AF-B740-4D50-A8A8-E1C791AAEB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26284" y="4819192"/>
                      <a:ext cx="457200" cy="457200"/>
                    </a:xfrm>
                    <a:prstGeom prst="ellipse">
                      <a:avLst/>
                    </a:prstGeom>
                    <a:ln w="38100">
                      <a:solidFill>
                        <a:schemeClr val="accent6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12" name="Isosceles Triangle 11">
                    <a:extLst>
                      <a:ext uri="{FF2B5EF4-FFF2-40B4-BE49-F238E27FC236}">
                        <a16:creationId xmlns:a16="http://schemas.microsoft.com/office/drawing/2014/main" id="{8D474A1D-FA91-42C1-A896-AE10C30D6BB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133089" y="4215494"/>
                    <a:ext cx="736684" cy="291450"/>
                  </a:xfrm>
                  <a:prstGeom prst="triangle">
                    <a:avLst>
                      <a:gd name="adj" fmla="val 46694"/>
                    </a:avLst>
                  </a:prstGeom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0" name="Rectangle 9">
                    <a:extLst>
                      <a:ext uri="{FF2B5EF4-FFF2-40B4-BE49-F238E27FC236}">
                        <a16:creationId xmlns:a16="http://schemas.microsoft.com/office/drawing/2014/main" id="{139C77FA-D887-48BA-9623-8A4A021457EE}"/>
                      </a:ext>
                    </a:extLst>
                  </p:cNvPr>
                  <p:cNvSpPr/>
                  <p:nvPr/>
                </p:nvSpPr>
                <p:spPr>
                  <a:xfrm>
                    <a:off x="8081118" y="4448865"/>
                    <a:ext cx="1170432" cy="1168685"/>
                  </a:xfrm>
                  <a:prstGeom prst="rect">
                    <a:avLst/>
                  </a:prstGeom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3" name="Callout: Bent Line 22">
                    <a:extLst>
                      <a:ext uri="{FF2B5EF4-FFF2-40B4-BE49-F238E27FC236}">
                        <a16:creationId xmlns:a16="http://schemas.microsoft.com/office/drawing/2014/main" id="{D2FDABDF-96A1-42F1-AA8B-9A5BC5B34205}"/>
                      </a:ext>
                    </a:extLst>
                  </p:cNvPr>
                  <p:cNvSpPr/>
                  <p:nvPr/>
                </p:nvSpPr>
                <p:spPr>
                  <a:xfrm flipH="1">
                    <a:off x="7391565" y="4053416"/>
                    <a:ext cx="508000" cy="342154"/>
                  </a:xfrm>
                  <a:prstGeom prst="borderCallout2">
                    <a:avLst/>
                  </a:prstGeom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600" dirty="0"/>
                      <a:t>LSH</a:t>
                    </a:r>
                  </a:p>
                </p:txBody>
              </p:sp>
              <p:cxnSp>
                <p:nvCxnSpPr>
                  <p:cNvPr id="45" name="Connector: Elbow 44">
                    <a:extLst>
                      <a:ext uri="{FF2B5EF4-FFF2-40B4-BE49-F238E27FC236}">
                        <a16:creationId xmlns:a16="http://schemas.microsoft.com/office/drawing/2014/main" id="{4053DC7F-5D66-4E4A-94EA-AF9EA423D1AD}"/>
                      </a:ext>
                    </a:extLst>
                  </p:cNvPr>
                  <p:cNvCxnSpPr>
                    <a:cxnSpLocks/>
                    <a:stCxn id="9" idx="6"/>
                    <a:endCxn id="10" idx="0"/>
                  </p:cNvCxnSpPr>
                  <p:nvPr/>
                </p:nvCxnSpPr>
                <p:spPr>
                  <a:xfrm flipV="1">
                    <a:off x="5237454" y="4448865"/>
                    <a:ext cx="3428880" cy="1499597"/>
                  </a:xfrm>
                  <a:prstGeom prst="bentConnector4">
                    <a:avLst>
                      <a:gd name="adj1" fmla="val 41466"/>
                      <a:gd name="adj2" fmla="val 152790"/>
                    </a:avLst>
                  </a:prstGeom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5" name="TextBox 124">
                    <a:extLst>
                      <a:ext uri="{FF2B5EF4-FFF2-40B4-BE49-F238E27FC236}">
                        <a16:creationId xmlns:a16="http://schemas.microsoft.com/office/drawing/2014/main" id="{B91E4803-0AC0-45DF-9307-B05104C59EC7}"/>
                      </a:ext>
                    </a:extLst>
                  </p:cNvPr>
                  <p:cNvSpPr txBox="1"/>
                  <p:nvPr/>
                </p:nvSpPr>
                <p:spPr>
                  <a:xfrm>
                    <a:off x="5127832" y="3950634"/>
                    <a:ext cx="1243173" cy="83099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sz="1600" dirty="0"/>
                      <a:t>Flow meter and transmitter</a:t>
                    </a:r>
                  </a:p>
                </p:txBody>
              </p:sp>
              <p:sp>
                <p:nvSpPr>
                  <p:cNvPr id="126" name="TextBox 125">
                    <a:extLst>
                      <a:ext uri="{FF2B5EF4-FFF2-40B4-BE49-F238E27FC236}">
                        <a16:creationId xmlns:a16="http://schemas.microsoft.com/office/drawing/2014/main" id="{72DF4FB1-89D9-4BCB-A40F-7C7A8D37D859}"/>
                      </a:ext>
                    </a:extLst>
                  </p:cNvPr>
                  <p:cNvSpPr txBox="1"/>
                  <p:nvPr/>
                </p:nvSpPr>
                <p:spPr>
                  <a:xfrm>
                    <a:off x="8229600" y="4848541"/>
                    <a:ext cx="873467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/>
                      <a:t>Tote 1</a:t>
                    </a:r>
                  </a:p>
                </p:txBody>
              </p:sp>
              <p:sp>
                <p:nvSpPr>
                  <p:cNvPr id="127" name="TextBox 126">
                    <a:extLst>
                      <a:ext uri="{FF2B5EF4-FFF2-40B4-BE49-F238E27FC236}">
                        <a16:creationId xmlns:a16="http://schemas.microsoft.com/office/drawing/2014/main" id="{CE13FD9A-4E4D-4226-8352-D91684797301}"/>
                      </a:ext>
                    </a:extLst>
                  </p:cNvPr>
                  <p:cNvSpPr txBox="1"/>
                  <p:nvPr/>
                </p:nvSpPr>
                <p:spPr>
                  <a:xfrm>
                    <a:off x="9720235" y="4848541"/>
                    <a:ext cx="873467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/>
                      <a:t>Tote 2</a:t>
                    </a:r>
                  </a:p>
                </p:txBody>
              </p:sp>
              <p:grpSp>
                <p:nvGrpSpPr>
                  <p:cNvPr id="139" name="Group 138">
                    <a:extLst>
                      <a:ext uri="{FF2B5EF4-FFF2-40B4-BE49-F238E27FC236}">
                        <a16:creationId xmlns:a16="http://schemas.microsoft.com/office/drawing/2014/main" id="{03BAEDB5-2DE7-418C-B3A6-57C9773F8D24}"/>
                      </a:ext>
                    </a:extLst>
                  </p:cNvPr>
                  <p:cNvGrpSpPr/>
                  <p:nvPr/>
                </p:nvGrpSpPr>
                <p:grpSpPr>
                  <a:xfrm>
                    <a:off x="6661026" y="5955500"/>
                    <a:ext cx="784586" cy="614646"/>
                    <a:chOff x="6640294" y="5869615"/>
                    <a:chExt cx="784586" cy="614646"/>
                  </a:xfrm>
                </p:grpSpPr>
                <p:sp>
                  <p:nvSpPr>
                    <p:cNvPr id="132" name="Oval 131">
                      <a:extLst>
                        <a:ext uri="{FF2B5EF4-FFF2-40B4-BE49-F238E27FC236}">
                          <a16:creationId xmlns:a16="http://schemas.microsoft.com/office/drawing/2014/main" id="{1C591D39-5B05-4505-B1E4-878C62903D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90542" y="6028043"/>
                      <a:ext cx="520468" cy="456218"/>
                    </a:xfrm>
                    <a:prstGeom prst="ellipse">
                      <a:avLst/>
                    </a:prstGeom>
                    <a:ln w="38100">
                      <a:solidFill>
                        <a:schemeClr val="accent6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31" name="TextBox 130">
                      <a:extLst>
                        <a:ext uri="{FF2B5EF4-FFF2-40B4-BE49-F238E27FC236}">
                          <a16:creationId xmlns:a16="http://schemas.microsoft.com/office/drawing/2014/main" id="{B375DEC3-9008-4AB7-B37E-9C36A4F60C3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930749" y="6039325"/>
                      <a:ext cx="494131" cy="36933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/>
                        <a:t>PIT</a:t>
                      </a:r>
                    </a:p>
                  </p:txBody>
                </p:sp>
                <p:cxnSp>
                  <p:nvCxnSpPr>
                    <p:cNvPr id="134" name="Straight Connector 133">
                      <a:extLst>
                        <a:ext uri="{FF2B5EF4-FFF2-40B4-BE49-F238E27FC236}">
                          <a16:creationId xmlns:a16="http://schemas.microsoft.com/office/drawing/2014/main" id="{6A9F1545-46A8-492E-99F6-4F635D6BACF1}"/>
                        </a:ext>
                      </a:extLst>
                    </p:cNvPr>
                    <p:cNvCxnSpPr>
                      <a:cxnSpLocks/>
                      <a:endCxn id="131" idx="1"/>
                    </p:cNvCxnSpPr>
                    <p:nvPr/>
                  </p:nvCxnSpPr>
                  <p:spPr>
                    <a:xfrm>
                      <a:off x="6640294" y="5869615"/>
                      <a:ext cx="290455" cy="354376"/>
                    </a:xfrm>
                    <a:prstGeom prst="line">
                      <a:avLst/>
                    </a:prstGeom>
                    <a:ln w="38100">
                      <a:solidFill>
                        <a:schemeClr val="accent6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6" name="Group 55">
                    <a:extLst>
                      <a:ext uri="{FF2B5EF4-FFF2-40B4-BE49-F238E27FC236}">
                        <a16:creationId xmlns:a16="http://schemas.microsoft.com/office/drawing/2014/main" id="{7DC4C128-037C-4573-8044-BC7D95AA9A58}"/>
                      </a:ext>
                    </a:extLst>
                  </p:cNvPr>
                  <p:cNvGrpSpPr/>
                  <p:nvPr/>
                </p:nvGrpSpPr>
                <p:grpSpPr>
                  <a:xfrm>
                    <a:off x="3911290" y="5638609"/>
                    <a:ext cx="191640" cy="254663"/>
                    <a:chOff x="1272705" y="3271770"/>
                    <a:chExt cx="191640" cy="254663"/>
                  </a:xfrm>
                  <a:solidFill>
                    <a:schemeClr val="accent5">
                      <a:lumMod val="60000"/>
                      <a:lumOff val="40000"/>
                    </a:schemeClr>
                  </a:solidFill>
                </p:grpSpPr>
                <p:sp>
                  <p:nvSpPr>
                    <p:cNvPr id="57" name="Flowchart: Collate 56">
                      <a:extLst>
                        <a:ext uri="{FF2B5EF4-FFF2-40B4-BE49-F238E27FC236}">
                          <a16:creationId xmlns:a16="http://schemas.microsoft.com/office/drawing/2014/main" id="{DDBA9D62-BFC9-4B0E-8EDB-1BB26E278F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72705" y="3271770"/>
                      <a:ext cx="191640" cy="254663"/>
                    </a:xfrm>
                    <a:prstGeom prst="flowChartCollate">
                      <a:avLst/>
                    </a:prstGeom>
                    <a:grpFill/>
                    <a:ln w="12700">
                      <a:solidFill>
                        <a:schemeClr val="accent5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9" name="Oval 58">
                      <a:extLst>
                        <a:ext uri="{FF2B5EF4-FFF2-40B4-BE49-F238E27FC236}">
                          <a16:creationId xmlns:a16="http://schemas.microsoft.com/office/drawing/2014/main" id="{773C4C27-B1D6-488E-8505-F9A5D7C741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2585" y="3353382"/>
                      <a:ext cx="91440" cy="91440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accent5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60" name="Group 59">
                    <a:extLst>
                      <a:ext uri="{FF2B5EF4-FFF2-40B4-BE49-F238E27FC236}">
                        <a16:creationId xmlns:a16="http://schemas.microsoft.com/office/drawing/2014/main" id="{8C267329-0A1D-4DA7-A01F-8A49A80A8805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3403263" y="5829716"/>
                    <a:ext cx="191640" cy="254663"/>
                    <a:chOff x="1272705" y="3271770"/>
                    <a:chExt cx="191640" cy="254663"/>
                  </a:xfrm>
                  <a:solidFill>
                    <a:schemeClr val="accent5">
                      <a:lumMod val="60000"/>
                      <a:lumOff val="40000"/>
                    </a:schemeClr>
                  </a:solidFill>
                </p:grpSpPr>
                <p:sp>
                  <p:nvSpPr>
                    <p:cNvPr id="61" name="Flowchart: Collate 60">
                      <a:extLst>
                        <a:ext uri="{FF2B5EF4-FFF2-40B4-BE49-F238E27FC236}">
                          <a16:creationId xmlns:a16="http://schemas.microsoft.com/office/drawing/2014/main" id="{49EB6943-D3A4-42EF-AFEE-AECBA8FB15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72705" y="3271770"/>
                      <a:ext cx="191640" cy="254663"/>
                    </a:xfrm>
                    <a:prstGeom prst="flowChartCollate">
                      <a:avLst/>
                    </a:prstGeom>
                    <a:grpFill/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" name="Oval 63">
                      <a:extLst>
                        <a:ext uri="{FF2B5EF4-FFF2-40B4-BE49-F238E27FC236}">
                          <a16:creationId xmlns:a16="http://schemas.microsoft.com/office/drawing/2014/main" id="{D1B99951-0318-44CE-9B41-40923BF7E6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2585" y="335338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65" name="Group 64">
                    <a:extLst>
                      <a:ext uri="{FF2B5EF4-FFF2-40B4-BE49-F238E27FC236}">
                        <a16:creationId xmlns:a16="http://schemas.microsoft.com/office/drawing/2014/main" id="{B5F6BCB9-4403-4795-8D97-E0C7DA2A2878}"/>
                      </a:ext>
                    </a:extLst>
                  </p:cNvPr>
                  <p:cNvGrpSpPr/>
                  <p:nvPr/>
                </p:nvGrpSpPr>
                <p:grpSpPr>
                  <a:xfrm>
                    <a:off x="6565138" y="4557631"/>
                    <a:ext cx="191640" cy="254663"/>
                    <a:chOff x="1272705" y="3271770"/>
                    <a:chExt cx="191640" cy="254663"/>
                  </a:xfrm>
                  <a:solidFill>
                    <a:schemeClr val="accent5">
                      <a:lumMod val="60000"/>
                      <a:lumOff val="40000"/>
                    </a:schemeClr>
                  </a:solidFill>
                </p:grpSpPr>
                <p:sp>
                  <p:nvSpPr>
                    <p:cNvPr id="66" name="Flowchart: Collate 65">
                      <a:extLst>
                        <a:ext uri="{FF2B5EF4-FFF2-40B4-BE49-F238E27FC236}">
                          <a16:creationId xmlns:a16="http://schemas.microsoft.com/office/drawing/2014/main" id="{89CB791C-2457-4269-B613-0F7C4DBE8A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72705" y="3271770"/>
                      <a:ext cx="191640" cy="254663"/>
                    </a:xfrm>
                    <a:prstGeom prst="flowChartCollate">
                      <a:avLst/>
                    </a:prstGeom>
                    <a:grpFill/>
                    <a:ln w="12700">
                      <a:solidFill>
                        <a:schemeClr val="accent5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7" name="Oval 66">
                      <a:extLst>
                        <a:ext uri="{FF2B5EF4-FFF2-40B4-BE49-F238E27FC236}">
                          <a16:creationId xmlns:a16="http://schemas.microsoft.com/office/drawing/2014/main" id="{455F8AA0-0002-4E3F-BEE6-4BE985D5D8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2585" y="3353382"/>
                      <a:ext cx="91440" cy="91440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accent5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761CFB5E-BCAC-47D1-B191-2110864329DB}"/>
                      </a:ext>
                    </a:extLst>
                  </p:cNvPr>
                  <p:cNvGrpSpPr/>
                  <p:nvPr/>
                </p:nvGrpSpPr>
                <p:grpSpPr>
                  <a:xfrm>
                    <a:off x="6565138" y="3872479"/>
                    <a:ext cx="191640" cy="254663"/>
                    <a:chOff x="1272705" y="3271770"/>
                    <a:chExt cx="191640" cy="254663"/>
                  </a:xfrm>
                  <a:solidFill>
                    <a:schemeClr val="accent5">
                      <a:lumMod val="60000"/>
                      <a:lumOff val="40000"/>
                    </a:schemeClr>
                  </a:solidFill>
                </p:grpSpPr>
                <p:sp>
                  <p:nvSpPr>
                    <p:cNvPr id="69" name="Flowchart: Collate 68">
                      <a:extLst>
                        <a:ext uri="{FF2B5EF4-FFF2-40B4-BE49-F238E27FC236}">
                          <a16:creationId xmlns:a16="http://schemas.microsoft.com/office/drawing/2014/main" id="{50254B23-7D72-4396-90CE-B48598F090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72705" y="3271770"/>
                      <a:ext cx="191640" cy="254663"/>
                    </a:xfrm>
                    <a:prstGeom prst="flowChartCollate">
                      <a:avLst/>
                    </a:prstGeom>
                    <a:grpFill/>
                    <a:ln w="12700">
                      <a:solidFill>
                        <a:schemeClr val="accent5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1" name="Oval 70">
                      <a:extLst>
                        <a:ext uri="{FF2B5EF4-FFF2-40B4-BE49-F238E27FC236}">
                          <a16:creationId xmlns:a16="http://schemas.microsoft.com/office/drawing/2014/main" id="{79CDD2BD-15AD-4B0A-9767-7A202EFBBB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2585" y="3353382"/>
                      <a:ext cx="91440" cy="91440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accent5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72" name="Group 71">
                    <a:extLst>
                      <a:ext uri="{FF2B5EF4-FFF2-40B4-BE49-F238E27FC236}">
                        <a16:creationId xmlns:a16="http://schemas.microsoft.com/office/drawing/2014/main" id="{D80AC0CF-C576-4936-ADC1-717D8CCD1F85}"/>
                      </a:ext>
                    </a:extLst>
                  </p:cNvPr>
                  <p:cNvGrpSpPr/>
                  <p:nvPr/>
                </p:nvGrpSpPr>
                <p:grpSpPr>
                  <a:xfrm>
                    <a:off x="8570293" y="3738214"/>
                    <a:ext cx="191640" cy="254663"/>
                    <a:chOff x="1272485" y="3083330"/>
                    <a:chExt cx="191640" cy="254663"/>
                  </a:xfrm>
                  <a:solidFill>
                    <a:schemeClr val="accent5">
                      <a:lumMod val="60000"/>
                      <a:lumOff val="40000"/>
                    </a:schemeClr>
                  </a:solidFill>
                </p:grpSpPr>
                <p:sp>
                  <p:nvSpPr>
                    <p:cNvPr id="73" name="Flowchart: Collate 72">
                      <a:extLst>
                        <a:ext uri="{FF2B5EF4-FFF2-40B4-BE49-F238E27FC236}">
                          <a16:creationId xmlns:a16="http://schemas.microsoft.com/office/drawing/2014/main" id="{FBC93E4D-46DD-418E-BF31-0208A8EB42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72485" y="3083330"/>
                      <a:ext cx="191640" cy="254663"/>
                    </a:xfrm>
                    <a:prstGeom prst="flowChartCollate">
                      <a:avLst/>
                    </a:prstGeom>
                    <a:grpFill/>
                    <a:ln w="12700">
                      <a:solidFill>
                        <a:schemeClr val="accent5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4" name="Oval 73">
                      <a:extLst>
                        <a:ext uri="{FF2B5EF4-FFF2-40B4-BE49-F238E27FC236}">
                          <a16:creationId xmlns:a16="http://schemas.microsoft.com/office/drawing/2014/main" id="{AB05F31B-5F62-44D3-BBB6-C3168E694D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2585" y="3178602"/>
                      <a:ext cx="91440" cy="91440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accent5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75" name="Group 74">
                    <a:extLst>
                      <a:ext uri="{FF2B5EF4-FFF2-40B4-BE49-F238E27FC236}">
                        <a16:creationId xmlns:a16="http://schemas.microsoft.com/office/drawing/2014/main" id="{6E69BB85-F2F3-476E-B0F9-E52C6D4BA921}"/>
                      </a:ext>
                    </a:extLst>
                  </p:cNvPr>
                  <p:cNvGrpSpPr/>
                  <p:nvPr/>
                </p:nvGrpSpPr>
                <p:grpSpPr>
                  <a:xfrm>
                    <a:off x="10067806" y="3738214"/>
                    <a:ext cx="191640" cy="254663"/>
                    <a:chOff x="1279363" y="3085058"/>
                    <a:chExt cx="191640" cy="254663"/>
                  </a:xfrm>
                  <a:solidFill>
                    <a:schemeClr val="accent5">
                      <a:lumMod val="60000"/>
                      <a:lumOff val="40000"/>
                    </a:schemeClr>
                  </a:solidFill>
                </p:grpSpPr>
                <p:sp>
                  <p:nvSpPr>
                    <p:cNvPr id="137" name="Flowchart: Collate 136">
                      <a:extLst>
                        <a:ext uri="{FF2B5EF4-FFF2-40B4-BE49-F238E27FC236}">
                          <a16:creationId xmlns:a16="http://schemas.microsoft.com/office/drawing/2014/main" id="{1A18E7F6-E1D5-4D63-9200-7E683BF12C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79363" y="3085058"/>
                      <a:ext cx="191640" cy="254663"/>
                    </a:xfrm>
                    <a:prstGeom prst="flowChartCollate">
                      <a:avLst/>
                    </a:prstGeom>
                    <a:grpFill/>
                    <a:ln w="12700">
                      <a:solidFill>
                        <a:schemeClr val="accent5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38" name="Oval 137">
                      <a:extLst>
                        <a:ext uri="{FF2B5EF4-FFF2-40B4-BE49-F238E27FC236}">
                          <a16:creationId xmlns:a16="http://schemas.microsoft.com/office/drawing/2014/main" id="{31782981-C1AB-4A53-97F5-8E9D240FFD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9243" y="3166670"/>
                      <a:ext cx="91440" cy="91440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accent5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</p:grpSp>
          </p:grpSp>
          <p:sp>
            <p:nvSpPr>
              <p:cNvPr id="79" name="Flowchart: Collate 78">
                <a:extLst>
                  <a:ext uri="{FF2B5EF4-FFF2-40B4-BE49-F238E27FC236}">
                    <a16:creationId xmlns:a16="http://schemas.microsoft.com/office/drawing/2014/main" id="{AAFD3D4C-4C54-4F37-9EA6-76A31652B2F1}"/>
                  </a:ext>
                </a:extLst>
              </p:cNvPr>
              <p:cNvSpPr/>
              <p:nvPr/>
            </p:nvSpPr>
            <p:spPr>
              <a:xfrm>
                <a:off x="8567271" y="4104282"/>
                <a:ext cx="191640" cy="254663"/>
              </a:xfrm>
              <a:prstGeom prst="flowChartCollat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1450529B-C2E4-47A4-B6E5-484E37645E34}"/>
                  </a:ext>
                </a:extLst>
              </p:cNvPr>
              <p:cNvCxnSpPr/>
              <p:nvPr/>
            </p:nvCxnSpPr>
            <p:spPr>
              <a:xfrm>
                <a:off x="8567271" y="4231613"/>
                <a:ext cx="191640" cy="0"/>
              </a:xfrm>
              <a:prstGeom prst="line">
                <a:avLst/>
              </a:prstGeom>
              <a:ln w="38100">
                <a:solidFill>
                  <a:srgbClr val="2F559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5" name="Flowchart: Collate 134">
              <a:extLst>
                <a:ext uri="{FF2B5EF4-FFF2-40B4-BE49-F238E27FC236}">
                  <a16:creationId xmlns:a16="http://schemas.microsoft.com/office/drawing/2014/main" id="{5E288C3F-AB7C-4FAA-9C1B-BBEAC3C13A94}"/>
                </a:ext>
              </a:extLst>
            </p:cNvPr>
            <p:cNvSpPr/>
            <p:nvPr/>
          </p:nvSpPr>
          <p:spPr>
            <a:xfrm>
              <a:off x="10067806" y="4101432"/>
              <a:ext cx="191640" cy="254663"/>
            </a:xfrm>
            <a:prstGeom prst="flowChartCollat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E0FDE0FC-AAA5-45FA-BA37-C3FAEFBDAF3E}"/>
                </a:ext>
              </a:extLst>
            </p:cNvPr>
            <p:cNvCxnSpPr/>
            <p:nvPr/>
          </p:nvCxnSpPr>
          <p:spPr>
            <a:xfrm>
              <a:off x="10067806" y="4228763"/>
              <a:ext cx="191640" cy="0"/>
            </a:xfrm>
            <a:prstGeom prst="line">
              <a:avLst/>
            </a:prstGeom>
            <a:ln w="38100">
              <a:solidFill>
                <a:srgbClr val="2F559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4912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E9CD3-E8A3-440B-AD1F-282403890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Design- 3D drawings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9C6408D-DFCF-4A30-AA75-F706309468A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5946" y="2058190"/>
            <a:ext cx="5181600" cy="3886199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E22B0CA9-5BF0-40C2-82D2-29351E07332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4454" y="2058190"/>
            <a:ext cx="4101531" cy="388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906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4F3326ED-05D3-4211-BCDE-3F8AF700B42C}"/>
              </a:ext>
            </a:extLst>
          </p:cNvPr>
          <p:cNvSpPr/>
          <p:nvPr/>
        </p:nvSpPr>
        <p:spPr>
          <a:xfrm flipV="1">
            <a:off x="3584727" y="5197668"/>
            <a:ext cx="807885" cy="375332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F6043F8-C944-4437-8A0E-E599A5D146CD}"/>
              </a:ext>
            </a:extLst>
          </p:cNvPr>
          <p:cNvGrpSpPr/>
          <p:nvPr/>
        </p:nvGrpSpPr>
        <p:grpSpPr>
          <a:xfrm>
            <a:off x="3359640" y="4680947"/>
            <a:ext cx="1247976" cy="896196"/>
            <a:chOff x="3359640" y="4680947"/>
            <a:chExt cx="1247976" cy="89619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1E558BA-8D20-4D56-A934-5F48938B1F11}"/>
                </a:ext>
              </a:extLst>
            </p:cNvPr>
            <p:cNvSpPr/>
            <p:nvPr/>
          </p:nvSpPr>
          <p:spPr>
            <a:xfrm>
              <a:off x="3364444" y="4680947"/>
              <a:ext cx="1243172" cy="317949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Isosceles Triangle 7">
              <a:extLst>
                <a:ext uri="{FF2B5EF4-FFF2-40B4-BE49-F238E27FC236}">
                  <a16:creationId xmlns:a16="http://schemas.microsoft.com/office/drawing/2014/main" id="{00F507D3-BC6E-4CE9-9871-0DAC0BAFF90E}"/>
                </a:ext>
              </a:extLst>
            </p:cNvPr>
            <p:cNvSpPr/>
            <p:nvPr/>
          </p:nvSpPr>
          <p:spPr>
            <a:xfrm rot="10800000">
              <a:off x="3359640" y="4973103"/>
              <a:ext cx="1247975" cy="604040"/>
            </a:xfrm>
            <a:prstGeom prst="triangle">
              <a:avLst/>
            </a:prstGeom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E8611D29-D01F-4D53-84DE-A068E4A4E66A}"/>
              </a:ext>
            </a:extLst>
          </p:cNvPr>
          <p:cNvGrpSpPr/>
          <p:nvPr/>
        </p:nvGrpSpPr>
        <p:grpSpPr>
          <a:xfrm>
            <a:off x="8063575" y="5115572"/>
            <a:ext cx="1170432" cy="502920"/>
            <a:chOff x="8060386" y="4893862"/>
            <a:chExt cx="1170432" cy="733505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3919C3CB-061A-48BB-A15E-6B766B03EC95}"/>
                </a:ext>
              </a:extLst>
            </p:cNvPr>
            <p:cNvSpPr/>
            <p:nvPr/>
          </p:nvSpPr>
          <p:spPr>
            <a:xfrm>
              <a:off x="8060386" y="4893862"/>
              <a:ext cx="1170432" cy="733505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BCE0600-4987-48D9-A1D2-5B54D490BE8D}"/>
                </a:ext>
              </a:extLst>
            </p:cNvPr>
            <p:cNvSpPr txBox="1"/>
            <p:nvPr/>
          </p:nvSpPr>
          <p:spPr>
            <a:xfrm>
              <a:off x="8145993" y="5123308"/>
              <a:ext cx="9987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400 kg</a:t>
              </a: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7250B16E-D929-44B5-8673-CCE80A1052A0}"/>
              </a:ext>
            </a:extLst>
          </p:cNvPr>
          <p:cNvSpPr txBox="1"/>
          <p:nvPr/>
        </p:nvSpPr>
        <p:spPr>
          <a:xfrm>
            <a:off x="5063319" y="4920315"/>
            <a:ext cx="1534623" cy="83099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600" dirty="0"/>
              <a:t>Valve from V8 opens and pump turns on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9B340D-1D81-4A31-9F50-8B41A562F60B}"/>
              </a:ext>
            </a:extLst>
          </p:cNvPr>
          <p:cNvGrpSpPr/>
          <p:nvPr/>
        </p:nvGrpSpPr>
        <p:grpSpPr>
          <a:xfrm>
            <a:off x="8060386" y="4893862"/>
            <a:ext cx="1170432" cy="752666"/>
            <a:chOff x="8060386" y="4893862"/>
            <a:chExt cx="1170432" cy="75266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4A96737-5275-4080-8585-6B485A3CEC48}"/>
                </a:ext>
              </a:extLst>
            </p:cNvPr>
            <p:cNvSpPr/>
            <p:nvPr/>
          </p:nvSpPr>
          <p:spPr>
            <a:xfrm>
              <a:off x="8060386" y="4893862"/>
              <a:ext cx="1170432" cy="733505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2B999CB-8E66-4A01-90EF-901ADE69C7BF}"/>
                </a:ext>
              </a:extLst>
            </p:cNvPr>
            <p:cNvSpPr txBox="1"/>
            <p:nvPr/>
          </p:nvSpPr>
          <p:spPr>
            <a:xfrm>
              <a:off x="8145993" y="5123308"/>
              <a:ext cx="9987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600 kg</a:t>
              </a:r>
            </a:p>
            <a:p>
              <a:pPr algn="ctr"/>
              <a:r>
                <a:rPr lang="en-US" sz="1400" dirty="0"/>
                <a:t>~60%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02B56043-FD7E-4F09-94C2-F293647867C4}"/>
              </a:ext>
            </a:extLst>
          </p:cNvPr>
          <p:cNvSpPr txBox="1"/>
          <p:nvPr/>
        </p:nvSpPr>
        <p:spPr>
          <a:xfrm>
            <a:off x="5150724" y="4921782"/>
            <a:ext cx="1442065" cy="83099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600" dirty="0"/>
              <a:t>Valve from V8 closed and pump turns off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74C7DD-885F-4F04-90CB-EB2A82023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Design- Logic summary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9A7B75D-1456-4E3C-A426-920BC5A18D39}"/>
              </a:ext>
            </a:extLst>
          </p:cNvPr>
          <p:cNvSpPr txBox="1"/>
          <p:nvPr/>
        </p:nvSpPr>
        <p:spPr>
          <a:xfrm>
            <a:off x="2044544" y="3833132"/>
            <a:ext cx="1243173" cy="58477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600" dirty="0"/>
              <a:t>V8 becomes 50% full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258FD23-CA39-4C5F-8596-4B9A53170E21}"/>
              </a:ext>
            </a:extLst>
          </p:cNvPr>
          <p:cNvSpPr txBox="1"/>
          <p:nvPr/>
        </p:nvSpPr>
        <p:spPr>
          <a:xfrm>
            <a:off x="7868660" y="2929923"/>
            <a:ext cx="1243173" cy="58477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600" dirty="0"/>
              <a:t>Valve to </a:t>
            </a:r>
          </a:p>
          <a:p>
            <a:pPr algn="r"/>
            <a:r>
              <a:rPr lang="en-US" sz="1600" dirty="0"/>
              <a:t>tote 1 opens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DE5D8B6-D5A1-4481-8102-1615C2ECE05D}"/>
              </a:ext>
            </a:extLst>
          </p:cNvPr>
          <p:cNvSpPr txBox="1"/>
          <p:nvPr/>
        </p:nvSpPr>
        <p:spPr>
          <a:xfrm>
            <a:off x="10572970" y="3356801"/>
            <a:ext cx="1308570" cy="58477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600" dirty="0"/>
              <a:t>Valve to </a:t>
            </a:r>
          </a:p>
          <a:p>
            <a:pPr algn="r"/>
            <a:r>
              <a:rPr lang="en-US" sz="1600" dirty="0"/>
              <a:t>tote 2 closed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7DC8075-905F-46C7-8E26-AC8334745769}"/>
              </a:ext>
            </a:extLst>
          </p:cNvPr>
          <p:cNvSpPr txBox="1"/>
          <p:nvPr/>
        </p:nvSpPr>
        <p:spPr>
          <a:xfrm>
            <a:off x="2019621" y="4612893"/>
            <a:ext cx="1243173" cy="58477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600" dirty="0"/>
              <a:t>V8 becomes 10% full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3F0F02D-03FF-4A44-B989-8AAE0FB5C1B4}"/>
              </a:ext>
            </a:extLst>
          </p:cNvPr>
          <p:cNvSpPr txBox="1"/>
          <p:nvPr/>
        </p:nvSpPr>
        <p:spPr>
          <a:xfrm>
            <a:off x="7820164" y="2928081"/>
            <a:ext cx="1309172" cy="58477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600" dirty="0"/>
              <a:t>Valve to </a:t>
            </a:r>
          </a:p>
          <a:p>
            <a:pPr algn="r"/>
            <a:r>
              <a:rPr lang="en-US" sz="1600" dirty="0"/>
              <a:t>tote 1 closed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FB79CF3-CADA-4B09-8F05-87DF18A58D9F}"/>
              </a:ext>
            </a:extLst>
          </p:cNvPr>
          <p:cNvSpPr txBox="1"/>
          <p:nvPr/>
        </p:nvSpPr>
        <p:spPr>
          <a:xfrm>
            <a:off x="10572970" y="3350094"/>
            <a:ext cx="1308570" cy="58477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600" dirty="0"/>
              <a:t>Valve to </a:t>
            </a:r>
          </a:p>
          <a:p>
            <a:pPr algn="r"/>
            <a:r>
              <a:rPr lang="en-US" sz="1600" dirty="0"/>
              <a:t>tote 2 closed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02E61E2-970B-4D33-939B-0C45F8CFAE74}"/>
              </a:ext>
            </a:extLst>
          </p:cNvPr>
          <p:cNvSpPr txBox="1"/>
          <p:nvPr/>
        </p:nvSpPr>
        <p:spPr>
          <a:xfrm>
            <a:off x="5520126" y="2844225"/>
            <a:ext cx="1534623" cy="58477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600" dirty="0"/>
              <a:t>Flow totalizer reaches 600 kg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48A506F-6E45-4C1C-BD86-E2FAD4F31D2D}"/>
              </a:ext>
            </a:extLst>
          </p:cNvPr>
          <p:cNvSpPr txBox="1"/>
          <p:nvPr/>
        </p:nvSpPr>
        <p:spPr>
          <a:xfrm>
            <a:off x="6816640" y="1857676"/>
            <a:ext cx="200704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Tote 1 is replaced, and system is reset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761ECEE-D50C-4D42-9AF1-C116818A5359}"/>
              </a:ext>
            </a:extLst>
          </p:cNvPr>
          <p:cNvSpPr txBox="1"/>
          <p:nvPr/>
        </p:nvSpPr>
        <p:spPr>
          <a:xfrm>
            <a:off x="2061009" y="6010640"/>
            <a:ext cx="1056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drain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D8ADAB22-B22F-42C0-95A4-91524F2D932A}"/>
              </a:ext>
            </a:extLst>
          </p:cNvPr>
          <p:cNvGrpSpPr/>
          <p:nvPr/>
        </p:nvGrpSpPr>
        <p:grpSpPr>
          <a:xfrm>
            <a:off x="746939" y="1623416"/>
            <a:ext cx="10660823" cy="4947673"/>
            <a:chOff x="746939" y="1623416"/>
            <a:chExt cx="10660823" cy="4947673"/>
          </a:xfrm>
        </p:grpSpPr>
        <p:cxnSp>
          <p:nvCxnSpPr>
            <p:cNvPr id="100" name="Connector: Elbow 99">
              <a:extLst>
                <a:ext uri="{FF2B5EF4-FFF2-40B4-BE49-F238E27FC236}">
                  <a16:creationId xmlns:a16="http://schemas.microsoft.com/office/drawing/2014/main" id="{CFED0002-32C3-4615-98B1-A63D6F653128}"/>
                </a:ext>
              </a:extLst>
            </p:cNvPr>
            <p:cNvCxnSpPr>
              <a:cxnSpLocks/>
              <a:endCxn id="155" idx="0"/>
            </p:cNvCxnSpPr>
            <p:nvPr/>
          </p:nvCxnSpPr>
          <p:spPr>
            <a:xfrm>
              <a:off x="8645602" y="3656595"/>
              <a:ext cx="1495555" cy="793213"/>
            </a:xfrm>
            <a:prstGeom prst="bentConnector2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Connector: Elbow 100">
              <a:extLst>
                <a:ext uri="{FF2B5EF4-FFF2-40B4-BE49-F238E27FC236}">
                  <a16:creationId xmlns:a16="http://schemas.microsoft.com/office/drawing/2014/main" id="{06D72B1F-5E02-4DAE-B0B8-BFF94866C3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91672" y="5957990"/>
              <a:ext cx="994706" cy="295836"/>
            </a:xfrm>
            <a:prstGeom prst="bentConnector3">
              <a:avLst>
                <a:gd name="adj1" fmla="val 1483"/>
              </a:avLst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A03EDC3-66BC-4FE5-99F1-2A0DF484A80F}"/>
                </a:ext>
              </a:extLst>
            </p:cNvPr>
            <p:cNvGrpSpPr/>
            <p:nvPr/>
          </p:nvGrpSpPr>
          <p:grpSpPr>
            <a:xfrm>
              <a:off x="9555941" y="4070929"/>
              <a:ext cx="1851821" cy="1547564"/>
              <a:chOff x="8735568" y="2080711"/>
              <a:chExt cx="1851821" cy="1547564"/>
            </a:xfrm>
          </p:grpSpPr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FF90049B-4AB6-4ACF-88A8-0A6ED3C6ED5D}"/>
                  </a:ext>
                </a:extLst>
              </p:cNvPr>
              <p:cNvSpPr/>
              <p:nvPr/>
            </p:nvSpPr>
            <p:spPr>
              <a:xfrm>
                <a:off x="8735568" y="2459590"/>
                <a:ext cx="1170432" cy="1168685"/>
              </a:xfrm>
              <a:prstGeom prst="rect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6" name="Callout: Bent Line 155">
                <a:extLst>
                  <a:ext uri="{FF2B5EF4-FFF2-40B4-BE49-F238E27FC236}">
                    <a16:creationId xmlns:a16="http://schemas.microsoft.com/office/drawing/2014/main" id="{7E9881AE-270D-4AB6-9C66-57559BA3A874}"/>
                  </a:ext>
                </a:extLst>
              </p:cNvPr>
              <p:cNvSpPr/>
              <p:nvPr/>
            </p:nvSpPr>
            <p:spPr>
              <a:xfrm>
                <a:off x="10079389" y="2080711"/>
                <a:ext cx="508000" cy="342154"/>
              </a:xfrm>
              <a:prstGeom prst="borderCallout2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/>
                  <a:t>LSH</a:t>
                </a:r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09927D4-1AF3-4945-BCC1-13D10C819BF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728554" y="5705321"/>
              <a:ext cx="488168" cy="640080"/>
              <a:chOff x="7526284" y="4819192"/>
              <a:chExt cx="457200" cy="599475"/>
            </a:xfrm>
          </p:grpSpPr>
          <p:sp>
            <p:nvSpPr>
              <p:cNvPr id="153" name="Isosceles Triangle 152">
                <a:extLst>
                  <a:ext uri="{FF2B5EF4-FFF2-40B4-BE49-F238E27FC236}">
                    <a16:creationId xmlns:a16="http://schemas.microsoft.com/office/drawing/2014/main" id="{5106FB5C-2416-4955-ABDC-923B6D29ABD2}"/>
                  </a:ext>
                </a:extLst>
              </p:cNvPr>
              <p:cNvSpPr/>
              <p:nvPr/>
            </p:nvSpPr>
            <p:spPr>
              <a:xfrm>
                <a:off x="7526284" y="5202761"/>
                <a:ext cx="457200" cy="215906"/>
              </a:xfrm>
              <a:prstGeom prst="triangl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4FDE0451-C722-42A5-98CC-6B857B814841}"/>
                  </a:ext>
                </a:extLst>
              </p:cNvPr>
              <p:cNvSpPr/>
              <p:nvPr/>
            </p:nvSpPr>
            <p:spPr>
              <a:xfrm>
                <a:off x="7526284" y="4819192"/>
                <a:ext cx="457200" cy="457200"/>
              </a:xfrm>
              <a:prstGeom prst="ellips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04" name="Isosceles Triangle 103">
              <a:extLst>
                <a:ext uri="{FF2B5EF4-FFF2-40B4-BE49-F238E27FC236}">
                  <a16:creationId xmlns:a16="http://schemas.microsoft.com/office/drawing/2014/main" id="{5A2EC601-D3FF-492B-8697-B868B6BBFB10}"/>
                </a:ext>
              </a:extLst>
            </p:cNvPr>
            <p:cNvSpPr/>
            <p:nvPr/>
          </p:nvSpPr>
          <p:spPr>
            <a:xfrm rot="5400000">
              <a:off x="6112357" y="4216437"/>
              <a:ext cx="736684" cy="291450"/>
            </a:xfrm>
            <a:prstGeom prst="triangle">
              <a:avLst>
                <a:gd name="adj" fmla="val 46694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Callout: Bent Line 104">
              <a:extLst>
                <a:ext uri="{FF2B5EF4-FFF2-40B4-BE49-F238E27FC236}">
                  <a16:creationId xmlns:a16="http://schemas.microsoft.com/office/drawing/2014/main" id="{53F7F891-1E83-4403-931B-55016958094D}"/>
                </a:ext>
              </a:extLst>
            </p:cNvPr>
            <p:cNvSpPr/>
            <p:nvPr/>
          </p:nvSpPr>
          <p:spPr>
            <a:xfrm>
              <a:off x="4716850" y="3702345"/>
              <a:ext cx="508000" cy="342154"/>
            </a:xfrm>
            <a:prstGeom prst="borderCallout2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LSH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9DA75A50-880A-4866-B289-3C73B8C50552}"/>
                </a:ext>
              </a:extLst>
            </p:cNvPr>
            <p:cNvSpPr/>
            <p:nvPr/>
          </p:nvSpPr>
          <p:spPr>
            <a:xfrm>
              <a:off x="8060386" y="4449808"/>
              <a:ext cx="1170432" cy="1168685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7" name="Callout: Bent Line 106">
              <a:extLst>
                <a:ext uri="{FF2B5EF4-FFF2-40B4-BE49-F238E27FC236}">
                  <a16:creationId xmlns:a16="http://schemas.microsoft.com/office/drawing/2014/main" id="{254A8396-4F00-4382-AFB6-D9FA04C55634}"/>
                </a:ext>
              </a:extLst>
            </p:cNvPr>
            <p:cNvSpPr/>
            <p:nvPr/>
          </p:nvSpPr>
          <p:spPr>
            <a:xfrm flipH="1">
              <a:off x="7370833" y="4054359"/>
              <a:ext cx="508000" cy="342154"/>
            </a:xfrm>
            <a:prstGeom prst="borderCallout2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LSH</a:t>
              </a:r>
            </a:p>
          </p:txBody>
        </p:sp>
        <p:cxnSp>
          <p:nvCxnSpPr>
            <p:cNvPr id="108" name="Connector: Elbow 107">
              <a:extLst>
                <a:ext uri="{FF2B5EF4-FFF2-40B4-BE49-F238E27FC236}">
                  <a16:creationId xmlns:a16="http://schemas.microsoft.com/office/drawing/2014/main" id="{AD1A6BA6-D40F-4A59-91ED-6B30A8DEA634}"/>
                </a:ext>
              </a:extLst>
            </p:cNvPr>
            <p:cNvCxnSpPr>
              <a:cxnSpLocks/>
              <a:stCxn id="147" idx="3"/>
              <a:endCxn id="154" idx="2"/>
            </p:cNvCxnSpPr>
            <p:nvPr/>
          </p:nvCxnSpPr>
          <p:spPr>
            <a:xfrm rot="16200000" flipH="1">
              <a:off x="4183247" y="5404098"/>
              <a:ext cx="348438" cy="742175"/>
            </a:xfrm>
            <a:prstGeom prst="bentConnector2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Connector: Elbow 108">
              <a:extLst>
                <a:ext uri="{FF2B5EF4-FFF2-40B4-BE49-F238E27FC236}">
                  <a16:creationId xmlns:a16="http://schemas.microsoft.com/office/drawing/2014/main" id="{42CA04CB-9EEF-4A12-891C-0CF75817A9FF}"/>
                </a:ext>
              </a:extLst>
            </p:cNvPr>
            <p:cNvCxnSpPr>
              <a:cxnSpLocks/>
              <a:stCxn id="154" idx="6"/>
              <a:endCxn id="106" idx="0"/>
            </p:cNvCxnSpPr>
            <p:nvPr/>
          </p:nvCxnSpPr>
          <p:spPr>
            <a:xfrm flipV="1">
              <a:off x="5216722" y="4449808"/>
              <a:ext cx="3428880" cy="1499597"/>
            </a:xfrm>
            <a:prstGeom prst="bentConnector4">
              <a:avLst>
                <a:gd name="adj1" fmla="val 41466"/>
                <a:gd name="adj2" fmla="val 152931"/>
              </a:avLst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AE3188BC-6B95-4479-A81F-197BD08E83E6}"/>
                </a:ext>
              </a:extLst>
            </p:cNvPr>
            <p:cNvCxnSpPr>
              <a:cxnSpLocks/>
              <a:stCxn id="151" idx="3"/>
            </p:cNvCxnSpPr>
            <p:nvPr/>
          </p:nvCxnSpPr>
          <p:spPr>
            <a:xfrm>
              <a:off x="2703327" y="3222311"/>
              <a:ext cx="0" cy="38988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A0FD5C93-C5B1-4812-BFB8-EF0CC876FC36}"/>
                </a:ext>
              </a:extLst>
            </p:cNvPr>
            <p:cNvGrpSpPr/>
            <p:nvPr/>
          </p:nvGrpSpPr>
          <p:grpSpPr>
            <a:xfrm>
              <a:off x="746939" y="1623416"/>
              <a:ext cx="2577975" cy="1598896"/>
              <a:chOff x="746939" y="1623416"/>
              <a:chExt cx="2577975" cy="1598896"/>
            </a:xfrm>
          </p:grpSpPr>
          <p:sp>
            <p:nvSpPr>
              <p:cNvPr id="149" name="Arrow: Pentagon 148">
                <a:extLst>
                  <a:ext uri="{FF2B5EF4-FFF2-40B4-BE49-F238E27FC236}">
                    <a16:creationId xmlns:a16="http://schemas.microsoft.com/office/drawing/2014/main" id="{818470D2-17DD-4B4D-B02E-BBA33B79290D}"/>
                  </a:ext>
                </a:extLst>
              </p:cNvPr>
              <p:cNvSpPr/>
              <p:nvPr/>
            </p:nvSpPr>
            <p:spPr>
              <a:xfrm rot="5400000">
                <a:off x="569078" y="1801278"/>
                <a:ext cx="1598895" cy="1243173"/>
              </a:xfrm>
              <a:prstGeom prst="homePlat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33E1C5A8-47E9-40EB-9B9B-58C792A033D9}"/>
                  </a:ext>
                </a:extLst>
              </p:cNvPr>
              <p:cNvSpPr txBox="1"/>
              <p:nvPr/>
            </p:nvSpPr>
            <p:spPr>
              <a:xfrm>
                <a:off x="993205" y="2025486"/>
                <a:ext cx="750642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ESP 1</a:t>
                </a:r>
              </a:p>
            </p:txBody>
          </p:sp>
          <p:sp>
            <p:nvSpPr>
              <p:cNvPr id="151" name="Arrow: Pentagon 150">
                <a:extLst>
                  <a:ext uri="{FF2B5EF4-FFF2-40B4-BE49-F238E27FC236}">
                    <a16:creationId xmlns:a16="http://schemas.microsoft.com/office/drawing/2014/main" id="{5EA7A127-C7BE-4566-B0E5-9D8170CB42BA}"/>
                  </a:ext>
                </a:extLst>
              </p:cNvPr>
              <p:cNvSpPr/>
              <p:nvPr/>
            </p:nvSpPr>
            <p:spPr>
              <a:xfrm rot="5400000">
                <a:off x="1903880" y="1801277"/>
                <a:ext cx="1598895" cy="1243173"/>
              </a:xfrm>
              <a:prstGeom prst="homePlat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D61B3B98-57AB-4A8E-BFBB-D56FD2B2E636}"/>
                  </a:ext>
                </a:extLst>
              </p:cNvPr>
              <p:cNvSpPr txBox="1"/>
              <p:nvPr/>
            </p:nvSpPr>
            <p:spPr>
              <a:xfrm>
                <a:off x="2328006" y="2025486"/>
                <a:ext cx="750642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ESP 2</a:t>
                </a:r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B35A4F5B-DC86-4A8A-B20C-CCE2E02CDAB6}"/>
                </a:ext>
              </a:extLst>
            </p:cNvPr>
            <p:cNvGrpSpPr/>
            <p:nvPr/>
          </p:nvGrpSpPr>
          <p:grpSpPr>
            <a:xfrm>
              <a:off x="3364793" y="4002072"/>
              <a:ext cx="1243173" cy="1598895"/>
              <a:chOff x="3366217" y="3819772"/>
              <a:chExt cx="1243173" cy="1598895"/>
            </a:xfrm>
          </p:grpSpPr>
          <p:sp>
            <p:nvSpPr>
              <p:cNvPr id="147" name="Arrow: Pentagon 146">
                <a:extLst>
                  <a:ext uri="{FF2B5EF4-FFF2-40B4-BE49-F238E27FC236}">
                    <a16:creationId xmlns:a16="http://schemas.microsoft.com/office/drawing/2014/main" id="{5AF732BD-B98C-48AE-B2B1-00228923FCEB}"/>
                  </a:ext>
                </a:extLst>
              </p:cNvPr>
              <p:cNvSpPr/>
              <p:nvPr/>
            </p:nvSpPr>
            <p:spPr>
              <a:xfrm rot="5400000">
                <a:off x="3188356" y="3997633"/>
                <a:ext cx="1598895" cy="1243173"/>
              </a:xfrm>
              <a:prstGeom prst="homePlat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ADEF3BFE-B3AF-4989-91A0-FB8FED0E74C7}"/>
                  </a:ext>
                </a:extLst>
              </p:cNvPr>
              <p:cNvSpPr txBox="1"/>
              <p:nvPr/>
            </p:nvSpPr>
            <p:spPr>
              <a:xfrm>
                <a:off x="3612482" y="4222050"/>
                <a:ext cx="750642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V8</a:t>
                </a:r>
              </a:p>
            </p:txBody>
          </p:sp>
        </p:grpSp>
        <p:cxnSp>
          <p:nvCxnSpPr>
            <p:cNvPr id="113" name="Connector: Elbow 112">
              <a:extLst>
                <a:ext uri="{FF2B5EF4-FFF2-40B4-BE49-F238E27FC236}">
                  <a16:creationId xmlns:a16="http://schemas.microsoft.com/office/drawing/2014/main" id="{5D7BF6DA-8385-45D9-B981-E93C2DF9D3CB}"/>
                </a:ext>
              </a:extLst>
            </p:cNvPr>
            <p:cNvCxnSpPr>
              <a:cxnSpLocks/>
              <a:stCxn id="149" idx="3"/>
              <a:endCxn id="147" idx="1"/>
            </p:cNvCxnSpPr>
            <p:nvPr/>
          </p:nvCxnSpPr>
          <p:spPr>
            <a:xfrm rot="16200000" flipH="1">
              <a:off x="2287572" y="2303265"/>
              <a:ext cx="779760" cy="2617854"/>
            </a:xfrm>
            <a:prstGeom prst="bentConnector3">
              <a:avLst>
                <a:gd name="adj1" fmla="val 50000"/>
              </a:avLst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4" name="Callout: Line 113">
              <a:extLst>
                <a:ext uri="{FF2B5EF4-FFF2-40B4-BE49-F238E27FC236}">
                  <a16:creationId xmlns:a16="http://schemas.microsoft.com/office/drawing/2014/main" id="{99485812-E2B1-4F99-88C4-B1415B2587C5}"/>
                </a:ext>
              </a:extLst>
            </p:cNvPr>
            <p:cNvSpPr/>
            <p:nvPr/>
          </p:nvSpPr>
          <p:spPr>
            <a:xfrm>
              <a:off x="4716850" y="3207512"/>
              <a:ext cx="508000" cy="339303"/>
            </a:xfrm>
            <a:prstGeom prst="borderCallout1">
              <a:avLst>
                <a:gd name="adj1" fmla="val 18750"/>
                <a:gd name="adj2" fmla="val -8333"/>
                <a:gd name="adj3" fmla="val 232275"/>
                <a:gd name="adj4" fmla="val -39583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LIT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B370DB75-90F8-449A-9FE4-C65336A4A539}"/>
                </a:ext>
              </a:extLst>
            </p:cNvPr>
            <p:cNvSpPr txBox="1"/>
            <p:nvPr/>
          </p:nvSpPr>
          <p:spPr>
            <a:xfrm>
              <a:off x="5107100" y="3951577"/>
              <a:ext cx="1243173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/>
                <a:t>Flow meter and transmitter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47186ABB-C33A-4A26-9B22-ED03EF1FB21B}"/>
                </a:ext>
              </a:extLst>
            </p:cNvPr>
            <p:cNvSpPr txBox="1"/>
            <p:nvPr/>
          </p:nvSpPr>
          <p:spPr>
            <a:xfrm>
              <a:off x="8208868" y="4849484"/>
              <a:ext cx="87346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Tote 1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B57F4580-543B-41BE-A5F7-A60AB2313DAC}"/>
                </a:ext>
              </a:extLst>
            </p:cNvPr>
            <p:cNvSpPr txBox="1"/>
            <p:nvPr/>
          </p:nvSpPr>
          <p:spPr>
            <a:xfrm>
              <a:off x="9699503" y="4849484"/>
              <a:ext cx="87346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Tote 2</a:t>
              </a:r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47286C40-2C8A-4F05-81C8-F8AB905B17AC}"/>
                </a:ext>
              </a:extLst>
            </p:cNvPr>
            <p:cNvGrpSpPr/>
            <p:nvPr/>
          </p:nvGrpSpPr>
          <p:grpSpPr>
            <a:xfrm>
              <a:off x="6626424" y="5949405"/>
              <a:ext cx="1324103" cy="621684"/>
              <a:chOff x="6626424" y="5862577"/>
              <a:chExt cx="1324103" cy="621684"/>
            </a:xfrm>
          </p:grpSpPr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7EF1CCAB-355A-47AB-8CF9-368ED011E91A}"/>
                  </a:ext>
                </a:extLst>
              </p:cNvPr>
              <p:cNvSpPr/>
              <p:nvPr/>
            </p:nvSpPr>
            <p:spPr>
              <a:xfrm>
                <a:off x="6890542" y="6028043"/>
                <a:ext cx="520468" cy="456218"/>
              </a:xfrm>
              <a:prstGeom prst="ellips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D1348855-8007-4DE0-A36A-BE04EB30F6B3}"/>
                  </a:ext>
                </a:extLst>
              </p:cNvPr>
              <p:cNvSpPr txBox="1"/>
              <p:nvPr/>
            </p:nvSpPr>
            <p:spPr>
              <a:xfrm>
                <a:off x="6916879" y="6032287"/>
                <a:ext cx="10336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PIT</a:t>
                </a:r>
              </a:p>
            </p:txBody>
          </p:sp>
          <p:cxnSp>
            <p:nvCxnSpPr>
              <p:cNvPr id="146" name="Straight Connector 145">
                <a:extLst>
                  <a:ext uri="{FF2B5EF4-FFF2-40B4-BE49-F238E27FC236}">
                    <a16:creationId xmlns:a16="http://schemas.microsoft.com/office/drawing/2014/main" id="{62553B8E-BED1-4254-8088-F9A0F4B47614}"/>
                  </a:ext>
                </a:extLst>
              </p:cNvPr>
              <p:cNvCxnSpPr>
                <a:cxnSpLocks/>
                <a:endCxn id="145" idx="1"/>
              </p:cNvCxnSpPr>
              <p:nvPr/>
            </p:nvCxnSpPr>
            <p:spPr>
              <a:xfrm>
                <a:off x="6626424" y="5862577"/>
                <a:ext cx="290455" cy="354376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626F001C-C879-454E-8773-DBD41653BDDE}"/>
                </a:ext>
              </a:extLst>
            </p:cNvPr>
            <p:cNvGrpSpPr/>
            <p:nvPr/>
          </p:nvGrpSpPr>
          <p:grpSpPr>
            <a:xfrm>
              <a:off x="1272705" y="3271770"/>
              <a:ext cx="191640" cy="254663"/>
              <a:chOff x="1272705" y="3271770"/>
              <a:chExt cx="191640" cy="254663"/>
            </a:xfrm>
          </p:grpSpPr>
          <p:sp>
            <p:nvSpPr>
              <p:cNvPr id="142" name="Flowchart: Collate 141">
                <a:extLst>
                  <a:ext uri="{FF2B5EF4-FFF2-40B4-BE49-F238E27FC236}">
                    <a16:creationId xmlns:a16="http://schemas.microsoft.com/office/drawing/2014/main" id="{5F2B54F7-2089-4278-9559-FBA80DF1C11F}"/>
                  </a:ext>
                </a:extLst>
              </p:cNvPr>
              <p:cNvSpPr/>
              <p:nvPr/>
            </p:nvSpPr>
            <p:spPr>
              <a:xfrm>
                <a:off x="1272705" y="3271770"/>
                <a:ext cx="191640" cy="254663"/>
              </a:xfrm>
              <a:prstGeom prst="flowChartCollat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8D0BD43F-174E-4EFB-969A-E3F6B44ABF3D}"/>
                  </a:ext>
                </a:extLst>
              </p:cNvPr>
              <p:cNvSpPr/>
              <p:nvPr/>
            </p:nvSpPr>
            <p:spPr>
              <a:xfrm>
                <a:off x="1322585" y="3353382"/>
                <a:ext cx="91440" cy="9144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D1EA092E-F49C-4481-8D23-3D1E248F4B95}"/>
                </a:ext>
              </a:extLst>
            </p:cNvPr>
            <p:cNvGrpSpPr/>
            <p:nvPr/>
          </p:nvGrpSpPr>
          <p:grpSpPr>
            <a:xfrm>
              <a:off x="2602410" y="3265772"/>
              <a:ext cx="191640" cy="254663"/>
              <a:chOff x="1272705" y="3271770"/>
              <a:chExt cx="191640" cy="254663"/>
            </a:xfrm>
          </p:grpSpPr>
          <p:sp>
            <p:nvSpPr>
              <p:cNvPr id="140" name="Flowchart: Collate 139">
                <a:extLst>
                  <a:ext uri="{FF2B5EF4-FFF2-40B4-BE49-F238E27FC236}">
                    <a16:creationId xmlns:a16="http://schemas.microsoft.com/office/drawing/2014/main" id="{1AFA2E8C-1D30-454F-8ABA-243CE7C1EB18}"/>
                  </a:ext>
                </a:extLst>
              </p:cNvPr>
              <p:cNvSpPr/>
              <p:nvPr/>
            </p:nvSpPr>
            <p:spPr>
              <a:xfrm>
                <a:off x="1272705" y="3271770"/>
                <a:ext cx="191640" cy="254663"/>
              </a:xfrm>
              <a:prstGeom prst="flowChartCollat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DBD2F761-B056-4B15-B128-C85D376A2FB4}"/>
                  </a:ext>
                </a:extLst>
              </p:cNvPr>
              <p:cNvSpPr/>
              <p:nvPr/>
            </p:nvSpPr>
            <p:spPr>
              <a:xfrm>
                <a:off x="1322585" y="3353382"/>
                <a:ext cx="91440" cy="9144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81C69CA5-BEFD-464A-9266-1DBA03512117}"/>
                </a:ext>
              </a:extLst>
            </p:cNvPr>
            <p:cNvGrpSpPr/>
            <p:nvPr/>
          </p:nvGrpSpPr>
          <p:grpSpPr>
            <a:xfrm>
              <a:off x="3890558" y="5655417"/>
              <a:ext cx="191640" cy="254663"/>
              <a:chOff x="1272705" y="3271770"/>
              <a:chExt cx="191640" cy="254663"/>
            </a:xfrm>
          </p:grpSpPr>
          <p:sp>
            <p:nvSpPr>
              <p:cNvPr id="138" name="Flowchart: Collate 137">
                <a:extLst>
                  <a:ext uri="{FF2B5EF4-FFF2-40B4-BE49-F238E27FC236}">
                    <a16:creationId xmlns:a16="http://schemas.microsoft.com/office/drawing/2014/main" id="{74AD3377-BD17-4CBE-AE81-36A57F9C81CF}"/>
                  </a:ext>
                </a:extLst>
              </p:cNvPr>
              <p:cNvSpPr/>
              <p:nvPr/>
            </p:nvSpPr>
            <p:spPr>
              <a:xfrm>
                <a:off x="1272705" y="3271770"/>
                <a:ext cx="191640" cy="254663"/>
              </a:xfrm>
              <a:prstGeom prst="flowChartCollat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50CF478F-86BC-4BDB-A143-C47E264188F8}"/>
                  </a:ext>
                </a:extLst>
              </p:cNvPr>
              <p:cNvSpPr/>
              <p:nvPr/>
            </p:nvSpPr>
            <p:spPr>
              <a:xfrm>
                <a:off x="1322585" y="3353382"/>
                <a:ext cx="91440" cy="9144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602108CD-924D-4A91-BBB4-CF70AF094956}"/>
                </a:ext>
              </a:extLst>
            </p:cNvPr>
            <p:cNvGrpSpPr/>
            <p:nvPr/>
          </p:nvGrpSpPr>
          <p:grpSpPr>
            <a:xfrm rot="5400000">
              <a:off x="3382531" y="5830659"/>
              <a:ext cx="191640" cy="254663"/>
              <a:chOff x="1272705" y="3271770"/>
              <a:chExt cx="191640" cy="254663"/>
            </a:xfrm>
          </p:grpSpPr>
          <p:sp>
            <p:nvSpPr>
              <p:cNvPr id="136" name="Flowchart: Collate 135">
                <a:extLst>
                  <a:ext uri="{FF2B5EF4-FFF2-40B4-BE49-F238E27FC236}">
                    <a16:creationId xmlns:a16="http://schemas.microsoft.com/office/drawing/2014/main" id="{27342DA2-1690-41EE-A45F-8F3ACB3B0060}"/>
                  </a:ext>
                </a:extLst>
              </p:cNvPr>
              <p:cNvSpPr/>
              <p:nvPr/>
            </p:nvSpPr>
            <p:spPr>
              <a:xfrm>
                <a:off x="1272705" y="3271770"/>
                <a:ext cx="191640" cy="254663"/>
              </a:xfrm>
              <a:prstGeom prst="flowChartCollat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07B8D00C-6A8B-4080-B5DF-DDEEDE460445}"/>
                  </a:ext>
                </a:extLst>
              </p:cNvPr>
              <p:cNvSpPr/>
              <p:nvPr/>
            </p:nvSpPr>
            <p:spPr>
              <a:xfrm>
                <a:off x="1322585" y="3353382"/>
                <a:ext cx="91440" cy="9144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59DAB6DE-C0EE-4E2E-B15E-8CDD11FA5002}"/>
                </a:ext>
              </a:extLst>
            </p:cNvPr>
            <p:cNvGrpSpPr/>
            <p:nvPr/>
          </p:nvGrpSpPr>
          <p:grpSpPr>
            <a:xfrm>
              <a:off x="6544406" y="4558574"/>
              <a:ext cx="191640" cy="254663"/>
              <a:chOff x="1272705" y="3271770"/>
              <a:chExt cx="191640" cy="254663"/>
            </a:xfrm>
          </p:grpSpPr>
          <p:sp>
            <p:nvSpPr>
              <p:cNvPr id="134" name="Flowchart: Collate 133">
                <a:extLst>
                  <a:ext uri="{FF2B5EF4-FFF2-40B4-BE49-F238E27FC236}">
                    <a16:creationId xmlns:a16="http://schemas.microsoft.com/office/drawing/2014/main" id="{26A1DDBA-04F6-4DF7-BAB0-68AA57060C0C}"/>
                  </a:ext>
                </a:extLst>
              </p:cNvPr>
              <p:cNvSpPr/>
              <p:nvPr/>
            </p:nvSpPr>
            <p:spPr>
              <a:xfrm>
                <a:off x="1272705" y="3271770"/>
                <a:ext cx="191640" cy="254663"/>
              </a:xfrm>
              <a:prstGeom prst="flowChartCollat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503CC212-1228-4AC0-A4AB-D95BC486D094}"/>
                  </a:ext>
                </a:extLst>
              </p:cNvPr>
              <p:cNvSpPr/>
              <p:nvPr/>
            </p:nvSpPr>
            <p:spPr>
              <a:xfrm>
                <a:off x="1322585" y="3353382"/>
                <a:ext cx="91440" cy="9144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718349FE-0D21-4B43-BC6D-0A728660CC7E}"/>
                </a:ext>
              </a:extLst>
            </p:cNvPr>
            <p:cNvGrpSpPr/>
            <p:nvPr/>
          </p:nvGrpSpPr>
          <p:grpSpPr>
            <a:xfrm>
              <a:off x="6544406" y="3873422"/>
              <a:ext cx="191640" cy="254663"/>
              <a:chOff x="1272705" y="3271770"/>
              <a:chExt cx="191640" cy="254663"/>
            </a:xfrm>
          </p:grpSpPr>
          <p:sp>
            <p:nvSpPr>
              <p:cNvPr id="132" name="Flowchart: Collate 131">
                <a:extLst>
                  <a:ext uri="{FF2B5EF4-FFF2-40B4-BE49-F238E27FC236}">
                    <a16:creationId xmlns:a16="http://schemas.microsoft.com/office/drawing/2014/main" id="{614A7B92-C732-4189-AA5E-5491C75C47B2}"/>
                  </a:ext>
                </a:extLst>
              </p:cNvPr>
              <p:cNvSpPr/>
              <p:nvPr/>
            </p:nvSpPr>
            <p:spPr>
              <a:xfrm>
                <a:off x="1272705" y="3271770"/>
                <a:ext cx="191640" cy="254663"/>
              </a:xfrm>
              <a:prstGeom prst="flowChartCollat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1C0DA0BC-F472-43EB-8E09-2DD118BDF871}"/>
                  </a:ext>
                </a:extLst>
              </p:cNvPr>
              <p:cNvSpPr/>
              <p:nvPr/>
            </p:nvSpPr>
            <p:spPr>
              <a:xfrm>
                <a:off x="1322585" y="3353382"/>
                <a:ext cx="91440" cy="9144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656D5832-EC73-4527-B97A-BC7D967F99CE}"/>
                </a:ext>
              </a:extLst>
            </p:cNvPr>
            <p:cNvGrpSpPr/>
            <p:nvPr/>
          </p:nvGrpSpPr>
          <p:grpSpPr>
            <a:xfrm>
              <a:off x="8549782" y="3741400"/>
              <a:ext cx="191640" cy="254663"/>
              <a:chOff x="1272706" y="3085573"/>
              <a:chExt cx="191640" cy="254663"/>
            </a:xfrm>
          </p:grpSpPr>
          <p:sp>
            <p:nvSpPr>
              <p:cNvPr id="130" name="Flowchart: Collate 129">
                <a:extLst>
                  <a:ext uri="{FF2B5EF4-FFF2-40B4-BE49-F238E27FC236}">
                    <a16:creationId xmlns:a16="http://schemas.microsoft.com/office/drawing/2014/main" id="{0EDA4F9B-E40D-40EA-B425-0FCBA5D4589B}"/>
                  </a:ext>
                </a:extLst>
              </p:cNvPr>
              <p:cNvSpPr/>
              <p:nvPr/>
            </p:nvSpPr>
            <p:spPr>
              <a:xfrm>
                <a:off x="1272706" y="3085573"/>
                <a:ext cx="191640" cy="254663"/>
              </a:xfrm>
              <a:prstGeom prst="flowChartCollat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0829B274-B1FB-407C-8822-2AC78212BAB1}"/>
                  </a:ext>
                </a:extLst>
              </p:cNvPr>
              <p:cNvSpPr/>
              <p:nvPr/>
            </p:nvSpPr>
            <p:spPr>
              <a:xfrm>
                <a:off x="1322586" y="3167185"/>
                <a:ext cx="91440" cy="9144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0F052687-1D07-4B4C-B477-E50265904378}"/>
                </a:ext>
              </a:extLst>
            </p:cNvPr>
            <p:cNvGrpSpPr/>
            <p:nvPr/>
          </p:nvGrpSpPr>
          <p:grpSpPr>
            <a:xfrm>
              <a:off x="10045337" y="3745440"/>
              <a:ext cx="191640" cy="254663"/>
              <a:chOff x="1277626" y="3091341"/>
              <a:chExt cx="191640" cy="254663"/>
            </a:xfrm>
          </p:grpSpPr>
          <p:sp>
            <p:nvSpPr>
              <p:cNvPr id="128" name="Flowchart: Collate 127">
                <a:extLst>
                  <a:ext uri="{FF2B5EF4-FFF2-40B4-BE49-F238E27FC236}">
                    <a16:creationId xmlns:a16="http://schemas.microsoft.com/office/drawing/2014/main" id="{B74ACC3C-CFE3-4ABD-81CD-BCB4A59342BE}"/>
                  </a:ext>
                </a:extLst>
              </p:cNvPr>
              <p:cNvSpPr/>
              <p:nvPr/>
            </p:nvSpPr>
            <p:spPr>
              <a:xfrm>
                <a:off x="1277626" y="3091341"/>
                <a:ext cx="191640" cy="254663"/>
              </a:xfrm>
              <a:prstGeom prst="flowChartCollat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3979E9A0-9899-4B53-8763-52743FD25117}"/>
                  </a:ext>
                </a:extLst>
              </p:cNvPr>
              <p:cNvSpPr/>
              <p:nvPr/>
            </p:nvSpPr>
            <p:spPr>
              <a:xfrm>
                <a:off x="1327506" y="3172953"/>
                <a:ext cx="91440" cy="9144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667BFF70-B1AA-4B08-9813-12235C4BD0AF}"/>
              </a:ext>
            </a:extLst>
          </p:cNvPr>
          <p:cNvSpPr txBox="1"/>
          <p:nvPr/>
        </p:nvSpPr>
        <p:spPr>
          <a:xfrm>
            <a:off x="3765948" y="1856154"/>
            <a:ext cx="200704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Automation starts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39B502F-9653-4689-B42A-D990D523E2E7}"/>
              </a:ext>
            </a:extLst>
          </p:cNvPr>
          <p:cNvSpPr txBox="1"/>
          <p:nvPr/>
        </p:nvSpPr>
        <p:spPr>
          <a:xfrm>
            <a:off x="3773424" y="1856154"/>
            <a:ext cx="2007048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Automation stops</a:t>
            </a:r>
          </a:p>
        </p:txBody>
      </p:sp>
      <p:sp>
        <p:nvSpPr>
          <p:cNvPr id="80" name="Flowchart: Collate 79">
            <a:extLst>
              <a:ext uri="{FF2B5EF4-FFF2-40B4-BE49-F238E27FC236}">
                <a16:creationId xmlns:a16="http://schemas.microsoft.com/office/drawing/2014/main" id="{301CB707-6272-449C-9324-73A87A390520}"/>
              </a:ext>
            </a:extLst>
          </p:cNvPr>
          <p:cNvSpPr/>
          <p:nvPr/>
        </p:nvSpPr>
        <p:spPr>
          <a:xfrm>
            <a:off x="10044333" y="4101431"/>
            <a:ext cx="191640" cy="254663"/>
          </a:xfrm>
          <a:prstGeom prst="flowChartCollate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FED232A-9B53-4D4D-AA28-89CABC9AE399}"/>
              </a:ext>
            </a:extLst>
          </p:cNvPr>
          <p:cNvCxnSpPr/>
          <p:nvPr/>
        </p:nvCxnSpPr>
        <p:spPr>
          <a:xfrm>
            <a:off x="10044333" y="4228762"/>
            <a:ext cx="19164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lowchart: Collate 81">
            <a:extLst>
              <a:ext uri="{FF2B5EF4-FFF2-40B4-BE49-F238E27FC236}">
                <a16:creationId xmlns:a16="http://schemas.microsoft.com/office/drawing/2014/main" id="{1C0D3DCC-3D34-4101-8426-124A19AFDC8C}"/>
              </a:ext>
            </a:extLst>
          </p:cNvPr>
          <p:cNvSpPr/>
          <p:nvPr/>
        </p:nvSpPr>
        <p:spPr>
          <a:xfrm>
            <a:off x="8550786" y="4101432"/>
            <a:ext cx="191640" cy="254663"/>
          </a:xfrm>
          <a:prstGeom prst="flowChartCollate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EBBE74D4-998D-4531-A3F6-100F9618A3ED}"/>
              </a:ext>
            </a:extLst>
          </p:cNvPr>
          <p:cNvCxnSpPr/>
          <p:nvPr/>
        </p:nvCxnSpPr>
        <p:spPr>
          <a:xfrm>
            <a:off x="8550786" y="4228763"/>
            <a:ext cx="19164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0187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44" grpId="0" animBg="1"/>
      <p:bldP spid="44" grpId="1" animBg="1"/>
      <p:bldP spid="44" grpId="2" animBg="1"/>
      <p:bldP spid="44" grpId="3" animBg="1"/>
      <p:bldP spid="48" grpId="0" animBg="1"/>
      <p:bldP spid="48" grpId="1" animBg="1"/>
      <p:bldP spid="48" grpId="2" animBg="1"/>
      <p:bldP spid="43" grpId="0" animBg="1"/>
      <p:bldP spid="43" grpId="1" animBg="1"/>
      <p:bldP spid="43" grpId="2" animBg="1"/>
      <p:bldP spid="43" grpId="4" animBg="1"/>
      <p:bldP spid="45" grpId="0" animBg="1"/>
      <p:bldP spid="45" grpId="1" animBg="1"/>
      <p:bldP spid="45" grpId="2" animBg="1"/>
      <p:bldP spid="45" grpId="3" animBg="1"/>
      <p:bldP spid="46" grpId="0" animBg="1"/>
      <p:bldP spid="46" grpId="1" animBg="1"/>
      <p:bldP spid="46" grpId="2" animBg="1"/>
      <p:bldP spid="46" grpId="3" animBg="1"/>
      <p:bldP spid="47" grpId="0" animBg="1"/>
      <p:bldP spid="47" grpId="1" animBg="1"/>
      <p:bldP spid="49" grpId="0" animBg="1"/>
      <p:bldP spid="49" grpId="1" animBg="1"/>
      <p:bldP spid="49" grpId="2" animBg="1"/>
      <p:bldP spid="49" grpId="3" animBg="1"/>
      <p:bldP spid="51" grpId="0" animBg="1"/>
      <p:bldP spid="51" grpId="1" animBg="1"/>
      <p:bldP spid="51" grpId="2" animBg="1"/>
      <p:bldP spid="52" grpId="0" animBg="1"/>
      <p:bldP spid="53" grpId="0" animBg="1"/>
      <p:bldP spid="75" grpId="0" animBg="1"/>
      <p:bldP spid="75" grpId="1" animBg="1"/>
      <p:bldP spid="75" grpId="2" animBg="1"/>
      <p:bldP spid="75" grpId="3" animBg="1"/>
      <p:bldP spid="76" grpId="0" animBg="1"/>
      <p:bldP spid="76" grpId="1" animBg="1"/>
      <p:bldP spid="76" grpId="2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6731DB4-6C59-414C-92E6-6F0462A08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Design-Safety measures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E2B4337-6E62-4C70-9165-4D8601A2D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64676" cy="4351338"/>
          </a:xfrm>
        </p:spPr>
        <p:txBody>
          <a:bodyPr>
            <a:normAutofit/>
          </a:bodyPr>
          <a:lstStyle/>
          <a:p>
            <a:r>
              <a:rPr lang="en-US" dirty="0"/>
              <a:t>Set of scenarios where the system shuts down safely to allow for maintenance</a:t>
            </a:r>
          </a:p>
          <a:p>
            <a:pPr lvl="1"/>
            <a:r>
              <a:rPr lang="en-US" dirty="0"/>
              <a:t>Level switch on the tote activating</a:t>
            </a:r>
          </a:p>
          <a:p>
            <a:pPr lvl="1"/>
            <a:r>
              <a:rPr lang="en-US" dirty="0"/>
              <a:t>Pressure reading</a:t>
            </a:r>
          </a:p>
          <a:p>
            <a:pPr lvl="2"/>
            <a:r>
              <a:rPr lang="en-US" dirty="0"/>
              <a:t>To high indicates a block after the pump</a:t>
            </a:r>
          </a:p>
          <a:p>
            <a:pPr lvl="2"/>
            <a:r>
              <a:rPr lang="en-US" dirty="0"/>
              <a:t>To low indicate a block before the pump or a leak </a:t>
            </a:r>
          </a:p>
          <a:p>
            <a:r>
              <a:rPr lang="en-US" dirty="0"/>
              <a:t>All materials are corrosive resistant</a:t>
            </a:r>
          </a:p>
          <a:p>
            <a:r>
              <a:rPr lang="en-US" dirty="0"/>
              <a:t>Manual valves have locking mechanism so they cannot be moved without key verification</a:t>
            </a:r>
          </a:p>
          <a:p>
            <a:pPr lvl="2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9B7866B-DEB3-4E5D-8B0E-101538630A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1501" y="1690688"/>
            <a:ext cx="3162300" cy="433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342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7DA7C5B-C634-4485-BBDC-19A46F2DC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21631941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62D03C9-2750-4910-9C79-6E6096A6D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validation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C9D401-C5B1-4E22-B4D9-105C9BCEEE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7370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83AB7-F528-47C5-BB6C-F3978A4B6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Validation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D4EAF6-64BE-4973-9202-750A633CB8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340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Process safety review at BASF</a:t>
            </a:r>
          </a:p>
          <a:p>
            <a:r>
              <a:rPr lang="en-US" dirty="0"/>
              <a:t>The team completed a process safety review at BASF with various engineers and environmental health and safety officials</a:t>
            </a:r>
          </a:p>
          <a:p>
            <a:r>
              <a:rPr lang="en-US" dirty="0"/>
              <a:t>Comments and recommendations were added to the design to increase safety these changes include but are not limited to</a:t>
            </a:r>
          </a:p>
          <a:p>
            <a:pPr lvl="1"/>
            <a:r>
              <a:rPr lang="en-US" dirty="0"/>
              <a:t>Two level sensors in V8</a:t>
            </a:r>
          </a:p>
          <a:p>
            <a:pPr lvl="1"/>
            <a:r>
              <a:rPr lang="en-US" dirty="0"/>
              <a:t>Reduction of fill level in the totes to 600 kg</a:t>
            </a:r>
          </a:p>
          <a:p>
            <a:pPr lvl="1"/>
            <a:r>
              <a:rPr lang="en-US" dirty="0"/>
              <a:t>Addition of steps leading to the totes to increase operator safety</a:t>
            </a:r>
          </a:p>
        </p:txBody>
      </p:sp>
    </p:spTree>
    <p:extLst>
      <p:ext uri="{BB962C8B-B14F-4D97-AF65-F5344CB8AC3E}">
        <p14:creationId xmlns:p14="http://schemas.microsoft.com/office/powerpoint/2010/main" val="22589122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5B3E2-2198-4418-939B-B2B159A30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 review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D5ECC25-E685-4CFA-B1B5-293E24EE7B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2531383"/>
              </p:ext>
            </p:extLst>
          </p:nvPr>
        </p:nvGraphicFramePr>
        <p:xfrm>
          <a:off x="838199" y="1825625"/>
          <a:ext cx="5613972" cy="3576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71324">
                  <a:extLst>
                    <a:ext uri="{9D8B030D-6E8A-4147-A177-3AD203B41FA5}">
                      <a16:colId xmlns:a16="http://schemas.microsoft.com/office/drawing/2014/main" val="1746950441"/>
                    </a:ext>
                  </a:extLst>
                </a:gridCol>
                <a:gridCol w="1871324">
                  <a:extLst>
                    <a:ext uri="{9D8B030D-6E8A-4147-A177-3AD203B41FA5}">
                      <a16:colId xmlns:a16="http://schemas.microsoft.com/office/drawing/2014/main" val="3431379640"/>
                    </a:ext>
                  </a:extLst>
                </a:gridCol>
                <a:gridCol w="1871324">
                  <a:extLst>
                    <a:ext uri="{9D8B030D-6E8A-4147-A177-3AD203B41FA5}">
                      <a16:colId xmlns:a16="http://schemas.microsoft.com/office/drawing/2014/main" val="1871375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Specifications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7641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Piping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316L stainless steel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 inch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7614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Automated Valves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Ball valve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Fail position close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1649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Manual Valves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Ball valve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Locking mechanism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42411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Pump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Viking gear pump Model number GG4197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70 PSI 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64693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Tote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1000 L capacity reinforced tote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High density polyethylene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744271"/>
                  </a:ext>
                </a:extLst>
              </a:tr>
            </a:tbl>
          </a:graphicData>
        </a:graphic>
      </p:graphicFrame>
      <p:pic>
        <p:nvPicPr>
          <p:cNvPr id="7" name="Picture 2" descr="Image preview">
            <a:extLst>
              <a:ext uri="{FF2B5EF4-FFF2-40B4-BE49-F238E27FC236}">
                <a16:creationId xmlns:a16="http://schemas.microsoft.com/office/drawing/2014/main" id="{D3F8F26F-58FA-4CCF-AE5E-DC40E5155D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2730" y="1825625"/>
            <a:ext cx="4521070" cy="346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7503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15F88A8-429C-4C74-8C78-639C24035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Metrics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F90FD65-CFE2-4FE6-876A-00A9A2BFEA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28999"/>
            <a:ext cx="10515600" cy="2747963"/>
          </a:xfrm>
        </p:spPr>
        <p:txBody>
          <a:bodyPr/>
          <a:lstStyle/>
          <a:p>
            <a:r>
              <a:rPr lang="en-US" dirty="0"/>
              <a:t>As seen above our final design passes in all categories and is therefore acceptable</a:t>
            </a:r>
          </a:p>
          <a:p>
            <a:r>
              <a:rPr lang="en-US" dirty="0"/>
              <a:t>An increase in expected cost happened due to the increase of level meters for safety purposes</a:t>
            </a:r>
          </a:p>
          <a:p>
            <a:r>
              <a:rPr lang="en-US" dirty="0"/>
              <a:t>All functional requirements, design objects, and design constraints are meet in our proposed design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22BD75C-93D0-4B6C-A31A-E23C991B21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778792"/>
              </p:ext>
            </p:extLst>
          </p:nvPr>
        </p:nvGraphicFramePr>
        <p:xfrm>
          <a:off x="838200" y="1825625"/>
          <a:ext cx="10265036" cy="1510370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867313">
                  <a:extLst>
                    <a:ext uri="{9D8B030D-6E8A-4147-A177-3AD203B41FA5}">
                      <a16:colId xmlns:a16="http://schemas.microsoft.com/office/drawing/2014/main" val="2857750145"/>
                    </a:ext>
                  </a:extLst>
                </a:gridCol>
                <a:gridCol w="835475">
                  <a:extLst>
                    <a:ext uri="{9D8B030D-6E8A-4147-A177-3AD203B41FA5}">
                      <a16:colId xmlns:a16="http://schemas.microsoft.com/office/drawing/2014/main" val="3914816172"/>
                    </a:ext>
                  </a:extLst>
                </a:gridCol>
                <a:gridCol w="959534">
                  <a:extLst>
                    <a:ext uri="{9D8B030D-6E8A-4147-A177-3AD203B41FA5}">
                      <a16:colId xmlns:a16="http://schemas.microsoft.com/office/drawing/2014/main" val="2367594071"/>
                    </a:ext>
                  </a:extLst>
                </a:gridCol>
                <a:gridCol w="1383310">
                  <a:extLst>
                    <a:ext uri="{9D8B030D-6E8A-4147-A177-3AD203B41FA5}">
                      <a16:colId xmlns:a16="http://schemas.microsoft.com/office/drawing/2014/main" val="2372089690"/>
                    </a:ext>
                  </a:extLst>
                </a:gridCol>
                <a:gridCol w="1383310">
                  <a:extLst>
                    <a:ext uri="{9D8B030D-6E8A-4147-A177-3AD203B41FA5}">
                      <a16:colId xmlns:a16="http://schemas.microsoft.com/office/drawing/2014/main" val="1178905963"/>
                    </a:ext>
                  </a:extLst>
                </a:gridCol>
                <a:gridCol w="1284502">
                  <a:extLst>
                    <a:ext uri="{9D8B030D-6E8A-4147-A177-3AD203B41FA5}">
                      <a16:colId xmlns:a16="http://schemas.microsoft.com/office/drawing/2014/main" val="1641650482"/>
                    </a:ext>
                  </a:extLst>
                </a:gridCol>
                <a:gridCol w="1679733">
                  <a:extLst>
                    <a:ext uri="{9D8B030D-6E8A-4147-A177-3AD203B41FA5}">
                      <a16:colId xmlns:a16="http://schemas.microsoft.com/office/drawing/2014/main" val="1627970008"/>
                    </a:ext>
                  </a:extLst>
                </a:gridCol>
                <a:gridCol w="1871859">
                  <a:extLst>
                    <a:ext uri="{9D8B030D-6E8A-4147-A177-3AD203B41FA5}">
                      <a16:colId xmlns:a16="http://schemas.microsoft.com/office/drawing/2014/main" val="3454616780"/>
                    </a:ext>
                  </a:extLst>
                </a:gridCol>
              </a:tblGrid>
              <a:tr h="101940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Cost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Space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Waste processed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Safety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Corrosive resistant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Ease of operation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Rating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79540805"/>
                  </a:ext>
                </a:extLst>
              </a:tr>
              <a:tr h="49097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Value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Pass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Pass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Pass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Pass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16-P</a:t>
                      </a:r>
                      <a:r>
                        <a:rPr lang="en-US" sz="2000" baseline="-25000" dirty="0">
                          <a:effectLst/>
                        </a:rPr>
                        <a:t>1</a:t>
                      </a:r>
                      <a:r>
                        <a:rPr lang="en-US" sz="2000" dirty="0">
                          <a:effectLst/>
                        </a:rPr>
                        <a:t>P</a:t>
                      </a:r>
                      <a:r>
                        <a:rPr lang="en-US" sz="2000" baseline="-25000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P</a:t>
                      </a:r>
                      <a:r>
                        <a:rPr lang="en-US" sz="2000" baseline="-25000" dirty="0">
                          <a:effectLst/>
                        </a:rPr>
                        <a:t>3</a:t>
                      </a:r>
                      <a:r>
                        <a:rPr lang="en-US" sz="2000" dirty="0">
                          <a:effectLst/>
                        </a:rPr>
                        <a:t>P</a:t>
                      </a:r>
                      <a:r>
                        <a:rPr lang="en-US" sz="2000" baseline="-25000" dirty="0">
                          <a:effectLst/>
                        </a:rPr>
                        <a:t>4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5390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75526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F4F74-A825-4311-9CC8-68052F208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Estimate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E665D73-8E87-4D29-B0D6-6CB77B1964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Installation and materials </a:t>
            </a:r>
            <a:endParaRPr lang="en-US" dirty="0">
              <a:highlight>
                <a:srgbClr val="FFFF00"/>
              </a:highlight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0B42640-8661-4967-9335-5C168459E2E4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89035121"/>
              </p:ext>
            </p:extLst>
          </p:nvPr>
        </p:nvGraphicFramePr>
        <p:xfrm>
          <a:off x="840139" y="2505075"/>
          <a:ext cx="5157083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4808">
                  <a:extLst>
                    <a:ext uri="{9D8B030D-6E8A-4147-A177-3AD203B41FA5}">
                      <a16:colId xmlns:a16="http://schemas.microsoft.com/office/drawing/2014/main" val="1458804329"/>
                    </a:ext>
                  </a:extLst>
                </a:gridCol>
                <a:gridCol w="2022275">
                  <a:extLst>
                    <a:ext uri="{9D8B030D-6E8A-4147-A177-3AD203B41FA5}">
                      <a16:colId xmlns:a16="http://schemas.microsoft.com/office/drawing/2014/main" val="8326363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2000" dirty="0"/>
                        <a:t>Category</a:t>
                      </a:r>
                    </a:p>
                  </a:txBody>
                  <a:tcPr marL="112662" marR="112662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Estimated Cost</a:t>
                      </a:r>
                    </a:p>
                  </a:txBody>
                  <a:tcPr marL="112662" marR="112662"/>
                </a:tc>
                <a:extLst>
                  <a:ext uri="{0D108BD9-81ED-4DB2-BD59-A6C34878D82A}">
                    <a16:rowId xmlns:a16="http://schemas.microsoft.com/office/drawing/2014/main" val="1366857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Engineering</a:t>
                      </a:r>
                    </a:p>
                  </a:txBody>
                  <a:tcPr marL="112662" marR="11266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$6,000</a:t>
                      </a:r>
                    </a:p>
                  </a:txBody>
                  <a:tcPr marL="112662" marR="112662"/>
                </a:tc>
                <a:extLst>
                  <a:ext uri="{0D108BD9-81ED-4DB2-BD59-A6C34878D82A}">
                    <a16:rowId xmlns:a16="http://schemas.microsoft.com/office/drawing/2014/main" val="1118703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Instrumentation</a:t>
                      </a:r>
                    </a:p>
                  </a:txBody>
                  <a:tcPr marL="112662" marR="11266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$35,000</a:t>
                      </a:r>
                    </a:p>
                    <a:p>
                      <a:pPr algn="r"/>
                      <a:endParaRPr lang="en-US" sz="2000" dirty="0"/>
                    </a:p>
                  </a:txBody>
                  <a:tcPr marL="112662" marR="112662"/>
                </a:tc>
                <a:extLst>
                  <a:ext uri="{0D108BD9-81ED-4DB2-BD59-A6C34878D82A}">
                    <a16:rowId xmlns:a16="http://schemas.microsoft.com/office/drawing/2014/main" val="1659243831"/>
                  </a:ext>
                </a:extLst>
              </a:tr>
              <a:tr h="363855">
                <a:tc>
                  <a:txBody>
                    <a:bodyPr/>
                    <a:lstStyle/>
                    <a:p>
                      <a:r>
                        <a:rPr lang="en-US" sz="2000" dirty="0"/>
                        <a:t>Valves</a:t>
                      </a:r>
                    </a:p>
                  </a:txBody>
                  <a:tcPr marL="112662" marR="11266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$3,800</a:t>
                      </a:r>
                    </a:p>
                  </a:txBody>
                  <a:tcPr marL="112662" marR="112662"/>
                </a:tc>
                <a:extLst>
                  <a:ext uri="{0D108BD9-81ED-4DB2-BD59-A6C34878D82A}">
                    <a16:rowId xmlns:a16="http://schemas.microsoft.com/office/drawing/2014/main" val="1627010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Glycol piping</a:t>
                      </a:r>
                    </a:p>
                  </a:txBody>
                  <a:tcPr marL="112662" marR="11266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$8,000</a:t>
                      </a:r>
                    </a:p>
                  </a:txBody>
                  <a:tcPr marL="112662" marR="112662"/>
                </a:tc>
                <a:extLst>
                  <a:ext uri="{0D108BD9-81ED-4DB2-BD59-A6C34878D82A}">
                    <a16:rowId xmlns:a16="http://schemas.microsoft.com/office/drawing/2014/main" val="797035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Concrete and electrical</a:t>
                      </a:r>
                    </a:p>
                  </a:txBody>
                  <a:tcPr marL="112662" marR="11266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$34,000</a:t>
                      </a:r>
                    </a:p>
                  </a:txBody>
                  <a:tcPr marL="112662" marR="112662"/>
                </a:tc>
                <a:extLst>
                  <a:ext uri="{0D108BD9-81ED-4DB2-BD59-A6C34878D82A}">
                    <a16:rowId xmlns:a16="http://schemas.microsoft.com/office/drawing/2014/main" val="977097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Piping</a:t>
                      </a:r>
                    </a:p>
                  </a:txBody>
                  <a:tcPr marL="112662" marR="11266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$8000</a:t>
                      </a:r>
                    </a:p>
                  </a:txBody>
                  <a:tcPr marL="112662" marR="112662"/>
                </a:tc>
                <a:extLst>
                  <a:ext uri="{0D108BD9-81ED-4DB2-BD59-A6C34878D82A}">
                    <a16:rowId xmlns:a16="http://schemas.microsoft.com/office/drawing/2014/main" val="28391556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Installation</a:t>
                      </a:r>
                    </a:p>
                  </a:txBody>
                  <a:tcPr marL="112662" marR="11266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$20,000</a:t>
                      </a:r>
                    </a:p>
                  </a:txBody>
                  <a:tcPr marL="112662" marR="112662"/>
                </a:tc>
                <a:extLst>
                  <a:ext uri="{0D108BD9-81ED-4DB2-BD59-A6C34878D82A}">
                    <a16:rowId xmlns:a16="http://schemas.microsoft.com/office/drawing/2014/main" val="3442503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/>
                        <a:t>Total + 10% contingency</a:t>
                      </a:r>
                    </a:p>
                  </a:txBody>
                  <a:tcPr marL="112662" marR="112662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/>
                        <a:t>$126,000</a:t>
                      </a:r>
                    </a:p>
                  </a:txBody>
                  <a:tcPr marL="112662" marR="112662"/>
                </a:tc>
                <a:extLst>
                  <a:ext uri="{0D108BD9-81ED-4DB2-BD59-A6C34878D82A}">
                    <a16:rowId xmlns:a16="http://schemas.microsoft.com/office/drawing/2014/main" val="4210433676"/>
                  </a:ext>
                </a:extLst>
              </a:tr>
            </a:tbl>
          </a:graphicData>
        </a:graphic>
      </p:graphicFrame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4D8AC3F-1758-4948-90BE-E545877FC2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/>
              <a:t>Yearly operation</a:t>
            </a:r>
            <a:endParaRPr lang="en-US" dirty="0">
              <a:highlight>
                <a:srgbClr val="FFFF00"/>
              </a:highlight>
            </a:endParaRPr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4D1E5B36-6EE7-4F90-B61E-F4F41BD06B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545881"/>
              </p:ext>
            </p:extLst>
          </p:nvPr>
        </p:nvGraphicFramePr>
        <p:xfrm>
          <a:off x="6194428" y="2476864"/>
          <a:ext cx="5157084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028">
                  <a:extLst>
                    <a:ext uri="{9D8B030D-6E8A-4147-A177-3AD203B41FA5}">
                      <a16:colId xmlns:a16="http://schemas.microsoft.com/office/drawing/2014/main" val="323617867"/>
                    </a:ext>
                  </a:extLst>
                </a:gridCol>
                <a:gridCol w="1719028">
                  <a:extLst>
                    <a:ext uri="{9D8B030D-6E8A-4147-A177-3AD203B41FA5}">
                      <a16:colId xmlns:a16="http://schemas.microsoft.com/office/drawing/2014/main" val="675257699"/>
                    </a:ext>
                  </a:extLst>
                </a:gridCol>
                <a:gridCol w="1719028">
                  <a:extLst>
                    <a:ext uri="{9D8B030D-6E8A-4147-A177-3AD203B41FA5}">
                      <a16:colId xmlns:a16="http://schemas.microsoft.com/office/drawing/2014/main" val="34198203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2000" dirty="0"/>
                        <a:t>Scenario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# of totes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844988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dirty="0"/>
                        <a:t>Single tote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$400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6387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dirty="0"/>
                        <a:t>Worst case scenario (1450kg of waste per day)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760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$304,000</a:t>
                      </a:r>
                    </a:p>
                    <a:p>
                      <a:pPr algn="r"/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68189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Best case scenario (950kg of waste per day)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$200,000</a:t>
                      </a:r>
                    </a:p>
                    <a:p>
                      <a:pPr algn="r"/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3086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04068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E2400-F17C-4E9E-8A0B-7081C89F5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F6444-1AC8-45A8-9641-3C6A06EFB8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/>
              <a:t>We suggest that BASF implements our solution</a:t>
            </a:r>
          </a:p>
          <a:p>
            <a:pPr lvl="1"/>
            <a:r>
              <a:rPr lang="en-US" sz="2800" dirty="0"/>
              <a:t>Our solution cost $128,000 to implement with $200,000 in yearly operation</a:t>
            </a:r>
          </a:p>
          <a:p>
            <a:pPr lvl="1"/>
            <a:r>
              <a:rPr lang="en-US" sz="2800" dirty="0"/>
              <a:t>Our solution does not interfere with existing operations</a:t>
            </a:r>
          </a:p>
          <a:p>
            <a:pPr lvl="1"/>
            <a:r>
              <a:rPr lang="en-US" sz="2800" dirty="0"/>
              <a:t>Our solution does not use the process sewer thus eliminating corrosion caused by acid ester waste</a:t>
            </a:r>
          </a:p>
          <a:p>
            <a:pPr marL="0" indent="0">
              <a:buNone/>
            </a:pPr>
            <a:endParaRPr lang="en-US" sz="1050" dirty="0"/>
          </a:p>
          <a:p>
            <a:pPr marL="0" indent="0" algn="ctr">
              <a:buNone/>
            </a:pPr>
            <a:r>
              <a:rPr lang="en-US" sz="3600" dirty="0"/>
              <a:t>The team plans on presenting the finalized design to BASF for approval</a:t>
            </a:r>
          </a:p>
          <a:p>
            <a:pPr marL="0" indent="0" algn="ctr">
              <a:buNone/>
            </a:pPr>
            <a:endParaRPr lang="en-US" sz="40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5868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4B7AC-3CD2-4AEB-9FB4-088F14AF9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DC7B1-EB97-4FF8-B965-55E7EA57AE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We would like to thank</a:t>
            </a:r>
          </a:p>
          <a:p>
            <a:r>
              <a:rPr lang="en-US" dirty="0"/>
              <a:t>The BASF Kankakee site who provided us with this invaluable experience</a:t>
            </a:r>
          </a:p>
          <a:p>
            <a:r>
              <a:rPr lang="en-US" dirty="0"/>
              <a:t>Mr. Seth Waits who has served as our main point of contact at BASF and provided us with guidance throughout our project</a:t>
            </a:r>
          </a:p>
          <a:p>
            <a:r>
              <a:rPr lang="en-US" dirty="0"/>
              <a:t>Dr. Aram Agajanian and Professor Clay Bass for providing us with feedback and encouragement throughout this project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5948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D442A-3588-48CF-9E84-6C2C655AE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054512-0B7A-474E-A81D-A164EB945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“Who we are.” [Online]. Available: https://www.basf.com/us/en/who-we-are.html. [Accessed: 20-Oct-2019]. </a:t>
            </a:r>
          </a:p>
        </p:txBody>
      </p:sp>
    </p:spTree>
    <p:extLst>
      <p:ext uri="{BB962C8B-B14F-4D97-AF65-F5344CB8AC3E}">
        <p14:creationId xmlns:p14="http://schemas.microsoft.com/office/powerpoint/2010/main" val="36002745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54088A5-667D-4842-B713-5E31CD4FF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27EC3F-D976-4CB3-B9C4-1DFD191F13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213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3DD12-0AAB-4F5A-A4A8-FF26354BB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BASF- Sponsor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B4476-85EC-4F06-9C5B-A1808922BF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dirty="0"/>
              <a:t>The American branch of BASF</a:t>
            </a:r>
          </a:p>
          <a:p>
            <a:pPr fontAlgn="base"/>
            <a:r>
              <a:rPr lang="en-US" dirty="0"/>
              <a:t>Headquartered in Florham Park, New Jersey​</a:t>
            </a:r>
          </a:p>
          <a:p>
            <a:pPr fontAlgn="base"/>
            <a:r>
              <a:rPr lang="en-US" dirty="0"/>
              <a:t>Second largest producer and marketer of chemicals and related products in North America,​</a:t>
            </a:r>
          </a:p>
          <a:p>
            <a:pPr fontAlgn="base"/>
            <a:r>
              <a:rPr lang="en-US" dirty="0"/>
              <a:t>Focused on 6 key manufacturing areas ​</a:t>
            </a:r>
          </a:p>
          <a:p>
            <a:pPr lvl="1" fontAlgn="base"/>
            <a:r>
              <a:rPr lang="en-US" dirty="0"/>
              <a:t>“Chemicals, Materials, Industrial Solutions, Surface Technologies, Nutrition &amp; Care and Agricultural Solutions”​</a:t>
            </a:r>
          </a:p>
          <a:p>
            <a:pPr fontAlgn="base"/>
            <a:r>
              <a:rPr lang="en-US" dirty="0"/>
              <a:t>$19.7 billion in sales in 2018; second largest affiliate of BASF 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225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A0FE7-A376-4E21-ABF1-BA2B31DF4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background- Sulfation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8C78023-BFB2-4CDF-9DEB-AE49D50AE3F3}"/>
              </a:ext>
            </a:extLst>
          </p:cNvPr>
          <p:cNvSpPr/>
          <p:nvPr/>
        </p:nvSpPr>
        <p:spPr>
          <a:xfrm>
            <a:off x="9883179" y="1335191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 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1829EC2-6CB6-4F71-AA88-FEF01E181BF2}"/>
              </a:ext>
            </a:extLst>
          </p:cNvPr>
          <p:cNvGrpSpPr/>
          <p:nvPr/>
        </p:nvGrpSpPr>
        <p:grpSpPr>
          <a:xfrm>
            <a:off x="8605223" y="1733098"/>
            <a:ext cx="1234426" cy="938933"/>
            <a:chOff x="8454687" y="2879602"/>
            <a:chExt cx="1234426" cy="93893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554DA8B-B351-41AA-BD1C-F0C71A1DC0C3}"/>
                </a:ext>
              </a:extLst>
            </p:cNvPr>
            <p:cNvSpPr/>
            <p:nvPr/>
          </p:nvSpPr>
          <p:spPr>
            <a:xfrm>
              <a:off x="8454687" y="2879602"/>
              <a:ext cx="1234426" cy="9389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21108C0-6A7E-44AB-9D92-FA9509E2573F}"/>
                </a:ext>
              </a:extLst>
            </p:cNvPr>
            <p:cNvSpPr txBox="1"/>
            <p:nvPr/>
          </p:nvSpPr>
          <p:spPr>
            <a:xfrm>
              <a:off x="8513309" y="3025903"/>
              <a:ext cx="111718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Acid ester waste</a:t>
              </a:r>
              <a:endParaRPr lang="en-US" baseline="-25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E1F6340-2253-41D6-A1F7-424507B5DE6B}"/>
              </a:ext>
            </a:extLst>
          </p:cNvPr>
          <p:cNvGrpSpPr/>
          <p:nvPr/>
        </p:nvGrpSpPr>
        <p:grpSpPr>
          <a:xfrm>
            <a:off x="6432916" y="1738744"/>
            <a:ext cx="1464644" cy="938933"/>
            <a:chOff x="4933082" y="1738744"/>
            <a:chExt cx="1464644" cy="938933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F587678-5964-4222-958A-E3A96C3297E5}"/>
                </a:ext>
              </a:extLst>
            </p:cNvPr>
            <p:cNvSpPr/>
            <p:nvPr/>
          </p:nvSpPr>
          <p:spPr>
            <a:xfrm>
              <a:off x="4933082" y="1738744"/>
              <a:ext cx="1464644" cy="9389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CDFB478-6DD4-40A5-9764-AA414CEFBC1A}"/>
                </a:ext>
              </a:extLst>
            </p:cNvPr>
            <p:cNvSpPr txBox="1"/>
            <p:nvPr/>
          </p:nvSpPr>
          <p:spPr>
            <a:xfrm>
              <a:off x="4990834" y="1885045"/>
              <a:ext cx="13491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Electrostatic precipitator </a:t>
              </a:r>
              <a:endParaRPr lang="en-US" baseline="-25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BF3F9CB-8061-4BC5-9C4C-76E82B08026E}"/>
              </a:ext>
            </a:extLst>
          </p:cNvPr>
          <p:cNvGrpSpPr/>
          <p:nvPr/>
        </p:nvGrpSpPr>
        <p:grpSpPr>
          <a:xfrm>
            <a:off x="1088317" y="1767982"/>
            <a:ext cx="1234440" cy="941832"/>
            <a:chOff x="1042222" y="1765083"/>
            <a:chExt cx="1234440" cy="941832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86FEC83-CA1B-43B0-A781-CCF2780BCAAF}"/>
                </a:ext>
              </a:extLst>
            </p:cNvPr>
            <p:cNvSpPr/>
            <p:nvPr/>
          </p:nvSpPr>
          <p:spPr>
            <a:xfrm>
              <a:off x="1042222" y="1765083"/>
              <a:ext cx="1234440" cy="9418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8983B0C-4420-4BD4-97B1-8CF8E092F1B7}"/>
                </a:ext>
              </a:extLst>
            </p:cNvPr>
            <p:cNvSpPr txBox="1"/>
            <p:nvPr/>
          </p:nvSpPr>
          <p:spPr>
            <a:xfrm>
              <a:off x="1400206" y="2051333"/>
              <a:ext cx="5184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SO</a:t>
              </a:r>
              <a:r>
                <a:rPr lang="en-US" baseline="-25000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F5488DEC-3E6E-4FE2-8738-892C3ABCC229}"/>
              </a:ext>
            </a:extLst>
          </p:cNvPr>
          <p:cNvSpPr/>
          <p:nvPr/>
        </p:nvSpPr>
        <p:spPr>
          <a:xfrm>
            <a:off x="1088317" y="3429000"/>
            <a:ext cx="1234440" cy="9389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643545-FFC1-42A5-BCFD-27E030E4187C}"/>
              </a:ext>
            </a:extLst>
          </p:cNvPr>
          <p:cNvSpPr txBox="1"/>
          <p:nvPr/>
        </p:nvSpPr>
        <p:spPr>
          <a:xfrm>
            <a:off x="1072401" y="3575301"/>
            <a:ext cx="1266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Fatty 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alcohol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D62F75D-659A-4B68-A3E4-B6C91E8D278E}"/>
              </a:ext>
            </a:extLst>
          </p:cNvPr>
          <p:cNvGrpSpPr/>
          <p:nvPr/>
        </p:nvGrpSpPr>
        <p:grpSpPr>
          <a:xfrm>
            <a:off x="3737569" y="2140235"/>
            <a:ext cx="1365984" cy="3892194"/>
            <a:chOff x="2502405" y="2200598"/>
            <a:chExt cx="1049153" cy="2246274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BA34B09-6743-4F91-B7C2-51969F5F3425}"/>
                </a:ext>
              </a:extLst>
            </p:cNvPr>
            <p:cNvSpPr/>
            <p:nvPr/>
          </p:nvSpPr>
          <p:spPr>
            <a:xfrm>
              <a:off x="2502405" y="2200598"/>
              <a:ext cx="1049153" cy="224627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D1BCD15-2F35-4CD9-AADB-2B7E0A8C9B15}"/>
                </a:ext>
              </a:extLst>
            </p:cNvPr>
            <p:cNvSpPr txBox="1"/>
            <p:nvPr/>
          </p:nvSpPr>
          <p:spPr>
            <a:xfrm>
              <a:off x="2547079" y="2321004"/>
              <a:ext cx="959803" cy="373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Falling film reactor</a:t>
              </a:r>
              <a:endParaRPr lang="en-US" baseline="-25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DFAD428-400D-4B1B-9516-82C2BB205F75}"/>
              </a:ext>
            </a:extLst>
          </p:cNvPr>
          <p:cNvGrpSpPr/>
          <p:nvPr/>
        </p:nvGrpSpPr>
        <p:grpSpPr>
          <a:xfrm>
            <a:off x="6432916" y="5093496"/>
            <a:ext cx="1464642" cy="938933"/>
            <a:chOff x="4933082" y="5093496"/>
            <a:chExt cx="1234426" cy="938933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CA5AB4B-3744-413F-B816-0F6C969624D7}"/>
                </a:ext>
              </a:extLst>
            </p:cNvPr>
            <p:cNvSpPr/>
            <p:nvPr/>
          </p:nvSpPr>
          <p:spPr>
            <a:xfrm>
              <a:off x="4933082" y="5093496"/>
              <a:ext cx="1234426" cy="9389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05545D3-DF55-4F99-9D5F-FF81A15DFA24}"/>
                </a:ext>
              </a:extLst>
            </p:cNvPr>
            <p:cNvSpPr txBox="1"/>
            <p:nvPr/>
          </p:nvSpPr>
          <p:spPr>
            <a:xfrm>
              <a:off x="5208170" y="5239797"/>
              <a:ext cx="6842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Acid ester</a:t>
              </a:r>
              <a:endParaRPr lang="en-US" baseline="-25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B1A76EB-AFA6-46F7-98AA-01CED357C9B7}"/>
              </a:ext>
            </a:extLst>
          </p:cNvPr>
          <p:cNvGrpSpPr/>
          <p:nvPr/>
        </p:nvGrpSpPr>
        <p:grpSpPr>
          <a:xfrm>
            <a:off x="6432915" y="3416120"/>
            <a:ext cx="1464643" cy="938933"/>
            <a:chOff x="4933083" y="3616865"/>
            <a:chExt cx="1234426" cy="938933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C997892-1A12-412C-80D3-BDEA71BBB9AD}"/>
                </a:ext>
              </a:extLst>
            </p:cNvPr>
            <p:cNvSpPr/>
            <p:nvPr/>
          </p:nvSpPr>
          <p:spPr>
            <a:xfrm>
              <a:off x="4933083" y="3616865"/>
              <a:ext cx="1234426" cy="9389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BB42FAF-50EC-461C-B91A-758655EA1360}"/>
                </a:ext>
              </a:extLst>
            </p:cNvPr>
            <p:cNvSpPr txBox="1"/>
            <p:nvPr/>
          </p:nvSpPr>
          <p:spPr>
            <a:xfrm>
              <a:off x="4972336" y="3901665"/>
              <a:ext cx="11559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Waste gas</a:t>
              </a:r>
              <a:endParaRPr lang="en-US" baseline="-25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CB740C5-8680-4B9B-BBB0-89F6B8A1BC82}"/>
              </a:ext>
            </a:extLst>
          </p:cNvPr>
          <p:cNvGrpSpPr/>
          <p:nvPr/>
        </p:nvGrpSpPr>
        <p:grpSpPr>
          <a:xfrm>
            <a:off x="8605223" y="5093496"/>
            <a:ext cx="2477825" cy="938933"/>
            <a:chOff x="7026015" y="5093496"/>
            <a:chExt cx="2477825" cy="938933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9D27A36-43DC-4207-9ACB-C3D9689B7DD9}"/>
                </a:ext>
              </a:extLst>
            </p:cNvPr>
            <p:cNvSpPr/>
            <p:nvPr/>
          </p:nvSpPr>
          <p:spPr>
            <a:xfrm>
              <a:off x="7026015" y="5093496"/>
              <a:ext cx="2406743" cy="9389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9824C3F-830D-4D1F-8DD1-49E3039E2D32}"/>
                </a:ext>
              </a:extLst>
            </p:cNvPr>
            <p:cNvSpPr txBox="1"/>
            <p:nvPr/>
          </p:nvSpPr>
          <p:spPr>
            <a:xfrm>
              <a:off x="7026015" y="5239797"/>
              <a:ext cx="24778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Neutralization and final product production</a:t>
              </a:r>
              <a:endParaRPr lang="en-US" baseline="-250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251E7949-2B3A-442D-901E-53CFE205AA8C}"/>
              </a:ext>
            </a:extLst>
          </p:cNvPr>
          <p:cNvCxnSpPr>
            <a:cxnSpLocks/>
            <a:stCxn id="25" idx="3"/>
            <a:endCxn id="23" idx="0"/>
          </p:cNvCxnSpPr>
          <p:nvPr/>
        </p:nvCxnSpPr>
        <p:spPr>
          <a:xfrm flipV="1">
            <a:off x="2322757" y="2140235"/>
            <a:ext cx="2097804" cy="98663"/>
          </a:xfrm>
          <a:prstGeom prst="bentConnector4">
            <a:avLst>
              <a:gd name="adj1" fmla="val 33721"/>
              <a:gd name="adj2" fmla="val 562660"/>
            </a:avLst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8A509141-BE20-4448-A940-14ADB79242B6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2338673" y="2208210"/>
            <a:ext cx="683660" cy="1690257"/>
          </a:xfrm>
          <a:prstGeom prst="bentConnector2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F8ACD107-5765-4605-8D24-0AE5C78AAA00}"/>
              </a:ext>
            </a:extLst>
          </p:cNvPr>
          <p:cNvCxnSpPr>
            <a:cxnSpLocks/>
            <a:stCxn id="23" idx="2"/>
            <a:endCxn id="21" idx="1"/>
          </p:cNvCxnSpPr>
          <p:nvPr/>
        </p:nvCxnSpPr>
        <p:spPr>
          <a:xfrm rot="5400000" flipH="1" flipV="1">
            <a:off x="4353317" y="3952831"/>
            <a:ext cx="2146842" cy="2012354"/>
          </a:xfrm>
          <a:prstGeom prst="bentConnector4">
            <a:avLst>
              <a:gd name="adj1" fmla="val -10648"/>
              <a:gd name="adj2" fmla="val 6697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06E46FC4-6B72-4276-9A5D-FFB7B89DD30C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5786545" y="5562962"/>
            <a:ext cx="646371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05690DE2-1A47-40E4-98CD-BB6C458588C1}"/>
              </a:ext>
            </a:extLst>
          </p:cNvPr>
          <p:cNvCxnSpPr>
            <a:cxnSpLocks/>
            <a:stCxn id="22" idx="3"/>
            <a:endCxn id="34" idx="1"/>
          </p:cNvCxnSpPr>
          <p:nvPr/>
        </p:nvCxnSpPr>
        <p:spPr>
          <a:xfrm>
            <a:off x="7897558" y="5562963"/>
            <a:ext cx="70766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8AA26D99-9F76-4DFA-AF54-13E9C1C68B83}"/>
              </a:ext>
            </a:extLst>
          </p:cNvPr>
          <p:cNvCxnSpPr>
            <a:cxnSpLocks/>
            <a:stCxn id="21" idx="0"/>
            <a:endCxn id="19" idx="2"/>
          </p:cNvCxnSpPr>
          <p:nvPr/>
        </p:nvCxnSpPr>
        <p:spPr>
          <a:xfrm flipV="1">
            <a:off x="7165237" y="2677677"/>
            <a:ext cx="1" cy="73844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61495DFD-5A86-4254-B431-BA2F432F23F0}"/>
              </a:ext>
            </a:extLst>
          </p:cNvPr>
          <p:cNvCxnSpPr>
            <a:cxnSpLocks/>
            <a:stCxn id="19" idx="3"/>
            <a:endCxn id="20" idx="1"/>
          </p:cNvCxnSpPr>
          <p:nvPr/>
        </p:nvCxnSpPr>
        <p:spPr>
          <a:xfrm flipV="1">
            <a:off x="7897560" y="2202565"/>
            <a:ext cx="707663" cy="56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Oval 81">
            <a:extLst>
              <a:ext uri="{FF2B5EF4-FFF2-40B4-BE49-F238E27FC236}">
                <a16:creationId xmlns:a16="http://schemas.microsoft.com/office/drawing/2014/main" id="{BAA49ED9-1D4B-47F2-9E09-1B3385FD3DBC}"/>
              </a:ext>
            </a:extLst>
          </p:cNvPr>
          <p:cNvSpPr/>
          <p:nvPr/>
        </p:nvSpPr>
        <p:spPr>
          <a:xfrm>
            <a:off x="5818789" y="1484037"/>
            <a:ext cx="4682373" cy="142839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774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0BB62-9C9F-4658-9DEE-247C59B48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Background- ESP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50FFD25-09FB-48B6-8CE2-4B8EF54AA90E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5257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Electrostatic precipitator (ESP) removes air impurities from the waste gas</a:t>
            </a:r>
          </a:p>
          <a:p>
            <a:r>
              <a:rPr lang="en-US" dirty="0">
                <a:solidFill>
                  <a:schemeClr val="tx1"/>
                </a:solidFill>
              </a:rPr>
              <a:t>Air impurities collect in the bottom of the ESP and form acid ester waste </a:t>
            </a:r>
          </a:p>
          <a:p>
            <a:r>
              <a:rPr lang="en-US" dirty="0">
                <a:solidFill>
                  <a:schemeClr val="tx1"/>
                </a:solidFill>
              </a:rPr>
              <a:t>Acid ester waste flows into collection tank V8; waste is then diverted into the process trench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9E851D-C202-4856-BAA1-1FDA7420CDE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2018703"/>
            <a:ext cx="5257800" cy="396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4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BF66C-FD2E-48B5-A7BE-2EB39C2B7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background- ESP Cont.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E703987-3D40-4A8C-B856-93C80F9CCF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7422" y="1944688"/>
            <a:ext cx="3695700" cy="3644842"/>
          </a:xfrm>
          <a:prstGeom prst="rect">
            <a:avLst/>
          </a:prstGeom>
        </p:spPr>
      </p:pic>
      <p:pic>
        <p:nvPicPr>
          <p:cNvPr id="4" name="Content Placeholder 8">
            <a:extLst>
              <a:ext uri="{FF2B5EF4-FFF2-40B4-BE49-F238E27FC236}">
                <a16:creationId xmlns:a16="http://schemas.microsoft.com/office/drawing/2014/main" id="{39649D65-1BA1-4F14-9C8C-AA3C81708B6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59597" y="1690688"/>
            <a:ext cx="3432208" cy="437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212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15AAA-DF08-423B-93A0-F3CECE8CE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Issues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3B0B1-AF4E-4F52-A46B-C25CF6C1A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Environmental concerns</a:t>
            </a:r>
          </a:p>
          <a:p>
            <a:pPr lvl="1"/>
            <a:r>
              <a:rPr lang="en-US" dirty="0"/>
              <a:t>BASF is not currently doing anything to mitigate environment damage caused by the highly corrosive acid ester waste</a:t>
            </a:r>
          </a:p>
          <a:p>
            <a:r>
              <a:rPr lang="en-US" dirty="0"/>
              <a:t>Corrosion</a:t>
            </a:r>
          </a:p>
          <a:p>
            <a:pPr lvl="1"/>
            <a:r>
              <a:rPr lang="en-US" dirty="0"/>
              <a:t>Acid ester is causing degradation to the current process trench which can lead to leaching and structural complications</a:t>
            </a:r>
          </a:p>
          <a:p>
            <a:pPr lvl="1"/>
            <a:r>
              <a:rPr lang="en-US" dirty="0"/>
              <a:t>BASF is currently planning on redoing the process sewer for the whole of the Kankakee plant and wants to eliminate corrosion damage from the acid ester waste</a:t>
            </a:r>
          </a:p>
          <a:p>
            <a:pPr lvl="1"/>
            <a:endParaRPr lang="en-US" dirty="0"/>
          </a:p>
          <a:p>
            <a:pPr marL="457200" lvl="1" indent="0" algn="ctr">
              <a:buNone/>
            </a:pPr>
            <a:r>
              <a:rPr lang="en-US" sz="3200" b="1" dirty="0"/>
              <a:t>A waste elimination system needs to be developed to reduce the effect that acid ester waste has on the surrounding environment</a:t>
            </a:r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87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ADB089E-9433-4BA9-9DC1-B19390112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description</a:t>
            </a:r>
          </a:p>
        </p:txBody>
      </p:sp>
    </p:spTree>
    <p:extLst>
      <p:ext uri="{BB962C8B-B14F-4D97-AF65-F5344CB8AC3E}">
        <p14:creationId xmlns:p14="http://schemas.microsoft.com/office/powerpoint/2010/main" val="1326402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4A95F-F24E-4B5C-9496-7245CBB18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Objectives and Specifications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E278C535-37FE-4C89-95A9-141D4703524F}"/>
              </a:ext>
            </a:extLst>
          </p:cNvPr>
          <p:cNvSpPr txBox="1">
            <a:spLocks/>
          </p:cNvSpPr>
          <p:nvPr/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Design Objectives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944B9628-29E5-488C-99FF-7637B63134A3}"/>
              </a:ext>
            </a:extLst>
          </p:cNvPr>
          <p:cNvSpPr txBox="1">
            <a:spLocks/>
          </p:cNvSpPr>
          <p:nvPr/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Cost effective</a:t>
            </a:r>
          </a:p>
          <a:p>
            <a:r>
              <a:rPr lang="en-US" dirty="0"/>
              <a:t>Safe to operate</a:t>
            </a:r>
          </a:p>
          <a:p>
            <a:r>
              <a:rPr lang="en-US" dirty="0"/>
              <a:t>Low maintenance </a:t>
            </a:r>
          </a:p>
          <a:p>
            <a:r>
              <a:rPr lang="en-US" dirty="0"/>
              <a:t>Ergonomic  </a:t>
            </a:r>
          </a:p>
          <a:p>
            <a:r>
              <a:rPr lang="en-US" dirty="0"/>
              <a:t>Be Illinois weather appropriate</a:t>
            </a:r>
          </a:p>
          <a:p>
            <a:endParaRPr lang="en-US" sz="35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4100" dirty="0"/>
          </a:p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B02A435-B78D-4480-8117-595ABAA74412}"/>
              </a:ext>
            </a:extLst>
          </p:cNvPr>
          <p:cNvSpPr/>
          <p:nvPr/>
        </p:nvSpPr>
        <p:spPr>
          <a:xfrm>
            <a:off x="6096000" y="2505075"/>
            <a:ext cx="525621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Fit within the area around the ESP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Not interfere with the operation of existing systems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Exclude waste from process sewer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Be resistive to corrosion 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9958486-95D2-4DE3-8E55-9A6803C0473F}"/>
              </a:ext>
            </a:extLst>
          </p:cNvPr>
          <p:cNvSpPr txBox="1">
            <a:spLocks/>
          </p:cNvSpPr>
          <p:nvPr/>
        </p:nvSpPr>
        <p:spPr>
          <a:xfrm>
            <a:off x="6096000" y="1681163"/>
            <a:ext cx="5157787" cy="823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Design Constraints</a:t>
            </a:r>
          </a:p>
        </p:txBody>
      </p:sp>
    </p:spTree>
    <p:extLst>
      <p:ext uri="{BB962C8B-B14F-4D97-AF65-F5344CB8AC3E}">
        <p14:creationId xmlns:p14="http://schemas.microsoft.com/office/powerpoint/2010/main" val="36373798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BASF_CONVERTED_TO_TAGS" val="1"/>
</p:tagLst>
</file>

<file path=ppt/theme/theme1.xml><?xml version="1.0" encoding="utf-8"?>
<a:theme xmlns:a="http://schemas.openxmlformats.org/drawingml/2006/main" name="ONU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U" id="{AD4F88D5-F574-4446-BF8B-955594404A4D}" vid="{9D02FCB8-2D3F-42F6-B1C6-441451257477}"/>
    </a:ext>
  </a:extLst>
</a:theme>
</file>

<file path=ppt/theme/theme2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FF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Blank Presentation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ank Presentation">
  <a:themeElements>
    <a:clrScheme name="">
      <a:dk1>
        <a:srgbClr val="000000"/>
      </a:dk1>
      <a:lt1>
        <a:srgbClr val="FFFFFF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FF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Blank Presentation">
      <a:majorFont>
        <a:latin typeface="Impact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Impact" pitchFamily="2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Impact" pitchFamily="29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8D8B6DD8D6B046AABD194099CDE602" ma:contentTypeVersion="4" ma:contentTypeDescription="Create a new document." ma:contentTypeScope="" ma:versionID="b75a993f022578bb9e323246344b71f8">
  <xsd:schema xmlns:xsd="http://www.w3.org/2001/XMLSchema" xmlns:xs="http://www.w3.org/2001/XMLSchema" xmlns:p="http://schemas.microsoft.com/office/2006/metadata/properties" xmlns:ns2="8a9984d1-4aed-4301-aa68-86d18f24d5f9" targetNamespace="http://schemas.microsoft.com/office/2006/metadata/properties" ma:root="true" ma:fieldsID="0a8ed94094c1d2deb9593d154f14c9a0" ns2:_="">
    <xsd:import namespace="8a9984d1-4aed-4301-aa68-86d18f24d5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9984d1-4aed-4301-aa68-86d18f24d5f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BDBD526-3433-4C3D-8EE2-4710FBF483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9984d1-4aed-4301-aa68-86d18f24d5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E982C4F-2782-4F46-8EC0-D7A98EB48A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629961-BD6B-4388-A044-7440E77574AA}">
  <ds:schemaRefs>
    <ds:schemaRef ds:uri="http://schemas.microsoft.com/office/2006/documentManagement/types"/>
    <ds:schemaRef ds:uri="http://schemas.microsoft.com/office/2006/metadata/properties"/>
    <ds:schemaRef ds:uri="8a9984d1-4aed-4301-aa68-86d18f24d5f9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purl.org/dc/elements/1.1/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1212</Words>
  <Application>Microsoft Office PowerPoint</Application>
  <PresentationFormat>Widescreen</PresentationFormat>
  <Paragraphs>310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Arial</vt:lpstr>
      <vt:lpstr>Arial Narrow</vt:lpstr>
      <vt:lpstr>Calibri</vt:lpstr>
      <vt:lpstr>Calibri Light</vt:lpstr>
      <vt:lpstr>Helvetica</vt:lpstr>
      <vt:lpstr>Impact</vt:lpstr>
      <vt:lpstr>Times</vt:lpstr>
      <vt:lpstr>Times New Roman</vt:lpstr>
      <vt:lpstr>ONU</vt:lpstr>
      <vt:lpstr>Blank Presentation</vt:lpstr>
      <vt:lpstr>1_Blank Presentation</vt:lpstr>
      <vt:lpstr>BASF Electrostatic Precipitator Waste Elimination</vt:lpstr>
      <vt:lpstr>Background</vt:lpstr>
      <vt:lpstr>BASF- Sponsor</vt:lpstr>
      <vt:lpstr>Process background- Sulfation</vt:lpstr>
      <vt:lpstr>Process Background- ESP</vt:lpstr>
      <vt:lpstr>Process background- ESP Cont.</vt:lpstr>
      <vt:lpstr>Current Issues </vt:lpstr>
      <vt:lpstr>Problem description</vt:lpstr>
      <vt:lpstr>Design Objectives and Specifications</vt:lpstr>
      <vt:lpstr>Functional Requirements and Specifications</vt:lpstr>
      <vt:lpstr>Design Matrix</vt:lpstr>
      <vt:lpstr>Design alternatives</vt:lpstr>
      <vt:lpstr>Design alternatives</vt:lpstr>
      <vt:lpstr>Design Matrix Cont. </vt:lpstr>
      <vt:lpstr>Final design</vt:lpstr>
      <vt:lpstr>Final Design- Process Flow</vt:lpstr>
      <vt:lpstr>Final Design- 3D drawings </vt:lpstr>
      <vt:lpstr>Final Design- Logic summary</vt:lpstr>
      <vt:lpstr>Final Design-Safety measures</vt:lpstr>
      <vt:lpstr>Design validation</vt:lpstr>
      <vt:lpstr>Design Validation</vt:lpstr>
      <vt:lpstr>Materials review</vt:lpstr>
      <vt:lpstr>Design Metrics</vt:lpstr>
      <vt:lpstr>Cost Estimate</vt:lpstr>
      <vt:lpstr>Conclusion</vt:lpstr>
      <vt:lpstr>Acknowledgments</vt:lpstr>
      <vt:lpstr>Citation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Electrostatic Precipitator Waste Elimination Project</dc:title>
  <dc:creator>Brian Acosta</dc:creator>
  <cp:lastModifiedBy>Jasmine Cieszynski</cp:lastModifiedBy>
  <cp:revision>8</cp:revision>
  <dcterms:created xsi:type="dcterms:W3CDTF">2020-03-02T04:05:16Z</dcterms:created>
  <dcterms:modified xsi:type="dcterms:W3CDTF">2020-05-11T15:58:55Z</dcterms:modified>
</cp:coreProperties>
</file>