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embeddedFontLst>
    <p:embeddedFont>
      <p:font typeface="Oswald" panose="020B0604020202020204" charset="0"/>
      <p:regular r:id="rId29"/>
      <p:bold r:id="rId30"/>
    </p:embeddedFont>
    <p:embeddedFont>
      <p:font typeface="Average" panose="020B0604020202020204" charset="0"/>
      <p:regular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53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4287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71685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7d7fb00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7d7fb00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0577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57d7fb0016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57d7fb0016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6970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57d7fb0016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57d7fb0016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2620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57d7fb0016_0_5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57d7fb0016_0_5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7454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4337ab0526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4337ab0526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0255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7d7fb0016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57d7fb0016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50118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7d7fb0016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57d7fb0016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5540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57d7fb0016_0_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57d7fb0016_0_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0651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57d7fb0016_0_4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57d7fb0016_0_4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30095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57d7fb0016_0_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57d7fb0016_0_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7050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1040802d9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1040802d9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56314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57d7fb0016_0_5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57d7fb0016_0_5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4891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337ab0526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4337ab0526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1668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4337ab0526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4337ab0526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93929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57d6e4e0e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57d6e4e0e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40322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57dc65196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57dc65196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70230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57dc651963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57dc651963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0737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4337ab0526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4337ab0526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0572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4337ab0526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4337ab0526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3736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51040802d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51040802d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7147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861fa4fb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861fa4fb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2038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51040802d9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51040802d9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9985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51040802d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51040802d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2788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51040802d9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51040802d9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2746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1040802d9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1040802d9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9266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3807170"/>
            <a:ext cx="443589" cy="140843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71258" y="1321067"/>
            <a:ext cx="7801500" cy="2306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71250" y="4233168"/>
            <a:ext cx="78015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673700"/>
            <a:ext cx="8520600" cy="2520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4304567"/>
            <a:ext cx="85206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71250" y="2855000"/>
            <a:ext cx="7852200" cy="11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701800"/>
            <a:ext cx="62271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441867"/>
            <a:ext cx="4045200" cy="2280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3793601"/>
            <a:ext cx="40452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at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768525" y="1855825"/>
            <a:ext cx="7607100" cy="177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Hexavalent Chromium: Elucidating its Carcinogenic Mechanism, and Testing Potential Preventative Treatments</a:t>
            </a:r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671250" y="4233168"/>
            <a:ext cx="78015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Tim Mayotte &amp; Dr. Ryan Himes</a:t>
            </a:r>
            <a:endParaRPr sz="3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Dept. of Biological Sciences</a:t>
            </a:r>
            <a:endParaRPr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Methods (Cell Proliferation)</a:t>
            </a:r>
            <a:endParaRPr sz="3600"/>
          </a:p>
        </p:txBody>
      </p:sp>
      <p:sp>
        <p:nvSpPr>
          <p:cNvPr id="125" name="Google Shape;125;p22"/>
          <p:cNvSpPr txBox="1">
            <a:spLocks noGrp="1"/>
          </p:cNvSpPr>
          <p:nvPr>
            <p:ph type="body" idx="1"/>
          </p:nvPr>
        </p:nvSpPr>
        <p:spPr>
          <a:xfrm>
            <a:off x="311700" y="1964467"/>
            <a:ext cx="47853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HEK and HIE cells cultured in 24 well plates.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Treatment groups exposed to differing concentrations of Cr</a:t>
            </a:r>
            <a:r>
              <a:rPr lang="en" sz="2400" baseline="30000"/>
              <a:t>6+</a:t>
            </a:r>
            <a:r>
              <a:rPr lang="en" sz="2400"/>
              <a:t> and antioxidant cotreated solutions.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Incubated for 3 days and then observed.</a:t>
            </a:r>
            <a:endParaRPr sz="2400"/>
          </a:p>
        </p:txBody>
      </p:sp>
      <p:pic>
        <p:nvPicPr>
          <p:cNvPr id="126" name="Google Shape;126;p22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050" y="2164825"/>
            <a:ext cx="3347375" cy="3347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Methods (Cell Proliferation)</a:t>
            </a:r>
            <a:endParaRPr sz="3600"/>
          </a:p>
        </p:txBody>
      </p:sp>
      <p:sp>
        <p:nvSpPr>
          <p:cNvPr id="132" name="Google Shape;132;p23"/>
          <p:cNvSpPr txBox="1">
            <a:spLocks noGrp="1"/>
          </p:cNvSpPr>
          <p:nvPr>
            <p:ph type="body" idx="1"/>
          </p:nvPr>
        </p:nvSpPr>
        <p:spPr>
          <a:xfrm>
            <a:off x="311700" y="2212167"/>
            <a:ext cx="4634400" cy="305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Wells trypsinized and cell solution stained with Trypan blue.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Cell count determined via hemocytometer.</a:t>
            </a:r>
            <a:endParaRPr sz="2400"/>
          </a:p>
        </p:txBody>
      </p:sp>
      <p:pic>
        <p:nvPicPr>
          <p:cNvPr id="133" name="Google Shape;133;p23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897" y="2038133"/>
            <a:ext cx="3717900" cy="368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Methods (Ames)</a:t>
            </a:r>
            <a:endParaRPr sz="3600"/>
          </a:p>
        </p:txBody>
      </p:sp>
      <p:sp>
        <p:nvSpPr>
          <p:cNvPr id="139" name="Google Shape;139;p24"/>
          <p:cNvSpPr txBox="1">
            <a:spLocks noGrp="1"/>
          </p:cNvSpPr>
          <p:nvPr>
            <p:ph type="body" idx="1"/>
          </p:nvPr>
        </p:nvSpPr>
        <p:spPr>
          <a:xfrm>
            <a:off x="311700" y="1536625"/>
            <a:ext cx="8744700" cy="47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Bacterial strain (</a:t>
            </a:r>
            <a:r>
              <a:rPr lang="en" sz="2400" i="1"/>
              <a:t>S. typhimurium</a:t>
            </a:r>
            <a:r>
              <a:rPr lang="en" sz="2400"/>
              <a:t> 200) requires histidine to grow but are genetically engineered to lack histidine producing gene.</a:t>
            </a:r>
            <a:endParaRPr sz="2400"/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000000"/>
              </a:solidFill>
            </a:endParaRPr>
          </a:p>
        </p:txBody>
      </p:sp>
      <p:pic>
        <p:nvPicPr>
          <p:cNvPr id="140" name="Google Shape;140;p24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400" y="3039625"/>
            <a:ext cx="5829300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/>
          <p:nvPr/>
        </p:nvSpPr>
        <p:spPr>
          <a:xfrm>
            <a:off x="2184150" y="3777325"/>
            <a:ext cx="4999800" cy="29583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Methods (Ames)</a:t>
            </a:r>
            <a:endParaRPr sz="3600"/>
          </a:p>
        </p:txBody>
      </p:sp>
      <p:sp>
        <p:nvSpPr>
          <p:cNvPr id="147" name="Google Shape;147;p25"/>
          <p:cNvSpPr txBox="1">
            <a:spLocks noGrp="1"/>
          </p:cNvSpPr>
          <p:nvPr>
            <p:ph type="body" idx="1"/>
          </p:nvPr>
        </p:nvSpPr>
        <p:spPr>
          <a:xfrm>
            <a:off x="311700" y="1536625"/>
            <a:ext cx="8744700" cy="47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Placed in histidine-free media so growth will not occur unless DNA mutation/reversion has occurred.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Bacteria exposed to solutions of each sample group to allow for mutation to occur.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Incubated for 3 days and then observed.</a:t>
            </a:r>
            <a:endParaRPr sz="2400"/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48" name="Google Shape;148;p25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162" y="3777350"/>
            <a:ext cx="4999775" cy="295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Methods (Ames)</a:t>
            </a:r>
            <a:endParaRPr sz="3600"/>
          </a:p>
        </p:txBody>
      </p:sp>
      <p:sp>
        <p:nvSpPr>
          <p:cNvPr id="154" name="Google Shape;154;p2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						   </a:t>
            </a:r>
            <a:endParaRPr dirty="0"/>
          </a:p>
          <a:p>
            <a:pPr marL="22860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- Sterility Control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			 </a:t>
            </a:r>
            <a:r>
              <a:rPr lang="en" dirty="0" smtClean="0"/>
              <a:t>            Negative </a:t>
            </a:r>
            <a:r>
              <a:rPr lang="en" dirty="0"/>
              <a:t>Control -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			</a:t>
            </a:r>
            <a:r>
              <a:rPr lang="en" dirty="0" smtClean="0"/>
              <a:t>    </a:t>
            </a:r>
            <a:r>
              <a:rPr lang="en" dirty="0"/>
              <a:t>- 2000 ppb Cr</a:t>
            </a:r>
            <a:r>
              <a:rPr lang="en" baseline="30000" dirty="0"/>
              <a:t>6+</a:t>
            </a:r>
            <a:endParaRPr baseline="300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dirty="0"/>
              <a:t>				</a:t>
            </a:r>
            <a:r>
              <a:rPr lang="en" dirty="0" smtClean="0"/>
              <a:t>Positive </a:t>
            </a:r>
            <a:r>
              <a:rPr lang="en" dirty="0"/>
              <a:t>Control -</a:t>
            </a:r>
            <a:endParaRPr dirty="0"/>
          </a:p>
        </p:txBody>
      </p:sp>
      <p:pic>
        <p:nvPicPr>
          <p:cNvPr id="155" name="Google Shape;155;p26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25" y="3978899"/>
            <a:ext cx="2423127" cy="1678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6"/>
          <p:cNvPicPr preferRelativeResize="0"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600" y="1845001"/>
            <a:ext cx="2423123" cy="164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6"/>
          <p:cNvPicPr preferRelativeResize="0"/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600" y="3978900"/>
            <a:ext cx="2423127" cy="1679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6"/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7774" y="1846050"/>
            <a:ext cx="1078150" cy="1643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Results (HIE)</a:t>
            </a:r>
            <a:endParaRPr sz="3600"/>
          </a:p>
        </p:txBody>
      </p:sp>
      <p:sp>
        <p:nvSpPr>
          <p:cNvPr id="164" name="Google Shape;164;p27"/>
          <p:cNvSpPr txBox="1">
            <a:spLocks noGrp="1"/>
          </p:cNvSpPr>
          <p:nvPr>
            <p:ph type="body" idx="1"/>
          </p:nvPr>
        </p:nvSpPr>
        <p:spPr>
          <a:xfrm>
            <a:off x="311700" y="5043325"/>
            <a:ext cx="8754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        Negative Control                          500 ppb Cr</a:t>
            </a:r>
            <a:r>
              <a:rPr lang="en" baseline="30000"/>
              <a:t>6+</a:t>
            </a:r>
            <a:r>
              <a:rPr lang="en"/>
              <a:t>                   500 ppb Cr</a:t>
            </a:r>
            <a:r>
              <a:rPr lang="en" baseline="30000"/>
              <a:t>6+</a:t>
            </a:r>
            <a:r>
              <a:rPr lang="en"/>
              <a:t> + Vitamin C</a:t>
            </a:r>
            <a:endParaRPr/>
          </a:p>
        </p:txBody>
      </p:sp>
      <p:pic>
        <p:nvPicPr>
          <p:cNvPr id="165" name="Google Shape;165;p27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725" y="2528000"/>
            <a:ext cx="2340549" cy="2340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7"/>
          <p:cNvPicPr preferRelativeResize="0"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550" y="2528000"/>
            <a:ext cx="2340549" cy="2340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7"/>
          <p:cNvPicPr preferRelativeResize="0"/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50" y="2528000"/>
            <a:ext cx="2340549" cy="2340549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7"/>
          <p:cNvSpPr txBox="1"/>
          <p:nvPr/>
        </p:nvSpPr>
        <p:spPr>
          <a:xfrm>
            <a:off x="430950" y="1424225"/>
            <a:ext cx="8282100" cy="68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Vitamin C protects human intestinal epithelial cells from Cr</a:t>
            </a:r>
            <a:r>
              <a:rPr lang="en" sz="2400" b="1" baseline="30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6+</a:t>
            </a: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-induced cytotoxicity.</a:t>
            </a:r>
            <a:endParaRPr sz="2400" b="1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8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Results (HEK)</a:t>
            </a:r>
            <a:endParaRPr sz="3600"/>
          </a:p>
        </p:txBody>
      </p:sp>
      <p:sp>
        <p:nvSpPr>
          <p:cNvPr id="174" name="Google Shape;174;p28"/>
          <p:cNvSpPr txBox="1">
            <a:spLocks noGrp="1"/>
          </p:cNvSpPr>
          <p:nvPr>
            <p:ph type="body" idx="1"/>
          </p:nvPr>
        </p:nvSpPr>
        <p:spPr>
          <a:xfrm>
            <a:off x="311700" y="4911458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       Negative Control                          500 ppb Cr</a:t>
            </a:r>
            <a:r>
              <a:rPr lang="en" baseline="30000" dirty="0"/>
              <a:t>6+</a:t>
            </a:r>
            <a:r>
              <a:rPr lang="en" dirty="0"/>
              <a:t>                  </a:t>
            </a:r>
            <a:r>
              <a:rPr lang="en" dirty="0" smtClean="0"/>
              <a:t>500 </a:t>
            </a:r>
            <a:r>
              <a:rPr lang="en" dirty="0"/>
              <a:t>ppb Cr</a:t>
            </a:r>
            <a:r>
              <a:rPr lang="en" baseline="30000" dirty="0"/>
              <a:t>6+</a:t>
            </a:r>
            <a:r>
              <a:rPr lang="en" dirty="0"/>
              <a:t> + Vitamin C</a:t>
            </a:r>
            <a:endParaRPr dirty="0"/>
          </a:p>
        </p:txBody>
      </p:sp>
      <p:pic>
        <p:nvPicPr>
          <p:cNvPr id="175" name="Google Shape;175;p28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550" y="2455892"/>
            <a:ext cx="2216724" cy="221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8"/>
          <p:cNvPicPr preferRelativeResize="0"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625" y="2455904"/>
            <a:ext cx="2216724" cy="221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8"/>
          <p:cNvPicPr preferRelativeResize="0"/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5" y="2455892"/>
            <a:ext cx="2216724" cy="221672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8"/>
          <p:cNvSpPr txBox="1"/>
          <p:nvPr/>
        </p:nvSpPr>
        <p:spPr>
          <a:xfrm>
            <a:off x="341100" y="1356867"/>
            <a:ext cx="8461800" cy="6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Vitamin C protects human embryonic kidney cells from Cr</a:t>
            </a:r>
            <a:r>
              <a:rPr lang="en" sz="2400" b="1" baseline="30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6+</a:t>
            </a: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-induced cytotoxicity.</a:t>
            </a:r>
            <a:endParaRPr sz="2400" b="1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Results</a:t>
            </a:r>
            <a:endParaRPr sz="3600"/>
          </a:p>
        </p:txBody>
      </p:sp>
      <p:sp>
        <p:nvSpPr>
          <p:cNvPr id="184" name="Google Shape;184;p29"/>
          <p:cNvSpPr txBox="1">
            <a:spLocks noGrp="1"/>
          </p:cNvSpPr>
          <p:nvPr>
            <p:ph type="body" idx="1"/>
          </p:nvPr>
        </p:nvSpPr>
        <p:spPr>
          <a:xfrm>
            <a:off x="311700" y="2708745"/>
            <a:ext cx="3573900" cy="284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/>
              <a:t>HEK cells were exposed to different doses of Cr</a:t>
            </a:r>
            <a:r>
              <a:rPr lang="en" sz="2400" baseline="30000"/>
              <a:t>6+</a:t>
            </a:r>
            <a:r>
              <a:rPr lang="en" sz="2400"/>
              <a:t> ranging from 200 ppb - 1000 ppb. A negative dose response to Cr</a:t>
            </a:r>
            <a:r>
              <a:rPr lang="en" sz="2400" baseline="30000"/>
              <a:t>6+</a:t>
            </a:r>
            <a:r>
              <a:rPr lang="en" sz="2400"/>
              <a:t> was observed.</a:t>
            </a:r>
            <a:endParaRPr sz="2400"/>
          </a:p>
        </p:txBody>
      </p:sp>
      <p:pic>
        <p:nvPicPr>
          <p:cNvPr id="185" name="Google Shape;185;p29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600" y="2708750"/>
            <a:ext cx="4918697" cy="3820976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9"/>
          <p:cNvSpPr txBox="1"/>
          <p:nvPr/>
        </p:nvSpPr>
        <p:spPr>
          <a:xfrm>
            <a:off x="311700" y="1356875"/>
            <a:ext cx="8383200" cy="103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Human embryonic kidney cells display reduced viability upon increasing exposure to Cr</a:t>
            </a:r>
            <a:r>
              <a:rPr lang="en" sz="2400" b="1" baseline="30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6+</a:t>
            </a: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.</a:t>
            </a:r>
            <a:r>
              <a:rPr lang="en" sz="24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 </a:t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Results</a:t>
            </a:r>
            <a:endParaRPr sz="3600"/>
          </a:p>
        </p:txBody>
      </p:sp>
      <p:sp>
        <p:nvSpPr>
          <p:cNvPr id="192" name="Google Shape;192;p30"/>
          <p:cNvSpPr txBox="1">
            <a:spLocks noGrp="1"/>
          </p:cNvSpPr>
          <p:nvPr>
            <p:ph type="body" idx="1"/>
          </p:nvPr>
        </p:nvSpPr>
        <p:spPr>
          <a:xfrm>
            <a:off x="203225" y="2146475"/>
            <a:ext cx="3909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/>
              <a:t>Human embryonic kidney cells were exposed to cotreated samples of 500 ppb Cr</a:t>
            </a:r>
            <a:r>
              <a:rPr lang="en" sz="2400" baseline="30000"/>
              <a:t>6+</a:t>
            </a:r>
            <a:r>
              <a:rPr lang="en" sz="2400"/>
              <a:t> and differing concentrations of vitamin C. Likelihood of survival increased with the addition of vitamin C. Cr</a:t>
            </a:r>
            <a:r>
              <a:rPr lang="en" sz="2400" baseline="30000"/>
              <a:t>6+</a:t>
            </a:r>
            <a:r>
              <a:rPr lang="en" sz="2400"/>
              <a:t> was completely mitigated by 25ppm vitamin C. </a:t>
            </a:r>
            <a:endParaRPr sz="2400"/>
          </a:p>
        </p:txBody>
      </p:sp>
      <p:pic>
        <p:nvPicPr>
          <p:cNvPr id="193" name="Google Shape;193;p30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825" y="2592300"/>
            <a:ext cx="4921598" cy="3120126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0"/>
          <p:cNvSpPr txBox="1"/>
          <p:nvPr/>
        </p:nvSpPr>
        <p:spPr>
          <a:xfrm>
            <a:off x="311700" y="1356863"/>
            <a:ext cx="8127300" cy="6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The antioxidant vitamin C can prevent toxicity of Cr</a:t>
            </a:r>
            <a:r>
              <a:rPr lang="en" sz="2400" b="1" baseline="30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6+</a:t>
            </a: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. </a:t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Results</a:t>
            </a:r>
            <a:endParaRPr sz="3600"/>
          </a:p>
        </p:txBody>
      </p:sp>
      <p:sp>
        <p:nvSpPr>
          <p:cNvPr id="200" name="Google Shape;200;p31"/>
          <p:cNvSpPr txBox="1">
            <a:spLocks noGrp="1"/>
          </p:cNvSpPr>
          <p:nvPr>
            <p:ph type="body" idx="1"/>
          </p:nvPr>
        </p:nvSpPr>
        <p:spPr>
          <a:xfrm>
            <a:off x="249775" y="2325675"/>
            <a:ext cx="3511500" cy="398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/>
              <a:t>Human embryonic kidney cells were exposed to solutions of 500 ppb Cr</a:t>
            </a:r>
            <a:r>
              <a:rPr lang="en" sz="2400" baseline="30000"/>
              <a:t>6+</a:t>
            </a:r>
            <a:r>
              <a:rPr lang="en" sz="2400"/>
              <a:t> cotreated with varying concentrations of EGCG. As EGCG concentrations increased, cell survival also increased.</a:t>
            </a:r>
            <a:endParaRPr sz="2400"/>
          </a:p>
        </p:txBody>
      </p:sp>
      <p:pic>
        <p:nvPicPr>
          <p:cNvPr id="201" name="Google Shape;201;p31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275" y="2491708"/>
            <a:ext cx="5165912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1"/>
          <p:cNvSpPr txBox="1"/>
          <p:nvPr/>
        </p:nvSpPr>
        <p:spPr>
          <a:xfrm>
            <a:off x="311700" y="1454263"/>
            <a:ext cx="7585500" cy="7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The antioxidant EGCG can prevent toxicity of Cr</a:t>
            </a:r>
            <a:r>
              <a:rPr lang="en" sz="2400" b="1" baseline="30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6+</a:t>
            </a: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. </a:t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0" y="6180675"/>
            <a:ext cx="5061300" cy="8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UN Human Rights Council, 2010.</a:t>
            </a:r>
            <a:endParaRPr sz="1400"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Environmental Working Group, 2016.</a:t>
            </a:r>
            <a:endParaRPr sz="1400"/>
          </a:p>
        </p:txBody>
      </p:sp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388225" y="449475"/>
            <a:ext cx="78177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Why Study Hexavalent Chromium?</a:t>
            </a:r>
            <a:endParaRPr sz="3600"/>
          </a:p>
        </p:txBody>
      </p:sp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294900" y="1410875"/>
            <a:ext cx="8554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Access to safe, clean water is a fundamental human right.</a:t>
            </a:r>
            <a:r>
              <a:rPr lang="en" sz="2400" baseline="30000"/>
              <a:t>1</a:t>
            </a:r>
            <a:endParaRPr sz="2400" baseline="30000"/>
          </a:p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Hexavalent chromium (Cr</a:t>
            </a:r>
            <a:r>
              <a:rPr lang="en" sz="2400" baseline="30000"/>
              <a:t>6+</a:t>
            </a:r>
            <a:r>
              <a:rPr lang="en" sz="2400"/>
              <a:t>) in drinking water can cause cancer &amp; birth defects</a:t>
            </a:r>
            <a:r>
              <a:rPr lang="en" sz="2400" baseline="30000"/>
              <a:t>2</a:t>
            </a:r>
            <a:r>
              <a:rPr lang="en" sz="2400"/>
              <a:t>: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Hinkley, CA (1993)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North Carolina (2015)</a:t>
            </a:r>
            <a:endParaRPr sz="2400"/>
          </a:p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But what level of                                                                                       Cr</a:t>
            </a:r>
            <a:r>
              <a:rPr lang="en" sz="2400" baseline="30000"/>
              <a:t>6+</a:t>
            </a:r>
            <a:r>
              <a:rPr lang="en" sz="2400"/>
              <a:t> is acceptable?</a:t>
            </a:r>
            <a:endParaRPr sz="2400"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00" y="3772950"/>
            <a:ext cx="5061301" cy="2810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2"/>
          <p:cNvSpPr txBox="1">
            <a:spLocks noGrp="1"/>
          </p:cNvSpPr>
          <p:nvPr>
            <p:ph type="title"/>
          </p:nvPr>
        </p:nvSpPr>
        <p:spPr>
          <a:xfrm>
            <a:off x="311700" y="3081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Results</a:t>
            </a:r>
            <a:endParaRPr sz="3600"/>
          </a:p>
        </p:txBody>
      </p:sp>
      <p:sp>
        <p:nvSpPr>
          <p:cNvPr id="208" name="Google Shape;208;p32"/>
          <p:cNvSpPr txBox="1">
            <a:spLocks noGrp="1"/>
          </p:cNvSpPr>
          <p:nvPr>
            <p:ph type="body" idx="1"/>
          </p:nvPr>
        </p:nvSpPr>
        <p:spPr>
          <a:xfrm>
            <a:off x="195025" y="6053033"/>
            <a:ext cx="7431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/>
              <a:t>* p &lt; 0.05 compared to negative control         ** p &lt; 0.005 compared to negative control         	                           # denotes p &lt; 0.05 compared to Cr</a:t>
            </a:r>
            <a:r>
              <a:rPr lang="en" sz="1400" baseline="30000"/>
              <a:t>6+</a:t>
            </a:r>
            <a:r>
              <a:rPr lang="en" sz="1400"/>
              <a:t> alone</a:t>
            </a:r>
            <a:endParaRPr sz="1400"/>
          </a:p>
        </p:txBody>
      </p:sp>
      <p:sp>
        <p:nvSpPr>
          <p:cNvPr id="209" name="Google Shape;209;p32"/>
          <p:cNvSpPr txBox="1">
            <a:spLocks noGrp="1"/>
          </p:cNvSpPr>
          <p:nvPr>
            <p:ph type="body" idx="1"/>
          </p:nvPr>
        </p:nvSpPr>
        <p:spPr>
          <a:xfrm>
            <a:off x="5898175" y="2184350"/>
            <a:ext cx="3142500" cy="393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/>
              <a:t>Human embryonic kidney cells were exposed to solutions of 500 ppb Cr</a:t>
            </a:r>
            <a:r>
              <a:rPr lang="en" sz="2400" baseline="30000"/>
              <a:t>6+</a:t>
            </a:r>
            <a:r>
              <a:rPr lang="en" sz="2400"/>
              <a:t> cotreated with varying concentrations of EGCG. As EGCG concentrations increased, cell survival also increased.</a:t>
            </a:r>
            <a:endParaRPr sz="2400"/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10" name="Google Shape;210;p32"/>
          <p:cNvSpPr txBox="1"/>
          <p:nvPr/>
        </p:nvSpPr>
        <p:spPr>
          <a:xfrm>
            <a:off x="311700" y="1071675"/>
            <a:ext cx="8003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Bacterial cells cotreated with vitamin C and Cr</a:t>
            </a:r>
            <a:r>
              <a:rPr lang="en" sz="2400" b="1" baseline="30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6+</a:t>
            </a:r>
            <a:r>
              <a:rPr lang="en" sz="2400" b="1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 exhibit less mutagenesis than those without the antioxidant.</a:t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211" name="Google Shape;211;p32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3150"/>
            <a:ext cx="5945324" cy="356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3"/>
          <p:cNvSpPr txBox="1">
            <a:spLocks noGrp="1"/>
          </p:cNvSpPr>
          <p:nvPr>
            <p:ph type="title"/>
          </p:nvPr>
        </p:nvSpPr>
        <p:spPr>
          <a:xfrm>
            <a:off x="311700" y="3647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Conclusions</a:t>
            </a:r>
            <a:endParaRPr sz="3600"/>
          </a:p>
        </p:txBody>
      </p:sp>
      <p:sp>
        <p:nvSpPr>
          <p:cNvPr id="217" name="Google Shape;217;p33"/>
          <p:cNvSpPr txBox="1">
            <a:spLocks noGrp="1"/>
          </p:cNvSpPr>
          <p:nvPr>
            <p:ph type="body" idx="1"/>
          </p:nvPr>
        </p:nvSpPr>
        <p:spPr>
          <a:xfrm>
            <a:off x="194975" y="1128275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Neither vitamin C nor EGCG were observed to be cytotoxic or mutagenic on their own.</a:t>
            </a:r>
            <a:endParaRPr sz="2400"/>
          </a:p>
          <a:p>
            <a:pPr marL="17145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Cr</a:t>
            </a:r>
            <a:r>
              <a:rPr lang="en" sz="2400" baseline="30000"/>
              <a:t>6+ </a:t>
            </a:r>
            <a:r>
              <a:rPr lang="en" sz="2400"/>
              <a:t>caused dose-dependent toxicity to both HEK and HIE cells.</a:t>
            </a:r>
            <a:endParaRPr sz="2400"/>
          </a:p>
          <a:p>
            <a:pPr marL="17145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Both vitamin C and EGCG protected HEK cells from Cr</a:t>
            </a:r>
            <a:r>
              <a:rPr lang="en" sz="2400" baseline="30000"/>
              <a:t>6+</a:t>
            </a:r>
            <a:r>
              <a:rPr lang="en" sz="2400"/>
              <a:t> in a dose-dependent manner.</a:t>
            </a:r>
            <a:endParaRPr sz="2400"/>
          </a:p>
          <a:p>
            <a:pPr marL="17145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Ames tests showed dose-dependent DNA mutagenicity by Cr</a:t>
            </a:r>
            <a:r>
              <a:rPr lang="en" sz="2400" baseline="30000"/>
              <a:t>6+</a:t>
            </a:r>
            <a:r>
              <a:rPr lang="en" sz="2400"/>
              <a:t>.</a:t>
            </a:r>
            <a:endParaRPr sz="2400"/>
          </a:p>
          <a:p>
            <a:pPr marL="17145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Vitamin C exhibited protection against DNA mutagenicity caused by high levels of Cr</a:t>
            </a:r>
            <a:r>
              <a:rPr lang="en" sz="2400" baseline="30000"/>
              <a:t>6+</a:t>
            </a:r>
            <a:r>
              <a:rPr lang="en" sz="2400"/>
              <a:t>.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>
            <a:spLocks noGrp="1"/>
          </p:cNvSpPr>
          <p:nvPr>
            <p:ph type="title"/>
          </p:nvPr>
        </p:nvSpPr>
        <p:spPr>
          <a:xfrm>
            <a:off x="311700" y="3647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Importance</a:t>
            </a:r>
            <a:endParaRPr sz="3600"/>
          </a:p>
        </p:txBody>
      </p:sp>
      <p:sp>
        <p:nvSpPr>
          <p:cNvPr id="223" name="Google Shape;223;p34"/>
          <p:cNvSpPr txBox="1">
            <a:spLocks noGrp="1"/>
          </p:cNvSpPr>
          <p:nvPr>
            <p:ph type="body" idx="1"/>
          </p:nvPr>
        </p:nvSpPr>
        <p:spPr>
          <a:xfrm>
            <a:off x="77400" y="1246100"/>
            <a:ext cx="8989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There currently exists no preventative treatment for ingested Cr</a:t>
            </a:r>
            <a:r>
              <a:rPr lang="en" sz="2400" baseline="30000"/>
              <a:t>6+</a:t>
            </a:r>
            <a:r>
              <a:rPr lang="en" sz="2400"/>
              <a:t> and this study suggests that antioxidants may provide protection.</a:t>
            </a:r>
            <a:endParaRPr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5"/>
          <p:cNvSpPr txBox="1">
            <a:spLocks noGrp="1"/>
          </p:cNvSpPr>
          <p:nvPr>
            <p:ph type="title"/>
          </p:nvPr>
        </p:nvSpPr>
        <p:spPr>
          <a:xfrm>
            <a:off x="311700" y="3647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Future Questions</a:t>
            </a:r>
            <a:endParaRPr sz="3600"/>
          </a:p>
        </p:txBody>
      </p:sp>
      <p:sp>
        <p:nvSpPr>
          <p:cNvPr id="229" name="Google Shape;229;p35"/>
          <p:cNvSpPr txBox="1">
            <a:spLocks noGrp="1"/>
          </p:cNvSpPr>
          <p:nvPr>
            <p:ph type="body" idx="1"/>
          </p:nvPr>
        </p:nvSpPr>
        <p:spPr>
          <a:xfrm>
            <a:off x="77400" y="1246100"/>
            <a:ext cx="8989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Does Cr</a:t>
            </a:r>
            <a:r>
              <a:rPr lang="en" sz="2400" baseline="30000"/>
              <a:t>6+</a:t>
            </a:r>
            <a:r>
              <a:rPr lang="en" sz="2400"/>
              <a:t> cause DNA mutations in human cells?</a:t>
            </a:r>
            <a:endParaRPr sz="2400"/>
          </a:p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What level of Cr</a:t>
            </a:r>
            <a:r>
              <a:rPr lang="en" sz="2400" baseline="30000"/>
              <a:t>6+</a:t>
            </a:r>
            <a:r>
              <a:rPr lang="en" sz="2400"/>
              <a:t> is tolerable?</a:t>
            </a:r>
            <a:endParaRPr sz="2400"/>
          </a:p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What is the source of Cr</a:t>
            </a:r>
            <a:r>
              <a:rPr lang="en" sz="2400" baseline="30000"/>
              <a:t>6+</a:t>
            </a:r>
            <a:r>
              <a:rPr lang="en" sz="2400"/>
              <a:t> in the Kankakee River?</a:t>
            </a:r>
            <a:endParaRPr sz="2400"/>
          </a:p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Can antioxidants taken before or after exposure prevent toxicity?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6"/>
          <p:cNvSpPr txBox="1">
            <a:spLocks noGrp="1"/>
          </p:cNvSpPr>
          <p:nvPr>
            <p:ph type="title"/>
          </p:nvPr>
        </p:nvSpPr>
        <p:spPr>
          <a:xfrm>
            <a:off x="311700" y="1361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Experimental Biology Conference, Orlando</a:t>
            </a:r>
            <a:endParaRPr sz="3600"/>
          </a:p>
        </p:txBody>
      </p:sp>
      <p:pic>
        <p:nvPicPr>
          <p:cNvPr id="235" name="Google Shape;235;p36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23467"/>
            <a:ext cx="7436445" cy="5577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7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383"/>
            <a:ext cx="9143999" cy="57933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Acknowledgements</a:t>
            </a:r>
            <a:endParaRPr sz="3600"/>
          </a:p>
        </p:txBody>
      </p:sp>
      <p:sp>
        <p:nvSpPr>
          <p:cNvPr id="246" name="Google Shape;246;p38"/>
          <p:cNvSpPr txBox="1">
            <a:spLocks noGrp="1"/>
          </p:cNvSpPr>
          <p:nvPr>
            <p:ph type="body" idx="1"/>
          </p:nvPr>
        </p:nvSpPr>
        <p:spPr>
          <a:xfrm>
            <a:off x="491050" y="1443758"/>
            <a:ext cx="36651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Thank you: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Dr. Dan Sharda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Dr. Greg Long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Dr. Derek Rosenberger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Cohort 9</a:t>
            </a:r>
            <a:endParaRPr sz="24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000"/>
          </a:p>
        </p:txBody>
      </p:sp>
      <p:sp>
        <p:nvSpPr>
          <p:cNvPr id="247" name="Google Shape;247;p38"/>
          <p:cNvSpPr txBox="1">
            <a:spLocks noGrp="1"/>
          </p:cNvSpPr>
          <p:nvPr>
            <p:ph type="body" idx="1"/>
          </p:nvPr>
        </p:nvSpPr>
        <p:spPr>
          <a:xfrm>
            <a:off x="4350100" y="1443750"/>
            <a:ext cx="4117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Funding: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Craighton T. and Linda G. Hippenhammer Faculty Scholarship Fund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Pence-Boyce Research Grant</a:t>
            </a:r>
            <a:endParaRPr sz="2400"/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ONU Honors Program</a:t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0" y="6138250"/>
            <a:ext cx="5061300" cy="6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Environmental Working Group, 2016.</a:t>
            </a:r>
            <a:endParaRPr sz="1400"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Andres, D., Walker, B. &amp; Carolina, N., 2016.</a:t>
            </a:r>
            <a:endParaRPr sz="1400"/>
          </a:p>
        </p:txBody>
      </p:sp>
      <p:sp>
        <p:nvSpPr>
          <p:cNvPr id="74" name="Google Shape;74;p15"/>
          <p:cNvSpPr txBox="1">
            <a:spLocks noGrp="1"/>
          </p:cNvSpPr>
          <p:nvPr>
            <p:ph type="title"/>
          </p:nvPr>
        </p:nvSpPr>
        <p:spPr>
          <a:xfrm>
            <a:off x="418725" y="448950"/>
            <a:ext cx="66567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Why Study Hexavalent Chromium?</a:t>
            </a:r>
            <a:endParaRPr sz="3600"/>
          </a:p>
        </p:txBody>
      </p:sp>
      <p:sp>
        <p:nvSpPr>
          <p:cNvPr id="75" name="Google Shape;75;p15"/>
          <p:cNvSpPr txBox="1">
            <a:spLocks noGrp="1"/>
          </p:cNvSpPr>
          <p:nvPr>
            <p:ph type="body" idx="1"/>
          </p:nvPr>
        </p:nvSpPr>
        <p:spPr>
          <a:xfrm>
            <a:off x="298500" y="1467050"/>
            <a:ext cx="8089800" cy="41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Currently, the EPA monitors total Cr, but not Cr</a:t>
            </a:r>
            <a:r>
              <a:rPr lang="en" sz="2400" baseline="30000"/>
              <a:t>6+</a:t>
            </a:r>
            <a:endParaRPr sz="2400" baseline="30000"/>
          </a:p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Cr</a:t>
            </a:r>
            <a:r>
              <a:rPr lang="en" sz="2400" baseline="30000"/>
              <a:t>6+</a:t>
            </a:r>
            <a:r>
              <a:rPr lang="en" sz="2400"/>
              <a:t> has been found in the drinking water of over 200 million Americans.</a:t>
            </a:r>
            <a:r>
              <a:rPr lang="en" sz="2400" baseline="30000"/>
              <a:t>1</a:t>
            </a:r>
            <a:endParaRPr sz="2400" baseline="30000"/>
          </a:p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Avg. levels in the Kankakee River were 1.9 ppb in 2015.</a:t>
            </a:r>
            <a:r>
              <a:rPr lang="en" sz="2400" baseline="30000"/>
              <a:t>2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>
            <a:spLocks noGrp="1"/>
          </p:cNvSpPr>
          <p:nvPr>
            <p:ph type="title"/>
          </p:nvPr>
        </p:nvSpPr>
        <p:spPr>
          <a:xfrm>
            <a:off x="0" y="116725"/>
            <a:ext cx="91440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1.9 ppb is about one teaspoon in an Olympic-size swimming pool</a:t>
            </a:r>
            <a:endParaRPr/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0150"/>
            <a:ext cx="9144000" cy="5143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7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xfrm>
            <a:off x="311700" y="12318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88" name="Google Shape;88;p17"/>
          <p:cNvSpPr txBox="1"/>
          <p:nvPr/>
        </p:nvSpPr>
        <p:spPr>
          <a:xfrm>
            <a:off x="5290400" y="1079425"/>
            <a:ext cx="3508200" cy="3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Figure taken from Environmental Working Group</a:t>
            </a:r>
            <a:endParaRPr sz="1200"/>
          </a:p>
        </p:txBody>
      </p:sp>
      <p:pic>
        <p:nvPicPr>
          <p:cNvPr id="89" name="Google Shape;89;p17"/>
          <p:cNvPicPr preferRelativeResize="0"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0" y="4920775"/>
            <a:ext cx="1559975" cy="122385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278000" y="306442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Cr</a:t>
            </a:r>
            <a:r>
              <a:rPr lang="en" sz="3600" baseline="30000"/>
              <a:t>6+</a:t>
            </a:r>
            <a:r>
              <a:rPr lang="en" sz="3600"/>
              <a:t> Levels in US Drinking Water</a:t>
            </a:r>
            <a:endParaRPr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>
            <a:spLocks noGrp="1"/>
          </p:cNvSpPr>
          <p:nvPr>
            <p:ph type="title"/>
          </p:nvPr>
        </p:nvSpPr>
        <p:spPr>
          <a:xfrm>
            <a:off x="311700" y="49951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What is Cr</a:t>
            </a:r>
            <a:r>
              <a:rPr lang="en" sz="3600" baseline="30000"/>
              <a:t>6+</a:t>
            </a:r>
            <a:r>
              <a:rPr lang="en" sz="3600"/>
              <a:t>?</a:t>
            </a:r>
            <a:endParaRPr sz="3600"/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875"/>
            <a:ext cx="9144001" cy="4038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>
            <a:spLocks noGrp="1"/>
          </p:cNvSpPr>
          <p:nvPr>
            <p:ph type="body" idx="1"/>
          </p:nvPr>
        </p:nvSpPr>
        <p:spPr>
          <a:xfrm>
            <a:off x="87700" y="6145400"/>
            <a:ext cx="8902200" cy="5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Oze, C., Bird, D. K. &amp; Fendorf, S. </a:t>
            </a:r>
            <a:r>
              <a:rPr lang="en" sz="1400" i="1"/>
              <a:t>Proc. Natl. Acad. Sci.</a:t>
            </a:r>
            <a:r>
              <a:rPr lang="en" sz="1400"/>
              <a:t> (2007).</a:t>
            </a:r>
            <a:endParaRPr sz="1400"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 sz="1400"/>
              <a:t>USGS Scientific Investigations Report, 2015.</a:t>
            </a:r>
            <a:endParaRPr sz="1400"/>
          </a:p>
        </p:txBody>
      </p:sp>
      <p:sp>
        <p:nvSpPr>
          <p:cNvPr id="102" name="Google Shape;102;p19"/>
          <p:cNvSpPr txBox="1">
            <a:spLocks noGrp="1"/>
          </p:cNvSpPr>
          <p:nvPr>
            <p:ph type="title"/>
          </p:nvPr>
        </p:nvSpPr>
        <p:spPr>
          <a:xfrm>
            <a:off x="241300" y="526350"/>
            <a:ext cx="74217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Where Does Cr</a:t>
            </a:r>
            <a:r>
              <a:rPr lang="en" sz="3600" baseline="30000"/>
              <a:t>6+</a:t>
            </a:r>
            <a:r>
              <a:rPr lang="en" sz="3600"/>
              <a:t> Come From?</a:t>
            </a:r>
            <a:endParaRPr sz="3600"/>
          </a:p>
        </p:txBody>
      </p:sp>
      <p:sp>
        <p:nvSpPr>
          <p:cNvPr id="103" name="Google Shape;103;p19"/>
          <p:cNvSpPr txBox="1">
            <a:spLocks noGrp="1"/>
          </p:cNvSpPr>
          <p:nvPr>
            <p:ph type="body" idx="1"/>
          </p:nvPr>
        </p:nvSpPr>
        <p:spPr>
          <a:xfrm>
            <a:off x="458025" y="1715100"/>
            <a:ext cx="5037600" cy="22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Some comes from natural sources.</a:t>
            </a:r>
            <a:r>
              <a:rPr lang="en" sz="2400" baseline="30000"/>
              <a:t>1</a:t>
            </a:r>
            <a:endParaRPr sz="2400" baseline="30000"/>
          </a:p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Cr</a:t>
            </a:r>
            <a:r>
              <a:rPr lang="en" sz="2400" baseline="30000"/>
              <a:t>6+</a:t>
            </a:r>
            <a:r>
              <a:rPr lang="en" sz="2400"/>
              <a:t> is also an industrial waste product.</a:t>
            </a:r>
            <a:r>
              <a:rPr lang="en" sz="2400" baseline="30000"/>
              <a:t>1</a:t>
            </a:r>
            <a:endParaRPr sz="2400" baseline="30000"/>
          </a:p>
          <a:p>
            <a:pPr marL="11430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Some Cr</a:t>
            </a:r>
            <a:r>
              <a:rPr lang="en" sz="2400" baseline="30000"/>
              <a:t>6+</a:t>
            </a:r>
            <a:r>
              <a:rPr lang="en" sz="2400"/>
              <a:t> is generated from Cr</a:t>
            </a:r>
            <a:r>
              <a:rPr lang="en" sz="2400" baseline="30000"/>
              <a:t>3+</a:t>
            </a:r>
            <a:r>
              <a:rPr lang="en" sz="2400"/>
              <a:t> during water treatment with lime!</a:t>
            </a:r>
            <a:r>
              <a:rPr lang="en" sz="2400" baseline="30000"/>
              <a:t>2</a:t>
            </a:r>
            <a:endParaRPr sz="2400" baseline="30000"/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300" y="1475025"/>
            <a:ext cx="3246725" cy="324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>
            <a:spLocks noGrp="1"/>
          </p:cNvSpPr>
          <p:nvPr>
            <p:ph type="title"/>
          </p:nvPr>
        </p:nvSpPr>
        <p:spPr>
          <a:xfrm>
            <a:off x="440025" y="387892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What is Cr</a:t>
            </a:r>
            <a:r>
              <a:rPr lang="en" sz="3600" baseline="30000"/>
              <a:t>6+</a:t>
            </a:r>
            <a:r>
              <a:rPr lang="en" sz="3600"/>
              <a:t>?</a:t>
            </a:r>
            <a:endParaRPr sz="3600"/>
          </a:p>
        </p:txBody>
      </p:sp>
      <p:sp>
        <p:nvSpPr>
          <p:cNvPr id="110" name="Google Shape;110;p20"/>
          <p:cNvSpPr txBox="1">
            <a:spLocks noGrp="1"/>
          </p:cNvSpPr>
          <p:nvPr>
            <p:ph type="body" idx="1"/>
          </p:nvPr>
        </p:nvSpPr>
        <p:spPr>
          <a:xfrm>
            <a:off x="440025" y="1242000"/>
            <a:ext cx="7933200" cy="20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marR="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verage"/>
              <a:buChar char="●"/>
            </a:pPr>
            <a:r>
              <a:rPr lang="en" sz="2400"/>
              <a:t>Cr</a:t>
            </a:r>
            <a:r>
              <a:rPr lang="en" sz="2400" baseline="30000"/>
              <a:t>6+</a:t>
            </a:r>
            <a:r>
              <a:rPr lang="en" sz="2400"/>
              <a:t> is not easily oxidized.</a:t>
            </a:r>
            <a:endParaRPr sz="2400"/>
          </a:p>
          <a:p>
            <a:pPr marL="171450" marR="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Instead, Cr</a:t>
            </a:r>
            <a:r>
              <a:rPr lang="en" sz="2400" baseline="30000"/>
              <a:t>6+</a:t>
            </a:r>
            <a:r>
              <a:rPr lang="en" sz="2400"/>
              <a:t> is a potent </a:t>
            </a:r>
            <a:r>
              <a:rPr lang="en" sz="2400" i="1"/>
              <a:t>oxidizer</a:t>
            </a:r>
            <a:r>
              <a:rPr lang="en" sz="2400"/>
              <a:t>.</a:t>
            </a:r>
            <a:r>
              <a:rPr lang="en" sz="2400" baseline="30000"/>
              <a:t>1</a:t>
            </a:r>
            <a:endParaRPr sz="2400" baseline="30000"/>
          </a:p>
          <a:p>
            <a:pPr marL="171450" marR="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It likely damages cells by causing oxidative stress.</a:t>
            </a:r>
            <a:endParaRPr sz="2400"/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00" y="3429000"/>
            <a:ext cx="7933300" cy="2786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0"/>
          <p:cNvSpPr txBox="1"/>
          <p:nvPr/>
        </p:nvSpPr>
        <p:spPr>
          <a:xfrm>
            <a:off x="458775" y="2516225"/>
            <a:ext cx="7743300" cy="6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209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verage"/>
              <a:buChar char="●"/>
            </a:pPr>
            <a:r>
              <a:rPr lang="en" sz="24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It can also cause DNA mutations.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>
            <a:spLocks noGrp="1"/>
          </p:cNvSpPr>
          <p:nvPr>
            <p:ph type="title"/>
          </p:nvPr>
        </p:nvSpPr>
        <p:spPr>
          <a:xfrm>
            <a:off x="311700" y="4457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Central Question:</a:t>
            </a:r>
            <a:endParaRPr sz="3600"/>
          </a:p>
        </p:txBody>
      </p:sp>
      <p:sp>
        <p:nvSpPr>
          <p:cNvPr id="118" name="Google Shape;118;p21"/>
          <p:cNvSpPr txBox="1">
            <a:spLocks noGrp="1"/>
          </p:cNvSpPr>
          <p:nvPr>
            <p:ph type="body" idx="1"/>
          </p:nvPr>
        </p:nvSpPr>
        <p:spPr>
          <a:xfrm>
            <a:off x="279900" y="1472150"/>
            <a:ext cx="8584200" cy="409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Can antioxidants protect cells from Cr</a:t>
            </a:r>
            <a:r>
              <a:rPr lang="en" sz="2400" baseline="30000"/>
              <a:t>6+</a:t>
            </a:r>
            <a:r>
              <a:rPr lang="en" sz="2400"/>
              <a:t>-induced mutagenesis and cytotoxicity?</a:t>
            </a: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 b="1" u="sng"/>
              <a:t>Hypothesis:</a:t>
            </a:r>
            <a:r>
              <a:rPr lang="en" sz="2400"/>
              <a:t> the antioxidants vitamin C and EGCG will prevent DNA mutations and cellular damage caused by Cr</a:t>
            </a:r>
            <a:r>
              <a:rPr lang="en" sz="2400" baseline="30000"/>
              <a:t>6+</a:t>
            </a:r>
            <a:r>
              <a:rPr lang="en" sz="2400"/>
              <a:t>.</a:t>
            </a:r>
            <a:endParaRPr sz="2400"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48125"/>
            <a:ext cx="9143999" cy="246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881</Words>
  <Application>Microsoft Office PowerPoint</Application>
  <PresentationFormat>On-screen Show (4:3)</PresentationFormat>
  <Paragraphs>99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Oswald</vt:lpstr>
      <vt:lpstr>Average</vt:lpstr>
      <vt:lpstr>Arial</vt:lpstr>
      <vt:lpstr>Slate</vt:lpstr>
      <vt:lpstr>Hexavalent Chromium: Elucidating its Carcinogenic Mechanism, and Testing Potential Preventative Treatments</vt:lpstr>
      <vt:lpstr>Why Study Hexavalent Chromium?</vt:lpstr>
      <vt:lpstr>Why Study Hexavalent Chromium?</vt:lpstr>
      <vt:lpstr>1.9 ppb is about one teaspoon in an Olympic-size swimming pool</vt:lpstr>
      <vt:lpstr>Cr6+ Levels in US Drinking Water</vt:lpstr>
      <vt:lpstr>What is Cr6+?</vt:lpstr>
      <vt:lpstr>Where Does Cr6+ Come From?</vt:lpstr>
      <vt:lpstr>What is Cr6+?</vt:lpstr>
      <vt:lpstr>Central Question:</vt:lpstr>
      <vt:lpstr>Methods (Cell Proliferation)</vt:lpstr>
      <vt:lpstr>Methods (Cell Proliferation)</vt:lpstr>
      <vt:lpstr>Methods (Ames)</vt:lpstr>
      <vt:lpstr>Methods (Ames)</vt:lpstr>
      <vt:lpstr>Methods (Ames)</vt:lpstr>
      <vt:lpstr>Results (HIE)</vt:lpstr>
      <vt:lpstr>Results (HEK)</vt:lpstr>
      <vt:lpstr>Results</vt:lpstr>
      <vt:lpstr>Results</vt:lpstr>
      <vt:lpstr>Results</vt:lpstr>
      <vt:lpstr>Results</vt:lpstr>
      <vt:lpstr>Conclusions</vt:lpstr>
      <vt:lpstr>Importance</vt:lpstr>
      <vt:lpstr>Future Questions</vt:lpstr>
      <vt:lpstr>Experimental Biology Conference, Orlando</vt:lpstr>
      <vt:lpstr>PowerPoint Presentation</vt:lpstr>
      <vt:lpstr>Acknowledgements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Hexavalent Chromium: Elucidating its Carcinogenic Mechanism, and Testing Potential Preventative Treatments</dc:title>
  <cp:lastModifiedBy>Ryan Himes</cp:lastModifiedBy>
  <cp:revision>3</cp:revision>
  <dcterms:modified xsi:type="dcterms:W3CDTF">2019-04-15T16:05:34Z</dcterms:modified>
</cp:coreProperties>
</file>