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70" r:id="rId1"/>
    <p:sldMasterId id="2147483888" r:id="rId2"/>
  </p:sldMasterIdLst>
  <p:sldIdLst>
    <p:sldId id="256" r:id="rId3"/>
    <p:sldId id="268" r:id="rId4"/>
    <p:sldId id="259" r:id="rId5"/>
    <p:sldId id="258" r:id="rId6"/>
    <p:sldId id="269" r:id="rId7"/>
    <p:sldId id="261" r:id="rId8"/>
    <p:sldId id="270" r:id="rId9"/>
    <p:sldId id="271" r:id="rId10"/>
    <p:sldId id="282" r:id="rId11"/>
    <p:sldId id="272" r:id="rId12"/>
    <p:sldId id="273" r:id="rId13"/>
    <p:sldId id="281" r:id="rId14"/>
    <p:sldId id="274" r:id="rId15"/>
    <p:sldId id="280" r:id="rId16"/>
    <p:sldId id="275" r:id="rId17"/>
    <p:sldId id="276" r:id="rId18"/>
    <p:sldId id="277" r:id="rId19"/>
    <p:sldId id="278" r:id="rId20"/>
    <p:sldId id="283" r:id="rId21"/>
    <p:sldId id="284" r:id="rId22"/>
    <p:sldId id="279" r:id="rId23"/>
    <p:sldId id="285" r:id="rId24"/>
    <p:sldId id="266" r:id="rId25"/>
    <p:sldId id="26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DC33D-9791-EAD3-79A4-41CEA53D247C}" v="498" dt="2019-11-19T16:21:51.337"/>
    <p1510:client id="{898CE78A-28AB-C2EC-A157-96F5091D3AE0}" v="188" dt="2019-11-22T14:51:04.608"/>
    <p1510:client id="{6EE5D795-9B82-4265-AD43-E61CD94EA062}" v="24" dt="2019-11-21T23:35:17.507"/>
    <p1510:client id="{1B3C9D06-83B1-8EED-6CDB-BA164DB02797}" v="62" dt="2019-11-21T23:59:06.143"/>
    <p1510:client id="{6A6807CF-BB94-B91B-F16B-2B02D23A9FBD}" v="71" dt="2019-11-18T00:25:56.810"/>
    <p1510:client id="{2E99FA68-67C4-1FD0-33FE-82E75EC408E8}" v="500" dt="2019-11-19T23:43:11.305"/>
    <p1510:client id="{4C8B5E8F-628E-369A-325B-DB3D5E36448B}" v="188" dt="2019-11-20T02:58:22.968"/>
    <p1510:client id="{6CC0C6F3-03BD-3C1D-9CDE-5ECC5E290839}" v="16" dt="2019-11-21T03:01:42.155"/>
    <p1510:client id="{863AF4A3-77F1-0616-5B0D-5271D5256DE5}" v="369" dt="2019-11-21T19:33:42.158"/>
    <p1510:client id="{F44BD9CA-1BDC-69FD-901C-879BC96D4E5D}" v="459" dt="2019-11-09T23:58:12.239"/>
    <p1510:client id="{A249109D-87A9-9EE4-57CF-C5E08335F3CB}" v="1136" dt="2019-11-21T22:13:29.793"/>
    <p1510:client id="{C44C0F32-D189-42DF-B6C0-D20BE51832B5}" v="675" dt="2019-11-08T22:20:59.970"/>
    <p1510:client id="{DE23BD14-863C-870A-6C2A-15CB7D5D8BBE}" v="41" dt="2019-11-19T23:46:02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8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oril\Downloads\Pence%20Boyce%20Research\Pence%20Boyce%20Data%20(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oril\Downloads\Pence%20Boyce%20Research\Pence%20Boyce%20Data%20(3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Isoflurane</a:t>
            </a:r>
            <a:r>
              <a:rPr lang="en-US" baseline="0" dirty="0"/>
              <a:t> </a:t>
            </a:r>
            <a:r>
              <a:rPr lang="en-US" dirty="0"/>
              <a:t>Decrement Times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Females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Sheet1!$B$12:$B$17</c:f>
              <c:numCache>
                <c:formatCode>General</c:formatCode>
                <c:ptCount val="6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</c:numCache>
            </c:numRef>
          </c:cat>
          <c:val>
            <c:numRef>
              <c:f>Sheet1!$C$12:$C$17</c:f>
              <c:numCache>
                <c:formatCode>General</c:formatCode>
                <c:ptCount val="6"/>
                <c:pt idx="0">
                  <c:v>0</c:v>
                </c:pt>
                <c:pt idx="1">
                  <c:v>47.33</c:v>
                </c:pt>
                <c:pt idx="2">
                  <c:v>49.31</c:v>
                </c:pt>
                <c:pt idx="3" formatCode="0.00">
                  <c:v>72.05</c:v>
                </c:pt>
                <c:pt idx="4">
                  <c:v>63.73</c:v>
                </c:pt>
                <c:pt idx="5">
                  <c:v>76.150000000000006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CE-4B84-A4EB-BE457082448D}"/>
            </c:ext>
          </c:extLst>
        </c:ser>
        <c:ser>
          <c:idx val="1"/>
          <c:order val="1"/>
          <c:tx>
            <c:v>Males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Sheet1!$B$4:$B$9</c:f>
              <c:numCache>
                <c:formatCode>General</c:formatCode>
                <c:ptCount val="6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</c:numCache>
            </c:numRef>
          </c:cat>
          <c:val>
            <c:numRef>
              <c:f>Sheet1!$C$4:$C$9</c:f>
              <c:numCache>
                <c:formatCode>General</c:formatCode>
                <c:ptCount val="6"/>
                <c:pt idx="0">
                  <c:v>0</c:v>
                </c:pt>
                <c:pt idx="1">
                  <c:v>51.9</c:v>
                </c:pt>
                <c:pt idx="2">
                  <c:v>77.150000000000006</c:v>
                </c:pt>
                <c:pt idx="3">
                  <c:v>79.25</c:v>
                </c:pt>
                <c:pt idx="4">
                  <c:v>91.64</c:v>
                </c:pt>
                <c:pt idx="5">
                  <c:v>91.58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CE-4B84-A4EB-BE4570824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0210832"/>
        <c:axId val="640211816"/>
      </c:barChart>
      <c:catAx>
        <c:axId val="640210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Recovery Time (min)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0211816"/>
        <c:crosses val="autoZero"/>
        <c:auto val="1"/>
        <c:lblAlgn val="ctr"/>
        <c:lblOffset val="100"/>
        <c:tickMarkSkip val="1"/>
        <c:noMultiLvlLbl val="1"/>
      </c:catAx>
      <c:valAx>
        <c:axId val="6402118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Percent Decrement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0210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aseline="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Sevoflurane</a:t>
            </a:r>
            <a:r>
              <a:rPr lang="en-US" baseline="0" dirty="0"/>
              <a:t> </a:t>
            </a:r>
            <a:r>
              <a:rPr lang="en-US" dirty="0"/>
              <a:t>Decrement Times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Females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Sheet2!$A$6:$A$13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5</c:v>
                </c:pt>
                <c:pt idx="5">
                  <c:v>7</c:v>
                </c:pt>
                <c:pt idx="6">
                  <c:v>8</c:v>
                </c:pt>
                <c:pt idx="7">
                  <c:v>10</c:v>
                </c:pt>
              </c:numCache>
            </c:numRef>
          </c:cat>
          <c:val>
            <c:numRef>
              <c:f>Sheet2!$B$15:$B$22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3.04</c:v>
                </c:pt>
                <c:pt idx="3">
                  <c:v>0</c:v>
                </c:pt>
                <c:pt idx="4">
                  <c:v>57.55</c:v>
                </c:pt>
                <c:pt idx="5">
                  <c:v>0</c:v>
                </c:pt>
                <c:pt idx="6">
                  <c:v>25.3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88-4B93-9728-0AD1D6FB078D}"/>
            </c:ext>
          </c:extLst>
        </c:ser>
        <c:ser>
          <c:idx val="1"/>
          <c:order val="1"/>
          <c:tx>
            <c:v>Males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Sheet2!$A$6:$A$13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5</c:v>
                </c:pt>
                <c:pt idx="5">
                  <c:v>7</c:v>
                </c:pt>
                <c:pt idx="6">
                  <c:v>8</c:v>
                </c:pt>
                <c:pt idx="7">
                  <c:v>10</c:v>
                </c:pt>
              </c:numCache>
            </c:numRef>
          </c:cat>
          <c:val>
            <c:numRef>
              <c:f>Sheet2!$B$6:$B$13</c:f>
              <c:numCache>
                <c:formatCode>General</c:formatCode>
                <c:ptCount val="8"/>
                <c:pt idx="0">
                  <c:v>0</c:v>
                </c:pt>
                <c:pt idx="1">
                  <c:v>73.680000000000007</c:v>
                </c:pt>
                <c:pt idx="2">
                  <c:v>51.69</c:v>
                </c:pt>
                <c:pt idx="3">
                  <c:v>77.86</c:v>
                </c:pt>
                <c:pt idx="4">
                  <c:v>69.8</c:v>
                </c:pt>
                <c:pt idx="5">
                  <c:v>100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88-4B93-9728-0AD1D6FB07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0210832"/>
        <c:axId val="640211816"/>
      </c:barChart>
      <c:catAx>
        <c:axId val="640210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Recovery Time (min)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0211816"/>
        <c:crosses val="autoZero"/>
        <c:auto val="1"/>
        <c:lblAlgn val="ctr"/>
        <c:lblOffset val="100"/>
        <c:tickMarkSkip val="1"/>
        <c:noMultiLvlLbl val="1"/>
      </c:catAx>
      <c:valAx>
        <c:axId val="6402118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Percent Decrement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0210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aseline="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7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1386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77819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026085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537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08029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2113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48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62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5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7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427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26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9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6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97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65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934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37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96002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7388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991346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661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866561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0424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3523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157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09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4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3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08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9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3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5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345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  <p:sldLayoutId id="214748388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167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27238C-8EAF-4098-86E6-7723B7DAE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992F97B1-1891-4FCC-9E5F-BA97EDB48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351010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8C6C821-FEE1-4EB6-9590-C021440C7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9700459" cy="6858001"/>
          </a:xfrm>
          <a:custGeom>
            <a:avLst/>
            <a:gdLst>
              <a:gd name="connsiteX0" fmla="*/ 0 w 9700459"/>
              <a:gd name="connsiteY0" fmla="*/ 0 h 6858001"/>
              <a:gd name="connsiteX1" fmla="*/ 1323975 w 9700459"/>
              <a:gd name="connsiteY1" fmla="*/ 0 h 6858001"/>
              <a:gd name="connsiteX2" fmla="*/ 1517015 w 9700459"/>
              <a:gd name="connsiteY2" fmla="*/ 0 h 6858001"/>
              <a:gd name="connsiteX3" fmla="*/ 3241265 w 9700459"/>
              <a:gd name="connsiteY3" fmla="*/ 0 h 6858001"/>
              <a:gd name="connsiteX4" fmla="*/ 3241265 w 9700459"/>
              <a:gd name="connsiteY4" fmla="*/ 1 h 6858001"/>
              <a:gd name="connsiteX5" fmla="*/ 8355744 w 9700459"/>
              <a:gd name="connsiteY5" fmla="*/ 1 h 6858001"/>
              <a:gd name="connsiteX6" fmla="*/ 8355744 w 9700459"/>
              <a:gd name="connsiteY6" fmla="*/ 0 h 6858001"/>
              <a:gd name="connsiteX7" fmla="*/ 9699282 w 9700459"/>
              <a:gd name="connsiteY7" fmla="*/ 0 h 6858001"/>
              <a:gd name="connsiteX8" fmla="*/ 9674237 w 9700459"/>
              <a:gd name="connsiteY8" fmla="*/ 155677 h 6858001"/>
              <a:gd name="connsiteX9" fmla="*/ 9650368 w 9700459"/>
              <a:gd name="connsiteY9" fmla="*/ 310668 h 6858001"/>
              <a:gd name="connsiteX10" fmla="*/ 9627004 w 9700459"/>
              <a:gd name="connsiteY10" fmla="*/ 466344 h 6858001"/>
              <a:gd name="connsiteX11" fmla="*/ 9607001 w 9700459"/>
              <a:gd name="connsiteY11" fmla="*/ 622707 h 6858001"/>
              <a:gd name="connsiteX12" fmla="*/ 9586830 w 9700459"/>
              <a:gd name="connsiteY12" fmla="*/ 778383 h 6858001"/>
              <a:gd name="connsiteX13" fmla="*/ 9568004 w 9700459"/>
              <a:gd name="connsiteY13" fmla="*/ 934746 h 6858001"/>
              <a:gd name="connsiteX14" fmla="*/ 9551868 w 9700459"/>
              <a:gd name="connsiteY14" fmla="*/ 1089051 h 6858001"/>
              <a:gd name="connsiteX15" fmla="*/ 9536572 w 9700459"/>
              <a:gd name="connsiteY15" fmla="*/ 1245413 h 6858001"/>
              <a:gd name="connsiteX16" fmla="*/ 9522620 w 9700459"/>
              <a:gd name="connsiteY16" fmla="*/ 1401090 h 6858001"/>
              <a:gd name="connsiteX17" fmla="*/ 9510518 w 9700459"/>
              <a:gd name="connsiteY17" fmla="*/ 1554023 h 6858001"/>
              <a:gd name="connsiteX18" fmla="*/ 9498415 w 9700459"/>
              <a:gd name="connsiteY18" fmla="*/ 1709014 h 6858001"/>
              <a:gd name="connsiteX19" fmla="*/ 9488330 w 9700459"/>
              <a:gd name="connsiteY19" fmla="*/ 1861947 h 6858001"/>
              <a:gd name="connsiteX20" fmla="*/ 9480430 w 9700459"/>
              <a:gd name="connsiteY20" fmla="*/ 2014881 h 6858001"/>
              <a:gd name="connsiteX21" fmla="*/ 9472193 w 9700459"/>
              <a:gd name="connsiteY21" fmla="*/ 2167128 h 6858001"/>
              <a:gd name="connsiteX22" fmla="*/ 9465302 w 9700459"/>
              <a:gd name="connsiteY22" fmla="*/ 2318004 h 6858001"/>
              <a:gd name="connsiteX23" fmla="*/ 9460427 w 9700459"/>
              <a:gd name="connsiteY23" fmla="*/ 2467509 h 6858001"/>
              <a:gd name="connsiteX24" fmla="*/ 9456225 w 9700459"/>
              <a:gd name="connsiteY24" fmla="*/ 2617013 h 6858001"/>
              <a:gd name="connsiteX25" fmla="*/ 9452191 w 9700459"/>
              <a:gd name="connsiteY25" fmla="*/ 2765146 h 6858001"/>
              <a:gd name="connsiteX26" fmla="*/ 9450342 w 9700459"/>
              <a:gd name="connsiteY26" fmla="*/ 2911221 h 6858001"/>
              <a:gd name="connsiteX27" fmla="*/ 9448325 w 9700459"/>
              <a:gd name="connsiteY27" fmla="*/ 3057297 h 6858001"/>
              <a:gd name="connsiteX28" fmla="*/ 9447316 w 9700459"/>
              <a:gd name="connsiteY28" fmla="*/ 3201315 h 6858001"/>
              <a:gd name="connsiteX29" fmla="*/ 9448325 w 9700459"/>
              <a:gd name="connsiteY29" fmla="*/ 3343961 h 6858001"/>
              <a:gd name="connsiteX30" fmla="*/ 9448325 w 9700459"/>
              <a:gd name="connsiteY30" fmla="*/ 3485236 h 6858001"/>
              <a:gd name="connsiteX31" fmla="*/ 9450342 w 9700459"/>
              <a:gd name="connsiteY31" fmla="*/ 3625139 h 6858001"/>
              <a:gd name="connsiteX32" fmla="*/ 9453367 w 9700459"/>
              <a:gd name="connsiteY32" fmla="*/ 3762299 h 6858001"/>
              <a:gd name="connsiteX33" fmla="*/ 9456225 w 9700459"/>
              <a:gd name="connsiteY33" fmla="*/ 3898087 h 6858001"/>
              <a:gd name="connsiteX34" fmla="*/ 9459419 w 9700459"/>
              <a:gd name="connsiteY34" fmla="*/ 4031133 h 6858001"/>
              <a:gd name="connsiteX35" fmla="*/ 9464293 w 9700459"/>
              <a:gd name="connsiteY35" fmla="*/ 4163492 h 6858001"/>
              <a:gd name="connsiteX36" fmla="*/ 9469504 w 9700459"/>
              <a:gd name="connsiteY36" fmla="*/ 4293793 h 6858001"/>
              <a:gd name="connsiteX37" fmla="*/ 9474210 w 9700459"/>
              <a:gd name="connsiteY37" fmla="*/ 4421352 h 6858001"/>
              <a:gd name="connsiteX38" fmla="*/ 9487490 w 9700459"/>
              <a:gd name="connsiteY38" fmla="*/ 4670298 h 6858001"/>
              <a:gd name="connsiteX39" fmla="*/ 9501609 w 9700459"/>
              <a:gd name="connsiteY39" fmla="*/ 4908956 h 6858001"/>
              <a:gd name="connsiteX40" fmla="*/ 9516401 w 9700459"/>
              <a:gd name="connsiteY40" fmla="*/ 5138013 h 6858001"/>
              <a:gd name="connsiteX41" fmla="*/ 9532706 w 9700459"/>
              <a:gd name="connsiteY41" fmla="*/ 5354726 h 6858001"/>
              <a:gd name="connsiteX42" fmla="*/ 9549683 w 9700459"/>
              <a:gd name="connsiteY42" fmla="*/ 5561838 h 6858001"/>
              <a:gd name="connsiteX43" fmla="*/ 9568004 w 9700459"/>
              <a:gd name="connsiteY43" fmla="*/ 5753862 h 6858001"/>
              <a:gd name="connsiteX44" fmla="*/ 9585990 w 9700459"/>
              <a:gd name="connsiteY44" fmla="*/ 5934227 h 6858001"/>
              <a:gd name="connsiteX45" fmla="*/ 9603975 w 9700459"/>
              <a:gd name="connsiteY45" fmla="*/ 6100191 h 6858001"/>
              <a:gd name="connsiteX46" fmla="*/ 9620952 w 9700459"/>
              <a:gd name="connsiteY46" fmla="*/ 6252438 h 6858001"/>
              <a:gd name="connsiteX47" fmla="*/ 9637089 w 9700459"/>
              <a:gd name="connsiteY47" fmla="*/ 6387541 h 6858001"/>
              <a:gd name="connsiteX48" fmla="*/ 9652385 w 9700459"/>
              <a:gd name="connsiteY48" fmla="*/ 6509613 h 6858001"/>
              <a:gd name="connsiteX49" fmla="*/ 9665160 w 9700459"/>
              <a:gd name="connsiteY49" fmla="*/ 6612483 h 6858001"/>
              <a:gd name="connsiteX50" fmla="*/ 9677262 w 9700459"/>
              <a:gd name="connsiteY50" fmla="*/ 6698894 h 6858001"/>
              <a:gd name="connsiteX51" fmla="*/ 9694576 w 9700459"/>
              <a:gd name="connsiteY51" fmla="*/ 6817538 h 6858001"/>
              <a:gd name="connsiteX52" fmla="*/ 9700459 w 9700459"/>
              <a:gd name="connsiteY52" fmla="*/ 6858000 h 6858001"/>
              <a:gd name="connsiteX53" fmla="*/ 8795105 w 9700459"/>
              <a:gd name="connsiteY53" fmla="*/ 6858000 h 6858001"/>
              <a:gd name="connsiteX54" fmla="*/ 8795105 w 9700459"/>
              <a:gd name="connsiteY54" fmla="*/ 6858001 h 6858001"/>
              <a:gd name="connsiteX55" fmla="*/ 2704541 w 9700459"/>
              <a:gd name="connsiteY55" fmla="*/ 6858001 h 6858001"/>
              <a:gd name="connsiteX56" fmla="*/ 2704541 w 9700459"/>
              <a:gd name="connsiteY56" fmla="*/ 6858000 h 6858001"/>
              <a:gd name="connsiteX57" fmla="*/ 1517015 w 9700459"/>
              <a:gd name="connsiteY57" fmla="*/ 6858000 h 6858001"/>
              <a:gd name="connsiteX58" fmla="*/ 1323975 w 9700459"/>
              <a:gd name="connsiteY58" fmla="*/ 6858000 h 6858001"/>
              <a:gd name="connsiteX59" fmla="*/ 0 w 9700459"/>
              <a:gd name="connsiteY5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00459" h="6858001">
                <a:moveTo>
                  <a:pt x="0" y="0"/>
                </a:moveTo>
                <a:lnTo>
                  <a:pt x="1323975" y="0"/>
                </a:lnTo>
                <a:lnTo>
                  <a:pt x="1517015" y="0"/>
                </a:lnTo>
                <a:lnTo>
                  <a:pt x="3241265" y="0"/>
                </a:lnTo>
                <a:lnTo>
                  <a:pt x="3241265" y="1"/>
                </a:lnTo>
                <a:lnTo>
                  <a:pt x="8355744" y="1"/>
                </a:lnTo>
                <a:lnTo>
                  <a:pt x="8355744" y="0"/>
                </a:lnTo>
                <a:lnTo>
                  <a:pt x="9699282" y="0"/>
                </a:lnTo>
                <a:lnTo>
                  <a:pt x="9674237" y="155677"/>
                </a:lnTo>
                <a:lnTo>
                  <a:pt x="9650368" y="310668"/>
                </a:lnTo>
                <a:lnTo>
                  <a:pt x="9627004" y="466344"/>
                </a:lnTo>
                <a:lnTo>
                  <a:pt x="9607001" y="622707"/>
                </a:lnTo>
                <a:lnTo>
                  <a:pt x="9586830" y="778383"/>
                </a:lnTo>
                <a:lnTo>
                  <a:pt x="9568004" y="934746"/>
                </a:lnTo>
                <a:lnTo>
                  <a:pt x="9551868" y="1089051"/>
                </a:lnTo>
                <a:lnTo>
                  <a:pt x="9536572" y="1245413"/>
                </a:lnTo>
                <a:lnTo>
                  <a:pt x="9522620" y="1401090"/>
                </a:lnTo>
                <a:lnTo>
                  <a:pt x="9510518" y="1554023"/>
                </a:lnTo>
                <a:lnTo>
                  <a:pt x="9498415" y="1709014"/>
                </a:lnTo>
                <a:lnTo>
                  <a:pt x="9488330" y="1861947"/>
                </a:lnTo>
                <a:lnTo>
                  <a:pt x="9480430" y="2014881"/>
                </a:lnTo>
                <a:lnTo>
                  <a:pt x="9472193" y="2167128"/>
                </a:lnTo>
                <a:lnTo>
                  <a:pt x="9465302" y="2318004"/>
                </a:lnTo>
                <a:lnTo>
                  <a:pt x="9460427" y="2467509"/>
                </a:lnTo>
                <a:lnTo>
                  <a:pt x="9456225" y="2617013"/>
                </a:lnTo>
                <a:lnTo>
                  <a:pt x="9452191" y="2765146"/>
                </a:lnTo>
                <a:lnTo>
                  <a:pt x="9450342" y="2911221"/>
                </a:lnTo>
                <a:lnTo>
                  <a:pt x="9448325" y="3057297"/>
                </a:lnTo>
                <a:lnTo>
                  <a:pt x="9447316" y="3201315"/>
                </a:lnTo>
                <a:lnTo>
                  <a:pt x="9448325" y="3343961"/>
                </a:lnTo>
                <a:lnTo>
                  <a:pt x="9448325" y="3485236"/>
                </a:lnTo>
                <a:lnTo>
                  <a:pt x="9450342" y="3625139"/>
                </a:lnTo>
                <a:lnTo>
                  <a:pt x="9453367" y="3762299"/>
                </a:lnTo>
                <a:lnTo>
                  <a:pt x="9456225" y="3898087"/>
                </a:lnTo>
                <a:lnTo>
                  <a:pt x="9459419" y="4031133"/>
                </a:lnTo>
                <a:lnTo>
                  <a:pt x="9464293" y="4163492"/>
                </a:lnTo>
                <a:lnTo>
                  <a:pt x="9469504" y="4293793"/>
                </a:lnTo>
                <a:lnTo>
                  <a:pt x="9474210" y="4421352"/>
                </a:lnTo>
                <a:lnTo>
                  <a:pt x="9487490" y="4670298"/>
                </a:lnTo>
                <a:lnTo>
                  <a:pt x="9501609" y="4908956"/>
                </a:lnTo>
                <a:lnTo>
                  <a:pt x="9516401" y="5138013"/>
                </a:lnTo>
                <a:lnTo>
                  <a:pt x="9532706" y="5354726"/>
                </a:lnTo>
                <a:lnTo>
                  <a:pt x="9549683" y="5561838"/>
                </a:lnTo>
                <a:lnTo>
                  <a:pt x="9568004" y="5753862"/>
                </a:lnTo>
                <a:lnTo>
                  <a:pt x="9585990" y="5934227"/>
                </a:lnTo>
                <a:lnTo>
                  <a:pt x="9603975" y="6100191"/>
                </a:lnTo>
                <a:lnTo>
                  <a:pt x="9620952" y="6252438"/>
                </a:lnTo>
                <a:lnTo>
                  <a:pt x="9637089" y="6387541"/>
                </a:lnTo>
                <a:lnTo>
                  <a:pt x="9652385" y="6509613"/>
                </a:lnTo>
                <a:lnTo>
                  <a:pt x="9665160" y="6612483"/>
                </a:lnTo>
                <a:lnTo>
                  <a:pt x="9677262" y="6698894"/>
                </a:lnTo>
                <a:lnTo>
                  <a:pt x="9694576" y="6817538"/>
                </a:lnTo>
                <a:lnTo>
                  <a:pt x="9700459" y="6858000"/>
                </a:lnTo>
                <a:lnTo>
                  <a:pt x="8795105" y="6858000"/>
                </a:lnTo>
                <a:lnTo>
                  <a:pt x="8795105" y="6858001"/>
                </a:lnTo>
                <a:lnTo>
                  <a:pt x="2704541" y="6858001"/>
                </a:lnTo>
                <a:lnTo>
                  <a:pt x="2704541" y="6858000"/>
                </a:lnTo>
                <a:lnTo>
                  <a:pt x="1517015" y="6858000"/>
                </a:lnTo>
                <a:lnTo>
                  <a:pt x="132397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008235-75D5-4BCD-BB05-1FB29AD61999}"/>
              </a:ext>
            </a:extLst>
          </p:cNvPr>
          <p:cNvSpPr txBox="1"/>
          <p:nvPr/>
        </p:nvSpPr>
        <p:spPr>
          <a:xfrm>
            <a:off x="1154955" y="4777380"/>
            <a:ext cx="6974911" cy="86142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Jason Tolley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Mentor: Dr. Bruce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Heyen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974915" cy="3329581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dirty="0">
                <a:cs typeface="Calibri Light"/>
              </a:rPr>
              <a:t>Measuring the decrement times of anesthetics in </a:t>
            </a:r>
            <a:r>
              <a:rPr lang="en-US" sz="3400" i="1" dirty="0">
                <a:cs typeface="Calibri Light"/>
              </a:rPr>
              <a:t>Drosophila melanogaster</a:t>
            </a:r>
            <a:r>
              <a:rPr lang="en-US" sz="3400" dirty="0">
                <a:cs typeface="Calibri Light"/>
              </a:rPr>
              <a:t> using gas chromatography/mass spectrometry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61A74B3-E247-44D4-8C48-FAE8E205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801B8-0535-44A8-9A77-0F1A8BC01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7250B-FF36-4409-9B7F-777F64591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489925"/>
          </a:xfrm>
        </p:spPr>
        <p:txBody>
          <a:bodyPr>
            <a:noAutofit/>
          </a:bodyPr>
          <a:lstStyle/>
          <a:p>
            <a:r>
              <a:rPr lang="en-US" sz="2400" dirty="0"/>
              <a:t>Flies were given </a:t>
            </a:r>
            <a:r>
              <a:rPr lang="en-US" sz="2400" dirty="0" err="1"/>
              <a:t>Flynap</a:t>
            </a:r>
            <a:r>
              <a:rPr lang="en-US" sz="2400" dirty="0"/>
              <a:t> and sexed the evening before a trial</a:t>
            </a:r>
          </a:p>
          <a:p>
            <a:r>
              <a:rPr lang="en-US" sz="2400" dirty="0"/>
              <a:t>Exposure to anesthetic was in a centrifuge tube with a foam disc</a:t>
            </a:r>
          </a:p>
          <a:p>
            <a:pPr lvl="1"/>
            <a:r>
              <a:rPr lang="en-US" sz="2000" dirty="0"/>
              <a:t>40 µL of anesthetic for 10 minutes</a:t>
            </a:r>
          </a:p>
          <a:p>
            <a:pPr lvl="1"/>
            <a:r>
              <a:rPr lang="en-US" sz="2000" dirty="0"/>
              <a:t>These were adapted from MacMillan [8]</a:t>
            </a:r>
          </a:p>
          <a:p>
            <a:r>
              <a:rPr lang="en-US" sz="2400" dirty="0"/>
              <a:t>Post-exposure</a:t>
            </a:r>
          </a:p>
          <a:p>
            <a:pPr lvl="1"/>
            <a:r>
              <a:rPr lang="en-US" sz="2000" dirty="0"/>
              <a:t>Recovery time, except in control group</a:t>
            </a:r>
          </a:p>
          <a:p>
            <a:pPr lvl="1"/>
            <a:r>
              <a:rPr lang="en-US" sz="2000" dirty="0"/>
              <a:t>Extraction using dichloromethane (DCM)</a:t>
            </a:r>
          </a:p>
          <a:p>
            <a:pPr lvl="1"/>
            <a:r>
              <a:rPr lang="en-US" sz="2000" dirty="0"/>
              <a:t>40 µl internal standard added with DCM</a:t>
            </a:r>
          </a:p>
        </p:txBody>
      </p:sp>
    </p:spTree>
    <p:extLst>
      <p:ext uri="{BB962C8B-B14F-4D97-AF65-F5344CB8AC3E}">
        <p14:creationId xmlns:p14="http://schemas.microsoft.com/office/powerpoint/2010/main" val="340796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54C16-BF61-4E2D-B155-247163113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B228-08E2-45E9-A0A0-343010C6D4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Flies homogenized with glass stir rod</a:t>
            </a:r>
          </a:p>
          <a:p>
            <a:r>
              <a:rPr lang="en-US" sz="2400" dirty="0"/>
              <a:t>Sample was diluted to 5.00 mL with DCM</a:t>
            </a:r>
          </a:p>
          <a:p>
            <a:r>
              <a:rPr lang="en-US" sz="2400" dirty="0"/>
              <a:t>Sample analyzed in the GC/MS</a:t>
            </a:r>
          </a:p>
          <a:p>
            <a:r>
              <a:rPr lang="en-US" sz="2400" dirty="0"/>
              <a:t>GC/MS method</a:t>
            </a:r>
          </a:p>
          <a:p>
            <a:pPr lvl="1"/>
            <a:r>
              <a:rPr lang="en-US" sz="2000" dirty="0"/>
              <a:t>Carrier gas: helium</a:t>
            </a:r>
          </a:p>
          <a:p>
            <a:pPr lvl="1"/>
            <a:r>
              <a:rPr lang="en-US" sz="2000" dirty="0"/>
              <a:t>Split ratio– 1:50.0</a:t>
            </a:r>
          </a:p>
          <a:p>
            <a:pPr lvl="1"/>
            <a:r>
              <a:rPr lang="en-US" sz="2000" dirty="0"/>
              <a:t>Injection temperature: 200.0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000" dirty="0"/>
              <a:t>C</a:t>
            </a:r>
          </a:p>
          <a:p>
            <a:pPr lvl="1"/>
            <a:r>
              <a:rPr lang="en-US" sz="2000" dirty="0"/>
              <a:t>Oven temperature: 30.0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000" dirty="0"/>
              <a:t>C (4.00 min), increase 40.0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000" dirty="0"/>
              <a:t>C/min to 140.0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000" dirty="0"/>
              <a:t>C (5.00 min)</a:t>
            </a:r>
          </a:p>
        </p:txBody>
      </p:sp>
    </p:spTree>
    <p:extLst>
      <p:ext uri="{BB962C8B-B14F-4D97-AF65-F5344CB8AC3E}">
        <p14:creationId xmlns:p14="http://schemas.microsoft.com/office/powerpoint/2010/main" val="213175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A04C8-D565-47D9-8EDF-FCA3DC4A4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GC/MS Data</a:t>
            </a:r>
          </a:p>
        </p:txBody>
      </p:sp>
      <p:pic>
        <p:nvPicPr>
          <p:cNvPr id="5" name="Content Placeholder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995B91D0-D274-4879-AE4D-11656DFA0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03" b="49380"/>
          <a:stretch/>
        </p:blipFill>
        <p:spPr>
          <a:xfrm>
            <a:off x="646110" y="1395597"/>
            <a:ext cx="8189665" cy="4872038"/>
          </a:xfrm>
        </p:spPr>
      </p:pic>
    </p:spTree>
    <p:extLst>
      <p:ext uri="{BB962C8B-B14F-4D97-AF65-F5344CB8AC3E}">
        <p14:creationId xmlns:p14="http://schemas.microsoft.com/office/powerpoint/2010/main" val="463183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96E32-C952-41F8-8585-61B1BC02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Data—Internal Standard (IS)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3F6C9-67D9-48F3-B7F7-410A06AF31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1:1 ratio of sevoflurane/isoflurane: enflurane (IS)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41722DB1-A3F1-4890-8482-4B569A703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314" y="2631208"/>
            <a:ext cx="8697539" cy="303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07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EAB7-F74F-45FC-8E66-A86261223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Response Factor (F)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682220-53EC-4EF2-A3B3-9907026DDA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36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  <m:r>
                      <a:rPr lang="en-US" sz="36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∗</m:t>
                    </m:r>
                    <m:f>
                      <m:fPr>
                        <m:ctrlP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𝐴𝑟𝑒𝑎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𝐼𝑆</m:t>
                            </m:r>
                          </m:sub>
                        </m:sSub>
                      </m:num>
                      <m:den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𝐼𝑆</m:t>
                        </m:r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den>
                    </m:f>
                    <m:r>
                      <a:rPr lang="en-US" sz="3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𝐴𝑟𝑒𝑎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en-US" sz="3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3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sz="3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𝐼𝑆</m:t>
                    </m:r>
                    <m:r>
                      <a:rPr lang="en-US" sz="3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]=[</m:t>
                    </m:r>
                    <m:r>
                      <a:rPr lang="en-US" sz="3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3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3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36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</m:t>
                    </m:r>
                    <m:r>
                      <a:rPr lang="en-US" sz="36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𝐴𝑟𝑒𝑎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𝐴𝑟𝑒𝑎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𝐼𝑆</m:t>
                            </m:r>
                          </m:sub>
                        </m:sSub>
                      </m:den>
                    </m:f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682220-53EC-4EF2-A3B3-9907026DDA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28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C3E9-9821-4357-AAAB-DE00367F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Data—Isoflurane, females</a:t>
            </a:r>
          </a:p>
        </p:txBody>
      </p:sp>
      <p:pic>
        <p:nvPicPr>
          <p:cNvPr id="7" name="Content Placeholder 6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9503275C-2FAE-43D0-B7AD-F487E42D25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212" y="2052638"/>
            <a:ext cx="8087352" cy="4195762"/>
          </a:xfrm>
        </p:spPr>
      </p:pic>
    </p:spTree>
    <p:extLst>
      <p:ext uri="{BB962C8B-B14F-4D97-AF65-F5344CB8AC3E}">
        <p14:creationId xmlns:p14="http://schemas.microsoft.com/office/powerpoint/2010/main" val="1990976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C3E9-9821-4357-AAAB-DE00367F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Data—Isoflurane, males</a:t>
            </a:r>
          </a:p>
        </p:txBody>
      </p:sp>
      <p:pic>
        <p:nvPicPr>
          <p:cNvPr id="6" name="Content Placeholder 5" descr="Table&#10;&#10;Description automatically generated">
            <a:extLst>
              <a:ext uri="{FF2B5EF4-FFF2-40B4-BE49-F238E27FC236}">
                <a16:creationId xmlns:a16="http://schemas.microsoft.com/office/drawing/2014/main" id="{9F82154A-42D4-499F-88FF-0661698662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651" y="2052638"/>
            <a:ext cx="8048474" cy="4195762"/>
          </a:xfrm>
        </p:spPr>
      </p:pic>
    </p:spTree>
    <p:extLst>
      <p:ext uri="{BB962C8B-B14F-4D97-AF65-F5344CB8AC3E}">
        <p14:creationId xmlns:p14="http://schemas.microsoft.com/office/powerpoint/2010/main" val="2019010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C3E9-9821-4357-AAAB-DE00367F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Data—Sevoflurane, females</a:t>
            </a:r>
          </a:p>
        </p:txBody>
      </p:sp>
      <p:pic>
        <p:nvPicPr>
          <p:cNvPr id="7" name="Content Placeholder 6" descr="Table&#10;&#10;Description automatically generated">
            <a:extLst>
              <a:ext uri="{FF2B5EF4-FFF2-40B4-BE49-F238E27FC236}">
                <a16:creationId xmlns:a16="http://schemas.microsoft.com/office/drawing/2014/main" id="{A3F11F78-E0F0-4216-AD1B-44A8FC12D2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645" y="2154753"/>
            <a:ext cx="8678486" cy="3991532"/>
          </a:xfrm>
        </p:spPr>
      </p:pic>
    </p:spTree>
    <p:extLst>
      <p:ext uri="{BB962C8B-B14F-4D97-AF65-F5344CB8AC3E}">
        <p14:creationId xmlns:p14="http://schemas.microsoft.com/office/powerpoint/2010/main" val="2725000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C3E9-9821-4357-AAAB-DE00367F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Data—Sevoflurane, males</a:t>
            </a:r>
          </a:p>
        </p:txBody>
      </p:sp>
      <p:pic>
        <p:nvPicPr>
          <p:cNvPr id="7" name="Content Placeholder 6" descr="Table&#10;&#10;Description automatically generated">
            <a:extLst>
              <a:ext uri="{FF2B5EF4-FFF2-40B4-BE49-F238E27FC236}">
                <a16:creationId xmlns:a16="http://schemas.microsoft.com/office/drawing/2014/main" id="{C5EEC979-DB9E-49F5-9835-67ABCB7743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13" y="2052638"/>
            <a:ext cx="7992349" cy="4195762"/>
          </a:xfrm>
        </p:spPr>
      </p:pic>
    </p:spTree>
    <p:extLst>
      <p:ext uri="{BB962C8B-B14F-4D97-AF65-F5344CB8AC3E}">
        <p14:creationId xmlns:p14="http://schemas.microsoft.com/office/powerpoint/2010/main" val="2740929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1A8A6A-9D49-4038-B36F-2C32A0144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925" y="1325880"/>
            <a:ext cx="3446797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Combined Isoflurane Data</a:t>
            </a:r>
          </a:p>
        </p:txBody>
      </p:sp>
      <p:sp>
        <p:nvSpPr>
          <p:cNvPr id="73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4" name="Content Placeholder 3">
            <a:extLst>
              <a:ext uri="{FF2B5EF4-FFF2-40B4-BE49-F238E27FC236}">
                <a16:creationId xmlns:a16="http://schemas.microsoft.com/office/drawing/2014/main" id="{C12F84E1-E753-46D2-9FE4-5874EEA2F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411557"/>
              </p:ext>
            </p:extLst>
          </p:nvPr>
        </p:nvGraphicFramePr>
        <p:xfrm>
          <a:off x="-115888" y="1447330"/>
          <a:ext cx="7772400" cy="4472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248080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53A2E-10CA-4A7D-A3D3-9BFEF1FDE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EAF9D-49BF-4A47-83A2-C88441488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757388"/>
            <a:ext cx="8946541" cy="4891987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First publicized use of general anesthetics was in 1846 and since then anesthetics have become more advanced and safer [1,2]</a:t>
            </a:r>
          </a:p>
          <a:p>
            <a:r>
              <a:rPr lang="en-US" sz="2600" dirty="0"/>
              <a:t>The anesthetic properties of a few of fluorinated hydrocarbons were first written about in 1946 and published in the </a:t>
            </a:r>
            <a:r>
              <a:rPr lang="en-US" sz="2600" i="1" dirty="0"/>
              <a:t>Journal of Pharmacology and Experimental Therapeutics</a:t>
            </a:r>
            <a:r>
              <a:rPr lang="en-US" sz="2600" dirty="0"/>
              <a:t> [3]</a:t>
            </a:r>
          </a:p>
          <a:p>
            <a:pPr lvl="1"/>
            <a:r>
              <a:rPr lang="en-US" sz="2200" dirty="0"/>
              <a:t>Isoflurane and sevoflurane (among others) are classified as fluorinated hydrocarbons</a:t>
            </a:r>
          </a:p>
          <a:p>
            <a:r>
              <a:rPr lang="en-US" sz="2600" dirty="0"/>
              <a:t>General anesthetics have been around for 170 years and only recently was a study published showing evidence of how they work [4]</a:t>
            </a:r>
          </a:p>
        </p:txBody>
      </p:sp>
    </p:spTree>
    <p:extLst>
      <p:ext uri="{BB962C8B-B14F-4D97-AF65-F5344CB8AC3E}">
        <p14:creationId xmlns:p14="http://schemas.microsoft.com/office/powerpoint/2010/main" val="401912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DDF6D4-963C-441F-B0AF-084B07B98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9412" y="1359093"/>
            <a:ext cx="3933707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>
                <a:solidFill>
                  <a:srgbClr val="EBEBEB"/>
                </a:solidFill>
              </a:rPr>
              <a:t>Combined</a:t>
            </a:r>
            <a:r>
              <a:rPr lang="en-US" sz="48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Sevoflurane Data</a:t>
            </a:r>
          </a:p>
        </p:txBody>
      </p:sp>
      <p:sp>
        <p:nvSpPr>
          <p:cNvPr id="24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Freeform: Shape 25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5" name="Content Placeholder 3">
            <a:extLst>
              <a:ext uri="{FF2B5EF4-FFF2-40B4-BE49-F238E27FC236}">
                <a16:creationId xmlns:a16="http://schemas.microsoft.com/office/drawing/2014/main" id="{FF9545DD-C82C-427A-9202-1B3D00EE1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98965"/>
              </p:ext>
            </p:extLst>
          </p:nvPr>
        </p:nvGraphicFramePr>
        <p:xfrm>
          <a:off x="-154359" y="1336647"/>
          <a:ext cx="7772400" cy="4472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78658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13E85-2914-425B-9ABD-6051E001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FE870-5A34-4796-B77A-98A39DDBFC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Implications</a:t>
            </a:r>
          </a:p>
          <a:p>
            <a:r>
              <a:rPr lang="en-US" sz="2800" dirty="0"/>
              <a:t>Limitations</a:t>
            </a:r>
          </a:p>
          <a:p>
            <a:r>
              <a:rPr lang="en-US" sz="2800" dirty="0"/>
              <a:t>Was my question answered?</a:t>
            </a:r>
          </a:p>
          <a:p>
            <a:r>
              <a:rPr lang="en-US" sz="2800" dirty="0"/>
              <a:t>Were my hypotheses true?</a:t>
            </a:r>
          </a:p>
          <a:p>
            <a:pPr lvl="1"/>
            <a:r>
              <a:rPr lang="en-US" sz="2000" dirty="0">
                <a:cs typeface="Arial"/>
              </a:rPr>
              <a:t>Females will have longer decrement times—Yes</a:t>
            </a:r>
          </a:p>
          <a:p>
            <a:pPr lvl="1"/>
            <a:r>
              <a:rPr lang="en-US" sz="2000" dirty="0">
                <a:cs typeface="Arial"/>
              </a:rPr>
              <a:t>Decrement times of sevoflurane will be shorter than those of isoflurane—No</a:t>
            </a:r>
            <a:endParaRPr lang="en-US" sz="2000" dirty="0"/>
          </a:p>
          <a:p>
            <a:r>
              <a:rPr lang="en-US" sz="2800" dirty="0"/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10707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E1AEC-6117-4FEF-B853-573FC59C3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9630F-CB53-4F54-9956-672F5FFC2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This research was funded by the Pence-Boyce Research Program and Catalyst at Olivet Nazarene University</a:t>
            </a:r>
          </a:p>
          <a:p>
            <a:r>
              <a:rPr lang="en-US" sz="2800" dirty="0"/>
              <a:t>Thank you to the Department of Chemistry and Geosciences for use of their space and equipment</a:t>
            </a:r>
          </a:p>
          <a:p>
            <a:r>
              <a:rPr lang="en-US" sz="2800" dirty="0"/>
              <a:t>Thank you to Dr. </a:t>
            </a:r>
            <a:r>
              <a:rPr lang="en-US" sz="2800" dirty="0" err="1"/>
              <a:t>Heyen</a:t>
            </a:r>
            <a:r>
              <a:rPr lang="en-US" sz="2800" dirty="0"/>
              <a:t> and the Honors Program for the constant support</a:t>
            </a:r>
          </a:p>
        </p:txBody>
      </p:sp>
    </p:spTree>
    <p:extLst>
      <p:ext uri="{BB962C8B-B14F-4D97-AF65-F5344CB8AC3E}">
        <p14:creationId xmlns:p14="http://schemas.microsoft.com/office/powerpoint/2010/main" val="36771817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E1F18-8674-452B-B9DB-74C742048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cs typeface="Arial"/>
              </a:rPr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D75F4-6040-4539-978C-9E4FE09A3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238250"/>
            <a:ext cx="8946541" cy="501014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cs typeface="Arial"/>
              </a:rPr>
              <a:t>1. Scheckel L. 2013. Ask a science teacher. New York (NY): Workman Publishing Company. p. 45-46.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2. Sweeney F. 2003. The anesthesia fact book. Cambridge (MA): Perseus Publishing. p. 118-132.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3. Robbins BH. Preliminary studies of the anesthetic activity of fluorinated hydrocarbons. J </a:t>
            </a:r>
            <a:r>
              <a:rPr lang="en-US" dirty="0" err="1">
                <a:cs typeface="Arial"/>
              </a:rPr>
              <a:t>Pharmacol</a:t>
            </a:r>
            <a:r>
              <a:rPr lang="en-US" dirty="0">
                <a:cs typeface="Arial"/>
              </a:rPr>
              <a:t> Exp </a:t>
            </a:r>
            <a:r>
              <a:rPr lang="en-US" dirty="0" err="1">
                <a:cs typeface="Arial"/>
              </a:rPr>
              <a:t>Ther</a:t>
            </a:r>
            <a:r>
              <a:rPr lang="en-US" dirty="0">
                <a:cs typeface="Arial"/>
              </a:rPr>
              <a:t>. 1946; 86:197–204. 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4. Jiang-</a:t>
            </a:r>
            <a:r>
              <a:rPr lang="en-US" dirty="0" err="1">
                <a:cs typeface="Arial"/>
              </a:rPr>
              <a:t>Xie</a:t>
            </a:r>
            <a:r>
              <a:rPr lang="en-US" dirty="0">
                <a:cs typeface="Arial"/>
              </a:rPr>
              <a:t> LF, Yin L, Zhao S, </a:t>
            </a:r>
            <a:r>
              <a:rPr lang="en-US" dirty="0" err="1">
                <a:cs typeface="Arial"/>
              </a:rPr>
              <a:t>Prevosto</a:t>
            </a:r>
            <a:r>
              <a:rPr lang="en-US" dirty="0">
                <a:cs typeface="Arial"/>
              </a:rPr>
              <a:t> V, Han BX, </a:t>
            </a:r>
            <a:r>
              <a:rPr lang="en-US" dirty="0" err="1">
                <a:cs typeface="Arial"/>
              </a:rPr>
              <a:t>Dzirasa</a:t>
            </a:r>
            <a:r>
              <a:rPr lang="en-US" dirty="0">
                <a:cs typeface="Arial"/>
              </a:rPr>
              <a:t> K, Wang F. 2019. A Common Neuroendocrine Substrate for Diverse General Anesthetics and Sleep. Neuron. 102:1053-1065.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5. </a:t>
            </a:r>
            <a:r>
              <a:rPr lang="en-US" dirty="0" err="1">
                <a:cs typeface="Arial"/>
              </a:rPr>
              <a:t>Olufs</a:t>
            </a:r>
            <a:r>
              <a:rPr lang="en-US" dirty="0">
                <a:cs typeface="Arial"/>
              </a:rPr>
              <a:t> ZPG, Loewen CA, </a:t>
            </a:r>
            <a:r>
              <a:rPr lang="en-US" dirty="0" err="1">
                <a:cs typeface="Arial"/>
              </a:rPr>
              <a:t>Ganetzky</a:t>
            </a:r>
            <a:r>
              <a:rPr lang="en-US" dirty="0">
                <a:cs typeface="Arial"/>
              </a:rPr>
              <a:t> B, </a:t>
            </a:r>
            <a:r>
              <a:rPr lang="en-US" dirty="0" err="1">
                <a:cs typeface="Arial"/>
              </a:rPr>
              <a:t>Wassarman</a:t>
            </a:r>
            <a:r>
              <a:rPr lang="en-US" dirty="0">
                <a:cs typeface="Arial"/>
              </a:rPr>
              <a:t> DA, </a:t>
            </a:r>
            <a:r>
              <a:rPr lang="en-US" dirty="0" err="1">
                <a:cs typeface="Arial"/>
              </a:rPr>
              <a:t>Perouansky</a:t>
            </a:r>
            <a:r>
              <a:rPr lang="en-US" dirty="0">
                <a:cs typeface="Arial"/>
              </a:rPr>
              <a:t> M. 2018. Genetic variability affects absolute and relative potencies and kinetics of the anesthetics isoflurane and sevoflurane in drosophila melanogaster. Sci Rep. 8:2348.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6. Roberts DB. 2006. Drosophila melanogaster: the model organism. </a:t>
            </a:r>
            <a:r>
              <a:rPr lang="en-US" dirty="0" err="1">
                <a:cs typeface="Arial"/>
              </a:rPr>
              <a:t>Entomol</a:t>
            </a:r>
            <a:r>
              <a:rPr lang="en-US" dirty="0">
                <a:cs typeface="Arial"/>
              </a:rPr>
              <a:t> Exp Appl. 121:93-103.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7. Bartholomew NR, Burdett JM, </a:t>
            </a:r>
            <a:r>
              <a:rPr lang="en-US" dirty="0" err="1">
                <a:cs typeface="Arial"/>
              </a:rPr>
              <a:t>VandenBrooks</a:t>
            </a:r>
            <a:r>
              <a:rPr lang="en-US" dirty="0">
                <a:cs typeface="Arial"/>
              </a:rPr>
              <a:t> JM, Quinlan MC, Call GB. 2015. Impaired climbing and flight </a:t>
            </a:r>
            <a:r>
              <a:rPr lang="en-US" dirty="0" err="1">
                <a:cs typeface="Arial"/>
              </a:rPr>
              <a:t>behaviour</a:t>
            </a:r>
            <a:r>
              <a:rPr lang="en-US" dirty="0">
                <a:cs typeface="Arial"/>
              </a:rPr>
              <a:t> in Drosophila following carbon dioxide </a:t>
            </a:r>
            <a:r>
              <a:rPr lang="en-US" dirty="0" err="1">
                <a:cs typeface="Arial"/>
              </a:rPr>
              <a:t>anaesthesia</a:t>
            </a:r>
            <a:r>
              <a:rPr lang="en-US" dirty="0">
                <a:cs typeface="Arial"/>
              </a:rPr>
              <a:t>. Nature. 5:15298.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8. MacMillan HA, </a:t>
            </a:r>
            <a:r>
              <a:rPr lang="en-US" dirty="0" err="1">
                <a:cs typeface="Arial"/>
              </a:rPr>
              <a:t>Nørgård</a:t>
            </a:r>
            <a:r>
              <a:rPr lang="en-US" dirty="0">
                <a:cs typeface="Arial"/>
              </a:rPr>
              <a:t> M, MacLean HJ, Overgaard J, Williams CJA. 2017. A critical test of drosophila </a:t>
            </a:r>
            <a:r>
              <a:rPr lang="en-US" dirty="0" err="1">
                <a:cs typeface="Arial"/>
              </a:rPr>
              <a:t>anaesthetics</a:t>
            </a:r>
            <a:r>
              <a:rPr lang="en-US" dirty="0">
                <a:cs typeface="Arial"/>
              </a:rPr>
              <a:t>: isoﬂurane and sevoflurane are benign alternatives to cold and CO2. J Insect Physiol. 101:97-106.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9. </a:t>
            </a:r>
            <a:r>
              <a:rPr lang="en-US" dirty="0" err="1">
                <a:cs typeface="Arial"/>
              </a:rPr>
              <a:t>Karunanithi</a:t>
            </a:r>
            <a:r>
              <a:rPr lang="en-US" dirty="0">
                <a:cs typeface="Arial"/>
              </a:rPr>
              <a:t> S, Troup M, van </a:t>
            </a:r>
            <a:r>
              <a:rPr lang="en-US" dirty="0" err="1">
                <a:cs typeface="Arial"/>
              </a:rPr>
              <a:t>Swinderen</a:t>
            </a:r>
            <a:r>
              <a:rPr lang="en-US" dirty="0">
                <a:cs typeface="Arial"/>
              </a:rPr>
              <a:t> B. 2018. Using Drosophila to understand general anesthesia: from synapses to behavior. Method </a:t>
            </a:r>
            <a:r>
              <a:rPr lang="en-US" dirty="0" err="1">
                <a:cs typeface="Arial"/>
              </a:rPr>
              <a:t>Enzymol</a:t>
            </a:r>
            <a:r>
              <a:rPr lang="en-US" dirty="0">
                <a:cs typeface="Arial"/>
              </a:rPr>
              <a:t>. 602:153-176.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10. </a:t>
            </a:r>
            <a:r>
              <a:rPr lang="en-US" dirty="0" err="1">
                <a:cs typeface="Arial"/>
              </a:rPr>
              <a:t>Zalucki</a:t>
            </a:r>
            <a:r>
              <a:rPr lang="en-US" dirty="0">
                <a:cs typeface="Arial"/>
              </a:rPr>
              <a:t> O, van </a:t>
            </a:r>
            <a:r>
              <a:rPr lang="en-US" dirty="0" err="1">
                <a:cs typeface="Arial"/>
              </a:rPr>
              <a:t>Swinderen</a:t>
            </a:r>
            <a:r>
              <a:rPr lang="en-US" dirty="0">
                <a:cs typeface="Arial"/>
              </a:rPr>
              <a:t> B. 2016. What is unconsciousness in a fly or a worm? A review of general anesthesia in different animal models. Conscious </a:t>
            </a:r>
            <a:r>
              <a:rPr lang="en-US" dirty="0" err="1">
                <a:cs typeface="Arial"/>
              </a:rPr>
              <a:t>Cogn</a:t>
            </a:r>
            <a:r>
              <a:rPr lang="en-US" dirty="0">
                <a:cs typeface="Arial"/>
              </a:rPr>
              <a:t>. 44:72-88.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11. Pardo MC, Miller RD. 2018. Basics of anesthesia, 7th edition. Philadelphia, PA: Elsevier.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12. Bailey JM. 1997. Context-sensitive half-times and other decrement times of inhaled anesthetics. </a:t>
            </a:r>
            <a:r>
              <a:rPr lang="en-US" dirty="0" err="1">
                <a:cs typeface="Arial"/>
              </a:rPr>
              <a:t>Anesth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Analg</a:t>
            </a:r>
            <a:r>
              <a:rPr lang="en-US" dirty="0">
                <a:cs typeface="Arial"/>
              </a:rPr>
              <a:t>. 85:681-686.</a:t>
            </a:r>
          </a:p>
          <a:p>
            <a:pPr marL="0" indent="0">
              <a:buNone/>
            </a:pP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4860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B0CC6-03A0-4FD3-84D9-BB63DAB48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6" y="2698812"/>
            <a:ext cx="8825657" cy="2078568"/>
          </a:xfrm>
        </p:spPr>
        <p:txBody>
          <a:bodyPr/>
          <a:lstStyle/>
          <a:p>
            <a:pPr algn="l"/>
            <a:r>
              <a:rPr lang="en-US" sz="6600" dirty="0">
                <a:cs typeface="Arial"/>
              </a:rPr>
              <a:t>Thank you!</a:t>
            </a:r>
            <a:br>
              <a:rPr lang="en-US" sz="5400" dirty="0">
                <a:cs typeface="Arial"/>
              </a:rPr>
            </a:br>
            <a:r>
              <a:rPr lang="en-US" sz="5400" dirty="0">
                <a:cs typeface="Arial"/>
              </a:rPr>
              <a:t>Questions?</a:t>
            </a:r>
            <a:endParaRPr lang="en-US" sz="8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487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22964-45EF-4DBE-987C-A98BFB60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cs typeface="Calibri Light"/>
              </a:rPr>
              <a:t>How anesthetics work</a:t>
            </a:r>
            <a:endParaRPr lang="en-US" dirty="0">
              <a:cs typeface="Arial" panose="020B060402020202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5FE49-30C5-4061-9908-B7B289382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4170" indent="-337820"/>
            <a:r>
              <a:rPr lang="en-US" sz="2600" dirty="0">
                <a:ea typeface="+mn-lt"/>
                <a:cs typeface="+mn-lt"/>
              </a:rPr>
              <a:t>Jiang-</a:t>
            </a:r>
            <a:r>
              <a:rPr lang="en-US" sz="2600" dirty="0" err="1">
                <a:ea typeface="+mn-lt"/>
                <a:cs typeface="+mn-lt"/>
              </a:rPr>
              <a:t>Xie</a:t>
            </a:r>
            <a:r>
              <a:rPr lang="en-US" sz="2600" dirty="0">
                <a:ea typeface="+mn-lt"/>
                <a:cs typeface="+mn-lt"/>
              </a:rPr>
              <a:t> et. al. published a study in </a:t>
            </a:r>
            <a:r>
              <a:rPr lang="en-US" sz="2600" i="1" dirty="0">
                <a:ea typeface="+mn-lt"/>
                <a:cs typeface="+mn-lt"/>
              </a:rPr>
              <a:t>Neuron</a:t>
            </a:r>
            <a:r>
              <a:rPr lang="en-US" sz="2600" dirty="0">
                <a:ea typeface="+mn-lt"/>
                <a:cs typeface="+mn-lt"/>
              </a:rPr>
              <a:t> in June 2019</a:t>
            </a:r>
          </a:p>
          <a:p>
            <a:pPr marL="344170" indent="-337820"/>
            <a:r>
              <a:rPr lang="en-US" sz="2600" dirty="0">
                <a:ea typeface="+mn-lt"/>
                <a:cs typeface="+mn-lt"/>
              </a:rPr>
              <a:t>In this study done on mice, neurons called anesthesia-activated neurons (AANs) in the hypothalamus were found to affect quality of sleep and duration of general anesthesia [4]</a:t>
            </a:r>
          </a:p>
        </p:txBody>
      </p:sp>
    </p:spTree>
    <p:extLst>
      <p:ext uri="{BB962C8B-B14F-4D97-AF65-F5344CB8AC3E}">
        <p14:creationId xmlns:p14="http://schemas.microsoft.com/office/powerpoint/2010/main" val="226765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078AE-88C0-4B8F-996F-385A5361A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i="1" dirty="0">
                <a:cs typeface="Calibri Light"/>
              </a:rPr>
              <a:t>D. </a:t>
            </a:r>
            <a:r>
              <a:rPr lang="en-US" i="1" dirty="0" err="1">
                <a:cs typeface="Calibri Light"/>
              </a:rPr>
              <a:t>mel</a:t>
            </a:r>
            <a:r>
              <a:rPr lang="en-US" dirty="0">
                <a:cs typeface="Calibri Light"/>
              </a:rPr>
              <a:t> as a model organism</a:t>
            </a:r>
            <a:endParaRPr lang="en-US" dirty="0">
              <a:cs typeface="Arial" panose="020B060402020202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FFA76-E74E-4E0A-98EF-38A893183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4170" indent="-337820"/>
            <a:r>
              <a:rPr lang="en-US" sz="2600" i="1" dirty="0">
                <a:cs typeface="Arial"/>
              </a:rPr>
              <a:t>D. </a:t>
            </a:r>
            <a:r>
              <a:rPr lang="en-US" sz="2600" i="1" dirty="0" err="1">
                <a:cs typeface="Arial"/>
              </a:rPr>
              <a:t>mel</a:t>
            </a:r>
            <a:r>
              <a:rPr lang="en-US" sz="2600" dirty="0">
                <a:cs typeface="Arial"/>
              </a:rPr>
              <a:t> is most known for being a model in genetics experiments [5,6]</a:t>
            </a:r>
          </a:p>
          <a:p>
            <a:pPr marL="344170" indent="-337820"/>
            <a:r>
              <a:rPr lang="en-US" sz="2600" dirty="0">
                <a:cs typeface="Arial"/>
              </a:rPr>
              <a:t>The organism has also been used in many studies that focused on anesthetics</a:t>
            </a:r>
          </a:p>
          <a:p>
            <a:pPr marL="744220" lvl="1" indent="-337820"/>
            <a:r>
              <a:rPr lang="en-US" sz="2200" dirty="0">
                <a:cs typeface="Arial"/>
              </a:rPr>
              <a:t>Measuring efficacy of different anesthetics [7,8]</a:t>
            </a:r>
          </a:p>
          <a:p>
            <a:pPr marL="744220" lvl="1" indent="-337820"/>
            <a:r>
              <a:rPr lang="en-US" sz="2200" dirty="0">
                <a:cs typeface="Arial"/>
              </a:rPr>
              <a:t>Understanding general anesthetics [9,10]</a:t>
            </a:r>
          </a:p>
          <a:p>
            <a:pPr marL="344170" indent="-337820"/>
            <a:r>
              <a:rPr lang="en-US" sz="2600" dirty="0">
                <a:cs typeface="Arial"/>
              </a:rPr>
              <a:t>More data about </a:t>
            </a:r>
            <a:r>
              <a:rPr lang="en-US" sz="2600" i="1" dirty="0">
                <a:cs typeface="Arial"/>
              </a:rPr>
              <a:t>D. </a:t>
            </a:r>
            <a:r>
              <a:rPr lang="en-US" sz="2600" i="1" dirty="0" err="1">
                <a:cs typeface="Arial"/>
              </a:rPr>
              <a:t>mel</a:t>
            </a:r>
            <a:r>
              <a:rPr lang="en-US" sz="2600" dirty="0">
                <a:cs typeface="Arial"/>
              </a:rPr>
              <a:t> in the context of general anesthetics can further its use as a model organism</a:t>
            </a:r>
          </a:p>
          <a:p>
            <a:pPr marL="344170" indent="-337820"/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699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73A7F-432F-4D34-8537-1B3476816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Establishing </a:t>
            </a:r>
            <a:r>
              <a:rPr lang="en-US" i="1" dirty="0"/>
              <a:t>D. </a:t>
            </a:r>
            <a:r>
              <a:rPr lang="en-US" i="1" dirty="0" err="1"/>
              <a:t>mel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B9B33-EF69-48B6-A509-0808E0A73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853248"/>
            <a:ext cx="8946541" cy="4195481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Minimum alveolar concentration (MAC)- a measure of how saturated the alveoli in the lungs must be with an anesthetic before approximately half of all humans will not react to a surgical incision [11]</a:t>
            </a:r>
          </a:p>
          <a:p>
            <a:pPr lvl="1"/>
            <a:r>
              <a:rPr lang="en-US" sz="2200" dirty="0"/>
              <a:t>This value was found to be 0.2 - 0.6% for isoflurane in </a:t>
            </a:r>
            <a:r>
              <a:rPr lang="en-US" sz="2200" i="1" dirty="0"/>
              <a:t>D. </a:t>
            </a:r>
            <a:r>
              <a:rPr lang="en-US" sz="2200" i="1" dirty="0" err="1"/>
              <a:t>mel</a:t>
            </a:r>
            <a:r>
              <a:rPr lang="en-US" sz="2200" dirty="0"/>
              <a:t> [10]</a:t>
            </a:r>
          </a:p>
          <a:p>
            <a:r>
              <a:rPr lang="en-US" sz="2600" dirty="0"/>
              <a:t>Decrement times- the amount of time necessary for a given percentage of an anesthetic to have left the organism</a:t>
            </a:r>
          </a:p>
          <a:p>
            <a:pPr lvl="1"/>
            <a:r>
              <a:rPr lang="en-US" sz="2400" dirty="0"/>
              <a:t>Bailey published these values for various fluorinated ethers in humans in 1997 in </a:t>
            </a:r>
            <a:r>
              <a:rPr lang="en-US" sz="2400" i="1" dirty="0"/>
              <a:t>Anesthesia &amp; Analgesia</a:t>
            </a:r>
            <a:r>
              <a:rPr lang="en-US" sz="2400" dirty="0"/>
              <a:t> [12]</a:t>
            </a:r>
          </a:p>
          <a:p>
            <a:pPr lvl="1"/>
            <a:r>
              <a:rPr lang="en-US" sz="2400" dirty="0"/>
              <a:t>These values have never been published in </a:t>
            </a:r>
            <a:r>
              <a:rPr lang="en-US" sz="2400" i="1" dirty="0"/>
              <a:t>D. </a:t>
            </a:r>
            <a:r>
              <a:rPr lang="en-US" sz="2400" i="1" dirty="0" err="1"/>
              <a:t>mel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66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60748-7640-42FB-A5F8-F57ACE963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cs typeface="Calibri Light"/>
              </a:rPr>
              <a:t>Research Question/Hypotheses</a:t>
            </a:r>
            <a:endParaRPr lang="en-US" dirty="0">
              <a:cs typeface="Arial" panose="020B060402020202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B3DA9-0F15-4104-B169-4CCA40CC4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350" indent="0">
              <a:buNone/>
            </a:pPr>
            <a:r>
              <a:rPr lang="en-US" sz="2800" dirty="0">
                <a:cs typeface="Arial"/>
              </a:rPr>
              <a:t>Question: What are the decrement times of various anesthetics in </a:t>
            </a:r>
            <a:r>
              <a:rPr lang="en-US" sz="2800" i="1" dirty="0">
                <a:cs typeface="Arial"/>
              </a:rPr>
              <a:t>Drosophila melanogaster</a:t>
            </a:r>
            <a:r>
              <a:rPr lang="en-US" sz="2800" dirty="0">
                <a:cs typeface="Arial"/>
              </a:rPr>
              <a:t>?</a:t>
            </a:r>
          </a:p>
          <a:p>
            <a:pPr marL="6350" indent="0">
              <a:buNone/>
            </a:pPr>
            <a:r>
              <a:rPr lang="en-US" sz="2800" dirty="0">
                <a:cs typeface="Arial"/>
              </a:rPr>
              <a:t>Hypotheses:</a:t>
            </a:r>
          </a:p>
          <a:p>
            <a:pPr marL="463550" indent="-457200">
              <a:buAutoNum type="arabicPeriod"/>
            </a:pPr>
            <a:r>
              <a:rPr lang="en-US" sz="2800" dirty="0">
                <a:cs typeface="Arial"/>
              </a:rPr>
              <a:t>Females will have higher decrement times [8]</a:t>
            </a:r>
          </a:p>
          <a:p>
            <a:pPr marL="463550" indent="-457200">
              <a:buAutoNum type="arabicPeriod"/>
            </a:pPr>
            <a:r>
              <a:rPr lang="en-US" sz="2800" dirty="0">
                <a:cs typeface="Arial"/>
              </a:rPr>
              <a:t>Decrement times of sevoflurane will be lower than those of isoflurane [8,12]</a:t>
            </a:r>
          </a:p>
        </p:txBody>
      </p:sp>
    </p:spTree>
    <p:extLst>
      <p:ext uri="{BB962C8B-B14F-4D97-AF65-F5344CB8AC3E}">
        <p14:creationId xmlns:p14="http://schemas.microsoft.com/office/powerpoint/2010/main" val="218610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84D87-8C8C-4F69-8431-B71E02007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0D997-FABA-4BE0-8DAC-6F88BD066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i="1" dirty="0"/>
              <a:t>Drosophila melanogaster</a:t>
            </a:r>
            <a:r>
              <a:rPr lang="en-US" sz="2800" dirty="0"/>
              <a:t> flies, wild type</a:t>
            </a:r>
          </a:p>
          <a:p>
            <a:pPr lvl="1"/>
            <a:r>
              <a:rPr lang="en-US" sz="2400" dirty="0"/>
              <a:t>From Carolina (172100)</a:t>
            </a:r>
          </a:p>
          <a:p>
            <a:r>
              <a:rPr lang="en-US" sz="2800" dirty="0"/>
              <a:t>GC/MS</a:t>
            </a:r>
          </a:p>
          <a:p>
            <a:pPr lvl="1"/>
            <a:r>
              <a:rPr lang="en-US" sz="2400" dirty="0"/>
              <a:t>Shimadzu GCMS-QP2010 SE</a:t>
            </a:r>
          </a:p>
          <a:p>
            <a:pPr lvl="1"/>
            <a:r>
              <a:rPr lang="en-US" sz="2400" dirty="0"/>
              <a:t>Rtx-5MS reverse phase column of length 30.0 m, diameter 0.25 mm, and thickness 0.25 µm</a:t>
            </a:r>
          </a:p>
        </p:txBody>
      </p:sp>
    </p:spTree>
    <p:extLst>
      <p:ext uri="{BB962C8B-B14F-4D97-AF65-F5344CB8AC3E}">
        <p14:creationId xmlns:p14="http://schemas.microsoft.com/office/powerpoint/2010/main" val="284173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24B8D-A57F-438D-8DD5-57ABA5A7E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5629222" cy="1400530"/>
          </a:xfrm>
        </p:spPr>
        <p:txBody>
          <a:bodyPr>
            <a:normAutofit/>
          </a:bodyPr>
          <a:lstStyle/>
          <a:p>
            <a:r>
              <a:rPr lang="en-US"/>
              <a:t>Materials (cont.)</a:t>
            </a: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BDF1A5A8-1F9D-41FB-9968-E8E141CC3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998731" y="664312"/>
            <a:ext cx="6858001" cy="5529377"/>
          </a:xfrm>
          <a:custGeom>
            <a:avLst/>
            <a:gdLst>
              <a:gd name="connsiteX0" fmla="*/ 6858001 w 6858001"/>
              <a:gd name="connsiteY0" fmla="*/ 1177 h 5529377"/>
              <a:gd name="connsiteX1" fmla="*/ 6858001 w 6858001"/>
              <a:gd name="connsiteY1" fmla="*/ 1344715 h 5529377"/>
              <a:gd name="connsiteX2" fmla="*/ 6858000 w 6858001"/>
              <a:gd name="connsiteY2" fmla="*/ 1344715 h 5529377"/>
              <a:gd name="connsiteX3" fmla="*/ 6858000 w 6858001"/>
              <a:gd name="connsiteY3" fmla="*/ 5529377 h 5529377"/>
              <a:gd name="connsiteX4" fmla="*/ 0 w 6858001"/>
              <a:gd name="connsiteY4" fmla="*/ 5529376 h 5529377"/>
              <a:gd name="connsiteX5" fmla="*/ 0 w 6858001"/>
              <a:gd name="connsiteY5" fmla="*/ 891096 h 5529377"/>
              <a:gd name="connsiteX6" fmla="*/ 1 w 6858001"/>
              <a:gd name="connsiteY6" fmla="*/ 891096 h 5529377"/>
              <a:gd name="connsiteX7" fmla="*/ 1 w 6858001"/>
              <a:gd name="connsiteY7" fmla="*/ 0 h 5529377"/>
              <a:gd name="connsiteX8" fmla="*/ 40463 w 6858001"/>
              <a:gd name="connsiteY8" fmla="*/ 5883 h 5529377"/>
              <a:gd name="connsiteX9" fmla="*/ 159107 w 6858001"/>
              <a:gd name="connsiteY9" fmla="*/ 23196 h 5529377"/>
              <a:gd name="connsiteX10" fmla="*/ 245518 w 6858001"/>
              <a:gd name="connsiteY10" fmla="*/ 35299 h 5529377"/>
              <a:gd name="connsiteX11" fmla="*/ 348388 w 6858001"/>
              <a:gd name="connsiteY11" fmla="*/ 48073 h 5529377"/>
              <a:gd name="connsiteX12" fmla="*/ 470460 w 6858001"/>
              <a:gd name="connsiteY12" fmla="*/ 63369 h 5529377"/>
              <a:gd name="connsiteX13" fmla="*/ 605563 w 6858001"/>
              <a:gd name="connsiteY13" fmla="*/ 79506 h 5529377"/>
              <a:gd name="connsiteX14" fmla="*/ 757810 w 6858001"/>
              <a:gd name="connsiteY14" fmla="*/ 96483 h 5529377"/>
              <a:gd name="connsiteX15" fmla="*/ 923774 w 6858001"/>
              <a:gd name="connsiteY15" fmla="*/ 114469 h 5529377"/>
              <a:gd name="connsiteX16" fmla="*/ 1104139 w 6858001"/>
              <a:gd name="connsiteY16" fmla="*/ 132454 h 5529377"/>
              <a:gd name="connsiteX17" fmla="*/ 1296163 w 6858001"/>
              <a:gd name="connsiteY17" fmla="*/ 150776 h 5529377"/>
              <a:gd name="connsiteX18" fmla="*/ 1503275 w 6858001"/>
              <a:gd name="connsiteY18" fmla="*/ 167753 h 5529377"/>
              <a:gd name="connsiteX19" fmla="*/ 1719988 w 6858001"/>
              <a:gd name="connsiteY19" fmla="*/ 184058 h 5529377"/>
              <a:gd name="connsiteX20" fmla="*/ 1949045 w 6858001"/>
              <a:gd name="connsiteY20" fmla="*/ 198849 h 5529377"/>
              <a:gd name="connsiteX21" fmla="*/ 2187703 w 6858001"/>
              <a:gd name="connsiteY21" fmla="*/ 212969 h 5529377"/>
              <a:gd name="connsiteX22" fmla="*/ 2436649 w 6858001"/>
              <a:gd name="connsiteY22" fmla="*/ 226248 h 5529377"/>
              <a:gd name="connsiteX23" fmla="*/ 2564208 w 6858001"/>
              <a:gd name="connsiteY23" fmla="*/ 230955 h 5529377"/>
              <a:gd name="connsiteX24" fmla="*/ 2694509 w 6858001"/>
              <a:gd name="connsiteY24" fmla="*/ 236165 h 5529377"/>
              <a:gd name="connsiteX25" fmla="*/ 2826868 w 6858001"/>
              <a:gd name="connsiteY25" fmla="*/ 241040 h 5529377"/>
              <a:gd name="connsiteX26" fmla="*/ 2959914 w 6858001"/>
              <a:gd name="connsiteY26" fmla="*/ 244234 h 5529377"/>
              <a:gd name="connsiteX27" fmla="*/ 3095702 w 6858001"/>
              <a:gd name="connsiteY27" fmla="*/ 247091 h 5529377"/>
              <a:gd name="connsiteX28" fmla="*/ 3232862 w 6858001"/>
              <a:gd name="connsiteY28" fmla="*/ 250117 h 5529377"/>
              <a:gd name="connsiteX29" fmla="*/ 3372765 w 6858001"/>
              <a:gd name="connsiteY29" fmla="*/ 252134 h 5529377"/>
              <a:gd name="connsiteX30" fmla="*/ 3514040 w 6858001"/>
              <a:gd name="connsiteY30" fmla="*/ 252134 h 5529377"/>
              <a:gd name="connsiteX31" fmla="*/ 3656686 w 6858001"/>
              <a:gd name="connsiteY31" fmla="*/ 253142 h 5529377"/>
              <a:gd name="connsiteX32" fmla="*/ 3800704 w 6858001"/>
              <a:gd name="connsiteY32" fmla="*/ 252134 h 5529377"/>
              <a:gd name="connsiteX33" fmla="*/ 3946780 w 6858001"/>
              <a:gd name="connsiteY33" fmla="*/ 250117 h 5529377"/>
              <a:gd name="connsiteX34" fmla="*/ 4092855 w 6858001"/>
              <a:gd name="connsiteY34" fmla="*/ 248268 h 5529377"/>
              <a:gd name="connsiteX35" fmla="*/ 4240988 w 6858001"/>
              <a:gd name="connsiteY35" fmla="*/ 244234 h 5529377"/>
              <a:gd name="connsiteX36" fmla="*/ 4390492 w 6858001"/>
              <a:gd name="connsiteY36" fmla="*/ 240032 h 5529377"/>
              <a:gd name="connsiteX37" fmla="*/ 4539997 w 6858001"/>
              <a:gd name="connsiteY37" fmla="*/ 235157 h 5529377"/>
              <a:gd name="connsiteX38" fmla="*/ 4690873 w 6858001"/>
              <a:gd name="connsiteY38" fmla="*/ 228266 h 5529377"/>
              <a:gd name="connsiteX39" fmla="*/ 4843120 w 6858001"/>
              <a:gd name="connsiteY39" fmla="*/ 220029 h 5529377"/>
              <a:gd name="connsiteX40" fmla="*/ 4996054 w 6858001"/>
              <a:gd name="connsiteY40" fmla="*/ 212129 h 5529377"/>
              <a:gd name="connsiteX41" fmla="*/ 5148987 w 6858001"/>
              <a:gd name="connsiteY41" fmla="*/ 202044 h 5529377"/>
              <a:gd name="connsiteX42" fmla="*/ 5303978 w 6858001"/>
              <a:gd name="connsiteY42" fmla="*/ 189941 h 5529377"/>
              <a:gd name="connsiteX43" fmla="*/ 5456911 w 6858001"/>
              <a:gd name="connsiteY43" fmla="*/ 177839 h 5529377"/>
              <a:gd name="connsiteX44" fmla="*/ 5612588 w 6858001"/>
              <a:gd name="connsiteY44" fmla="*/ 163887 h 5529377"/>
              <a:gd name="connsiteX45" fmla="*/ 5768950 w 6858001"/>
              <a:gd name="connsiteY45" fmla="*/ 148591 h 5529377"/>
              <a:gd name="connsiteX46" fmla="*/ 5923255 w 6858001"/>
              <a:gd name="connsiteY46" fmla="*/ 132455 h 5529377"/>
              <a:gd name="connsiteX47" fmla="*/ 6079618 w 6858001"/>
              <a:gd name="connsiteY47" fmla="*/ 113629 h 5529377"/>
              <a:gd name="connsiteX48" fmla="*/ 6235294 w 6858001"/>
              <a:gd name="connsiteY48" fmla="*/ 93458 h 5529377"/>
              <a:gd name="connsiteX49" fmla="*/ 6391657 w 6858001"/>
              <a:gd name="connsiteY49" fmla="*/ 73455 h 5529377"/>
              <a:gd name="connsiteX50" fmla="*/ 6547333 w 6858001"/>
              <a:gd name="connsiteY50" fmla="*/ 50091 h 5529377"/>
              <a:gd name="connsiteX51" fmla="*/ 6702324 w 6858001"/>
              <a:gd name="connsiteY51" fmla="*/ 26222 h 552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5529377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5529377"/>
                </a:lnTo>
                <a:lnTo>
                  <a:pt x="0" y="5529376"/>
                </a:lnTo>
                <a:lnTo>
                  <a:pt x="0" y="891096"/>
                </a:lnTo>
                <a:lnTo>
                  <a:pt x="1" y="891096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8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5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4" y="252134"/>
                </a:lnTo>
                <a:lnTo>
                  <a:pt x="3946780" y="250117"/>
                </a:lnTo>
                <a:lnTo>
                  <a:pt x="4092855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39" name="Freeform 7">
            <a:extLst>
              <a:ext uri="{FF2B5EF4-FFF2-40B4-BE49-F238E27FC236}">
                <a16:creationId xmlns:a16="http://schemas.microsoft.com/office/drawing/2014/main" id="{2FF8A507-56A2-4FE4-8B7E-C1BC9DD86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49843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FCC54B50-93BD-4243-9020-11486472E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01C58-09CD-4C79-BDB9-9236A038B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2052918"/>
            <a:ext cx="5628635" cy="419548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600" dirty="0"/>
              <a:t>Isoflurane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99+% 1-Chloro-2,2,2-trifluoroethyl </a:t>
            </a:r>
            <a:r>
              <a:rPr lang="en-US" sz="2200" dirty="0" err="1"/>
              <a:t>difluoromethyl</a:t>
            </a:r>
            <a:r>
              <a:rPr lang="en-US" sz="2200" dirty="0"/>
              <a:t> ether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From Sigma Aldrich (792632-1G)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Sevoflurane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98+% </a:t>
            </a:r>
            <a:r>
              <a:rPr lang="en-US" sz="2200" dirty="0" err="1"/>
              <a:t>fluoromethyl</a:t>
            </a:r>
            <a:r>
              <a:rPr lang="en-US" sz="2200" dirty="0"/>
              <a:t> 1,1,1,3,3,3-hexafluoroisopropyl ether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From Fischer Scientific (AAL1689103)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Enflurane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97% 2-Chloro-1,1,2-trifluoroethyl </a:t>
            </a:r>
            <a:r>
              <a:rPr lang="en-US" sz="2200" dirty="0" err="1"/>
              <a:t>difluoromethyl</a:t>
            </a:r>
            <a:r>
              <a:rPr lang="en-US" sz="2200" dirty="0"/>
              <a:t> ether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From Fischer Scientific (AAL1672506)</a:t>
            </a:r>
          </a:p>
        </p:txBody>
      </p:sp>
      <p:pic>
        <p:nvPicPr>
          <p:cNvPr id="2050" name="Picture 2" descr="Isoflurane - Wikipedia">
            <a:extLst>
              <a:ext uri="{FF2B5EF4-FFF2-40B4-BE49-F238E27FC236}">
                <a16:creationId xmlns:a16="http://schemas.microsoft.com/office/drawing/2014/main" id="{7A9B158B-F32C-49BA-BC8B-26CD0123F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098" y="1853248"/>
            <a:ext cx="5042818" cy="330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evoflurane - Wikipedia">
            <a:extLst>
              <a:ext uri="{FF2B5EF4-FFF2-40B4-BE49-F238E27FC236}">
                <a16:creationId xmlns:a16="http://schemas.microsoft.com/office/drawing/2014/main" id="{C82B1EF0-719A-4B09-B5CB-08806BFDB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488" y="2785098"/>
            <a:ext cx="5205428" cy="255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nflurane - Wikipedia">
            <a:extLst>
              <a:ext uri="{FF2B5EF4-FFF2-40B4-BE49-F238E27FC236}">
                <a16:creationId xmlns:a16="http://schemas.microsoft.com/office/drawing/2014/main" id="{E93AFD2A-ED45-430F-B7A6-E9637A1A1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488" y="1655466"/>
            <a:ext cx="5205428" cy="334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61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A0B25-3AEC-4313-9683-164ACEC6F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81278"/>
          </a:xfrm>
        </p:spPr>
        <p:txBody>
          <a:bodyPr/>
          <a:lstStyle/>
          <a:p>
            <a:r>
              <a:rPr lang="en-US" dirty="0"/>
              <a:t>Enflurane as an Internal Standard</a:t>
            </a:r>
          </a:p>
        </p:txBody>
      </p:sp>
      <p:pic>
        <p:nvPicPr>
          <p:cNvPr id="3" name="Picture 6" descr="Enflurane - Wikipedia">
            <a:extLst>
              <a:ext uri="{FF2B5EF4-FFF2-40B4-BE49-F238E27FC236}">
                <a16:creationId xmlns:a16="http://schemas.microsoft.com/office/drawing/2014/main" id="{93F3DAA5-98B2-4627-BDE6-97A62BC3F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914525"/>
            <a:ext cx="5495925" cy="372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Sevoflurane - Wikipedia">
            <a:extLst>
              <a:ext uri="{FF2B5EF4-FFF2-40B4-BE49-F238E27FC236}">
                <a16:creationId xmlns:a16="http://schemas.microsoft.com/office/drawing/2014/main" id="{27A6D24F-0665-46D8-81A1-75134A84D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22691"/>
            <a:ext cx="6175366" cy="310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soflurane - Wikipedia">
            <a:extLst>
              <a:ext uri="{FF2B5EF4-FFF2-40B4-BE49-F238E27FC236}">
                <a16:creationId xmlns:a16="http://schemas.microsoft.com/office/drawing/2014/main" id="{3BA3E63A-23EB-4397-B01A-6F2AD0836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1914525"/>
            <a:ext cx="6051541" cy="404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37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1133</Words>
  <Application>Microsoft Office PowerPoint</Application>
  <PresentationFormat>Widescreen</PresentationFormat>
  <Paragraphs>108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Century Gothic</vt:lpstr>
      <vt:lpstr>Times New Roman</vt:lpstr>
      <vt:lpstr>Wingdings 3</vt:lpstr>
      <vt:lpstr>Ion</vt:lpstr>
      <vt:lpstr>1_Ion</vt:lpstr>
      <vt:lpstr>Measuring the decrement times of anesthetics in Drosophila melanogaster using gas chromatography/mass spectrometry</vt:lpstr>
      <vt:lpstr>Background</vt:lpstr>
      <vt:lpstr>How anesthetics work</vt:lpstr>
      <vt:lpstr>D. mel as a model organism</vt:lpstr>
      <vt:lpstr>Further Establishing D. mel</vt:lpstr>
      <vt:lpstr>Research Question/Hypotheses</vt:lpstr>
      <vt:lpstr>Materials</vt:lpstr>
      <vt:lpstr>Materials (cont.)</vt:lpstr>
      <vt:lpstr>Enflurane as an Internal Standard</vt:lpstr>
      <vt:lpstr>Methods</vt:lpstr>
      <vt:lpstr>Methods (cont.)</vt:lpstr>
      <vt:lpstr>GC/MS Data</vt:lpstr>
      <vt:lpstr>Data—Internal Standard (IS)</vt:lpstr>
      <vt:lpstr>Calculation of Response Factor (F)</vt:lpstr>
      <vt:lpstr>Data—Isoflurane, females</vt:lpstr>
      <vt:lpstr>Data—Isoflurane, males</vt:lpstr>
      <vt:lpstr>Data—Sevoflurane, females</vt:lpstr>
      <vt:lpstr>Data—Sevoflurane, males</vt:lpstr>
      <vt:lpstr>Combined Isoflurane Data</vt:lpstr>
      <vt:lpstr>Combined Sevoflurane Data</vt:lpstr>
      <vt:lpstr>Conclusions</vt:lpstr>
      <vt:lpstr>Acknowledgments</vt:lpstr>
      <vt:lpstr>References</vt:lpstr>
      <vt:lpstr>Thank you!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Measuring the decrement times of anesthetics in Drosophila melanogaster using gas chromatography/mass spectrometry</dc:title>
  <dc:creator>Jason Tolley</dc:creator>
  <cp:lastModifiedBy>Jasmine Cieszynski</cp:lastModifiedBy>
  <cp:revision>25</cp:revision>
  <dcterms:created xsi:type="dcterms:W3CDTF">2020-09-30T12:46:42Z</dcterms:created>
  <dcterms:modified xsi:type="dcterms:W3CDTF">2021-04-14T20:35:14Z</dcterms:modified>
</cp:coreProperties>
</file>