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5"/>
  </p:handoutMasterIdLst>
  <p:sldIdLst>
    <p:sldId id="256" r:id="rId2"/>
    <p:sldId id="258" r:id="rId3"/>
    <p:sldId id="259" r:id="rId4"/>
    <p:sldId id="287" r:id="rId5"/>
    <p:sldId id="271" r:id="rId6"/>
    <p:sldId id="260" r:id="rId7"/>
    <p:sldId id="261" r:id="rId8"/>
    <p:sldId id="289" r:id="rId9"/>
    <p:sldId id="290" r:id="rId10"/>
    <p:sldId id="262" r:id="rId11"/>
    <p:sldId id="272" r:id="rId12"/>
    <p:sldId id="273" r:id="rId13"/>
    <p:sldId id="274" r:id="rId14"/>
    <p:sldId id="275" r:id="rId15"/>
    <p:sldId id="284" r:id="rId16"/>
    <p:sldId id="276" r:id="rId17"/>
    <p:sldId id="285" r:id="rId18"/>
    <p:sldId id="286" r:id="rId19"/>
    <p:sldId id="291" r:id="rId20"/>
    <p:sldId id="293" r:id="rId21"/>
    <p:sldId id="292" r:id="rId22"/>
    <p:sldId id="288" r:id="rId23"/>
    <p:sldId id="270" r:id="rId24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74" autoAdjust="0"/>
    <p:restoredTop sz="94660"/>
  </p:normalViewPr>
  <p:slideViewPr>
    <p:cSldViewPr snapToGrid="0">
      <p:cViewPr varScale="1">
        <p:scale>
          <a:sx n="66" d="100"/>
          <a:sy n="66" d="100"/>
        </p:scale>
        <p:origin x="3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arl\Google%20Drive\ISU\MAT%20599%20-%20Dissertation\Analysis\OTN%20SM%20&amp;%20ST%20-%20Cod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arl\Google%20Drive\ISU\MAT%20599%20-%20Dissertation\Analysis\OTN%20SM%20&amp;%20ST%20-%20Coding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Opportunities to Notice - SMT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Graphs!$B$16</c:f>
              <c:strCache>
                <c:ptCount val="1"/>
                <c:pt idx="0">
                  <c:v>Lesson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Graphs!$A$17:$A$20</c:f>
              <c:strCache>
                <c:ptCount val="4"/>
                <c:pt idx="0">
                  <c:v>Bradley</c:v>
                </c:pt>
                <c:pt idx="1">
                  <c:v>Randy</c:v>
                </c:pt>
                <c:pt idx="2">
                  <c:v>Sadie</c:v>
                </c:pt>
                <c:pt idx="3">
                  <c:v>Jamie</c:v>
                </c:pt>
              </c:strCache>
            </c:strRef>
          </c:cat>
          <c:val>
            <c:numRef>
              <c:f>Graphs!$B$17:$B$20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6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748-4D6D-8586-3E9303C9AE22}"/>
            </c:ext>
          </c:extLst>
        </c:ser>
        <c:ser>
          <c:idx val="1"/>
          <c:order val="1"/>
          <c:tx>
            <c:strRef>
              <c:f>Graphs!$C$16</c:f>
              <c:strCache>
                <c:ptCount val="1"/>
                <c:pt idx="0">
                  <c:v>Lesson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Graphs!$A$17:$A$20</c:f>
              <c:strCache>
                <c:ptCount val="4"/>
                <c:pt idx="0">
                  <c:v>Bradley</c:v>
                </c:pt>
                <c:pt idx="1">
                  <c:v>Randy</c:v>
                </c:pt>
                <c:pt idx="2">
                  <c:v>Sadie</c:v>
                </c:pt>
                <c:pt idx="3">
                  <c:v>Jamie</c:v>
                </c:pt>
              </c:strCache>
            </c:strRef>
          </c:cat>
          <c:val>
            <c:numRef>
              <c:f>Graphs!$C$17:$C$20</c:f>
              <c:numCache>
                <c:formatCode>General</c:formatCode>
                <c:ptCount val="4"/>
                <c:pt idx="0">
                  <c:v>5</c:v>
                </c:pt>
                <c:pt idx="1">
                  <c:v>6</c:v>
                </c:pt>
                <c:pt idx="2">
                  <c:v>6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748-4D6D-8586-3E9303C9AE22}"/>
            </c:ext>
          </c:extLst>
        </c:ser>
        <c:ser>
          <c:idx val="2"/>
          <c:order val="2"/>
          <c:tx>
            <c:strRef>
              <c:f>Graphs!$D$16</c:f>
              <c:strCache>
                <c:ptCount val="1"/>
                <c:pt idx="0">
                  <c:v>Lesson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Graphs!$A$17:$A$20</c:f>
              <c:strCache>
                <c:ptCount val="4"/>
                <c:pt idx="0">
                  <c:v>Bradley</c:v>
                </c:pt>
                <c:pt idx="1">
                  <c:v>Randy</c:v>
                </c:pt>
                <c:pt idx="2">
                  <c:v>Sadie</c:v>
                </c:pt>
                <c:pt idx="3">
                  <c:v>Jamie</c:v>
                </c:pt>
              </c:strCache>
            </c:strRef>
          </c:cat>
          <c:val>
            <c:numRef>
              <c:f>Graphs!$D$17:$D$20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748-4D6D-8586-3E9303C9AE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9552072"/>
        <c:axId val="142577992"/>
      </c:barChart>
      <c:catAx>
        <c:axId val="139552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577992"/>
        <c:crosses val="autoZero"/>
        <c:auto val="1"/>
        <c:lblAlgn val="ctr"/>
        <c:lblOffset val="100"/>
        <c:noMultiLvlLbl val="0"/>
      </c:catAx>
      <c:valAx>
        <c:axId val="142577992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552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Opportunities to Notice - SMT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Graphs!$B$16</c:f>
              <c:strCache>
                <c:ptCount val="1"/>
                <c:pt idx="0">
                  <c:v>Lesson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Graphs!$A$17:$A$20</c:f>
              <c:strCache>
                <c:ptCount val="4"/>
                <c:pt idx="0">
                  <c:v>Bradley</c:v>
                </c:pt>
                <c:pt idx="1">
                  <c:v>Randy</c:v>
                </c:pt>
                <c:pt idx="2">
                  <c:v>Sadie</c:v>
                </c:pt>
                <c:pt idx="3">
                  <c:v>Jamie</c:v>
                </c:pt>
              </c:strCache>
            </c:strRef>
          </c:cat>
          <c:val>
            <c:numRef>
              <c:f>Graphs!$B$17:$B$20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6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748-4D6D-8586-3E9303C9AE22}"/>
            </c:ext>
          </c:extLst>
        </c:ser>
        <c:ser>
          <c:idx val="1"/>
          <c:order val="1"/>
          <c:tx>
            <c:strRef>
              <c:f>Graphs!$C$16</c:f>
              <c:strCache>
                <c:ptCount val="1"/>
                <c:pt idx="0">
                  <c:v>Lesson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Graphs!$A$17:$A$20</c:f>
              <c:strCache>
                <c:ptCount val="4"/>
                <c:pt idx="0">
                  <c:v>Bradley</c:v>
                </c:pt>
                <c:pt idx="1">
                  <c:v>Randy</c:v>
                </c:pt>
                <c:pt idx="2">
                  <c:v>Sadie</c:v>
                </c:pt>
                <c:pt idx="3">
                  <c:v>Jamie</c:v>
                </c:pt>
              </c:strCache>
            </c:strRef>
          </c:cat>
          <c:val>
            <c:numRef>
              <c:f>Graphs!$C$17:$C$20</c:f>
              <c:numCache>
                <c:formatCode>General</c:formatCode>
                <c:ptCount val="4"/>
                <c:pt idx="0">
                  <c:v>5</c:v>
                </c:pt>
                <c:pt idx="1">
                  <c:v>6</c:v>
                </c:pt>
                <c:pt idx="2">
                  <c:v>6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748-4D6D-8586-3E9303C9AE22}"/>
            </c:ext>
          </c:extLst>
        </c:ser>
        <c:ser>
          <c:idx val="2"/>
          <c:order val="2"/>
          <c:tx>
            <c:strRef>
              <c:f>Graphs!$D$16</c:f>
              <c:strCache>
                <c:ptCount val="1"/>
                <c:pt idx="0">
                  <c:v>Lesson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Graphs!$A$17:$A$20</c:f>
              <c:strCache>
                <c:ptCount val="4"/>
                <c:pt idx="0">
                  <c:v>Bradley</c:v>
                </c:pt>
                <c:pt idx="1">
                  <c:v>Randy</c:v>
                </c:pt>
                <c:pt idx="2">
                  <c:v>Sadie</c:v>
                </c:pt>
                <c:pt idx="3">
                  <c:v>Jamie</c:v>
                </c:pt>
              </c:strCache>
            </c:strRef>
          </c:cat>
          <c:val>
            <c:numRef>
              <c:f>Graphs!$D$17:$D$20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748-4D6D-8586-3E9303C9AE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2578776"/>
        <c:axId val="142579168"/>
      </c:barChart>
      <c:catAx>
        <c:axId val="142578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579168"/>
        <c:crosses val="autoZero"/>
        <c:auto val="1"/>
        <c:lblAlgn val="ctr"/>
        <c:lblOffset val="100"/>
        <c:noMultiLvlLbl val="0"/>
      </c:catAx>
      <c:valAx>
        <c:axId val="142579168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578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56BE1-97C6-49E7-836E-4A3086D01524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35216-77B9-45C7-B4B9-0749E833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799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9-04-05T20:30:31.222"/>
    </inkml:context>
    <inkml:brush xml:id="br0">
      <inkml:brushProperty name="width" value="0.05" units="cm"/>
      <inkml:brushProperty name="height" value="0.05" units="cm"/>
      <inkml:brushProperty name="color" value="#ED1C24"/>
      <inkml:brushProperty name="fitToCurve" value="1"/>
    </inkml:brush>
  </inkml:definitions>
  <inkml:trace contextRef="#ctx0" brushRef="#br0">2395 48 0,'-13'-13'16,"0"13"15,0 0-31,0 0 31,-1 0 1,1 0-17,0 0-15,0 0 31,-14 0 1,14 0-17,0 0 17,-1 0-32,1 0 0,0 0 15,0 0 1,0 0-1,-1 0 1,-12 0-16,13 0 16,-1 0-1,1 0 1,0 0-16,0 0 16,-1 0-1,1 0 1,0 0-1,0 0-15,-14 0 16,14 0 0,0 0-1,-14 0 1,1 0-16,-14 0 16,27 0-1,-13 0-15,-14 0 16,27 0-16,-1 0 15,1 0-15,-26 0 16,25 0 0,1 0-16,0 0 15,0 0-15,-1 0 32,-12 0-17,-1 0 1,14 0-1,0 0 1,0 0 0,0 0-1,-1 0 1,-25 0-16,25 0 16,-25 0-1,25 0 1,-12 0-16,13 0 15,0 0-15,-1 0 16,1 0-16,0 0 16,-14 0-1,14 0 1,-13 0-16,12 0 16,1 0-16,-13 0 15,13 0-15,-1 0 16,-12 0-1,13 0-15,-1 0 0,1 0 16,0 0-16,0 0 16,0 0-16,-14 0 15,14 0-15,0 0 16,-1 0 0,1 0-16,-13 0 31,12 0-16,-12 0 1,13 0-16,0 0 16,-1 0-1,1 0-15,0 0 16,0 0-16,-14 0 16,14 0-16,0 0 15,-14 0 1,1 0-16,-1 0 15,1 0-15,-1 0 16,14 0 0,-13 0-16,12 0 15,-12 0-15,0 0 16,-14 0-16,0 0 16,27 0-16,-27 0 15,14 0 1,13 0-16,-1 0 15,1 0 1,0 0 0,0 0-1,-14 13-15,14 1 16,-27-14 0,27 0-16,-13 0 15,-1 0 1,14 0 15,13 13-31,-13-13 31,-1 13-15,1-13 31,13 13-32,-26 1 1,26-1 0,0 0-1,0 13-15,-13 1 16,13-1 0,-14-12-16,14-1 0,0 13 15,-13-26 1,13 14-1,0-1-15,-13 0 32,0 13-17,13-12 1,0-1 0,-14 13-16,1-26 15,13 14 1,0-1-1,0 0 1,0 0 0,0 1-1,0 12-15,-13 0 16,13-12-16,0 12 16,0-13-16,0 1 15,0-1 1,0 0-16,0 0 15,0 14 1,0-14 0,13 13-16,0 1 15,-13-14 1,14-13-16,-1 13 16,-13 1-16,13-1 15,-13 0 1,27 0-16,-27 0 31,13-13-15,-13 14-1,13-14 1,0 0-16,0 0 16,27 0-16,-27 0 15,1 0 1,-1 0-16,0 0 15,14 0-15,-14 0 32,0 0-32,0 0 15,0 0-15,1 0 16,-1 0-16,0 0 16,14 0-1,-1 13-15,-13 0 16,14-13-1,-14 0-15,0 13 0,0-13 63,14 0-47,-1 0-16,14 0 15,0 0-15,-1 14 16,28-1-16,-15-13 0,-12 0 15,-27 0 1,14 13-16,-1-13 16,-12 0-16,-1 0 15,26 0-15,14 0 16,27 0-16,-27 27 16,0-27-16,-1 0 15,15 0-15,-28 0 16,1 0-16,-27 0 15,53 0-15,-39 0 16,-1 0-16,14 0 16,-14 0-16,1 0 15,13 0-15,-14 0 16,1 0 0,-1 0-1,-13 0-15,14 0 16,-1 0-16,-13 0 0,27 0 15,-14 0-15,1 0 16,-1 0 0,14 0-16,-13 0 15,-1 0-15,0 0 16,14 0-16,0 0 16,-14-14-16,1 14 15,-1 0 1,1 0-16,-1 0 15,1 0-15,-1 0 16,-13 0-16,1 0 16,-1 0-1,13 0-15,-13 0 16,1 0-16,12 0 16,1 0-16,12 0 15,-26 0-15,14 0 16,26 0-16,-27 0 15,1 0-15,26 0 16,-40 0-16,0 0 16,14 0-16,-14 0 31,0 0-31,0 0 16,1 0-16,-1 0 15,13 0 1,-13 0-16,1 0 15,-1 0 1,0 0-16,0 0 16,1 0-1,-1 0 1,13 0-16,-12 0 31,-1 0-31,0 0 16,0 0-16,14 0 15,-14 0 79,0-13-78,-13-13-1,0-1 1,0 14-16,0 0 16,0-1-16,0-25 15,0 26-15,0-1 16,0 1-16,0-27 0,0 27 31,0-26-31,0 12 16,0 1-16,0-1 15,13-13 1,-13 1-16,0 26 16,0-27-16,14 13 15,-14 14 1,0 0-16,0 0 16,13-14-16,-13 14 15,0 0 79,0 0-63,0-1-31,0 1 47,-13 0-31,-1 0-1,1-1 1,0-12 62,-14 13-62,14 13-1,0 0 1,-13-14-16,-1 14 16,14-13-1,0 13-15,-14 0 16,1 0-16,12 0 15,1 0-15,-13 0 16,13 0 0,-1-13-16,1 13 15,0 0-15,0 0 16,-1 0-16,-12 0 16,13 0-16,-14 0 15,14 0-15,0 0 16,0 0-1,-27 0-15,27-13 16,-1 13 0,1 0-16,0 0 15,0 0-15,-1 0 16,1 0-16,-13 0 16,-1 0-1,14 0 1,-13 0-16,-14 0 15,27 0-15,0-13 16,-1 13-16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9-04-05T20:31:07.485"/>
    </inkml:context>
    <inkml:brush xml:id="br0">
      <inkml:brushProperty name="width" value="0.05" units="cm"/>
      <inkml:brushProperty name="height" value="0.05" units="cm"/>
      <inkml:brushProperty name="color" value="#ED1C24"/>
      <inkml:brushProperty name="fitToCurve" value="1"/>
    </inkml:brush>
  </inkml:definitions>
  <inkml:trace contextRef="#ctx0" brushRef="#br0">0 153 0,'9'0'203,"0"0"-203,-1 0 16,1 0-16,0 0 219,0-9-204,8 9 1,-8 0 0,0 0-1,0 0 1,0 0-1,0 0 1,-1 0 15,1 0-31,0 0 32,9 0-17,-10 0 16,1 0-15,0 0-16,0 0 16,0 0-1,0 0 1,8 0-16,1 0 16,-1 0-1,1 0-15,0 0 16,-1 0-1,-8 0-15,9 0 16,-9 0 0,-1 0-16,1 0 15,9 0 1,0 0 0,-10 0-1,10 0 1,-9 0-16,0 0 15,-1 0-15,1 0 32,0 0-32,0 0 15,0 0-15,0 0 0,-1 0 16,1 0 0,9 0-1,0 0 1,-10 0-16,1 0 15,0 0-15,0 0 16,8 0-16,1 0 16,-9 0-1,0 0 1,0 0-16,-1 0 16,1 0-1,9 0 1,-18 9-16,17-9 15,-8 0-15,18 9 16,-18-9 0,8 0-16,-8 0 15,0 0 1,0 0-16,8 9 0,-8-9 16,0 0-16,0 0 15,0 0-15,-9 9 16,8-9 31,1 0-32,0 0 1,0 0 0,0 0-1,-1 0 1,1 0 46,-9-9-46,0 0 31,0-9-32,0 9 32,0-8-31,0 8-16,9 0 16,-9 0 15,0 1-16,9 8-15,-9-9 16,9 9 0,-9-9-16,0 0 15,9 0 32,-1 9-16,-8-9-15,9 9 0,0 0-16,0 0 15,0 0-15,8 0 16,-8 0-16,9 0 16,-9 0-16,8 0 15,-8 0-15,9 0 16,8-17-16,-17 17 15,0 0-15,8 0 32,-8 0-32,0 0 15,0 0-15,17-9 0,-17 9 16,9 0 0,-9 0-1,-1 0-15,1 0 16,0 0-1,0 0-15,9 0 32,-10 0-32,1 0 15,9 0 1,-9 0-16,-1 0 16,1 0-16,0 0 15,0 0 1,0 0-16,0 0 15,-1 0 1,10 0-16,-9 0 16,17 0-1,1 0 1,-18 0-16,-1 0 16,10 0-16,-9 0 15,8 0 1,-8 0-1,0 0 1,0 0 0,0 0 15,8 9-31,-8 8 16,9-17-1,-9 9-15,-9 0 47,8-9-31,1 9-16,-9 0 15,9 0 1,0-1 15,-9 1-15,26 35-1,-8-17 1,-9-18 0,0 8-1,-9-8 1,8 0-16,-8 8 16,9 1-16,0 0 31,0-9-31,0-1 15,-9 1-15,9 9 16,-9-9 31,0 0-47,0-1 16,0 1-16,0 9 15,0-9 1,8-1-16,-8 1 15,0 0 1,0 9-16,0-9 16,0-1-1,0 1 1,0 0 0,0 0 15,0 0-16,0-1 17,0 1-32,-8-9 15,8 9 1,-9 0-16,0-9 47,0 0-47,0 0 15,0 18-15,1-18 16,-1 0-16,9 8 16,-18-8-1,9 9 1,1-9-16,-10 0 16,0 0-1,9 0 1,-17 0-16,17 0 15,-17 9 1,8 0-16,0-9 31,1 0-15,8 0-16,0 0 0,-8 0 16,-1 0-1,9 0 1,0 0-1,0 0-15,1 0 16,-10 0 0,9 0-16,-8 0 15,8 0-15,-9 0 16,9 0-16,-8 0 0,8 0 16,-26 0-1,26 0-15,-9 0 16,9 0-16,0 0 15,-8 0-15,-1 0 16,9 0-16,1 0 16,-19 0-16,9 0 15,10 0-15,-10 0 16,0 0-16,1 0 16,-1 0-16,9 0 15,-8 0-15,-1 0 16,0 0-16,-8 0 15,8 0-15,-8 0 16,8 0 0,9 0-16,-17 0 15,17 0-15,0 0 16,-8 0-16,8 0 0,-9 9 16,-8-9-1,-10 8-15,10-8 16,-1 0-16,-17 0 15,18 0-15,8 0 16,1 0-16,8 0 16,-9 0-16,1 0 15,8 0-15,0 0 16,-9 0-16,1 0 16,8 0-1,-9 0-15,9 0 16,-8 0-1,8 0-15,0 0 16,0 0 0,0 0-1,1 0 1,-1 0 0,0 0-1,0 0 16,0 0-15,0 0 0,1 0-1,-1 0-15,0 0 16,0 0 15,-8 0 0,8 0-15,-18 0-16,18 0 16,-8 0-16,8 0 15,0 0-15,0 0 63,1 0-48,-1 0 1,0 0 31,0 0-31,0 0-16,0 0 15,-26 0 1,26-8-16,1 8 15,-1 0 48,0 0-47,0 0-1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9-04-05T20:30:31.222"/>
    </inkml:context>
    <inkml:brush xml:id="br0">
      <inkml:brushProperty name="width" value="0.05" units="cm"/>
      <inkml:brushProperty name="height" value="0.05" units="cm"/>
      <inkml:brushProperty name="color" value="#ED1C24"/>
      <inkml:brushProperty name="fitToCurve" value="1"/>
    </inkml:brush>
  </inkml:definitions>
  <inkml:trace contextRef="#ctx0" brushRef="#br0">2395 48 0,'-13'-13'16,"0"13"15,0 0-31,0 0 31,-1 0 1,1 0-17,0 0-15,0 0 31,-14 0 1,14 0-17,0 0 17,-1 0-32,1 0 0,0 0 15,0 0 1,0 0-1,-1 0 1,-12 0-16,13 0 16,-1 0-1,1 0 1,0 0-16,0 0 16,-1 0-1,1 0 1,0 0-1,0 0-15,-14 0 16,14 0 0,0 0-1,-14 0 1,1 0-16,-14 0 16,27 0-1,-13 0-15,-14 0 16,27 0-16,-1 0 15,1 0-15,-26 0 16,25 0 0,1 0-16,0 0 15,0 0-15,-1 0 32,-12 0-17,-1 0 1,14 0-1,0 0 1,0 0 0,0 0-1,-1 0 1,-25 0-16,25 0 16,-25 0-1,25 0 1,-12 0-16,13 0 15,0 0-15,-1 0 16,1 0-16,0 0 16,-14 0-1,14 0 1,-13 0-16,12 0 16,1 0-16,-13 0 15,13 0-15,-1 0 16,-12 0-1,13 0-15,-1 0 0,1 0 16,0 0-16,0 0 16,0 0-16,-14 0 15,14 0-15,0 0 16,-1 0 0,1 0-16,-13 0 31,12 0-16,-12 0 1,13 0-16,0 0 16,-1 0-1,1 0-15,0 0 16,0 0-16,-14 0 16,14 0-16,0 0 15,-14 0 1,1 0-16,-1 0 15,1 0-15,-1 0 16,14 0 0,-13 0-16,12 0 15,-12 0-15,0 0 16,-14 0-16,0 0 16,27 0-16,-27 0 15,14 0 1,13 0-16,-1 0 15,1 0 1,0 0 0,0 0-1,-14 13-15,14 1 16,-27-14 0,27 0-16,-13 0 15,-1 0 1,14 0 15,13 13-31,-13-13 31,-1 13-15,1-13 31,13 13-32,-26 1 1,26-1 0,0 0-1,0 13-15,-13 1 16,13-1 0,-14-12-16,14-1 0,0 13 15,-13-26 1,13 14-1,0-1-15,-13 0 32,0 13-17,13-12 1,0-1 0,-14 13-16,1-26 15,13 14 1,0-1-1,0 0 1,0 0 0,0 1-1,0 12-15,-13 0 16,13-12-16,0 12 16,0-13-16,0 1 15,0-1 1,0 0-16,0 0 15,0 14 1,0-14 0,13 13-16,0 1 15,-13-14 1,14-13-16,-1 13 16,-13 1-16,13-1 15,-13 0 1,27 0-16,-27 0 31,13-13-15,-13 14-1,13-14 1,0 0-16,0 0 16,27 0-16,-27 0 15,1 0 1,-1 0-16,0 0 15,14 0-15,-14 0 32,0 0-32,0 0 15,0 0-15,1 0 16,-1 0-16,0 0 16,14 0-1,-1 13-15,-13 0 16,14-13-1,-14 0-15,0 13 0,0-13 63,14 0-47,-1 0-16,14 0 15,0 0-15,-1 14 16,28-1-16,-15-13 0,-12 0 15,-27 0 1,14 13-16,-1-13 16,-12 0-16,-1 0 15,26 0-15,14 0 16,27 0-16,-27 27 16,0-27-16,-1 0 15,15 0-15,-28 0 16,1 0-16,-27 0 15,53 0-15,-39 0 16,-1 0-16,14 0 16,-14 0-16,1 0 15,13 0-15,-14 0 16,1 0 0,-1 0-1,-13 0-15,14 0 16,-1 0-16,-13 0 0,27 0 15,-14 0-15,1 0 16,-1 0 0,14 0-16,-13 0 15,-1 0-15,0 0 16,14 0-16,0 0 16,-14-14-16,1 14 15,-1 0 1,1 0-16,-1 0 15,1 0-15,-1 0 16,-13 0-16,1 0 16,-1 0-1,13 0-15,-13 0 16,1 0-16,12 0 16,1 0-16,12 0 15,-26 0-15,14 0 16,26 0-16,-27 0 15,1 0-15,26 0 16,-40 0-16,0 0 16,14 0-16,-14 0 31,0 0-31,0 0 16,1 0-16,-1 0 15,13 0 1,-13 0-16,1 0 15,-1 0 1,0 0-16,0 0 16,1 0-1,-1 0 1,13 0-16,-12 0 31,-1 0-31,0 0 16,0 0-16,14 0 15,-14 0 79,0-13-78,-13-13-1,0-1 1,0 14-16,0 0 16,0-1-16,0-25 15,0 26-15,0-1 16,0 1-16,0-27 0,0 27 31,0-26-31,0 12 16,0 1-16,0-1 15,13-13 1,-13 1-16,0 26 16,0-27-16,14 13 15,-14 14 1,0 0-16,0 0 16,13-14-16,-13 14 15,0 0 79,0 0-63,0-1-31,0 1 47,-13 0-31,-1 0-1,1-1 1,0-12 62,-14 13-62,14 13-1,0 0 1,-13-14-16,-1 14 16,14-13-1,0 13-15,-14 0 16,1 0-16,12 0 15,1 0-15,-13 0 16,13 0 0,-1-13-16,1 13 15,0 0-15,0 0 16,-1 0-16,-12 0 16,13 0-16,-14 0 15,14 0-15,0 0 16,0 0-1,-27 0-15,27-13 16,-1 13 0,1 0-16,0 0 15,0 0-15,-1 0 16,1 0-16,-13 0 16,-1 0-1,14 0 1,-13 0-16,-14 0 15,27 0-15,0-13 16,-1 13-16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9-04-05T20:31:07.485"/>
    </inkml:context>
    <inkml:brush xml:id="br0">
      <inkml:brushProperty name="width" value="0.05" units="cm"/>
      <inkml:brushProperty name="height" value="0.05" units="cm"/>
      <inkml:brushProperty name="color" value="#ED1C24"/>
      <inkml:brushProperty name="fitToCurve" value="1"/>
    </inkml:brush>
  </inkml:definitions>
  <inkml:trace contextRef="#ctx0" brushRef="#br0">0 153 0,'9'0'203,"0"0"-203,-1 0 16,1 0-16,0 0 219,0-9-204,8 9 1,-8 0 0,0 0-1,0 0 1,0 0-1,0 0 1,-1 0 15,1 0-31,0 0 32,9 0-17,-10 0 16,1 0-15,0 0-16,0 0 16,0 0-1,0 0 1,8 0-16,1 0 16,-1 0-1,1 0-15,0 0 16,-1 0-1,-8 0-15,9 0 16,-9 0 0,-1 0-16,1 0 15,9 0 1,0 0 0,-10 0-1,10 0 1,-9 0-16,0 0 15,-1 0-15,1 0 32,0 0-32,0 0 15,0 0-15,0 0 0,-1 0 16,1 0 0,9 0-1,0 0 1,-10 0-16,1 0 15,0 0-15,0 0 16,8 0-16,1 0 16,-9 0-1,0 0 1,0 0-16,-1 0 16,1 0-1,9 0 1,-18 9-16,17-9 15,-8 0-15,18 9 16,-18-9 0,8 0-16,-8 0 15,0 0 1,0 0-16,8 9 0,-8-9 16,0 0-16,0 0 15,0 0-15,-9 9 16,8-9 31,1 0-32,0 0 1,0 0 0,0 0-1,-1 0 1,1 0 46,-9-9-46,0 0 31,0-9-32,0 9 32,0-8-31,0 8-16,9 0 16,-9 0 15,0 1-16,9 8-15,-9-9 16,9 9 0,-9-9-16,0 0 15,9 0 32,-1 9-16,-8-9-15,9 9 0,0 0-16,0 0 15,0 0-15,8 0 16,-8 0-16,9 0 16,-9 0-16,8 0 15,-8 0-15,9 0 16,8-17-16,-17 17 15,0 0-15,8 0 32,-8 0-32,0 0 15,0 0-15,17-9 0,-17 9 16,9 0 0,-9 0-1,-1 0-15,1 0 16,0 0-1,0 0-15,9 0 32,-10 0-32,1 0 15,9 0 1,-9 0-16,-1 0 16,1 0-16,0 0 15,0 0 1,0 0-16,0 0 15,-1 0 1,10 0-16,-9 0 16,17 0-1,1 0 1,-18 0-16,-1 0 16,10 0-16,-9 0 15,8 0 1,-8 0-1,0 0 1,0 0 0,0 0 15,8 9-31,-8 8 16,9-17-1,-9 9-15,-9 0 47,8-9-31,1 9-16,-9 0 15,9 0 1,0-1 15,-9 1-15,26 35-1,-8-17 1,-9-18 0,0 8-1,-9-8 1,8 0-16,-8 8 16,9 1-16,0 0 31,0-9-31,0-1 15,-9 1-15,9 9 16,-9-9 31,0 0-47,0-1 16,0 1-16,0 9 15,0-9 1,8-1-16,-8 1 15,0 0 1,0 9-16,0-9 16,0-1-1,0 1 1,0 0 0,0 0 15,0 0-16,0-1 17,0 1-32,-8-9 15,8 9 1,-9 0-16,0-9 47,0 0-47,0 0 15,0 18-15,1-18 16,-1 0-16,9 8 16,-18-8-1,9 9 1,1-9-16,-10 0 16,0 0-1,9 0 1,-17 0-16,17 0 15,-17 9 1,8 0-16,0-9 31,1 0-15,8 0-16,0 0 0,-8 0 16,-1 0-1,9 0 1,0 0-1,0 0-15,1 0 16,-10 0 0,9 0-16,-8 0 15,8 0-15,-9 0 16,9 0-16,-8 0 0,8 0 16,-26 0-1,26 0-15,-9 0 16,9 0-16,0 0 15,-8 0-15,-1 0 16,9 0-16,1 0 16,-19 0-16,9 0 15,10 0-15,-10 0 16,0 0-16,1 0 16,-1 0-16,9 0 15,-8 0-15,-1 0 16,0 0-16,-8 0 15,8 0-15,-8 0 16,8 0 0,9 0-16,-17 0 15,17 0-15,0 0 16,-8 0-16,8 0 0,-9 9 16,-8-9-1,-10 8-15,10-8 16,-1 0-16,-17 0 15,18 0-15,8 0 16,1 0-16,8 0 16,-9 0-16,1 0 15,8 0-15,0 0 16,-9 0-16,1 0 16,8 0-1,-9 0-15,9 0 16,-8 0-1,8 0-15,0 0 16,0 0 0,0 0-1,1 0 1,-1 0 0,0 0-1,0 0 16,0 0-15,0 0 0,1 0-1,-1 0-15,0 0 16,0 0 15,-8 0 0,8 0-15,-18 0-16,18 0 16,-8 0-16,8 0 15,0 0-15,0 0 63,1 0-48,-1 0 1,0 0 31,0 0-31,0 0-16,0 0 15,-26 0 1,26-8-16,1 8 15,-1 0 48,0 0-47,0 0-1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214862-9DF5-4AA5-9FC7-CFA8DEF55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F0AF74D-B039-4206-9F9C-D0CB547C75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936BEEE-30CC-4254-A29E-6D5A00C4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29FF-7F80-4157-8BF9-437FD832A5E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ABD1968-2E0A-4A63-A96B-52876C9A8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61FB5F5-F1B4-4773-8038-29FE153A8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EC2AC-A744-4D13-B419-E5801D287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116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1D4F7C-472E-4AD3-9816-97D5C246D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3E048FB-385B-4EC9-B5EF-2410C4D36D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3AA0B4C-2ED1-454C-9656-6D6F62FDA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29FF-7F80-4157-8BF9-437FD832A5E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3903E4A-D47F-4E62-8BDE-128898CF9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1EDBF65-E353-465F-91AD-D57B3E5BE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EC2AC-A744-4D13-B419-E5801D287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3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55A504BD-FF02-4A42-81E1-044815131C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F8E5286-0C2B-4050-85BF-E6B2F53955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8BC93A2-9478-4C96-AB1C-E10612584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29FF-7F80-4157-8BF9-437FD832A5E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5236324-618D-4F8F-86F6-E06C17A69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10E1FA-77FC-445A-B378-49AEA0A4B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EC2AC-A744-4D13-B419-E5801D287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664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850D0D-AD0A-4E22-B8D1-5C700E1B1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A8C155E-1D1C-4E1E-920F-F3CA380475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431E9F8-83DC-4149-B54E-20C2406E7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29FF-7F80-4157-8BF9-437FD832A5E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5AD2232-9156-48C3-9DF3-71D1ECCC4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B3699E8-5291-4E13-8528-D46770669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EC2AC-A744-4D13-B419-E5801D287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82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F586845-D4B7-4947-A86C-09DE6B291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6388D7B-4D54-4067-B84D-2BC3F8D754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AB93488-E9DE-492D-B45F-1C0BEF9A3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29FF-7F80-4157-8BF9-437FD832A5E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F9FD86E-8AFF-4527-A531-1CA5C5F8A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517E5FD-46B0-4801-9B31-0FCEA0A45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EC2AC-A744-4D13-B419-E5801D287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974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450B8A-611D-4514-A12A-5817EDDDB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5D02899-EB1C-4436-86D2-98FEFFDA09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8B16323-B430-4779-8D82-B7678C6F1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A6E4F5C-2908-4AD9-94D7-AD924CB33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29FF-7F80-4157-8BF9-437FD832A5E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E430474-B7CA-4385-9582-7940F2AF3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1A30EBA-9E67-41AD-9630-1EEF5372D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EC2AC-A744-4D13-B419-E5801D287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62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14B1DF-91D3-4807-A86D-15E1BA95D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1C24F35-6D4D-459B-A92B-272259E6B0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7A45525-3481-40C6-9271-865B6429DE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1EDC133-F511-435E-A4D6-201754A54A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86082C9-5E64-44ED-9F25-12FDDFD8E7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469EB95-8AC2-43A8-9A13-C4CAC3976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29FF-7F80-4157-8BF9-437FD832A5E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A852D5E-0C6F-4BDF-BF7A-612D9B1AD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3A57BA6-3808-460D-B337-78141AF46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EC2AC-A744-4D13-B419-E5801D287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357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D756617-3AB9-426B-8FA3-AA2E2BFDF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5FAA8A2-7A6A-4E95-A899-1C86C38CE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29FF-7F80-4157-8BF9-437FD832A5E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5073730-00D9-4544-9673-FD50FA0AF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F5E5BB9-93A5-404D-BCBF-EA2088EB6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EC2AC-A744-4D13-B419-E5801D287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209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4324388F-1BBB-4E29-8B0E-18C888865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29FF-7F80-4157-8BF9-437FD832A5E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1B2A1E1-235D-4BE5-91ED-F7CF78B31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43AD0BD-72BA-444A-AD45-51685A575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EC2AC-A744-4D13-B419-E5801D287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14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D0315F3-1F7D-42C3-85F4-40E79543D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AE92EEF-8456-4DA8-B580-A8708B317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29FC35B-D301-4148-BD61-EE503E3568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9399994-1C42-41EC-A387-81BD2B3DE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29FF-7F80-4157-8BF9-437FD832A5E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E11A0B7-F20E-431C-8BB6-BD64CE3AA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BF48806-0D19-40BB-AE95-21146E072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EC2AC-A744-4D13-B419-E5801D287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380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A1C078-70E7-4218-83B5-32EEF0F48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D1050D0-5246-45D6-A92E-6B71D59152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62F2705-ECE9-4E06-8F18-92DF961F03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96DDAEC-6B54-4AAB-B3BE-154B14A17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29FF-7F80-4157-8BF9-437FD832A5E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7607EF1-B036-4FA6-8A25-EC7A3C8B2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835C878-6861-4D11-A0B2-FA988135C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EC2AC-A744-4D13-B419-E5801D287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242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B4DFFB8-F778-4349-8074-BEAE3E144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25291C0-80D6-4869-A2D8-537EA6A52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90715D7-39EE-4207-BE27-752329785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229FF-7F80-4157-8BF9-437FD832A5E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21E6F24-ECA5-46C2-A39F-6B5EC275B0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CE31DEB-CABF-44CF-A94C-968D14B4CF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EC2AC-A744-4D13-B419-E5801D287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446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7.png"/><Relationship Id="rId7" Type="http://schemas.openxmlformats.org/officeDocument/2006/relationships/customXml" Target="../ink/ink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customXml" Target="../ink/ink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9.png"/><Relationship Id="rId9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10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5" Type="http://schemas.openxmlformats.org/officeDocument/2006/relationships/image" Target="../media/image9.emf"/><Relationship Id="rId4" Type="http://schemas.openxmlformats.org/officeDocument/2006/relationships/customXml" Target="../ink/ink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528E61-3752-44A6-9CF0-725A21774F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47950" y="722313"/>
            <a:ext cx="859155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Mathematics Teacher Noticing</a:t>
            </a:r>
            <a:br>
              <a:rPr lang="en-US" dirty="0"/>
            </a:br>
            <a:r>
              <a:rPr lang="en-US" dirty="0"/>
              <a:t>and Opportunities to Notice</a:t>
            </a:r>
            <a:br>
              <a:rPr lang="en-US" dirty="0"/>
            </a:br>
            <a:r>
              <a:rPr lang="en-US" dirty="0"/>
              <a:t>Student Thinking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2FEEED4-C072-4456-BA6F-1EC7D0E259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5493" y="3109913"/>
            <a:ext cx="9144000" cy="1655762"/>
          </a:xfrm>
        </p:spPr>
        <p:txBody>
          <a:bodyPr/>
          <a:lstStyle/>
          <a:p>
            <a:r>
              <a:rPr lang="en-US" dirty="0"/>
              <a:t>April 11, 2019</a:t>
            </a:r>
          </a:p>
          <a:p>
            <a:r>
              <a:rPr lang="en-US" dirty="0"/>
              <a:t>Darl Rassi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50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xmlns="" id="{881D42F6-3A67-4852-8A88-20602267A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71" y="2957004"/>
            <a:ext cx="2627085" cy="38295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981199"/>
            <a:ext cx="8648700" cy="4195763"/>
          </a:xfrm>
        </p:spPr>
        <p:txBody>
          <a:bodyPr>
            <a:normAutofit/>
          </a:bodyPr>
          <a:lstStyle/>
          <a:p>
            <a:r>
              <a:rPr lang="en-US" sz="2400" dirty="0"/>
              <a:t>PSTs enrolled in a secondary mathematics methods course.</a:t>
            </a:r>
          </a:p>
          <a:p>
            <a:r>
              <a:rPr lang="en-US" sz="2400" dirty="0"/>
              <a:t>Field experience in local high schools with a  mentor teacher.</a:t>
            </a:r>
          </a:p>
          <a:p>
            <a:r>
              <a:rPr lang="en-US" sz="2400" dirty="0"/>
              <a:t>Taught and video-recorded 3 lessons</a:t>
            </a:r>
          </a:p>
          <a:p>
            <a:r>
              <a:rPr lang="en-US" sz="2400" dirty="0"/>
              <a:t>Were interviewed after teaching the three lessons about what they noticed about SMT while teaching.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12F42EE-72D8-42BB-87A8-DD47473CC7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965" y="3789362"/>
            <a:ext cx="3119565" cy="23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3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981199"/>
            <a:ext cx="8648700" cy="4195763"/>
          </a:xfrm>
        </p:spPr>
        <p:txBody>
          <a:bodyPr>
            <a:normAutofit/>
          </a:bodyPr>
          <a:lstStyle/>
          <a:p>
            <a:r>
              <a:rPr lang="en-US" sz="2400" dirty="0"/>
              <a:t>What SMT is present in the classroom (opportunities to notice)?</a:t>
            </a:r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xmlns="" id="{28B2B37B-C87C-4CEB-BD84-E33E5A8FA9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772" y="2761342"/>
            <a:ext cx="1807942" cy="263547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404903" y="2761342"/>
            <a:ext cx="3361251" cy="2241927"/>
            <a:chOff x="3404903" y="2761342"/>
            <a:chExt cx="3361251" cy="224192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xmlns="" id="{4599529A-25A6-4BBA-8030-7C1346D917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4903" y="3429000"/>
              <a:ext cx="1015533" cy="70410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2444E385-84A4-4EDE-B780-0A32FF100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4227" y="2761342"/>
              <a:ext cx="2241927" cy="2241927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6828567" y="2404976"/>
            <a:ext cx="4071661" cy="4071307"/>
            <a:chOff x="6828567" y="2404976"/>
            <a:chExt cx="4071661" cy="407130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5C8AF9C3-BBB7-4409-8912-49924201C3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8567" y="3530253"/>
              <a:ext cx="1015533" cy="7041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BA222C4F-70BC-4154-A128-B485FE586985}"/>
                </a:ext>
              </a:extLst>
            </p:cNvPr>
            <p:cNvSpPr txBox="1"/>
            <p:nvPr/>
          </p:nvSpPr>
          <p:spPr>
            <a:xfrm>
              <a:off x="7844100" y="2404976"/>
              <a:ext cx="3056128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Identified opportunities to notice using a framework for student mathematics and then SMT (</a:t>
              </a:r>
              <a:r>
                <a:rPr lang="nl-NL" sz="2000" dirty="0"/>
                <a:t>Leatham, Peterson, Stockero, &amp; Van Zoest, 2015).</a:t>
              </a:r>
              <a:endParaRPr lang="en-US" sz="2000" dirty="0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956F5CD2-B9D4-4BD2-AF97-4594EFC9DE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9883" y="4234356"/>
              <a:ext cx="2241927" cy="2241927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xmlns="" id="{5C43725B-94A2-40AD-9F8B-42CB7DE62ADD}"/>
                    </a:ext>
                  </a:extLst>
                </p14:cNvPr>
                <p14:cNvContentPartPr/>
                <p14:nvPr/>
              </p14:nvContentPartPr>
              <p14:xfrm>
                <a:off x="8776943" y="4940333"/>
                <a:ext cx="1119960" cy="34056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5C43725B-94A2-40AD-9F8B-42CB7DE62ADD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767943" y="4931333"/>
                  <a:ext cx="1137600" cy="35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xmlns="" id="{AED6C56A-1092-4D9F-9310-A41B957298A5}"/>
                    </a:ext>
                  </a:extLst>
                </p14:cNvPr>
                <p14:cNvContentPartPr/>
                <p14:nvPr/>
              </p14:nvContentPartPr>
              <p14:xfrm>
                <a:off x="9950490" y="5612255"/>
                <a:ext cx="642240" cy="20880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AED6C56A-1092-4D9F-9310-A41B957298A5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9941490" y="5603255"/>
                  <a:ext cx="659880" cy="2264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06841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/>
              <a:t>Results – Opportunities to Notice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981199"/>
            <a:ext cx="8648700" cy="4195763"/>
          </a:xfrm>
        </p:spPr>
        <p:txBody>
          <a:bodyPr>
            <a:normAutofit/>
          </a:bodyPr>
          <a:lstStyle/>
          <a:p>
            <a:r>
              <a:rPr lang="en-US" sz="2400" dirty="0"/>
              <a:t>Qualitative Data Analysis Software</a:t>
            </a:r>
          </a:p>
          <a:p>
            <a:r>
              <a:rPr lang="en-US" sz="2400" dirty="0"/>
              <a:t>Timeline of class period</a:t>
            </a:r>
          </a:p>
          <a:p>
            <a:r>
              <a:rPr lang="en-US" sz="2400" dirty="0"/>
              <a:t>Bradley’s first lesson.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344625" y="3942834"/>
            <a:ext cx="9292531" cy="1711143"/>
            <a:chOff x="1344625" y="3942834"/>
            <a:chExt cx="9292531" cy="171114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xmlns="" id="{B2079E1E-F7BB-44D2-BF5F-98862C2B420D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4385" y="4207813"/>
              <a:ext cx="6752771" cy="1139533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0ED77B04-3893-41C4-8375-67A1A14CC65B}"/>
                </a:ext>
              </a:extLst>
            </p:cNvPr>
            <p:cNvSpPr txBox="1"/>
            <p:nvPr/>
          </p:nvSpPr>
          <p:spPr>
            <a:xfrm>
              <a:off x="1344625" y="3942834"/>
              <a:ext cx="1813430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Episodes (Topics)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xmlns="" id="{755F051F-0A7B-4E44-9E1A-7288850DF0F9}"/>
                </a:ext>
              </a:extLst>
            </p:cNvPr>
            <p:cNvCxnSpPr>
              <a:cxnSpLocks/>
            </p:cNvCxnSpPr>
            <p:nvPr/>
          </p:nvCxnSpPr>
          <p:spPr>
            <a:xfrm>
              <a:off x="3388360" y="4127500"/>
              <a:ext cx="1470660" cy="281940"/>
            </a:xfrm>
            <a:prstGeom prst="straightConnector1">
              <a:avLst/>
            </a:prstGeom>
            <a:ln w="57150">
              <a:headEnd w="lg" len="lg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EEE49D5D-46E2-41ED-BCA4-CA8668CE6DF5}"/>
                </a:ext>
              </a:extLst>
            </p:cNvPr>
            <p:cNvSpPr txBox="1"/>
            <p:nvPr/>
          </p:nvSpPr>
          <p:spPr>
            <a:xfrm>
              <a:off x="2538855" y="4613739"/>
              <a:ext cx="619200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SM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xmlns="" id="{8CAB70DE-D267-417E-BF1E-BDBA4EEB2DA2}"/>
                </a:ext>
              </a:extLst>
            </p:cNvPr>
            <p:cNvCxnSpPr>
              <a:cxnSpLocks/>
            </p:cNvCxnSpPr>
            <p:nvPr/>
          </p:nvCxnSpPr>
          <p:spPr>
            <a:xfrm>
              <a:off x="3388360" y="4777579"/>
              <a:ext cx="1211580" cy="0"/>
            </a:xfrm>
            <a:prstGeom prst="straightConnector1">
              <a:avLst/>
            </a:prstGeom>
            <a:ln w="57150">
              <a:headEnd w="lg" len="lg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72AD8A1-2B83-4DA0-8547-D3428E807226}"/>
                </a:ext>
              </a:extLst>
            </p:cNvPr>
            <p:cNvSpPr txBox="1"/>
            <p:nvPr/>
          </p:nvSpPr>
          <p:spPr>
            <a:xfrm>
              <a:off x="2495121" y="5284645"/>
              <a:ext cx="662934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SMT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xmlns="" id="{59DE752C-9F2A-4145-9C80-A05EA4B509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62986" y="5145719"/>
              <a:ext cx="4581194" cy="308776"/>
            </a:xfrm>
            <a:prstGeom prst="straightConnector1">
              <a:avLst/>
            </a:prstGeom>
            <a:ln w="57150">
              <a:headEnd w="lg" len="lg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3183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/>
              <a:t>Results – Opportunities to Notice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447801"/>
            <a:ext cx="8648700" cy="47291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Bradley’s Lessons			Sadie’s Lessons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Randy’s Lessons			Jamie’s Lessons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B5904A84-209A-4144-924E-399E8B46C21B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7"/>
          <a:stretch/>
        </p:blipFill>
        <p:spPr bwMode="auto">
          <a:xfrm>
            <a:off x="2812097" y="2505393"/>
            <a:ext cx="2166620" cy="548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A4E92025-5E48-4541-B747-17DFE8C22E94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5"/>
          <a:stretch/>
        </p:blipFill>
        <p:spPr bwMode="auto">
          <a:xfrm>
            <a:off x="2812097" y="3154680"/>
            <a:ext cx="3309620" cy="548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7EE3CDD1-ED1B-4522-A822-29D74AE7B2B5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5"/>
          <a:stretch/>
        </p:blipFill>
        <p:spPr bwMode="auto">
          <a:xfrm>
            <a:off x="2812097" y="1863729"/>
            <a:ext cx="2962275" cy="548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DAD0DEAA-E930-4AA0-8B61-1A021AEC125D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1"/>
          <a:stretch/>
        </p:blipFill>
        <p:spPr bwMode="auto">
          <a:xfrm>
            <a:off x="2812097" y="4810457"/>
            <a:ext cx="3383280" cy="548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0B5A0DF9-1E33-4B95-B2C8-1204B16DA372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"/>
          <a:stretch/>
        </p:blipFill>
        <p:spPr bwMode="auto">
          <a:xfrm>
            <a:off x="2812097" y="4171311"/>
            <a:ext cx="2440940" cy="548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7387CECD-03C0-4061-9AF5-1FE7F99947A7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4"/>
          <a:stretch/>
        </p:blipFill>
        <p:spPr bwMode="auto">
          <a:xfrm>
            <a:off x="2812097" y="5449603"/>
            <a:ext cx="3602355" cy="548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D89CAFF-1DBB-4EFF-8565-4B66E8CF58EE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9"/>
          <a:stretch/>
        </p:blipFill>
        <p:spPr bwMode="auto">
          <a:xfrm>
            <a:off x="7393305" y="1863729"/>
            <a:ext cx="3776345" cy="548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42F4821F-2013-49DC-B14F-7767C751FBB4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1"/>
          <a:stretch/>
        </p:blipFill>
        <p:spPr bwMode="auto">
          <a:xfrm>
            <a:off x="7389813" y="2505393"/>
            <a:ext cx="3903980" cy="548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D613F2D8-9FFB-470F-8814-DBEEF647D206}"/>
              </a:ext>
            </a:extLst>
          </p:cNvPr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4"/>
          <a:stretch/>
        </p:blipFill>
        <p:spPr bwMode="auto">
          <a:xfrm>
            <a:off x="7396163" y="3179133"/>
            <a:ext cx="3666490" cy="4114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A5688F4-4E88-4738-BAB7-480E1E57E091}"/>
              </a:ext>
            </a:extLst>
          </p:cNvPr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4"/>
          <a:stretch/>
        </p:blipFill>
        <p:spPr bwMode="auto">
          <a:xfrm>
            <a:off x="7396163" y="4800915"/>
            <a:ext cx="3602355" cy="548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28A9EDB9-F978-439F-A254-A4B42FF2B4AE}"/>
              </a:ext>
            </a:extLst>
          </p:cNvPr>
          <p:cNvPicPr/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7"/>
          <a:stretch/>
        </p:blipFill>
        <p:spPr bwMode="auto">
          <a:xfrm>
            <a:off x="7389813" y="4171311"/>
            <a:ext cx="3886200" cy="4114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040208D9-A9F0-4AC3-8C8D-615FE4831719}"/>
              </a:ext>
            </a:extLst>
          </p:cNvPr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"/>
          <a:stretch/>
        </p:blipFill>
        <p:spPr bwMode="auto">
          <a:xfrm>
            <a:off x="7389813" y="5455314"/>
            <a:ext cx="3181985" cy="4114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5794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/>
              <a:t>Results – Opportunities to Notice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4591050"/>
            <a:ext cx="8648700" cy="1585912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xmlns="" id="{B16EB914-4E02-4496-AFEB-54C3FF806D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9470833"/>
              </p:ext>
            </p:extLst>
          </p:nvPr>
        </p:nvGraphicFramePr>
        <p:xfrm>
          <a:off x="3429000" y="1571626"/>
          <a:ext cx="6057900" cy="3952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705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/>
              <a:t>Results – Opportunities to Notice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828800"/>
            <a:ext cx="8648700" cy="4348162"/>
          </a:xfrm>
        </p:spPr>
        <p:txBody>
          <a:bodyPr>
            <a:normAutofit/>
          </a:bodyPr>
          <a:lstStyle/>
          <a:p>
            <a:r>
              <a:rPr lang="en-US" sz="2400" dirty="0"/>
              <a:t>Overall: Few opportunities to notice</a:t>
            </a:r>
          </a:p>
          <a:p>
            <a:pPr lvl="1"/>
            <a:r>
              <a:rPr lang="en-US" sz="2000" dirty="0"/>
              <a:t>Eliciting and using SMT is difficult (</a:t>
            </a:r>
            <a:r>
              <a:rPr lang="en-US" sz="2000" dirty="0" err="1"/>
              <a:t>Fraivillig</a:t>
            </a:r>
            <a:r>
              <a:rPr lang="en-US" sz="2000" dirty="0"/>
              <a:t>, Murphy, &amp; </a:t>
            </a:r>
            <a:r>
              <a:rPr lang="en-US" sz="2000" dirty="0" err="1"/>
              <a:t>Fuson</a:t>
            </a:r>
            <a:r>
              <a:rPr lang="en-US" sz="2000" dirty="0"/>
              <a:t>, 1999)</a:t>
            </a:r>
          </a:p>
          <a:p>
            <a:r>
              <a:rPr lang="en-US" sz="2400" dirty="0"/>
              <a:t>Randy: Lesson 1</a:t>
            </a:r>
          </a:p>
          <a:p>
            <a:pPr lvl="1"/>
            <a:r>
              <a:rPr lang="en-US" sz="2000" dirty="0"/>
              <a:t>Low-stakes</a:t>
            </a:r>
          </a:p>
          <a:p>
            <a:pPr lvl="1"/>
            <a:r>
              <a:rPr lang="en-US" sz="2000" dirty="0"/>
              <a:t>Student collaboration/</a:t>
            </a:r>
          </a:p>
          <a:p>
            <a:pPr marL="457200" lvl="1" indent="0">
              <a:buNone/>
            </a:pPr>
            <a:r>
              <a:rPr lang="en-US" sz="2000" dirty="0"/>
              <a:t>    problem-solving</a:t>
            </a:r>
          </a:p>
          <a:p>
            <a:r>
              <a:rPr lang="en-US" sz="2400" dirty="0"/>
              <a:t>Jamie: Minimal</a:t>
            </a:r>
          </a:p>
          <a:p>
            <a:pPr lvl="1"/>
            <a:r>
              <a:rPr lang="en-US" sz="2000" dirty="0"/>
              <a:t>Focuses on telling</a:t>
            </a:r>
          </a:p>
          <a:p>
            <a:pPr marL="457200" lvl="1" indent="0">
              <a:buNone/>
            </a:pPr>
            <a:r>
              <a:rPr lang="en-US" sz="2000" dirty="0"/>
              <a:t>    students correct way to</a:t>
            </a:r>
          </a:p>
          <a:p>
            <a:pPr marL="457200" lvl="1" indent="0">
              <a:buNone/>
            </a:pPr>
            <a:r>
              <a:rPr lang="en-US" sz="2000" dirty="0"/>
              <a:t>    do the problems.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xmlns="" id="{B16EB914-4E02-4496-AFEB-54C3FF806D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2379676"/>
              </p:ext>
            </p:extLst>
          </p:nvPr>
        </p:nvGraphicFramePr>
        <p:xfrm>
          <a:off x="6076950" y="3067050"/>
          <a:ext cx="5257800" cy="3128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36216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/>
              <a:t>Implications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981199"/>
            <a:ext cx="8648700" cy="4195763"/>
          </a:xfrm>
        </p:spPr>
        <p:txBody>
          <a:bodyPr>
            <a:normAutofit/>
          </a:bodyPr>
          <a:lstStyle/>
          <a:p>
            <a:r>
              <a:rPr lang="en-US" sz="2400" dirty="0"/>
              <a:t>Shift focus from “Can teachers notice SMT?” to “Can teachers create opportunities to notice SMT?”</a:t>
            </a:r>
          </a:p>
          <a:p>
            <a:r>
              <a:rPr lang="en-US" sz="2400" dirty="0"/>
              <a:t>Why are teachers (not) creating opportunities to notice SMT?</a:t>
            </a:r>
          </a:p>
          <a:p>
            <a:r>
              <a:rPr lang="en-US" sz="2400" dirty="0"/>
              <a:t>Allow PSTs to teach in low-stakes environment.  Have students </a:t>
            </a:r>
            <a:r>
              <a:rPr lang="en-US" sz="2400" dirty="0" smtClean="0"/>
              <a:t>collaborate </a:t>
            </a:r>
            <a:r>
              <a:rPr lang="en-US" sz="2400" dirty="0"/>
              <a:t>on open-ended problem-solving tasks.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6991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981199"/>
            <a:ext cx="8648700" cy="4195763"/>
          </a:xfrm>
        </p:spPr>
        <p:txBody>
          <a:bodyPr>
            <a:normAutofit/>
          </a:bodyPr>
          <a:lstStyle/>
          <a:p>
            <a:r>
              <a:rPr lang="en-US" sz="2400" dirty="0"/>
              <a:t>What SMT was noticed?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404903" y="2761342"/>
            <a:ext cx="3361251" cy="2241927"/>
            <a:chOff x="3404903" y="2761342"/>
            <a:chExt cx="3361251" cy="224192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xmlns="" id="{4599529A-25A6-4BBA-8030-7C1346D917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4903" y="3429000"/>
              <a:ext cx="1015533" cy="70410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2444E385-84A4-4EDE-B780-0A32FF100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4227" y="2761342"/>
              <a:ext cx="2241927" cy="2241927"/>
            </a:xfrm>
            <a:prstGeom prst="rect">
              <a:avLst/>
            </a:prstGeom>
          </p:spPr>
        </p:pic>
      </p:grpSp>
      <p:grpSp>
        <p:nvGrpSpPr>
          <p:cNvPr id="5" name="Group 4"/>
          <p:cNvGrpSpPr/>
          <p:nvPr/>
        </p:nvGrpSpPr>
        <p:grpSpPr>
          <a:xfrm>
            <a:off x="6828567" y="3027272"/>
            <a:ext cx="4350343" cy="2949813"/>
            <a:chOff x="6828567" y="3027272"/>
            <a:chExt cx="4350343" cy="294981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5C8AF9C3-BBB7-4409-8912-49924201C3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8567" y="3530253"/>
              <a:ext cx="1015533" cy="7041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BA222C4F-70BC-4154-A128-B485FE586985}"/>
                </a:ext>
              </a:extLst>
            </p:cNvPr>
            <p:cNvSpPr txBox="1"/>
            <p:nvPr/>
          </p:nvSpPr>
          <p:spPr>
            <a:xfrm>
              <a:off x="8122782" y="3027272"/>
              <a:ext cx="30561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Analyze interview transcripts.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956F5CD2-B9D4-4BD2-AF97-4594EFC9DE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0251" y="3735158"/>
              <a:ext cx="2241927" cy="2241927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xmlns="" id="{5C43725B-94A2-40AD-9F8B-42CB7DE62ADD}"/>
                    </a:ext>
                  </a:extLst>
                </p14:cNvPr>
                <p14:cNvContentPartPr/>
                <p14:nvPr/>
              </p14:nvContentPartPr>
              <p14:xfrm>
                <a:off x="8377311" y="4441135"/>
                <a:ext cx="1119960" cy="34056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5C43725B-94A2-40AD-9F8B-42CB7DE62ADD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368311" y="4432135"/>
                  <a:ext cx="1137600" cy="35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xmlns="" id="{AED6C56A-1092-4D9F-9310-A41B957298A5}"/>
                    </a:ext>
                  </a:extLst>
                </p14:cNvPr>
                <p14:cNvContentPartPr/>
                <p14:nvPr/>
              </p14:nvContentPartPr>
              <p14:xfrm>
                <a:off x="9550858" y="5113057"/>
                <a:ext cx="642240" cy="20880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AED6C56A-1092-4D9F-9310-A41B957298A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541858" y="5104057"/>
                  <a:ext cx="659880" cy="22644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A13B8BB7-31DA-4516-9845-E4B3AB9E220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091" y="2952750"/>
            <a:ext cx="2403860" cy="183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0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981199"/>
            <a:ext cx="8648700" cy="4195763"/>
          </a:xfrm>
        </p:spPr>
        <p:txBody>
          <a:bodyPr>
            <a:normAutofit/>
          </a:bodyPr>
          <a:lstStyle/>
          <a:p>
            <a:r>
              <a:rPr lang="en-US" sz="2400" dirty="0"/>
              <a:t>Connect opportunities to notice (environment) with what was noticed (perception)?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3076204" y="2722856"/>
            <a:ext cx="2940704" cy="2548408"/>
            <a:chOff x="3076204" y="2722856"/>
            <a:chExt cx="2940704" cy="254840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xmlns="" id="{4599529A-25A6-4BBA-8030-7C1346D917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44338">
              <a:off x="5001375" y="3727028"/>
              <a:ext cx="1015533" cy="704103"/>
            </a:xfrm>
            <a:prstGeom prst="rect">
              <a:avLst/>
            </a:prstGeom>
          </p:spPr>
        </p:pic>
        <p:pic>
          <p:nvPicPr>
            <p:cNvPr id="14" name="Content Placeholder 6">
              <a:extLst>
                <a:ext uri="{FF2B5EF4-FFF2-40B4-BE49-F238E27FC236}">
                  <a16:creationId xmlns:a16="http://schemas.microsoft.com/office/drawing/2014/main" xmlns="" id="{06D4AA68-3D9B-48F4-A9E8-4171B64A2C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6204" y="2722856"/>
              <a:ext cx="1748214" cy="2548408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6581507" y="3077147"/>
            <a:ext cx="3609122" cy="1839826"/>
            <a:chOff x="6581507" y="3077147"/>
            <a:chExt cx="3609122" cy="183982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A13B8BB7-31DA-4516-9845-E4B3AB9E2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6769" y="3077147"/>
              <a:ext cx="2403860" cy="183982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9787E4DA-8DEC-4DF3-A71C-83FAC49D2F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437921">
              <a:off x="6581507" y="3754258"/>
              <a:ext cx="1020417" cy="704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048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 smtClean="0"/>
              <a:t>Opportunities to Notice &amp; Noticing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id="{3D2A6F7D-AEF6-408D-BA32-C68D395930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05100" y="1582057"/>
                <a:ext cx="8648700" cy="4594905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Interesting example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Logarithm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⁡(  )</m:t>
                    </m:r>
                  </m:oMath>
                </a14:m>
                <a:r>
                  <a:rPr lang="en-US" sz="2000" dirty="0" smtClean="0"/>
                  <a:t> has a base of 10</a:t>
                </a:r>
              </a:p>
              <a:p>
                <a:pPr lvl="1"/>
                <a:r>
                  <a:rPr lang="en-US" sz="2000" dirty="0" smtClean="0"/>
                  <a:t>Natural log is abbreviated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ln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⁡(  )</m:t>
                    </m:r>
                  </m:oMath>
                </a14:m>
                <a:r>
                  <a:rPr lang="en-US" sz="2000" dirty="0" smtClean="0"/>
                  <a:t> and has a base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sz="2000" dirty="0" smtClean="0"/>
                  <a:t>.</a:t>
                </a:r>
                <a:endParaRPr lang="en-US" sz="20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id="{3D2A6F7D-AEF6-408D-BA32-C68D395930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05100" y="1582057"/>
                <a:ext cx="8648700" cy="4594905"/>
              </a:xfrm>
              <a:blipFill rotWithShape="0">
                <a:blip r:embed="rId2"/>
                <a:stretch>
                  <a:fillRect l="-987" t="-18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A13B8BB7-31DA-4516-9845-E4B3AB9E22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854" y="2239254"/>
            <a:ext cx="1985915" cy="151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91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981199"/>
            <a:ext cx="8648700" cy="4195763"/>
          </a:xfrm>
        </p:spPr>
        <p:txBody>
          <a:bodyPr/>
          <a:lstStyle/>
          <a:p>
            <a:r>
              <a:rPr lang="en-US" dirty="0"/>
              <a:t>The mathematics </a:t>
            </a:r>
          </a:p>
          <a:p>
            <a:pPr marL="0" indent="0">
              <a:buNone/>
            </a:pPr>
            <a:r>
              <a:rPr lang="en-US" dirty="0"/>
              <a:t>   classroom.</a:t>
            </a:r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xmlns="" id="{F998ACB9-83CD-49DB-97E5-1B1451DDE9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426" y="1981200"/>
            <a:ext cx="2878303" cy="4195763"/>
          </a:xfrm>
          <a:prstGeom prst="rect">
            <a:avLst/>
          </a:prstGeom>
        </p:spPr>
      </p:pic>
      <p:sp>
        <p:nvSpPr>
          <p:cNvPr id="5" name="Thought Bubble: Cloud 4">
            <a:extLst>
              <a:ext uri="{FF2B5EF4-FFF2-40B4-BE49-F238E27FC236}">
                <a16:creationId xmlns:a16="http://schemas.microsoft.com/office/drawing/2014/main" xmlns="" id="{318E2277-936B-42BB-9A68-3DAC628EDA05}"/>
              </a:ext>
            </a:extLst>
          </p:cNvPr>
          <p:cNvSpPr/>
          <p:nvPr/>
        </p:nvSpPr>
        <p:spPr>
          <a:xfrm>
            <a:off x="8747578" y="2140858"/>
            <a:ext cx="2453822" cy="1574574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peech Bubble: Oval 5">
            <a:extLst>
              <a:ext uri="{FF2B5EF4-FFF2-40B4-BE49-F238E27FC236}">
                <a16:creationId xmlns:a16="http://schemas.microsoft.com/office/drawing/2014/main" xmlns="" id="{34954AD6-EF89-4FF6-8F6D-D4C3671B2E98}"/>
              </a:ext>
            </a:extLst>
          </p:cNvPr>
          <p:cNvSpPr/>
          <p:nvPr/>
        </p:nvSpPr>
        <p:spPr>
          <a:xfrm flipH="1">
            <a:off x="7645399" y="1144133"/>
            <a:ext cx="1102179" cy="227851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00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 smtClean="0"/>
              <a:t>Opportunities to Notice &amp; Noticing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582057"/>
            <a:ext cx="8648700" cy="4594905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Researcher:	She [Ann] asked a question. Do you remember that?</a:t>
            </a:r>
          </a:p>
          <a:p>
            <a:pPr marL="231775"/>
            <a:r>
              <a:rPr lang="en-US" sz="2400" dirty="0" smtClean="0"/>
              <a:t>Sadie:</a:t>
            </a:r>
            <a:r>
              <a:rPr lang="en-US" sz="2400" dirty="0"/>
              <a:t>	Vaguely yeah. She hasn't been there for a lot of my lessons, so I totally forgot she was in this one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[Conversation about other students].</a:t>
            </a:r>
          </a:p>
          <a:p>
            <a:r>
              <a:rPr lang="en-US" sz="2400" dirty="0"/>
              <a:t>Sadie </a:t>
            </a:r>
            <a:r>
              <a:rPr lang="en-US" sz="2400" dirty="0" smtClean="0"/>
              <a:t>:</a:t>
            </a:r>
            <a:r>
              <a:rPr lang="en-US" sz="2400" dirty="0"/>
              <a:t>	I think that's where </a:t>
            </a:r>
            <a:r>
              <a:rPr lang="en-US" sz="2400" dirty="0" smtClean="0"/>
              <a:t>Ann </a:t>
            </a:r>
            <a:r>
              <a:rPr lang="en-US" sz="2400" dirty="0"/>
              <a:t>was coming from was she had that concrete thinking that </a:t>
            </a:r>
            <a:r>
              <a:rPr lang="en-US" sz="2400" dirty="0" smtClean="0"/>
              <a:t>it's [the base of the natural logarithm] </a:t>
            </a:r>
            <a:r>
              <a:rPr lang="en-US" sz="2400" dirty="0"/>
              <a:t>always 10. Then we were able to reason together the difference, like if you see an L-N then it's an </a:t>
            </a:r>
            <a:r>
              <a:rPr lang="en-US" sz="2400" i="1" dirty="0" smtClean="0"/>
              <a:t>e</a:t>
            </a:r>
            <a:r>
              <a:rPr lang="en-US" sz="2400" dirty="0" smtClean="0"/>
              <a:t> </a:t>
            </a:r>
            <a:r>
              <a:rPr lang="en-US" sz="2400" dirty="0"/>
              <a:t>and if it's a log then it's a 10. I remember she asked, </a:t>
            </a:r>
            <a:r>
              <a:rPr lang="en-US" sz="2400" b="1" dirty="0"/>
              <a:t>"How do you know when to use which one?"</a:t>
            </a:r>
            <a:r>
              <a:rPr lang="en-US" sz="2400" dirty="0"/>
              <a:t> I think that's what she asked, so then I was like, ""What's the difference?" From there I think she would be thinking I either use an </a:t>
            </a:r>
            <a:r>
              <a:rPr lang="en-US" sz="2400" i="1" dirty="0" smtClean="0"/>
              <a:t>e</a:t>
            </a:r>
            <a:r>
              <a:rPr lang="en-US" sz="2400" dirty="0" smtClean="0"/>
              <a:t> </a:t>
            </a:r>
            <a:r>
              <a:rPr lang="en-US" sz="2400" dirty="0"/>
              <a:t>or a 10, but I don't know where, and I don't know when.</a:t>
            </a:r>
          </a:p>
          <a:p>
            <a:endParaRPr lang="en-US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A13B8BB7-31DA-4516-9845-E4B3AB9E22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854" y="2239254"/>
            <a:ext cx="1985915" cy="151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27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46400" y="2844800"/>
            <a:ext cx="82550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 smtClean="0"/>
              <a:t>Opportunities to Notice &amp; Noticing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690689"/>
            <a:ext cx="8648700" cy="44862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From classroom video:</a:t>
            </a:r>
          </a:p>
          <a:p>
            <a:r>
              <a:rPr lang="en-US" sz="2400" dirty="0" smtClean="0"/>
              <a:t>Sadie :</a:t>
            </a:r>
            <a:r>
              <a:rPr lang="en-US" sz="2400" dirty="0"/>
              <a:t>	X is by itself. So, we're done. Okay? So, the trick in this one was just using that natural log to get that base E.</a:t>
            </a:r>
          </a:p>
          <a:p>
            <a:r>
              <a:rPr lang="en-US" sz="2400" dirty="0" smtClean="0"/>
              <a:t>Ann (Student):</a:t>
            </a:r>
            <a:r>
              <a:rPr lang="en-US" sz="2400" dirty="0"/>
              <a:t>	Wait, so you know how the </a:t>
            </a:r>
            <a:r>
              <a:rPr lang="en-US" sz="2400" i="1" dirty="0" smtClean="0"/>
              <a:t>e</a:t>
            </a:r>
            <a:r>
              <a:rPr lang="en-US" sz="2400" dirty="0" smtClean="0"/>
              <a:t> </a:t>
            </a:r>
            <a:r>
              <a:rPr lang="en-US" sz="2400" dirty="0"/>
              <a:t>equals 10 to the 10 there instead of the </a:t>
            </a:r>
            <a:r>
              <a:rPr lang="en-US" sz="2400" i="1" dirty="0" smtClean="0"/>
              <a:t>e</a:t>
            </a:r>
            <a:r>
              <a:rPr lang="en-US" sz="2400" dirty="0" smtClean="0"/>
              <a:t> </a:t>
            </a:r>
            <a:r>
              <a:rPr lang="en-US" sz="2400" dirty="0"/>
              <a:t>there. So, you wouldn't solve that out though 10 to the third </a:t>
            </a:r>
            <a:r>
              <a:rPr lang="en-US" sz="2400" dirty="0" smtClean="0"/>
              <a:t>equals </a:t>
            </a:r>
            <a:r>
              <a:rPr lang="en-US" sz="2400" i="1" dirty="0"/>
              <a:t>e</a:t>
            </a:r>
            <a:r>
              <a:rPr lang="en-US" sz="2400" dirty="0"/>
              <a:t> to the third equals X.</a:t>
            </a:r>
          </a:p>
          <a:p>
            <a:r>
              <a:rPr lang="en-US" sz="2400" dirty="0"/>
              <a:t>Sadie </a:t>
            </a:r>
            <a:r>
              <a:rPr lang="en-US" sz="2400" dirty="0" smtClean="0"/>
              <a:t>:</a:t>
            </a:r>
            <a:r>
              <a:rPr lang="en-US" sz="2400" dirty="0"/>
              <a:t>	The 10 is a different kind of log. When we have that L and that N, that should trigger you to think of </a:t>
            </a:r>
            <a:r>
              <a:rPr lang="en-US" sz="2400" i="1" dirty="0" smtClean="0"/>
              <a:t>e</a:t>
            </a:r>
            <a:r>
              <a:rPr lang="en-US" sz="2400" dirty="0" smtClean="0"/>
              <a:t>. </a:t>
            </a:r>
            <a:r>
              <a:rPr lang="en-US" sz="2400" dirty="0"/>
              <a:t>So, we'll go through your, that scenario with the other log. Actually, right now. So, if we go through this one right now, </a:t>
            </a:r>
            <a:r>
              <a:rPr lang="en-US" sz="2400" dirty="0" smtClean="0"/>
              <a:t>Ann </a:t>
            </a:r>
            <a:r>
              <a:rPr lang="en-US" sz="2400" dirty="0"/>
              <a:t>brings up a good point. How do I know if there's nothing there to put 10 or an </a:t>
            </a:r>
            <a:r>
              <a:rPr lang="en-US" sz="2400" i="1" dirty="0" smtClean="0"/>
              <a:t>e</a:t>
            </a:r>
            <a:r>
              <a:rPr lang="en-US" sz="2400" dirty="0" smtClean="0"/>
              <a:t>. </a:t>
            </a:r>
            <a:r>
              <a:rPr lang="en-US" sz="2400" dirty="0"/>
              <a:t>I know those are my two options, but how do I know which one do I </a:t>
            </a:r>
            <a:r>
              <a:rPr lang="en-US" sz="2400" dirty="0" smtClean="0"/>
              <a:t>do?</a:t>
            </a:r>
            <a:endParaRPr lang="en-US" sz="2400" dirty="0"/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xmlns="" id="{06D4AA68-3D9B-48F4-A9E8-4171B64A2C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79" y="2171313"/>
            <a:ext cx="1748214" cy="254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00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981199"/>
            <a:ext cx="8648700" cy="4195763"/>
          </a:xfrm>
        </p:spPr>
        <p:txBody>
          <a:bodyPr>
            <a:normAutofit/>
          </a:bodyPr>
          <a:lstStyle/>
          <a:p>
            <a:r>
              <a:rPr lang="en-US" sz="2400" dirty="0"/>
              <a:t>PSTs create few opportunities to notice SMT</a:t>
            </a:r>
          </a:p>
          <a:p>
            <a:r>
              <a:rPr lang="en-US" sz="2400" dirty="0"/>
              <a:t>The lesson that had the most opportunities to notice SMT was low-stakes and had students collaborating with problem-solving tasks.</a:t>
            </a:r>
          </a:p>
          <a:p>
            <a:r>
              <a:rPr lang="en-US" sz="2400" dirty="0"/>
              <a:t>Further work needs to be done to connect opportunities to notice to what teachers notice about SMT.</a:t>
            </a:r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xmlns="" id="{06D4AA68-3D9B-48F4-A9E8-4171B64A2C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097" y="3256050"/>
            <a:ext cx="1505170" cy="219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3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959077"/>
          </a:xfrm>
        </p:spPr>
        <p:txBody>
          <a:bodyPr/>
          <a:lstStyle/>
          <a:p>
            <a:r>
              <a:rPr lang="en-US" dirty="0"/>
              <a:t>Thank you!  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602015"/>
            <a:ext cx="8648700" cy="4536848"/>
          </a:xfrm>
        </p:spPr>
        <p:txBody>
          <a:bodyPr>
            <a:noAutofit/>
          </a:bodyPr>
          <a:lstStyle/>
          <a:p>
            <a:pPr marL="401638" indent="-401638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Frank, M. L., Carpenter, T. P., Levi, L., &amp; </a:t>
            </a:r>
            <a:r>
              <a:rPr lang="en-US" sz="1600" dirty="0" err="1">
                <a:ea typeface="Calibri" panose="020F0502020204030204" pitchFamily="34" charset="0"/>
                <a:cs typeface="Times New Roman" panose="02020603050405020304" pitchFamily="18" charset="0"/>
              </a:rPr>
              <a:t>Fennema</a:t>
            </a: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, E. (2001). Capturing teachers’ generative change: A follow-up study of professional development in mathematics. </a:t>
            </a:r>
            <a:r>
              <a:rPr lang="en-US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American Educational Research Journal, 38</a:t>
            </a: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(3), 653</a:t>
            </a: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689.</a:t>
            </a:r>
          </a:p>
          <a:p>
            <a:pPr marL="401638" indent="-401638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600" dirty="0" err="1"/>
              <a:t>Fraivillig</a:t>
            </a:r>
            <a:r>
              <a:rPr lang="en-US" sz="1600" dirty="0"/>
              <a:t>, J. L., Murphy, L. A., &amp; </a:t>
            </a:r>
            <a:r>
              <a:rPr lang="en-US" sz="1600" dirty="0" err="1"/>
              <a:t>Fuson</a:t>
            </a:r>
            <a:r>
              <a:rPr lang="en-US" sz="1600" dirty="0"/>
              <a:t>, K. C. (1999). Advancing children’s mathematical thinking in everyday mathematics classrooms. </a:t>
            </a:r>
            <a:r>
              <a:rPr lang="en-US" sz="1600" i="1" dirty="0"/>
              <a:t>Journal for Research in Mathematics Education</a:t>
            </a:r>
            <a:r>
              <a:rPr lang="en-US" sz="1600" dirty="0"/>
              <a:t>, </a:t>
            </a:r>
            <a:r>
              <a:rPr lang="en-US" sz="1600" i="1" dirty="0"/>
              <a:t>30</a:t>
            </a:r>
            <a:r>
              <a:rPr lang="en-US" sz="1600" dirty="0"/>
              <a:t>(2), 148</a:t>
            </a:r>
            <a:r>
              <a:rPr lang="en-US" sz="1600" dirty="0">
                <a:sym typeface="Symbol" panose="05050102010706020507" pitchFamily="18" charset="2"/>
              </a:rPr>
              <a:t></a:t>
            </a:r>
            <a:r>
              <a:rPr lang="en-US" sz="1600" dirty="0"/>
              <a:t>170. doi.org/10.2307/749608</a:t>
            </a:r>
          </a:p>
          <a:p>
            <a:pPr marL="401638" indent="-401638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600" dirty="0"/>
              <a:t>Jacobs, V. R., Lamb, L. C., &amp; Philipp, R. A. (2010). Professional noticing of children's mathematical thinking. </a:t>
            </a:r>
            <a:r>
              <a:rPr lang="en-US" sz="1600" i="1" dirty="0"/>
              <a:t>Journal for Research in Mathematics Education</a:t>
            </a:r>
            <a:r>
              <a:rPr lang="en-US" sz="1600" dirty="0"/>
              <a:t>, </a:t>
            </a:r>
            <a:r>
              <a:rPr lang="en-US" sz="1600" i="1" dirty="0"/>
              <a:t>41</a:t>
            </a:r>
            <a:r>
              <a:rPr lang="en-US" sz="1600" dirty="0"/>
              <a:t>(2), 169</a:t>
            </a:r>
            <a:r>
              <a:rPr lang="en-US" sz="1600" dirty="0">
                <a:sym typeface="Symbol" panose="05050102010706020507" pitchFamily="18" charset="2"/>
              </a:rPr>
              <a:t></a:t>
            </a:r>
            <a:r>
              <a:rPr lang="en-US" sz="1600" dirty="0"/>
              <a:t>202.</a:t>
            </a:r>
          </a:p>
          <a:p>
            <a:pPr marL="401638" indent="-401638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600" dirty="0"/>
              <a:t>Leatham, K. R., Peterson, B. E., </a:t>
            </a:r>
            <a:r>
              <a:rPr lang="en-US" sz="1600" dirty="0" err="1"/>
              <a:t>Stockero</a:t>
            </a:r>
            <a:r>
              <a:rPr lang="en-US" sz="1600" dirty="0"/>
              <a:t>, S. L., &amp; Van </a:t>
            </a:r>
            <a:r>
              <a:rPr lang="en-US" sz="1600" dirty="0" err="1"/>
              <a:t>Zoest</a:t>
            </a:r>
            <a:r>
              <a:rPr lang="en-US" sz="1600" dirty="0"/>
              <a:t>, L. R. (2015). Conceptualizing mathematically significant pedagogical opportunities to build on student thinking. </a:t>
            </a:r>
            <a:r>
              <a:rPr lang="en-US" sz="1600" i="1" dirty="0"/>
              <a:t>Journal for Research in Mathematics Education</a:t>
            </a:r>
            <a:r>
              <a:rPr lang="en-US" sz="1600" dirty="0"/>
              <a:t>, </a:t>
            </a:r>
            <a:r>
              <a:rPr lang="en-US" sz="1600" i="1" dirty="0"/>
              <a:t>46</a:t>
            </a:r>
            <a:r>
              <a:rPr lang="en-US" sz="1600" dirty="0"/>
              <a:t>(1), 88</a:t>
            </a:r>
            <a:r>
              <a:rPr lang="en-US" sz="1600" dirty="0">
                <a:sym typeface="Symbol" panose="05050102010706020507" pitchFamily="18" charset="2"/>
              </a:rPr>
              <a:t></a:t>
            </a:r>
            <a:r>
              <a:rPr lang="en-US" sz="1600" dirty="0"/>
              <a:t>124.</a:t>
            </a:r>
          </a:p>
          <a:p>
            <a:pPr marL="401638" indent="-401638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600" dirty="0">
                <a:highlight>
                  <a:srgbClr val="FFFFFF"/>
                </a:highlight>
                <a:ea typeface="Times New Roman" panose="02020603050405020304" pitchFamily="18" charset="0"/>
                <a:cs typeface="Times New Roman" panose="02020603050405020304" pitchFamily="18" charset="0"/>
              </a:rPr>
              <a:t>National Council of Teachers of Mathematics. (2000). </a:t>
            </a:r>
            <a:r>
              <a:rPr lang="en-US" sz="1600" i="1" dirty="0">
                <a:highlight>
                  <a:srgbClr val="FFFFFF"/>
                </a:highlight>
                <a:ea typeface="Times New Roman" panose="02020603050405020304" pitchFamily="18" charset="0"/>
                <a:cs typeface="Times New Roman" panose="02020603050405020304" pitchFamily="18" charset="0"/>
              </a:rPr>
              <a:t>Principles and standards for school mathematics</a:t>
            </a:r>
            <a:r>
              <a:rPr lang="en-US" sz="1600" dirty="0">
                <a:highlight>
                  <a:srgbClr val="FFFFFF"/>
                </a:highlight>
                <a:ea typeface="Times New Roman" panose="02020603050405020304" pitchFamily="18" charset="0"/>
                <a:cs typeface="Times New Roman" panose="02020603050405020304" pitchFamily="18" charset="0"/>
              </a:rPr>
              <a:t>. Reston, VA: Author.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1638" indent="-401638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600" dirty="0">
                <a:highlight>
                  <a:srgbClr val="FFFFFF"/>
                </a:highlight>
                <a:ea typeface="Times New Roman" panose="02020603050405020304" pitchFamily="18" charset="0"/>
                <a:cs typeface="Times New Roman" panose="02020603050405020304" pitchFamily="18" charset="0"/>
              </a:rPr>
              <a:t>National Council of Teachers of Mathematics. (2014). </a:t>
            </a:r>
            <a:r>
              <a:rPr lang="en-US" sz="1600" i="1" dirty="0">
                <a:highlight>
                  <a:srgbClr val="FFFFFF"/>
                </a:highlight>
                <a:ea typeface="Times New Roman" panose="02020603050405020304" pitchFamily="18" charset="0"/>
                <a:cs typeface="Times New Roman" panose="02020603050405020304" pitchFamily="18" charset="0"/>
              </a:rPr>
              <a:t>Principles to actions: Ensuring mathematical success for all</a:t>
            </a:r>
            <a:r>
              <a:rPr lang="en-US" sz="1600" dirty="0">
                <a:highlight>
                  <a:srgbClr val="FFFFFF"/>
                </a:highlight>
                <a:ea typeface="Times New Roman" panose="02020603050405020304" pitchFamily="18" charset="0"/>
                <a:cs typeface="Times New Roman" panose="02020603050405020304" pitchFamily="18" charset="0"/>
              </a:rPr>
              <a:t>. Reston, VA: Author.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1638" indent="-401638">
              <a:spcBef>
                <a:spcPts val="0"/>
              </a:spcBef>
              <a:buNone/>
            </a:pPr>
            <a:r>
              <a:rPr lang="en-US" sz="1600" dirty="0">
                <a:highlight>
                  <a:srgbClr val="FFFFFF"/>
                </a:highlight>
                <a:ea typeface="Times New Roman" panose="02020603050405020304" pitchFamily="18" charset="0"/>
              </a:rPr>
              <a:t>National Governors Association Center for Best Practices, &amp; Council of Chief State School Officers. (2010a). </a:t>
            </a:r>
            <a:r>
              <a:rPr lang="en-US" sz="1600" i="1" dirty="0">
                <a:highlight>
                  <a:srgbClr val="FFFFFF"/>
                </a:highlight>
                <a:ea typeface="Times New Roman" panose="02020603050405020304" pitchFamily="18" charset="0"/>
              </a:rPr>
              <a:t>Common core state standards for mathematics. </a:t>
            </a:r>
            <a:r>
              <a:rPr lang="en-US" sz="1600" dirty="0">
                <a:highlight>
                  <a:srgbClr val="FFFFFF"/>
                </a:highlight>
                <a:ea typeface="Times New Roman" panose="02020603050405020304" pitchFamily="18" charset="0"/>
              </a:rPr>
              <a:t>Washington, DC: Authors. </a:t>
            </a:r>
          </a:p>
          <a:p>
            <a:pPr marL="401638" indent="-401638">
              <a:spcBef>
                <a:spcPts val="0"/>
              </a:spcBef>
              <a:buNone/>
            </a:pPr>
            <a:r>
              <a:rPr lang="en-US" sz="1600" dirty="0">
                <a:highlight>
                  <a:srgbClr val="FFFFFF"/>
                </a:highlight>
              </a:rPr>
              <a:t>Neisser, U. (1976). </a:t>
            </a:r>
            <a:r>
              <a:rPr lang="en-US" sz="1600" i="1" dirty="0">
                <a:highlight>
                  <a:srgbClr val="FFFFFF"/>
                </a:highlight>
              </a:rPr>
              <a:t>Cognition and reality. </a:t>
            </a:r>
            <a:r>
              <a:rPr lang="en-US" sz="1600" dirty="0">
                <a:highlight>
                  <a:srgbClr val="FFFFFF"/>
                </a:highlight>
              </a:rPr>
              <a:t>San Francisco, CA: W.H. Freeman.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4738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>
            <a:normAutofit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981199"/>
            <a:ext cx="8648700" cy="4195763"/>
          </a:xfrm>
        </p:spPr>
        <p:txBody>
          <a:bodyPr/>
          <a:lstStyle/>
          <a:p>
            <a:r>
              <a:rPr lang="en-US" dirty="0"/>
              <a:t>Mathematical Thinking</a:t>
            </a:r>
          </a:p>
        </p:txBody>
      </p:sp>
      <p:pic>
        <p:nvPicPr>
          <p:cNvPr id="24" name="Content Placeholder 6">
            <a:extLst>
              <a:ext uri="{FF2B5EF4-FFF2-40B4-BE49-F238E27FC236}">
                <a16:creationId xmlns:a16="http://schemas.microsoft.com/office/drawing/2014/main" xmlns="" id="{031AB72F-BE5F-4726-AF84-40C1BE611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426" y="1981200"/>
            <a:ext cx="2878303" cy="4195763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4A0A33D9-C5CD-409F-B26E-7023D70C1FCB}"/>
              </a:ext>
            </a:extLst>
          </p:cNvPr>
          <p:cNvGrpSpPr/>
          <p:nvPr/>
        </p:nvGrpSpPr>
        <p:grpSpPr>
          <a:xfrm>
            <a:off x="7287491" y="1072592"/>
            <a:ext cx="1549398" cy="1211140"/>
            <a:chOff x="7287491" y="1072592"/>
            <a:chExt cx="1549398" cy="1211140"/>
          </a:xfrm>
        </p:grpSpPr>
        <p:sp>
          <p:nvSpPr>
            <p:cNvPr id="26" name="Speech Bubble: Oval 25">
              <a:extLst>
                <a:ext uri="{FF2B5EF4-FFF2-40B4-BE49-F238E27FC236}">
                  <a16:creationId xmlns:a16="http://schemas.microsoft.com/office/drawing/2014/main" xmlns="" id="{87E4F695-5190-4A48-BE44-6F9F2DFE486F}"/>
                </a:ext>
              </a:extLst>
            </p:cNvPr>
            <p:cNvSpPr/>
            <p:nvPr/>
          </p:nvSpPr>
          <p:spPr>
            <a:xfrm>
              <a:off x="7287491" y="1072592"/>
              <a:ext cx="1549398" cy="1211140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400C146A-1927-4517-8348-EFA69B51C092}"/>
                </a:ext>
              </a:extLst>
            </p:cNvPr>
            <p:cNvSpPr txBox="1"/>
            <p:nvPr/>
          </p:nvSpPr>
          <p:spPr>
            <a:xfrm>
              <a:off x="7628908" y="1459856"/>
              <a:ext cx="10436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Area?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0589EEB0-B5FF-43B7-8242-EBDA61DDD127}"/>
              </a:ext>
            </a:extLst>
          </p:cNvPr>
          <p:cNvGrpSpPr/>
          <p:nvPr/>
        </p:nvGrpSpPr>
        <p:grpSpPr>
          <a:xfrm>
            <a:off x="8747577" y="1357745"/>
            <a:ext cx="3220287" cy="2357687"/>
            <a:chOff x="8747577" y="1357745"/>
            <a:chExt cx="3220287" cy="2357687"/>
          </a:xfrm>
        </p:grpSpPr>
        <p:sp>
          <p:nvSpPr>
            <p:cNvPr id="25" name="Thought Bubble: Cloud 24">
              <a:extLst>
                <a:ext uri="{FF2B5EF4-FFF2-40B4-BE49-F238E27FC236}">
                  <a16:creationId xmlns:a16="http://schemas.microsoft.com/office/drawing/2014/main" xmlns="" id="{0F501843-DD76-4ABA-BC9C-134CB9B7AC05}"/>
                </a:ext>
              </a:extLst>
            </p:cNvPr>
            <p:cNvSpPr/>
            <p:nvPr/>
          </p:nvSpPr>
          <p:spPr>
            <a:xfrm>
              <a:off x="8747577" y="1357745"/>
              <a:ext cx="3220287" cy="2357687"/>
            </a:xfrm>
            <a:prstGeom prst="cloudCallout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CE2D4881-2F09-4D47-86FE-8DF1356D3BB3}"/>
                </a:ext>
              </a:extLst>
            </p:cNvPr>
            <p:cNvSpPr txBox="1"/>
            <p:nvPr/>
          </p:nvSpPr>
          <p:spPr>
            <a:xfrm>
              <a:off x="9337188" y="2090455"/>
              <a:ext cx="25393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0" dirty="0"/>
                <a:t>Area?!  Oh, no! </a:t>
              </a:r>
              <a:r>
                <a:rPr lang="en-US" sz="2400" b="0" dirty="0" smtClean="0"/>
                <a:t>I hate math…</a:t>
              </a:r>
              <a:endParaRPr lang="en-US" b="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904B57CD-0233-42EC-AFF8-3764ADBCE4F2}"/>
              </a:ext>
            </a:extLst>
          </p:cNvPr>
          <p:cNvGrpSpPr/>
          <p:nvPr/>
        </p:nvGrpSpPr>
        <p:grpSpPr>
          <a:xfrm>
            <a:off x="2652087" y="2729484"/>
            <a:ext cx="2450295" cy="1874209"/>
            <a:chOff x="2652087" y="2729484"/>
            <a:chExt cx="2450295" cy="1874209"/>
          </a:xfrm>
        </p:grpSpPr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xmlns="" id="{17D572EC-815C-499C-BF43-B62E5A6471A6}"/>
                </a:ext>
              </a:extLst>
            </p:cNvPr>
            <p:cNvSpPr/>
            <p:nvPr/>
          </p:nvSpPr>
          <p:spPr>
            <a:xfrm>
              <a:off x="3227862" y="2729484"/>
              <a:ext cx="1874520" cy="1399032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B5FA1E80-B2F3-4F1B-93B0-6426A030F158}"/>
                </a:ext>
              </a:extLst>
            </p:cNvPr>
            <p:cNvGrpSpPr/>
            <p:nvPr/>
          </p:nvGrpSpPr>
          <p:grpSpPr>
            <a:xfrm>
              <a:off x="2652087" y="3021471"/>
              <a:ext cx="2001106" cy="1582222"/>
              <a:chOff x="2652087" y="3021471"/>
              <a:chExt cx="2001106" cy="1582222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xmlns="" id="{308BC6EB-05A2-423E-A36E-C78BCEE585E7}"/>
                  </a:ext>
                </a:extLst>
              </p:cNvPr>
              <p:cNvSpPr txBox="1"/>
              <p:nvPr/>
            </p:nvSpPr>
            <p:spPr>
              <a:xfrm>
                <a:off x="2652087" y="3243555"/>
                <a:ext cx="5410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3 in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5C98EF15-067F-470F-A47A-B6A630BE615F}"/>
                  </a:ext>
                </a:extLst>
              </p:cNvPr>
              <p:cNvSpPr txBox="1"/>
              <p:nvPr/>
            </p:nvSpPr>
            <p:spPr>
              <a:xfrm>
                <a:off x="3860912" y="4234361"/>
                <a:ext cx="5410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4 in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xmlns="" id="{F825A9AE-5CFA-42F6-B2B5-CC1581A1A347}"/>
                  </a:ext>
                </a:extLst>
              </p:cNvPr>
              <p:cNvSpPr txBox="1"/>
              <p:nvPr/>
            </p:nvSpPr>
            <p:spPr>
              <a:xfrm>
                <a:off x="4112173" y="3021471"/>
                <a:ext cx="5410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5 in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275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>
            <a:normAutofit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981199"/>
            <a:ext cx="8648700" cy="4195763"/>
          </a:xfrm>
        </p:spPr>
        <p:txBody>
          <a:bodyPr/>
          <a:lstStyle/>
          <a:p>
            <a:r>
              <a:rPr lang="en-US" dirty="0"/>
              <a:t>Mathematical Thinking</a:t>
            </a:r>
          </a:p>
        </p:txBody>
      </p:sp>
      <p:pic>
        <p:nvPicPr>
          <p:cNvPr id="24" name="Content Placeholder 6">
            <a:extLst>
              <a:ext uri="{FF2B5EF4-FFF2-40B4-BE49-F238E27FC236}">
                <a16:creationId xmlns:a16="http://schemas.microsoft.com/office/drawing/2014/main" xmlns="" id="{031AB72F-BE5F-4726-AF84-40C1BE611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426" y="1981200"/>
            <a:ext cx="2878303" cy="4195763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4A0A33D9-C5CD-409F-B26E-7023D70C1FCB}"/>
              </a:ext>
            </a:extLst>
          </p:cNvPr>
          <p:cNvGrpSpPr/>
          <p:nvPr/>
        </p:nvGrpSpPr>
        <p:grpSpPr>
          <a:xfrm>
            <a:off x="7287491" y="1072592"/>
            <a:ext cx="1549398" cy="1211140"/>
            <a:chOff x="7287491" y="1072592"/>
            <a:chExt cx="1549398" cy="1211140"/>
          </a:xfrm>
        </p:grpSpPr>
        <p:sp>
          <p:nvSpPr>
            <p:cNvPr id="26" name="Speech Bubble: Oval 25">
              <a:extLst>
                <a:ext uri="{FF2B5EF4-FFF2-40B4-BE49-F238E27FC236}">
                  <a16:creationId xmlns:a16="http://schemas.microsoft.com/office/drawing/2014/main" xmlns="" id="{87E4F695-5190-4A48-BE44-6F9F2DFE486F}"/>
                </a:ext>
              </a:extLst>
            </p:cNvPr>
            <p:cNvSpPr/>
            <p:nvPr/>
          </p:nvSpPr>
          <p:spPr>
            <a:xfrm>
              <a:off x="7287491" y="1072592"/>
              <a:ext cx="1549398" cy="1211140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400C146A-1927-4517-8348-EFA69B51C092}"/>
                </a:ext>
              </a:extLst>
            </p:cNvPr>
            <p:cNvSpPr txBox="1"/>
            <p:nvPr/>
          </p:nvSpPr>
          <p:spPr>
            <a:xfrm>
              <a:off x="7628908" y="1459856"/>
              <a:ext cx="10436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Area?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0589EEB0-B5FF-43B7-8242-EBDA61DDD127}"/>
              </a:ext>
            </a:extLst>
          </p:cNvPr>
          <p:cNvGrpSpPr/>
          <p:nvPr/>
        </p:nvGrpSpPr>
        <p:grpSpPr>
          <a:xfrm>
            <a:off x="8747577" y="1357745"/>
            <a:ext cx="3295354" cy="2357687"/>
            <a:chOff x="8747577" y="1357745"/>
            <a:chExt cx="3295354" cy="2357687"/>
          </a:xfrm>
        </p:grpSpPr>
        <p:sp>
          <p:nvSpPr>
            <p:cNvPr id="25" name="Thought Bubble: Cloud 24">
              <a:extLst>
                <a:ext uri="{FF2B5EF4-FFF2-40B4-BE49-F238E27FC236}">
                  <a16:creationId xmlns:a16="http://schemas.microsoft.com/office/drawing/2014/main" xmlns="" id="{0F501843-DD76-4ABA-BC9C-134CB9B7AC05}"/>
                </a:ext>
              </a:extLst>
            </p:cNvPr>
            <p:cNvSpPr/>
            <p:nvPr/>
          </p:nvSpPr>
          <p:spPr>
            <a:xfrm>
              <a:off x="8747577" y="1357745"/>
              <a:ext cx="3220287" cy="2357687"/>
            </a:xfrm>
            <a:prstGeom prst="cloudCallout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xmlns="" id="{CE2D4881-2F09-4D47-86FE-8DF1356D3BB3}"/>
                    </a:ext>
                  </a:extLst>
                </p:cNvPr>
                <p:cNvSpPr txBox="1"/>
                <p:nvPr/>
              </p:nvSpPr>
              <p:spPr>
                <a:xfrm>
                  <a:off x="9078510" y="1690688"/>
                  <a:ext cx="2964421" cy="6685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𝑏𝑎𝑠𝑒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h𝑒𝑖𝑔h𝑡</m:t>
                        </m:r>
                      </m:oMath>
                    </m:oMathPara>
                  </a14:m>
                  <a:endParaRPr lang="en-US" sz="2000" b="0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E2D4881-2F09-4D47-86FE-8DF1356D3B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78510" y="1690688"/>
                  <a:ext cx="2964421" cy="66851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904B57CD-0233-42EC-AFF8-3764ADBCE4F2}"/>
              </a:ext>
            </a:extLst>
          </p:cNvPr>
          <p:cNvGrpSpPr/>
          <p:nvPr/>
        </p:nvGrpSpPr>
        <p:grpSpPr>
          <a:xfrm>
            <a:off x="2652087" y="2729484"/>
            <a:ext cx="2450295" cy="1874209"/>
            <a:chOff x="2652087" y="2729484"/>
            <a:chExt cx="2450295" cy="1874209"/>
          </a:xfrm>
        </p:grpSpPr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xmlns="" id="{17D572EC-815C-499C-BF43-B62E5A6471A6}"/>
                </a:ext>
              </a:extLst>
            </p:cNvPr>
            <p:cNvSpPr/>
            <p:nvPr/>
          </p:nvSpPr>
          <p:spPr>
            <a:xfrm>
              <a:off x="3227862" y="2729484"/>
              <a:ext cx="1874520" cy="1399032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B5FA1E80-B2F3-4F1B-93B0-6426A030F158}"/>
                </a:ext>
              </a:extLst>
            </p:cNvPr>
            <p:cNvGrpSpPr/>
            <p:nvPr/>
          </p:nvGrpSpPr>
          <p:grpSpPr>
            <a:xfrm>
              <a:off x="2652087" y="3021471"/>
              <a:ext cx="2001106" cy="1582222"/>
              <a:chOff x="2652087" y="3021471"/>
              <a:chExt cx="2001106" cy="1582222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xmlns="" id="{308BC6EB-05A2-423E-A36E-C78BCEE585E7}"/>
                  </a:ext>
                </a:extLst>
              </p:cNvPr>
              <p:cNvSpPr txBox="1"/>
              <p:nvPr/>
            </p:nvSpPr>
            <p:spPr>
              <a:xfrm>
                <a:off x="2652087" y="3243555"/>
                <a:ext cx="5410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3 in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5C98EF15-067F-470F-A47A-B6A630BE615F}"/>
                  </a:ext>
                </a:extLst>
              </p:cNvPr>
              <p:cNvSpPr txBox="1"/>
              <p:nvPr/>
            </p:nvSpPr>
            <p:spPr>
              <a:xfrm>
                <a:off x="3860912" y="4234361"/>
                <a:ext cx="5410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4 in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xmlns="" id="{F825A9AE-5CFA-42F6-B2B5-CC1581A1A347}"/>
                  </a:ext>
                </a:extLst>
              </p:cNvPr>
              <p:cNvSpPr txBox="1"/>
              <p:nvPr/>
            </p:nvSpPr>
            <p:spPr>
              <a:xfrm>
                <a:off x="4112173" y="3021471"/>
                <a:ext cx="5410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5 in</a:t>
                </a: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xmlns="" id="{A8F9EDC1-0277-4136-BE47-449D9C0E3D2C}"/>
                  </a:ext>
                </a:extLst>
              </p:cNvPr>
              <p:cNvSpPr/>
              <p:nvPr/>
            </p:nvSpPr>
            <p:spPr>
              <a:xfrm>
                <a:off x="9354439" y="2328361"/>
                <a:ext cx="6096000" cy="61093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×4×3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A8F9EDC1-0277-4136-BE47-449D9C0E3D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4439" y="2328361"/>
                <a:ext cx="6096000" cy="61093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xmlns="" id="{7A8FAE59-1902-4898-876B-07A98AC0EF9B}"/>
                  </a:ext>
                </a:extLst>
              </p:cNvPr>
              <p:cNvSpPr/>
              <p:nvPr/>
            </p:nvSpPr>
            <p:spPr>
              <a:xfrm>
                <a:off x="9382385" y="2939297"/>
                <a:ext cx="186961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6 square inches</a:t>
                </a: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A8FAE59-1902-4898-876B-07A98AC0EF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2385" y="2939297"/>
                <a:ext cx="1869614" cy="369332"/>
              </a:xfrm>
              <a:prstGeom prst="rect">
                <a:avLst/>
              </a:prstGeom>
              <a:blipFill>
                <a:blip r:embed="rId5"/>
                <a:stretch>
                  <a:fillRect t="-8197" r="-228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7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F825A9AE-5CFA-42F6-B2B5-CC1581A1A347}"/>
              </a:ext>
            </a:extLst>
          </p:cNvPr>
          <p:cNvSpPr txBox="1"/>
          <p:nvPr/>
        </p:nvSpPr>
        <p:spPr>
          <a:xfrm>
            <a:off x="4112173" y="3021471"/>
            <a:ext cx="541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 in</a:t>
            </a:r>
          </a:p>
        </p:txBody>
      </p:sp>
      <p:pic>
        <p:nvPicPr>
          <p:cNvPr id="24" name="Content Placeholder 6">
            <a:extLst>
              <a:ext uri="{FF2B5EF4-FFF2-40B4-BE49-F238E27FC236}">
                <a16:creationId xmlns:a16="http://schemas.microsoft.com/office/drawing/2014/main" xmlns="" id="{031AB72F-BE5F-4726-AF84-40C1BE611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426" y="1981200"/>
            <a:ext cx="2878303" cy="4195763"/>
          </a:xfrm>
          <a:prstGeom prst="rect">
            <a:avLst/>
          </a:prstGeom>
        </p:spPr>
      </p:pic>
      <p:sp>
        <p:nvSpPr>
          <p:cNvPr id="25" name="Thought Bubble: Cloud 24">
            <a:extLst>
              <a:ext uri="{FF2B5EF4-FFF2-40B4-BE49-F238E27FC236}">
                <a16:creationId xmlns:a16="http://schemas.microsoft.com/office/drawing/2014/main" xmlns="" id="{0F501843-DD76-4ABA-BC9C-134CB9B7AC05}"/>
              </a:ext>
            </a:extLst>
          </p:cNvPr>
          <p:cNvSpPr/>
          <p:nvPr/>
        </p:nvSpPr>
        <p:spPr>
          <a:xfrm>
            <a:off x="8747577" y="1357745"/>
            <a:ext cx="3220287" cy="2357687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DAB378CF-54B8-43F9-A368-C7FEB7C14802}"/>
              </a:ext>
            </a:extLst>
          </p:cNvPr>
          <p:cNvSpPr/>
          <p:nvPr/>
        </p:nvSpPr>
        <p:spPr>
          <a:xfrm>
            <a:off x="9087420" y="2333361"/>
            <a:ext cx="28783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I could make a rectangle that is two of the </a:t>
            </a:r>
          </a:p>
          <a:p>
            <a:r>
              <a:rPr lang="en-US" sz="2000" dirty="0"/>
              <a:t>triangles.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>
            <a:normAutofit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981199"/>
            <a:ext cx="8648700" cy="4195763"/>
          </a:xfrm>
        </p:spPr>
        <p:txBody>
          <a:bodyPr/>
          <a:lstStyle/>
          <a:p>
            <a:r>
              <a:rPr lang="en-US" dirty="0"/>
              <a:t>Mathematical Thinking</a:t>
            </a:r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xmlns="" id="{17D572EC-815C-499C-BF43-B62E5A6471A6}"/>
              </a:ext>
            </a:extLst>
          </p:cNvPr>
          <p:cNvSpPr/>
          <p:nvPr/>
        </p:nvSpPr>
        <p:spPr>
          <a:xfrm>
            <a:off x="3227862" y="2729484"/>
            <a:ext cx="1874520" cy="13990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Triangle 27">
            <a:extLst>
              <a:ext uri="{FF2B5EF4-FFF2-40B4-BE49-F238E27FC236}">
                <a16:creationId xmlns:a16="http://schemas.microsoft.com/office/drawing/2014/main" xmlns="" id="{D8E9A7C9-B9C4-4242-819F-63C11DC8338B}"/>
              </a:ext>
            </a:extLst>
          </p:cNvPr>
          <p:cNvSpPr/>
          <p:nvPr/>
        </p:nvSpPr>
        <p:spPr>
          <a:xfrm rot="10800000">
            <a:off x="3227862" y="2729484"/>
            <a:ext cx="1874520" cy="1399032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F63FCFA-DEE0-4D05-9B57-7D04FB216AB3}"/>
              </a:ext>
            </a:extLst>
          </p:cNvPr>
          <p:cNvGrpSpPr/>
          <p:nvPr/>
        </p:nvGrpSpPr>
        <p:grpSpPr>
          <a:xfrm>
            <a:off x="3221512" y="2719966"/>
            <a:ext cx="1888672" cy="1416515"/>
            <a:chOff x="3221512" y="2719966"/>
            <a:chExt cx="1888672" cy="141651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10DA7B9F-FF4F-46BF-A9E5-21D49B091CAE}"/>
                </a:ext>
              </a:extLst>
            </p:cNvPr>
            <p:cNvSpPr/>
            <p:nvPr/>
          </p:nvSpPr>
          <p:spPr>
            <a:xfrm>
              <a:off x="3221512" y="3664313"/>
              <a:ext cx="472168" cy="472168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C4778F9C-C27E-4978-B69F-D46F70C879CD}"/>
                </a:ext>
              </a:extLst>
            </p:cNvPr>
            <p:cNvSpPr/>
            <p:nvPr/>
          </p:nvSpPr>
          <p:spPr>
            <a:xfrm>
              <a:off x="3693680" y="3664312"/>
              <a:ext cx="472168" cy="472168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F757E545-8208-457E-A0F1-E5032B71CA0F}"/>
                </a:ext>
              </a:extLst>
            </p:cNvPr>
            <p:cNvSpPr/>
            <p:nvPr/>
          </p:nvSpPr>
          <p:spPr>
            <a:xfrm>
              <a:off x="4165848" y="3664311"/>
              <a:ext cx="472168" cy="472168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71B712EE-B1E9-407D-9555-15CA5119D10B}"/>
                </a:ext>
              </a:extLst>
            </p:cNvPr>
            <p:cNvSpPr/>
            <p:nvPr/>
          </p:nvSpPr>
          <p:spPr>
            <a:xfrm>
              <a:off x="4638016" y="3664310"/>
              <a:ext cx="472168" cy="472168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2CADB5E5-B870-43FE-B653-13ED94BDFC51}"/>
                </a:ext>
              </a:extLst>
            </p:cNvPr>
            <p:cNvSpPr/>
            <p:nvPr/>
          </p:nvSpPr>
          <p:spPr>
            <a:xfrm>
              <a:off x="3221512" y="3192140"/>
              <a:ext cx="472168" cy="472168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5E5C9EE1-BDB0-4BCC-8345-26DC56A3B47C}"/>
                </a:ext>
              </a:extLst>
            </p:cNvPr>
            <p:cNvSpPr/>
            <p:nvPr/>
          </p:nvSpPr>
          <p:spPr>
            <a:xfrm>
              <a:off x="3693680" y="3192139"/>
              <a:ext cx="472168" cy="472168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B53CB1EF-1B7A-4669-B010-F88A8FDA8F98}"/>
                </a:ext>
              </a:extLst>
            </p:cNvPr>
            <p:cNvSpPr/>
            <p:nvPr/>
          </p:nvSpPr>
          <p:spPr>
            <a:xfrm>
              <a:off x="4165848" y="3192138"/>
              <a:ext cx="472168" cy="472168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6F3D5C02-E21D-4EA6-9206-C4C24E4AC8EE}"/>
                </a:ext>
              </a:extLst>
            </p:cNvPr>
            <p:cNvSpPr/>
            <p:nvPr/>
          </p:nvSpPr>
          <p:spPr>
            <a:xfrm>
              <a:off x="3221512" y="2719967"/>
              <a:ext cx="472168" cy="472168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687C2CE6-2C5E-4060-AA9C-34BD002198D3}"/>
                </a:ext>
              </a:extLst>
            </p:cNvPr>
            <p:cNvSpPr/>
            <p:nvPr/>
          </p:nvSpPr>
          <p:spPr>
            <a:xfrm>
              <a:off x="3693680" y="2719966"/>
              <a:ext cx="472168" cy="472168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B5144159-879B-40C6-A67C-5FA583900B5A}"/>
              </a:ext>
            </a:extLst>
          </p:cNvPr>
          <p:cNvGrpSpPr/>
          <p:nvPr/>
        </p:nvGrpSpPr>
        <p:grpSpPr>
          <a:xfrm>
            <a:off x="4165848" y="2719964"/>
            <a:ext cx="944336" cy="944341"/>
            <a:chOff x="4165848" y="2719964"/>
            <a:chExt cx="944336" cy="94434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FD34E25C-9C57-43E3-92C2-60D0AB30329F}"/>
                </a:ext>
              </a:extLst>
            </p:cNvPr>
            <p:cNvSpPr/>
            <p:nvPr/>
          </p:nvSpPr>
          <p:spPr>
            <a:xfrm>
              <a:off x="4638016" y="3192137"/>
              <a:ext cx="472168" cy="472168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8223E34F-ADB2-4267-8640-97A4B80870CF}"/>
                </a:ext>
              </a:extLst>
            </p:cNvPr>
            <p:cNvSpPr/>
            <p:nvPr/>
          </p:nvSpPr>
          <p:spPr>
            <a:xfrm>
              <a:off x="4165848" y="2719965"/>
              <a:ext cx="472168" cy="472168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ECD8A895-847A-48A1-8B4B-38D6C23B49C2}"/>
                </a:ext>
              </a:extLst>
            </p:cNvPr>
            <p:cNvSpPr/>
            <p:nvPr/>
          </p:nvSpPr>
          <p:spPr>
            <a:xfrm>
              <a:off x="4638016" y="2719964"/>
              <a:ext cx="472168" cy="472168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08BC6EB-05A2-423E-A36E-C78BCEE585E7}"/>
              </a:ext>
            </a:extLst>
          </p:cNvPr>
          <p:cNvSpPr txBox="1"/>
          <p:nvPr/>
        </p:nvSpPr>
        <p:spPr>
          <a:xfrm>
            <a:off x="2652087" y="3243555"/>
            <a:ext cx="541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 in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5C98EF15-067F-470F-A47A-B6A630BE615F}"/>
              </a:ext>
            </a:extLst>
          </p:cNvPr>
          <p:cNvSpPr txBox="1"/>
          <p:nvPr/>
        </p:nvSpPr>
        <p:spPr>
          <a:xfrm>
            <a:off x="3860912" y="4234361"/>
            <a:ext cx="541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 in</a:t>
            </a:r>
          </a:p>
        </p:txBody>
      </p:sp>
      <p:sp>
        <p:nvSpPr>
          <p:cNvPr id="26" name="Speech Bubble: Oval 25">
            <a:extLst>
              <a:ext uri="{FF2B5EF4-FFF2-40B4-BE49-F238E27FC236}">
                <a16:creationId xmlns:a16="http://schemas.microsoft.com/office/drawing/2014/main" xmlns="" id="{87E4F695-5190-4A48-BE44-6F9F2DFE486F}"/>
              </a:ext>
            </a:extLst>
          </p:cNvPr>
          <p:cNvSpPr/>
          <p:nvPr/>
        </p:nvSpPr>
        <p:spPr>
          <a:xfrm>
            <a:off x="7287491" y="1072592"/>
            <a:ext cx="1549398" cy="121114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00C146A-1927-4517-8348-EFA69B51C092}"/>
              </a:ext>
            </a:extLst>
          </p:cNvPr>
          <p:cNvSpPr txBox="1"/>
          <p:nvPr/>
        </p:nvSpPr>
        <p:spPr>
          <a:xfrm>
            <a:off x="7628908" y="1459856"/>
            <a:ext cx="1043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Area?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E2D4881-2F09-4D47-86FE-8DF1356D3BB3}"/>
              </a:ext>
            </a:extLst>
          </p:cNvPr>
          <p:cNvSpPr txBox="1"/>
          <p:nvPr/>
        </p:nvSpPr>
        <p:spPr>
          <a:xfrm>
            <a:off x="9078510" y="1690688"/>
            <a:ext cx="2964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/>
              <a:t>Area is the number of square inches.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785BF63E-CC43-47CE-9993-3CC2DE686F4C}"/>
              </a:ext>
            </a:extLst>
          </p:cNvPr>
          <p:cNvGrpSpPr/>
          <p:nvPr/>
        </p:nvGrpSpPr>
        <p:grpSpPr>
          <a:xfrm>
            <a:off x="8751028" y="1357745"/>
            <a:ext cx="3295354" cy="2357687"/>
            <a:chOff x="9553723" y="4234361"/>
            <a:chExt cx="3295354" cy="2357687"/>
          </a:xfrm>
        </p:grpSpPr>
        <p:sp>
          <p:nvSpPr>
            <p:cNvPr id="29" name="Thought Bubble: Cloud 28">
              <a:extLst>
                <a:ext uri="{FF2B5EF4-FFF2-40B4-BE49-F238E27FC236}">
                  <a16:creationId xmlns:a16="http://schemas.microsoft.com/office/drawing/2014/main" xmlns="" id="{A8E42897-82CF-403E-A720-96586BC3F8EF}"/>
                </a:ext>
              </a:extLst>
            </p:cNvPr>
            <p:cNvSpPr/>
            <p:nvPr/>
          </p:nvSpPr>
          <p:spPr>
            <a:xfrm>
              <a:off x="9553723" y="4234361"/>
              <a:ext cx="3220287" cy="2357687"/>
            </a:xfrm>
            <a:prstGeom prst="cloudCallout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DD9F25BB-4F48-49C1-A820-4C466E085B3F}"/>
                </a:ext>
              </a:extLst>
            </p:cNvPr>
            <p:cNvSpPr txBox="1"/>
            <p:nvPr/>
          </p:nvSpPr>
          <p:spPr>
            <a:xfrm>
              <a:off x="9884656" y="4567304"/>
              <a:ext cx="29644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0" dirty="0"/>
                <a:t>There are 12 square </a:t>
              </a:r>
            </a:p>
            <a:p>
              <a:r>
                <a:rPr lang="en-US" sz="2000" dirty="0"/>
                <a:t>inches in the rectangle.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2F3C578D-4568-4A75-AFF5-BC2A0E5EC374}"/>
              </a:ext>
            </a:extLst>
          </p:cNvPr>
          <p:cNvSpPr txBox="1"/>
          <p:nvPr/>
        </p:nvSpPr>
        <p:spPr>
          <a:xfrm>
            <a:off x="9093730" y="2317428"/>
            <a:ext cx="2964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There must be half that many in the triangle.</a:t>
            </a:r>
            <a:endParaRPr lang="en-US" sz="2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98A76CA6-0C7B-4F0A-AC8B-CE2BD53D0221}"/>
              </a:ext>
            </a:extLst>
          </p:cNvPr>
          <p:cNvSpPr txBox="1"/>
          <p:nvPr/>
        </p:nvSpPr>
        <p:spPr>
          <a:xfrm>
            <a:off x="9103449" y="2909039"/>
            <a:ext cx="2964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/>
              <a:t>Area is 6 square </a:t>
            </a:r>
          </a:p>
          <a:p>
            <a:r>
              <a:rPr lang="en-US" sz="2000" dirty="0"/>
              <a:t>               </a:t>
            </a:r>
            <a:r>
              <a:rPr lang="en-US" sz="2000" b="0" dirty="0"/>
              <a:t>inches!</a:t>
            </a:r>
          </a:p>
        </p:txBody>
      </p:sp>
    </p:spTree>
    <p:extLst>
      <p:ext uri="{BB962C8B-B14F-4D97-AF65-F5344CB8AC3E}">
        <p14:creationId xmlns:p14="http://schemas.microsoft.com/office/powerpoint/2010/main" val="2513603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1" grpId="0"/>
      <p:bldP spid="28" grpId="0" animBg="1"/>
      <p:bldP spid="27" grpId="0"/>
      <p:bldP spid="32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/>
              <a:t>Rationale for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981199"/>
            <a:ext cx="8648700" cy="41957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Mathematics </a:t>
            </a:r>
            <a:r>
              <a:rPr lang="en-US" sz="2400" dirty="0"/>
              <a:t>Standards </a:t>
            </a:r>
            <a:r>
              <a:rPr lang="en-US" sz="2400" dirty="0" smtClean="0"/>
              <a:t>in the U.S. and </a:t>
            </a:r>
            <a:r>
              <a:rPr lang="en-US" sz="2400" dirty="0"/>
              <a:t>National Council of Teachers of Mathematics recommend that teachers elicit and use </a:t>
            </a:r>
            <a:r>
              <a:rPr lang="en-US" sz="2400" i="1" dirty="0"/>
              <a:t>student mathematical thinking </a:t>
            </a:r>
            <a:r>
              <a:rPr lang="en-US" sz="2400" dirty="0"/>
              <a:t>(SMT) (NCTM, 2000; 2014; NGA &amp; CCSSO, 2010).</a:t>
            </a:r>
          </a:p>
          <a:p>
            <a:r>
              <a:rPr lang="en-US" sz="2400" dirty="0"/>
              <a:t>Teachers who elicit and use SMT continue to improve in their ability to teach mathematics throughout their careers (Frank, Carpenter, Levi, &amp; </a:t>
            </a:r>
            <a:r>
              <a:rPr lang="en-US" sz="2400" dirty="0" err="1"/>
              <a:t>Fennema</a:t>
            </a:r>
            <a:r>
              <a:rPr lang="en-US" sz="2400" dirty="0"/>
              <a:t>, 2001</a:t>
            </a:r>
            <a:r>
              <a:rPr lang="en-US" sz="2400" dirty="0" smtClean="0"/>
              <a:t>).</a:t>
            </a:r>
          </a:p>
          <a:p>
            <a:r>
              <a:rPr lang="en-US" sz="2400" dirty="0" smtClean="0"/>
              <a:t>Must notice SMT to use it in instruction.</a:t>
            </a:r>
          </a:p>
          <a:p>
            <a:r>
              <a:rPr lang="en-US" sz="2400" dirty="0" smtClean="0"/>
              <a:t>SMT must be present in the classroom (</a:t>
            </a:r>
            <a:r>
              <a:rPr lang="en-US" sz="2400" i="1" dirty="0" smtClean="0"/>
              <a:t>Opportunities to Notice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80831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981199"/>
            <a:ext cx="8648700" cy="4195763"/>
          </a:xfrm>
        </p:spPr>
        <p:txBody>
          <a:bodyPr>
            <a:normAutofit/>
          </a:bodyPr>
          <a:lstStyle/>
          <a:p>
            <a:r>
              <a:rPr lang="en-US" sz="2400" i="1" dirty="0"/>
              <a:t>Professional Noticing of Children’s Mathematical Thinking </a:t>
            </a:r>
            <a:r>
              <a:rPr lang="en-US" sz="2400" dirty="0"/>
              <a:t>(Jacobs, Lamb, &amp; Philipp, 2010).</a:t>
            </a:r>
          </a:p>
          <a:p>
            <a:pPr lvl="1"/>
            <a:r>
              <a:rPr lang="en-US" sz="2000" dirty="0" smtClean="0"/>
              <a:t>Attention</a:t>
            </a:r>
            <a:endParaRPr lang="en-US" sz="2000" dirty="0"/>
          </a:p>
          <a:p>
            <a:pPr lvl="1"/>
            <a:r>
              <a:rPr lang="en-US" sz="2000" dirty="0" smtClean="0"/>
              <a:t>Interpretation</a:t>
            </a:r>
            <a:endParaRPr lang="en-US" sz="2000" dirty="0"/>
          </a:p>
          <a:p>
            <a:pPr lvl="1"/>
            <a:r>
              <a:rPr lang="en-US" sz="2000" dirty="0" smtClean="0"/>
              <a:t>Response</a:t>
            </a:r>
            <a:endParaRPr 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/>
              <a:t>How do teachers notice SMT?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529639" y="4079080"/>
            <a:ext cx="7312531" cy="1970546"/>
            <a:chOff x="3529639" y="4079080"/>
            <a:chExt cx="7312531" cy="197054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057961B3-7296-4006-94BD-A268C901C74E}"/>
                </a:ext>
              </a:extLst>
            </p:cNvPr>
            <p:cNvSpPr txBox="1"/>
            <p:nvPr/>
          </p:nvSpPr>
          <p:spPr>
            <a:xfrm>
              <a:off x="3529639" y="4079080"/>
              <a:ext cx="1813430" cy="64633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Most teacher noticing research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xmlns="" id="{9A02A7CA-6DE3-48BB-AE07-40751D13E42E}"/>
                </a:ext>
              </a:extLst>
            </p:cNvPr>
            <p:cNvCxnSpPr/>
            <p:nvPr/>
          </p:nvCxnSpPr>
          <p:spPr>
            <a:xfrm>
              <a:off x="5520869" y="4383255"/>
              <a:ext cx="565095" cy="266700"/>
            </a:xfrm>
            <a:prstGeom prst="straightConnector1">
              <a:avLst/>
            </a:prstGeom>
            <a:ln w="57150">
              <a:headEnd w="lg" len="lg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057961B3-7296-4006-94BD-A268C901C74E}"/>
                </a:ext>
              </a:extLst>
            </p:cNvPr>
            <p:cNvSpPr txBox="1"/>
            <p:nvPr/>
          </p:nvSpPr>
          <p:spPr>
            <a:xfrm>
              <a:off x="5767613" y="4849297"/>
              <a:ext cx="5074557" cy="120032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174625" indent="-169863">
                <a:buFont typeface="Arial" panose="020B0604020202020204" pitchFamily="34" charset="0"/>
                <a:buChar char="•"/>
              </a:pPr>
              <a:r>
                <a:rPr lang="en-US" dirty="0" smtClean="0"/>
                <a:t>Describe what teachers notice</a:t>
              </a:r>
            </a:p>
            <a:p>
              <a:pPr marL="174625" indent="-169863">
                <a:buFont typeface="Arial" panose="020B0604020202020204" pitchFamily="34" charset="0"/>
                <a:buChar char="•"/>
              </a:pPr>
              <a:r>
                <a:rPr lang="en-US" dirty="0" smtClean="0"/>
                <a:t>Changes in noticing</a:t>
              </a:r>
            </a:p>
            <a:p>
              <a:pPr marL="174625" indent="-169863">
                <a:buFont typeface="Arial" panose="020B0604020202020204" pitchFamily="34" charset="0"/>
                <a:buChar char="•"/>
              </a:pPr>
              <a:r>
                <a:rPr lang="en-US" dirty="0" smtClean="0"/>
                <a:t>Ways to improve noticing</a:t>
              </a:r>
            </a:p>
            <a:p>
              <a:pPr marL="174625" indent="-169863">
                <a:buFont typeface="Arial" panose="020B0604020202020204" pitchFamily="34" charset="0"/>
                <a:buChar char="•"/>
              </a:pPr>
              <a:r>
                <a:rPr lang="en-US" dirty="0" smtClean="0"/>
                <a:t>Descriptions of Attention/Interpretation/Response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4265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542AB36F-0709-4635-BEC0-109E0B8F1F17}"/>
              </a:ext>
            </a:extLst>
          </p:cNvPr>
          <p:cNvSpPr/>
          <p:nvPr/>
        </p:nvSpPr>
        <p:spPr>
          <a:xfrm>
            <a:off x="5996636" y="5740401"/>
            <a:ext cx="4772964" cy="2534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542AB36F-0709-4635-BEC0-109E0B8F1F17}"/>
              </a:ext>
            </a:extLst>
          </p:cNvPr>
          <p:cNvSpPr/>
          <p:nvPr/>
        </p:nvSpPr>
        <p:spPr>
          <a:xfrm>
            <a:off x="5996636" y="4921519"/>
            <a:ext cx="3016736" cy="23774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42AB36F-0709-4635-BEC0-109E0B8F1F17}"/>
              </a:ext>
            </a:extLst>
          </p:cNvPr>
          <p:cNvSpPr/>
          <p:nvPr/>
        </p:nvSpPr>
        <p:spPr>
          <a:xfrm>
            <a:off x="3421353" y="2409967"/>
            <a:ext cx="1438275" cy="24505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981199"/>
            <a:ext cx="8648700" cy="4195763"/>
          </a:xfrm>
        </p:spPr>
        <p:txBody>
          <a:bodyPr>
            <a:normAutofit/>
          </a:bodyPr>
          <a:lstStyle/>
          <a:p>
            <a:r>
              <a:rPr lang="en-US" sz="2400" i="1" dirty="0" smtClean="0"/>
              <a:t>Perceptual </a:t>
            </a:r>
            <a:r>
              <a:rPr lang="en-US" sz="2400" i="1" dirty="0"/>
              <a:t>Cycle Model </a:t>
            </a:r>
            <a:r>
              <a:rPr lang="en-US" sz="2400" dirty="0"/>
              <a:t>(Neisser, 1976)</a:t>
            </a:r>
          </a:p>
          <a:p>
            <a:pPr lvl="1"/>
            <a:r>
              <a:rPr lang="en-US" sz="2000" dirty="0" smtClean="0"/>
              <a:t>Environment</a:t>
            </a:r>
            <a:endParaRPr lang="en-US" sz="2000" dirty="0"/>
          </a:p>
          <a:p>
            <a:pPr lvl="1"/>
            <a:r>
              <a:rPr lang="en-US" sz="2000" dirty="0"/>
              <a:t>Knowledge and Expectations</a:t>
            </a:r>
          </a:p>
          <a:p>
            <a:pPr lvl="1"/>
            <a:r>
              <a:rPr lang="en-US" sz="2000" dirty="0" smtClean="0"/>
              <a:t>Physiological Perceptual Processes</a:t>
            </a:r>
            <a:endParaRPr 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/>
              <a:t>How do teachers notice SMT?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78B2C56-678B-42F3-86AA-2F8D506EB811}"/>
              </a:ext>
            </a:extLst>
          </p:cNvPr>
          <p:cNvSpPr txBox="1"/>
          <p:nvPr/>
        </p:nvSpPr>
        <p:spPr>
          <a:xfrm>
            <a:off x="889192" y="2904596"/>
            <a:ext cx="153276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Current Presentation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8B215CFF-D5C4-4534-923B-73502B6EEF5C}"/>
              </a:ext>
            </a:extLst>
          </p:cNvPr>
          <p:cNvCxnSpPr>
            <a:cxnSpLocks/>
          </p:cNvCxnSpPr>
          <p:nvPr/>
        </p:nvCxnSpPr>
        <p:spPr>
          <a:xfrm flipV="1">
            <a:off x="2568522" y="2651378"/>
            <a:ext cx="610383" cy="253218"/>
          </a:xfrm>
          <a:prstGeom prst="straightConnector1">
            <a:avLst/>
          </a:prstGeom>
          <a:ln w="57150">
            <a:headEnd w="lg" len="lg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7752773" y="2401040"/>
            <a:ext cx="2811812" cy="1004455"/>
            <a:chOff x="7573159" y="2366487"/>
            <a:chExt cx="2811812" cy="100445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EFE1CE41-F8EA-409C-97C4-F013E6D8D038}"/>
                </a:ext>
              </a:extLst>
            </p:cNvPr>
            <p:cNvGrpSpPr/>
            <p:nvPr/>
          </p:nvGrpSpPr>
          <p:grpSpPr>
            <a:xfrm>
              <a:off x="7573159" y="2366487"/>
              <a:ext cx="418883" cy="1004455"/>
              <a:chOff x="4946073" y="2729344"/>
              <a:chExt cx="418883" cy="1004455"/>
            </a:xfrm>
          </p:grpSpPr>
          <p:sp>
            <p:nvSpPr>
              <p:cNvPr id="15" name="Right Brace 14">
                <a:extLst>
                  <a:ext uri="{FF2B5EF4-FFF2-40B4-BE49-F238E27FC236}">
                    <a16:creationId xmlns:a16="http://schemas.microsoft.com/office/drawing/2014/main" xmlns="" id="{2B4F1157-C126-441C-A099-E80635F7C674}"/>
                  </a:ext>
                </a:extLst>
              </p:cNvPr>
              <p:cNvSpPr/>
              <p:nvPr/>
            </p:nvSpPr>
            <p:spPr>
              <a:xfrm>
                <a:off x="4946073" y="2729344"/>
                <a:ext cx="318654" cy="1004455"/>
              </a:xfrm>
              <a:prstGeom prst="rightBrace">
                <a:avLst>
                  <a:gd name="adj1" fmla="val 53170"/>
                  <a:gd name="adj2" fmla="val 55729"/>
                </a:avLst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xmlns="" id="{98EA1DD5-9E51-4331-BDE6-949353EE55D2}"/>
                  </a:ext>
                </a:extLst>
              </p:cNvPr>
              <p:cNvSpPr/>
              <p:nvPr/>
            </p:nvSpPr>
            <p:spPr>
              <a:xfrm>
                <a:off x="5274469" y="3236119"/>
                <a:ext cx="90487" cy="85725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278B2C56-678B-42F3-86AA-2F8D506EB811}"/>
                </a:ext>
              </a:extLst>
            </p:cNvPr>
            <p:cNvSpPr txBox="1"/>
            <p:nvPr/>
          </p:nvSpPr>
          <p:spPr>
            <a:xfrm>
              <a:off x="8183542" y="2755447"/>
              <a:ext cx="2201429" cy="3693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Impact perception</a:t>
              </a:r>
              <a:endParaRPr lang="en-US" dirty="0"/>
            </a:p>
          </p:txBody>
        </p:sp>
      </p:grpSp>
      <p:sp>
        <p:nvSpPr>
          <p:cNvPr id="6" name="Rectangle 5"/>
          <p:cNvSpPr/>
          <p:nvPr/>
        </p:nvSpPr>
        <p:spPr>
          <a:xfrm>
            <a:off x="4843735" y="2347828"/>
            <a:ext cx="2509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</a:t>
            </a:r>
            <a:r>
              <a:rPr lang="en-US" i="1" dirty="0"/>
              <a:t>Opportunities to Notice)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57961B3-7296-4006-94BD-A268C901C74E}"/>
              </a:ext>
            </a:extLst>
          </p:cNvPr>
          <p:cNvSpPr txBox="1"/>
          <p:nvPr/>
        </p:nvSpPr>
        <p:spPr>
          <a:xfrm>
            <a:off x="5767613" y="4849297"/>
            <a:ext cx="5074557" cy="120032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4625" indent="-169863">
              <a:buFont typeface="Arial" panose="020B0604020202020204" pitchFamily="34" charset="0"/>
              <a:buChar char="•"/>
            </a:pPr>
            <a:r>
              <a:rPr lang="en-US" dirty="0" smtClean="0"/>
              <a:t>Describe what teachers notice</a:t>
            </a:r>
          </a:p>
          <a:p>
            <a:pPr marL="174625" indent="-169863">
              <a:buFont typeface="Arial" panose="020B0604020202020204" pitchFamily="34" charset="0"/>
              <a:buChar char="•"/>
            </a:pPr>
            <a:r>
              <a:rPr lang="en-US" dirty="0" smtClean="0"/>
              <a:t>Changes in noticing</a:t>
            </a:r>
          </a:p>
          <a:p>
            <a:pPr marL="174625" indent="-169863">
              <a:buFont typeface="Arial" panose="020B0604020202020204" pitchFamily="34" charset="0"/>
              <a:buChar char="•"/>
            </a:pPr>
            <a:r>
              <a:rPr lang="en-US" dirty="0" smtClean="0"/>
              <a:t>Ways to improve noticing</a:t>
            </a:r>
          </a:p>
          <a:p>
            <a:pPr marL="174625" indent="-169863">
              <a:buFont typeface="Arial" panose="020B0604020202020204" pitchFamily="34" charset="0"/>
              <a:buChar char="•"/>
            </a:pPr>
            <a:r>
              <a:rPr lang="en-US" dirty="0" smtClean="0"/>
              <a:t>Descriptions of Attention/Interpretation/Response</a:t>
            </a:r>
            <a:endParaRPr lang="en-US" dirty="0"/>
          </a:p>
        </p:txBody>
      </p:sp>
      <p:sp>
        <p:nvSpPr>
          <p:cNvPr id="7" name="Up-Down Arrow 6"/>
          <p:cNvSpPr/>
          <p:nvPr/>
        </p:nvSpPr>
        <p:spPr>
          <a:xfrm rot="19847530">
            <a:off x="4318714" y="2535530"/>
            <a:ext cx="754742" cy="284894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86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2" grpId="0" animBg="1"/>
      <p:bldP spid="9" grpId="0" animBg="1"/>
      <p:bldP spid="16" grpId="0" animBg="1"/>
      <p:bldP spid="6" grpId="0"/>
      <p:bldP spid="21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542AB36F-0709-4635-BEC0-109E0B8F1F17}"/>
              </a:ext>
            </a:extLst>
          </p:cNvPr>
          <p:cNvSpPr/>
          <p:nvPr/>
        </p:nvSpPr>
        <p:spPr>
          <a:xfrm>
            <a:off x="5996636" y="5740401"/>
            <a:ext cx="4772964" cy="2534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542AB36F-0709-4635-BEC0-109E0B8F1F17}"/>
              </a:ext>
            </a:extLst>
          </p:cNvPr>
          <p:cNvSpPr/>
          <p:nvPr/>
        </p:nvSpPr>
        <p:spPr>
          <a:xfrm>
            <a:off x="5996636" y="4921519"/>
            <a:ext cx="3016736" cy="23774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42AB36F-0709-4635-BEC0-109E0B8F1F17}"/>
              </a:ext>
            </a:extLst>
          </p:cNvPr>
          <p:cNvSpPr/>
          <p:nvPr/>
        </p:nvSpPr>
        <p:spPr>
          <a:xfrm>
            <a:off x="3421353" y="2409967"/>
            <a:ext cx="1438275" cy="24505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2A6F7D-AEF6-408D-BA32-C68D39593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981199"/>
            <a:ext cx="8648700" cy="4195763"/>
          </a:xfrm>
        </p:spPr>
        <p:txBody>
          <a:bodyPr>
            <a:normAutofit/>
          </a:bodyPr>
          <a:lstStyle/>
          <a:p>
            <a:r>
              <a:rPr lang="en-US" sz="2400" i="1" dirty="0" smtClean="0"/>
              <a:t>Perceptual </a:t>
            </a:r>
            <a:r>
              <a:rPr lang="en-US" sz="2400" i="1" dirty="0"/>
              <a:t>Cycle Model </a:t>
            </a:r>
            <a:r>
              <a:rPr lang="en-US" sz="2400" dirty="0"/>
              <a:t>(Neisser, 1976)</a:t>
            </a:r>
          </a:p>
          <a:p>
            <a:pPr lvl="1"/>
            <a:r>
              <a:rPr lang="en-US" sz="2000" dirty="0" smtClean="0"/>
              <a:t>Environment</a:t>
            </a:r>
            <a:endParaRPr lang="en-US" sz="2000" dirty="0"/>
          </a:p>
          <a:p>
            <a:pPr lvl="1"/>
            <a:r>
              <a:rPr lang="en-US" sz="2000" dirty="0"/>
              <a:t>Knowledge and Expectations</a:t>
            </a:r>
          </a:p>
          <a:p>
            <a:pPr lvl="1"/>
            <a:r>
              <a:rPr lang="en-US" sz="2000" dirty="0" smtClean="0"/>
              <a:t>Physiological Perceptual Processes</a:t>
            </a:r>
            <a:endParaRPr 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3799-842E-4F98-A21E-54CF7838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0" y="681037"/>
            <a:ext cx="8496300" cy="1009651"/>
          </a:xfrm>
        </p:spPr>
        <p:txBody>
          <a:bodyPr/>
          <a:lstStyle/>
          <a:p>
            <a:r>
              <a:rPr lang="en-US" dirty="0"/>
              <a:t>How do teachers notice SMT?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8B215CFF-D5C4-4534-923B-73502B6EEF5C}"/>
              </a:ext>
            </a:extLst>
          </p:cNvPr>
          <p:cNvCxnSpPr>
            <a:cxnSpLocks/>
          </p:cNvCxnSpPr>
          <p:nvPr/>
        </p:nvCxnSpPr>
        <p:spPr>
          <a:xfrm flipV="1">
            <a:off x="3671582" y="4079217"/>
            <a:ext cx="610383" cy="253218"/>
          </a:xfrm>
          <a:prstGeom prst="straightConnector1">
            <a:avLst/>
          </a:prstGeom>
          <a:ln w="57150">
            <a:headEnd w="lg" len="lg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7752773" y="2401040"/>
            <a:ext cx="2811812" cy="1004455"/>
            <a:chOff x="7573159" y="2366487"/>
            <a:chExt cx="2811812" cy="100445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EFE1CE41-F8EA-409C-97C4-F013E6D8D038}"/>
                </a:ext>
              </a:extLst>
            </p:cNvPr>
            <p:cNvGrpSpPr/>
            <p:nvPr/>
          </p:nvGrpSpPr>
          <p:grpSpPr>
            <a:xfrm>
              <a:off x="7573159" y="2366487"/>
              <a:ext cx="418883" cy="1004455"/>
              <a:chOff x="4946073" y="2729344"/>
              <a:chExt cx="418883" cy="1004455"/>
            </a:xfrm>
          </p:grpSpPr>
          <p:sp>
            <p:nvSpPr>
              <p:cNvPr id="15" name="Right Brace 14">
                <a:extLst>
                  <a:ext uri="{FF2B5EF4-FFF2-40B4-BE49-F238E27FC236}">
                    <a16:creationId xmlns:a16="http://schemas.microsoft.com/office/drawing/2014/main" xmlns="" id="{2B4F1157-C126-441C-A099-E80635F7C674}"/>
                  </a:ext>
                </a:extLst>
              </p:cNvPr>
              <p:cNvSpPr/>
              <p:nvPr/>
            </p:nvSpPr>
            <p:spPr>
              <a:xfrm>
                <a:off x="4946073" y="2729344"/>
                <a:ext cx="318654" cy="1004455"/>
              </a:xfrm>
              <a:prstGeom prst="rightBrace">
                <a:avLst>
                  <a:gd name="adj1" fmla="val 53170"/>
                  <a:gd name="adj2" fmla="val 55729"/>
                </a:avLst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xmlns="" id="{98EA1DD5-9E51-4331-BDE6-949353EE55D2}"/>
                  </a:ext>
                </a:extLst>
              </p:cNvPr>
              <p:cNvSpPr/>
              <p:nvPr/>
            </p:nvSpPr>
            <p:spPr>
              <a:xfrm>
                <a:off x="5274469" y="3236119"/>
                <a:ext cx="90487" cy="85725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278B2C56-678B-42F3-86AA-2F8D506EB811}"/>
                </a:ext>
              </a:extLst>
            </p:cNvPr>
            <p:cNvSpPr txBox="1"/>
            <p:nvPr/>
          </p:nvSpPr>
          <p:spPr>
            <a:xfrm>
              <a:off x="8183542" y="2755447"/>
              <a:ext cx="2201429" cy="3693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Impact perception</a:t>
              </a:r>
              <a:endParaRPr lang="en-US" dirty="0"/>
            </a:p>
          </p:txBody>
        </p:sp>
      </p:grpSp>
      <p:sp>
        <p:nvSpPr>
          <p:cNvPr id="6" name="Rectangle 5"/>
          <p:cNvSpPr/>
          <p:nvPr/>
        </p:nvSpPr>
        <p:spPr>
          <a:xfrm>
            <a:off x="4843735" y="2347828"/>
            <a:ext cx="2509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</a:t>
            </a:r>
            <a:r>
              <a:rPr lang="en-US" i="1" dirty="0"/>
              <a:t>Opportunities to Notice)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57961B3-7296-4006-94BD-A268C901C74E}"/>
              </a:ext>
            </a:extLst>
          </p:cNvPr>
          <p:cNvSpPr txBox="1"/>
          <p:nvPr/>
        </p:nvSpPr>
        <p:spPr>
          <a:xfrm>
            <a:off x="5767613" y="4849297"/>
            <a:ext cx="5074557" cy="120032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4625" indent="-169863">
              <a:buFont typeface="Arial" panose="020B0604020202020204" pitchFamily="34" charset="0"/>
              <a:buChar char="•"/>
            </a:pPr>
            <a:r>
              <a:rPr lang="en-US" dirty="0" smtClean="0"/>
              <a:t>Describe what teachers notice</a:t>
            </a:r>
          </a:p>
          <a:p>
            <a:pPr marL="174625" indent="-169863">
              <a:buFont typeface="Arial" panose="020B0604020202020204" pitchFamily="34" charset="0"/>
              <a:buChar char="•"/>
            </a:pPr>
            <a:r>
              <a:rPr lang="en-US" dirty="0" smtClean="0"/>
              <a:t>Changes in noticing</a:t>
            </a:r>
          </a:p>
          <a:p>
            <a:pPr marL="174625" indent="-169863">
              <a:buFont typeface="Arial" panose="020B0604020202020204" pitchFamily="34" charset="0"/>
              <a:buChar char="•"/>
            </a:pPr>
            <a:r>
              <a:rPr lang="en-US" dirty="0" smtClean="0"/>
              <a:t>Ways to improve noticing</a:t>
            </a:r>
          </a:p>
          <a:p>
            <a:pPr marL="174625" indent="-169863">
              <a:buFont typeface="Arial" panose="020B0604020202020204" pitchFamily="34" charset="0"/>
              <a:buChar char="•"/>
            </a:pPr>
            <a:r>
              <a:rPr lang="en-US" dirty="0" smtClean="0"/>
              <a:t>Descriptions of Attention/Interpretation/Response</a:t>
            </a:r>
            <a:endParaRPr lang="en-US" dirty="0"/>
          </a:p>
        </p:txBody>
      </p:sp>
      <p:sp>
        <p:nvSpPr>
          <p:cNvPr id="7" name="Up-Down Arrow 6"/>
          <p:cNvSpPr/>
          <p:nvPr/>
        </p:nvSpPr>
        <p:spPr>
          <a:xfrm rot="19847530">
            <a:off x="4318714" y="2535530"/>
            <a:ext cx="754742" cy="284894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278B2C56-678B-42F3-86AA-2F8D506EB811}"/>
              </a:ext>
            </a:extLst>
          </p:cNvPr>
          <p:cNvSpPr txBox="1"/>
          <p:nvPr/>
        </p:nvSpPr>
        <p:spPr>
          <a:xfrm>
            <a:off x="974723" y="4477690"/>
            <a:ext cx="3460753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Complex relationships.  Case study of 4 university students in secondary mathematics education. (Preservice Teachers; PSTs).</a:t>
            </a:r>
          </a:p>
        </p:txBody>
      </p:sp>
    </p:spTree>
    <p:extLst>
      <p:ext uri="{BB962C8B-B14F-4D97-AF65-F5344CB8AC3E}">
        <p14:creationId xmlns:p14="http://schemas.microsoft.com/office/powerpoint/2010/main" val="29230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1814</TotalTime>
  <Words>835</Words>
  <Application>Microsoft Office PowerPoint</Application>
  <PresentationFormat>Widescreen</PresentationFormat>
  <Paragraphs>153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Mathematics Teacher Noticing and Opportunities to Notice Student Thinking</vt:lpstr>
      <vt:lpstr>Background</vt:lpstr>
      <vt:lpstr>Background</vt:lpstr>
      <vt:lpstr>Background</vt:lpstr>
      <vt:lpstr>Background</vt:lpstr>
      <vt:lpstr>Rationale for Study</vt:lpstr>
      <vt:lpstr>How do teachers notice SMT?</vt:lpstr>
      <vt:lpstr>How do teachers notice SMT?</vt:lpstr>
      <vt:lpstr>How do teachers notice SMT?</vt:lpstr>
      <vt:lpstr>Methods</vt:lpstr>
      <vt:lpstr>Analysis</vt:lpstr>
      <vt:lpstr>Results – Opportunities to Notice</vt:lpstr>
      <vt:lpstr>Results – Opportunities to Notice</vt:lpstr>
      <vt:lpstr>Results – Opportunities to Notice</vt:lpstr>
      <vt:lpstr>Results – Opportunities to Notice</vt:lpstr>
      <vt:lpstr>Implications</vt:lpstr>
      <vt:lpstr>Next Steps</vt:lpstr>
      <vt:lpstr>Next Steps</vt:lpstr>
      <vt:lpstr>Opportunities to Notice &amp; Noticing</vt:lpstr>
      <vt:lpstr>Opportunities to Notice &amp; Noticing</vt:lpstr>
      <vt:lpstr>Opportunities to Notice &amp; Noticing</vt:lpstr>
      <vt:lpstr>Conclusion</vt:lpstr>
      <vt:lpstr>Thank you!  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Darl Rassi</dc:creator>
  <cp:lastModifiedBy>Darl Rassi</cp:lastModifiedBy>
  <cp:revision>40</cp:revision>
  <cp:lastPrinted>2019-04-10T00:39:29Z</cp:lastPrinted>
  <dcterms:created xsi:type="dcterms:W3CDTF">2019-04-05T15:16:57Z</dcterms:created>
  <dcterms:modified xsi:type="dcterms:W3CDTF">2019-04-15T13:27:00Z</dcterms:modified>
</cp:coreProperties>
</file>