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7"/>
  </p:handoutMasterIdLst>
  <p:sldIdLst>
    <p:sldId id="256" r:id="rId5"/>
    <p:sldId id="318" r:id="rId6"/>
    <p:sldId id="319" r:id="rId7"/>
    <p:sldId id="289" r:id="rId8"/>
    <p:sldId id="261" r:id="rId9"/>
    <p:sldId id="304" r:id="rId10"/>
    <p:sldId id="312" r:id="rId11"/>
    <p:sldId id="313" r:id="rId12"/>
    <p:sldId id="306" r:id="rId13"/>
    <p:sldId id="317" r:id="rId14"/>
    <p:sldId id="323" r:id="rId15"/>
    <p:sldId id="310" r:id="rId16"/>
    <p:sldId id="316" r:id="rId17"/>
    <p:sldId id="324" r:id="rId18"/>
    <p:sldId id="311" r:id="rId19"/>
    <p:sldId id="315" r:id="rId20"/>
    <p:sldId id="325" r:id="rId21"/>
    <p:sldId id="297" r:id="rId22"/>
    <p:sldId id="320" r:id="rId23"/>
    <p:sldId id="321" r:id="rId24"/>
    <p:sldId id="270" r:id="rId25"/>
    <p:sldId id="302" r:id="rId26"/>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rl Rassi" initials="DR" lastIdx="1" clrIdx="0">
    <p:extLst>
      <p:ext uri="{19B8F6BF-5375-455C-9EA6-DF929625EA0E}">
        <p15:presenceInfo xmlns:p15="http://schemas.microsoft.com/office/powerpoint/2012/main" userId="Darl Rass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BF1D9A-148A-4C0F-9FDE-73444F7B33BE}" v="23" dt="2022-02-10T17:45:32.8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9" autoAdjust="0"/>
    <p:restoredTop sz="94639" autoAdjust="0"/>
  </p:normalViewPr>
  <p:slideViewPr>
    <p:cSldViewPr snapToGrid="0">
      <p:cViewPr>
        <p:scale>
          <a:sx n="100" d="100"/>
          <a:sy n="100" d="100"/>
        </p:scale>
        <p:origin x="-354" y="15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l Rassi" userId="fd710cf1-d96a-47e5-8918-e6c9a2ac586c" providerId="ADAL" clId="{B3BF1D9A-148A-4C0F-9FDE-73444F7B33BE}"/>
    <pc:docChg chg="undo custSel modSld">
      <pc:chgData name="Darl Rassi" userId="fd710cf1-d96a-47e5-8918-e6c9a2ac586c" providerId="ADAL" clId="{B3BF1D9A-148A-4C0F-9FDE-73444F7B33BE}" dt="2022-02-10T19:29:51.635" v="413" actId="6549"/>
      <pc:docMkLst>
        <pc:docMk/>
      </pc:docMkLst>
      <pc:sldChg chg="modSp mod">
        <pc:chgData name="Darl Rassi" userId="fd710cf1-d96a-47e5-8918-e6c9a2ac586c" providerId="ADAL" clId="{B3BF1D9A-148A-4C0F-9FDE-73444F7B33BE}" dt="2022-02-10T16:45:50.948" v="30" actId="6549"/>
        <pc:sldMkLst>
          <pc:docMk/>
          <pc:sldMk cId="3880831123" sldId="260"/>
        </pc:sldMkLst>
        <pc:spChg chg="mod">
          <ac:chgData name="Darl Rassi" userId="fd710cf1-d96a-47e5-8918-e6c9a2ac586c" providerId="ADAL" clId="{B3BF1D9A-148A-4C0F-9FDE-73444F7B33BE}" dt="2022-02-10T16:45:50.948" v="30" actId="6549"/>
          <ac:spMkLst>
            <pc:docMk/>
            <pc:sldMk cId="3880831123" sldId="260"/>
            <ac:spMk id="3" creationId="{3D2A6F7D-AEF6-408D-BA32-C68D39593094}"/>
          </ac:spMkLst>
        </pc:spChg>
      </pc:sldChg>
      <pc:sldChg chg="modSp mod">
        <pc:chgData name="Darl Rassi" userId="fd710cf1-d96a-47e5-8918-e6c9a2ac586c" providerId="ADAL" clId="{B3BF1D9A-148A-4C0F-9FDE-73444F7B33BE}" dt="2022-02-10T17:11:43.528" v="61" actId="21"/>
        <pc:sldMkLst>
          <pc:docMk/>
          <pc:sldMk cId="4242658620" sldId="261"/>
        </pc:sldMkLst>
        <pc:spChg chg="mod">
          <ac:chgData name="Darl Rassi" userId="fd710cf1-d96a-47e5-8918-e6c9a2ac586c" providerId="ADAL" clId="{B3BF1D9A-148A-4C0F-9FDE-73444F7B33BE}" dt="2022-02-10T17:11:43.528" v="61" actId="21"/>
          <ac:spMkLst>
            <pc:docMk/>
            <pc:sldMk cId="4242658620" sldId="261"/>
            <ac:spMk id="3" creationId="{3D2A6F7D-AEF6-408D-BA32-C68D39593094}"/>
          </ac:spMkLst>
        </pc:spChg>
      </pc:sldChg>
      <pc:sldChg chg="modSp mod">
        <pc:chgData name="Darl Rassi" userId="fd710cf1-d96a-47e5-8918-e6c9a2ac586c" providerId="ADAL" clId="{B3BF1D9A-148A-4C0F-9FDE-73444F7B33BE}" dt="2022-02-10T17:10:33.872" v="60" actId="20577"/>
        <pc:sldMkLst>
          <pc:docMk/>
          <pc:sldMk cId="755599079" sldId="289"/>
        </pc:sldMkLst>
        <pc:spChg chg="mod">
          <ac:chgData name="Darl Rassi" userId="fd710cf1-d96a-47e5-8918-e6c9a2ac586c" providerId="ADAL" clId="{B3BF1D9A-148A-4C0F-9FDE-73444F7B33BE}" dt="2022-02-10T17:10:33.872" v="60" actId="20577"/>
          <ac:spMkLst>
            <pc:docMk/>
            <pc:sldMk cId="755599079" sldId="289"/>
            <ac:spMk id="3" creationId="{3D2A6F7D-AEF6-408D-BA32-C68D39593094}"/>
          </ac:spMkLst>
        </pc:spChg>
      </pc:sldChg>
      <pc:sldChg chg="modSp mod">
        <pc:chgData name="Darl Rassi" userId="fd710cf1-d96a-47e5-8918-e6c9a2ac586c" providerId="ADAL" clId="{B3BF1D9A-148A-4C0F-9FDE-73444F7B33BE}" dt="2022-02-10T19:29:51.635" v="413" actId="6549"/>
        <pc:sldMkLst>
          <pc:docMk/>
          <pc:sldMk cId="3025990645" sldId="297"/>
        </pc:sldMkLst>
        <pc:spChg chg="mod">
          <ac:chgData name="Darl Rassi" userId="fd710cf1-d96a-47e5-8918-e6c9a2ac586c" providerId="ADAL" clId="{B3BF1D9A-148A-4C0F-9FDE-73444F7B33BE}" dt="2022-02-10T19:29:51.635" v="413" actId="6549"/>
          <ac:spMkLst>
            <pc:docMk/>
            <pc:sldMk cId="3025990645" sldId="297"/>
            <ac:spMk id="3" creationId="{3D2A6F7D-AEF6-408D-BA32-C68D39593094}"/>
          </ac:spMkLst>
        </pc:spChg>
      </pc:sldChg>
      <pc:sldChg chg="modSp mod">
        <pc:chgData name="Darl Rassi" userId="fd710cf1-d96a-47e5-8918-e6c9a2ac586c" providerId="ADAL" clId="{B3BF1D9A-148A-4C0F-9FDE-73444F7B33BE}" dt="2022-02-10T17:40:43.499" v="337" actId="114"/>
        <pc:sldMkLst>
          <pc:docMk/>
          <pc:sldMk cId="2236071714" sldId="302"/>
        </pc:sldMkLst>
        <pc:spChg chg="mod">
          <ac:chgData name="Darl Rassi" userId="fd710cf1-d96a-47e5-8918-e6c9a2ac586c" providerId="ADAL" clId="{B3BF1D9A-148A-4C0F-9FDE-73444F7B33BE}" dt="2022-02-10T17:40:43.499" v="337" actId="114"/>
          <ac:spMkLst>
            <pc:docMk/>
            <pc:sldMk cId="2236071714" sldId="302"/>
            <ac:spMk id="3" creationId="{3D2A6F7D-AEF6-408D-BA32-C68D39593094}"/>
          </ac:spMkLst>
        </pc:spChg>
      </pc:sldChg>
      <pc:sldChg chg="modSp mod">
        <pc:chgData name="Darl Rassi" userId="fd710cf1-d96a-47e5-8918-e6c9a2ac586c" providerId="ADAL" clId="{B3BF1D9A-148A-4C0F-9FDE-73444F7B33BE}" dt="2022-02-10T17:27:37.909" v="113" actId="20577"/>
        <pc:sldMkLst>
          <pc:docMk/>
          <pc:sldMk cId="3653554775" sldId="305"/>
        </pc:sldMkLst>
        <pc:spChg chg="mod">
          <ac:chgData name="Darl Rassi" userId="fd710cf1-d96a-47e5-8918-e6c9a2ac586c" providerId="ADAL" clId="{B3BF1D9A-148A-4C0F-9FDE-73444F7B33BE}" dt="2022-02-10T17:27:10.249" v="91" actId="20577"/>
          <ac:spMkLst>
            <pc:docMk/>
            <pc:sldMk cId="3653554775" sldId="305"/>
            <ac:spMk id="2" creationId="{7EB23799-842E-4F98-A21E-54CF7838D550}"/>
          </ac:spMkLst>
        </pc:spChg>
        <pc:spChg chg="mod">
          <ac:chgData name="Darl Rassi" userId="fd710cf1-d96a-47e5-8918-e6c9a2ac586c" providerId="ADAL" clId="{B3BF1D9A-148A-4C0F-9FDE-73444F7B33BE}" dt="2022-02-10T17:27:37.909" v="113" actId="20577"/>
          <ac:spMkLst>
            <pc:docMk/>
            <pc:sldMk cId="3653554775" sldId="305"/>
            <ac:spMk id="3" creationId="{3D2A6F7D-AEF6-408D-BA32-C68D39593094}"/>
          </ac:spMkLst>
        </pc:spChg>
      </pc:sldChg>
      <pc:sldChg chg="addSp delSp modSp mod delCm">
        <pc:chgData name="Darl Rassi" userId="fd710cf1-d96a-47e5-8918-e6c9a2ac586c" providerId="ADAL" clId="{B3BF1D9A-148A-4C0F-9FDE-73444F7B33BE}" dt="2022-02-10T17:46:00.657" v="368" actId="1076"/>
        <pc:sldMkLst>
          <pc:docMk/>
          <pc:sldMk cId="4146423977" sldId="306"/>
        </pc:sldMkLst>
        <pc:spChg chg="del mod">
          <ac:chgData name="Darl Rassi" userId="fd710cf1-d96a-47e5-8918-e6c9a2ac586c" providerId="ADAL" clId="{B3BF1D9A-148A-4C0F-9FDE-73444F7B33BE}" dt="2022-02-10T17:44:41.814" v="349"/>
          <ac:spMkLst>
            <pc:docMk/>
            <pc:sldMk cId="4146423977" sldId="306"/>
            <ac:spMk id="3" creationId="{8E386C70-B0A2-C641-8D66-1EC8BF1A3842}"/>
          </ac:spMkLst>
        </pc:spChg>
        <pc:spChg chg="add mod">
          <ac:chgData name="Darl Rassi" userId="fd710cf1-d96a-47e5-8918-e6c9a2ac586c" providerId="ADAL" clId="{B3BF1D9A-148A-4C0F-9FDE-73444F7B33BE}" dt="2022-02-10T17:44:18.681" v="342" actId="1076"/>
          <ac:spMkLst>
            <pc:docMk/>
            <pc:sldMk cId="4146423977" sldId="306"/>
            <ac:spMk id="5" creationId="{2BEF7334-2B8F-468C-A51A-ECE45E102C29}"/>
          </ac:spMkLst>
        </pc:spChg>
        <pc:graphicFrameChg chg="add mod">
          <ac:chgData name="Darl Rassi" userId="fd710cf1-d96a-47e5-8918-e6c9a2ac586c" providerId="ADAL" clId="{B3BF1D9A-148A-4C0F-9FDE-73444F7B33BE}" dt="2022-02-10T17:45:32.879" v="363" actId="403"/>
          <ac:graphicFrameMkLst>
            <pc:docMk/>
            <pc:sldMk cId="4146423977" sldId="306"/>
            <ac:graphicFrameMk id="8" creationId="{34EEA3D2-C1CE-42C3-938E-64CB36378186}"/>
          </ac:graphicFrameMkLst>
        </pc:graphicFrameChg>
        <pc:picChg chg="del">
          <ac:chgData name="Darl Rassi" userId="fd710cf1-d96a-47e5-8918-e6c9a2ac586c" providerId="ADAL" clId="{B3BF1D9A-148A-4C0F-9FDE-73444F7B33BE}" dt="2022-02-10T17:35:26.730" v="320" actId="478"/>
          <ac:picMkLst>
            <pc:docMk/>
            <pc:sldMk cId="4146423977" sldId="306"/>
            <ac:picMk id="6" creationId="{356C1454-14E4-46A3-B199-AA5EBF13DDE3}"/>
          </ac:picMkLst>
        </pc:picChg>
        <pc:picChg chg="mod modCrop">
          <ac:chgData name="Darl Rassi" userId="fd710cf1-d96a-47e5-8918-e6c9a2ac586c" providerId="ADAL" clId="{B3BF1D9A-148A-4C0F-9FDE-73444F7B33BE}" dt="2022-02-10T17:46:00.657" v="368" actId="1076"/>
          <ac:picMkLst>
            <pc:docMk/>
            <pc:sldMk cId="4146423977" sldId="306"/>
            <ac:picMk id="7" creationId="{7D57F25F-F9F1-4C33-9F37-30409B910A10}"/>
          </ac:picMkLst>
        </pc:picChg>
      </pc:sldChg>
      <pc:sldChg chg="modSp mod modAnim">
        <pc:chgData name="Darl Rassi" userId="fd710cf1-d96a-47e5-8918-e6c9a2ac586c" providerId="ADAL" clId="{B3BF1D9A-148A-4C0F-9FDE-73444F7B33BE}" dt="2022-02-10T17:22:37.661" v="85" actId="1038"/>
        <pc:sldMkLst>
          <pc:docMk/>
          <pc:sldMk cId="1683873149" sldId="307"/>
        </pc:sldMkLst>
        <pc:spChg chg="mod ord">
          <ac:chgData name="Darl Rassi" userId="fd710cf1-d96a-47e5-8918-e6c9a2ac586c" providerId="ADAL" clId="{B3BF1D9A-148A-4C0F-9FDE-73444F7B33BE}" dt="2022-02-10T17:22:19.417" v="71" actId="167"/>
          <ac:spMkLst>
            <pc:docMk/>
            <pc:sldMk cId="1683873149" sldId="307"/>
            <ac:spMk id="3" creationId="{3D2A6F7D-AEF6-408D-BA32-C68D39593094}"/>
          </ac:spMkLst>
        </pc:spChg>
        <pc:spChg chg="mod">
          <ac:chgData name="Darl Rassi" userId="fd710cf1-d96a-47e5-8918-e6c9a2ac586c" providerId="ADAL" clId="{B3BF1D9A-148A-4C0F-9FDE-73444F7B33BE}" dt="2022-02-10T17:22:37.661" v="85" actId="1038"/>
          <ac:spMkLst>
            <pc:docMk/>
            <pc:sldMk cId="1683873149" sldId="307"/>
            <ac:spMk id="4" creationId="{07EF8545-B5AF-4458-9FF1-1ADB7004BD9B}"/>
          </ac:spMkLst>
        </pc:spChg>
        <pc:spChg chg="mod">
          <ac:chgData name="Darl Rassi" userId="fd710cf1-d96a-47e5-8918-e6c9a2ac586c" providerId="ADAL" clId="{B3BF1D9A-148A-4C0F-9FDE-73444F7B33BE}" dt="2022-02-10T17:22:37.661" v="85" actId="1038"/>
          <ac:spMkLst>
            <pc:docMk/>
            <pc:sldMk cId="1683873149" sldId="307"/>
            <ac:spMk id="6" creationId="{B91A9CDB-C6C1-428F-A41E-6998E8B9B290}"/>
          </ac:spMkLst>
        </pc:spChg>
        <pc:spChg chg="mod">
          <ac:chgData name="Darl Rassi" userId="fd710cf1-d96a-47e5-8918-e6c9a2ac586c" providerId="ADAL" clId="{B3BF1D9A-148A-4C0F-9FDE-73444F7B33BE}" dt="2022-02-10T17:22:37.661" v="85" actId="1038"/>
          <ac:spMkLst>
            <pc:docMk/>
            <pc:sldMk cId="1683873149" sldId="307"/>
            <ac:spMk id="7" creationId="{6BE543F1-A795-4E29-A300-6997B7960491}"/>
          </ac:spMkLst>
        </pc:spChg>
        <pc:graphicFrameChg chg="mod modGraphic">
          <ac:chgData name="Darl Rassi" userId="fd710cf1-d96a-47e5-8918-e6c9a2ac586c" providerId="ADAL" clId="{B3BF1D9A-148A-4C0F-9FDE-73444F7B33BE}" dt="2022-02-10T17:22:25.902" v="72" actId="1076"/>
          <ac:graphicFrameMkLst>
            <pc:docMk/>
            <pc:sldMk cId="1683873149" sldId="307"/>
            <ac:graphicFrameMk id="5" creationId="{B9A41A38-5F87-4D92-B865-02F433A7E046}"/>
          </ac:graphicFrameMkLst>
        </pc:graphicFrameChg>
      </pc:sldChg>
      <pc:sldChg chg="modSp mod">
        <pc:chgData name="Darl Rassi" userId="fd710cf1-d96a-47e5-8918-e6c9a2ac586c" providerId="ADAL" clId="{B3BF1D9A-148A-4C0F-9FDE-73444F7B33BE}" dt="2022-02-10T17:11:49.434" v="64"/>
        <pc:sldMkLst>
          <pc:docMk/>
          <pc:sldMk cId="484425554" sldId="309"/>
        </pc:sldMkLst>
        <pc:spChg chg="mod">
          <ac:chgData name="Darl Rassi" userId="fd710cf1-d96a-47e5-8918-e6c9a2ac586c" providerId="ADAL" clId="{B3BF1D9A-148A-4C0F-9FDE-73444F7B33BE}" dt="2022-02-10T17:11:49.434" v="64"/>
          <ac:spMkLst>
            <pc:docMk/>
            <pc:sldMk cId="484425554" sldId="309"/>
            <ac:spMk id="3" creationId="{3D2A6F7D-AEF6-408D-BA32-C68D39593094}"/>
          </ac:spMkLst>
        </pc:spChg>
      </pc:sldChg>
      <pc:sldChg chg="modSp mod">
        <pc:chgData name="Darl Rassi" userId="fd710cf1-d96a-47e5-8918-e6c9a2ac586c" providerId="ADAL" clId="{B3BF1D9A-148A-4C0F-9FDE-73444F7B33BE}" dt="2022-02-10T17:30:44.522" v="154" actId="6549"/>
        <pc:sldMkLst>
          <pc:docMk/>
          <pc:sldMk cId="287443948" sldId="311"/>
        </pc:sldMkLst>
        <pc:spChg chg="mod">
          <ac:chgData name="Darl Rassi" userId="fd710cf1-d96a-47e5-8918-e6c9a2ac586c" providerId="ADAL" clId="{B3BF1D9A-148A-4C0F-9FDE-73444F7B33BE}" dt="2022-02-10T17:30:08.042" v="130" actId="20577"/>
          <ac:spMkLst>
            <pc:docMk/>
            <pc:sldMk cId="287443948" sldId="311"/>
            <ac:spMk id="2" creationId="{7EB23799-842E-4F98-A21E-54CF7838D550}"/>
          </ac:spMkLst>
        </pc:spChg>
        <pc:spChg chg="mod">
          <ac:chgData name="Darl Rassi" userId="fd710cf1-d96a-47e5-8918-e6c9a2ac586c" providerId="ADAL" clId="{B3BF1D9A-148A-4C0F-9FDE-73444F7B33BE}" dt="2022-02-10T17:30:44.522" v="154" actId="6549"/>
          <ac:spMkLst>
            <pc:docMk/>
            <pc:sldMk cId="287443948" sldId="311"/>
            <ac:spMk id="3" creationId="{3D2A6F7D-AEF6-408D-BA32-C68D39593094}"/>
          </ac:spMkLst>
        </pc:spChg>
      </pc:sldChg>
      <pc:sldChg chg="modSp mod">
        <pc:chgData name="Darl Rassi" userId="fd710cf1-d96a-47e5-8918-e6c9a2ac586c" providerId="ADAL" clId="{B3BF1D9A-148A-4C0F-9FDE-73444F7B33BE}" dt="2022-02-10T17:31:46.071" v="186" actId="20577"/>
        <pc:sldMkLst>
          <pc:docMk/>
          <pc:sldMk cId="1204855175" sldId="312"/>
        </pc:sldMkLst>
        <pc:spChg chg="mod">
          <ac:chgData name="Darl Rassi" userId="fd710cf1-d96a-47e5-8918-e6c9a2ac586c" providerId="ADAL" clId="{B3BF1D9A-148A-4C0F-9FDE-73444F7B33BE}" dt="2022-02-10T17:31:09.487" v="161" actId="20577"/>
          <ac:spMkLst>
            <pc:docMk/>
            <pc:sldMk cId="1204855175" sldId="312"/>
            <ac:spMk id="2" creationId="{7EB23799-842E-4F98-A21E-54CF7838D550}"/>
          </ac:spMkLst>
        </pc:spChg>
        <pc:spChg chg="mod">
          <ac:chgData name="Darl Rassi" userId="fd710cf1-d96a-47e5-8918-e6c9a2ac586c" providerId="ADAL" clId="{B3BF1D9A-148A-4C0F-9FDE-73444F7B33BE}" dt="2022-02-10T17:31:46.071" v="186" actId="20577"/>
          <ac:spMkLst>
            <pc:docMk/>
            <pc:sldMk cId="1204855175" sldId="312"/>
            <ac:spMk id="3" creationId="{3D2A6F7D-AEF6-408D-BA32-C68D3959309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dsrassi\OneDrive%20-%20Olivet%20Nazarene%20University\ONU\Scholarly%20Work\T%5e3\Results\Topics%20&amp;%20Total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srassi\OneDrive%20-%20Olivet%20Nazarene%20University\ONU\Scholarly%20Work\T%5e3\Results\Topics%20&amp;%20Total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Demo!$B$1</c:f>
              <c:strCache>
                <c:ptCount val="1"/>
                <c:pt idx="0">
                  <c:v>Type of School</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D9E6-42C8-A3B1-2B80322077BA}"/>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D9E6-42C8-A3B1-2B80322077BA}"/>
              </c:ext>
            </c:extLst>
          </c:dPt>
          <c:dLbls>
            <c:dLbl>
              <c:idx val="0"/>
              <c:layout>
                <c:manualLayout>
                  <c:x val="0.21944444444444444"/>
                  <c:y val="-3.2407407407407489E-2"/>
                </c:manualLayout>
              </c:layout>
              <c:spPr>
                <a:noFill/>
                <a:ln>
                  <a:noFill/>
                </a:ln>
                <a:effectLst/>
              </c:spPr>
              <c:txPr>
                <a:bodyPr rot="0" spcFirstLastPara="1" vertOverflow="ellipsis" vert="horz" wrap="square" anchor="ctr" anchorCtr="1"/>
                <a:lstStyle/>
                <a:p>
                  <a:pPr>
                    <a:defRPr sz="2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D9E6-42C8-A3B1-2B80322077BA}"/>
                </c:ext>
              </c:extLst>
            </c:dLbl>
            <c:dLbl>
              <c:idx val="1"/>
              <c:layout>
                <c:manualLayout>
                  <c:x val="-0.2388888888888889"/>
                  <c:y val="0.14814814814814814"/>
                </c:manualLayout>
              </c:layout>
              <c:spPr>
                <a:noFill/>
                <a:ln>
                  <a:noFill/>
                </a:ln>
                <a:effectLst/>
              </c:spPr>
              <c:txPr>
                <a:bodyPr rot="0" spcFirstLastPara="1" vertOverflow="ellipsis" vert="horz" wrap="square" anchor="ctr" anchorCtr="1"/>
                <a:lstStyle/>
                <a:p>
                  <a:pPr>
                    <a:defRPr sz="20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D9E6-42C8-A3B1-2B80322077BA}"/>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Demo!$A$2:$A$3</c:f>
              <c:strCache>
                <c:ptCount val="2"/>
                <c:pt idx="0">
                  <c:v>Public</c:v>
                </c:pt>
                <c:pt idx="1">
                  <c:v>Private</c:v>
                </c:pt>
              </c:strCache>
            </c:strRef>
          </c:cat>
          <c:val>
            <c:numRef>
              <c:f>Demo!$B$2:$B$3</c:f>
              <c:numCache>
                <c:formatCode>General</c:formatCode>
                <c:ptCount val="2"/>
                <c:pt idx="0">
                  <c:v>31</c:v>
                </c:pt>
                <c:pt idx="1">
                  <c:v>1</c:v>
                </c:pt>
              </c:numCache>
            </c:numRef>
          </c:val>
          <c:extLst>
            <c:ext xmlns:c16="http://schemas.microsoft.com/office/drawing/2014/chart" uri="{C3380CC4-5D6E-409C-BE32-E72D297353CC}">
              <c16:uniqueId val="{00000004-D9E6-42C8-A3B1-2B80322077BA}"/>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Demo!$B$5</c:f>
              <c:strCache>
                <c:ptCount val="1"/>
                <c:pt idx="0">
                  <c:v>Years Teaching</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144-4941-843F-9730BE102F73}"/>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144-4941-843F-9730BE102F73}"/>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5144-4941-843F-9730BE102F73}"/>
              </c:ext>
            </c:extLst>
          </c:dPt>
          <c:dLbls>
            <c:dLbl>
              <c:idx val="0"/>
              <c:layout>
                <c:manualLayout>
                  <c:x val="0.14166666666666655"/>
                  <c:y val="0.1111111111111111"/>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5144-4941-843F-9730BE102F73}"/>
                </c:ext>
              </c:extLst>
            </c:dLbl>
            <c:dLbl>
              <c:idx val="1"/>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5144-4941-843F-9730BE102F73}"/>
                </c:ext>
              </c:extLst>
            </c:dLbl>
            <c:dLbl>
              <c:idx val="2"/>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5144-4941-843F-9730BE102F73}"/>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Demo!$A$6:$A$8</c:f>
              <c:strCache>
                <c:ptCount val="3"/>
                <c:pt idx="0">
                  <c:v>0-4 Years</c:v>
                </c:pt>
                <c:pt idx="1">
                  <c:v>4-10 Years</c:v>
                </c:pt>
                <c:pt idx="2">
                  <c:v>More than 10 Years</c:v>
                </c:pt>
              </c:strCache>
            </c:strRef>
          </c:cat>
          <c:val>
            <c:numRef>
              <c:f>Demo!$B$6:$B$8</c:f>
              <c:numCache>
                <c:formatCode>General</c:formatCode>
                <c:ptCount val="3"/>
                <c:pt idx="0">
                  <c:v>6</c:v>
                </c:pt>
                <c:pt idx="1">
                  <c:v>8</c:v>
                </c:pt>
                <c:pt idx="2">
                  <c:v>18</c:v>
                </c:pt>
              </c:numCache>
            </c:numRef>
          </c:val>
          <c:extLst>
            <c:ext xmlns:c16="http://schemas.microsoft.com/office/drawing/2014/chart" uri="{C3380CC4-5D6E-409C-BE32-E72D297353CC}">
              <c16:uniqueId val="{00000006-5144-4941-843F-9730BE102F73}"/>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dirty="0"/>
              <a:t>Algebra I: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2602944789102173"/>
          <c:y val="0.16685123208974501"/>
          <c:w val="0.32741565265802219"/>
          <c:h val="0.57881722275228642"/>
        </c:manualLayout>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3205-4E72-B193-1FD62008A22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3205-4E72-B193-1FD62008A22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3205-4E72-B193-1FD62008A22F}"/>
              </c:ext>
            </c:extLst>
          </c:dPt>
          <c:dPt>
            <c:idx val="3"/>
            <c:bubble3D val="0"/>
            <c:spPr>
              <a:solidFill>
                <a:schemeClr val="accent6">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3205-4E72-B193-1FD62008A22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3205-4E72-B193-1FD62008A22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3205-4E72-B193-1FD62008A22F}"/>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3205-4E72-B193-1FD62008A22F}"/>
              </c:ext>
            </c:extLst>
          </c:dPt>
          <c:dLbls>
            <c:dLbl>
              <c:idx val="0"/>
              <c:layout>
                <c:manualLayout>
                  <c:x val="-3.1391867091664249E-2"/>
                  <c:y val="8.4033429842926389E-8"/>
                </c:manualLayout>
              </c:layout>
              <c:tx>
                <c:rich>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fld id="{942D8A52-AAD2-4AB7-BB4C-0FE123316270}" type="CATEGORYNAME">
                      <a:rPr lang="en-US"/>
                      <a:pPr>
                        <a:defRPr sz="2400"/>
                      </a:pPr>
                      <a:t>[CATEGORY NAME]</a:t>
                    </a:fld>
                    <a:r>
                      <a:rPr lang="en-US" baseline="0"/>
                      <a:t>
</a:t>
                    </a:r>
                    <a:fld id="{5563F489-C775-4618-AE2D-B24DC9637E0B}" type="PERCENTAGE">
                      <a:rPr lang="en-US" baseline="0" smtClean="0"/>
                      <a:pPr>
                        <a:defRPr sz="2400"/>
                      </a:pPr>
                      <a:t>[PERCENTAGE]</a:t>
                    </a:fld>
                    <a:r>
                      <a:rPr lang="en-US" baseline="0" smtClean="0"/>
                      <a:t> (58% of respondents)</a:t>
                    </a:r>
                  </a:p>
                </c:rich>
              </c:tx>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6388573892766446"/>
                      <c:h val="0.17691389917971603"/>
                    </c:manualLayout>
                  </c15:layout>
                  <c15:dlblFieldTable/>
                  <c15:showDataLabelsRange val="0"/>
                </c:ext>
                <c:ext xmlns:c16="http://schemas.microsoft.com/office/drawing/2014/chart" uri="{C3380CC4-5D6E-409C-BE32-E72D297353CC}">
                  <c16:uniqueId val="{00000001-3205-4E72-B193-1FD62008A22F}"/>
                </c:ext>
              </c:extLst>
            </c:dLbl>
            <c:dLbl>
              <c:idx val="1"/>
              <c:layout>
                <c:manualLayout>
                  <c:x val="6.280193236714976E-2"/>
                  <c:y val="-0.13793759512937595"/>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3205-4E72-B193-1FD62008A22F}"/>
                </c:ext>
              </c:extLst>
            </c:dLbl>
            <c:dLbl>
              <c:idx val="2"/>
              <c:layout>
                <c:manualLayout>
                  <c:x val="8.4132342863835738E-2"/>
                  <c:y val="-2.0417770515795512E-2"/>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3"/>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8256599137075409"/>
                      <c:h val="0.19345587984429613"/>
                    </c:manualLayout>
                  </c15:layout>
                </c:ext>
                <c:ext xmlns:c16="http://schemas.microsoft.com/office/drawing/2014/chart" uri="{C3380CC4-5D6E-409C-BE32-E72D297353CC}">
                  <c16:uniqueId val="{00000005-3205-4E72-B193-1FD62008A22F}"/>
                </c:ext>
              </c:extLst>
            </c:dLbl>
            <c:dLbl>
              <c:idx val="3"/>
              <c:layout>
                <c:manualLayout>
                  <c:x val="3.8636191647443661E-2"/>
                  <c:y val="-3.1066486745491222E-2"/>
                </c:manualLayout>
              </c:layout>
              <c:tx>
                <c:rich>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fld id="{4D4500A1-2153-4868-B6BC-49160F0363A4}" type="CATEGORYNAME">
                      <a:rPr lang="en-US" sz="2400" smtClean="0">
                        <a:solidFill>
                          <a:schemeClr val="accent6">
                            <a:lumMod val="75000"/>
                          </a:schemeClr>
                        </a:solidFill>
                      </a:rPr>
                      <a:pPr>
                        <a:defRPr sz="2400">
                          <a:solidFill>
                            <a:schemeClr val="accent1"/>
                          </a:solidFill>
                        </a:defRPr>
                      </a:pPr>
                      <a:t>[CATEGORY NAME]</a:t>
                    </a:fld>
                    <a:endParaRPr lang="en-US" sz="2400" dirty="0" smtClean="0">
                      <a:solidFill>
                        <a:schemeClr val="accent6">
                          <a:lumMod val="75000"/>
                        </a:schemeClr>
                      </a:solidFill>
                    </a:endParaRPr>
                  </a:p>
                  <a:p>
                    <a:pPr>
                      <a:defRPr sz="2400">
                        <a:solidFill>
                          <a:schemeClr val="accent1"/>
                        </a:solidFill>
                      </a:defRPr>
                    </a:pPr>
                    <a:r>
                      <a:rPr lang="en-US" sz="2400" dirty="0" smtClean="0">
                        <a:solidFill>
                          <a:schemeClr val="accent6">
                            <a:lumMod val="75000"/>
                          </a:schemeClr>
                        </a:solidFill>
                      </a:rPr>
                      <a:t>8%</a:t>
                    </a:r>
                  </a:p>
                </c:rich>
              </c:tx>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0428427683862023"/>
                      <c:h val="0.32455071946901631"/>
                    </c:manualLayout>
                  </c15:layout>
                  <c15:dlblFieldTable/>
                  <c15:showDataLabelsRange val="0"/>
                </c:ext>
                <c:ext xmlns:c16="http://schemas.microsoft.com/office/drawing/2014/chart" uri="{C3380CC4-5D6E-409C-BE32-E72D297353CC}">
                  <c16:uniqueId val="{00000007-3205-4E72-B193-1FD62008A22F}"/>
                </c:ext>
              </c:extLst>
            </c:dLbl>
            <c:dLbl>
              <c:idx val="4"/>
              <c:layout>
                <c:manualLayout>
                  <c:x val="2.0530680368807848E-2"/>
                  <c:y val="-4.8552330894066957E-2"/>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5"/>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1967391304347825"/>
                      <c:h val="0.25099885844748859"/>
                    </c:manualLayout>
                  </c15:layout>
                </c:ext>
                <c:ext xmlns:c16="http://schemas.microsoft.com/office/drawing/2014/chart" uri="{C3380CC4-5D6E-409C-BE32-E72D297353CC}">
                  <c16:uniqueId val="{00000009-3205-4E72-B193-1FD62008A22F}"/>
                </c:ext>
              </c:extLst>
            </c:dLbl>
            <c:dLbl>
              <c:idx val="5"/>
              <c:layout>
                <c:manualLayout>
                  <c:x val="2.6086956521739119E-2"/>
                  <c:y val="-0.16971080669710806"/>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6"/>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4176328502415464"/>
                      <c:h val="0.25099885844748859"/>
                    </c:manualLayout>
                  </c15:layout>
                </c:ext>
                <c:ext xmlns:c16="http://schemas.microsoft.com/office/drawing/2014/chart" uri="{C3380CC4-5D6E-409C-BE32-E72D297353CC}">
                  <c16:uniqueId val="{0000000B-3205-4E72-B193-1FD62008A22F}"/>
                </c:ext>
              </c:extLst>
            </c:dLbl>
            <c:dLbl>
              <c:idx val="6"/>
              <c:spPr>
                <a:noFill/>
                <a:ln>
                  <a:noFill/>
                </a:ln>
                <a:effectLst/>
              </c:spPr>
              <c:txPr>
                <a:bodyPr rot="0" spcFirstLastPara="1" vertOverflow="ellipsis" vert="horz" wrap="square" anchor="ctr" anchorCtr="1"/>
                <a:lstStyle/>
                <a:p>
                  <a:pPr>
                    <a:defRPr sz="240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3205-4E72-B193-1FD62008A22F}"/>
                </c:ext>
              </c:extLst>
            </c:dLbl>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layout/>
              </c:ext>
            </c:extLst>
          </c:dLbls>
          <c:cat>
            <c:strRef>
              <c:f>'Alg1'!$A$4:$A$10</c:f>
              <c:strCache>
                <c:ptCount val="7"/>
                <c:pt idx="0">
                  <c:v>Factoring</c:v>
                </c:pt>
                <c:pt idx="1">
                  <c:v>Application Problems</c:v>
                </c:pt>
                <c:pt idx="2">
                  <c:v>Solving Quadratics</c:v>
                </c:pt>
                <c:pt idx="3">
                  <c:v>Simplifying Expressions with Exponents</c:v>
                </c:pt>
                <c:pt idx="4">
                  <c:v>Writing Linear Equations</c:v>
                </c:pt>
                <c:pt idx="5">
                  <c:v>Solving Linear Systems</c:v>
                </c:pt>
                <c:pt idx="6">
                  <c:v>Other</c:v>
                </c:pt>
              </c:strCache>
            </c:strRef>
          </c:cat>
          <c:val>
            <c:numRef>
              <c:f>'Alg1'!$B$4:$B$10</c:f>
              <c:numCache>
                <c:formatCode>General</c:formatCode>
                <c:ptCount val="7"/>
                <c:pt idx="0">
                  <c:v>16</c:v>
                </c:pt>
                <c:pt idx="1">
                  <c:v>7</c:v>
                </c:pt>
                <c:pt idx="2">
                  <c:v>5</c:v>
                </c:pt>
                <c:pt idx="3">
                  <c:v>4</c:v>
                </c:pt>
                <c:pt idx="4">
                  <c:v>3</c:v>
                </c:pt>
                <c:pt idx="5">
                  <c:v>3</c:v>
                </c:pt>
                <c:pt idx="6">
                  <c:v>13</c:v>
                </c:pt>
              </c:numCache>
            </c:numRef>
          </c:val>
          <c:extLst>
            <c:ext xmlns:c16="http://schemas.microsoft.com/office/drawing/2014/chart" uri="{C3380CC4-5D6E-409C-BE32-E72D297353CC}">
              <c16:uniqueId val="{0000000E-3205-4E72-B193-1FD62008A22F}"/>
            </c:ext>
          </c:extLst>
        </c:ser>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Algebra 2: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6229829966906313"/>
          <c:y val="0.19460421584260204"/>
          <c:w val="0.39454527559055119"/>
          <c:h val="0.65757545931758532"/>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Geometry: Tough Topics to Teach</a:t>
            </a:r>
          </a:p>
        </c:rich>
      </c:tx>
      <c:layout>
        <c:manualLayout>
          <c:xMode val="edge"/>
          <c:yMode val="edge"/>
          <c:x val="0.17566719920879453"/>
          <c:y val="1.1891171993911719E-2"/>
        </c:manualLayout>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0300610521510901"/>
          <c:y val="0.19936064819808477"/>
          <c:w val="0.39454527559055119"/>
          <c:h val="0.65757545931758532"/>
        </c:manualLayout>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E9E-4361-A9A7-3F7E009911BE}"/>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E9E-4361-A9A7-3F7E009911BE}"/>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E9E-4361-A9A7-3F7E009911BE}"/>
              </c:ext>
            </c:extLst>
          </c:dPt>
          <c:dLbls>
            <c:dLbl>
              <c:idx val="0"/>
              <c:layout/>
              <c:tx>
                <c:rich>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fld id="{374C1FB9-DE0B-4565-A952-791DEF27567B}" type="CATEGORYNAME">
                      <a:rPr lang="en-US"/>
                      <a:pPr>
                        <a:defRPr/>
                      </a:pPr>
                      <a:t>[CATEGORY NAME]</a:t>
                    </a:fld>
                    <a:r>
                      <a:rPr lang="en-US" baseline="0" dirty="0"/>
                      <a:t>
</a:t>
                    </a:r>
                    <a:fld id="{D6D77F5B-229F-4D91-B824-4BFE1ED2B52E}" type="PERCENTAGE">
                      <a:rPr lang="en-US" baseline="0" smtClean="0"/>
                      <a:pPr>
                        <a:defRPr/>
                      </a:pPr>
                      <a:t>[PERCENTAGE]</a:t>
                    </a:fld>
                    <a:endParaRPr lang="en-US" baseline="0" dirty="0" smtClean="0"/>
                  </a:p>
                  <a:p>
                    <a:pPr>
                      <a:defRPr/>
                    </a:pPr>
                    <a:r>
                      <a:rPr lang="en-US" baseline="0" dirty="0" smtClean="0"/>
                      <a:t>(70% of respondents)</a:t>
                    </a:r>
                  </a:p>
                </c:rich>
              </c:tx>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manualLayout>
                      <c:w val="0.28570048309178742"/>
                      <c:h val="0.28581621004566204"/>
                    </c:manualLayout>
                  </c15:layout>
                  <c15:dlblFieldTable/>
                  <c15:showDataLabelsRange val="0"/>
                </c:ext>
                <c:ext xmlns:c16="http://schemas.microsoft.com/office/drawing/2014/chart" uri="{C3380CC4-5D6E-409C-BE32-E72D297353CC}">
                  <c16:uniqueId val="{00000001-1E9E-4361-A9A7-3F7E009911BE}"/>
                </c:ext>
              </c:extLst>
            </c:dLbl>
            <c:dLbl>
              <c:idx val="1"/>
              <c:layout>
                <c:manualLayout>
                  <c:x val="0.10205323519342689"/>
                  <c:y val="2.6160672017881328E-2"/>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65443845334550577"/>
                      <c:h val="0.14837429888900872"/>
                    </c:manualLayout>
                  </c15:layout>
                </c:ext>
                <c:ext xmlns:c16="http://schemas.microsoft.com/office/drawing/2014/chart" uri="{C3380CC4-5D6E-409C-BE32-E72D297353CC}">
                  <c16:uniqueId val="{00000003-1E9E-4361-A9A7-3F7E009911BE}"/>
                </c:ext>
              </c:extLst>
            </c:dLbl>
            <c:dLbl>
              <c:idx val="2"/>
              <c:spPr>
                <a:noFill/>
                <a:ln>
                  <a:noFill/>
                </a:ln>
                <a:effectLst/>
              </c:spPr>
              <c:txPr>
                <a:bodyPr rot="0" spcFirstLastPara="1" vertOverflow="ellipsis" vert="horz" wrap="square" anchor="ctr" anchorCtr="1"/>
                <a:lstStyle/>
                <a:p>
                  <a:pPr>
                    <a:defRPr sz="24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1E9E-4361-A9A7-3F7E009911BE}"/>
                </c:ext>
              </c:extLst>
            </c:dLbl>
            <c:spPr>
              <a:noFill/>
              <a:ln>
                <a:noFill/>
              </a:ln>
              <a:effectLst/>
            </c:sp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Geo!$A$4:$A$6</c:f>
              <c:strCache>
                <c:ptCount val="3"/>
                <c:pt idx="0">
                  <c:v>Proofs</c:v>
                </c:pt>
                <c:pt idx="1">
                  <c:v>Triangle &amp; Quadrilateral Properties &amp; Congruences</c:v>
                </c:pt>
                <c:pt idx="2">
                  <c:v>Other</c:v>
                </c:pt>
              </c:strCache>
            </c:strRef>
          </c:cat>
          <c:val>
            <c:numRef>
              <c:f>Geo!$B$4:$B$6</c:f>
              <c:numCache>
                <c:formatCode>General</c:formatCode>
                <c:ptCount val="3"/>
                <c:pt idx="0">
                  <c:v>16</c:v>
                </c:pt>
                <c:pt idx="1">
                  <c:v>3</c:v>
                </c:pt>
                <c:pt idx="2">
                  <c:v>11</c:v>
                </c:pt>
              </c:numCache>
            </c:numRef>
          </c:val>
          <c:extLst>
            <c:ext xmlns:c16="http://schemas.microsoft.com/office/drawing/2014/chart" uri="{C3380CC4-5D6E-409C-BE32-E72D297353CC}">
              <c16:uniqueId val="{00000006-1E9E-4361-A9A7-3F7E009911BE}"/>
            </c:ext>
          </c:extLst>
        </c:ser>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Algebra 2: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6229829966906313"/>
          <c:y val="0.19460421584260204"/>
          <c:w val="0.39454527559055119"/>
          <c:h val="0.65757545931758532"/>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Algebra 2: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6229829966906313"/>
          <c:y val="0.19460421584260204"/>
          <c:w val="0.39454527559055119"/>
          <c:h val="0.65757545931758532"/>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Algebra 2: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6229829966906313"/>
          <c:y val="0.19460421584260204"/>
          <c:w val="0.39454527559055119"/>
          <c:h val="0.65757545931758532"/>
        </c:manualLayout>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B1D-41E2-998A-61F65BDEE03B}"/>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B1D-41E2-998A-61F65BDEE03B}"/>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B1D-41E2-998A-61F65BDEE03B}"/>
              </c:ext>
            </c:extLst>
          </c:dPt>
          <c:dPt>
            <c:idx val="3"/>
            <c:bubble3D val="0"/>
            <c:spPr>
              <a:solidFill>
                <a:schemeClr val="accent6">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B1D-41E2-998A-61F65BDEE03B}"/>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B1D-41E2-998A-61F65BDEE03B}"/>
              </c:ext>
            </c:extLst>
          </c:dPt>
          <c:dLbls>
            <c:dLbl>
              <c:idx val="0"/>
              <c:layout>
                <c:manualLayout>
                  <c:x val="8.0434830157099804E-2"/>
                  <c:y val="0.12500000000000003"/>
                </c:manualLayout>
              </c:layout>
              <c:tx>
                <c:rich>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fld id="{0A5278ED-7BC5-4F6E-8904-CD5655589BA2}" type="CATEGORYNAME">
                      <a:rPr lang="en-US"/>
                      <a:pPr>
                        <a:defRPr/>
                      </a:pPr>
                      <a:t>[CATEGORY NAME]</a:t>
                    </a:fld>
                    <a:r>
                      <a:rPr lang="en-US" baseline="0" dirty="0"/>
                      <a:t>
</a:t>
                    </a:r>
                    <a:fld id="{23C7FA09-55DD-4114-ADF8-8692ED04B474}" type="PERCENTAGE">
                      <a:rPr lang="en-US" baseline="0" smtClean="0"/>
                      <a:pPr>
                        <a:defRPr/>
                      </a:pPr>
                      <a:t>[PERCENTAGE]</a:t>
                    </a:fld>
                    <a:endParaRPr lang="en-US" baseline="0" dirty="0" smtClean="0"/>
                  </a:p>
                  <a:p>
                    <a:pPr>
                      <a:defRPr/>
                    </a:pPr>
                    <a:r>
                      <a:rPr lang="en-US" baseline="0" dirty="0" smtClean="0"/>
                      <a:t>(42% of respondents)</a:t>
                    </a:r>
                  </a:p>
                </c:rich>
              </c:tx>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967209669443493"/>
                      <c:h val="0.35548674695862159"/>
                    </c:manualLayout>
                  </c15:layout>
                  <c15:dlblFieldTable/>
                  <c15:showDataLabelsRange val="0"/>
                </c:ext>
                <c:ext xmlns:c16="http://schemas.microsoft.com/office/drawing/2014/chart" uri="{C3380CC4-5D6E-409C-BE32-E72D297353CC}">
                  <c16:uniqueId val="{00000001-AB1D-41E2-998A-61F65BDEE03B}"/>
                </c:ext>
              </c:extLst>
            </c:dLbl>
            <c:dLbl>
              <c:idx val="1"/>
              <c:layout>
                <c:manualLayout>
                  <c:x val="4.8309178743959581E-3"/>
                  <c:y val="-4.9942931726870025E-2"/>
                </c:manualLayout>
              </c:layout>
              <c:spPr>
                <a:noFill/>
                <a:ln>
                  <a:noFill/>
                </a:ln>
                <a:effectLst/>
              </c:spPr>
              <c:txPr>
                <a:bodyPr rot="0" spcFirstLastPara="1" vertOverflow="ellipsis" vert="horz" wrap="square" anchor="ctr" anchorCtr="1"/>
                <a:lstStyle/>
                <a:p>
                  <a:pPr>
                    <a:defRPr sz="2400" b="1" i="0" u="none" strike="noStrike" kern="1200" spc="0" baseline="0">
                      <a:solidFill>
                        <a:schemeClr val="accent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AB1D-41E2-998A-61F65BDEE03B}"/>
                </c:ext>
              </c:extLst>
            </c:dLbl>
            <c:dLbl>
              <c:idx val="2"/>
              <c:layout/>
              <c:spPr>
                <a:noFill/>
                <a:ln>
                  <a:noFill/>
                </a:ln>
                <a:effectLst/>
              </c:spPr>
              <c:txPr>
                <a:bodyPr rot="0" spcFirstLastPara="1" vertOverflow="ellipsis" vert="horz" wrap="square" anchor="ctr" anchorCtr="1"/>
                <a:lstStyle/>
                <a:p>
                  <a:pPr>
                    <a:defRPr sz="240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layout>
                    <c:manualLayout>
                      <c:w val="0.23986106356270684"/>
                      <c:h val="0.31908880630464881"/>
                    </c:manualLayout>
                  </c15:layout>
                </c:ext>
                <c:ext xmlns:c16="http://schemas.microsoft.com/office/drawing/2014/chart" uri="{C3380CC4-5D6E-409C-BE32-E72D297353CC}">
                  <c16:uniqueId val="{00000005-AB1D-41E2-998A-61F65BDEE03B}"/>
                </c:ext>
              </c:extLst>
            </c:dLbl>
            <c:dLbl>
              <c:idx val="3"/>
              <c:layout>
                <c:manualLayout>
                  <c:x val="-9.3598938719616567E-2"/>
                  <c:y val="-2.1013671105103806E-3"/>
                </c:manualLayout>
              </c:layout>
              <c:tx>
                <c:rich>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fld id="{85B0FB55-A3E4-4211-AB90-4B6BAE1B894E}" type="CATEGORYNAME">
                      <a:rPr lang="en-US" smtClean="0">
                        <a:solidFill>
                          <a:schemeClr val="accent6">
                            <a:lumMod val="75000"/>
                          </a:schemeClr>
                        </a:solidFill>
                      </a:rPr>
                      <a:pPr>
                        <a:defRPr>
                          <a:solidFill>
                            <a:schemeClr val="accent1"/>
                          </a:solidFill>
                        </a:defRPr>
                      </a:pPr>
                      <a:t>[CATEGORY NAME]</a:t>
                    </a:fld>
                    <a:endParaRPr lang="en-US" dirty="0" smtClean="0">
                      <a:solidFill>
                        <a:schemeClr val="accent6">
                          <a:lumMod val="75000"/>
                        </a:schemeClr>
                      </a:solidFill>
                    </a:endParaRPr>
                  </a:p>
                  <a:p>
                    <a:pPr>
                      <a:defRPr>
                        <a:solidFill>
                          <a:schemeClr val="accent1"/>
                        </a:solidFill>
                      </a:defRPr>
                    </a:pPr>
                    <a:r>
                      <a:rPr lang="en-US" dirty="0" smtClean="0">
                        <a:solidFill>
                          <a:schemeClr val="accent6">
                            <a:lumMod val="75000"/>
                          </a:schemeClr>
                        </a:solidFill>
                      </a:rPr>
                      <a:t>9%</a:t>
                    </a:r>
                  </a:p>
                  <a:p>
                    <a:pPr>
                      <a:defRPr>
                        <a:solidFill>
                          <a:schemeClr val="accent1"/>
                        </a:solidFill>
                      </a:defRPr>
                    </a:pPr>
                    <a:endParaRPr lang="en-US"/>
                  </a:p>
                </c:rich>
              </c:tx>
              <c:spPr>
                <a:noFill/>
                <a:ln>
                  <a:noFill/>
                </a:ln>
                <a:effectLst/>
              </c:spPr>
              <c:txPr>
                <a:bodyPr rot="0" spcFirstLastPara="1" vertOverflow="ellipsis" vert="horz" wrap="square" anchor="ctr" anchorCtr="1"/>
                <a:lstStyle/>
                <a:p>
                  <a:pPr>
                    <a:defRPr sz="2400" b="1" i="0" u="none" strike="noStrike" kern="1200" spc="0" baseline="0">
                      <a:solidFill>
                        <a:schemeClr val="accen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6406396211343148"/>
                      <c:h val="0.18024098822211962"/>
                    </c:manualLayout>
                  </c15:layout>
                  <c15:dlblFieldTable/>
                  <c15:showDataLabelsRange val="0"/>
                </c:ext>
                <c:ext xmlns:c16="http://schemas.microsoft.com/office/drawing/2014/chart" uri="{C3380CC4-5D6E-409C-BE32-E72D297353CC}">
                  <c16:uniqueId val="{00000007-AB1D-41E2-998A-61F65BDEE03B}"/>
                </c:ext>
              </c:extLst>
            </c:dLbl>
            <c:dLbl>
              <c:idx val="4"/>
              <c:spPr>
                <a:noFill/>
                <a:ln>
                  <a:noFill/>
                </a:ln>
                <a:effectLst/>
              </c:spPr>
              <c:txPr>
                <a:bodyPr rot="0" spcFirstLastPara="1" vertOverflow="ellipsis" vert="horz" wrap="square" anchor="ctr" anchorCtr="1"/>
                <a:lstStyle/>
                <a:p>
                  <a:pPr>
                    <a:defRPr sz="240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AB1D-41E2-998A-61F65BDEE03B}"/>
                </c:ext>
              </c:extLst>
            </c:dLbl>
            <c:spPr>
              <a:noFill/>
              <a:ln>
                <a:noFill/>
              </a:ln>
              <a:effectLst/>
            </c:sp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'Alg2'!$A$4:$A$8</c:f>
              <c:strCache>
                <c:ptCount val="5"/>
                <c:pt idx="0">
                  <c:v>Rational Expressions &amp; Solving Equations</c:v>
                </c:pt>
                <c:pt idx="1">
                  <c:v>Factoring</c:v>
                </c:pt>
                <c:pt idx="2">
                  <c:v>Logarithmic Properties &amp; Solving Equations</c:v>
                </c:pt>
                <c:pt idx="3">
                  <c:v>Negative &amp; Rational Exponents</c:v>
                </c:pt>
                <c:pt idx="4">
                  <c:v>Other</c:v>
                </c:pt>
              </c:strCache>
            </c:strRef>
          </c:cat>
          <c:val>
            <c:numRef>
              <c:f>'Alg2'!$B$4:$B$8</c:f>
              <c:numCache>
                <c:formatCode>General</c:formatCode>
                <c:ptCount val="5"/>
                <c:pt idx="0">
                  <c:v>8</c:v>
                </c:pt>
                <c:pt idx="1">
                  <c:v>4</c:v>
                </c:pt>
                <c:pt idx="2">
                  <c:v>3</c:v>
                </c:pt>
                <c:pt idx="3">
                  <c:v>3</c:v>
                </c:pt>
                <c:pt idx="4">
                  <c:v>15</c:v>
                </c:pt>
              </c:numCache>
            </c:numRef>
          </c:val>
          <c:extLst>
            <c:ext xmlns:c16="http://schemas.microsoft.com/office/drawing/2014/chart" uri="{C3380CC4-5D6E-409C-BE32-E72D297353CC}">
              <c16:uniqueId val="{0000000A-AB1D-41E2-998A-61F65BDEE03B}"/>
            </c:ext>
          </c:extLst>
        </c:ser>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r>
              <a:rPr lang="en-US" sz="2800"/>
              <a:t>Algebra 2: Tough Topics to Teach</a:t>
            </a:r>
          </a:p>
        </c:rich>
      </c:tx>
      <c:layout/>
      <c:overlay val="0"/>
      <c:spPr>
        <a:noFill/>
        <a:ln>
          <a:noFill/>
        </a:ln>
        <a:effectLst/>
      </c:spPr>
      <c:txPr>
        <a:bodyPr rot="0" spcFirstLastPara="1" vertOverflow="ellipsis" vert="horz" wrap="square" anchor="ctr" anchorCtr="1"/>
        <a:lstStyle/>
        <a:p>
          <a:pPr>
            <a:defRPr sz="28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6229829966906313"/>
          <c:y val="0.19460421584260204"/>
          <c:w val="0.39454527559055119"/>
          <c:h val="0.65757545931758532"/>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67456BE1-97C6-49E7-836E-4A3086D01524}" type="datetimeFigureOut">
              <a:rPr lang="en-US" smtClean="0"/>
              <a:t>4/7/2022</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43635216-77B9-45C7-B4B9-0749E833C72C}" type="slidenum">
              <a:rPr lang="en-US" smtClean="0"/>
              <a:t>‹#›</a:t>
            </a:fld>
            <a:endParaRPr lang="en-US"/>
          </a:p>
        </p:txBody>
      </p:sp>
    </p:spTree>
    <p:extLst>
      <p:ext uri="{BB962C8B-B14F-4D97-AF65-F5344CB8AC3E}">
        <p14:creationId xmlns:p14="http://schemas.microsoft.com/office/powerpoint/2010/main" val="17377991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14862-9DF5-4AA5-9FC7-CFA8DEF55F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0AF74D-B039-4206-9F9C-D0CB547C75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36BEEE-30CC-4254-A29E-6D5A00C41F89}"/>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9ABD1968-2E0A-4A63-A96B-52876C9A86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FB5F5-F1B4-4773-8038-29FE153A850E}"/>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1012116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D4F7C-472E-4AD3-9816-97D5C246D1D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E048FB-385B-4EC9-B5EF-2410C4D36D2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AA0B4C-2ED1-454C-9656-6D6F62FDA507}"/>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F3903E4A-D47F-4E62-8BDE-128898CF92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EDBF65-E353-465F-91AD-D57B3E5BE32D}"/>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34093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A504BD-FF02-4A42-81E1-044815131C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8E5286-0C2B-4050-85BF-E6B2F539553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BC93A2-9478-4C96-AB1C-E10612584D0C}"/>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75236324-618D-4F8F-86F6-E06C17A693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0E1FA-77FC-445A-B378-49AEA0A4B003}"/>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2559664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50D0D-AD0A-4E22-B8D1-5C700E1B1F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8C155E-1D1C-4E1E-920F-F3CA380475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31E9F8-83DC-4149-B54E-20C2406E7904}"/>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25AD2232-9156-48C3-9DF3-71D1ECCC41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3699E8-5291-4E13-8528-D467706698F3}"/>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3424382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6845-D4B7-4947-A86C-09DE6B291F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388D7B-4D54-4067-B84D-2BC3F8D754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AB93488-E9DE-492D-B45F-1C0BEF9A3C58}"/>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2F9FD86E-8AFF-4527-A531-1CA5C5F8AE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17E5FD-46B0-4801-9B31-0FCEA0A45B13}"/>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4072974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50B8A-611D-4514-A12A-5817EDDDBB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D02899-EB1C-4436-86D2-98FEFFDA09B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B16323-B430-4779-8D82-B7678C6F13E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E4F5C-2908-4AD9-94D7-AD924CB33D9A}"/>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6" name="Footer Placeholder 5">
            <a:extLst>
              <a:ext uri="{FF2B5EF4-FFF2-40B4-BE49-F238E27FC236}">
                <a16:creationId xmlns:a16="http://schemas.microsoft.com/office/drawing/2014/main" id="{DE430474-B7CA-4385-9582-7940F2AF38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A30EBA-9E67-41AD-9630-1EEF5372D5D1}"/>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3332962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4B1DF-91D3-4807-A86D-15E1BA95D37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C24F35-6D4D-459B-A92B-272259E6B0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7A45525-3481-40C6-9271-865B6429DEC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1EDC133-F511-435E-A4D6-201754A54A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86082C9-5E64-44ED-9F25-12FDDFD8E7A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69EB95-8AC2-43A8-9A13-C4CAC3976B3A}"/>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8" name="Footer Placeholder 7">
            <a:extLst>
              <a:ext uri="{FF2B5EF4-FFF2-40B4-BE49-F238E27FC236}">
                <a16:creationId xmlns:a16="http://schemas.microsoft.com/office/drawing/2014/main" id="{4A852D5E-0C6F-4BDF-BF7A-612D9B1AD6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A57BA6-3808-460D-B337-78141AF46502}"/>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1102357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56617-3AB9-426B-8FA3-AA2E2BFDF15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FAA8A2-7A6A-4E95-A899-1C86C38CE98E}"/>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4" name="Footer Placeholder 3">
            <a:extLst>
              <a:ext uri="{FF2B5EF4-FFF2-40B4-BE49-F238E27FC236}">
                <a16:creationId xmlns:a16="http://schemas.microsoft.com/office/drawing/2014/main" id="{A5073730-00D9-4544-9673-FD50FA0AFF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F5E5BB9-93A5-404D-BCBF-EA2088EB6A43}"/>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2121209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24388F-1BBB-4E29-8B0E-18C88886582C}"/>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3" name="Footer Placeholder 2">
            <a:extLst>
              <a:ext uri="{FF2B5EF4-FFF2-40B4-BE49-F238E27FC236}">
                <a16:creationId xmlns:a16="http://schemas.microsoft.com/office/drawing/2014/main" id="{F1B2A1E1-235D-4BE5-91ED-F7CF78B316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3AD0BD-72BA-444A-AD45-51685A575112}"/>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26291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315F3-1F7D-42C3-85F4-40E79543D9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E92EEF-8456-4DA8-B580-A8708B3171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29FC35B-D301-4148-BD61-EE503E3568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9399994-1C42-41EC-A387-81BD2B3DEFE3}"/>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6" name="Footer Placeholder 5">
            <a:extLst>
              <a:ext uri="{FF2B5EF4-FFF2-40B4-BE49-F238E27FC236}">
                <a16:creationId xmlns:a16="http://schemas.microsoft.com/office/drawing/2014/main" id="{7E11A0B7-F20E-431C-8BB6-BD64CE3AA4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F48806-0D19-40BB-AE95-21146E0721C8}"/>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3692380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C078-70E7-4218-83B5-32EEF0F48F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1050D0-5246-45D6-A92E-6B71D59152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2F2705-ECE9-4E06-8F18-92DF961F03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96DDAEC-6B54-4AAB-B3BE-154B14A17F4B}"/>
              </a:ext>
            </a:extLst>
          </p:cNvPr>
          <p:cNvSpPr>
            <a:spLocks noGrp="1"/>
          </p:cNvSpPr>
          <p:nvPr>
            <p:ph type="dt" sz="half" idx="10"/>
          </p:nvPr>
        </p:nvSpPr>
        <p:spPr/>
        <p:txBody>
          <a:bodyPr/>
          <a:lstStyle/>
          <a:p>
            <a:fld id="{224229FF-7F80-4157-8BF9-437FD832A5E1}" type="datetimeFigureOut">
              <a:rPr lang="en-US" smtClean="0"/>
              <a:t>4/7/2022</a:t>
            </a:fld>
            <a:endParaRPr lang="en-US"/>
          </a:p>
        </p:txBody>
      </p:sp>
      <p:sp>
        <p:nvSpPr>
          <p:cNvPr id="6" name="Footer Placeholder 5">
            <a:extLst>
              <a:ext uri="{FF2B5EF4-FFF2-40B4-BE49-F238E27FC236}">
                <a16:creationId xmlns:a16="http://schemas.microsoft.com/office/drawing/2014/main" id="{E7607EF1-B036-4FA6-8A25-EC7A3C8B21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35C878-6861-4D11-A0B2-FA988135C514}"/>
              </a:ext>
            </a:extLst>
          </p:cNvPr>
          <p:cNvSpPr>
            <a:spLocks noGrp="1"/>
          </p:cNvSpPr>
          <p:nvPr>
            <p:ph type="sldNum" sz="quarter" idx="12"/>
          </p:nvPr>
        </p:nvSpPr>
        <p:spPr/>
        <p:txBody>
          <a:bodyPr/>
          <a:lstStyle/>
          <a:p>
            <a:fld id="{1E1EC2AC-A744-4D13-B419-E5801D28726F}" type="slidenum">
              <a:rPr lang="en-US" smtClean="0"/>
              <a:t>‹#›</a:t>
            </a:fld>
            <a:endParaRPr lang="en-US"/>
          </a:p>
        </p:txBody>
      </p:sp>
    </p:spTree>
    <p:extLst>
      <p:ext uri="{BB962C8B-B14F-4D97-AF65-F5344CB8AC3E}">
        <p14:creationId xmlns:p14="http://schemas.microsoft.com/office/powerpoint/2010/main" val="1147242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4DFFB8-F778-4349-8074-BEAE3E1443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25291C0-80D6-4869-A2D8-537EA6A526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0715D7-39EE-4207-BE27-752329785F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229FF-7F80-4157-8BF9-437FD832A5E1}" type="datetimeFigureOut">
              <a:rPr lang="en-US" smtClean="0"/>
              <a:t>4/7/2022</a:t>
            </a:fld>
            <a:endParaRPr lang="en-US"/>
          </a:p>
        </p:txBody>
      </p:sp>
      <p:sp>
        <p:nvSpPr>
          <p:cNvPr id="5" name="Footer Placeholder 4">
            <a:extLst>
              <a:ext uri="{FF2B5EF4-FFF2-40B4-BE49-F238E27FC236}">
                <a16:creationId xmlns:a16="http://schemas.microsoft.com/office/drawing/2014/main" id="{221E6F24-ECA5-46C2-A39F-6B5EC275B0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E31DEB-CABF-44CF-A94C-968D14B4CF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1EC2AC-A744-4D13-B419-E5801D28726F}" type="slidenum">
              <a:rPr lang="en-US" smtClean="0"/>
              <a:t>‹#›</a:t>
            </a:fld>
            <a:endParaRPr lang="en-US"/>
          </a:p>
        </p:txBody>
      </p:sp>
    </p:spTree>
    <p:extLst>
      <p:ext uri="{BB962C8B-B14F-4D97-AF65-F5344CB8AC3E}">
        <p14:creationId xmlns:p14="http://schemas.microsoft.com/office/powerpoint/2010/main" val="4229446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1528E61-3752-44A6-9CF0-725A21774F5B}"/>
                  </a:ext>
                </a:extLst>
              </p:cNvPr>
              <p:cNvSpPr>
                <a:spLocks noGrp="1"/>
              </p:cNvSpPr>
              <p:nvPr>
                <p:ph type="ctrTitle"/>
              </p:nvPr>
            </p:nvSpPr>
            <p:spPr>
              <a:xfrm>
                <a:off x="2496457" y="1721119"/>
                <a:ext cx="8591550" cy="2387600"/>
              </a:xfrm>
            </p:spPr>
            <p:txBody>
              <a:bodyPr>
                <a:normAutofit fontScale="90000"/>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3</m:t>
                        </m:r>
                      </m:sup>
                    </m:sSup>
                  </m:oMath>
                </a14:m>
                <a:r>
                  <a:rPr lang="en-US" dirty="0" smtClean="0"/>
                  <a:t> - Teaching </a:t>
                </a:r>
                <a:r>
                  <a:rPr lang="en-US" dirty="0"/>
                  <a:t>T</a:t>
                </a:r>
                <a:r>
                  <a:rPr lang="en-US" dirty="0" smtClean="0"/>
                  <a:t>ough (Math</a:t>
                </a:r>
                <a:r>
                  <a:rPr lang="en-US" dirty="0"/>
                  <a:t>) T</a:t>
                </a:r>
                <a:r>
                  <a:rPr lang="en-US" dirty="0" smtClean="0"/>
                  <a:t>opics: </a:t>
                </a:r>
                <a:r>
                  <a:rPr lang="en-US" dirty="0"/>
                  <a:t>Survey of </a:t>
                </a:r>
                <a:r>
                  <a:rPr lang="en-US" dirty="0" smtClean="0"/>
                  <a:t>High School Teachers</a:t>
                </a:r>
                <a:endParaRPr lang="en-US" dirty="0">
                  <a:latin typeface="Times New Roman" panose="02020603050405020304" pitchFamily="18" charset="0"/>
                  <a:cs typeface="Times New Roman" panose="02020603050405020304" pitchFamily="18" charset="0"/>
                </a:endParaRPr>
              </a:p>
            </p:txBody>
          </p:sp>
        </mc:Choice>
        <mc:Fallback xmlns="">
          <p:sp>
            <p:nvSpPr>
              <p:cNvPr id="2" name="Title 1">
                <a:extLst>
                  <a:ext uri="{FF2B5EF4-FFF2-40B4-BE49-F238E27FC236}">
                    <a16:creationId xmlns:a16="http://schemas.microsoft.com/office/drawing/2014/main" id="{51528E61-3752-44A6-9CF0-725A21774F5B}"/>
                  </a:ext>
                </a:extLst>
              </p:cNvPr>
              <p:cNvSpPr>
                <a:spLocks noGrp="1" noRot="1" noChangeAspect="1" noMove="1" noResize="1" noEditPoints="1" noAdjustHandles="1" noChangeArrowheads="1" noChangeShapeType="1" noTextEdit="1"/>
              </p:cNvSpPr>
              <p:nvPr>
                <p:ph type="ctrTitle"/>
              </p:nvPr>
            </p:nvSpPr>
            <p:spPr>
              <a:xfrm>
                <a:off x="2496457" y="1721119"/>
                <a:ext cx="8591550" cy="2387600"/>
              </a:xfrm>
              <a:blipFill>
                <a:blip r:embed="rId2"/>
                <a:stretch>
                  <a:fillRect l="-1419" t="-6888" r="-2910" b="-16071"/>
                </a:stretch>
              </a:blipFill>
            </p:spPr>
            <p:txBody>
              <a:bodyPr/>
              <a:lstStyle/>
              <a:p>
                <a:r>
                  <a:rPr lang="en-US">
                    <a:noFill/>
                  </a:rPr>
                  <a:t> </a:t>
                </a:r>
              </a:p>
            </p:txBody>
          </p:sp>
        </mc:Fallback>
      </mc:AlternateContent>
      <p:sp>
        <p:nvSpPr>
          <p:cNvPr id="3" name="Subtitle 2">
            <a:extLst>
              <a:ext uri="{FF2B5EF4-FFF2-40B4-BE49-F238E27FC236}">
                <a16:creationId xmlns:a16="http://schemas.microsoft.com/office/drawing/2014/main" id="{A2FEEED4-C072-4456-BA6F-1EC7D0E25946}"/>
              </a:ext>
            </a:extLst>
          </p:cNvPr>
          <p:cNvSpPr>
            <a:spLocks noGrp="1"/>
          </p:cNvSpPr>
          <p:nvPr>
            <p:ph type="subTitle" idx="1"/>
          </p:nvPr>
        </p:nvSpPr>
        <p:spPr>
          <a:xfrm>
            <a:off x="2220232" y="4600425"/>
            <a:ext cx="9144000" cy="1282791"/>
          </a:xfrm>
        </p:spPr>
        <p:txBody>
          <a:bodyPr/>
          <a:lstStyle/>
          <a:p>
            <a:r>
              <a:rPr lang="en-US" dirty="0" smtClean="0">
                <a:latin typeface="Times New Roman" panose="02020603050405020304" pitchFamily="18" charset="0"/>
                <a:cs typeface="Times New Roman" panose="02020603050405020304" pitchFamily="18" charset="0"/>
              </a:rPr>
              <a:t>April 8, </a:t>
            </a:r>
            <a:r>
              <a:rPr lang="en-US" dirty="0">
                <a:latin typeface="Times New Roman" panose="02020603050405020304" pitchFamily="18" charset="0"/>
                <a:cs typeface="Times New Roman" panose="02020603050405020304" pitchFamily="18" charset="0"/>
              </a:rPr>
              <a:t>2022</a:t>
            </a:r>
          </a:p>
          <a:p>
            <a:r>
              <a:rPr lang="en-US" dirty="0">
                <a:latin typeface="Times New Roman" panose="02020603050405020304" pitchFamily="18" charset="0"/>
                <a:cs typeface="Times New Roman" panose="02020603050405020304" pitchFamily="18" charset="0"/>
              </a:rPr>
              <a:t>Darl Rassi – Olivet Nazarene University </a:t>
            </a:r>
            <a:r>
              <a:rPr lang="en-US" sz="2000" dirty="0">
                <a:latin typeface="Times New Roman" panose="02020603050405020304" pitchFamily="18" charset="0"/>
                <a:cs typeface="Times New Roman" panose="02020603050405020304" pitchFamily="18" charset="0"/>
              </a:rPr>
              <a:t>(dsrassi@olivet.edu</a:t>
            </a:r>
            <a:r>
              <a:rPr lang="en-US" sz="2000"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4507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41608" y="772477"/>
            <a:ext cx="5811656"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Algebra 1: tough topics to teach</a:t>
            </a:r>
            <a:endParaRPr lang="en-US" sz="2800" dirty="0"/>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0370" y="1780974"/>
            <a:ext cx="7059010" cy="2876951"/>
          </a:xfrm>
          <a:prstGeom prst="rect">
            <a:avLst/>
          </a:prstGeom>
        </p:spPr>
      </p:pic>
      <p:sp>
        <p:nvSpPr>
          <p:cNvPr id="14" name="TextBox 13"/>
          <p:cNvSpPr txBox="1"/>
          <p:nvPr/>
        </p:nvSpPr>
        <p:spPr>
          <a:xfrm>
            <a:off x="8258175" y="5848350"/>
            <a:ext cx="3091552" cy="369332"/>
          </a:xfrm>
          <a:prstGeom prst="rect">
            <a:avLst/>
          </a:prstGeom>
          <a:noFill/>
        </p:spPr>
        <p:txBody>
          <a:bodyPr wrap="none" rtlCol="0">
            <a:spAutoFit/>
          </a:bodyPr>
          <a:lstStyle/>
          <a:p>
            <a:r>
              <a:rPr lang="en-US" dirty="0" smtClean="0"/>
              <a:t>(McGraw Hill Education, 2014).</a:t>
            </a:r>
            <a:endParaRPr lang="en-US" dirty="0"/>
          </a:p>
        </p:txBody>
      </p:sp>
    </p:spTree>
    <p:extLst>
      <p:ext uri="{BB962C8B-B14F-4D97-AF65-F5344CB8AC3E}">
        <p14:creationId xmlns:p14="http://schemas.microsoft.com/office/powerpoint/2010/main" val="35358761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82053140"/>
              </p:ext>
            </p:extLst>
          </p:nvPr>
        </p:nvGraphicFramePr>
        <p:xfrm>
          <a:off x="389636" y="772477"/>
          <a:ext cx="10515600" cy="534009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741608" y="772477"/>
            <a:ext cx="5811656"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Algebra 1: tough topics to teach</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193752345"/>
              </p:ext>
            </p:extLst>
          </p:nvPr>
        </p:nvGraphicFramePr>
        <p:xfrm>
          <a:off x="2641890" y="1295697"/>
          <a:ext cx="4315169" cy="2870140"/>
        </p:xfrm>
        <a:graphic>
          <a:graphicData uri="http://schemas.openxmlformats.org/drawingml/2006/table">
            <a:tbl>
              <a:tblPr firstRow="1" firstCol="1" bandRow="1">
                <a:tableStyleId>{5C22544A-7EE6-4342-B048-85BDC9FD1C3A}</a:tableStyleId>
              </a:tblPr>
              <a:tblGrid>
                <a:gridCol w="317320">
                  <a:extLst>
                    <a:ext uri="{9D8B030D-6E8A-4147-A177-3AD203B41FA5}">
                      <a16:colId xmlns:a16="http://schemas.microsoft.com/office/drawing/2014/main" val="1589925116"/>
                    </a:ext>
                  </a:extLst>
                </a:gridCol>
                <a:gridCol w="2693604">
                  <a:extLst>
                    <a:ext uri="{9D8B030D-6E8A-4147-A177-3AD203B41FA5}">
                      <a16:colId xmlns:a16="http://schemas.microsoft.com/office/drawing/2014/main" val="3636038754"/>
                    </a:ext>
                  </a:extLst>
                </a:gridCol>
                <a:gridCol w="1304245">
                  <a:extLst>
                    <a:ext uri="{9D8B030D-6E8A-4147-A177-3AD203B41FA5}">
                      <a16:colId xmlns:a16="http://schemas.microsoft.com/office/drawing/2014/main" val="2412610296"/>
                    </a:ext>
                  </a:extLst>
                </a:gridCol>
              </a:tblGrid>
              <a:tr h="91440">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Title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Occurrences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1769155"/>
                  </a:ext>
                </a:extLst>
              </a:tr>
              <a:tr h="91440">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Factoring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9522236"/>
                  </a:ext>
                </a:extLst>
              </a:tr>
              <a:tr h="91440">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Application Problems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62566864"/>
                  </a:ext>
                </a:extLst>
              </a:tr>
              <a:tr h="91440">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Solving Quadratic Equations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1725842"/>
                  </a:ext>
                </a:extLst>
              </a:tr>
              <a:tr h="91440">
                <a:tc>
                  <a:txBody>
                    <a:bodyPr/>
                    <a:lstStyle/>
                    <a:p>
                      <a:pPr marL="0" marR="0" algn="ctr">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Simplifying Expressions With Exponents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0650025"/>
                  </a:ext>
                </a:extLst>
              </a:tr>
              <a:tr h="91440">
                <a:tc>
                  <a:txBody>
                    <a:bodyPr/>
                    <a:lstStyle/>
                    <a:p>
                      <a:pPr marL="0" marR="0" algn="ctr">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Writing Linear Equations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77739608"/>
                  </a:ext>
                </a:extLst>
              </a:tr>
              <a:tr h="91440">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Solving Linear Systems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9019879"/>
                  </a:ext>
                </a:extLst>
              </a:tr>
              <a:tr h="91440">
                <a:tc>
                  <a:txBody>
                    <a:bodyPr/>
                    <a:lstStyle/>
                    <a:p>
                      <a:pPr marL="0" marR="0" algn="ctr">
                        <a:lnSpc>
                          <a:spcPct val="107000"/>
                        </a:lnSpc>
                        <a:spcBef>
                          <a:spcPts val="0"/>
                        </a:spcBef>
                        <a:spcAft>
                          <a:spcPts val="0"/>
                        </a:spcAft>
                      </a:pPr>
                      <a:r>
                        <a:rPr lang="en-US" sz="1600" dirty="0">
                          <a:effectLst/>
                        </a:rPr>
                        <a:t>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Graphing Lines Not In Slope Intercept Form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8497091"/>
                  </a:ext>
                </a:extLst>
              </a:tr>
              <a:tr h="91440">
                <a:tc>
                  <a:txBody>
                    <a:bodyPr/>
                    <a:lstStyle/>
                    <a:p>
                      <a:pPr marL="0" marR="0" algn="ctr">
                        <a:lnSpc>
                          <a:spcPct val="107000"/>
                        </a:lnSpc>
                        <a:spcBef>
                          <a:spcPts val="0"/>
                        </a:spcBef>
                        <a:spcAft>
                          <a:spcPts val="0"/>
                        </a:spcAft>
                      </a:pPr>
                      <a:r>
                        <a:rPr lang="en-US" sz="1600" dirty="0">
                          <a:effectLst/>
                        </a:rPr>
                        <a:t>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Identifying Domain And Range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7530561"/>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48469733"/>
              </p:ext>
            </p:extLst>
          </p:nvPr>
        </p:nvGraphicFramePr>
        <p:xfrm>
          <a:off x="7101840" y="1295697"/>
          <a:ext cx="4216916" cy="2870139"/>
        </p:xfrm>
        <a:graphic>
          <a:graphicData uri="http://schemas.openxmlformats.org/drawingml/2006/table">
            <a:tbl>
              <a:tblPr firstRow="1" firstCol="1" bandRow="1">
                <a:tableStyleId>{5C22544A-7EE6-4342-B048-85BDC9FD1C3A}</a:tableStyleId>
              </a:tblPr>
              <a:tblGrid>
                <a:gridCol w="570643">
                  <a:extLst>
                    <a:ext uri="{9D8B030D-6E8A-4147-A177-3AD203B41FA5}">
                      <a16:colId xmlns:a16="http://schemas.microsoft.com/office/drawing/2014/main" val="623138971"/>
                    </a:ext>
                  </a:extLst>
                </a:gridCol>
                <a:gridCol w="2393537">
                  <a:extLst>
                    <a:ext uri="{9D8B030D-6E8A-4147-A177-3AD203B41FA5}">
                      <a16:colId xmlns:a16="http://schemas.microsoft.com/office/drawing/2014/main" val="2364098928"/>
                    </a:ext>
                  </a:extLst>
                </a:gridCol>
                <a:gridCol w="1252736">
                  <a:extLst>
                    <a:ext uri="{9D8B030D-6E8A-4147-A177-3AD203B41FA5}">
                      <a16:colId xmlns:a16="http://schemas.microsoft.com/office/drawing/2014/main" val="2752074651"/>
                    </a:ext>
                  </a:extLst>
                </a:gridCol>
              </a:tblGrid>
              <a:tr h="91440">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Title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Occurrences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5399400"/>
                  </a:ext>
                </a:extLst>
              </a:tr>
              <a:tr h="91440">
                <a:tc>
                  <a:txBody>
                    <a:bodyPr/>
                    <a:lstStyle/>
                    <a:p>
                      <a:pPr marL="0" marR="0" algn="ctr">
                        <a:lnSpc>
                          <a:spcPct val="107000"/>
                        </a:lnSpc>
                        <a:spcBef>
                          <a:spcPts val="0"/>
                        </a:spcBef>
                        <a:spcAft>
                          <a:spcPts val="0"/>
                        </a:spcAft>
                      </a:pPr>
                      <a:r>
                        <a:rPr lang="en-US" sz="1600" dirty="0">
                          <a:effectLst/>
                        </a:rPr>
                        <a:t>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Solving (Challenging) Linear  Equations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70375757"/>
                  </a:ext>
                </a:extLst>
              </a:tr>
              <a:tr h="91440">
                <a:tc>
                  <a:txBody>
                    <a:bodyPr/>
                    <a:lstStyle/>
                    <a:p>
                      <a:pPr marL="0" marR="0" algn="ctr">
                        <a:lnSpc>
                          <a:spcPct val="107000"/>
                        </a:lnSpc>
                        <a:spcBef>
                          <a:spcPts val="0"/>
                        </a:spcBef>
                        <a:spcAft>
                          <a:spcPts val="0"/>
                        </a:spcAft>
                      </a:pPr>
                      <a:r>
                        <a:rPr lang="en-US" sz="1600">
                          <a:effectLst/>
                        </a:rPr>
                        <a:t>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Function Notation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12272755"/>
                  </a:ext>
                </a:extLst>
              </a:tr>
              <a:tr h="91440">
                <a:tc>
                  <a:txBody>
                    <a:bodyPr/>
                    <a:lstStyle/>
                    <a:p>
                      <a:pPr marL="0" marR="0" algn="ctr">
                        <a:lnSpc>
                          <a:spcPct val="107000"/>
                        </a:lnSpc>
                        <a:spcBef>
                          <a:spcPts val="0"/>
                        </a:spcBef>
                        <a:spcAft>
                          <a:spcPts val="0"/>
                        </a:spcAft>
                      </a:pPr>
                      <a:r>
                        <a:rPr lang="en-US" sz="1600">
                          <a:effectLst/>
                        </a:rPr>
                        <a:t>11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Calculating Percent Taxed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9297972"/>
                  </a:ext>
                </a:extLst>
              </a:tr>
              <a:tr h="91440">
                <a:tc>
                  <a:txBody>
                    <a:bodyPr/>
                    <a:lstStyle/>
                    <a:p>
                      <a:pPr marL="0" marR="0" algn="ctr">
                        <a:lnSpc>
                          <a:spcPct val="107000"/>
                        </a:lnSpc>
                        <a:spcBef>
                          <a:spcPts val="0"/>
                        </a:spcBef>
                        <a:spcAft>
                          <a:spcPts val="0"/>
                        </a:spcAft>
                      </a:pPr>
                      <a:r>
                        <a:rPr lang="en-US" sz="1600">
                          <a:effectLst/>
                        </a:rPr>
                        <a:t>12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Conversions  W/ Multiple Steps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6830838"/>
                  </a:ext>
                </a:extLst>
              </a:tr>
              <a:tr h="91440">
                <a:tc>
                  <a:txBody>
                    <a:bodyPr/>
                    <a:lstStyle/>
                    <a:p>
                      <a:pPr marL="0" marR="0" algn="ctr">
                        <a:lnSpc>
                          <a:spcPct val="107000"/>
                        </a:lnSpc>
                        <a:spcBef>
                          <a:spcPts val="0"/>
                        </a:spcBef>
                        <a:spcAft>
                          <a:spcPts val="0"/>
                        </a:spcAft>
                      </a:pPr>
                      <a:r>
                        <a:rPr lang="en-US" sz="1600">
                          <a:effectLst/>
                        </a:rPr>
                        <a:t>13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Transforming Quadratics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3866821"/>
                  </a:ext>
                </a:extLst>
              </a:tr>
              <a:tr h="91440">
                <a:tc>
                  <a:txBody>
                    <a:bodyPr/>
                    <a:lstStyle/>
                    <a:p>
                      <a:pPr marL="0" marR="0" algn="ctr">
                        <a:lnSpc>
                          <a:spcPct val="107000"/>
                        </a:lnSpc>
                        <a:spcBef>
                          <a:spcPts val="0"/>
                        </a:spcBef>
                        <a:spcAft>
                          <a:spcPts val="0"/>
                        </a:spcAft>
                      </a:pPr>
                      <a:r>
                        <a:rPr lang="en-US" sz="1600">
                          <a:effectLst/>
                        </a:rPr>
                        <a:t>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Identifying/ Graphing Various Functions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6976015"/>
                  </a:ext>
                </a:extLst>
              </a:tr>
              <a:tr h="91440">
                <a:tc>
                  <a:txBody>
                    <a:bodyPr/>
                    <a:lstStyle/>
                    <a:p>
                      <a:pPr marL="0" marR="0" algn="ctr">
                        <a:lnSpc>
                          <a:spcPct val="107000"/>
                        </a:lnSpc>
                        <a:spcBef>
                          <a:spcPts val="0"/>
                        </a:spcBef>
                        <a:spcAft>
                          <a:spcPts val="0"/>
                        </a:spcAft>
                      </a:pPr>
                      <a:r>
                        <a:rPr lang="en-US" sz="1600">
                          <a:effectLst/>
                        </a:rPr>
                        <a:t>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Conceptual Connections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4210386"/>
                  </a:ext>
                </a:extLst>
              </a:tr>
            </a:tbl>
          </a:graphicData>
        </a:graphic>
      </p:graphicFrame>
    </p:spTree>
    <p:extLst>
      <p:ext uri="{BB962C8B-B14F-4D97-AF65-F5344CB8AC3E}">
        <p14:creationId xmlns:p14="http://schemas.microsoft.com/office/powerpoint/2010/main" val="39700514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3060545122"/>
              </p:ext>
            </p:extLst>
          </p:nvPr>
        </p:nvGraphicFramePr>
        <p:xfrm>
          <a:off x="995680" y="760984"/>
          <a:ext cx="10515600" cy="5340096"/>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4738409" y="1207403"/>
            <a:ext cx="1685974" cy="338554"/>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dirty="0" smtClean="0"/>
              <a:t>N = 23; 30 topics</a:t>
            </a:r>
            <a:endParaRPr lang="en-US" dirty="0"/>
          </a:p>
        </p:txBody>
      </p:sp>
    </p:spTree>
    <p:extLst>
      <p:ext uri="{BB962C8B-B14F-4D97-AF65-F5344CB8AC3E}">
        <p14:creationId xmlns:p14="http://schemas.microsoft.com/office/powerpoint/2010/main" val="286399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82053140"/>
              </p:ext>
            </p:extLst>
          </p:nvPr>
        </p:nvGraphicFramePr>
        <p:xfrm>
          <a:off x="389636" y="772477"/>
          <a:ext cx="10515600" cy="534009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736865" y="772477"/>
            <a:ext cx="5821145"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Geometry: tough topics to teach</a:t>
            </a:r>
            <a:endParaRPr lang="en-US" sz="2800" dirty="0"/>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6865" y="1461732"/>
            <a:ext cx="4132119" cy="3329343"/>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8984" y="1761180"/>
            <a:ext cx="4175526" cy="2105970"/>
          </a:xfrm>
          <a:prstGeom prst="rect">
            <a:avLst/>
          </a:prstGeom>
        </p:spPr>
      </p:pic>
      <p:sp>
        <p:nvSpPr>
          <p:cNvPr id="7" name="TextBox 6"/>
          <p:cNvSpPr txBox="1"/>
          <p:nvPr/>
        </p:nvSpPr>
        <p:spPr>
          <a:xfrm>
            <a:off x="8172450" y="5848350"/>
            <a:ext cx="3299105" cy="369332"/>
          </a:xfrm>
          <a:prstGeom prst="rect">
            <a:avLst/>
          </a:prstGeom>
          <a:noFill/>
        </p:spPr>
        <p:txBody>
          <a:bodyPr wrap="square" rtlCol="0">
            <a:spAutoFit/>
          </a:bodyPr>
          <a:lstStyle/>
          <a:p>
            <a:r>
              <a:rPr lang="en-US" dirty="0" smtClean="0"/>
              <a:t>(McGraw Hill Education, 2012b).</a:t>
            </a:r>
            <a:endParaRPr lang="en-US" dirty="0"/>
          </a:p>
        </p:txBody>
      </p:sp>
    </p:spTree>
    <p:extLst>
      <p:ext uri="{BB962C8B-B14F-4D97-AF65-F5344CB8AC3E}">
        <p14:creationId xmlns:p14="http://schemas.microsoft.com/office/powerpoint/2010/main" val="3300762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82053140"/>
              </p:ext>
            </p:extLst>
          </p:nvPr>
        </p:nvGraphicFramePr>
        <p:xfrm>
          <a:off x="389636" y="772477"/>
          <a:ext cx="10515600" cy="534009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736865" y="772477"/>
            <a:ext cx="5821145"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Geometry: tough topics to teach</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594901048"/>
              </p:ext>
            </p:extLst>
          </p:nvPr>
        </p:nvGraphicFramePr>
        <p:xfrm>
          <a:off x="2855912" y="1480500"/>
          <a:ext cx="6948488" cy="2870142"/>
        </p:xfrm>
        <a:graphic>
          <a:graphicData uri="http://schemas.openxmlformats.org/drawingml/2006/table">
            <a:tbl>
              <a:tblPr firstRow="1" firstCol="1" bandRow="1">
                <a:tableStyleId>{5C22544A-7EE6-4342-B048-85BDC9FD1C3A}</a:tableStyleId>
              </a:tblPr>
              <a:tblGrid>
                <a:gridCol w="422635">
                  <a:extLst>
                    <a:ext uri="{9D8B030D-6E8A-4147-A177-3AD203B41FA5}">
                      <a16:colId xmlns:a16="http://schemas.microsoft.com/office/drawing/2014/main" val="2419552909"/>
                    </a:ext>
                  </a:extLst>
                </a:gridCol>
                <a:gridCol w="5298847">
                  <a:extLst>
                    <a:ext uri="{9D8B030D-6E8A-4147-A177-3AD203B41FA5}">
                      <a16:colId xmlns:a16="http://schemas.microsoft.com/office/drawing/2014/main" val="4193741029"/>
                    </a:ext>
                  </a:extLst>
                </a:gridCol>
                <a:gridCol w="1227006">
                  <a:extLst>
                    <a:ext uri="{9D8B030D-6E8A-4147-A177-3AD203B41FA5}">
                      <a16:colId xmlns:a16="http://schemas.microsoft.com/office/drawing/2014/main" val="647853842"/>
                    </a:ext>
                  </a:extLst>
                </a:gridCol>
              </a:tblGrid>
              <a:tr h="0">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Title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Occurrences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1607146"/>
                  </a:ext>
                </a:extLst>
              </a:tr>
              <a:tr h="0">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Proofs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8665236"/>
                  </a:ext>
                </a:extLst>
              </a:tr>
              <a:tr h="0">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Triangle &amp; Quadrilateral Properties &amp; Congruencies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5433465"/>
                  </a:ext>
                </a:extLst>
              </a:tr>
              <a:tr h="0">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Angle Relationships Involving a Transversal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5445313"/>
                  </a:ext>
                </a:extLst>
              </a:tr>
              <a:tr h="0">
                <a:tc>
                  <a:txBody>
                    <a:bodyPr/>
                    <a:lstStyle/>
                    <a:p>
                      <a:pPr marL="0" marR="0" algn="ctr">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2- &amp; 3-D Composite Figures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2874304"/>
                  </a:ext>
                </a:extLst>
              </a:tr>
              <a:tr h="0">
                <a:tc>
                  <a:txBody>
                    <a:bodyPr/>
                    <a:lstStyle/>
                    <a:p>
                      <a:pPr marL="0" marR="0" algn="ctr">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Using Postulates &amp; Theorems To Write Algebraic Equations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0637569"/>
                  </a:ext>
                </a:extLst>
              </a:tr>
              <a:tr h="0">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Law Of Cosines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567255"/>
                  </a:ext>
                </a:extLst>
              </a:tr>
              <a:tr h="0">
                <a:tc>
                  <a:txBody>
                    <a:bodyPr/>
                    <a:lstStyle/>
                    <a:p>
                      <a:pPr marL="0" marR="0" algn="ctr">
                        <a:lnSpc>
                          <a:spcPct val="107000"/>
                        </a:lnSpc>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Compound &amp; Conditional Probabilities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4963859"/>
                  </a:ext>
                </a:extLst>
              </a:tr>
              <a:tr h="0">
                <a:tc>
                  <a:txBody>
                    <a:bodyPr/>
                    <a:lstStyle/>
                    <a:p>
                      <a:pPr marL="0" marR="0" algn="ctr">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Centers Of Triangles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3270557"/>
                  </a:ext>
                </a:extLst>
              </a:tr>
              <a:tr h="0">
                <a:tc>
                  <a:txBody>
                    <a:bodyPr/>
                    <a:lstStyle/>
                    <a:p>
                      <a:pPr marL="0" marR="0" algn="ctr">
                        <a:lnSpc>
                          <a:spcPct val="107000"/>
                        </a:lnSpc>
                        <a:spcBef>
                          <a:spcPts val="0"/>
                        </a:spcBef>
                        <a:spcAft>
                          <a:spcPts val="0"/>
                        </a:spcAft>
                      </a:pPr>
                      <a:r>
                        <a:rPr lang="en-US" sz="1600">
                          <a:effectLst/>
                        </a:rPr>
                        <a:t>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Rotations Not About The Origin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11216023"/>
                  </a:ext>
                </a:extLst>
              </a:tr>
              <a:tr h="0">
                <a:tc>
                  <a:txBody>
                    <a:bodyPr/>
                    <a:lstStyle/>
                    <a:p>
                      <a:pPr marL="0" marR="0" algn="ctr">
                        <a:lnSpc>
                          <a:spcPct val="107000"/>
                        </a:lnSpc>
                        <a:spcBef>
                          <a:spcPts val="0"/>
                        </a:spcBef>
                        <a:spcAft>
                          <a:spcPts val="0"/>
                        </a:spcAft>
                      </a:pPr>
                      <a:r>
                        <a:rPr lang="en-US" sz="1600">
                          <a:effectLst/>
                        </a:rPr>
                        <a:t>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Coordinate Geometry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688702"/>
                  </a:ext>
                </a:extLst>
              </a:tr>
            </a:tbl>
          </a:graphicData>
        </a:graphic>
      </p:graphicFrame>
    </p:spTree>
    <p:extLst>
      <p:ext uri="{BB962C8B-B14F-4D97-AF65-F5344CB8AC3E}">
        <p14:creationId xmlns:p14="http://schemas.microsoft.com/office/powerpoint/2010/main" val="1747546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174317850"/>
              </p:ext>
            </p:extLst>
          </p:nvPr>
        </p:nvGraphicFramePr>
        <p:xfrm>
          <a:off x="389636" y="772477"/>
          <a:ext cx="10515600" cy="534009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4804449" y="1207403"/>
            <a:ext cx="1685974" cy="338554"/>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dirty="0" smtClean="0"/>
              <a:t>N = 19; 33 topics</a:t>
            </a:r>
            <a:endParaRPr lang="en-US" dirty="0"/>
          </a:p>
        </p:txBody>
      </p:sp>
    </p:spTree>
    <p:extLst>
      <p:ext uri="{BB962C8B-B14F-4D97-AF65-F5344CB8AC3E}">
        <p14:creationId xmlns:p14="http://schemas.microsoft.com/office/powerpoint/2010/main" val="969586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41608" y="772477"/>
            <a:ext cx="5811656"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Algebra 2: tough topics to teach</a:t>
            </a:r>
            <a:endParaRPr lang="en-US" sz="2800" dirty="0"/>
          </a:p>
        </p:txBody>
      </p:sp>
      <p:pic>
        <p:nvPicPr>
          <p:cNvPr id="7" name="Picture 6" descr="Screen Clipping"/>
          <p:cNvPicPr>
            <a:picLocks noChangeAspect="1"/>
          </p:cNvPicPr>
          <p:nvPr/>
        </p:nvPicPr>
        <p:blipFill rotWithShape="1">
          <a:blip r:embed="rId2">
            <a:extLst>
              <a:ext uri="{28A0092B-C50C-407E-A947-70E740481C1C}">
                <a14:useLocalDpi xmlns:a14="http://schemas.microsoft.com/office/drawing/2010/main" val="0"/>
              </a:ext>
            </a:extLst>
          </a:blip>
          <a:srcRect l="1346"/>
          <a:stretch/>
        </p:blipFill>
        <p:spPr>
          <a:xfrm>
            <a:off x="7734299" y="1295698"/>
            <a:ext cx="3105151" cy="4497658"/>
          </a:xfrm>
          <a:prstGeom prst="rect">
            <a:avLst/>
          </a:prstGeom>
        </p:spPr>
      </p:pic>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4327" y="1523748"/>
            <a:ext cx="3039748" cy="3975865"/>
          </a:xfrm>
          <a:prstGeom prst="rect">
            <a:avLst/>
          </a:prstGeom>
        </p:spPr>
      </p:pic>
      <p:sp>
        <p:nvSpPr>
          <p:cNvPr id="10" name="Rectangle 9"/>
          <p:cNvSpPr/>
          <p:nvPr/>
        </p:nvSpPr>
        <p:spPr>
          <a:xfrm>
            <a:off x="4705350" y="1819275"/>
            <a:ext cx="942086" cy="600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98000" y="3092111"/>
            <a:ext cx="536075" cy="600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926957" y="3764872"/>
            <a:ext cx="902343" cy="600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624689" y="4632242"/>
            <a:ext cx="902343" cy="600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248650" y="5876925"/>
            <a:ext cx="3299105" cy="369332"/>
          </a:xfrm>
          <a:prstGeom prst="rect">
            <a:avLst/>
          </a:prstGeom>
          <a:noFill/>
        </p:spPr>
        <p:txBody>
          <a:bodyPr wrap="square" rtlCol="0">
            <a:spAutoFit/>
          </a:bodyPr>
          <a:lstStyle/>
          <a:p>
            <a:r>
              <a:rPr lang="en-US" dirty="0" smtClean="0"/>
              <a:t>(McGraw Hill Education, 2012a).</a:t>
            </a:r>
            <a:endParaRPr lang="en-US" dirty="0"/>
          </a:p>
        </p:txBody>
      </p:sp>
    </p:spTree>
    <p:extLst>
      <p:ext uri="{BB962C8B-B14F-4D97-AF65-F5344CB8AC3E}">
        <p14:creationId xmlns:p14="http://schemas.microsoft.com/office/powerpoint/2010/main" val="3398418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82053140"/>
              </p:ext>
            </p:extLst>
          </p:nvPr>
        </p:nvGraphicFramePr>
        <p:xfrm>
          <a:off x="389636" y="772477"/>
          <a:ext cx="10515600" cy="534009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741608" y="772477"/>
            <a:ext cx="5811656" cy="523220"/>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sz="2800" dirty="0" smtClean="0"/>
              <a:t>Algebra 2: tough topics to teach</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484776507"/>
              </p:ext>
            </p:extLst>
          </p:nvPr>
        </p:nvGraphicFramePr>
        <p:xfrm>
          <a:off x="2741607" y="1501934"/>
          <a:ext cx="3706438" cy="3169920"/>
        </p:xfrm>
        <a:graphic>
          <a:graphicData uri="http://schemas.openxmlformats.org/drawingml/2006/table">
            <a:tbl>
              <a:tblPr firstRow="1" firstCol="1" bandRow="1">
                <a:tableStyleId>{5C22544A-7EE6-4342-B048-85BDC9FD1C3A}</a:tableStyleId>
              </a:tblPr>
              <a:tblGrid>
                <a:gridCol w="321781">
                  <a:extLst>
                    <a:ext uri="{9D8B030D-6E8A-4147-A177-3AD203B41FA5}">
                      <a16:colId xmlns:a16="http://schemas.microsoft.com/office/drawing/2014/main" val="3642363664"/>
                    </a:ext>
                  </a:extLst>
                </a:gridCol>
                <a:gridCol w="2118212">
                  <a:extLst>
                    <a:ext uri="{9D8B030D-6E8A-4147-A177-3AD203B41FA5}">
                      <a16:colId xmlns:a16="http://schemas.microsoft.com/office/drawing/2014/main" val="226673089"/>
                    </a:ext>
                  </a:extLst>
                </a:gridCol>
                <a:gridCol w="1266445">
                  <a:extLst>
                    <a:ext uri="{9D8B030D-6E8A-4147-A177-3AD203B41FA5}">
                      <a16:colId xmlns:a16="http://schemas.microsoft.com/office/drawing/2014/main" val="3913667132"/>
                    </a:ext>
                  </a:extLst>
                </a:gridCol>
              </a:tblGrid>
              <a:tr h="91440">
                <a:tc>
                  <a:txBody>
                    <a:bodyPr/>
                    <a:lstStyle/>
                    <a:p>
                      <a:pPr marL="0" marR="0" algn="ctr">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a:effectLst/>
                        </a:rPr>
                        <a:t>Title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a:effectLst/>
                        </a:rPr>
                        <a:t>Occurrences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71500997"/>
                  </a:ext>
                </a:extLst>
              </a:tr>
              <a:tr h="91440">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Rational Expressions &amp; Solving Equations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dirty="0">
                          <a:effectLst/>
                        </a:rPr>
                        <a:t>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57724539"/>
                  </a:ext>
                </a:extLst>
              </a:tr>
              <a:tr h="91440">
                <a:tc>
                  <a:txBody>
                    <a:bodyPr/>
                    <a:lstStyle/>
                    <a:p>
                      <a:pPr marL="0" marR="0" algn="ctr">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Factoring</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78427709"/>
                  </a:ext>
                </a:extLst>
              </a:tr>
              <a:tr h="0">
                <a:tc>
                  <a:txBody>
                    <a:bodyPr/>
                    <a:lstStyle/>
                    <a:p>
                      <a:pPr marL="0" marR="0" algn="ctr">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Logarithmic Properties &amp; Solving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5734517"/>
                  </a:ext>
                </a:extLst>
              </a:tr>
              <a:tr h="0">
                <a:tc>
                  <a:txBody>
                    <a:bodyPr/>
                    <a:lstStyle/>
                    <a:p>
                      <a:pPr marL="0" marR="0" algn="ctr">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Negative &amp; </a:t>
                      </a:r>
                    </a:p>
                    <a:p>
                      <a:pPr marL="0" marR="0">
                        <a:spcBef>
                          <a:spcPts val="0"/>
                        </a:spcBef>
                        <a:spcAft>
                          <a:spcPts val="0"/>
                        </a:spcAft>
                      </a:pPr>
                      <a:r>
                        <a:rPr lang="en-US" sz="1600" dirty="0" smtClean="0">
                          <a:effectLst/>
                        </a:rPr>
                        <a:t>Rational Exponents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73397692"/>
                  </a:ext>
                </a:extLst>
              </a:tr>
              <a:tr h="0">
                <a:tc>
                  <a:txBody>
                    <a:bodyPr/>
                    <a:lstStyle/>
                    <a:p>
                      <a:pPr marL="0" marR="0" algn="ctr">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Imaginary Numbers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78181"/>
                  </a:ext>
                </a:extLst>
              </a:tr>
              <a:tr h="0">
                <a:tc>
                  <a:txBody>
                    <a:bodyPr/>
                    <a:lstStyle/>
                    <a:p>
                      <a:pPr marL="0" marR="0" algn="ctr">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Domain and Range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02577065"/>
                  </a:ext>
                </a:extLst>
              </a:tr>
              <a:tr h="0">
                <a:tc>
                  <a:txBody>
                    <a:bodyPr/>
                    <a:lstStyle/>
                    <a:p>
                      <a:pPr marL="0" marR="0" algn="ctr">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Applications of Quadratics &amp; Multivariable Equations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dirty="0">
                          <a:effectLst/>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074123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85507735"/>
              </p:ext>
            </p:extLst>
          </p:nvPr>
        </p:nvGraphicFramePr>
        <p:xfrm>
          <a:off x="6675120" y="1501934"/>
          <a:ext cx="4003041" cy="2926080"/>
        </p:xfrm>
        <a:graphic>
          <a:graphicData uri="http://schemas.openxmlformats.org/drawingml/2006/table">
            <a:tbl>
              <a:tblPr firstRow="1" firstCol="1" bandRow="1">
                <a:tableStyleId>{5C22544A-7EE6-4342-B048-85BDC9FD1C3A}</a:tableStyleId>
              </a:tblPr>
              <a:tblGrid>
                <a:gridCol w="571118">
                  <a:extLst>
                    <a:ext uri="{9D8B030D-6E8A-4147-A177-3AD203B41FA5}">
                      <a16:colId xmlns:a16="http://schemas.microsoft.com/office/drawing/2014/main" val="441489468"/>
                    </a:ext>
                  </a:extLst>
                </a:gridCol>
                <a:gridCol w="2243881">
                  <a:extLst>
                    <a:ext uri="{9D8B030D-6E8A-4147-A177-3AD203B41FA5}">
                      <a16:colId xmlns:a16="http://schemas.microsoft.com/office/drawing/2014/main" val="854919153"/>
                    </a:ext>
                  </a:extLst>
                </a:gridCol>
                <a:gridCol w="1188042">
                  <a:extLst>
                    <a:ext uri="{9D8B030D-6E8A-4147-A177-3AD203B41FA5}">
                      <a16:colId xmlns:a16="http://schemas.microsoft.com/office/drawing/2014/main" val="3944302185"/>
                    </a:ext>
                  </a:extLst>
                </a:gridCol>
              </a:tblGrid>
              <a:tr h="91440">
                <a:tc>
                  <a:txBody>
                    <a:bodyPr/>
                    <a:lstStyle/>
                    <a:p>
                      <a:pPr marL="0" marR="0" algn="ctr">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a:effectLst/>
                        </a:rPr>
                        <a:t>Title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a:effectLst/>
                        </a:rPr>
                        <a:t>Occurrences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07976623"/>
                  </a:ext>
                </a:extLst>
              </a:tr>
              <a:tr h="0">
                <a:tc>
                  <a:txBody>
                    <a:bodyPr/>
                    <a:lstStyle/>
                    <a:p>
                      <a:pPr marL="0" marR="0" algn="ctr">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Conic Sections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1936254"/>
                  </a:ext>
                </a:extLst>
              </a:tr>
              <a:tr h="0">
                <a:tc>
                  <a:txBody>
                    <a:bodyPr/>
                    <a:lstStyle/>
                    <a:p>
                      <a:pPr marL="0" marR="0" algn="ctr">
                        <a:spcBef>
                          <a:spcPts val="0"/>
                        </a:spcBef>
                        <a:spcAft>
                          <a:spcPts val="0"/>
                        </a:spcAft>
                      </a:pPr>
                      <a:r>
                        <a:rPr lang="en-US" sz="1600">
                          <a:effectLst/>
                        </a:rPr>
                        <a:t>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Nonlinear Systems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42538953"/>
                  </a:ext>
                </a:extLst>
              </a:tr>
              <a:tr h="0">
                <a:tc>
                  <a:txBody>
                    <a:bodyPr/>
                    <a:lstStyle/>
                    <a:p>
                      <a:pPr marL="0" marR="0" algn="ctr">
                        <a:spcBef>
                          <a:spcPts val="0"/>
                        </a:spcBef>
                        <a:spcAft>
                          <a:spcPts val="0"/>
                        </a:spcAft>
                      </a:pPr>
                      <a:r>
                        <a:rPr lang="en-US" sz="1600">
                          <a:effectLst/>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Solving Equations with More than 2 Variables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13243670"/>
                  </a:ext>
                </a:extLst>
              </a:tr>
              <a:tr h="0">
                <a:tc>
                  <a:txBody>
                    <a:bodyPr/>
                    <a:lstStyle/>
                    <a:p>
                      <a:pPr marL="0" marR="0" algn="ctr">
                        <a:spcBef>
                          <a:spcPts val="0"/>
                        </a:spcBef>
                        <a:spcAft>
                          <a:spcPts val="0"/>
                        </a:spcAft>
                      </a:pPr>
                      <a:r>
                        <a:rPr lang="en-US" sz="1600">
                          <a:effectLst/>
                        </a:rPr>
                        <a:t>11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Simplifying Square Roots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34666542"/>
                  </a:ext>
                </a:extLst>
              </a:tr>
              <a:tr h="0">
                <a:tc>
                  <a:txBody>
                    <a:bodyPr/>
                    <a:lstStyle/>
                    <a:p>
                      <a:pPr marL="0" marR="0" algn="ctr">
                        <a:spcBef>
                          <a:spcPts val="0"/>
                        </a:spcBef>
                        <a:spcAft>
                          <a:spcPts val="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Trigonometric Functions &amp; the Unit Circle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16331032"/>
                  </a:ext>
                </a:extLst>
              </a:tr>
              <a:tr h="0">
                <a:tc>
                  <a:txBody>
                    <a:bodyPr/>
                    <a:lstStyle/>
                    <a:p>
                      <a:pPr marL="0" marR="0" algn="ctr">
                        <a:spcBef>
                          <a:spcPts val="0"/>
                        </a:spcBef>
                        <a:spcAft>
                          <a:spcPts val="0"/>
                        </a:spcAft>
                      </a:pPr>
                      <a:r>
                        <a:rPr lang="en-US" sz="1600">
                          <a:effectLst/>
                        </a:rPr>
                        <a:t>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Graphing Quadratics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44890228"/>
                  </a:ext>
                </a:extLst>
              </a:tr>
              <a:tr h="0">
                <a:tc>
                  <a:txBody>
                    <a:bodyPr/>
                    <a:lstStyle/>
                    <a:p>
                      <a:pPr marL="0" marR="0" algn="ctr">
                        <a:spcBef>
                          <a:spcPts val="0"/>
                        </a:spcBef>
                        <a:spcAft>
                          <a:spcPts val="0"/>
                        </a:spcAft>
                      </a:pPr>
                      <a:r>
                        <a:rPr lang="en-US" sz="1600">
                          <a:effectLst/>
                        </a:rPr>
                        <a:t>14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Piecewise Functions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59121612"/>
                  </a:ext>
                </a:extLst>
              </a:tr>
              <a:tr h="0">
                <a:tc>
                  <a:txBody>
                    <a:bodyPr/>
                    <a:lstStyle/>
                    <a:p>
                      <a:pPr marL="0" marR="0" algn="ctr">
                        <a:spcBef>
                          <a:spcPts val="0"/>
                        </a:spcBef>
                        <a:spcAft>
                          <a:spcPts val="0"/>
                        </a:spcAft>
                      </a:pPr>
                      <a:r>
                        <a:rPr lang="en-US" sz="1600">
                          <a:effectLst/>
                        </a:rPr>
                        <a:t>15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600" dirty="0" smtClean="0">
                          <a:effectLst/>
                        </a:rPr>
                        <a:t>Understanding Definition Of X- And Y-intercepts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dirty="0">
                          <a:effectLst/>
                        </a:rPr>
                        <a:t>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70228106"/>
                  </a:ext>
                </a:extLst>
              </a:tr>
            </a:tbl>
          </a:graphicData>
        </a:graphic>
      </p:graphicFrame>
    </p:spTree>
    <p:extLst>
      <p:ext uri="{BB962C8B-B14F-4D97-AF65-F5344CB8AC3E}">
        <p14:creationId xmlns:p14="http://schemas.microsoft.com/office/powerpoint/2010/main" val="12090613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lstStyle/>
          <a:p>
            <a:r>
              <a:rPr lang="en-US" dirty="0" smtClean="0">
                <a:latin typeface="Times New Roman" panose="02020603050405020304" pitchFamily="18" charset="0"/>
                <a:cs typeface="Times New Roman" panose="02020603050405020304" pitchFamily="18" charset="0"/>
              </a:rPr>
              <a:t>Speculate</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828800"/>
            <a:ext cx="8648700" cy="4348162"/>
          </a:xfrm>
        </p:spPr>
        <p:txBody>
          <a:bodyPr>
            <a:normAutofit/>
          </a:bodyPr>
          <a:lstStyle/>
          <a:p>
            <a:r>
              <a:rPr lang="en-US" sz="2400" dirty="0" smtClean="0">
                <a:latin typeface="Times New Roman" panose="02020603050405020304" pitchFamily="18" charset="0"/>
                <a:cs typeface="Times New Roman" panose="02020603050405020304" pitchFamily="18" charset="0"/>
              </a:rPr>
              <a:t>Algebra 1 – Factoring</a:t>
            </a:r>
          </a:p>
          <a:p>
            <a:r>
              <a:rPr lang="en-US" sz="2400" dirty="0" smtClean="0">
                <a:latin typeface="Times New Roman" panose="02020603050405020304" pitchFamily="18" charset="0"/>
                <a:cs typeface="Times New Roman" panose="02020603050405020304" pitchFamily="18" charset="0"/>
              </a:rPr>
              <a:t>Geometry – Proofs</a:t>
            </a:r>
          </a:p>
          <a:p>
            <a:r>
              <a:rPr lang="en-US" sz="2400" dirty="0" smtClean="0">
                <a:latin typeface="Times New Roman" panose="02020603050405020304" pitchFamily="18" charset="0"/>
                <a:cs typeface="Times New Roman" panose="02020603050405020304" pitchFamily="18" charset="0"/>
              </a:rPr>
              <a:t>Algebra 2 – Rational Expressions</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Each require a high degree of mathematical reasoning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59906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lstStyle/>
          <a:p>
            <a:r>
              <a:rPr lang="en-US" dirty="0" smtClean="0">
                <a:latin typeface="Times New Roman" panose="02020603050405020304" pitchFamily="18" charset="0"/>
                <a:cs typeface="Times New Roman" panose="02020603050405020304" pitchFamily="18" charset="0"/>
              </a:rPr>
              <a:t>Implications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828800"/>
            <a:ext cx="8648700" cy="4348162"/>
          </a:xfrm>
        </p:spPr>
        <p:txBody>
          <a:bodyPr>
            <a:normAutofit/>
          </a:bodyPr>
          <a:lstStyle/>
          <a:p>
            <a:r>
              <a:rPr lang="en-US" sz="2400" dirty="0" smtClean="0">
                <a:latin typeface="Times New Roman" panose="02020603050405020304" pitchFamily="18" charset="0"/>
                <a:cs typeface="Times New Roman" panose="02020603050405020304" pitchFamily="18" charset="0"/>
              </a:rPr>
              <a:t>Perhaps students struggle to learn topics because they are difficult to teach.</a:t>
            </a:r>
          </a:p>
          <a:p>
            <a:r>
              <a:rPr lang="en-US" sz="2400" dirty="0" smtClean="0">
                <a:latin typeface="Times New Roman" panose="02020603050405020304" pitchFamily="18" charset="0"/>
                <a:cs typeface="Times New Roman" panose="02020603050405020304" pitchFamily="18" charset="0"/>
              </a:rPr>
              <a:t>Researcher and teacher educators should identify why these lessons are challenging to teach and equip future teachers to teach these lessons. </a:t>
            </a:r>
          </a:p>
          <a:p>
            <a:r>
              <a:rPr lang="en-US" sz="2400" dirty="0" smtClean="0">
                <a:latin typeface="Times New Roman" panose="02020603050405020304" pitchFamily="18" charset="0"/>
                <a:cs typeface="Times New Roman" panose="02020603050405020304" pitchFamily="18" charset="0"/>
              </a:rPr>
              <a:t>Professional development can be offered to better learn from and equip practicing teachers.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860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lstStyle/>
          <a:p>
            <a:r>
              <a:rPr lang="en-US" dirty="0">
                <a:latin typeface="Times New Roman" panose="02020603050405020304" pitchFamily="18" charset="0"/>
                <a:cs typeface="Times New Roman" panose="02020603050405020304" pitchFamily="18" charset="0"/>
              </a:rPr>
              <a:t>Background</a:t>
            </a: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r>
              <a:rPr lang="en-US" sz="2400" dirty="0" smtClean="0">
                <a:latin typeface="Times New Roman" panose="02020603050405020304" pitchFamily="18" charset="0"/>
                <a:cs typeface="Times New Roman" panose="02020603050405020304" pitchFamily="18" charset="0"/>
              </a:rPr>
              <a:t>Spring 2021</a:t>
            </a:r>
          </a:p>
          <a:p>
            <a:r>
              <a:rPr lang="en-US" sz="2400" dirty="0" smtClean="0">
                <a:latin typeface="Times New Roman" panose="02020603050405020304" pitchFamily="18" charset="0"/>
                <a:cs typeface="Times New Roman" panose="02020603050405020304" pitchFamily="18" charset="0"/>
              </a:rPr>
              <a:t>Local high school teacher</a:t>
            </a:r>
          </a:p>
          <a:p>
            <a:r>
              <a:rPr lang="en-US" sz="2400" dirty="0" smtClean="0">
                <a:latin typeface="Times New Roman" panose="02020603050405020304" pitchFamily="18" charset="0"/>
                <a:cs typeface="Times New Roman" panose="02020603050405020304" pitchFamily="18" charset="0"/>
              </a:rPr>
              <a:t>Survey for most difficult topics to teach</a:t>
            </a:r>
          </a:p>
          <a:p>
            <a:r>
              <a:rPr lang="en-US" sz="2400" dirty="0" smtClean="0">
                <a:latin typeface="Times New Roman" panose="02020603050405020304" pitchFamily="18" charset="0"/>
                <a:cs typeface="Times New Roman" panose="02020603050405020304" pitchFamily="18" charset="0"/>
              </a:rPr>
              <a:t>Include those topics in the Math Methods Course</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7163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lstStyle/>
          <a:p>
            <a:r>
              <a:rPr lang="en-US" dirty="0" smtClean="0">
                <a:latin typeface="Times New Roman" panose="02020603050405020304" pitchFamily="18" charset="0"/>
                <a:cs typeface="Times New Roman" panose="02020603050405020304" pitchFamily="18" charset="0"/>
              </a:rPr>
              <a:t>Next Steps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828800"/>
            <a:ext cx="8648700" cy="4348162"/>
          </a:xfrm>
        </p:spPr>
        <p:txBody>
          <a:bodyPr>
            <a:normAutofit/>
          </a:bodyPr>
          <a:lstStyle/>
          <a:p>
            <a:r>
              <a:rPr lang="en-US" sz="2400" dirty="0" smtClean="0">
                <a:latin typeface="Times New Roman" panose="02020603050405020304" pitchFamily="18" charset="0"/>
                <a:cs typeface="Times New Roman" panose="02020603050405020304" pitchFamily="18" charset="0"/>
              </a:rPr>
              <a:t>Second Survey [2022-23]</a:t>
            </a:r>
          </a:p>
          <a:p>
            <a:pPr lvl="1"/>
            <a:r>
              <a:rPr lang="en-US" sz="2000" dirty="0" smtClean="0">
                <a:latin typeface="Times New Roman" panose="02020603050405020304" pitchFamily="18" charset="0"/>
                <a:cs typeface="Times New Roman" panose="02020603050405020304" pitchFamily="18" charset="0"/>
              </a:rPr>
              <a:t>Soliciting ways to successfully teach factoring, geometric proofs, and rational expressions.</a:t>
            </a:r>
          </a:p>
          <a:p>
            <a:r>
              <a:rPr lang="en-US" sz="2400" dirty="0" smtClean="0">
                <a:latin typeface="Times New Roman" panose="02020603050405020304" pitchFamily="18" charset="0"/>
                <a:cs typeface="Times New Roman" panose="02020603050405020304" pitchFamily="18" charset="0"/>
              </a:rPr>
              <a:t>Professional development opportunity [2023-24]</a:t>
            </a:r>
          </a:p>
          <a:p>
            <a:pPr lvl="1"/>
            <a:r>
              <a:rPr lang="en-US" sz="2000" dirty="0" smtClean="0">
                <a:latin typeface="Times New Roman" panose="02020603050405020304" pitchFamily="18" charset="0"/>
                <a:cs typeface="Times New Roman" panose="02020603050405020304" pitchFamily="18" charset="0"/>
              </a:rPr>
              <a:t>practicing teachers and future </a:t>
            </a:r>
            <a:r>
              <a:rPr lang="en-US" sz="2000" dirty="0" smtClean="0">
                <a:latin typeface="Times New Roman" panose="02020603050405020304" pitchFamily="18" charset="0"/>
                <a:cs typeface="Times New Roman" panose="02020603050405020304" pitchFamily="18" charset="0"/>
              </a:rPr>
              <a:t>math teachers </a:t>
            </a:r>
            <a:r>
              <a:rPr lang="en-US" sz="2000" dirty="0" smtClean="0">
                <a:latin typeface="Times New Roman" panose="02020603050405020304" pitchFamily="18" charset="0"/>
                <a:cs typeface="Times New Roman" panose="02020603050405020304" pitchFamily="18" charset="0"/>
              </a:rPr>
              <a:t>to gather and share ideas and techniques for teaching these tough topics.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04288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959077"/>
          </a:xfrm>
        </p:spPr>
        <p:txBody>
          <a:bodyPr/>
          <a:lstStyle/>
          <a:p>
            <a:r>
              <a:rPr lang="en-US" dirty="0">
                <a:latin typeface="Times New Roman" panose="02020603050405020304" pitchFamily="18" charset="0"/>
                <a:cs typeface="Times New Roman" panose="02020603050405020304" pitchFamily="18" charset="0"/>
              </a:rPr>
              <a:t>Thank you!  Questions?</a:t>
            </a: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602015"/>
            <a:ext cx="8648700" cy="4536848"/>
          </a:xfrm>
        </p:spPr>
        <p:txBody>
          <a:bodyPr>
            <a:noAutofit/>
          </a:bodyPr>
          <a:lstStyle/>
          <a:p>
            <a:pPr marL="463550" indent="-463550">
              <a:lnSpc>
                <a:spcPct val="107000"/>
              </a:lnSpc>
              <a:spcBef>
                <a:spcPts val="0"/>
              </a:spcBef>
              <a:buNone/>
            </a:pPr>
            <a:endParaRPr lang="en-US" sz="18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73807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959077"/>
          </a:xfrm>
        </p:spPr>
        <p:txBody>
          <a:bodyPr/>
          <a:lstStyle/>
          <a:p>
            <a:r>
              <a:rPr lang="en-US"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360715"/>
            <a:ext cx="8648700" cy="4536848"/>
          </a:xfrm>
        </p:spPr>
        <p:txBody>
          <a:bodyPr>
            <a:noAutofit/>
          </a:bodyPr>
          <a:lstStyle/>
          <a:p>
            <a:pPr marL="401638" indent="-401638">
              <a:spcBef>
                <a:spcPts val="0"/>
              </a:spcBef>
              <a:buNone/>
            </a:pP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Miles, M. B., Huberman, A. M. &amp; </a:t>
            </a:r>
            <a:r>
              <a:rPr lang="en-US" sz="1600" dirty="0" err="1">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Saldaña</a:t>
            </a: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J. (2014). </a:t>
            </a:r>
            <a:r>
              <a:rPr lang="en-US" sz="1600" i="1"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Qualitative data analysis: A methods sourcebook.</a:t>
            </a: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Los Angeles, CA: Sage</a:t>
            </a: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a:t>
            </a:r>
          </a:p>
          <a:p>
            <a:pPr marL="401638" indent="-401638">
              <a:spcBef>
                <a:spcPts val="0"/>
              </a:spcBef>
              <a:buNone/>
            </a:pP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McGraw-Hill Education. (2014). </a:t>
            </a:r>
            <a:r>
              <a:rPr lang="en-US" sz="1600" i="1"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Glencoe Algebra 1.</a:t>
            </a: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Columbus, OH: McGraw Hill.</a:t>
            </a:r>
          </a:p>
          <a:p>
            <a:pPr marL="401638" indent="-401638">
              <a:spcBef>
                <a:spcPts val="0"/>
              </a:spcBef>
              <a:buNone/>
            </a:pP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McGraw-Hill Education. (</a:t>
            </a: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2012a). </a:t>
            </a:r>
            <a:r>
              <a:rPr lang="en-US" sz="1600" i="1"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Glencoe Algebra 2.</a:t>
            </a: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Columbus, OH: McGraw Hill.</a:t>
            </a:r>
          </a:p>
          <a:p>
            <a:pPr marL="401638" indent="-401638">
              <a:spcBef>
                <a:spcPts val="0"/>
              </a:spcBef>
              <a:buNone/>
            </a:pP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McGraw-Hill Education. (</a:t>
            </a: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2012b). </a:t>
            </a:r>
            <a:r>
              <a:rPr lang="en-US" sz="1600" i="1"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Glencoe </a:t>
            </a:r>
            <a:r>
              <a:rPr lang="en-US" sz="1600" i="1"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Geometry.</a:t>
            </a:r>
            <a:r>
              <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Columbus, OH: McGraw Hill.</a:t>
            </a:r>
          </a:p>
          <a:p>
            <a:pPr marL="401638" indent="-401638">
              <a:spcBef>
                <a:spcPts val="0"/>
              </a:spcBef>
              <a:buNone/>
            </a:pPr>
            <a:endParaRPr lang="en-US" sz="1600" dirty="0" smtClean="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a:p>
            <a:pPr marL="401638" indent="-401638">
              <a:spcBef>
                <a:spcPts val="0"/>
              </a:spcBef>
              <a:buNone/>
            </a:pPr>
            <a:endParaRPr lang="en-US" sz="1600" dirty="0">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6071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lstStyle/>
          <a:p>
            <a:r>
              <a:rPr lang="en-US" dirty="0">
                <a:latin typeface="Times New Roman" panose="02020603050405020304" pitchFamily="18" charset="0"/>
                <a:cs typeface="Times New Roman" panose="02020603050405020304" pitchFamily="18" charset="0"/>
              </a:rPr>
              <a:t>Background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r>
                  <a:rPr lang="en-US" sz="2400" dirty="0" smtClean="0">
                    <a:latin typeface="Times New Roman" panose="02020603050405020304" pitchFamily="18" charset="0"/>
                    <a:cs typeface="Times New Roman" panose="02020603050405020304" pitchFamily="18" charset="0"/>
                  </a:rPr>
                  <a:t>Fall 2021: Launched </a:t>
                </a:r>
                <a14:m>
                  <m:oMath xmlns:m="http://schemas.openxmlformats.org/officeDocument/2006/math">
                    <m:sSup>
                      <m:sSupPr>
                        <m:ctrlPr>
                          <a:rPr lang="en-US" sz="2400" b="0" i="1" smtClean="0">
                            <a:latin typeface="Cambria Math" panose="02040503050406030204" pitchFamily="18" charset="0"/>
                            <a:cs typeface="Times New Roman" panose="02020603050405020304" pitchFamily="18" charset="0"/>
                          </a:rPr>
                        </m:ctrlPr>
                      </m:sSupPr>
                      <m:e>
                        <m:r>
                          <a:rPr lang="en-US" sz="2400" b="0" i="1" smtClean="0">
                            <a:latin typeface="Cambria Math" panose="02040503050406030204" pitchFamily="18" charset="0"/>
                            <a:cs typeface="Times New Roman" panose="02020603050405020304" pitchFamily="18" charset="0"/>
                          </a:rPr>
                          <m:t>𝑇</m:t>
                        </m:r>
                      </m:e>
                      <m:sup>
                        <m:r>
                          <a:rPr lang="en-US" sz="2400" b="0" i="1" smtClean="0">
                            <a:latin typeface="Cambria Math" panose="02040503050406030204" pitchFamily="18" charset="0"/>
                            <a:cs typeface="Times New Roman" panose="02020603050405020304" pitchFamily="18" charset="0"/>
                          </a:rPr>
                          <m:t>3</m:t>
                        </m:r>
                      </m:sup>
                    </m:sSup>
                  </m:oMath>
                </a14:m>
                <a:r>
                  <a:rPr lang="en-US" sz="2400" dirty="0" smtClean="0">
                    <a:latin typeface="Times New Roman" panose="02020603050405020304" pitchFamily="18" charset="0"/>
                    <a:cs typeface="Times New Roman" panose="02020603050405020304" pitchFamily="18" charset="0"/>
                  </a:rPr>
                  <a:t> (Teaching Tough Topics)</a:t>
                </a:r>
              </a:p>
              <a:p>
                <a:r>
                  <a:rPr lang="en-US" sz="2400" dirty="0" smtClean="0">
                    <a:latin typeface="Times New Roman" panose="02020603050405020304" pitchFamily="18" charset="0"/>
                    <a:cs typeface="Times New Roman" panose="02020603050405020304" pitchFamily="18" charset="0"/>
                  </a:rPr>
                  <a:t>Darl Rassi, Claire Mountain, Mark Christofaro, and Regan Tyler-Hayes </a:t>
                </a:r>
              </a:p>
              <a:p>
                <a:r>
                  <a:rPr lang="en-US" sz="2400" dirty="0" smtClean="0">
                    <a:latin typeface="Times New Roman" panose="02020603050405020304" pitchFamily="18" charset="0"/>
                    <a:cs typeface="Times New Roman" panose="02020603050405020304" pitchFamily="18" charset="0"/>
                  </a:rPr>
                  <a:t>Survey teachers in a 40-mile radius of Olivet</a:t>
                </a:r>
                <a:endParaRPr lang="en-US" sz="2400" dirty="0">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3D2A6F7D-AEF6-408D-BA32-C68D39593094}"/>
                  </a:ext>
                </a:extLst>
              </p:cNvPr>
              <p:cNvSpPr>
                <a:spLocks noGrp="1" noRot="1" noChangeAspect="1" noMove="1" noResize="1" noEditPoints="1" noAdjustHandles="1" noChangeArrowheads="1" noChangeShapeType="1" noTextEdit="1"/>
              </p:cNvSpPr>
              <p:nvPr>
                <p:ph idx="1"/>
              </p:nvPr>
            </p:nvSpPr>
            <p:spPr>
              <a:xfrm>
                <a:off x="2705100" y="1981199"/>
                <a:ext cx="8648700" cy="4195763"/>
              </a:xfrm>
              <a:blipFill>
                <a:blip r:embed="rId2"/>
                <a:stretch>
                  <a:fillRect l="-987" t="-2035"/>
                </a:stretch>
              </a:blipFill>
            </p:spPr>
            <p:txBody>
              <a:bodyPr/>
              <a:lstStyle/>
              <a:p>
                <a:r>
                  <a:rPr lang="en-US">
                    <a:noFill/>
                  </a:rPr>
                  <a:t> </a:t>
                </a:r>
              </a:p>
            </p:txBody>
          </p:sp>
        </mc:Fallback>
      </mc:AlternateContent>
    </p:spTree>
    <p:extLst>
      <p:ext uri="{BB962C8B-B14F-4D97-AF65-F5344CB8AC3E}">
        <p14:creationId xmlns:p14="http://schemas.microsoft.com/office/powerpoint/2010/main" val="15534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pPr lvl="1"/>
            <a:r>
              <a:rPr kumimoji="0" lang="en-US"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What Algebra 1, Geometry, and Algebra 2 topics do practicing, high school teachers find to be the most challenging</a:t>
            </a:r>
            <a:r>
              <a:rPr kumimoji="0" lang="en-US" sz="2400" b="0" i="0" u="none" strike="noStrike" kern="1200" cap="none" spc="0" normalizeH="0" noProof="0" dirty="0" smtClean="0">
                <a:ln>
                  <a:noFill/>
                </a:ln>
                <a:solidFill>
                  <a:prstClr val="black"/>
                </a:solidFill>
                <a:effectLst/>
                <a:uLnTx/>
                <a:uFillTx/>
                <a:latin typeface="Times New Roman" panose="02020603050405020304" pitchFamily="18" charset="0"/>
                <a:ea typeface="Calibri" panose="020F0502020204030204" pitchFamily="34" charset="0"/>
                <a:cs typeface="+mn-cs"/>
              </a:rPr>
              <a:t> to teach?</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endParaRPr>
          </a:p>
        </p:txBody>
      </p:sp>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normAutofit/>
          </a:bodyPr>
          <a:lstStyle/>
          <a:p>
            <a:r>
              <a:rPr lang="en-US" dirty="0">
                <a:latin typeface="Times New Roman" panose="02020603050405020304" pitchFamily="18" charset="0"/>
                <a:cs typeface="Times New Roman" panose="02020603050405020304" pitchFamily="18" charset="0"/>
              </a:rPr>
              <a:t>Research </a:t>
            </a:r>
            <a:r>
              <a:rPr lang="en-US" dirty="0" smtClean="0">
                <a:latin typeface="Times New Roman" panose="02020603050405020304" pitchFamily="18" charset="0"/>
                <a:cs typeface="Times New Roman" panose="02020603050405020304" pitchFamily="18" charset="0"/>
              </a:rPr>
              <a:t>Question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5599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r>
              <a:rPr lang="en-US" sz="2400" dirty="0" smtClean="0">
                <a:latin typeface="Times New Roman" panose="02020603050405020304" pitchFamily="18" charset="0"/>
                <a:cs typeface="Times New Roman" panose="02020603050405020304" pitchFamily="18" charset="0"/>
              </a:rPr>
              <a:t>Electronic Survey</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Data</a:t>
            </a:r>
            <a:endParaRPr lang="en-US" sz="2400" dirty="0">
              <a:latin typeface="Times New Roman" panose="02020603050405020304" pitchFamily="18" charset="0"/>
              <a:cs typeface="Times New Roman" panose="02020603050405020304" pitchFamily="18" charset="0"/>
            </a:endParaRPr>
          </a:p>
          <a:p>
            <a:pPr lvl="1"/>
            <a:r>
              <a:rPr lang="en-US" dirty="0" smtClean="0">
                <a:latin typeface="Times New Roman" panose="02020603050405020304" pitchFamily="18" charset="0"/>
                <a:cs typeface="Times New Roman" panose="02020603050405020304" pitchFamily="18" charset="0"/>
              </a:rPr>
              <a:t>Emailed: 539 teachers; 45 schools</a:t>
            </a:r>
            <a:endParaRPr lang="en-US" dirty="0">
              <a:latin typeface="Times New Roman" panose="02020603050405020304" pitchFamily="18" charset="0"/>
              <a:cs typeface="Times New Roman" panose="02020603050405020304" pitchFamily="18" charset="0"/>
            </a:endParaRPr>
          </a:p>
          <a:p>
            <a:pPr lvl="1"/>
            <a:r>
              <a:rPr lang="en-US" dirty="0" smtClean="0">
                <a:latin typeface="Times New Roman" panose="02020603050405020304" pitchFamily="18" charset="0"/>
                <a:cs typeface="Times New Roman" panose="02020603050405020304" pitchFamily="18" charset="0"/>
              </a:rPr>
              <a:t>Completed Surveys: n = 32 (6%)</a:t>
            </a:r>
            <a:endParaRPr lang="en-US" b="1"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normAutofit/>
          </a:bodyPr>
          <a:lstStyle/>
          <a:p>
            <a:r>
              <a:rPr lang="en-US" dirty="0">
                <a:latin typeface="Times New Roman" panose="02020603050405020304" pitchFamily="18" charset="0"/>
                <a:cs typeface="Times New Roman" panose="02020603050405020304" pitchFamily="18" charset="0"/>
              </a:rPr>
              <a:t>Methods -</a:t>
            </a:r>
          </a:p>
        </p:txBody>
      </p:sp>
    </p:spTree>
    <p:extLst>
      <p:ext uri="{BB962C8B-B14F-4D97-AF65-F5344CB8AC3E}">
        <p14:creationId xmlns:p14="http://schemas.microsoft.com/office/powerpoint/2010/main" val="4242658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r>
              <a:rPr lang="en-US" dirty="0" smtClean="0"/>
              <a:t>We </a:t>
            </a:r>
            <a:r>
              <a:rPr lang="en-US" dirty="0"/>
              <a:t>want to know which topics teachers find the most challenging to help their students learn. Try to be specific. For example, instead of saying “lines are difficult to teach” say “It is difficult to teach students how to graph lines that are not in slope-intercept form.”</a:t>
            </a:r>
            <a:r>
              <a:rPr lang="en-US" dirty="0"/>
              <a:t/>
            </a:r>
            <a:br>
              <a:rPr lang="en-US" dirty="0"/>
            </a:br>
            <a:r>
              <a:rPr lang="en-US" dirty="0"/>
              <a:t/>
            </a:r>
            <a:br>
              <a:rPr lang="en-US" dirty="0"/>
            </a:br>
            <a:r>
              <a:rPr lang="en-US" dirty="0"/>
              <a:t>Which Algebra 1 lesson(s) do you think are most difficult to help students learn? Be specific.</a:t>
            </a:r>
            <a:endParaRPr lang="en-US" dirty="0">
              <a:latin typeface="Times New Roman" panose="02020603050405020304" pitchFamily="18" charset="0"/>
              <a:ea typeface="Calibri" panose="020F0502020204030204" pitchFamily="34" charset="0"/>
            </a:endParaRPr>
          </a:p>
          <a:p>
            <a:pPr lvl="1"/>
            <a:endParaRPr lang="en-US" dirty="0">
              <a:effectLst/>
              <a:latin typeface="Times New Roman" panose="02020603050405020304" pitchFamily="18" charset="0"/>
              <a:ea typeface="Calibri" panose="020F0502020204030204" pitchFamily="34" charset="0"/>
            </a:endParaRPr>
          </a:p>
          <a:p>
            <a:pPr lvl="1"/>
            <a:endParaRPr lang="en-US" i="1" dirty="0">
              <a:effectLst/>
              <a:latin typeface="Times New Roman" panose="02020603050405020304" pitchFamily="18" charset="0"/>
              <a:ea typeface="Calibri" panose="020F0502020204030204" pitchFamily="34" charset="0"/>
            </a:endParaRPr>
          </a:p>
          <a:p>
            <a:pPr lvl="1"/>
            <a:endParaRPr lang="en-US" sz="2800" dirty="0">
              <a:latin typeface="Times New Roman" panose="02020603050405020304" pitchFamily="18" charset="0"/>
              <a:cs typeface="Times New Roman" panose="02020603050405020304" pitchFamily="18" charset="0"/>
            </a:endParaRPr>
          </a:p>
          <a:p>
            <a:pPr lvl="1"/>
            <a:endParaRPr lang="en-US" sz="3200" dirty="0">
              <a:latin typeface="Times New Roman" panose="02020603050405020304" pitchFamily="18" charset="0"/>
              <a:cs typeface="Times New Roman" panose="02020603050405020304" pitchFamily="18" charset="0"/>
            </a:endParaRPr>
          </a:p>
          <a:p>
            <a:pPr marL="0" indent="0">
              <a:buNone/>
            </a:pPr>
            <a:endParaRPr lang="en-US" sz="3200"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normAutofit/>
          </a:bodyPr>
          <a:lstStyle/>
          <a:p>
            <a:r>
              <a:rPr lang="en-US" dirty="0" smtClean="0">
                <a:latin typeface="Times New Roman" panose="02020603050405020304" pitchFamily="18" charset="0"/>
                <a:cs typeface="Times New Roman" panose="02020603050405020304" pitchFamily="18" charset="0"/>
              </a:rPr>
              <a:t>Survey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1679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r>
              <a:rPr lang="en-US" dirty="0" smtClean="0">
                <a:latin typeface="Times New Roman" panose="02020603050405020304" pitchFamily="18" charset="0"/>
                <a:ea typeface="Calibri" panose="020F0502020204030204" pitchFamily="34" charset="0"/>
              </a:rPr>
              <a:t>Broke r</a:t>
            </a:r>
            <a:r>
              <a:rPr lang="en-US" dirty="0" smtClean="0">
                <a:latin typeface="Times New Roman" panose="02020603050405020304" pitchFamily="18" charset="0"/>
                <a:ea typeface="Calibri" panose="020F0502020204030204" pitchFamily="34" charset="0"/>
              </a:rPr>
              <a:t>esponses for each question into topics (one to five)</a:t>
            </a:r>
          </a:p>
          <a:p>
            <a:r>
              <a:rPr lang="en-US" dirty="0" smtClean="0">
                <a:latin typeface="Times New Roman" panose="02020603050405020304" pitchFamily="18" charset="0"/>
                <a:ea typeface="Calibri" panose="020F0502020204030204" pitchFamily="34" charset="0"/>
              </a:rPr>
              <a:t>Used </a:t>
            </a:r>
            <a:r>
              <a:rPr lang="en-US" dirty="0">
                <a:latin typeface="Times New Roman" panose="02020603050405020304" pitchFamily="18" charset="0"/>
                <a:ea typeface="Calibri" panose="020F0502020204030204" pitchFamily="34" charset="0"/>
              </a:rPr>
              <a:t>descriptive coding </a:t>
            </a:r>
            <a:r>
              <a:rPr lang="en-US" dirty="0" smtClean="0">
                <a:latin typeface="Times New Roman" panose="02020603050405020304" pitchFamily="18" charset="0"/>
                <a:ea typeface="Calibri" panose="020F0502020204030204" pitchFamily="34" charset="0"/>
              </a:rPr>
              <a:t>(Miles</a:t>
            </a:r>
            <a:r>
              <a:rPr lang="en-US" dirty="0">
                <a:latin typeface="Times New Roman" panose="02020603050405020304" pitchFamily="18" charset="0"/>
                <a:ea typeface="Calibri" panose="020F0502020204030204" pitchFamily="34" charset="0"/>
              </a:rPr>
              <a:t>, Huberman, &amp; </a:t>
            </a:r>
            <a:r>
              <a:rPr lang="en-US" dirty="0" err="1">
                <a:latin typeface="Times New Roman" panose="02020603050405020304" pitchFamily="18" charset="0"/>
                <a:ea typeface="Calibri" panose="020F0502020204030204" pitchFamily="34" charset="0"/>
              </a:rPr>
              <a:t>Saldaña</a:t>
            </a:r>
            <a:r>
              <a:rPr lang="en-US" dirty="0">
                <a:latin typeface="Times New Roman" panose="02020603050405020304" pitchFamily="18" charset="0"/>
                <a:ea typeface="Calibri" panose="020F0502020204030204" pitchFamily="34" charset="0"/>
              </a:rPr>
              <a:t>, 2014)</a:t>
            </a:r>
            <a:endParaRPr lang="en-US" dirty="0" smtClean="0">
              <a:latin typeface="Times New Roman" panose="02020603050405020304" pitchFamily="18" charset="0"/>
              <a:ea typeface="Calibri" panose="020F0502020204030204" pitchFamily="34" charset="0"/>
            </a:endParaRPr>
          </a:p>
          <a:p>
            <a:pPr lvl="1"/>
            <a:r>
              <a:rPr lang="en-US" dirty="0" smtClean="0">
                <a:latin typeface="Times New Roman" panose="02020603050405020304" pitchFamily="18" charset="0"/>
                <a:ea typeface="Calibri" panose="020F0502020204030204" pitchFamily="34" charset="0"/>
              </a:rPr>
              <a:t>Create a phrase to describe each topic</a:t>
            </a:r>
          </a:p>
          <a:p>
            <a:pPr lvl="1"/>
            <a:r>
              <a:rPr lang="en-US" dirty="0" smtClean="0">
                <a:latin typeface="Times New Roman" panose="02020603050405020304" pitchFamily="18" charset="0"/>
                <a:ea typeface="Calibri" panose="020F0502020204030204" pitchFamily="34" charset="0"/>
              </a:rPr>
              <a:t>Develop definitions for each phrase</a:t>
            </a:r>
          </a:p>
          <a:p>
            <a:pPr lvl="1"/>
            <a:r>
              <a:rPr lang="en-US" dirty="0" smtClean="0">
                <a:latin typeface="Times New Roman" panose="02020603050405020304" pitchFamily="18" charset="0"/>
                <a:ea typeface="Calibri" panose="020F0502020204030204" pitchFamily="34" charset="0"/>
              </a:rPr>
              <a:t>Compare and adjust phrases and definitions throughout analysis of all the topics</a:t>
            </a:r>
          </a:p>
          <a:p>
            <a:r>
              <a:rPr lang="en-US" dirty="0" smtClean="0">
                <a:latin typeface="Times New Roman" panose="02020603050405020304" pitchFamily="18" charset="0"/>
                <a:ea typeface="Calibri" panose="020F0502020204030204" pitchFamily="34" charset="0"/>
              </a:rPr>
              <a:t>Resulted in an list of categories that contained the topics.</a:t>
            </a:r>
          </a:p>
          <a:p>
            <a:endParaRPr lang="en-US" dirty="0">
              <a:latin typeface="Times New Roman" panose="02020603050405020304" pitchFamily="18" charset="0"/>
              <a:ea typeface="Calibri" panose="020F0502020204030204" pitchFamily="34" charset="0"/>
            </a:endParaRPr>
          </a:p>
          <a:p>
            <a:pPr lvl="1"/>
            <a:endParaRPr lang="en-US" dirty="0">
              <a:effectLst/>
              <a:latin typeface="Times New Roman" panose="02020603050405020304" pitchFamily="18" charset="0"/>
              <a:ea typeface="Calibri" panose="020F0502020204030204" pitchFamily="34" charset="0"/>
            </a:endParaRPr>
          </a:p>
          <a:p>
            <a:pPr lvl="1"/>
            <a:endParaRPr lang="en-US" i="1" dirty="0">
              <a:effectLst/>
              <a:latin typeface="Times New Roman" panose="02020603050405020304" pitchFamily="18" charset="0"/>
              <a:ea typeface="Calibri" panose="020F0502020204030204" pitchFamily="34" charset="0"/>
            </a:endParaRPr>
          </a:p>
          <a:p>
            <a:pPr lvl="1"/>
            <a:endParaRPr lang="en-US" sz="2800" dirty="0">
              <a:latin typeface="Times New Roman" panose="02020603050405020304" pitchFamily="18" charset="0"/>
              <a:cs typeface="Times New Roman" panose="02020603050405020304" pitchFamily="18" charset="0"/>
            </a:endParaRPr>
          </a:p>
          <a:p>
            <a:pPr lvl="1"/>
            <a:endParaRPr lang="en-US" sz="3200" dirty="0">
              <a:latin typeface="Times New Roman" panose="02020603050405020304" pitchFamily="18" charset="0"/>
              <a:cs typeface="Times New Roman" panose="02020603050405020304" pitchFamily="18" charset="0"/>
            </a:endParaRPr>
          </a:p>
          <a:p>
            <a:pPr marL="0" indent="0">
              <a:buNone/>
            </a:pPr>
            <a:endParaRPr lang="en-US" sz="3200"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normAutofit/>
          </a:bodyPr>
          <a:lstStyle/>
          <a:p>
            <a:r>
              <a:rPr lang="en-US" dirty="0" smtClean="0">
                <a:latin typeface="Times New Roman" panose="02020603050405020304" pitchFamily="18" charset="0"/>
                <a:cs typeface="Times New Roman" panose="02020603050405020304" pitchFamily="18" charset="0"/>
              </a:rPr>
              <a:t>Data </a:t>
            </a:r>
            <a:r>
              <a:rPr lang="en-US" dirty="0">
                <a:latin typeface="Times New Roman" panose="02020603050405020304" pitchFamily="18" charset="0"/>
                <a:cs typeface="Times New Roman" panose="02020603050405020304" pitchFamily="18" charset="0"/>
              </a:rPr>
              <a:t>Analysis</a:t>
            </a:r>
          </a:p>
        </p:txBody>
      </p:sp>
    </p:spTree>
    <p:extLst>
      <p:ext uri="{BB962C8B-B14F-4D97-AF65-F5344CB8AC3E}">
        <p14:creationId xmlns:p14="http://schemas.microsoft.com/office/powerpoint/2010/main" val="4004783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2A6F7D-AEF6-408D-BA32-C68D39593094}"/>
              </a:ext>
            </a:extLst>
          </p:cNvPr>
          <p:cNvSpPr>
            <a:spLocks noGrp="1"/>
          </p:cNvSpPr>
          <p:nvPr>
            <p:ph idx="1"/>
          </p:nvPr>
        </p:nvSpPr>
        <p:spPr>
          <a:xfrm>
            <a:off x="2705100" y="1981199"/>
            <a:ext cx="8648700" cy="4195763"/>
          </a:xfrm>
        </p:spPr>
        <p:txBody>
          <a:bodyPr>
            <a:normAutofit/>
          </a:bodyPr>
          <a:lstStyle/>
          <a:p>
            <a:endParaRPr lang="en-US" dirty="0">
              <a:latin typeface="Times New Roman" panose="02020603050405020304" pitchFamily="18" charset="0"/>
              <a:ea typeface="Calibri" panose="020F0502020204030204" pitchFamily="34" charset="0"/>
            </a:endParaRPr>
          </a:p>
          <a:p>
            <a:pPr lvl="1"/>
            <a:endParaRPr lang="en-US" dirty="0">
              <a:effectLst/>
              <a:latin typeface="Times New Roman" panose="02020603050405020304" pitchFamily="18" charset="0"/>
              <a:ea typeface="Calibri" panose="020F0502020204030204" pitchFamily="34" charset="0"/>
            </a:endParaRPr>
          </a:p>
          <a:p>
            <a:pPr lvl="1"/>
            <a:endParaRPr lang="en-US" i="1" dirty="0">
              <a:effectLst/>
              <a:latin typeface="Times New Roman" panose="02020603050405020304" pitchFamily="18" charset="0"/>
              <a:ea typeface="Calibri" panose="020F0502020204030204" pitchFamily="34" charset="0"/>
            </a:endParaRPr>
          </a:p>
          <a:p>
            <a:pPr lvl="1"/>
            <a:endParaRPr lang="en-US" sz="2800" dirty="0">
              <a:latin typeface="Times New Roman" panose="02020603050405020304" pitchFamily="18" charset="0"/>
              <a:cs typeface="Times New Roman" panose="02020603050405020304" pitchFamily="18" charset="0"/>
            </a:endParaRPr>
          </a:p>
          <a:p>
            <a:pPr lvl="1"/>
            <a:endParaRPr lang="en-US" sz="3200" dirty="0">
              <a:latin typeface="Times New Roman" panose="02020603050405020304" pitchFamily="18" charset="0"/>
              <a:cs typeface="Times New Roman" panose="02020603050405020304" pitchFamily="18" charset="0"/>
            </a:endParaRPr>
          </a:p>
          <a:p>
            <a:pPr marL="0" indent="0">
              <a:buNone/>
            </a:pPr>
            <a:endParaRPr lang="en-US" sz="3200" dirty="0">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7EB23799-842E-4F98-A21E-54CF7838D550}"/>
              </a:ext>
            </a:extLst>
          </p:cNvPr>
          <p:cNvSpPr>
            <a:spLocks noGrp="1"/>
          </p:cNvSpPr>
          <p:nvPr>
            <p:ph type="title"/>
          </p:nvPr>
        </p:nvSpPr>
        <p:spPr>
          <a:xfrm>
            <a:off x="2705100" y="681037"/>
            <a:ext cx="8496300" cy="1009651"/>
          </a:xfrm>
        </p:spPr>
        <p:txBody>
          <a:bodyPr>
            <a:normAutofit/>
          </a:bodyPr>
          <a:lstStyle/>
          <a:p>
            <a:r>
              <a:rPr lang="en-US" dirty="0" smtClean="0">
                <a:latin typeface="Times New Roman" panose="02020603050405020304" pitchFamily="18" charset="0"/>
                <a:cs typeface="Times New Roman" panose="02020603050405020304" pitchFamily="18" charset="0"/>
              </a:rPr>
              <a:t>Results</a:t>
            </a:r>
            <a:endParaRPr lang="en-US" dirty="0">
              <a:latin typeface="Times New Roman" panose="02020603050405020304" pitchFamily="18" charset="0"/>
              <a:cs typeface="Times New Roman" panose="02020603050405020304" pitchFamily="18" charset="0"/>
            </a:endParaRPr>
          </a:p>
        </p:txBody>
      </p:sp>
      <p:graphicFrame>
        <p:nvGraphicFramePr>
          <p:cNvPr id="4" name="Chart 3"/>
          <p:cNvGraphicFramePr>
            <a:graphicFrameLocks/>
          </p:cNvGraphicFramePr>
          <p:nvPr>
            <p:extLst>
              <p:ext uri="{D42A27DB-BD31-4B8C-83A1-F6EECF244321}">
                <p14:modId xmlns:p14="http://schemas.microsoft.com/office/powerpoint/2010/main" val="3706835778"/>
              </p:ext>
            </p:extLst>
          </p:nvPr>
        </p:nvGraphicFramePr>
        <p:xfrm>
          <a:off x="2118360" y="1690688"/>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3626361156"/>
              </p:ext>
            </p:extLst>
          </p:nvPr>
        </p:nvGraphicFramePr>
        <p:xfrm>
          <a:off x="6666738" y="1690688"/>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12745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2702365251"/>
              </p:ext>
            </p:extLst>
          </p:nvPr>
        </p:nvGraphicFramePr>
        <p:xfrm>
          <a:off x="1094232" y="836866"/>
          <a:ext cx="10518648" cy="5950013"/>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5510569" y="1278523"/>
            <a:ext cx="1685974" cy="338554"/>
          </a:xfrm>
          <a:prstGeom prst="rect">
            <a:avLst/>
          </a:prstGeom>
        </p:spPr>
        <p:txBody>
          <a:bodyPr wrap="none">
            <a:spAutoFit/>
          </a:bodyPr>
          <a:lstStyle/>
          <a:p>
            <a:pPr algn="ctr">
              <a:defRPr sz="1600" b="1" i="0" u="none" strike="noStrike" kern="1200" cap="all" baseline="0">
                <a:solidFill>
                  <a:sysClr val="windowText" lastClr="000000">
                    <a:lumMod val="65000"/>
                    <a:lumOff val="35000"/>
                  </a:sysClr>
                </a:solidFill>
                <a:latin typeface="+mn-lt"/>
                <a:ea typeface="+mn-ea"/>
                <a:cs typeface="+mn-cs"/>
              </a:defRPr>
            </a:pPr>
            <a:r>
              <a:rPr lang="en-US" dirty="0" smtClean="0"/>
              <a:t>N = 26; 51 topics</a:t>
            </a:r>
            <a:endParaRPr lang="en-US" dirty="0"/>
          </a:p>
        </p:txBody>
      </p:sp>
    </p:spTree>
    <p:extLst>
      <p:ext uri="{BB962C8B-B14F-4D97-AF65-F5344CB8AC3E}">
        <p14:creationId xmlns:p14="http://schemas.microsoft.com/office/powerpoint/2010/main" val="4146423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0949FCB280BE4F937DB850D031CB72" ma:contentTypeVersion="14" ma:contentTypeDescription="Create a new document." ma:contentTypeScope="" ma:versionID="98ba59249e3bc995f341daa0ab0491e8">
  <xsd:schema xmlns:xsd="http://www.w3.org/2001/XMLSchema" xmlns:xs="http://www.w3.org/2001/XMLSchema" xmlns:p="http://schemas.microsoft.com/office/2006/metadata/properties" xmlns:ns3="ea439e31-e4e4-4df3-bcf3-6b6219af560c" xmlns:ns4="022cfb88-cfa6-4911-b9b0-c9f2290c3dac" targetNamespace="http://schemas.microsoft.com/office/2006/metadata/properties" ma:root="true" ma:fieldsID="252a3dbea5af2fde4d733d87956c31bd" ns3:_="" ns4:_="">
    <xsd:import namespace="ea439e31-e4e4-4df3-bcf3-6b6219af560c"/>
    <xsd:import namespace="022cfb88-cfa6-4911-b9b0-c9f2290c3dac"/>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439e31-e4e4-4df3-bcf3-6b6219af56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2cfb88-cfa6-4911-b9b0-c9f2290c3d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73D913-5A8D-48A6-8AEA-C099F977D4A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ea439e31-e4e4-4df3-bcf3-6b6219af560c"/>
    <ds:schemaRef ds:uri="022cfb88-cfa6-4911-b9b0-c9f2290c3dac"/>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89D66A0-5B89-456B-90B8-6B142F2C9AD7}">
  <ds:schemaRefs>
    <ds:schemaRef ds:uri="http://schemas.microsoft.com/sharepoint/v3/contenttype/forms"/>
  </ds:schemaRefs>
</ds:datastoreItem>
</file>

<file path=customXml/itemProps3.xml><?xml version="1.0" encoding="utf-8"?>
<ds:datastoreItem xmlns:ds="http://schemas.openxmlformats.org/officeDocument/2006/customXml" ds:itemID="{4D1D9392-F60E-4B45-9DCE-36AA0C4E00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439e31-e4e4-4df3-bcf3-6b6219af560c"/>
    <ds:schemaRef ds:uri="022cfb88-cfa6-4911-b9b0-c9f2290c3d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4590</TotalTime>
  <Words>937</Words>
  <Application>Microsoft Office PowerPoint</Application>
  <PresentationFormat>Widescreen</PresentationFormat>
  <Paragraphs>241</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 Math</vt:lpstr>
      <vt:lpstr>Times New Roman</vt:lpstr>
      <vt:lpstr>Office Theme</vt:lpstr>
      <vt:lpstr>T^3 - Teaching Tough (Math) Topics: Survey of High School Teachers</vt:lpstr>
      <vt:lpstr>Background</vt:lpstr>
      <vt:lpstr>Background</vt:lpstr>
      <vt:lpstr>Research Question</vt:lpstr>
      <vt:lpstr>Methods -</vt:lpstr>
      <vt:lpstr>Survey</vt:lpstr>
      <vt:lpstr>Data Analysis</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Speculate</vt:lpstr>
      <vt:lpstr>Implications</vt:lpstr>
      <vt:lpstr>Next Steps</vt:lpstr>
      <vt:lpstr>Thank you!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Darl Rassi</dc:creator>
  <cp:lastModifiedBy>Darl Rassi</cp:lastModifiedBy>
  <cp:revision>104</cp:revision>
  <cp:lastPrinted>2019-04-10T00:39:29Z</cp:lastPrinted>
  <dcterms:created xsi:type="dcterms:W3CDTF">2019-04-05T15:16:57Z</dcterms:created>
  <dcterms:modified xsi:type="dcterms:W3CDTF">2022-04-08T19:35:22Z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0x010100D60949FCB280BE4F937DB850D031CB72</vt:lpwstr>
  </property>
</Properties>
</file>