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24"/>
  </p:notesMasterIdLst>
  <p:sldIdLst>
    <p:sldId id="257" r:id="rId3"/>
    <p:sldId id="263" r:id="rId4"/>
    <p:sldId id="262" r:id="rId5"/>
    <p:sldId id="264" r:id="rId6"/>
    <p:sldId id="266" r:id="rId7"/>
    <p:sldId id="265" r:id="rId8"/>
    <p:sldId id="270" r:id="rId9"/>
    <p:sldId id="271" r:id="rId10"/>
    <p:sldId id="279" r:id="rId11"/>
    <p:sldId id="281" r:id="rId12"/>
    <p:sldId id="285" r:id="rId13"/>
    <p:sldId id="286" r:id="rId14"/>
    <p:sldId id="287" r:id="rId15"/>
    <p:sldId id="275" r:id="rId16"/>
    <p:sldId id="288" r:id="rId17"/>
    <p:sldId id="277" r:id="rId18"/>
    <p:sldId id="278" r:id="rId19"/>
    <p:sldId id="272" r:id="rId20"/>
    <p:sldId id="273" r:id="rId21"/>
    <p:sldId id="283" r:id="rId22"/>
    <p:sldId id="284" r:id="rId23"/>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6" autoAdjust="0"/>
    <p:restoredTop sz="85217" autoAdjust="0"/>
  </p:normalViewPr>
  <p:slideViewPr>
    <p:cSldViewPr snapToGrid="0" showGuides="1">
      <p:cViewPr varScale="1">
        <p:scale>
          <a:sx n="93" d="100"/>
          <a:sy n="93" d="100"/>
        </p:scale>
        <p:origin x="432"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orban.edu\Files\LIB\GTrott\ACL\Scholarship%20Project\CCCU-ACL%20scholarship%20surve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Policy's</a:t>
            </a:r>
            <a:r>
              <a:rPr lang="en-US" baseline="0"/>
              <a:t> Impact on Scholarship</a:t>
            </a:r>
            <a:endParaRPr lang="en-US"/>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Sheet2!$B$87</c:f>
              <c:strCache>
                <c:ptCount val="1"/>
                <c:pt idx="0">
                  <c:v>Policy</c:v>
                </c:pt>
              </c:strCache>
            </c:strRef>
          </c:tx>
          <c:spPr>
            <a:solidFill>
              <a:schemeClr val="accent1"/>
            </a:solidFill>
            <a:ln>
              <a:noFill/>
            </a:ln>
            <a:effectLst/>
            <a:sp3d/>
          </c:spPr>
          <c:invertIfNegative val="0"/>
          <c:cat>
            <c:strRef>
              <c:f>Sheet2!$A$88:$A$89</c:f>
              <c:strCache>
                <c:ptCount val="2"/>
                <c:pt idx="0">
                  <c:v>Scholarship Encouraged</c:v>
                </c:pt>
                <c:pt idx="1">
                  <c:v>Scholarship Required</c:v>
                </c:pt>
              </c:strCache>
            </c:strRef>
          </c:cat>
          <c:val>
            <c:numRef>
              <c:f>Sheet2!$B$88:$B$89</c:f>
              <c:numCache>
                <c:formatCode>General</c:formatCode>
                <c:ptCount val="2"/>
                <c:pt idx="0">
                  <c:v>4.3421052631578867</c:v>
                </c:pt>
                <c:pt idx="1">
                  <c:v>3.8421052631578947</c:v>
                </c:pt>
              </c:numCache>
            </c:numRef>
          </c:val>
          <c:extLst xmlns:c16r2="http://schemas.microsoft.com/office/drawing/2015/06/chart">
            <c:ext xmlns:c16="http://schemas.microsoft.com/office/drawing/2014/chart" uri="{C3380CC4-5D6E-409C-BE32-E72D297353CC}">
              <c16:uniqueId val="{00000000-8F20-490E-82F4-E1436C14219E}"/>
            </c:ext>
          </c:extLst>
        </c:ser>
        <c:ser>
          <c:idx val="1"/>
          <c:order val="1"/>
          <c:tx>
            <c:strRef>
              <c:f>Sheet2!$C$87</c:f>
              <c:strCache>
                <c:ptCount val="1"/>
                <c:pt idx="0">
                  <c:v>No Policy</c:v>
                </c:pt>
              </c:strCache>
            </c:strRef>
          </c:tx>
          <c:spPr>
            <a:solidFill>
              <a:schemeClr val="accent2"/>
            </a:solidFill>
            <a:ln>
              <a:noFill/>
            </a:ln>
            <a:effectLst/>
            <a:sp3d/>
          </c:spPr>
          <c:invertIfNegative val="0"/>
          <c:cat>
            <c:strRef>
              <c:f>Sheet2!$A$88:$A$89</c:f>
              <c:strCache>
                <c:ptCount val="2"/>
                <c:pt idx="0">
                  <c:v>Scholarship Encouraged</c:v>
                </c:pt>
                <c:pt idx="1">
                  <c:v>Scholarship Required</c:v>
                </c:pt>
              </c:strCache>
            </c:strRef>
          </c:cat>
          <c:val>
            <c:numRef>
              <c:f>Sheet2!$C$88:$C$89</c:f>
              <c:numCache>
                <c:formatCode>General</c:formatCode>
                <c:ptCount val="2"/>
                <c:pt idx="0">
                  <c:v>3.8333333333333335</c:v>
                </c:pt>
                <c:pt idx="1">
                  <c:v>2.5666666666666669</c:v>
                </c:pt>
              </c:numCache>
            </c:numRef>
          </c:val>
          <c:extLst xmlns:c16r2="http://schemas.microsoft.com/office/drawing/2015/06/chart">
            <c:ext xmlns:c16="http://schemas.microsoft.com/office/drawing/2014/chart" uri="{C3380CC4-5D6E-409C-BE32-E72D297353CC}">
              <c16:uniqueId val="{00000001-8F20-490E-82F4-E1436C14219E}"/>
            </c:ext>
          </c:extLst>
        </c:ser>
        <c:dLbls>
          <c:showLegendKey val="0"/>
          <c:showVal val="0"/>
          <c:showCatName val="0"/>
          <c:showSerName val="0"/>
          <c:showPercent val="0"/>
          <c:showBubbleSize val="0"/>
        </c:dLbls>
        <c:gapWidth val="150"/>
        <c:shape val="box"/>
        <c:axId val="280135032"/>
        <c:axId val="280110912"/>
        <c:axId val="0"/>
      </c:bar3DChart>
      <c:catAx>
        <c:axId val="2801350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0110912"/>
        <c:crosses val="autoZero"/>
        <c:auto val="1"/>
        <c:lblAlgn val="ctr"/>
        <c:lblOffset val="100"/>
        <c:noMultiLvlLbl val="0"/>
      </c:catAx>
      <c:valAx>
        <c:axId val="280110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013503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3177" tIns="46589" rIns="93177" bIns="46589" rtlCol="0"/>
          <a:lstStyle>
            <a:lvl1pPr algn="r">
              <a:defRPr sz="1200"/>
            </a:lvl1pPr>
          </a:lstStyle>
          <a:p>
            <a:fld id="{FAEDCA44-03F7-473E-AA74-059007318D7E}" type="datetimeFigureOut">
              <a:rPr lang="en-US" smtClean="0"/>
              <a:pPr/>
              <a:t>4/20/2016</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70"/>
            <a:ext cx="297180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70"/>
            <a:ext cx="2971800" cy="466433"/>
          </a:xfrm>
          <a:prstGeom prst="rect">
            <a:avLst/>
          </a:prstGeom>
        </p:spPr>
        <p:txBody>
          <a:bodyPr vert="horz" lIns="93177" tIns="46589" rIns="93177" bIns="46589" rtlCol="0" anchor="b"/>
          <a:lstStyle>
            <a:lvl1pPr algn="r">
              <a:defRPr sz="1200"/>
            </a:lvl1pPr>
          </a:lstStyle>
          <a:p>
            <a:fld id="{138AB20B-D6AB-496C-A20F-C88CBE57A4FE}" type="slidenum">
              <a:rPr lang="en-US" smtClean="0"/>
              <a:pPr/>
              <a:t>‹#›</a:t>
            </a:fld>
            <a:endParaRPr lang="en-US"/>
          </a:p>
        </p:txBody>
      </p:sp>
    </p:spTree>
    <p:extLst>
      <p:ext uri="{BB962C8B-B14F-4D97-AF65-F5344CB8AC3E}">
        <p14:creationId xmlns:p14="http://schemas.microsoft.com/office/powerpoint/2010/main" val="3566895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This is a report about a research project that is in process and not yet complete</a:t>
            </a:r>
            <a:r>
              <a:rPr lang="en-US" baseline="0" dirty="0" smtClean="0"/>
              <a:t> or published.</a:t>
            </a:r>
            <a:endParaRPr lang="en-US" dirty="0" smtClean="0"/>
          </a:p>
          <a:p>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a:t>
            </a:fld>
            <a:endParaRPr lang="en-US"/>
          </a:p>
        </p:txBody>
      </p:sp>
    </p:spTree>
    <p:extLst>
      <p:ext uri="{BB962C8B-B14F-4D97-AF65-F5344CB8AC3E}">
        <p14:creationId xmlns:p14="http://schemas.microsoft.com/office/powerpoint/2010/main" val="1199597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The reason why many institutions</a:t>
            </a:r>
            <a:r>
              <a:rPr lang="en-US" baseline="0" dirty="0" smtClean="0"/>
              <a:t> of higher education don’t support librarian scholarship, may be because they classify them as staff.  </a:t>
            </a:r>
            <a:r>
              <a:rPr lang="en-US" dirty="0" smtClean="0"/>
              <a:t>Of 130 deans and librarians who responded to this job status</a:t>
            </a:r>
            <a:r>
              <a:rPr lang="en-US" baseline="0" dirty="0" smtClean="0"/>
              <a:t> classification question</a:t>
            </a:r>
            <a:r>
              <a:rPr lang="en-US" dirty="0" smtClean="0"/>
              <a:t>, only 69% said their librarians had full faculty status.</a:t>
            </a:r>
            <a:r>
              <a:rPr lang="en-US" baseline="0" dirty="0" smtClean="0"/>
              <a:t>  For librarians to be fully encouraged to do serious scholarship in their field, faculty status for them needs to expand into many </a:t>
            </a:r>
            <a:r>
              <a:rPr lang="en-US" baseline="0" smtClean="0"/>
              <a:t>more schools.</a:t>
            </a:r>
            <a:endParaRPr lang="en-US" dirty="0" smtClean="0"/>
          </a:p>
          <a:p>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10</a:t>
            </a:fld>
            <a:endParaRPr lang="en-US"/>
          </a:p>
        </p:txBody>
      </p:sp>
    </p:spTree>
    <p:extLst>
      <p:ext uri="{BB962C8B-B14F-4D97-AF65-F5344CB8AC3E}">
        <p14:creationId xmlns:p14="http://schemas.microsoft.com/office/powerpoint/2010/main" val="734370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80% of respondents</a:t>
            </a:r>
            <a:r>
              <a:rPr lang="en-US" baseline="0" dirty="0" smtClean="0"/>
              <a:t> agreed that professors at their institution are actively engaged with the academic advancement of their fields.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11</a:t>
            </a:fld>
            <a:endParaRPr lang="en-US"/>
          </a:p>
        </p:txBody>
      </p:sp>
    </p:spTree>
    <p:extLst>
      <p:ext uri="{BB962C8B-B14F-4D97-AF65-F5344CB8AC3E}">
        <p14:creationId xmlns:p14="http://schemas.microsoft.com/office/powerpoint/2010/main" val="101736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a:t>
            </a:r>
            <a:r>
              <a:rPr lang="en-US" baseline="0" dirty="0" smtClean="0"/>
              <a:t> r</a:t>
            </a:r>
            <a:r>
              <a:rPr lang="en-US" dirty="0" smtClean="0"/>
              <a:t>easons given for why publishing is not a priority for professors are they don’t operate within</a:t>
            </a:r>
            <a:r>
              <a:rPr lang="en-US" baseline="0" dirty="0" smtClean="0"/>
              <a:t> a publish or perish environment, their teaching load is too full, and they don’t have release time or grant money.  It’s interesting that only 35% rejected this premise, saying in effect that only 35% think that publishing is a priority for their professors. But in the last slide we saw that 80% thought that their faculty were actively engaged with the advancement of their fields  How can that be done without publishing?</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12</a:t>
            </a:fld>
            <a:endParaRPr lang="en-US"/>
          </a:p>
        </p:txBody>
      </p:sp>
    </p:spTree>
    <p:extLst>
      <p:ext uri="{BB962C8B-B14F-4D97-AF65-F5344CB8AC3E}">
        <p14:creationId xmlns:p14="http://schemas.microsoft.com/office/powerpoint/2010/main" val="3725193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50% felt</a:t>
            </a:r>
            <a:r>
              <a:rPr lang="en-US" baseline="0" dirty="0" smtClean="0"/>
              <a:t> that their faculty would like to publish more than they currently do.  This is encouraging because if Mallard and Atkins, the article I mentioned earlier, are right that the role of administration is vital to encouraging and rewarding scholarship, then perhaps with increased right kinds of support, more scholarship will be undertaken in CCCU schools.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13</a:t>
            </a:fld>
            <a:endParaRPr lang="en-US"/>
          </a:p>
        </p:txBody>
      </p:sp>
    </p:spTree>
    <p:extLst>
      <p:ext uri="{BB962C8B-B14F-4D97-AF65-F5344CB8AC3E}">
        <p14:creationId xmlns:p14="http://schemas.microsoft.com/office/powerpoint/2010/main" val="2281073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Tenure supports the scholarship process. 62% of teaching faculty</a:t>
            </a:r>
            <a:r>
              <a:rPr lang="en-US" baseline="0" dirty="0" smtClean="0"/>
              <a:t> have tenure, but only 26% of librarians have tenure, a significant difference.  T</a:t>
            </a:r>
            <a:r>
              <a:rPr lang="en-US" dirty="0"/>
              <a:t>hough it was common for teaching faculty to have tenure but not librarians at various institutions, it did not happen once that librarians had tenure when teaching faculty did not.</a:t>
            </a:r>
          </a:p>
        </p:txBody>
      </p:sp>
      <p:sp>
        <p:nvSpPr>
          <p:cNvPr id="4" name="Slide Number Placeholder 3"/>
          <p:cNvSpPr>
            <a:spLocks noGrp="1"/>
          </p:cNvSpPr>
          <p:nvPr>
            <p:ph type="sldNum" sz="quarter" idx="10"/>
          </p:nvPr>
        </p:nvSpPr>
        <p:spPr/>
        <p:txBody>
          <a:bodyPr/>
          <a:lstStyle/>
          <a:p>
            <a:fld id="{138AB20B-D6AB-496C-A20F-C88CBE57A4FE}" type="slidenum">
              <a:rPr lang="en-US" smtClean="0"/>
              <a:pPr/>
              <a:t>14</a:t>
            </a:fld>
            <a:endParaRPr lang="en-US"/>
          </a:p>
        </p:txBody>
      </p:sp>
    </p:spTree>
    <p:extLst>
      <p:ext uri="{BB962C8B-B14F-4D97-AF65-F5344CB8AC3E}">
        <p14:creationId xmlns:p14="http://schemas.microsoft.com/office/powerpoint/2010/main" val="513197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It is somewhat more the case than not that it is difficult for a person to achieve tenure or promotion at CCCU institutions if she</a:t>
            </a:r>
            <a:r>
              <a:rPr lang="en-US" baseline="0" dirty="0" smtClean="0"/>
              <a:t> or he does not publish.   There were </a:t>
            </a:r>
            <a:r>
              <a:rPr lang="en-US" dirty="0"/>
              <a:t>18 comparisons made in this study dividing the results by sex, and only one of these comparisons was significant, and that was on this question.  Males (M = 3.39, SD = 1.08) were more likely to say that it is difficult for a person to achieve tenure and/or promotion if he or she does not publish than females (</a:t>
            </a:r>
            <a:r>
              <a:rPr lang="en-US" i="1" dirty="0"/>
              <a:t>M</a:t>
            </a:r>
            <a:r>
              <a:rPr lang="en-US" dirty="0"/>
              <a:t> = 2.80, </a:t>
            </a:r>
            <a:r>
              <a:rPr lang="en-US" i="1" dirty="0"/>
              <a:t>SD</a:t>
            </a:r>
            <a:r>
              <a:rPr lang="en-US" dirty="0"/>
              <a:t> = .96), </a:t>
            </a:r>
            <a:r>
              <a:rPr lang="en-US" i="1" dirty="0"/>
              <a:t>t</a:t>
            </a:r>
            <a:r>
              <a:rPr lang="en-US" dirty="0"/>
              <a:t>(128) = 3.17, </a:t>
            </a:r>
            <a:r>
              <a:rPr lang="en-US" i="1" dirty="0"/>
              <a:t>p</a:t>
            </a:r>
            <a:r>
              <a:rPr lang="en-US" dirty="0"/>
              <a:t> = .002, </a:t>
            </a:r>
            <a:r>
              <a:rPr lang="en-US" i="1" dirty="0"/>
              <a:t>d</a:t>
            </a:r>
            <a:r>
              <a:rPr lang="en-US" dirty="0"/>
              <a:t> = .57. Participants responded to this question on a 5-point Likert scale with endpoints ranging from 1 = Strongly Disagree to 5 = Strongly Agree.</a:t>
            </a:r>
          </a:p>
          <a:p>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15</a:t>
            </a:fld>
            <a:endParaRPr lang="en-US"/>
          </a:p>
        </p:txBody>
      </p:sp>
    </p:spTree>
    <p:extLst>
      <p:ext uri="{BB962C8B-B14F-4D97-AF65-F5344CB8AC3E}">
        <p14:creationId xmlns:p14="http://schemas.microsoft.com/office/powerpoint/2010/main" val="1363701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Fifty-six participants said that they were currently engaged in scholarly work that they expected to lead to a publication, an exhibit, or a musical recital while 84 participants said that they were not. Deans are more likely to engage in scholarly work than librarians, even though scholarship is often not required of administrators.  Of course, in many places, as we have already seen, librarians are not at all supported in scholarly activities that would add to the field of library science.  One comment to this question said, “</a:t>
            </a:r>
            <a:r>
              <a:rPr lang="en-US" dirty="0" smtClean="0"/>
              <a:t>I plan to rework parts of my dissertation in an article or two. I am the Dean of the Library and this activity is not required or expected but I want to do it to set a good example for my faculty.”  Another comment:  “Faculty here do publish, but only a few publish at a consistent level. However, many have published more in the past before they came here.”  Isn’t that sad?</a:t>
            </a:r>
            <a:r>
              <a:rPr lang="en-US" baseline="0" dirty="0" smtClean="0"/>
              <a:t>  I wonder if </a:t>
            </a:r>
            <a:r>
              <a:rPr lang="en-US" baseline="0" dirty="0" smtClean="0"/>
              <a:t>that isn’t true </a:t>
            </a:r>
            <a:r>
              <a:rPr lang="en-US" baseline="0" dirty="0" smtClean="0"/>
              <a:t>for most CCCU institutions</a:t>
            </a:r>
            <a:r>
              <a:rPr lang="en-US" baseline="0" dirty="0" smtClean="0"/>
              <a:t>.  I think it is the case here at Olivet in many cases.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16</a:t>
            </a:fld>
            <a:endParaRPr lang="en-US"/>
          </a:p>
        </p:txBody>
      </p:sp>
    </p:spTree>
    <p:extLst>
      <p:ext uri="{BB962C8B-B14F-4D97-AF65-F5344CB8AC3E}">
        <p14:creationId xmlns:p14="http://schemas.microsoft.com/office/powerpoint/2010/main" val="3441164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Librarians</a:t>
            </a:r>
            <a:r>
              <a:rPr lang="en-US" baseline="0" dirty="0" smtClean="0"/>
              <a:t> and deans do attend national professional meetings in large numbers.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17</a:t>
            </a:fld>
            <a:endParaRPr lang="en-US"/>
          </a:p>
        </p:txBody>
      </p:sp>
    </p:spTree>
    <p:extLst>
      <p:ext uri="{BB962C8B-B14F-4D97-AF65-F5344CB8AC3E}">
        <p14:creationId xmlns:p14="http://schemas.microsoft.com/office/powerpoint/2010/main" val="61401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was surprised at the strength of this negative response to the question, “Do the religious</a:t>
            </a:r>
            <a:r>
              <a:rPr lang="en-US" baseline="0" dirty="0" smtClean="0"/>
              <a:t> reputation and goals of my institution limit academic freedom?” – a full 70% disagreement.  What about hot topics the church community is uneasy about?  One comment said, “’</a:t>
            </a:r>
            <a:r>
              <a:rPr lang="en-US" dirty="0" smtClean="0"/>
              <a:t>Limit’ seems to suggest a negative connotation -- perhaps better defined as freedom within the mission of the institution.”  Another said this:  “Academic Freedom always operates within limits. At my institution, the limits are described by the Board of Trustees and the church. At other institutions, the limits are described by the law and civic propriety. “  Could it be that “Disagree” answers</a:t>
            </a:r>
            <a:r>
              <a:rPr lang="en-US" baseline="0" dirty="0" smtClean="0"/>
              <a:t> to this question are assuming that research on questions touchy to the community are discounted because CCCU faculty and administrators are comfortable working within mission-defined restrictions?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18</a:t>
            </a:fld>
            <a:endParaRPr lang="en-US"/>
          </a:p>
        </p:txBody>
      </p:sp>
    </p:spTree>
    <p:extLst>
      <p:ext uri="{BB962C8B-B14F-4D97-AF65-F5344CB8AC3E}">
        <p14:creationId xmlns:p14="http://schemas.microsoft.com/office/powerpoint/2010/main" val="454932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We repeated</a:t>
            </a:r>
            <a:r>
              <a:rPr lang="en-US" baseline="0" dirty="0" smtClean="0"/>
              <a:t> the last question in a new way with this question:  Are there topics of inquiry that faculty members at your institution should avoid in their pursuit of scholarship?  This also was largely denied with a 54% disagreement, but less so than the last question that had the 70% disagreement.  One respondent commented, “</a:t>
            </a:r>
            <a:r>
              <a:rPr lang="en-US" dirty="0" smtClean="0"/>
              <a:t>All truth is God's truth -- any subject is open to inquiry. [But] advocacy regarding certain topics might be viewed differently than inquiry.”   Another person said, “No limit on topics, only a limit on stances taken by faculty.”  Yet another said, “It must be in agreement with the university's mission, which reflects Christian faith.”  And more specifically, someone said, “I suppose that things that are pursued that are in direct opposition to Christian principles would not be allowed. For example, use of fetal tissue from aborted fetuses.” </a:t>
            </a:r>
          </a:p>
          <a:p>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19</a:t>
            </a:fld>
            <a:endParaRPr lang="en-US"/>
          </a:p>
        </p:txBody>
      </p:sp>
    </p:spTree>
    <p:extLst>
      <p:ext uri="{BB962C8B-B14F-4D97-AF65-F5344CB8AC3E}">
        <p14:creationId xmlns:p14="http://schemas.microsoft.com/office/powerpoint/2010/main" val="2318041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Christians Think?  There are secular academics who don’t think so and Christian academics like Mark Noll and George Marsden who say we can,</a:t>
            </a:r>
            <a:r>
              <a:rPr lang="en-US" baseline="0" dirty="0" smtClean="0"/>
              <a:t> but also say we don’t.  Are science and philosophy and all other academic disciplines inherently atheistic?</a:t>
            </a:r>
          </a:p>
          <a:p>
            <a:endParaRPr lang="en-US" dirty="0" smtClean="0"/>
          </a:p>
          <a:p>
            <a:r>
              <a:rPr lang="en-US" dirty="0" smtClean="0"/>
              <a:t>Does the nature of faith make it impossible to see reality as it really is?</a:t>
            </a:r>
          </a:p>
          <a:p>
            <a:r>
              <a:rPr lang="en-US" dirty="0" smtClean="0"/>
              <a:t>Is the life of faith the seeking of easy answers?</a:t>
            </a:r>
          </a:p>
          <a:p>
            <a:r>
              <a:rPr lang="en-US" dirty="0" smtClean="0"/>
              <a:t>Does faith make it impossible to follow the data wherever it may lead?</a:t>
            </a:r>
          </a:p>
          <a:p>
            <a:endParaRPr lang="en-US" dirty="0" smtClean="0"/>
          </a:p>
          <a:p>
            <a:r>
              <a:rPr lang="en-US" dirty="0" smtClean="0"/>
              <a:t>“For Christians, truth is first and foremost relational, not</a:t>
            </a:r>
            <a:r>
              <a:rPr lang="en-US" baseline="0" dirty="0" smtClean="0"/>
              <a:t> something one can hold at a distance and look at with supposed objectivity.  Truth has the character of trust.  Sacred truths are not things like bits of unidentified compounds lying on the laboratory counter.” (</a:t>
            </a:r>
            <a:r>
              <a:rPr lang="en-US" baseline="0" dirty="0" err="1" smtClean="0"/>
              <a:t>Klassen</a:t>
            </a:r>
            <a:r>
              <a:rPr lang="en-US" baseline="0" dirty="0" smtClean="0"/>
              <a:t> &amp; Zimmermann)     That said…</a:t>
            </a:r>
          </a:p>
          <a:p>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2</a:t>
            </a:fld>
            <a:endParaRPr lang="en-US"/>
          </a:p>
        </p:txBody>
      </p:sp>
    </p:spTree>
    <p:extLst>
      <p:ext uri="{BB962C8B-B14F-4D97-AF65-F5344CB8AC3E}">
        <p14:creationId xmlns:p14="http://schemas.microsoft.com/office/powerpoint/2010/main" val="23620060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I’ll end with this slide.  Librarians have a huge impact on research and scholarship.  All survey participants were asked to indicate the ways librarians encourage scholarship at their institution by selecting all the responses that apply from the list seen in the table. Interlibrary loan, teaching research skills, service to the institution, and helping faculty with copyright are highly endorsed. Creating and/or publishing bibliographies, being active scholars themselves, being open access advocates, and helping faculty with publisher contracts are also found in many schools as well, just fewer than the top four.  Digital publishing of scholarship is a new area of library science and that is what I do here at Olivet.  So after you present here during Scholar Week, be sure to get your digital files to Dr. McGrady, and I’ll publish them online in the university’s Digital Commons.</a:t>
            </a:r>
          </a:p>
        </p:txBody>
      </p:sp>
      <p:sp>
        <p:nvSpPr>
          <p:cNvPr id="4" name="Slide Number Placeholder 3"/>
          <p:cNvSpPr>
            <a:spLocks noGrp="1"/>
          </p:cNvSpPr>
          <p:nvPr>
            <p:ph type="sldNum" sz="quarter" idx="10"/>
          </p:nvPr>
        </p:nvSpPr>
        <p:spPr/>
        <p:txBody>
          <a:bodyPr/>
          <a:lstStyle/>
          <a:p>
            <a:fld id="{138AB20B-D6AB-496C-A20F-C88CBE57A4FE}" type="slidenum">
              <a:rPr lang="en-US" smtClean="0"/>
              <a:pPr/>
              <a:t>20</a:t>
            </a:fld>
            <a:endParaRPr lang="en-US"/>
          </a:p>
        </p:txBody>
      </p:sp>
    </p:spTree>
    <p:extLst>
      <p:ext uri="{BB962C8B-B14F-4D97-AF65-F5344CB8AC3E}">
        <p14:creationId xmlns:p14="http://schemas.microsoft.com/office/powerpoint/2010/main" val="3025620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thanks to all these people</a:t>
            </a:r>
            <a:r>
              <a:rPr lang="en-US" baseline="0" dirty="0" smtClean="0"/>
              <a:t> who have helped with </a:t>
            </a:r>
            <a:r>
              <a:rPr lang="en-US" baseline="0" smtClean="0"/>
              <a:t>this research.</a:t>
            </a:r>
            <a:endParaRPr lang="en-US"/>
          </a:p>
        </p:txBody>
      </p:sp>
      <p:sp>
        <p:nvSpPr>
          <p:cNvPr id="4" name="Slide Number Placeholder 3"/>
          <p:cNvSpPr>
            <a:spLocks noGrp="1"/>
          </p:cNvSpPr>
          <p:nvPr>
            <p:ph type="sldNum" sz="quarter" idx="10"/>
          </p:nvPr>
        </p:nvSpPr>
        <p:spPr/>
        <p:txBody>
          <a:bodyPr/>
          <a:lstStyle/>
          <a:p>
            <a:fld id="{138AB20B-D6AB-496C-A20F-C88CBE57A4FE}" type="slidenum">
              <a:rPr lang="en-US" smtClean="0"/>
              <a:pPr/>
              <a:t>21</a:t>
            </a:fld>
            <a:endParaRPr lang="en-US"/>
          </a:p>
        </p:txBody>
      </p:sp>
    </p:spTree>
    <p:extLst>
      <p:ext uri="{BB962C8B-B14F-4D97-AF65-F5344CB8AC3E}">
        <p14:creationId xmlns:p14="http://schemas.microsoft.com/office/powerpoint/2010/main" val="1277219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Mark Noll, a Christian</a:t>
            </a:r>
            <a:r>
              <a:rPr lang="en-US" baseline="0" dirty="0" smtClean="0"/>
              <a:t> academic says, </a:t>
            </a:r>
            <a:r>
              <a:rPr lang="en-US" dirty="0" smtClean="0"/>
              <a:t>“The </a:t>
            </a:r>
            <a:r>
              <a:rPr lang="en-US" dirty="0" smtClean="0"/>
              <a:t>scandal of the evangelical mind is that there is not much of an evangelical mind.” – Mark Noll, The Scandal of the Evangelical Mind, p3.</a:t>
            </a:r>
          </a:p>
          <a:p>
            <a:r>
              <a:rPr lang="en-US" dirty="0" smtClean="0"/>
              <a:t>A few pages later,  he says, “The… important matter is what it means to think like a Christian about the nature and workings of the physical world, the character of human social structures like government and the economy, the meaning of the past, the nature of artistic creation, and the circumstances attending our perception of the world outside ourselves.”  -- Mark Noll, Scandal, p7.</a:t>
            </a:r>
          </a:p>
          <a:p>
            <a:endParaRPr lang="en-US" dirty="0" smtClean="0"/>
          </a:p>
          <a:p>
            <a:pPr defTabSz="931774">
              <a:defRPr/>
            </a:pPr>
            <a:r>
              <a:rPr lang="en-US" dirty="0" smtClean="0"/>
              <a:t>George Marsden says in his book, </a:t>
            </a:r>
            <a:r>
              <a:rPr lang="en-US" i="1" dirty="0" smtClean="0"/>
              <a:t>The</a:t>
            </a:r>
            <a:r>
              <a:rPr lang="en-US" i="1" baseline="0" dirty="0" smtClean="0"/>
              <a:t> Outrageous Idea of Christian Scholarship</a:t>
            </a:r>
            <a:r>
              <a:rPr lang="en-US" dirty="0" smtClean="0"/>
              <a:t>, “In light of this potential, why, in a culture in which many academics profess to believe in God, do so few reflect on the academic implications of that belief?”  He, of course,</a:t>
            </a:r>
            <a:r>
              <a:rPr lang="en-US" baseline="0" dirty="0" smtClean="0"/>
              <a:t> goes on to explain how historically that has come to be the case.</a:t>
            </a:r>
            <a:endParaRPr lang="en-US" dirty="0" smtClean="0"/>
          </a:p>
          <a:p>
            <a:pPr defTabSz="931774">
              <a:defRPr/>
            </a:pPr>
            <a:endParaRPr lang="en-US" dirty="0" smtClean="0"/>
          </a:p>
          <a:p>
            <a:pPr defTabSz="931774">
              <a:defRPr/>
            </a:pPr>
            <a:r>
              <a:rPr lang="en-US" dirty="0" smtClean="0"/>
              <a:t>  - Marsden, G. M. (1997) The</a:t>
            </a:r>
            <a:r>
              <a:rPr lang="en-US" baseline="0" dirty="0" smtClean="0"/>
              <a:t> Outrageous Idea of Christian Scholarship.  New York: Oxford University Press, 4.</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3</a:t>
            </a:fld>
            <a:endParaRPr lang="en-US"/>
          </a:p>
        </p:txBody>
      </p:sp>
    </p:spTree>
    <p:extLst>
      <p:ext uri="{BB962C8B-B14F-4D97-AF65-F5344CB8AC3E}">
        <p14:creationId xmlns:p14="http://schemas.microsoft.com/office/powerpoint/2010/main" val="2814571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Inside the board of the Liberal Arts Section of the Association of Christian Librarians rose</a:t>
            </a:r>
            <a:r>
              <a:rPr lang="en-US" baseline="0" dirty="0" smtClean="0"/>
              <a:t> the question of w</a:t>
            </a:r>
            <a:r>
              <a:rPr lang="en-US" dirty="0" smtClean="0"/>
              <a:t>hat makes liberal arts institutions of higher education different from Bible schools?</a:t>
            </a:r>
          </a:p>
          <a:p>
            <a:r>
              <a:rPr lang="en-US" dirty="0" smtClean="0"/>
              <a:t>Could it be we do serious wide-ranging </a:t>
            </a:r>
            <a:r>
              <a:rPr lang="en-US" dirty="0" smtClean="0"/>
              <a:t>scholarship within</a:t>
            </a:r>
            <a:r>
              <a:rPr lang="en-US" baseline="0" dirty="0" smtClean="0"/>
              <a:t> many disciplines</a:t>
            </a:r>
            <a:r>
              <a:rPr lang="en-US" dirty="0" smtClean="0"/>
              <a:t>?</a:t>
            </a:r>
            <a:endParaRPr lang="en-US" dirty="0" smtClean="0"/>
          </a:p>
          <a:p>
            <a:r>
              <a:rPr lang="en-US" dirty="0" smtClean="0"/>
              <a:t>What are the scholarship policies of CCCU schools?  (Members of the Council for Christian Colleges and Universities, which includes Olivet)</a:t>
            </a:r>
          </a:p>
          <a:p>
            <a:r>
              <a:rPr lang="en-US" dirty="0" smtClean="0"/>
              <a:t>Come to find out, no survey</a:t>
            </a:r>
            <a:r>
              <a:rPr lang="en-US" baseline="0" dirty="0" smtClean="0"/>
              <a:t> had ever been done to find out, except for a more limited survey of CCCU schools published in the journal </a:t>
            </a:r>
            <a:r>
              <a:rPr lang="en-US" i="1" baseline="0" dirty="0" smtClean="0"/>
              <a:t>Christian Higher Education</a:t>
            </a:r>
            <a:r>
              <a:rPr lang="en-US" baseline="0" dirty="0" smtClean="0"/>
              <a:t> by Mallard and Atkins back in 2004 asking only the question, “What motivates some faculty members to engage in research when other faculty do not?”</a:t>
            </a:r>
          </a:p>
          <a:p>
            <a:endParaRPr lang="en-US" baseline="0" dirty="0" smtClean="0"/>
          </a:p>
          <a:p>
            <a:r>
              <a:rPr lang="en-US" baseline="0" dirty="0" smtClean="0"/>
              <a:t>So my coauthor and I designed a survey and sent it to Academic Deans and Library Directors of CCCU schools, and here is a summary of the results of some of the questions we asked.  While this survey wasn’t designed to </a:t>
            </a:r>
            <a:r>
              <a:rPr lang="en-US" baseline="0" dirty="0" smtClean="0"/>
              <a:t>explain outright </a:t>
            </a:r>
            <a:r>
              <a:rPr lang="en-US" baseline="0" dirty="0" smtClean="0"/>
              <a:t>why Christians aren’t involved much in the life of the mind, it is designed to capture their current scholarship activities, attitudes and policies, hoping long term to encourage Christian teaching faculty and librarians to increase their scholarly activities.</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138AB20B-D6AB-496C-A20F-C88CBE57A4FE}" type="slidenum">
              <a:rPr lang="en-US" smtClean="0"/>
              <a:pPr/>
              <a:t>4</a:t>
            </a:fld>
            <a:endParaRPr lang="en-US"/>
          </a:p>
        </p:txBody>
      </p:sp>
    </p:spTree>
    <p:extLst>
      <p:ext uri="{BB962C8B-B14F-4D97-AF65-F5344CB8AC3E}">
        <p14:creationId xmlns:p14="http://schemas.microsoft.com/office/powerpoint/2010/main" val="772674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first two questions</a:t>
            </a:r>
            <a:r>
              <a:rPr lang="en-US" baseline="0" dirty="0" smtClean="0"/>
              <a:t> asked whether scholarship is encouraged or required at CCCU institutions.  </a:t>
            </a:r>
          </a:p>
          <a:p>
            <a:r>
              <a:rPr lang="en-US" dirty="0"/>
              <a:t>Out of 141 participants, over 90% agreed to the statement, “Scholarship is encouraged at my institution,” while only 57% require scholarship.</a:t>
            </a:r>
          </a:p>
          <a:p>
            <a:r>
              <a:rPr lang="en-US" dirty="0"/>
              <a:t>Not having a scholarship policy negatively affects whether scholarship is encouraged or required.</a:t>
            </a:r>
          </a:p>
          <a:p>
            <a:r>
              <a:rPr lang="en-US" dirty="0"/>
              <a:t>So we recommend that all CCCU schools have a well-thought-out and agreed-on scholarship policy.</a:t>
            </a:r>
          </a:p>
        </p:txBody>
      </p:sp>
      <p:sp>
        <p:nvSpPr>
          <p:cNvPr id="4" name="Slide Number Placeholder 3"/>
          <p:cNvSpPr>
            <a:spLocks noGrp="1"/>
          </p:cNvSpPr>
          <p:nvPr>
            <p:ph type="sldNum" sz="quarter" idx="10"/>
          </p:nvPr>
        </p:nvSpPr>
        <p:spPr/>
        <p:txBody>
          <a:bodyPr/>
          <a:lstStyle/>
          <a:p>
            <a:fld id="{138AB20B-D6AB-496C-A20F-C88CBE57A4FE}" type="slidenum">
              <a:rPr lang="en-US" smtClean="0"/>
              <a:pPr/>
              <a:t>5</a:t>
            </a:fld>
            <a:endParaRPr lang="en-US"/>
          </a:p>
        </p:txBody>
      </p:sp>
    </p:spTree>
    <p:extLst>
      <p:ext uri="{BB962C8B-B14F-4D97-AF65-F5344CB8AC3E}">
        <p14:creationId xmlns:p14="http://schemas.microsoft.com/office/powerpoint/2010/main" val="1487789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141 participants took our survey (50% response, which probably indicates a high level of interest in this research)</a:t>
            </a:r>
          </a:p>
          <a:p>
            <a:pPr lvl="1"/>
            <a:r>
              <a:rPr lang="en-US" dirty="0" smtClean="0"/>
              <a:t>73 library directors</a:t>
            </a:r>
          </a:p>
          <a:p>
            <a:pPr lvl="1"/>
            <a:r>
              <a:rPr lang="en-US" dirty="0" smtClean="0"/>
              <a:t>54 academic deans and other academic administrators</a:t>
            </a:r>
          </a:p>
          <a:p>
            <a:pPr lvl="1"/>
            <a:r>
              <a:rPr lang="en-US" dirty="0" smtClean="0"/>
              <a:t>14 who</a:t>
            </a:r>
            <a:r>
              <a:rPr lang="en-US" baseline="0" dirty="0" smtClean="0"/>
              <a:t> did not identify their titles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6</a:t>
            </a:fld>
            <a:endParaRPr lang="en-US"/>
          </a:p>
        </p:txBody>
      </p:sp>
    </p:spTree>
    <p:extLst>
      <p:ext uri="{BB962C8B-B14F-4D97-AF65-F5344CB8AC3E}">
        <p14:creationId xmlns:p14="http://schemas.microsoft.com/office/powerpoint/2010/main" val="3081780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kinds of scholarship do CCCU colleges and universities value the highest?  The totals given here are the</a:t>
            </a:r>
            <a:r>
              <a:rPr lang="en-US" baseline="0" dirty="0" smtClean="0"/>
              <a:t> addition of </a:t>
            </a:r>
            <a:r>
              <a:rPr lang="en-US" baseline="0" dirty="0" smtClean="0"/>
              <a:t>“Important” </a:t>
            </a:r>
            <a:r>
              <a:rPr lang="en-US" baseline="0" dirty="0" smtClean="0"/>
              <a:t>and </a:t>
            </a:r>
            <a:r>
              <a:rPr lang="en-US" baseline="0" dirty="0" smtClean="0"/>
              <a:t>“Very Important” </a:t>
            </a:r>
            <a:r>
              <a:rPr lang="en-US" baseline="0" dirty="0" smtClean="0"/>
              <a:t>categories.  </a:t>
            </a:r>
            <a:r>
              <a:rPr lang="en-US" baseline="0" dirty="0" smtClean="0"/>
              <a:t>“Teaching </a:t>
            </a:r>
            <a:r>
              <a:rPr lang="en-US" baseline="0" dirty="0" smtClean="0"/>
              <a:t>&amp; </a:t>
            </a:r>
            <a:r>
              <a:rPr lang="en-US" baseline="0" dirty="0" smtClean="0"/>
              <a:t>Learning” </a:t>
            </a:r>
            <a:r>
              <a:rPr lang="en-US" baseline="0" dirty="0" smtClean="0"/>
              <a:t>came in first at 89% with faith integration projects very close at 88.5%, and </a:t>
            </a:r>
            <a:r>
              <a:rPr lang="en-US" baseline="0" dirty="0" smtClean="0"/>
              <a:t>publication </a:t>
            </a:r>
            <a:r>
              <a:rPr lang="en-US" baseline="0" dirty="0" smtClean="0"/>
              <a:t>following not far behind.  Church engagement came next along with community engagement, interdisciplinary projects and fine arts projects.</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7</a:t>
            </a:fld>
            <a:endParaRPr lang="en-US"/>
          </a:p>
        </p:txBody>
      </p:sp>
    </p:spTree>
    <p:extLst>
      <p:ext uri="{BB962C8B-B14F-4D97-AF65-F5344CB8AC3E}">
        <p14:creationId xmlns:p14="http://schemas.microsoft.com/office/powerpoint/2010/main" val="2263975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Universities have a variety of ways to encourage scholarship.  Covering conference fees is the most popular way at close to 90%, followed by institution-funded scholarship</a:t>
            </a:r>
            <a:r>
              <a:rPr lang="en-US" baseline="0" dirty="0" smtClean="0"/>
              <a:t> grants, and release time from work which also rate highly.  Stipends for published work are offered in only a handful of places and is least rated.  Offering a “Best Scholar” top scholarship annual monetary award, a “Scholarship Week” or other celebration where faculty can publically report about their scholarship, and endowed chairs for research are moderately supported.</a:t>
            </a:r>
            <a:endParaRPr lang="en-US" dirty="0"/>
          </a:p>
        </p:txBody>
      </p:sp>
      <p:sp>
        <p:nvSpPr>
          <p:cNvPr id="4" name="Slide Number Placeholder 3"/>
          <p:cNvSpPr>
            <a:spLocks noGrp="1"/>
          </p:cNvSpPr>
          <p:nvPr>
            <p:ph type="sldNum" sz="quarter" idx="10"/>
          </p:nvPr>
        </p:nvSpPr>
        <p:spPr/>
        <p:txBody>
          <a:bodyPr/>
          <a:lstStyle/>
          <a:p>
            <a:fld id="{138AB20B-D6AB-496C-A20F-C88CBE57A4FE}" type="slidenum">
              <a:rPr lang="en-US" smtClean="0"/>
              <a:pPr/>
              <a:t>8</a:t>
            </a:fld>
            <a:endParaRPr lang="en-US"/>
          </a:p>
        </p:txBody>
      </p:sp>
    </p:spTree>
    <p:extLst>
      <p:ext uri="{BB962C8B-B14F-4D97-AF65-F5344CB8AC3E}">
        <p14:creationId xmlns:p14="http://schemas.microsoft.com/office/powerpoint/2010/main" val="2479688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a:t>
            </a:r>
            <a:r>
              <a:rPr lang="en-US" dirty="0" smtClean="0"/>
              <a:t> same question</a:t>
            </a:r>
            <a:r>
              <a:rPr lang="en-US" baseline="0" dirty="0" smtClean="0"/>
              <a:t> expanded to include librarians:  S</a:t>
            </a:r>
            <a:r>
              <a:rPr lang="en-US" dirty="0"/>
              <a:t>cholarship support is much stronger for teaching faculty than for librarians. Comparing “It doesn’t” answers, only 5% of CCCU institutions don’t support faculty scholarship while 23% don’t support librarian scholarship activity.  All the types of scholarship support listed here are less for librarians.</a:t>
            </a:r>
          </a:p>
        </p:txBody>
      </p:sp>
      <p:sp>
        <p:nvSpPr>
          <p:cNvPr id="4" name="Slide Number Placeholder 3"/>
          <p:cNvSpPr>
            <a:spLocks noGrp="1"/>
          </p:cNvSpPr>
          <p:nvPr>
            <p:ph type="sldNum" sz="quarter" idx="10"/>
          </p:nvPr>
        </p:nvSpPr>
        <p:spPr/>
        <p:txBody>
          <a:bodyPr/>
          <a:lstStyle/>
          <a:p>
            <a:fld id="{138AB20B-D6AB-496C-A20F-C88CBE57A4FE}" type="slidenum">
              <a:rPr lang="en-US" smtClean="0"/>
              <a:pPr/>
              <a:t>9</a:t>
            </a:fld>
            <a:endParaRPr lang="en-US"/>
          </a:p>
        </p:txBody>
      </p:sp>
    </p:spTree>
    <p:extLst>
      <p:ext uri="{BB962C8B-B14F-4D97-AF65-F5344CB8AC3E}">
        <p14:creationId xmlns:p14="http://schemas.microsoft.com/office/powerpoint/2010/main" val="4135772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65E195-C89C-4871-8AE9-903FDB8B6D9D}" type="datetimeFigureOut">
              <a:rPr lang="en-US" smtClean="0"/>
              <a:pPr/>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2D6987-FB6D-4DB8-81B8-AD0F35E3BB5F}" type="slidenum">
              <a:rPr lang="en-US" smtClean="0"/>
              <a:pPr/>
              <a:t>‹#›</a:t>
            </a:fld>
            <a:endParaRPr lang="en-US"/>
          </a:p>
        </p:txBody>
      </p:sp>
      <p:sp>
        <p:nvSpPr>
          <p:cNvPr id="3" name="Subtitle 2"/>
          <p:cNvSpPr>
            <a:spLocks noGrp="1"/>
          </p:cNvSpPr>
          <p:nvPr>
            <p:ph type="subTitle" idx="1"/>
          </p:nvPr>
        </p:nvSpPr>
        <p:spPr>
          <a:xfrm>
            <a:off x="1524000" y="3602038"/>
            <a:ext cx="9144000" cy="1655762"/>
          </a:xfrm>
        </p:spPr>
        <p:txBody>
          <a:bodyPr/>
          <a:lstStyle>
            <a:lvl1pPr marL="0" indent="0" algn="l">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2" name="Title 1"/>
          <p:cNvSpPr>
            <a:spLocks noGrp="1"/>
          </p:cNvSpPr>
          <p:nvPr>
            <p:ph type="ctrTitle"/>
          </p:nvPr>
        </p:nvSpPr>
        <p:spPr>
          <a:xfrm>
            <a:off x="1524000" y="1041400"/>
            <a:ext cx="9144000" cy="2387600"/>
          </a:xfrm>
        </p:spPr>
        <p:txBody>
          <a:bodyPr anchor="b"/>
          <a:lstStyle>
            <a:lvl1pPr algn="l">
              <a:defRPr sz="6000">
                <a:solidFill>
                  <a:schemeClr val="tx2"/>
                </a:solidFill>
              </a:defRPr>
            </a:lvl1pPr>
          </a:lstStyle>
          <a:p>
            <a:r>
              <a:rPr lang="en-US" smtClean="0"/>
              <a:t>Click to edit Master title style</a:t>
            </a:r>
            <a:endParaRPr lang="en-US"/>
          </a:p>
        </p:txBody>
      </p:sp>
    </p:spTree>
    <p:extLst>
      <p:ext uri="{BB962C8B-B14F-4D97-AF65-F5344CB8AC3E}">
        <p14:creationId xmlns:p14="http://schemas.microsoft.com/office/powerpoint/2010/main" val="2483261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65E195-C89C-4871-8AE9-903FDB8B6D9D}" type="datetimeFigureOut">
              <a:rPr lang="en-US" smtClean="0"/>
              <a:pPr/>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2D6987-FB6D-4DB8-81B8-AD0F35E3BB5F}" type="slidenum">
              <a:rPr lang="en-US" smtClean="0"/>
              <a:pPr/>
              <a:t>‹#›</a:t>
            </a:fld>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317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65E195-C89C-4871-8AE9-903FDB8B6D9D}" type="datetimeFigureOut">
              <a:rPr lang="en-US" smtClean="0"/>
              <a:pPr/>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2D6987-FB6D-4DB8-81B8-AD0F35E3BB5F}" type="slidenum">
              <a:rPr lang="en-US" smtClean="0"/>
              <a:pPr/>
              <a:t>‹#›</a:t>
            </a:fld>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Tree>
    <p:extLst>
      <p:ext uri="{BB962C8B-B14F-4D97-AF65-F5344CB8AC3E}">
        <p14:creationId xmlns:p14="http://schemas.microsoft.com/office/powerpoint/2010/main" val="2446235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65E195-C89C-4871-8AE9-903FDB8B6D9D}" type="datetimeFigureOut">
              <a:rPr lang="en-US" smtClean="0"/>
              <a:pPr/>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2D6987-FB6D-4DB8-81B8-AD0F35E3BB5F}" type="slidenum">
              <a:rPr lang="en-US" smtClean="0"/>
              <a:pPr/>
              <a:t>‹#›</a:t>
            </a:fld>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2466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65E195-C89C-4871-8AE9-903FDB8B6D9D}" type="datetimeFigureOut">
              <a:rPr lang="en-US" smtClean="0"/>
              <a:pPr/>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2D6987-FB6D-4DB8-81B8-AD0F35E3BB5F}" type="slidenum">
              <a:rPr lang="en-US" smtClean="0"/>
              <a:pPr/>
              <a:t>‹#›</a:t>
            </a:fld>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2" name="Title 1"/>
          <p:cNvSpPr>
            <a:spLocks noGrp="1"/>
          </p:cNvSpPr>
          <p:nvPr>
            <p:ph type="title"/>
          </p:nvPr>
        </p:nvSpPr>
        <p:spPr>
          <a:xfrm>
            <a:off x="831850" y="1709738"/>
            <a:ext cx="10515600" cy="2862262"/>
          </a:xfrm>
        </p:spPr>
        <p:txBody>
          <a:bodyPr anchor="b"/>
          <a:lstStyle>
            <a:lvl1pPr>
              <a:defRPr sz="6000"/>
            </a:lvl1pPr>
          </a:lstStyle>
          <a:p>
            <a:r>
              <a:rPr lang="en-US" smtClean="0"/>
              <a:t>Click to edit Master title style</a:t>
            </a:r>
            <a:endParaRPr lang="en-US"/>
          </a:p>
        </p:txBody>
      </p:sp>
    </p:spTree>
    <p:extLst>
      <p:ext uri="{BB962C8B-B14F-4D97-AF65-F5344CB8AC3E}">
        <p14:creationId xmlns:p14="http://schemas.microsoft.com/office/powerpoint/2010/main" val="1233611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665E195-C89C-4871-8AE9-903FDB8B6D9D}" type="datetimeFigureOut">
              <a:rPr lang="en-US" smtClean="0"/>
              <a:pPr/>
              <a:t>4/20/2016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2D6987-FB6D-4DB8-81B8-AD0F35E3BB5F}" type="slidenum">
              <a:rPr lang="en-US" smtClean="0"/>
              <a:pPr/>
              <a:t>‹#›</a:t>
            </a:fld>
            <a:endParaRPr lang="en-US"/>
          </a:p>
        </p:txBody>
      </p:sp>
      <p:sp>
        <p:nvSpPr>
          <p:cNvPr id="4" name="Content Placeholder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21872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4665E195-C89C-4871-8AE9-903FDB8B6D9D}" type="datetimeFigureOut">
              <a:rPr lang="en-US" smtClean="0"/>
              <a:pPr/>
              <a:t>4/20/2016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2D6987-FB6D-4DB8-81B8-AD0F35E3BB5F}" type="slidenum">
              <a:rPr lang="en-US" smtClean="0"/>
              <a:pPr/>
              <a:t>‹#›</a:t>
            </a:fld>
            <a:endParaRPr lang="en-US"/>
          </a:p>
        </p:txBody>
      </p:sp>
      <p:sp>
        <p:nvSpPr>
          <p:cNvPr id="5" name="Text Placeholder 4"/>
          <p:cNvSpPr>
            <a:spLocks noGrp="1"/>
          </p:cNvSpPr>
          <p:nvPr>
            <p:ph type="body" sz="quarter" idx="3"/>
          </p:nvPr>
        </p:nvSpPr>
        <p:spPr>
          <a:xfrm>
            <a:off x="6189663" y="1489075"/>
            <a:ext cx="5157787"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663" y="2193925"/>
            <a:ext cx="5157787"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31850" y="2193925"/>
            <a:ext cx="515620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1"/>
          </p:nvPr>
        </p:nvSpPr>
        <p:spPr>
          <a:xfrm>
            <a:off x="831850" y="1489075"/>
            <a:ext cx="515620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831850" y="274638"/>
            <a:ext cx="1051560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1100924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665E195-C89C-4871-8AE9-903FDB8B6D9D}" type="datetimeFigureOut">
              <a:rPr lang="en-US" smtClean="0"/>
              <a:pPr/>
              <a:t>4/20/2016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2D6987-FB6D-4DB8-81B8-AD0F35E3BB5F}"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8406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65E195-C89C-4871-8AE9-903FDB8B6D9D}" type="datetimeFigureOut">
              <a:rPr lang="en-US" smtClean="0"/>
              <a:pPr/>
              <a:t>4/20/2016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2D6987-FB6D-4DB8-81B8-AD0F35E3BB5F}" type="slidenum">
              <a:rPr lang="en-US" smtClean="0"/>
              <a:pPr/>
              <a:t>‹#›</a:t>
            </a:fld>
            <a:endParaRPr lang="en-US"/>
          </a:p>
        </p:txBody>
      </p:sp>
    </p:spTree>
    <p:extLst>
      <p:ext uri="{BB962C8B-B14F-4D97-AF65-F5344CB8AC3E}">
        <p14:creationId xmlns:p14="http://schemas.microsoft.com/office/powerpoint/2010/main" val="2497625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665E195-C89C-4871-8AE9-903FDB8B6D9D}" type="datetimeFigureOut">
              <a:rPr lang="en-US" smtClean="0"/>
              <a:pPr/>
              <a:t>4/20/2016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2D6987-FB6D-4DB8-81B8-AD0F35E3BB5F}" type="slidenum">
              <a:rPr lang="en-US" smtClean="0"/>
              <a:pPr/>
              <a:t>‹#›</a:t>
            </a:fld>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943659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665E195-C89C-4871-8AE9-903FDB8B6D9D}" type="datetimeFigureOut">
              <a:rPr lang="en-US" smtClean="0"/>
              <a:pPr/>
              <a:t>4/20/2016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2D6987-FB6D-4DB8-81B8-AD0F35E3BB5F}" type="slidenum">
              <a:rPr lang="en-US" smtClean="0"/>
              <a:pPr/>
              <a:t>‹#›</a:t>
            </a:fld>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252229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3276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65E195-C89C-4871-8AE9-903FDB8B6D9D}" type="datetimeFigureOut">
              <a:rPr lang="en-US" smtClean="0"/>
              <a:pPr/>
              <a:t>4/20/2016</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D6987-FB6D-4DB8-81B8-AD0F35E3BB5F}" type="slidenum">
              <a:rPr lang="en-US" smtClean="0"/>
              <a:pPr/>
              <a:t>‹#›</a:t>
            </a:fld>
            <a:endParaRPr lang="en-US"/>
          </a:p>
        </p:txBody>
      </p:sp>
    </p:spTree>
    <p:extLst>
      <p:ext uri="{BB962C8B-B14F-4D97-AF65-F5344CB8AC3E}">
        <p14:creationId xmlns:p14="http://schemas.microsoft.com/office/powerpoint/2010/main" val="981562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52525" y="3640138"/>
            <a:ext cx="9144000" cy="855662"/>
          </a:xfrm>
        </p:spPr>
        <p:txBody>
          <a:bodyPr/>
          <a:lstStyle/>
          <a:p>
            <a:r>
              <a:rPr lang="en-US" dirty="0" smtClean="0"/>
              <a:t>A Survey Supported by a Grant from the Consortium of Academic and Research Libraries in Illinois (CARLI)</a:t>
            </a:r>
            <a:endParaRPr lang="en-US" dirty="0"/>
          </a:p>
        </p:txBody>
      </p:sp>
      <p:sp>
        <p:nvSpPr>
          <p:cNvPr id="2" name="Title 1"/>
          <p:cNvSpPr>
            <a:spLocks noGrp="1"/>
          </p:cNvSpPr>
          <p:nvPr>
            <p:ph type="ctrTitle"/>
          </p:nvPr>
        </p:nvSpPr>
        <p:spPr>
          <a:xfrm>
            <a:off x="1152525" y="780971"/>
            <a:ext cx="8648700" cy="1981200"/>
          </a:xfrm>
        </p:spPr>
        <p:txBody>
          <a:bodyPr>
            <a:normAutofit/>
          </a:bodyPr>
          <a:lstStyle/>
          <a:p>
            <a:r>
              <a:rPr lang="en-US" sz="4000" dirty="0" smtClean="0"/>
              <a:t>Scholarship Policies and Attitudes at the Council for Christian Colleges and Universities (CCCU)</a:t>
            </a:r>
            <a:endParaRPr lang="en-US" sz="4000" dirty="0"/>
          </a:p>
        </p:txBody>
      </p:sp>
      <p:sp>
        <p:nvSpPr>
          <p:cNvPr id="4" name="TextBox 3"/>
          <p:cNvSpPr txBox="1"/>
          <p:nvPr/>
        </p:nvSpPr>
        <p:spPr>
          <a:xfrm>
            <a:off x="1152525" y="4696658"/>
            <a:ext cx="9591675" cy="1354217"/>
          </a:xfrm>
          <a:prstGeom prst="rect">
            <a:avLst/>
          </a:prstGeom>
          <a:noFill/>
        </p:spPr>
        <p:txBody>
          <a:bodyPr wrap="square" rtlCol="0">
            <a:spAutoFit/>
          </a:bodyPr>
          <a:lstStyle/>
          <a:p>
            <a:r>
              <a:rPr lang="en-US" dirty="0" smtClean="0"/>
              <a:t>Scholars Week:  Wednesday, April 20, 2016, 6:10 pm</a:t>
            </a:r>
          </a:p>
          <a:p>
            <a:r>
              <a:rPr lang="en-US" dirty="0" smtClean="0"/>
              <a:t>An In-Process Research Project Summary</a:t>
            </a:r>
          </a:p>
          <a:p>
            <a:endParaRPr lang="en-US" dirty="0" smtClean="0"/>
          </a:p>
          <a:p>
            <a:pPr algn="r"/>
            <a:r>
              <a:rPr lang="en-US" sz="1400" dirty="0" smtClean="0"/>
              <a:t>Prof. Craighton Hippenhammer, MLS, MFA, Presenter</a:t>
            </a:r>
          </a:p>
          <a:p>
            <a:pPr algn="r"/>
            <a:r>
              <a:rPr lang="en-US" sz="1400" dirty="0" smtClean="0"/>
              <a:t>Authors:  Craighton Hippenhammer, ONU, and Garrett </a:t>
            </a:r>
            <a:r>
              <a:rPr lang="en-US" sz="1400" dirty="0" err="1" smtClean="0"/>
              <a:t>Trott</a:t>
            </a:r>
            <a:r>
              <a:rPr lang="en-US" sz="1400" dirty="0" smtClean="0"/>
              <a:t>, Corban University</a:t>
            </a:r>
            <a:endParaRPr lang="en-US" sz="1400" dirty="0"/>
          </a:p>
        </p:txBody>
      </p:sp>
    </p:spTree>
    <p:extLst>
      <p:ext uri="{BB962C8B-B14F-4D97-AF65-F5344CB8AC3E}">
        <p14:creationId xmlns:p14="http://schemas.microsoft.com/office/powerpoint/2010/main" val="1756136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0" y="350880"/>
            <a:ext cx="5876925" cy="5810250"/>
          </a:xfrm>
          <a:prstGeom prst="rect">
            <a:avLst/>
          </a:prstGeom>
          <a:noFill/>
          <a:ln w="9525">
            <a:noFill/>
            <a:miter lim="800000"/>
            <a:headEnd/>
            <a:tailEnd/>
          </a:ln>
        </p:spPr>
      </p:pic>
      <p:pic>
        <p:nvPicPr>
          <p:cNvPr id="3" name="Picture 3"/>
          <p:cNvPicPr>
            <a:picLocks noChangeAspect="1" noChangeArrowheads="1"/>
          </p:cNvPicPr>
          <p:nvPr/>
        </p:nvPicPr>
        <p:blipFill>
          <a:blip r:embed="rId4" cstate="print"/>
          <a:srcRect/>
          <a:stretch>
            <a:fillRect/>
          </a:stretch>
        </p:blipFill>
        <p:spPr bwMode="auto">
          <a:xfrm>
            <a:off x="5622325" y="1407381"/>
            <a:ext cx="5924550" cy="475864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33229" y="756716"/>
            <a:ext cx="9500535" cy="5419725"/>
          </a:xfrm>
          <a:prstGeom prst="rect">
            <a:avLst/>
          </a:prstGeom>
        </p:spPr>
      </p:pic>
      <p:pic>
        <p:nvPicPr>
          <p:cNvPr id="8" name="Picture 7"/>
          <p:cNvPicPr>
            <a:picLocks noChangeAspect="1"/>
          </p:cNvPicPr>
          <p:nvPr/>
        </p:nvPicPr>
        <p:blipFill>
          <a:blip r:embed="rId4"/>
          <a:stretch>
            <a:fillRect/>
          </a:stretch>
        </p:blipFill>
        <p:spPr>
          <a:xfrm>
            <a:off x="6833796" y="1681619"/>
            <a:ext cx="2447991" cy="3569918"/>
          </a:xfrm>
          <a:prstGeom prst="rect">
            <a:avLst/>
          </a:prstGeom>
        </p:spPr>
      </p:pic>
    </p:spTree>
    <p:extLst>
      <p:ext uri="{BB962C8B-B14F-4D97-AF65-F5344CB8AC3E}">
        <p14:creationId xmlns:p14="http://schemas.microsoft.com/office/powerpoint/2010/main" val="34262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07471" y="736426"/>
            <a:ext cx="10201275" cy="5410200"/>
          </a:xfrm>
          <a:prstGeom prst="rect">
            <a:avLst/>
          </a:prstGeom>
        </p:spPr>
      </p:pic>
      <p:pic>
        <p:nvPicPr>
          <p:cNvPr id="5" name="Picture 4"/>
          <p:cNvPicPr>
            <a:picLocks noChangeAspect="1"/>
          </p:cNvPicPr>
          <p:nvPr/>
        </p:nvPicPr>
        <p:blipFill>
          <a:blip r:embed="rId4"/>
          <a:stretch>
            <a:fillRect/>
          </a:stretch>
        </p:blipFill>
        <p:spPr>
          <a:xfrm>
            <a:off x="5084196" y="1891430"/>
            <a:ext cx="5924550" cy="3682652"/>
          </a:xfrm>
          <a:prstGeom prst="rect">
            <a:avLst/>
          </a:prstGeom>
        </p:spPr>
      </p:pic>
    </p:spTree>
    <p:extLst>
      <p:ext uri="{BB962C8B-B14F-4D97-AF65-F5344CB8AC3E}">
        <p14:creationId xmlns:p14="http://schemas.microsoft.com/office/powerpoint/2010/main" val="2521030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93939" y="926729"/>
            <a:ext cx="9753600" cy="4829175"/>
          </a:xfrm>
          <a:prstGeom prst="rect">
            <a:avLst/>
          </a:prstGeom>
        </p:spPr>
      </p:pic>
      <p:pic>
        <p:nvPicPr>
          <p:cNvPr id="3" name="Picture 2"/>
          <p:cNvPicPr>
            <a:picLocks noChangeAspect="1"/>
          </p:cNvPicPr>
          <p:nvPr/>
        </p:nvPicPr>
        <p:blipFill>
          <a:blip r:embed="rId4"/>
          <a:stretch>
            <a:fillRect/>
          </a:stretch>
        </p:blipFill>
        <p:spPr>
          <a:xfrm>
            <a:off x="7492064" y="2333036"/>
            <a:ext cx="2666544" cy="2752530"/>
          </a:xfrm>
          <a:prstGeom prst="rect">
            <a:avLst/>
          </a:prstGeom>
        </p:spPr>
      </p:pic>
    </p:spTree>
    <p:extLst>
      <p:ext uri="{BB962C8B-B14F-4D97-AF65-F5344CB8AC3E}">
        <p14:creationId xmlns:p14="http://schemas.microsoft.com/office/powerpoint/2010/main" val="2054221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Librarians Have Less Tenure</a:t>
            </a:r>
            <a:endParaRPr lang="en-US" dirty="0"/>
          </a:p>
        </p:txBody>
      </p:sp>
      <p:pic>
        <p:nvPicPr>
          <p:cNvPr id="8194" name="Picture 2"/>
          <p:cNvPicPr>
            <a:picLocks noGrp="1" noChangeAspect="1" noChangeArrowheads="1"/>
          </p:cNvPicPr>
          <p:nvPr>
            <p:ph sz="half" idx="2"/>
          </p:nvPr>
        </p:nvPicPr>
        <p:blipFill>
          <a:blip r:embed="rId3" cstate="print"/>
          <a:srcRect/>
          <a:stretch>
            <a:fillRect/>
          </a:stretch>
        </p:blipFill>
        <p:spPr bwMode="auto">
          <a:xfrm>
            <a:off x="5887993" y="2137717"/>
            <a:ext cx="5529649" cy="3731741"/>
          </a:xfrm>
          <a:prstGeom prst="rect">
            <a:avLst/>
          </a:prstGeom>
          <a:noFill/>
          <a:ln w="9525">
            <a:noFill/>
            <a:miter lim="800000"/>
            <a:headEnd/>
            <a:tailEnd/>
          </a:ln>
        </p:spPr>
      </p:pic>
      <p:pic>
        <p:nvPicPr>
          <p:cNvPr id="8195" name="Picture 3"/>
          <p:cNvPicPr>
            <a:picLocks noGrp="1" noChangeAspect="1" noChangeArrowheads="1"/>
          </p:cNvPicPr>
          <p:nvPr>
            <p:ph sz="half" idx="1"/>
          </p:nvPr>
        </p:nvPicPr>
        <p:blipFill>
          <a:blip r:embed="rId4" cstate="print"/>
          <a:srcRect/>
          <a:stretch>
            <a:fillRect/>
          </a:stretch>
        </p:blipFill>
        <p:spPr bwMode="auto">
          <a:xfrm>
            <a:off x="585693" y="2100649"/>
            <a:ext cx="5471177" cy="376881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893" y="87683"/>
            <a:ext cx="10515600" cy="2542784"/>
          </a:xfrm>
        </p:spPr>
        <p:txBody>
          <a:bodyPr>
            <a:normAutofit fontScale="90000"/>
          </a:bodyPr>
          <a:lstStyle/>
          <a:p>
            <a:r>
              <a:rPr lang="en-US" dirty="0"/>
              <a:t>In your institution it is difficult for a person to achieve tenure or promotion if </a:t>
            </a:r>
            <a:r>
              <a:rPr lang="en-US" dirty="0" smtClean="0"/>
              <a:t>she </a:t>
            </a:r>
            <a:r>
              <a:rPr lang="en-US" dirty="0"/>
              <a:t>or </a:t>
            </a:r>
            <a:r>
              <a:rPr lang="en-US" dirty="0" smtClean="0"/>
              <a:t>he </a:t>
            </a:r>
            <a:r>
              <a:rPr lang="en-US" dirty="0"/>
              <a:t>does not publish.</a:t>
            </a:r>
          </a:p>
        </p:txBody>
      </p:sp>
      <p:pic>
        <p:nvPicPr>
          <p:cNvPr id="3" name="Picture 2"/>
          <p:cNvPicPr>
            <a:picLocks noChangeAspect="1"/>
          </p:cNvPicPr>
          <p:nvPr/>
        </p:nvPicPr>
        <p:blipFill>
          <a:blip r:embed="rId3"/>
          <a:stretch>
            <a:fillRect/>
          </a:stretch>
        </p:blipFill>
        <p:spPr>
          <a:xfrm>
            <a:off x="575807" y="2738828"/>
            <a:ext cx="6305550" cy="3609975"/>
          </a:xfrm>
          <a:prstGeom prst="rect">
            <a:avLst/>
          </a:prstGeom>
        </p:spPr>
      </p:pic>
      <p:pic>
        <p:nvPicPr>
          <p:cNvPr id="5" name="Picture 4"/>
          <p:cNvPicPr>
            <a:picLocks noChangeAspect="1"/>
          </p:cNvPicPr>
          <p:nvPr/>
        </p:nvPicPr>
        <p:blipFill>
          <a:blip r:embed="rId4"/>
          <a:stretch>
            <a:fillRect/>
          </a:stretch>
        </p:blipFill>
        <p:spPr>
          <a:xfrm>
            <a:off x="7194508" y="2899511"/>
            <a:ext cx="3352407" cy="3075403"/>
          </a:xfrm>
          <a:prstGeom prst="rect">
            <a:avLst/>
          </a:prstGeom>
        </p:spPr>
      </p:pic>
    </p:spTree>
    <p:extLst>
      <p:ext uri="{BB962C8B-B14F-4D97-AF65-F5344CB8AC3E}">
        <p14:creationId xmlns:p14="http://schemas.microsoft.com/office/powerpoint/2010/main" val="306241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Currently Engaged in Scholarship?</a:t>
            </a:r>
            <a:endParaRPr lang="en-US" dirty="0"/>
          </a:p>
        </p:txBody>
      </p:sp>
      <p:pic>
        <p:nvPicPr>
          <p:cNvPr id="9218" name="Picture 2"/>
          <p:cNvPicPr>
            <a:picLocks noGrp="1" noChangeAspect="1" noChangeArrowheads="1"/>
          </p:cNvPicPr>
          <p:nvPr>
            <p:ph sz="half" idx="4294967295"/>
          </p:nvPr>
        </p:nvPicPr>
        <p:blipFill>
          <a:blip r:embed="rId3" cstate="print"/>
          <a:srcRect/>
          <a:stretch>
            <a:fillRect/>
          </a:stretch>
        </p:blipFill>
        <p:spPr bwMode="auto">
          <a:xfrm>
            <a:off x="803189" y="1869474"/>
            <a:ext cx="5181600" cy="344805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5988651" y="1866384"/>
            <a:ext cx="5773751" cy="3459378"/>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4436076" y="3163330"/>
            <a:ext cx="936154" cy="160637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p:txBody>
          <a:bodyPr/>
          <a:lstStyle/>
          <a:p>
            <a:r>
              <a:rPr lang="en-US" dirty="0" smtClean="0"/>
              <a:t>                                          </a:t>
            </a:r>
            <a:endParaRPr lang="en-US" dirty="0"/>
          </a:p>
        </p:txBody>
      </p:sp>
      <p:sp>
        <p:nvSpPr>
          <p:cNvPr id="4" name="Title 3"/>
          <p:cNvSpPr>
            <a:spLocks noGrp="1"/>
          </p:cNvSpPr>
          <p:nvPr>
            <p:ph type="title"/>
          </p:nvPr>
        </p:nvSpPr>
        <p:spPr/>
        <p:txBody>
          <a:bodyPr/>
          <a:lstStyle/>
          <a:p>
            <a:r>
              <a:rPr lang="en-US" dirty="0" smtClean="0"/>
              <a:t>Attending Professional Meetings</a:t>
            </a:r>
            <a:endParaRPr lang="en-US" dirty="0"/>
          </a:p>
        </p:txBody>
      </p:sp>
      <p:pic>
        <p:nvPicPr>
          <p:cNvPr id="10242" name="Picture 2"/>
          <p:cNvPicPr>
            <a:picLocks noGrp="1" noChangeAspect="1" noChangeArrowheads="1"/>
          </p:cNvPicPr>
          <p:nvPr>
            <p:ph sz="half" idx="1"/>
          </p:nvPr>
        </p:nvPicPr>
        <p:blipFill>
          <a:blip r:embed="rId3" cstate="print"/>
          <a:srcRect/>
          <a:stretch>
            <a:fillRect/>
          </a:stretch>
        </p:blipFill>
        <p:spPr bwMode="auto">
          <a:xfrm>
            <a:off x="2432221" y="1837839"/>
            <a:ext cx="7144265" cy="4538261"/>
          </a:xfrm>
          <a:prstGeom prst="rect">
            <a:avLst/>
          </a:prstGeom>
          <a:noFill/>
          <a:ln w="9525">
            <a:noFill/>
            <a:miter lim="800000"/>
            <a:headEnd/>
            <a:tailEnd/>
          </a:ln>
        </p:spPr>
      </p:pic>
      <p:pic>
        <p:nvPicPr>
          <p:cNvPr id="4103" name="Picture 7"/>
          <p:cNvPicPr>
            <a:picLocks noChangeAspect="1" noChangeArrowheads="1"/>
          </p:cNvPicPr>
          <p:nvPr/>
        </p:nvPicPr>
        <p:blipFill>
          <a:blip r:embed="rId4" cstate="print"/>
          <a:srcRect/>
          <a:stretch>
            <a:fillRect/>
          </a:stretch>
        </p:blipFill>
        <p:spPr bwMode="auto">
          <a:xfrm>
            <a:off x="7994823" y="3583459"/>
            <a:ext cx="952630" cy="189058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4228070" cy="4351338"/>
          </a:xfrm>
        </p:spPr>
        <p:txBody>
          <a:bodyPr>
            <a:normAutofit/>
          </a:bodyPr>
          <a:lstStyle/>
          <a:p>
            <a:r>
              <a:rPr lang="en-US" dirty="0" smtClean="0"/>
              <a:t>Most of the survey respondents say no</a:t>
            </a:r>
          </a:p>
          <a:p>
            <a:endParaRPr lang="en-US" dirty="0" smtClean="0"/>
          </a:p>
          <a:p>
            <a:r>
              <a:rPr lang="en-US" dirty="0" smtClean="0"/>
              <a:t>Comments gave a fuller picture</a:t>
            </a:r>
          </a:p>
          <a:p>
            <a:endParaRPr lang="en-US" dirty="0" smtClean="0"/>
          </a:p>
          <a:p>
            <a:r>
              <a:rPr lang="en-US" dirty="0" smtClean="0"/>
              <a:t>Are research topics less controversial than research conclusions?</a:t>
            </a:r>
            <a:endParaRPr lang="en-US" dirty="0"/>
          </a:p>
        </p:txBody>
      </p:sp>
      <p:sp>
        <p:nvSpPr>
          <p:cNvPr id="4" name="Title 3"/>
          <p:cNvSpPr>
            <a:spLocks noGrp="1"/>
          </p:cNvSpPr>
          <p:nvPr>
            <p:ph type="title"/>
          </p:nvPr>
        </p:nvSpPr>
        <p:spPr/>
        <p:txBody>
          <a:bodyPr/>
          <a:lstStyle/>
          <a:p>
            <a:r>
              <a:rPr lang="en-US" dirty="0" smtClean="0"/>
              <a:t>Do We Limit Academic Freedom?</a:t>
            </a:r>
            <a:endParaRPr lang="en-US" dirty="0"/>
          </a:p>
        </p:txBody>
      </p:sp>
      <p:pic>
        <p:nvPicPr>
          <p:cNvPr id="4098" name="Picture 2"/>
          <p:cNvPicPr>
            <a:picLocks noGrp="1" noChangeAspect="1" noChangeArrowheads="1"/>
          </p:cNvPicPr>
          <p:nvPr>
            <p:ph sz="half" idx="2"/>
          </p:nvPr>
        </p:nvPicPr>
        <p:blipFill>
          <a:blip r:embed="rId3" cstate="print"/>
          <a:srcRect/>
          <a:stretch>
            <a:fillRect/>
          </a:stretch>
        </p:blipFill>
        <p:spPr bwMode="auto">
          <a:xfrm>
            <a:off x="5202195" y="1869767"/>
            <a:ext cx="6215448" cy="434568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6271054" y="1729946"/>
            <a:ext cx="5181600" cy="4447016"/>
          </a:xfrm>
        </p:spPr>
        <p:txBody>
          <a:bodyPr/>
          <a:lstStyle/>
          <a:p>
            <a:r>
              <a:rPr lang="en-US" dirty="0" smtClean="0"/>
              <a:t>The same question stated differently</a:t>
            </a:r>
          </a:p>
          <a:p>
            <a:endParaRPr lang="en-US" dirty="0" smtClean="0"/>
          </a:p>
          <a:p>
            <a:r>
              <a:rPr lang="en-US" dirty="0" smtClean="0"/>
              <a:t>Also denied, but less strongly</a:t>
            </a:r>
          </a:p>
          <a:p>
            <a:endParaRPr lang="en-US" dirty="0" smtClean="0"/>
          </a:p>
          <a:p>
            <a:r>
              <a:rPr lang="en-US" dirty="0" smtClean="0"/>
              <a:t>Inquiry vs. advocacy</a:t>
            </a:r>
          </a:p>
        </p:txBody>
      </p:sp>
      <p:sp>
        <p:nvSpPr>
          <p:cNvPr id="4" name="Title 3"/>
          <p:cNvSpPr>
            <a:spLocks noGrp="1"/>
          </p:cNvSpPr>
          <p:nvPr>
            <p:ph type="title"/>
          </p:nvPr>
        </p:nvSpPr>
        <p:spPr>
          <a:xfrm>
            <a:off x="506627" y="365125"/>
            <a:ext cx="10847173" cy="1325563"/>
          </a:xfrm>
        </p:spPr>
        <p:txBody>
          <a:bodyPr>
            <a:normAutofit fontScale="90000"/>
          </a:bodyPr>
          <a:lstStyle/>
          <a:p>
            <a:r>
              <a:rPr lang="en-US" dirty="0" smtClean="0"/>
              <a:t>What Research Topics Must Faculty Avoid?</a:t>
            </a:r>
            <a:endParaRPr lang="en-US" dirty="0"/>
          </a:p>
        </p:txBody>
      </p:sp>
      <p:pic>
        <p:nvPicPr>
          <p:cNvPr id="5122" name="Picture 2"/>
          <p:cNvPicPr>
            <a:picLocks noGrp="1" noChangeAspect="1" noChangeArrowheads="1"/>
          </p:cNvPicPr>
          <p:nvPr>
            <p:ph sz="half" idx="1"/>
          </p:nvPr>
        </p:nvPicPr>
        <p:blipFill>
          <a:blip r:embed="rId3" cstate="print"/>
          <a:srcRect/>
          <a:stretch>
            <a:fillRect/>
          </a:stretch>
        </p:blipFill>
        <p:spPr bwMode="auto">
          <a:xfrm>
            <a:off x="838200" y="1717589"/>
            <a:ext cx="5181600" cy="447314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There are secular academics who don’t think so.</a:t>
            </a:r>
          </a:p>
          <a:p>
            <a:pPr lvl="1"/>
            <a:r>
              <a:rPr lang="en-US" b="1" dirty="0" smtClean="0"/>
              <a:t>Scientist Carl Sagan:  </a:t>
            </a:r>
            <a:r>
              <a:rPr lang="en-US" dirty="0" smtClean="0"/>
              <a:t>“Science’s only sacred truth is that there are no sacred truths.”</a:t>
            </a:r>
          </a:p>
          <a:p>
            <a:pPr lvl="1"/>
            <a:endParaRPr lang="en-US" b="1" dirty="0" smtClean="0"/>
          </a:p>
          <a:p>
            <a:pPr lvl="1"/>
            <a:r>
              <a:rPr lang="en-US" b="1" dirty="0" smtClean="0"/>
              <a:t>Philosopher </a:t>
            </a:r>
            <a:r>
              <a:rPr lang="en-US" b="1" dirty="0" smtClean="0"/>
              <a:t>Simon Critchley: </a:t>
            </a:r>
            <a:r>
              <a:rPr lang="en-US" dirty="0" smtClean="0"/>
              <a:t> “Philosophy is… atheism, and to have an experience of faith would mean stopping doing philosophy.”</a:t>
            </a:r>
          </a:p>
          <a:p>
            <a:pPr marL="0" indent="0">
              <a:buNone/>
            </a:pPr>
            <a:endParaRPr lang="en-US" dirty="0" smtClean="0"/>
          </a:p>
          <a:p>
            <a:r>
              <a:rPr lang="en-US" dirty="0" smtClean="0"/>
              <a:t>There are Christian academics who say we have the ability to think, but who also say we don’t, at least publicly and in print.</a:t>
            </a:r>
            <a:endParaRPr lang="en-US" dirty="0"/>
          </a:p>
        </p:txBody>
      </p:sp>
      <p:sp>
        <p:nvSpPr>
          <p:cNvPr id="3" name="Title 2"/>
          <p:cNvSpPr>
            <a:spLocks noGrp="1"/>
          </p:cNvSpPr>
          <p:nvPr>
            <p:ph type="title"/>
          </p:nvPr>
        </p:nvSpPr>
        <p:spPr/>
        <p:txBody>
          <a:bodyPr/>
          <a:lstStyle/>
          <a:p>
            <a:r>
              <a:rPr lang="en-US" dirty="0"/>
              <a:t>Can Christians Think?</a:t>
            </a:r>
          </a:p>
        </p:txBody>
      </p:sp>
    </p:spTree>
    <p:extLst>
      <p:ext uri="{BB962C8B-B14F-4D97-AF65-F5344CB8AC3E}">
        <p14:creationId xmlns:p14="http://schemas.microsoft.com/office/powerpoint/2010/main" val="17515464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3571360" y="179429"/>
            <a:ext cx="5543550" cy="6153150"/>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8995719" y="1173891"/>
            <a:ext cx="1622339" cy="4769709"/>
          </a:xfrm>
          <a:prstGeom prst="rect">
            <a:avLst/>
          </a:prstGeom>
          <a:noFill/>
          <a:ln w="9525">
            <a:noFill/>
            <a:miter lim="800000"/>
            <a:headEnd/>
            <a:tailEnd/>
          </a:ln>
        </p:spPr>
      </p:pic>
      <p:pic>
        <p:nvPicPr>
          <p:cNvPr id="6149" name="Picture 5"/>
          <p:cNvPicPr>
            <a:picLocks noChangeAspect="1" noChangeArrowheads="1"/>
          </p:cNvPicPr>
          <p:nvPr/>
        </p:nvPicPr>
        <p:blipFill>
          <a:blip r:embed="rId5" cstate="print"/>
          <a:srcRect/>
          <a:stretch>
            <a:fillRect/>
          </a:stretch>
        </p:blipFill>
        <p:spPr bwMode="auto">
          <a:xfrm>
            <a:off x="1272746" y="1206071"/>
            <a:ext cx="3158696" cy="472517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Thanks to Dr. Steve Case, Dr. Kevin Lowery, and Prof Kathy </a:t>
            </a:r>
            <a:r>
              <a:rPr lang="en-US" dirty="0" err="1" smtClean="0"/>
              <a:t>Boyens</a:t>
            </a:r>
            <a:r>
              <a:rPr lang="en-US" dirty="0" smtClean="0"/>
              <a:t> for consultation and suggested edits</a:t>
            </a:r>
          </a:p>
          <a:p>
            <a:endParaRPr lang="en-US" dirty="0" smtClean="0"/>
          </a:p>
          <a:p>
            <a:r>
              <a:rPr lang="en-US" dirty="0" smtClean="0"/>
              <a:t>Thanks to librarians Amy Rice, Northwest Nazarene University, Karen Parsons, Spring Arbor University, Beth </a:t>
            </a:r>
            <a:r>
              <a:rPr lang="en-US" dirty="0" err="1" smtClean="0"/>
              <a:t>Purtee</a:t>
            </a:r>
            <a:r>
              <a:rPr lang="en-US" dirty="0" smtClean="0"/>
              <a:t>, </a:t>
            </a:r>
            <a:r>
              <a:rPr lang="en-US" dirty="0" err="1" smtClean="0"/>
              <a:t>Trevecca</a:t>
            </a:r>
            <a:r>
              <a:rPr lang="en-US" dirty="0" smtClean="0"/>
              <a:t> Nazarene University, Jennifer </a:t>
            </a:r>
            <a:r>
              <a:rPr lang="en-US" dirty="0" err="1" smtClean="0"/>
              <a:t>Walz</a:t>
            </a:r>
            <a:r>
              <a:rPr lang="en-US" dirty="0" smtClean="0"/>
              <a:t>, Asbury University, and Pamela Greenlee, Olivet Nazarene University, for literature searches; and to librarian Randy Miller, Liberty University, for especially insightful suggestions during pretesting of the survey.</a:t>
            </a:r>
          </a:p>
          <a:p>
            <a:endParaRPr lang="en-US" dirty="0" smtClean="0"/>
          </a:p>
          <a:p>
            <a:r>
              <a:rPr lang="en-US" dirty="0" smtClean="0"/>
              <a:t>Statistical analysis paid for by CARLI, the Consortium of Academic and Research Libraries in Illinois, to hire statistics expert, Dr. Kristian Veit</a:t>
            </a:r>
            <a:endParaRPr lang="en-US" dirty="0"/>
          </a:p>
        </p:txBody>
      </p:sp>
      <p:sp>
        <p:nvSpPr>
          <p:cNvPr id="3" name="Title 2"/>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3974332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en-US" dirty="0" smtClean="0"/>
          </a:p>
          <a:p>
            <a:pPr>
              <a:buNone/>
            </a:pPr>
            <a:r>
              <a:rPr lang="en-US" dirty="0" smtClean="0"/>
              <a:t>“The… important matter is what it means to think like a Christian about the nature and workings of the </a:t>
            </a:r>
            <a:r>
              <a:rPr lang="en-US" b="1" dirty="0" smtClean="0"/>
              <a:t>physical world</a:t>
            </a:r>
            <a:r>
              <a:rPr lang="en-US" dirty="0" smtClean="0"/>
              <a:t>, the character of human </a:t>
            </a:r>
            <a:r>
              <a:rPr lang="en-US" b="1" dirty="0" smtClean="0"/>
              <a:t>social structures</a:t>
            </a:r>
            <a:r>
              <a:rPr lang="en-US" dirty="0" smtClean="0"/>
              <a:t> like government and the economy, the </a:t>
            </a:r>
            <a:r>
              <a:rPr lang="en-US" b="1" dirty="0" smtClean="0"/>
              <a:t>meaning of the past</a:t>
            </a:r>
            <a:r>
              <a:rPr lang="en-US" dirty="0" smtClean="0"/>
              <a:t>, the nature of </a:t>
            </a:r>
            <a:r>
              <a:rPr lang="en-US" b="1" dirty="0" smtClean="0"/>
              <a:t>artistic creation</a:t>
            </a:r>
            <a:r>
              <a:rPr lang="en-US" dirty="0" smtClean="0"/>
              <a:t>, and the circumstances attending </a:t>
            </a:r>
            <a:r>
              <a:rPr lang="en-US" b="1" dirty="0" smtClean="0"/>
              <a:t>our perception of the world</a:t>
            </a:r>
            <a:r>
              <a:rPr lang="en-US" dirty="0" smtClean="0"/>
              <a:t> outside ourselves.”  -- Mark Noll</a:t>
            </a:r>
          </a:p>
          <a:p>
            <a:endParaRPr lang="en-US" dirty="0" smtClean="0"/>
          </a:p>
        </p:txBody>
      </p:sp>
      <p:sp>
        <p:nvSpPr>
          <p:cNvPr id="3" name="Title 2"/>
          <p:cNvSpPr>
            <a:spLocks noGrp="1"/>
          </p:cNvSpPr>
          <p:nvPr>
            <p:ph type="title"/>
          </p:nvPr>
        </p:nvSpPr>
        <p:spPr/>
        <p:txBody>
          <a:bodyPr/>
          <a:lstStyle/>
          <a:p>
            <a:r>
              <a:rPr lang="en-US" dirty="0" smtClean="0"/>
              <a:t>Is There an Evangelical Mind?</a:t>
            </a:r>
            <a:endParaRPr lang="en-US" dirty="0"/>
          </a:p>
        </p:txBody>
      </p:sp>
    </p:spTree>
    <p:extLst>
      <p:ext uri="{BB962C8B-B14F-4D97-AF65-F5344CB8AC3E}">
        <p14:creationId xmlns:p14="http://schemas.microsoft.com/office/powerpoint/2010/main" val="4255731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makes liberal arts institutions of higher education different from Bible schools?</a:t>
            </a:r>
          </a:p>
          <a:p>
            <a:endParaRPr lang="en-US" dirty="0" smtClean="0"/>
          </a:p>
          <a:p>
            <a:r>
              <a:rPr lang="en-US" dirty="0" smtClean="0"/>
              <a:t>Could it be we do serious wide-ranging scholarship?</a:t>
            </a:r>
          </a:p>
          <a:p>
            <a:endParaRPr lang="en-US" dirty="0" smtClean="0"/>
          </a:p>
          <a:p>
            <a:r>
              <a:rPr lang="en-US" dirty="0" smtClean="0"/>
              <a:t>What are the scholarship policies of CCCU schools?</a:t>
            </a:r>
            <a:endParaRPr lang="en-US" dirty="0"/>
          </a:p>
        </p:txBody>
      </p:sp>
      <p:sp>
        <p:nvSpPr>
          <p:cNvPr id="3" name="Title 2"/>
          <p:cNvSpPr>
            <a:spLocks noGrp="1"/>
          </p:cNvSpPr>
          <p:nvPr>
            <p:ph type="title"/>
          </p:nvPr>
        </p:nvSpPr>
        <p:spPr/>
        <p:txBody>
          <a:bodyPr>
            <a:normAutofit/>
          </a:bodyPr>
          <a:lstStyle/>
          <a:p>
            <a:r>
              <a:rPr lang="en-US" dirty="0" smtClean="0"/>
              <a:t>The Association of Christian Librarians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dirty="0" smtClean="0"/>
              <a:t>Encouraged more than required</a:t>
            </a:r>
          </a:p>
          <a:p>
            <a:endParaRPr lang="en-US" dirty="0" smtClean="0"/>
          </a:p>
          <a:p>
            <a:r>
              <a:rPr lang="en-US" dirty="0" smtClean="0"/>
              <a:t>Having a scholarship policy increases support for scholarship</a:t>
            </a:r>
            <a:endParaRPr lang="en-US" dirty="0"/>
          </a:p>
        </p:txBody>
      </p:sp>
      <p:sp>
        <p:nvSpPr>
          <p:cNvPr id="4" name="Title 3"/>
          <p:cNvSpPr>
            <a:spLocks noGrp="1"/>
          </p:cNvSpPr>
          <p:nvPr>
            <p:ph type="title"/>
          </p:nvPr>
        </p:nvSpPr>
        <p:spPr/>
        <p:txBody>
          <a:bodyPr>
            <a:normAutofit fontScale="90000"/>
          </a:bodyPr>
          <a:lstStyle/>
          <a:p>
            <a:r>
              <a:rPr lang="en-US" dirty="0" smtClean="0"/>
              <a:t>Is Scholarship Encouraged or Required?</a:t>
            </a:r>
            <a:endParaRPr lang="en-US" dirty="0"/>
          </a:p>
        </p:txBody>
      </p:sp>
      <p:graphicFrame>
        <p:nvGraphicFramePr>
          <p:cNvPr id="5" name="Content Placeholder 4"/>
          <p:cNvGraphicFramePr>
            <a:graphicFrameLocks noGrp="1"/>
          </p:cNvGraphicFramePr>
          <p:nvPr>
            <p:ph sz="half" idx="2"/>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141 participants (50% response)</a:t>
            </a:r>
          </a:p>
          <a:p>
            <a:pPr lvl="1"/>
            <a:r>
              <a:rPr lang="en-US" dirty="0" smtClean="0"/>
              <a:t>73 library directors</a:t>
            </a:r>
          </a:p>
          <a:p>
            <a:pPr lvl="1"/>
            <a:endParaRPr lang="en-US" dirty="0" smtClean="0"/>
          </a:p>
          <a:p>
            <a:pPr lvl="1"/>
            <a:r>
              <a:rPr lang="en-US" dirty="0" smtClean="0"/>
              <a:t>54 academic deans and other academic administrators</a:t>
            </a:r>
          </a:p>
          <a:p>
            <a:pPr lvl="1"/>
            <a:endParaRPr lang="en-US" dirty="0" smtClean="0"/>
          </a:p>
          <a:p>
            <a:pPr lvl="1"/>
            <a:r>
              <a:rPr lang="en-US" dirty="0" smtClean="0"/>
              <a:t>14 non-responders</a:t>
            </a:r>
          </a:p>
          <a:p>
            <a:pPr lvl="1"/>
            <a:endParaRPr lang="en-US" dirty="0" smtClean="0"/>
          </a:p>
          <a:p>
            <a:pPr lvl="1"/>
            <a:endParaRPr lang="en-US" dirty="0"/>
          </a:p>
        </p:txBody>
      </p:sp>
      <p:sp>
        <p:nvSpPr>
          <p:cNvPr id="3" name="Title 2"/>
          <p:cNvSpPr>
            <a:spLocks noGrp="1"/>
          </p:cNvSpPr>
          <p:nvPr>
            <p:ph type="title"/>
          </p:nvPr>
        </p:nvSpPr>
        <p:spPr/>
        <p:txBody>
          <a:bodyPr/>
          <a:lstStyle/>
          <a:p>
            <a:r>
              <a:rPr lang="en-US" dirty="0" smtClean="0"/>
              <a:t>Participants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709524" y="383059"/>
            <a:ext cx="6066664" cy="6079525"/>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a:stretch>
            <a:fillRect/>
          </a:stretch>
        </p:blipFill>
        <p:spPr bwMode="auto">
          <a:xfrm>
            <a:off x="656838" y="1532238"/>
            <a:ext cx="1190625" cy="4374292"/>
          </a:xfrm>
          <a:prstGeom prst="rect">
            <a:avLst/>
          </a:prstGeom>
          <a:noFill/>
          <a:ln w="9525">
            <a:noFill/>
            <a:miter lim="800000"/>
            <a:headEnd/>
            <a:tailEnd/>
          </a:ln>
        </p:spPr>
      </p:pic>
      <p:sp>
        <p:nvSpPr>
          <p:cNvPr id="6" name="TextBox 5"/>
          <p:cNvSpPr txBox="1"/>
          <p:nvPr/>
        </p:nvSpPr>
        <p:spPr>
          <a:xfrm>
            <a:off x="6858000" y="1470454"/>
            <a:ext cx="5053914" cy="3046988"/>
          </a:xfrm>
          <a:prstGeom prst="rect">
            <a:avLst/>
          </a:prstGeom>
          <a:noFill/>
        </p:spPr>
        <p:txBody>
          <a:bodyPr wrap="square" rtlCol="0">
            <a:spAutoFit/>
          </a:bodyPr>
          <a:lstStyle/>
          <a:p>
            <a:r>
              <a:rPr lang="en-US" sz="3600" b="1" dirty="0" smtClean="0"/>
              <a:t>Highest Rated</a:t>
            </a:r>
          </a:p>
          <a:p>
            <a:endParaRPr lang="en-US" sz="2400" dirty="0" smtClean="0"/>
          </a:p>
          <a:p>
            <a:r>
              <a:rPr lang="en-US" sz="2400" b="1" dirty="0" smtClean="0"/>
              <a:t>Teaching &amp; Learning:  89.1%</a:t>
            </a:r>
          </a:p>
          <a:p>
            <a:r>
              <a:rPr lang="en-US" dirty="0" smtClean="0"/>
              <a:t>     (Weighted average:  4.23)</a:t>
            </a:r>
          </a:p>
          <a:p>
            <a:r>
              <a:rPr lang="en-US" sz="2400" b="1" dirty="0" smtClean="0"/>
              <a:t>Faith integration projects:  88.5%</a:t>
            </a:r>
          </a:p>
          <a:p>
            <a:r>
              <a:rPr lang="en-US" dirty="0" smtClean="0"/>
              <a:t>     (Weighted average 4.09)</a:t>
            </a:r>
          </a:p>
          <a:p>
            <a:r>
              <a:rPr lang="en-US" sz="2400" b="1" dirty="0" smtClean="0"/>
              <a:t>Publication Projects:  80.7%</a:t>
            </a:r>
          </a:p>
          <a:p>
            <a:r>
              <a:rPr lang="en-US" dirty="0" smtClean="0"/>
              <a:t>     Weighted average  3.97)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189971" y="687731"/>
            <a:ext cx="5715000" cy="545782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803703" y="1927784"/>
            <a:ext cx="4381500" cy="3830465"/>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9709965" y="1927784"/>
            <a:ext cx="1325988" cy="3830465"/>
          </a:xfrm>
          <a:prstGeom prst="rect">
            <a:avLst/>
          </a:prstGeom>
          <a:noFill/>
          <a:ln w="9525">
            <a:noFill/>
            <a:miter lim="800000"/>
            <a:headEnd/>
            <a:tailEnd/>
          </a:ln>
        </p:spPr>
      </p:pic>
      <p:sp>
        <p:nvSpPr>
          <p:cNvPr id="2" name="TextBox 1"/>
          <p:cNvSpPr txBox="1"/>
          <p:nvPr/>
        </p:nvSpPr>
        <p:spPr>
          <a:xfrm>
            <a:off x="565080" y="606175"/>
            <a:ext cx="4027468" cy="830997"/>
          </a:xfrm>
          <a:prstGeom prst="rect">
            <a:avLst/>
          </a:prstGeom>
          <a:noFill/>
        </p:spPr>
        <p:txBody>
          <a:bodyPr wrap="square" rtlCol="0">
            <a:spAutoFit/>
          </a:bodyPr>
          <a:lstStyle/>
          <a:p>
            <a:r>
              <a:rPr lang="en-US" sz="2400" b="1" dirty="0" smtClean="0"/>
              <a:t>Ways Universities Encourage Scholarship</a:t>
            </a:r>
            <a:endParaRPr lang="en-US" sz="2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3563"/>
            <a:ext cx="10515600" cy="1266611"/>
          </a:xfrm>
        </p:spPr>
        <p:txBody>
          <a:bodyPr>
            <a:normAutofit fontScale="90000"/>
          </a:bodyPr>
          <a:lstStyle/>
          <a:p>
            <a:r>
              <a:rPr lang="en-US" dirty="0" smtClean="0"/>
              <a:t>Ways of Encouraging Scholarship Compared: Faculty vs. Librarians</a:t>
            </a:r>
            <a:endParaRPr lang="en-US" dirty="0"/>
          </a:p>
        </p:txBody>
      </p:sp>
      <p:pic>
        <p:nvPicPr>
          <p:cNvPr id="3" name="Picture 2"/>
          <p:cNvPicPr>
            <a:picLocks noChangeAspect="1" noChangeArrowheads="1"/>
          </p:cNvPicPr>
          <p:nvPr/>
        </p:nvPicPr>
        <p:blipFill>
          <a:blip r:embed="rId3" cstate="print"/>
          <a:srcRect/>
          <a:stretch>
            <a:fillRect/>
          </a:stretch>
        </p:blipFill>
        <p:spPr bwMode="auto">
          <a:xfrm>
            <a:off x="297592" y="1400175"/>
            <a:ext cx="5715000" cy="5457825"/>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6025206" y="1408670"/>
            <a:ext cx="5857875" cy="5449329"/>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Melancholy abstract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elancholy abstract design template" id="{53D6E29E-BC16-4C15-929C-E5E8D3EE1C7C}" vid="{7719C5F9-D258-4D09-B252-90C1DAED72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CEFEFB8-71C6-4A9E-8EF9-0768355D7E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Melancholy abstract design slides</Template>
  <TotalTime>6209</TotalTime>
  <Words>2658</Words>
  <Application>Microsoft Office PowerPoint</Application>
  <PresentationFormat>Widescreen</PresentationFormat>
  <Paragraphs>132</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Century Gothic</vt:lpstr>
      <vt:lpstr>Melancholy abstract design template</vt:lpstr>
      <vt:lpstr>Scholarship Policies and Attitudes at the Council for Christian Colleges and Universities (CCCU)</vt:lpstr>
      <vt:lpstr>Can Christians Think?</vt:lpstr>
      <vt:lpstr>Is There an Evangelical Mind?</vt:lpstr>
      <vt:lpstr>The Association of Christian Librarians</vt:lpstr>
      <vt:lpstr>Is Scholarship Encouraged or Required?</vt:lpstr>
      <vt:lpstr>Participants</vt:lpstr>
      <vt:lpstr>PowerPoint Presentation</vt:lpstr>
      <vt:lpstr>PowerPoint Presentation</vt:lpstr>
      <vt:lpstr>Ways of Encouraging Scholarship Compared: Faculty vs. Librarians</vt:lpstr>
      <vt:lpstr>PowerPoint Presentation</vt:lpstr>
      <vt:lpstr>PowerPoint Presentation</vt:lpstr>
      <vt:lpstr>PowerPoint Presentation</vt:lpstr>
      <vt:lpstr>PowerPoint Presentation</vt:lpstr>
      <vt:lpstr>Librarians Have Less Tenure</vt:lpstr>
      <vt:lpstr>In your institution it is difficult for a person to achieve tenure or promotion if she or he does not publish.</vt:lpstr>
      <vt:lpstr>Currently Engaged in Scholarship?</vt:lpstr>
      <vt:lpstr>Attending Professional Meetings</vt:lpstr>
      <vt:lpstr>Do We Limit Academic Freedom?</vt:lpstr>
      <vt:lpstr>What Research Topics Must Faculty Avoid?</vt:lpstr>
      <vt:lpstr>PowerPoint Presentation</vt:lpstr>
      <vt:lpstr>Thank you!</vt:lpstr>
    </vt:vector>
  </TitlesOfParts>
  <Company>ONU2013</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Craighton Hippenhammer</dc:creator>
  <cp:keywords/>
  <cp:lastModifiedBy>Craighton Hippenhammer</cp:lastModifiedBy>
  <cp:revision>297</cp:revision>
  <cp:lastPrinted>2016-04-20T20:34:05Z</cp:lastPrinted>
  <dcterms:created xsi:type="dcterms:W3CDTF">2016-04-06T18:08:17Z</dcterms:created>
  <dcterms:modified xsi:type="dcterms:W3CDTF">2016-04-20T20:37:35Z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TC034605309991</vt:lpwstr>
  </property>
</Properties>
</file>