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6" r:id="rId2"/>
    <p:sldId id="303" r:id="rId3"/>
    <p:sldId id="257" r:id="rId4"/>
    <p:sldId id="258" r:id="rId5"/>
    <p:sldId id="259" r:id="rId6"/>
    <p:sldId id="261" r:id="rId7"/>
    <p:sldId id="297" r:id="rId8"/>
    <p:sldId id="298" r:id="rId9"/>
    <p:sldId id="263" r:id="rId10"/>
    <p:sldId id="266" r:id="rId11"/>
    <p:sldId id="267" r:id="rId12"/>
    <p:sldId id="268" r:id="rId13"/>
    <p:sldId id="269" r:id="rId14"/>
    <p:sldId id="270" r:id="rId15"/>
    <p:sldId id="271" r:id="rId16"/>
    <p:sldId id="272" r:id="rId17"/>
    <p:sldId id="273" r:id="rId18"/>
    <p:sldId id="290" r:id="rId19"/>
    <p:sldId id="291" r:id="rId20"/>
    <p:sldId id="274" r:id="rId21"/>
    <p:sldId id="304" r:id="rId22"/>
    <p:sldId id="302" r:id="rId23"/>
    <p:sldId id="305" r:id="rId24"/>
    <p:sldId id="306"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2553" autoAdjust="0"/>
  </p:normalViewPr>
  <p:slideViewPr>
    <p:cSldViewPr snapToGrid="0">
      <p:cViewPr varScale="1">
        <p:scale>
          <a:sx n="63" d="100"/>
          <a:sy n="63" d="100"/>
        </p:scale>
        <p:origin x="80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412B79-DEE3-4C85-9B49-73D82FD0638F}" type="datetimeFigureOut">
              <a:rPr lang="en-US" smtClean="0"/>
              <a:t>3/16/2019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85E46-A594-4DB9-ADAB-DC8FA4E4602C}" type="slidenum">
              <a:rPr lang="en-US" smtClean="0"/>
              <a:t>‹#›</a:t>
            </a:fld>
            <a:endParaRPr lang="en-US"/>
          </a:p>
        </p:txBody>
      </p:sp>
    </p:spTree>
    <p:extLst>
      <p:ext uri="{BB962C8B-B14F-4D97-AF65-F5344CB8AC3E}">
        <p14:creationId xmlns:p14="http://schemas.microsoft.com/office/powerpoint/2010/main" val="1628949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30000" dirty="0"/>
              <a:t>st</a:t>
            </a:r>
            <a:r>
              <a:rPr lang="en-US" dirty="0"/>
              <a:t> run through-</a:t>
            </a:r>
          </a:p>
          <a:p>
            <a:r>
              <a:rPr lang="en-US" dirty="0"/>
              <a:t>2</a:t>
            </a:r>
            <a:r>
              <a:rPr lang="en-US" baseline="30000" dirty="0"/>
              <a:t>nd</a:t>
            </a:r>
            <a:r>
              <a:rPr lang="en-US" dirty="0"/>
              <a:t> run through-</a:t>
            </a:r>
          </a:p>
          <a:p>
            <a:r>
              <a:rPr lang="en-US" dirty="0"/>
              <a:t>3</a:t>
            </a:r>
            <a:r>
              <a:rPr lang="en-US" baseline="30000" dirty="0"/>
              <a:t>rd</a:t>
            </a:r>
            <a:r>
              <a:rPr lang="en-US" dirty="0"/>
              <a:t> run through-</a:t>
            </a:r>
          </a:p>
          <a:p>
            <a:r>
              <a:rPr lang="en-US" dirty="0"/>
              <a:t>4</a:t>
            </a:r>
            <a:r>
              <a:rPr lang="en-US" baseline="30000" dirty="0"/>
              <a:t>th</a:t>
            </a:r>
            <a:r>
              <a:rPr lang="en-US" dirty="0"/>
              <a:t> run through-</a:t>
            </a:r>
          </a:p>
          <a:p>
            <a:r>
              <a:rPr lang="en-US" dirty="0"/>
              <a:t>5</a:t>
            </a:r>
            <a:r>
              <a:rPr lang="en-US" baseline="30000" dirty="0"/>
              <a:t>th</a:t>
            </a:r>
            <a:r>
              <a:rPr lang="en-US" dirty="0"/>
              <a:t> run through- </a:t>
            </a:r>
          </a:p>
        </p:txBody>
      </p:sp>
      <p:sp>
        <p:nvSpPr>
          <p:cNvPr id="4" name="Slide Number Placeholder 3"/>
          <p:cNvSpPr>
            <a:spLocks noGrp="1"/>
          </p:cNvSpPr>
          <p:nvPr>
            <p:ph type="sldNum" sz="quarter" idx="10"/>
          </p:nvPr>
        </p:nvSpPr>
        <p:spPr/>
        <p:txBody>
          <a:bodyPr/>
          <a:lstStyle/>
          <a:p>
            <a:fld id="{0D885E46-A594-4DB9-ADAB-DC8FA4E4602C}" type="slidenum">
              <a:rPr lang="en-US" smtClean="0"/>
              <a:t>1</a:t>
            </a:fld>
            <a:endParaRPr lang="en-US"/>
          </a:p>
        </p:txBody>
      </p:sp>
    </p:spTree>
    <p:extLst>
      <p:ext uri="{BB962C8B-B14F-4D97-AF65-F5344CB8AC3E}">
        <p14:creationId xmlns:p14="http://schemas.microsoft.com/office/powerpoint/2010/main" val="2136671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Due to snowball sampling procedures, it is not possible to determine the exact number of individuals who were contacted regarding participation in the study so a response rate cannot be calculated</a:t>
            </a:r>
          </a:p>
          <a:p>
            <a:r>
              <a:rPr lang="en-US" dirty="0"/>
              <a:t>Demographics-age was also collected as a range</a:t>
            </a:r>
          </a:p>
        </p:txBody>
      </p:sp>
      <p:sp>
        <p:nvSpPr>
          <p:cNvPr id="4" name="Slide Number Placeholder 3"/>
          <p:cNvSpPr>
            <a:spLocks noGrp="1"/>
          </p:cNvSpPr>
          <p:nvPr>
            <p:ph type="sldNum" sz="quarter" idx="5"/>
          </p:nvPr>
        </p:nvSpPr>
        <p:spPr/>
        <p:txBody>
          <a:bodyPr/>
          <a:lstStyle/>
          <a:p>
            <a:fld id="{0D885E46-A594-4DB9-ADAB-DC8FA4E4602C}" type="slidenum">
              <a:rPr lang="en-US" smtClean="0"/>
              <a:t>12</a:t>
            </a:fld>
            <a:endParaRPr lang="en-US"/>
          </a:p>
        </p:txBody>
      </p:sp>
    </p:spTree>
    <p:extLst>
      <p:ext uri="{BB962C8B-B14F-4D97-AF65-F5344CB8AC3E}">
        <p14:creationId xmlns:p14="http://schemas.microsoft.com/office/powerpoint/2010/main" val="1550102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WHOQOL-BREF-</a:t>
            </a:r>
            <a:r>
              <a:rPr lang="en-US" sz="1200" kern="1200" dirty="0">
                <a:solidFill>
                  <a:schemeClr val="tx1"/>
                </a:solidFill>
                <a:effectLst/>
                <a:latin typeface="+mn-lt"/>
                <a:ea typeface="+mn-ea"/>
                <a:cs typeface="+mn-cs"/>
              </a:rPr>
              <a:t>Power et al went on to state that “where quality of life is not a major focus, but either part of a larger battery or a part of a large population-based study, then the shorter WHOQOL-BREF provides a good alternative” (p. 505). </a:t>
            </a:r>
            <a:endParaRPr lang="en-US" dirty="0"/>
          </a:p>
          <a:p>
            <a:r>
              <a:rPr lang="en-US" dirty="0"/>
              <a:t>SCI-2 Most frequently used quantitative sense of community measure in the social sciences</a:t>
            </a:r>
          </a:p>
          <a:p>
            <a:r>
              <a:rPr lang="en-US" dirty="0"/>
              <a:t>Unlike original SCI the SCI-2 addresses ALL tenets of the sense of community theory on which it was based</a:t>
            </a:r>
          </a:p>
          <a:p>
            <a:r>
              <a:rPr lang="en-US" dirty="0"/>
              <a:t>The ACRS was developed as no other suitable, available instrument was located. Development allowed for the focus on 4 types of resources and a focus on accessibility as compared to availability. </a:t>
            </a:r>
          </a:p>
          <a:p>
            <a:r>
              <a:rPr lang="en-US" dirty="0"/>
              <a:t>2 Rounds of pilot testing, 20 different participants in each round</a:t>
            </a:r>
          </a:p>
          <a:p>
            <a:r>
              <a:rPr lang="en-US" dirty="0"/>
              <a:t>Allowed for a focus on accessibility not just availability based on participant perspective which aligned with other measures which focused on participant perspective</a:t>
            </a:r>
          </a:p>
          <a:p>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13</a:t>
            </a:fld>
            <a:endParaRPr lang="en-US"/>
          </a:p>
        </p:txBody>
      </p:sp>
    </p:spTree>
    <p:extLst>
      <p:ext uri="{BB962C8B-B14F-4D97-AF65-F5344CB8AC3E}">
        <p14:creationId xmlns:p14="http://schemas.microsoft.com/office/powerpoint/2010/main" val="3522901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Salkind (2017) </a:t>
            </a:r>
            <a:r>
              <a:rPr lang="en-US" sz="1200" kern="1200" dirty="0">
                <a:solidFill>
                  <a:schemeClr val="tx1"/>
                </a:solidFill>
                <a:effectLst/>
                <a:latin typeface="+mn-lt"/>
                <a:ea typeface="+mn-ea"/>
                <a:cs typeface="+mn-cs"/>
              </a:rPr>
              <a:t>described a correlation coefficient between .2 and .4 as implying a weak relationship</a:t>
            </a:r>
          </a:p>
          <a:p>
            <a:r>
              <a:rPr lang="en-US" sz="1200" kern="1200" dirty="0">
                <a:solidFill>
                  <a:schemeClr val="tx1"/>
                </a:solidFill>
                <a:effectLst/>
                <a:latin typeface="+mn-lt"/>
                <a:ea typeface="+mn-ea"/>
                <a:cs typeface="+mn-cs"/>
              </a:rPr>
              <a:t>7% of the variance in QOL can be explained by the variance in Sense of Community</a:t>
            </a:r>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14</a:t>
            </a:fld>
            <a:endParaRPr lang="en-US"/>
          </a:p>
        </p:txBody>
      </p:sp>
    </p:spTree>
    <p:extLst>
      <p:ext uri="{BB962C8B-B14F-4D97-AF65-F5344CB8AC3E}">
        <p14:creationId xmlns:p14="http://schemas.microsoft.com/office/powerpoint/2010/main" val="1779189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 County-</a:t>
            </a:r>
            <a:r>
              <a:rPr lang="en-US" sz="1200" kern="1200" dirty="0">
                <a:solidFill>
                  <a:schemeClr val="tx1"/>
                </a:solidFill>
                <a:effectLst/>
                <a:latin typeface="+mn-lt"/>
                <a:ea typeface="+mn-ea"/>
                <a:cs typeface="+mn-cs"/>
              </a:rPr>
              <a:t>only 4% of the variance in QOL can be explained by the variance in Accessibility of Community Resources</a:t>
            </a:r>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16</a:t>
            </a:fld>
            <a:endParaRPr lang="en-US"/>
          </a:p>
        </p:txBody>
      </p:sp>
    </p:spTree>
    <p:extLst>
      <p:ext uri="{BB962C8B-B14F-4D97-AF65-F5344CB8AC3E}">
        <p14:creationId xmlns:p14="http://schemas.microsoft.com/office/powerpoint/2010/main" val="1502944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sample of midwestern rural residents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Higher levels of sense of community correlated with higher levels of QOL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RQ2-OVERALL results did not support a relationship between Accessibility of Community Resources and QOL but MI County results did support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RQ3-Employment-most difficult resource to access followed by Leisure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       -Greater ease of access for Education and Social Services than either Employment or Leisure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No statistically significant difference in accessibility of Education and Social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accent2"/>
              </a:solidFill>
            </a:endParaRPr>
          </a:p>
          <a:p>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20</a:t>
            </a:fld>
            <a:endParaRPr lang="en-US"/>
          </a:p>
        </p:txBody>
      </p:sp>
    </p:spTree>
    <p:extLst>
      <p:ext uri="{BB962C8B-B14F-4D97-AF65-F5344CB8AC3E}">
        <p14:creationId xmlns:p14="http://schemas.microsoft.com/office/powerpoint/2010/main" val="3886582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2"/>
                </a:solidFill>
              </a:rPr>
              <a:t>Likely the first picture of the QOL situation specific to rural Midwesterners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accent2"/>
                </a:solidFill>
              </a:rPr>
              <a:t>Support future research exploring the relationship between the variables in a midwestern context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u="sng" dirty="0">
                <a:solidFill>
                  <a:schemeClr val="accent2"/>
                </a:solidFill>
                <a:highlight>
                  <a:srgbClr val="C0C0C0"/>
                </a:highlight>
              </a:rPr>
              <a:t>RQ1 Results</a:t>
            </a:r>
            <a:r>
              <a:rPr lang="en-US" b="1" dirty="0">
                <a:solidFill>
                  <a:schemeClr val="accent2"/>
                </a:solidFill>
                <a:highlight>
                  <a:srgbClr val="C0C0C0"/>
                </a:highlight>
              </a:rPr>
              <a:t>: Support future research of variables’ relationship in a Midwest context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u="sng" dirty="0">
                <a:solidFill>
                  <a:schemeClr val="accent2"/>
                </a:solidFill>
                <a:highlight>
                  <a:srgbClr val="C0C0C0"/>
                </a:highlight>
              </a:rPr>
              <a:t>RQ2 Results</a:t>
            </a:r>
            <a:r>
              <a:rPr lang="en-US" b="1" dirty="0">
                <a:solidFill>
                  <a:schemeClr val="accent2"/>
                </a:solidFill>
                <a:highlight>
                  <a:srgbClr val="C0C0C0"/>
                </a:highlight>
              </a:rPr>
              <a:t>: Approaching significance, Reached significance for Michigan County, Further research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accent2"/>
              </a:solidFill>
            </a:endParaRPr>
          </a:p>
          <a:p>
            <a:r>
              <a:rPr lang="en-US" dirty="0"/>
              <a:t>For the counties studied and possibly for mostly rural, Midwest counties in general</a:t>
            </a:r>
          </a:p>
          <a:p>
            <a:r>
              <a:rPr lang="en-US" dirty="0"/>
              <a:t>For the counties studied, as employment determined least accessible of the 4 resources studied</a:t>
            </a:r>
          </a:p>
          <a:p>
            <a:r>
              <a:rPr lang="en-US" dirty="0"/>
              <a:t>Greater employment access may help facilitate achieving adequate employment</a:t>
            </a:r>
          </a:p>
          <a:p>
            <a:r>
              <a:rPr lang="en-US" sz="1200" kern="1200" dirty="0">
                <a:solidFill>
                  <a:schemeClr val="tx1"/>
                </a:solidFill>
                <a:effectLst/>
                <a:latin typeface="+mn-lt"/>
                <a:ea typeface="+mn-ea"/>
                <a:cs typeface="+mn-cs"/>
              </a:rPr>
              <a:t>Efforts aimed at increasing the accessibility of adequate employment could also help stem ill effects of outmigration and rural brain drain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accent2"/>
                </a:solidFill>
              </a:rPr>
              <a:t>Underemployment-</a:t>
            </a:r>
            <a:r>
              <a:rPr lang="en-US" b="1" dirty="0">
                <a:solidFill>
                  <a:schemeClr val="tx2"/>
                </a:solidFill>
              </a:rPr>
              <a:t>e.g. Rural families with dual-incomes still living near to or below poverty level </a:t>
            </a:r>
            <a:r>
              <a:rPr lang="en-US" sz="1100" b="1" i="1" dirty="0">
                <a:solidFill>
                  <a:schemeClr val="tx2"/>
                </a:solidFill>
              </a:rPr>
              <a:t>(Cochran, 2012)</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accent2"/>
              </a:solidFill>
            </a:endParaRPr>
          </a:p>
          <a:p>
            <a:endParaRPr lang="en-US" b="1" dirty="0">
              <a:solidFill>
                <a:schemeClr val="tx2"/>
              </a:solidFill>
            </a:endParaRPr>
          </a:p>
          <a:p>
            <a:endParaRPr lang="en-US" dirty="0"/>
          </a:p>
        </p:txBody>
      </p:sp>
      <p:sp>
        <p:nvSpPr>
          <p:cNvPr id="4" name="Slide Number Placeholder 3"/>
          <p:cNvSpPr>
            <a:spLocks noGrp="1"/>
          </p:cNvSpPr>
          <p:nvPr>
            <p:ph type="sldNum" sz="quarter" idx="5"/>
          </p:nvPr>
        </p:nvSpPr>
        <p:spPr/>
        <p:txBody>
          <a:bodyPr/>
          <a:lstStyle/>
          <a:p>
            <a:fld id="{0D885E46-A594-4DB9-ADAB-DC8FA4E4602C}" type="slidenum">
              <a:rPr lang="en-US" smtClean="0"/>
              <a:t>21</a:t>
            </a:fld>
            <a:endParaRPr lang="en-US"/>
          </a:p>
        </p:txBody>
      </p:sp>
    </p:spTree>
    <p:extLst>
      <p:ext uri="{BB962C8B-B14F-4D97-AF65-F5344CB8AC3E}">
        <p14:creationId xmlns:p14="http://schemas.microsoft.com/office/powerpoint/2010/main" val="1402011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Replicate study retaining a Midwest focus but with a larger sample size of greater than 400 in keeping with the recommendation from Gay et al 2012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Minimize </a:t>
            </a:r>
            <a:r>
              <a:rPr lang="en-US" b="0" dirty="0">
                <a:solidFill>
                  <a:schemeClr val="tx2"/>
                </a:solidFill>
              </a:rPr>
              <a:t>number of </a:t>
            </a:r>
            <a:r>
              <a:rPr lang="en-US" b="0" dirty="0" err="1">
                <a:solidFill>
                  <a:schemeClr val="tx2"/>
                </a:solidFill>
              </a:rPr>
              <a:t>receipients</a:t>
            </a:r>
            <a:r>
              <a:rPr lang="en-US" b="0" dirty="0">
                <a:solidFill>
                  <a:schemeClr val="tx2"/>
                </a:solidFill>
              </a:rPr>
              <a:t> on a single email invite (keep at 15-20), </a:t>
            </a:r>
            <a:r>
              <a:rPr lang="en-US" sz="1200" b="1" kern="1200" dirty="0">
                <a:solidFill>
                  <a:schemeClr val="tx1"/>
                </a:solidFill>
                <a:effectLst/>
                <a:latin typeface="+mn-lt"/>
                <a:ea typeface="+mn-ea"/>
                <a:cs typeface="+mn-cs"/>
              </a:rPr>
              <a:t>Follow-Up</a:t>
            </a:r>
            <a:r>
              <a:rPr lang="en-US" sz="1200" kern="1200" dirty="0">
                <a:solidFill>
                  <a:schemeClr val="tx1"/>
                </a:solidFill>
                <a:effectLst/>
                <a:latin typeface="+mn-lt"/>
                <a:ea typeface="+mn-ea"/>
                <a:cs typeface="+mn-cs"/>
              </a:rPr>
              <a:t> the survey invite with an email directly from the researcher’s email address (inform invite sent, request to check spam filter)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study utilized Nazarene churches as completion sites-location may have served to bias the sample by possibly restricting the demographic select alternate sites with less potential for sample bias-i.e. library, school, town hall, etc. </a:t>
            </a:r>
            <a:endParaRPr lang="en-US" b="1" dirty="0">
              <a:solidFill>
                <a:schemeClr val="tx2"/>
              </a:solidFill>
            </a:endParaRPr>
          </a:p>
        </p:txBody>
      </p:sp>
      <p:sp>
        <p:nvSpPr>
          <p:cNvPr id="4" name="Slide Number Placeholder 3"/>
          <p:cNvSpPr>
            <a:spLocks noGrp="1"/>
          </p:cNvSpPr>
          <p:nvPr>
            <p:ph type="sldNum" sz="quarter" idx="5"/>
          </p:nvPr>
        </p:nvSpPr>
        <p:spPr/>
        <p:txBody>
          <a:bodyPr/>
          <a:lstStyle/>
          <a:p>
            <a:fld id="{0D885E46-A594-4DB9-ADAB-DC8FA4E4602C}" type="slidenum">
              <a:rPr lang="en-US" smtClean="0"/>
              <a:t>22</a:t>
            </a:fld>
            <a:endParaRPr lang="en-US"/>
          </a:p>
        </p:txBody>
      </p:sp>
    </p:spTree>
    <p:extLst>
      <p:ext uri="{BB962C8B-B14F-4D97-AF65-F5344CB8AC3E}">
        <p14:creationId xmlns:p14="http://schemas.microsoft.com/office/powerpoint/2010/main" val="1774462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WHOQOL-Group undertook efforts to expanded QOL understanding to be valid and reliable across different cultures-resulted in WHOQOL-100</a:t>
            </a:r>
          </a:p>
          <a:p>
            <a:r>
              <a:rPr lang="en-US" dirty="0"/>
              <a:t>U.S. Census Bureau (as of 2010 census) Counties Mostly Rural, Completely Rural, Mostly Urban</a:t>
            </a:r>
          </a:p>
          <a:p>
            <a:r>
              <a:rPr lang="en-US" dirty="0"/>
              <a:t>Rural definition updated-every decade with the census</a:t>
            </a:r>
          </a:p>
        </p:txBody>
      </p:sp>
      <p:sp>
        <p:nvSpPr>
          <p:cNvPr id="4" name="Slide Number Placeholder 3"/>
          <p:cNvSpPr>
            <a:spLocks noGrp="1"/>
          </p:cNvSpPr>
          <p:nvPr>
            <p:ph type="sldNum" sz="quarter" idx="5"/>
          </p:nvPr>
        </p:nvSpPr>
        <p:spPr/>
        <p:txBody>
          <a:bodyPr/>
          <a:lstStyle/>
          <a:p>
            <a:fld id="{0D885E46-A594-4DB9-ADAB-DC8FA4E4602C}" type="slidenum">
              <a:rPr lang="en-US" smtClean="0"/>
              <a:t>2</a:t>
            </a:fld>
            <a:endParaRPr lang="en-US"/>
          </a:p>
        </p:txBody>
      </p:sp>
    </p:spTree>
    <p:extLst>
      <p:ext uri="{BB962C8B-B14F-4D97-AF65-F5344CB8AC3E}">
        <p14:creationId xmlns:p14="http://schemas.microsoft.com/office/powerpoint/2010/main" val="4093020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talk more about Outmigration and Brain Drain in a minute</a:t>
            </a:r>
          </a:p>
          <a:p>
            <a:r>
              <a:rPr lang="en-US" b="1" dirty="0">
                <a:solidFill>
                  <a:schemeClr val="tx2"/>
                </a:solidFill>
              </a:rPr>
              <a:t>Limitations: Available services, Stable, well-paying employment and Opportunities for diverse social connections</a:t>
            </a:r>
          </a:p>
        </p:txBody>
      </p:sp>
      <p:sp>
        <p:nvSpPr>
          <p:cNvPr id="4" name="Slide Number Placeholder 3"/>
          <p:cNvSpPr>
            <a:spLocks noGrp="1"/>
          </p:cNvSpPr>
          <p:nvPr>
            <p:ph type="sldNum" sz="quarter" idx="5"/>
          </p:nvPr>
        </p:nvSpPr>
        <p:spPr/>
        <p:txBody>
          <a:bodyPr/>
          <a:lstStyle/>
          <a:p>
            <a:fld id="{0D885E46-A594-4DB9-ADAB-DC8FA4E4602C}" type="slidenum">
              <a:rPr lang="en-US" smtClean="0"/>
              <a:t>3</a:t>
            </a:fld>
            <a:endParaRPr lang="en-US"/>
          </a:p>
        </p:txBody>
      </p:sp>
    </p:spTree>
    <p:extLst>
      <p:ext uri="{BB962C8B-B14F-4D97-AF65-F5344CB8AC3E}">
        <p14:creationId xmlns:p14="http://schemas.microsoft.com/office/powerpoint/2010/main" val="2640062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Nonmetro workers more likely than suburban and metro central city workers to become underemployed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Less likely to move upward into adequate employment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BRAIN DRAIN/OUTMIGRATION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accent2"/>
                </a:solidFill>
                <a:highlight>
                  <a:srgbClr val="C0C0C0"/>
                </a:highlight>
              </a:rPr>
              <a:t>Education and/or employment opportunities prevalent drivers of outmigration </a:t>
            </a:r>
            <a:r>
              <a:rPr lang="en-US" sz="1200" b="1" i="1" dirty="0">
                <a:solidFill>
                  <a:schemeClr val="accent2"/>
                </a:solidFill>
                <a:highlight>
                  <a:srgbClr val="C0C0C0"/>
                </a:highlight>
              </a:rPr>
              <a:t>(Mills &amp; Hazarika, 2001; </a:t>
            </a:r>
            <a:r>
              <a:rPr lang="en-US" sz="1200" b="1" i="1" dirty="0" err="1">
                <a:solidFill>
                  <a:schemeClr val="accent2"/>
                </a:solidFill>
                <a:highlight>
                  <a:srgbClr val="C0C0C0"/>
                </a:highlight>
              </a:rPr>
              <a:t>Eacott</a:t>
            </a:r>
            <a:r>
              <a:rPr lang="en-US" sz="1200" b="1" i="1" dirty="0">
                <a:solidFill>
                  <a:schemeClr val="accent2"/>
                </a:solidFill>
                <a:highlight>
                  <a:srgbClr val="C0C0C0"/>
                </a:highlight>
              </a:rPr>
              <a:t> &amp; Sohn, 2006; </a:t>
            </a:r>
            <a:r>
              <a:rPr lang="en-US" sz="1200" b="1" i="1" dirty="0" err="1">
                <a:solidFill>
                  <a:schemeClr val="accent2"/>
                </a:solidFill>
                <a:highlight>
                  <a:srgbClr val="C0C0C0"/>
                </a:highlight>
              </a:rPr>
              <a:t>Theodori</a:t>
            </a:r>
            <a:r>
              <a:rPr lang="en-US" sz="1200" b="1" i="1" dirty="0">
                <a:solidFill>
                  <a:schemeClr val="accent2"/>
                </a:solidFill>
                <a:highlight>
                  <a:srgbClr val="C0C0C0"/>
                </a:highlight>
              </a:rPr>
              <a:t> &amp; </a:t>
            </a:r>
            <a:r>
              <a:rPr lang="en-US" sz="1200" b="1" i="1" dirty="0" err="1">
                <a:solidFill>
                  <a:schemeClr val="accent2"/>
                </a:solidFill>
                <a:highlight>
                  <a:srgbClr val="C0C0C0"/>
                </a:highlight>
              </a:rPr>
              <a:t>Theodori</a:t>
            </a:r>
            <a:r>
              <a:rPr lang="en-US" sz="1200" b="1" i="1" dirty="0">
                <a:solidFill>
                  <a:schemeClr val="accent2"/>
                </a:solidFill>
                <a:highlight>
                  <a:srgbClr val="C0C0C0"/>
                </a:highlight>
              </a:rPr>
              <a:t>, 2014; Estes et al., 2016).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accent2"/>
              </a:solidFill>
            </a:endParaRPr>
          </a:p>
          <a:p>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5</a:t>
            </a:fld>
            <a:endParaRPr lang="en-US"/>
          </a:p>
        </p:txBody>
      </p:sp>
    </p:spTree>
    <p:extLst>
      <p:ext uri="{BB962C8B-B14F-4D97-AF65-F5344CB8AC3E}">
        <p14:creationId xmlns:p14="http://schemas.microsoft.com/office/powerpoint/2010/main" val="460750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Belanger and Stone (2008) found that when all social services were combined urban counties had higher availability/ accessibility than rural counties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2"/>
                </a:solidFill>
              </a:rPr>
              <a:t>Studies found indicating majority of the rural resident participants perceived their QOL to be relatively high</a:t>
            </a:r>
            <a:r>
              <a:rPr lang="en-US" sz="1050" b="1" i="1" dirty="0">
                <a:solidFill>
                  <a:schemeClr val="accent2"/>
                </a:solidFill>
              </a:rPr>
              <a:t>)-despite threats-so what buffers?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accent2"/>
              </a:solidFill>
            </a:endParaRPr>
          </a:p>
          <a:p>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6</a:t>
            </a:fld>
            <a:endParaRPr lang="en-US"/>
          </a:p>
        </p:txBody>
      </p:sp>
    </p:spTree>
    <p:extLst>
      <p:ext uri="{BB962C8B-B14F-4D97-AF65-F5344CB8AC3E}">
        <p14:creationId xmlns:p14="http://schemas.microsoft.com/office/powerpoint/2010/main" val="3922759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Pretty et al. </a:t>
            </a:r>
            <a:r>
              <a:rPr lang="en-US" u="sng" dirty="0"/>
              <a:t>:</a:t>
            </a:r>
            <a:r>
              <a:rPr lang="en-US" b="1" dirty="0">
                <a:solidFill>
                  <a:schemeClr val="tx2"/>
                </a:solidFill>
              </a:rPr>
              <a:t>Not necessarily based on actual experience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u="sng" dirty="0">
                <a:solidFill>
                  <a:schemeClr val="tx2"/>
                </a:solidFill>
              </a:rPr>
              <a:t>View self as part of accessible common good</a:t>
            </a:r>
            <a:r>
              <a:rPr lang="en-US" b="1" dirty="0">
                <a:solidFill>
                  <a:schemeClr val="tx2"/>
                </a:solidFill>
              </a:rPr>
              <a:t>, Can be felt </a:t>
            </a:r>
            <a:r>
              <a:rPr lang="en-US" b="1" u="sng" dirty="0">
                <a:solidFill>
                  <a:schemeClr val="tx2"/>
                </a:solidFill>
              </a:rPr>
              <a:t>before personal interactions</a:t>
            </a:r>
            <a:r>
              <a:rPr lang="en-US" b="1" dirty="0">
                <a:solidFill>
                  <a:schemeClr val="tx2"/>
                </a:solidFill>
              </a:rPr>
              <a:t>, May remain </a:t>
            </a:r>
            <a:r>
              <a:rPr lang="en-US" b="1" u="sng" dirty="0">
                <a:solidFill>
                  <a:schemeClr val="tx2"/>
                </a:solidFill>
              </a:rPr>
              <a:t>after people have departed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Support for </a:t>
            </a:r>
            <a:r>
              <a:rPr lang="en-US" b="1" dirty="0" err="1">
                <a:solidFill>
                  <a:schemeClr val="tx2"/>
                </a:solidFill>
              </a:rPr>
              <a:t>rel</a:t>
            </a:r>
            <a:r>
              <a:rPr lang="en-US" b="1" dirty="0">
                <a:solidFill>
                  <a:schemeClr val="tx2"/>
                </a:solidFill>
              </a:rPr>
              <a:t> </a:t>
            </a:r>
            <a:r>
              <a:rPr lang="en-US" b="1" dirty="0" err="1">
                <a:solidFill>
                  <a:schemeClr val="tx2"/>
                </a:solidFill>
              </a:rPr>
              <a:t>betw</a:t>
            </a:r>
            <a:r>
              <a:rPr lang="en-US" b="1" dirty="0">
                <a:solidFill>
                  <a:schemeClr val="tx2"/>
                </a:solidFill>
              </a:rPr>
              <a:t> Sense and QOL or similar constructs SUCH AS SUBJECTIVE WELL-BEING AND LIFE SATISFACTION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2"/>
              </a:solidFill>
            </a:endParaRPr>
          </a:p>
          <a:p>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7</a:t>
            </a:fld>
            <a:endParaRPr lang="en-US"/>
          </a:p>
        </p:txBody>
      </p:sp>
    </p:spTree>
    <p:extLst>
      <p:ext uri="{BB962C8B-B14F-4D97-AF65-F5344CB8AC3E}">
        <p14:creationId xmlns:p14="http://schemas.microsoft.com/office/powerpoint/2010/main" val="4071669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accent2"/>
                </a:solidFill>
              </a:rPr>
              <a:t>Gap in </a:t>
            </a:r>
            <a:r>
              <a:rPr lang="en-US" b="1" u="sng" dirty="0">
                <a:solidFill>
                  <a:schemeClr val="accent2"/>
                </a:solidFill>
              </a:rPr>
              <a:t>rural QOL research-</a:t>
            </a:r>
            <a:r>
              <a:rPr lang="en-US" b="1" u="none" dirty="0">
                <a:solidFill>
                  <a:schemeClr val="accent2"/>
                </a:solidFill>
              </a:rPr>
              <a:t>Focus </a:t>
            </a:r>
            <a:r>
              <a:rPr lang="en-US" b="1" dirty="0">
                <a:solidFill>
                  <a:schemeClr val="accent2"/>
                </a:solidFill>
              </a:rPr>
              <a:t>on a single US region, study within the region but not with a focus on the region as a whole</a:t>
            </a:r>
          </a:p>
        </p:txBody>
      </p:sp>
      <p:sp>
        <p:nvSpPr>
          <p:cNvPr id="4" name="Slide Number Placeholder 3"/>
          <p:cNvSpPr>
            <a:spLocks noGrp="1"/>
          </p:cNvSpPr>
          <p:nvPr>
            <p:ph type="sldNum" sz="quarter" idx="5"/>
          </p:nvPr>
        </p:nvSpPr>
        <p:spPr/>
        <p:txBody>
          <a:bodyPr/>
          <a:lstStyle/>
          <a:p>
            <a:fld id="{0D885E46-A594-4DB9-ADAB-DC8FA4E4602C}" type="slidenum">
              <a:rPr lang="en-US" smtClean="0"/>
              <a:t>8</a:t>
            </a:fld>
            <a:endParaRPr lang="en-US"/>
          </a:p>
        </p:txBody>
      </p:sp>
    </p:spTree>
    <p:extLst>
      <p:ext uri="{BB962C8B-B14F-4D97-AF65-F5344CB8AC3E}">
        <p14:creationId xmlns:p14="http://schemas.microsoft.com/office/powerpoint/2010/main" val="2646164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solidFill>
                  <a:schemeClr val="accent2"/>
                </a:solidFill>
              </a:rPr>
              <a:t>“Rural communities in the Deep South are very different from those in the </a:t>
            </a:r>
            <a:r>
              <a:rPr lang="en-US" b="1" i="1" dirty="0">
                <a:solidFill>
                  <a:schemeClr val="tx2"/>
                </a:solidFill>
              </a:rPr>
              <a:t>Midwest</a:t>
            </a:r>
            <a:r>
              <a:rPr lang="en-US" b="1" i="1" dirty="0">
                <a:solidFill>
                  <a:schemeClr val="accent2"/>
                </a:solidFill>
              </a:rPr>
              <a:t> or in the Southwest” </a:t>
            </a:r>
            <a:r>
              <a:rPr lang="en-US" sz="1050" b="1" i="1" dirty="0">
                <a:solidFill>
                  <a:schemeClr val="accent2"/>
                </a:solidFill>
              </a:rPr>
              <a:t>(Bolin et al., p. 327).</a:t>
            </a:r>
            <a:endParaRPr lang="en-US" b="1" dirty="0">
              <a:solidFill>
                <a:schemeClr val="tx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Knowledge to guide interventions for rural communities and leaders to foster QOL</a:t>
            </a:r>
          </a:p>
          <a:p>
            <a:endParaRPr lang="en-US" dirty="0"/>
          </a:p>
        </p:txBody>
      </p:sp>
      <p:sp>
        <p:nvSpPr>
          <p:cNvPr id="4" name="Slide Number Placeholder 3"/>
          <p:cNvSpPr>
            <a:spLocks noGrp="1"/>
          </p:cNvSpPr>
          <p:nvPr>
            <p:ph type="sldNum" sz="quarter" idx="5"/>
          </p:nvPr>
        </p:nvSpPr>
        <p:spPr/>
        <p:txBody>
          <a:bodyPr/>
          <a:lstStyle/>
          <a:p>
            <a:fld id="{0D885E46-A594-4DB9-ADAB-DC8FA4E4602C}" type="slidenum">
              <a:rPr lang="en-US" smtClean="0"/>
              <a:t>10</a:t>
            </a:fld>
            <a:endParaRPr lang="en-US"/>
          </a:p>
        </p:txBody>
      </p:sp>
    </p:spTree>
    <p:extLst>
      <p:ext uri="{BB962C8B-B14F-4D97-AF65-F5344CB8AC3E}">
        <p14:creationId xmlns:p14="http://schemas.microsoft.com/office/powerpoint/2010/main" val="1663447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Correlational=Relationships between variables, </a:t>
            </a:r>
          </a:p>
          <a:p>
            <a:r>
              <a:rPr lang="en-US" dirty="0"/>
              <a:t>Analysis-Pearson’s r or </a:t>
            </a:r>
            <a:r>
              <a:rPr lang="en-US" sz="1200" kern="1200" dirty="0">
                <a:solidFill>
                  <a:schemeClr val="tx1"/>
                </a:solidFill>
                <a:effectLst/>
                <a:latin typeface="+mn-lt"/>
                <a:ea typeface="+mn-ea"/>
                <a:cs typeface="+mn-cs"/>
              </a:rPr>
              <a:t>Pearson product moment </a:t>
            </a:r>
            <a:r>
              <a:rPr lang="en-US" dirty="0"/>
              <a:t>correlation (continuous data at least at interval level of measurement)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Quasi-Experimental</a:t>
            </a:r>
            <a:r>
              <a:rPr lang="en-US" b="0" dirty="0"/>
              <a:t>=</a:t>
            </a:r>
            <a:r>
              <a:rPr lang="en-US" b="0" i="1" dirty="0">
                <a:solidFill>
                  <a:schemeClr val="accent2"/>
                </a:solidFill>
              </a:rPr>
              <a:t>(Groups preassigned, comparing levels) </a:t>
            </a:r>
            <a:r>
              <a:rPr lang="en-US" sz="1050" b="0" dirty="0">
                <a:solidFill>
                  <a:schemeClr val="accent2"/>
                </a:solidFill>
              </a:rPr>
              <a:t>(Salkind, 2012)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dirty="0">
                <a:solidFill>
                  <a:schemeClr val="accent2"/>
                </a:solidFill>
              </a:rPr>
              <a:t>Analysis- Repeated Measures ANOVA, </a:t>
            </a:r>
            <a:r>
              <a:rPr lang="en-US" sz="1200" kern="1200" dirty="0">
                <a:solidFill>
                  <a:schemeClr val="tx1"/>
                </a:solidFill>
                <a:effectLst/>
                <a:latin typeface="+mn-lt"/>
                <a:ea typeface="+mn-ea"/>
                <a:cs typeface="+mn-cs"/>
              </a:rPr>
              <a:t>differences between four levels of a single variable, </a:t>
            </a:r>
            <a:r>
              <a:rPr lang="en-US" sz="1200" kern="1200" dirty="0" err="1">
                <a:solidFill>
                  <a:schemeClr val="tx1"/>
                </a:solidFill>
                <a:effectLst/>
                <a:latin typeface="+mn-lt"/>
                <a:ea typeface="+mn-ea"/>
                <a:cs typeface="+mn-cs"/>
              </a:rPr>
              <a:t>Leedy</a:t>
            </a:r>
            <a:r>
              <a:rPr lang="en-US" sz="1200" kern="1200" dirty="0">
                <a:solidFill>
                  <a:schemeClr val="tx1"/>
                </a:solidFill>
                <a:effectLst/>
                <a:latin typeface="+mn-lt"/>
                <a:ea typeface="+mn-ea"/>
                <a:cs typeface="+mn-cs"/>
              </a:rPr>
              <a:t> and Ormrod (2016) stated that an analysis of variance (ANOVA) is used to explore differences between three or more means, single group so repeated measures, post hoc tests for any significant F values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u="sng" dirty="0">
                <a:solidFill>
                  <a:schemeClr val="tx2"/>
                </a:solidFill>
              </a:rPr>
              <a:t>Convenience Sampling- </a:t>
            </a:r>
            <a:r>
              <a:rPr lang="en-US" sz="1050" b="1" dirty="0">
                <a:solidFill>
                  <a:schemeClr val="accent2"/>
                </a:solidFill>
              </a:rPr>
              <a:t>to</a:t>
            </a:r>
            <a:r>
              <a:rPr lang="en-US" sz="1050" b="1" dirty="0">
                <a:solidFill>
                  <a:schemeClr val="tx2"/>
                </a:solidFill>
              </a:rPr>
              <a:t> </a:t>
            </a:r>
            <a:r>
              <a:rPr lang="en-US" sz="1050" b="1" dirty="0">
                <a:solidFill>
                  <a:schemeClr val="accent2"/>
                </a:solidFill>
              </a:rPr>
              <a:t>identify counties and participants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u="sng" dirty="0">
                <a:solidFill>
                  <a:schemeClr val="tx2"/>
                </a:solidFill>
              </a:rPr>
              <a:t>Snowball Sampling- </a:t>
            </a:r>
            <a:r>
              <a:rPr lang="en-US" sz="1050" b="1" dirty="0">
                <a:solidFill>
                  <a:schemeClr val="accent2"/>
                </a:solidFill>
              </a:rPr>
              <a:t>to recruit participants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1"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dirty="0">
              <a:solidFill>
                <a:schemeClr val="accent2"/>
              </a:solidFill>
            </a:endParaRPr>
          </a:p>
          <a:p>
            <a:endParaRPr lang="en-US" dirty="0"/>
          </a:p>
        </p:txBody>
      </p:sp>
      <p:sp>
        <p:nvSpPr>
          <p:cNvPr id="4" name="Slide Number Placeholder 3"/>
          <p:cNvSpPr>
            <a:spLocks noGrp="1"/>
          </p:cNvSpPr>
          <p:nvPr>
            <p:ph type="sldNum" sz="quarter" idx="10"/>
          </p:nvPr>
        </p:nvSpPr>
        <p:spPr/>
        <p:txBody>
          <a:bodyPr/>
          <a:lstStyle/>
          <a:p>
            <a:fld id="{0D885E46-A594-4DB9-ADAB-DC8FA4E4602C}" type="slidenum">
              <a:rPr lang="en-US" smtClean="0"/>
              <a:t>11</a:t>
            </a:fld>
            <a:endParaRPr lang="en-US"/>
          </a:p>
        </p:txBody>
      </p:sp>
    </p:spTree>
    <p:extLst>
      <p:ext uri="{BB962C8B-B14F-4D97-AF65-F5344CB8AC3E}">
        <p14:creationId xmlns:p14="http://schemas.microsoft.com/office/powerpoint/2010/main" val="2453287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3/16/2019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3/16/2019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3/16/2019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3/16/2019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3/16/2019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3/16/2019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3/16/2019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3/16/2019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3/16/2019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3/16/2019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3/16/2019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3/16/2019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www.ers.usda.gov/amber-waves/2008/june/defining-the-rural-in-rural-" TargetMode="External"/><Relationship Id="rId2" Type="http://schemas.openxmlformats.org/officeDocument/2006/relationships/hyperlink" Target="https://doi.org/10.1007/s11205-008-9374-9"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02/(sici)1520-" TargetMode="External"/><Relationship Id="rId2" Type="http://schemas.openxmlformats.org/officeDocument/2006/relationships/hyperlink" Target="https://doi.org/10.1111/j.154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4879-B454-43F6-B6DE-20BCBC061167}"/>
              </a:ext>
            </a:extLst>
          </p:cNvPr>
          <p:cNvSpPr>
            <a:spLocks noGrp="1"/>
          </p:cNvSpPr>
          <p:nvPr>
            <p:ph type="ctrTitle"/>
          </p:nvPr>
        </p:nvSpPr>
        <p:spPr>
          <a:xfrm>
            <a:off x="1780674" y="4464028"/>
            <a:ext cx="9573126" cy="1859770"/>
          </a:xfrm>
        </p:spPr>
        <p:txBody>
          <a:bodyPr>
            <a:normAutofit/>
          </a:bodyPr>
          <a:lstStyle/>
          <a:p>
            <a:r>
              <a:rPr lang="en-US" sz="5400" b="1" dirty="0">
                <a:solidFill>
                  <a:schemeClr val="tx1"/>
                </a:solidFill>
              </a:rPr>
              <a:t>I</a:t>
            </a:r>
            <a:r>
              <a:rPr lang="en-US" sz="5400" b="1" dirty="0"/>
              <a:t>NCREASING QUALITY OF LIFE </a:t>
            </a:r>
            <a:br>
              <a:rPr lang="en-US" sz="5400" b="1" dirty="0"/>
            </a:br>
            <a:r>
              <a:rPr lang="en-US" sz="5400" b="1" dirty="0"/>
              <a:t>FOR RURAL RESIDENTS</a:t>
            </a:r>
          </a:p>
        </p:txBody>
      </p:sp>
      <p:sp>
        <p:nvSpPr>
          <p:cNvPr id="3" name="Subtitle 2">
            <a:extLst>
              <a:ext uri="{FF2B5EF4-FFF2-40B4-BE49-F238E27FC236}">
                <a16:creationId xmlns:a16="http://schemas.microsoft.com/office/drawing/2014/main" id="{0F75D420-1F51-4899-AC55-0B6C61B90826}"/>
              </a:ext>
            </a:extLst>
          </p:cNvPr>
          <p:cNvSpPr>
            <a:spLocks noGrp="1"/>
          </p:cNvSpPr>
          <p:nvPr>
            <p:ph type="subTitle" idx="1"/>
          </p:nvPr>
        </p:nvSpPr>
        <p:spPr>
          <a:xfrm>
            <a:off x="2209799" y="2393972"/>
            <a:ext cx="9144000" cy="2054430"/>
          </a:xfrm>
        </p:spPr>
        <p:txBody>
          <a:bodyPr>
            <a:normAutofit/>
          </a:bodyPr>
          <a:lstStyle/>
          <a:p>
            <a:pPr algn="l"/>
            <a:r>
              <a:rPr lang="en-US" b="1" dirty="0">
                <a:solidFill>
                  <a:schemeClr val="accent2"/>
                </a:solidFill>
              </a:rPr>
              <a:t>Erin J. Brawner        </a:t>
            </a:r>
          </a:p>
          <a:p>
            <a:pPr algn="l"/>
            <a:r>
              <a:rPr lang="en-US" sz="3000" b="1" dirty="0"/>
              <a:t>Olivet Nazarene University</a:t>
            </a:r>
          </a:p>
          <a:p>
            <a:pPr algn="l"/>
            <a:r>
              <a:rPr lang="en-US" sz="3000" b="1" dirty="0"/>
              <a:t>Colloquium </a:t>
            </a:r>
            <a:r>
              <a:rPr lang="en-US" sz="3000" b="1" dirty="0">
                <a:solidFill>
                  <a:schemeClr val="tx2"/>
                </a:solidFill>
              </a:rPr>
              <a:t>April 6</a:t>
            </a:r>
            <a:r>
              <a:rPr lang="en-US" sz="3000" b="1" baseline="30000" dirty="0">
                <a:solidFill>
                  <a:schemeClr val="tx2"/>
                </a:solidFill>
              </a:rPr>
              <a:t>th</a:t>
            </a:r>
            <a:r>
              <a:rPr lang="en-US" sz="3000" b="1" dirty="0">
                <a:solidFill>
                  <a:schemeClr val="tx2"/>
                </a:solidFill>
              </a:rPr>
              <a:t>, 2019</a:t>
            </a:r>
          </a:p>
        </p:txBody>
      </p:sp>
    </p:spTree>
    <p:extLst>
      <p:ext uri="{BB962C8B-B14F-4D97-AF65-F5344CB8AC3E}">
        <p14:creationId xmlns:p14="http://schemas.microsoft.com/office/powerpoint/2010/main" val="3142584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D80AD-B733-4F50-A3ED-E84E0B1E2CEE}"/>
              </a:ext>
            </a:extLst>
          </p:cNvPr>
          <p:cNvSpPr>
            <a:spLocks noGrp="1"/>
          </p:cNvSpPr>
          <p:nvPr>
            <p:ph type="title"/>
          </p:nvPr>
        </p:nvSpPr>
        <p:spPr/>
        <p:txBody>
          <a:bodyPr>
            <a:normAutofit/>
          </a:bodyPr>
          <a:lstStyle/>
          <a:p>
            <a:r>
              <a:rPr lang="en-US" sz="5000" b="1" dirty="0"/>
              <a:t>STUDY SIGNIFICANCE</a:t>
            </a:r>
          </a:p>
        </p:txBody>
      </p:sp>
      <p:sp>
        <p:nvSpPr>
          <p:cNvPr id="3" name="Content Placeholder 2">
            <a:extLst>
              <a:ext uri="{FF2B5EF4-FFF2-40B4-BE49-F238E27FC236}">
                <a16:creationId xmlns:a16="http://schemas.microsoft.com/office/drawing/2014/main" id="{660E159B-D095-42D2-8A3A-E360E22580A0}"/>
              </a:ext>
            </a:extLst>
          </p:cNvPr>
          <p:cNvSpPr>
            <a:spLocks noGrp="1"/>
          </p:cNvSpPr>
          <p:nvPr>
            <p:ph idx="1"/>
          </p:nvPr>
        </p:nvSpPr>
        <p:spPr>
          <a:xfrm>
            <a:off x="565609" y="1564850"/>
            <a:ext cx="10944520" cy="5043340"/>
          </a:xfrm>
        </p:spPr>
        <p:txBody>
          <a:bodyPr>
            <a:normAutofit/>
          </a:bodyPr>
          <a:lstStyle/>
          <a:p>
            <a:r>
              <a:rPr lang="en-US" b="1" dirty="0">
                <a:solidFill>
                  <a:schemeClr val="tx2"/>
                </a:solidFill>
              </a:rPr>
              <a:t>As of the 2010 Census approximately 59 million people in the U.S. resided in rural communities </a:t>
            </a:r>
            <a:r>
              <a:rPr lang="en-US" sz="2000" b="1" i="1" dirty="0">
                <a:solidFill>
                  <a:schemeClr val="tx2"/>
                </a:solidFill>
              </a:rPr>
              <a:t>(Bolin et al., 2015). </a:t>
            </a:r>
          </a:p>
          <a:p>
            <a:pPr marL="0" indent="0">
              <a:buNone/>
            </a:pPr>
            <a:endParaRPr lang="en-US" sz="2000" b="1" dirty="0">
              <a:solidFill>
                <a:schemeClr val="accent2"/>
              </a:solidFill>
            </a:endParaRPr>
          </a:p>
          <a:p>
            <a:r>
              <a:rPr lang="en-US" b="1" i="1" dirty="0">
                <a:solidFill>
                  <a:schemeClr val="accent2"/>
                </a:solidFill>
              </a:rPr>
              <a:t>“Rural leaders look for solutions that address </a:t>
            </a:r>
            <a:r>
              <a:rPr lang="en-US" b="1" i="1" dirty="0">
                <a:solidFill>
                  <a:schemeClr val="tx2"/>
                </a:solidFill>
              </a:rPr>
              <a:t>problems </a:t>
            </a:r>
            <a:r>
              <a:rPr lang="en-US" b="1" i="1" dirty="0">
                <a:solidFill>
                  <a:schemeClr val="accent2"/>
                </a:solidFill>
              </a:rPr>
              <a:t>and concerns while incorporating community </a:t>
            </a:r>
            <a:r>
              <a:rPr lang="en-US" b="1" i="1" dirty="0">
                <a:solidFill>
                  <a:schemeClr val="tx2"/>
                </a:solidFill>
              </a:rPr>
              <a:t>strengths</a:t>
            </a:r>
            <a:r>
              <a:rPr lang="en-US" b="1" i="1" dirty="0">
                <a:solidFill>
                  <a:schemeClr val="accent2"/>
                </a:solidFill>
              </a:rPr>
              <a:t> and resources” </a:t>
            </a:r>
            <a:r>
              <a:rPr lang="en-US" sz="2000" b="1" i="1" dirty="0">
                <a:solidFill>
                  <a:schemeClr val="accent2"/>
                </a:solidFill>
              </a:rPr>
              <a:t>(Lewis, Scott, &amp; Calfee, 2013, p.102).</a:t>
            </a:r>
          </a:p>
          <a:p>
            <a:r>
              <a:rPr lang="en-US" b="1" i="1" dirty="0">
                <a:solidFill>
                  <a:schemeClr val="accent2"/>
                </a:solidFill>
              </a:rPr>
              <a:t>“Resource constraints in a rural community can be either intimidating and frustrating or profoundly </a:t>
            </a:r>
            <a:r>
              <a:rPr lang="en-US" b="1" i="1" dirty="0">
                <a:solidFill>
                  <a:schemeClr val="tx2"/>
                </a:solidFill>
              </a:rPr>
              <a:t>motivating</a:t>
            </a:r>
            <a:r>
              <a:rPr lang="en-US" b="1" i="1" dirty="0">
                <a:solidFill>
                  <a:schemeClr val="accent2"/>
                </a:solidFill>
              </a:rPr>
              <a:t>” </a:t>
            </a:r>
            <a:r>
              <a:rPr lang="en-US" sz="2000" b="1" i="1" dirty="0">
                <a:solidFill>
                  <a:schemeClr val="accent2"/>
                </a:solidFill>
              </a:rPr>
              <a:t>(Lewis et al., p. 102)</a:t>
            </a:r>
            <a:r>
              <a:rPr lang="en-US" sz="2000" b="1" dirty="0">
                <a:solidFill>
                  <a:schemeClr val="accent2"/>
                </a:solidFill>
              </a:rPr>
              <a:t>.</a:t>
            </a:r>
          </a:p>
          <a:p>
            <a:pPr marL="0" indent="0">
              <a:buNone/>
            </a:pPr>
            <a:endParaRPr lang="en-US" sz="2000" b="1" dirty="0">
              <a:solidFill>
                <a:schemeClr val="accent2"/>
              </a:solidFill>
            </a:endParaRPr>
          </a:p>
        </p:txBody>
      </p:sp>
    </p:spTree>
    <p:extLst>
      <p:ext uri="{BB962C8B-B14F-4D97-AF65-F5344CB8AC3E}">
        <p14:creationId xmlns:p14="http://schemas.microsoft.com/office/powerpoint/2010/main" val="3868788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28225-124D-43BE-9E23-DEB28F9B8E7E}"/>
              </a:ext>
            </a:extLst>
          </p:cNvPr>
          <p:cNvSpPr>
            <a:spLocks noGrp="1"/>
          </p:cNvSpPr>
          <p:nvPr>
            <p:ph type="title"/>
          </p:nvPr>
        </p:nvSpPr>
        <p:spPr/>
        <p:txBody>
          <a:bodyPr/>
          <a:lstStyle/>
          <a:p>
            <a:r>
              <a:rPr lang="en-US" b="1" dirty="0"/>
              <a:t>RESEARCH DESIGN </a:t>
            </a:r>
          </a:p>
        </p:txBody>
      </p:sp>
      <p:sp>
        <p:nvSpPr>
          <p:cNvPr id="3" name="Content Placeholder 2">
            <a:extLst>
              <a:ext uri="{FF2B5EF4-FFF2-40B4-BE49-F238E27FC236}">
                <a16:creationId xmlns:a16="http://schemas.microsoft.com/office/drawing/2014/main" id="{757159E9-962F-4C66-AF4B-53696AD06F51}"/>
              </a:ext>
            </a:extLst>
          </p:cNvPr>
          <p:cNvSpPr>
            <a:spLocks noGrp="1"/>
          </p:cNvSpPr>
          <p:nvPr>
            <p:ph idx="1"/>
          </p:nvPr>
        </p:nvSpPr>
        <p:spPr>
          <a:xfrm>
            <a:off x="942680" y="1825625"/>
            <a:ext cx="10595728" cy="4667250"/>
          </a:xfrm>
        </p:spPr>
        <p:txBody>
          <a:bodyPr>
            <a:normAutofit lnSpcReduction="10000"/>
          </a:bodyPr>
          <a:lstStyle/>
          <a:p>
            <a:pPr marL="0" indent="0">
              <a:buNone/>
            </a:pPr>
            <a:r>
              <a:rPr lang="en-US" b="1" u="sng" dirty="0">
                <a:solidFill>
                  <a:schemeClr val="tx2"/>
                </a:solidFill>
              </a:rPr>
              <a:t>QUANTATATIVE</a:t>
            </a:r>
            <a:r>
              <a:rPr lang="en-US" b="1" dirty="0">
                <a:solidFill>
                  <a:schemeClr val="accent2"/>
                </a:solidFill>
              </a:rPr>
              <a:t>-Questionnaire combining 3 instruments</a:t>
            </a:r>
          </a:p>
          <a:p>
            <a:r>
              <a:rPr lang="en-US" b="1" dirty="0">
                <a:solidFill>
                  <a:schemeClr val="accent2"/>
                </a:solidFill>
              </a:rPr>
              <a:t>A few key variables, explain and predict, larger sample size, numerical data </a:t>
            </a:r>
            <a:r>
              <a:rPr lang="en-US" sz="2000" b="1" i="1" dirty="0">
                <a:solidFill>
                  <a:schemeClr val="accent2"/>
                </a:solidFill>
              </a:rPr>
              <a:t>(</a:t>
            </a:r>
            <a:r>
              <a:rPr lang="en-US" sz="2000" b="1" i="1" dirty="0" err="1">
                <a:solidFill>
                  <a:schemeClr val="accent2"/>
                </a:solidFill>
              </a:rPr>
              <a:t>Leedy</a:t>
            </a:r>
            <a:r>
              <a:rPr lang="en-US" sz="2000" b="1" i="1" dirty="0">
                <a:solidFill>
                  <a:schemeClr val="accent2"/>
                </a:solidFill>
              </a:rPr>
              <a:t> &amp; Ormrod, 2016) </a:t>
            </a:r>
          </a:p>
          <a:p>
            <a:endParaRPr lang="en-US" sz="2000" b="1" dirty="0">
              <a:solidFill>
                <a:schemeClr val="accent2"/>
              </a:solidFill>
            </a:endParaRPr>
          </a:p>
          <a:p>
            <a:r>
              <a:rPr lang="en-US" b="1" u="sng" dirty="0">
                <a:solidFill>
                  <a:schemeClr val="accent2"/>
                </a:solidFill>
              </a:rPr>
              <a:t>RQ 1 and RQ 2- </a:t>
            </a:r>
            <a:r>
              <a:rPr lang="en-US" b="1" dirty="0">
                <a:solidFill>
                  <a:schemeClr val="tx2"/>
                </a:solidFill>
              </a:rPr>
              <a:t>Correlational </a:t>
            </a:r>
            <a:r>
              <a:rPr lang="en-US" sz="1800" b="1" i="1" dirty="0">
                <a:solidFill>
                  <a:schemeClr val="tx2"/>
                </a:solidFill>
              </a:rPr>
              <a:t>(Salkind, 2012), </a:t>
            </a:r>
            <a:r>
              <a:rPr lang="en-US" sz="2700" b="1" dirty="0">
                <a:solidFill>
                  <a:schemeClr val="tx2"/>
                </a:solidFill>
              </a:rPr>
              <a:t>Pearson product moment correlation </a:t>
            </a:r>
            <a:r>
              <a:rPr lang="en-US" sz="1800" b="1" i="1" dirty="0">
                <a:solidFill>
                  <a:schemeClr val="tx2"/>
                </a:solidFill>
              </a:rPr>
              <a:t>(</a:t>
            </a:r>
            <a:r>
              <a:rPr lang="en-US" sz="1800" b="1" i="1" dirty="0" err="1">
                <a:solidFill>
                  <a:schemeClr val="tx2"/>
                </a:solidFill>
              </a:rPr>
              <a:t>Leedy</a:t>
            </a:r>
            <a:r>
              <a:rPr lang="en-US" sz="1800" b="1" i="1" dirty="0">
                <a:solidFill>
                  <a:schemeClr val="tx2"/>
                </a:solidFill>
              </a:rPr>
              <a:t> &amp; Ormrod, 2016)</a:t>
            </a:r>
          </a:p>
          <a:p>
            <a:r>
              <a:rPr lang="en-US" b="1" u="sng" dirty="0">
                <a:solidFill>
                  <a:schemeClr val="accent2"/>
                </a:solidFill>
              </a:rPr>
              <a:t>RQ 3- </a:t>
            </a:r>
            <a:r>
              <a:rPr lang="en-US" b="1" dirty="0">
                <a:solidFill>
                  <a:schemeClr val="tx2"/>
                </a:solidFill>
              </a:rPr>
              <a:t>Quasi-Experimental, Repeated Measures ANOVA </a:t>
            </a:r>
            <a:r>
              <a:rPr lang="en-US" sz="1900" b="1" i="1" dirty="0">
                <a:solidFill>
                  <a:schemeClr val="tx2"/>
                </a:solidFill>
              </a:rPr>
              <a:t>(</a:t>
            </a:r>
            <a:r>
              <a:rPr lang="en-US" sz="1900" b="1" i="1" dirty="0" err="1">
                <a:solidFill>
                  <a:schemeClr val="tx2"/>
                </a:solidFill>
              </a:rPr>
              <a:t>Leedy</a:t>
            </a:r>
            <a:r>
              <a:rPr lang="en-US" sz="1900" b="1" i="1" dirty="0">
                <a:solidFill>
                  <a:schemeClr val="tx2"/>
                </a:solidFill>
              </a:rPr>
              <a:t> &amp; Ormrod, 2016)</a:t>
            </a:r>
            <a:r>
              <a:rPr lang="en-US" sz="1900" b="1" dirty="0">
                <a:solidFill>
                  <a:schemeClr val="tx2"/>
                </a:solidFill>
              </a:rPr>
              <a:t> , </a:t>
            </a:r>
            <a:r>
              <a:rPr lang="en-US" b="1" dirty="0">
                <a:solidFill>
                  <a:schemeClr val="tx2"/>
                </a:solidFill>
              </a:rPr>
              <a:t>Dependent Samples </a:t>
            </a:r>
            <a:r>
              <a:rPr lang="en-US" b="1" i="1" dirty="0">
                <a:solidFill>
                  <a:schemeClr val="tx2"/>
                </a:solidFill>
              </a:rPr>
              <a:t>t</a:t>
            </a:r>
            <a:r>
              <a:rPr lang="en-US" b="1" dirty="0">
                <a:solidFill>
                  <a:schemeClr val="tx2"/>
                </a:solidFill>
              </a:rPr>
              <a:t>-test </a:t>
            </a:r>
            <a:r>
              <a:rPr lang="en-US" sz="1800" b="1" i="1" dirty="0">
                <a:solidFill>
                  <a:schemeClr val="tx2"/>
                </a:solidFill>
              </a:rPr>
              <a:t>(</a:t>
            </a:r>
            <a:r>
              <a:rPr lang="en-US" sz="1800" b="1" i="1" dirty="0" err="1">
                <a:solidFill>
                  <a:schemeClr val="tx2"/>
                </a:solidFill>
              </a:rPr>
              <a:t>Yockey</a:t>
            </a:r>
            <a:r>
              <a:rPr lang="en-US" sz="1800" b="1" i="1" dirty="0">
                <a:solidFill>
                  <a:schemeClr val="tx2"/>
                </a:solidFill>
              </a:rPr>
              <a:t>, 2018)</a:t>
            </a:r>
          </a:p>
          <a:p>
            <a:pPr marL="0" indent="0">
              <a:buNone/>
            </a:pPr>
            <a:endParaRPr lang="en-US" sz="2000" b="1" dirty="0">
              <a:solidFill>
                <a:schemeClr val="accent2"/>
              </a:solidFill>
            </a:endParaRPr>
          </a:p>
          <a:p>
            <a:r>
              <a:rPr lang="en-US" b="1" dirty="0">
                <a:solidFill>
                  <a:schemeClr val="tx2"/>
                </a:solidFill>
              </a:rPr>
              <a:t>Convenience Sampling</a:t>
            </a:r>
          </a:p>
          <a:p>
            <a:r>
              <a:rPr lang="en-US" b="1" dirty="0">
                <a:solidFill>
                  <a:schemeClr val="tx2"/>
                </a:solidFill>
              </a:rPr>
              <a:t>Snowball Sampling</a:t>
            </a:r>
            <a:endParaRPr lang="en-US" b="1" dirty="0">
              <a:solidFill>
                <a:schemeClr val="accent2"/>
              </a:solidFill>
            </a:endParaRPr>
          </a:p>
        </p:txBody>
      </p:sp>
    </p:spTree>
    <p:extLst>
      <p:ext uri="{BB962C8B-B14F-4D97-AF65-F5344CB8AC3E}">
        <p14:creationId xmlns:p14="http://schemas.microsoft.com/office/powerpoint/2010/main" val="549346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48769-A2AB-4D7F-9338-FD8E93B8538E}"/>
              </a:ext>
            </a:extLst>
          </p:cNvPr>
          <p:cNvSpPr>
            <a:spLocks noGrp="1"/>
          </p:cNvSpPr>
          <p:nvPr>
            <p:ph type="title"/>
          </p:nvPr>
        </p:nvSpPr>
        <p:spPr/>
        <p:txBody>
          <a:bodyPr/>
          <a:lstStyle/>
          <a:p>
            <a:r>
              <a:rPr lang="en-US" b="1" dirty="0"/>
              <a:t>PARTICIPANTS</a:t>
            </a:r>
          </a:p>
        </p:txBody>
      </p:sp>
      <p:sp>
        <p:nvSpPr>
          <p:cNvPr id="3" name="Content Placeholder 2">
            <a:extLst>
              <a:ext uri="{FF2B5EF4-FFF2-40B4-BE49-F238E27FC236}">
                <a16:creationId xmlns:a16="http://schemas.microsoft.com/office/drawing/2014/main" id="{9E182DC6-4F9A-42EF-92A5-496B3AA423A7}"/>
              </a:ext>
            </a:extLst>
          </p:cNvPr>
          <p:cNvSpPr>
            <a:spLocks noGrp="1"/>
          </p:cNvSpPr>
          <p:nvPr>
            <p:ph sz="half" idx="1"/>
          </p:nvPr>
        </p:nvSpPr>
        <p:spPr/>
        <p:txBody>
          <a:bodyPr>
            <a:normAutofit/>
          </a:bodyPr>
          <a:lstStyle/>
          <a:p>
            <a:pPr marL="0" indent="0">
              <a:buNone/>
            </a:pPr>
            <a:r>
              <a:rPr lang="en-US" sz="3200" b="1" dirty="0">
                <a:solidFill>
                  <a:schemeClr val="tx2"/>
                </a:solidFill>
              </a:rPr>
              <a:t>SAMPLE</a:t>
            </a:r>
          </a:p>
          <a:p>
            <a:r>
              <a:rPr lang="en-US" b="1" dirty="0">
                <a:solidFill>
                  <a:schemeClr val="accent2"/>
                </a:solidFill>
              </a:rPr>
              <a:t>Three study counties</a:t>
            </a:r>
          </a:p>
          <a:p>
            <a:pPr marL="0" indent="0">
              <a:buNone/>
            </a:pPr>
            <a:r>
              <a:rPr lang="en-US" b="1" dirty="0">
                <a:solidFill>
                  <a:schemeClr val="accent2"/>
                </a:solidFill>
              </a:rPr>
              <a:t>-</a:t>
            </a:r>
            <a:r>
              <a:rPr lang="en-US" b="1" dirty="0">
                <a:solidFill>
                  <a:schemeClr val="tx2"/>
                </a:solidFill>
              </a:rPr>
              <a:t>Indiana, Illinois, and Michigan</a:t>
            </a:r>
          </a:p>
          <a:p>
            <a:r>
              <a:rPr lang="en-US" b="1" dirty="0">
                <a:solidFill>
                  <a:schemeClr val="accent2"/>
                </a:solidFill>
              </a:rPr>
              <a:t>Mostly-Rural </a:t>
            </a:r>
          </a:p>
          <a:p>
            <a:r>
              <a:rPr lang="en-US" b="1" dirty="0">
                <a:solidFill>
                  <a:schemeClr val="accent2"/>
                </a:solidFill>
              </a:rPr>
              <a:t>Midwest region</a:t>
            </a:r>
          </a:p>
          <a:p>
            <a:r>
              <a:rPr lang="en-US" b="1" dirty="0">
                <a:solidFill>
                  <a:schemeClr val="accent2"/>
                </a:solidFill>
              </a:rPr>
              <a:t>Residents 18 years old or above</a:t>
            </a:r>
          </a:p>
          <a:p>
            <a:r>
              <a:rPr lang="en-US" b="1" dirty="0">
                <a:solidFill>
                  <a:schemeClr val="tx2"/>
                </a:solidFill>
              </a:rPr>
              <a:t>*</a:t>
            </a:r>
            <a:r>
              <a:rPr lang="en-US" b="1" dirty="0">
                <a:solidFill>
                  <a:schemeClr val="accent2"/>
                </a:solidFill>
              </a:rPr>
              <a:t>Snowball Sampling</a:t>
            </a:r>
            <a:r>
              <a:rPr lang="en-US" b="1" dirty="0">
                <a:solidFill>
                  <a:schemeClr val="tx2"/>
                </a:solidFill>
              </a:rPr>
              <a:t>*</a:t>
            </a:r>
          </a:p>
          <a:p>
            <a:endParaRPr lang="en-US" dirty="0"/>
          </a:p>
        </p:txBody>
      </p:sp>
      <p:sp>
        <p:nvSpPr>
          <p:cNvPr id="4" name="Content Placeholder 3">
            <a:extLst>
              <a:ext uri="{FF2B5EF4-FFF2-40B4-BE49-F238E27FC236}">
                <a16:creationId xmlns:a16="http://schemas.microsoft.com/office/drawing/2014/main" id="{D87C13CE-E789-488F-AAE0-5ABAA4897F48}"/>
              </a:ext>
            </a:extLst>
          </p:cNvPr>
          <p:cNvSpPr>
            <a:spLocks noGrp="1"/>
          </p:cNvSpPr>
          <p:nvPr>
            <p:ph sz="half" idx="2"/>
          </p:nvPr>
        </p:nvSpPr>
        <p:spPr>
          <a:xfrm>
            <a:off x="6319840" y="1825625"/>
            <a:ext cx="5190288" cy="4351338"/>
          </a:xfrm>
        </p:spPr>
        <p:txBody>
          <a:bodyPr>
            <a:normAutofit/>
          </a:bodyPr>
          <a:lstStyle/>
          <a:p>
            <a:pPr marL="0" indent="0">
              <a:buNone/>
            </a:pPr>
            <a:r>
              <a:rPr lang="en-US" sz="3200" b="1" dirty="0">
                <a:solidFill>
                  <a:schemeClr val="tx2"/>
                </a:solidFill>
              </a:rPr>
              <a:t>PARTICIPANTS</a:t>
            </a:r>
          </a:p>
          <a:p>
            <a:r>
              <a:rPr lang="en-US" b="1" dirty="0">
                <a:solidFill>
                  <a:schemeClr val="accent2"/>
                </a:solidFill>
              </a:rPr>
              <a:t>N = 199</a:t>
            </a:r>
          </a:p>
          <a:p>
            <a:r>
              <a:rPr lang="en-US" b="1" dirty="0">
                <a:solidFill>
                  <a:schemeClr val="tx2"/>
                </a:solidFill>
              </a:rPr>
              <a:t>County</a:t>
            </a:r>
            <a:r>
              <a:rPr lang="en-US" b="1" dirty="0">
                <a:solidFill>
                  <a:schemeClr val="accent2"/>
                </a:solidFill>
              </a:rPr>
              <a:t>: 32 from Indiana, 34</a:t>
            </a:r>
            <a:r>
              <a:rPr lang="en-US" b="1" i="1" dirty="0">
                <a:solidFill>
                  <a:schemeClr val="accent2"/>
                </a:solidFill>
              </a:rPr>
              <a:t> </a:t>
            </a:r>
            <a:r>
              <a:rPr lang="en-US" b="1" dirty="0">
                <a:solidFill>
                  <a:schemeClr val="accent2"/>
                </a:solidFill>
              </a:rPr>
              <a:t>from Illinois, 133 from Michigan</a:t>
            </a:r>
          </a:p>
          <a:p>
            <a:r>
              <a:rPr lang="en-US" b="1" dirty="0">
                <a:solidFill>
                  <a:schemeClr val="tx2"/>
                </a:solidFill>
              </a:rPr>
              <a:t>Gender: </a:t>
            </a:r>
            <a:r>
              <a:rPr lang="en-US" b="1" dirty="0">
                <a:solidFill>
                  <a:schemeClr val="accent2"/>
                </a:solidFill>
              </a:rPr>
              <a:t>49 Males, 149 Females, 1 Did Not Specify</a:t>
            </a:r>
          </a:p>
        </p:txBody>
      </p:sp>
    </p:spTree>
    <p:extLst>
      <p:ext uri="{BB962C8B-B14F-4D97-AF65-F5344CB8AC3E}">
        <p14:creationId xmlns:p14="http://schemas.microsoft.com/office/powerpoint/2010/main" val="185778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17B1E-EC66-41A3-B9D3-C2B755AC15D3}"/>
              </a:ext>
            </a:extLst>
          </p:cNvPr>
          <p:cNvSpPr>
            <a:spLocks noGrp="1"/>
          </p:cNvSpPr>
          <p:nvPr>
            <p:ph type="title"/>
          </p:nvPr>
        </p:nvSpPr>
        <p:spPr/>
        <p:txBody>
          <a:bodyPr>
            <a:normAutofit/>
          </a:bodyPr>
          <a:lstStyle/>
          <a:p>
            <a:r>
              <a:rPr lang="en-US" sz="5000" b="1" dirty="0"/>
              <a:t>RESEARCH INSTRUMENTS</a:t>
            </a:r>
          </a:p>
        </p:txBody>
      </p:sp>
      <p:sp>
        <p:nvSpPr>
          <p:cNvPr id="3" name="Text Placeholder 2">
            <a:extLst>
              <a:ext uri="{FF2B5EF4-FFF2-40B4-BE49-F238E27FC236}">
                <a16:creationId xmlns:a16="http://schemas.microsoft.com/office/drawing/2014/main" id="{96A23307-4DE2-4F5B-9F0D-3A2F60F3778B}"/>
              </a:ext>
            </a:extLst>
          </p:cNvPr>
          <p:cNvSpPr>
            <a:spLocks noGrp="1"/>
          </p:cNvSpPr>
          <p:nvPr>
            <p:ph type="body" idx="1"/>
          </p:nvPr>
        </p:nvSpPr>
        <p:spPr>
          <a:xfrm>
            <a:off x="1337282" y="1885950"/>
            <a:ext cx="2946866" cy="576262"/>
          </a:xfrm>
        </p:spPr>
        <p:txBody>
          <a:bodyPr/>
          <a:lstStyle/>
          <a:p>
            <a:pPr algn="ctr"/>
            <a:r>
              <a:rPr lang="en-US" sz="3000" b="1" u="sng" dirty="0"/>
              <a:t>WHOQOL-BREF</a:t>
            </a:r>
          </a:p>
          <a:p>
            <a:pPr algn="ctr"/>
            <a:r>
              <a:rPr lang="en-US" b="1" i="1" dirty="0"/>
              <a:t>(RQ 1 and 2)</a:t>
            </a:r>
          </a:p>
        </p:txBody>
      </p:sp>
      <p:sp>
        <p:nvSpPr>
          <p:cNvPr id="4" name="Text Placeholder 3">
            <a:extLst>
              <a:ext uri="{FF2B5EF4-FFF2-40B4-BE49-F238E27FC236}">
                <a16:creationId xmlns:a16="http://schemas.microsoft.com/office/drawing/2014/main" id="{9ED71F99-B308-409C-9711-61BCF770F378}"/>
              </a:ext>
            </a:extLst>
          </p:cNvPr>
          <p:cNvSpPr>
            <a:spLocks noGrp="1"/>
          </p:cNvSpPr>
          <p:nvPr>
            <p:ph type="body" sz="half" idx="15"/>
          </p:nvPr>
        </p:nvSpPr>
        <p:spPr/>
        <p:txBody>
          <a:bodyPr>
            <a:normAutofit/>
          </a:bodyPr>
          <a:lstStyle/>
          <a:p>
            <a:r>
              <a:rPr lang="en-US" sz="2400" b="1" dirty="0">
                <a:solidFill>
                  <a:schemeClr val="accent2"/>
                </a:solidFill>
              </a:rPr>
              <a:t>-World Health Organization</a:t>
            </a:r>
          </a:p>
          <a:p>
            <a:r>
              <a:rPr lang="en-US" sz="2400" b="1" dirty="0">
                <a:solidFill>
                  <a:schemeClr val="accent2"/>
                </a:solidFill>
              </a:rPr>
              <a:t>-WHOQOL-100  reliable, valid, and applies across cultures</a:t>
            </a:r>
          </a:p>
          <a:p>
            <a:r>
              <a:rPr lang="en-US" sz="2400" b="1" dirty="0">
                <a:solidFill>
                  <a:schemeClr val="accent2"/>
                </a:solidFill>
              </a:rPr>
              <a:t>-WHOQOL-BREF option</a:t>
            </a:r>
          </a:p>
        </p:txBody>
      </p:sp>
      <p:sp>
        <p:nvSpPr>
          <p:cNvPr id="5" name="Text Placeholder 4">
            <a:extLst>
              <a:ext uri="{FF2B5EF4-FFF2-40B4-BE49-F238E27FC236}">
                <a16:creationId xmlns:a16="http://schemas.microsoft.com/office/drawing/2014/main" id="{516ABDF4-9F53-411A-8155-168D8EA06960}"/>
              </a:ext>
            </a:extLst>
          </p:cNvPr>
          <p:cNvSpPr>
            <a:spLocks noGrp="1"/>
          </p:cNvSpPr>
          <p:nvPr>
            <p:ph type="body" sz="quarter" idx="3"/>
          </p:nvPr>
        </p:nvSpPr>
        <p:spPr/>
        <p:txBody>
          <a:bodyPr/>
          <a:lstStyle/>
          <a:p>
            <a:pPr algn="ctr"/>
            <a:r>
              <a:rPr lang="en-US" sz="3200" b="1" u="sng" dirty="0"/>
              <a:t>SCI-2</a:t>
            </a:r>
          </a:p>
          <a:p>
            <a:pPr algn="ctr"/>
            <a:r>
              <a:rPr lang="en-US" b="1" i="1" dirty="0"/>
              <a:t>(RQ 1)</a:t>
            </a:r>
          </a:p>
        </p:txBody>
      </p:sp>
      <p:sp>
        <p:nvSpPr>
          <p:cNvPr id="6" name="Text Placeholder 5">
            <a:extLst>
              <a:ext uri="{FF2B5EF4-FFF2-40B4-BE49-F238E27FC236}">
                <a16:creationId xmlns:a16="http://schemas.microsoft.com/office/drawing/2014/main" id="{1CDD3D59-65FD-469D-B7F7-FF6342A71A32}"/>
              </a:ext>
            </a:extLst>
          </p:cNvPr>
          <p:cNvSpPr>
            <a:spLocks noGrp="1"/>
          </p:cNvSpPr>
          <p:nvPr>
            <p:ph type="body" sz="half" idx="16"/>
          </p:nvPr>
        </p:nvSpPr>
        <p:spPr>
          <a:xfrm>
            <a:off x="4577441" y="2571750"/>
            <a:ext cx="2946794" cy="3589338"/>
          </a:xfrm>
        </p:spPr>
        <p:txBody>
          <a:bodyPr>
            <a:normAutofit/>
          </a:bodyPr>
          <a:lstStyle/>
          <a:p>
            <a:r>
              <a:rPr lang="en-US" sz="2400" b="1" dirty="0">
                <a:solidFill>
                  <a:schemeClr val="accent2"/>
                </a:solidFill>
              </a:rPr>
              <a:t>-Prominent Sense of Community measure</a:t>
            </a:r>
          </a:p>
          <a:p>
            <a:r>
              <a:rPr lang="en-US" sz="2400" b="1" dirty="0">
                <a:solidFill>
                  <a:schemeClr val="accent2"/>
                </a:solidFill>
              </a:rPr>
              <a:t>-Reliable, coefficient alpha = .94</a:t>
            </a:r>
          </a:p>
          <a:p>
            <a:r>
              <a:rPr lang="en-US" sz="2400" b="1" dirty="0">
                <a:solidFill>
                  <a:schemeClr val="accent2"/>
                </a:solidFill>
              </a:rPr>
              <a:t>-Addresses all theory tenets</a:t>
            </a:r>
          </a:p>
          <a:p>
            <a:endParaRPr lang="en-US" sz="2400" b="1" dirty="0">
              <a:solidFill>
                <a:schemeClr val="accent2"/>
              </a:solidFill>
            </a:endParaRPr>
          </a:p>
          <a:p>
            <a:endParaRPr lang="en-US" sz="2400" b="1" dirty="0">
              <a:solidFill>
                <a:schemeClr val="accent2"/>
              </a:solidFill>
            </a:endParaRPr>
          </a:p>
          <a:p>
            <a:endParaRPr lang="en-US" sz="2400" b="1" i="1" dirty="0">
              <a:solidFill>
                <a:schemeClr val="tx2"/>
              </a:solidFill>
            </a:endParaRPr>
          </a:p>
        </p:txBody>
      </p:sp>
      <p:sp>
        <p:nvSpPr>
          <p:cNvPr id="7" name="Text Placeholder 6">
            <a:extLst>
              <a:ext uri="{FF2B5EF4-FFF2-40B4-BE49-F238E27FC236}">
                <a16:creationId xmlns:a16="http://schemas.microsoft.com/office/drawing/2014/main" id="{CFAB8A47-C693-40D6-82EB-6102942C6768}"/>
              </a:ext>
            </a:extLst>
          </p:cNvPr>
          <p:cNvSpPr>
            <a:spLocks noGrp="1"/>
          </p:cNvSpPr>
          <p:nvPr>
            <p:ph type="body" sz="quarter" idx="13"/>
          </p:nvPr>
        </p:nvSpPr>
        <p:spPr/>
        <p:txBody>
          <a:bodyPr/>
          <a:lstStyle/>
          <a:p>
            <a:pPr algn="ctr"/>
            <a:r>
              <a:rPr lang="en-US" sz="3200" b="1" u="sng" dirty="0"/>
              <a:t>ACRS</a:t>
            </a:r>
          </a:p>
          <a:p>
            <a:pPr algn="ctr"/>
            <a:r>
              <a:rPr lang="en-US" b="1" i="1" dirty="0"/>
              <a:t>(RQ 2 and 3)</a:t>
            </a:r>
          </a:p>
        </p:txBody>
      </p:sp>
      <p:sp>
        <p:nvSpPr>
          <p:cNvPr id="8" name="Text Placeholder 7">
            <a:extLst>
              <a:ext uri="{FF2B5EF4-FFF2-40B4-BE49-F238E27FC236}">
                <a16:creationId xmlns:a16="http://schemas.microsoft.com/office/drawing/2014/main" id="{2892309D-F8C9-4E3C-BAF2-9034FC1C4D26}"/>
              </a:ext>
            </a:extLst>
          </p:cNvPr>
          <p:cNvSpPr>
            <a:spLocks noGrp="1"/>
          </p:cNvSpPr>
          <p:nvPr>
            <p:ph type="body" sz="half" idx="17"/>
          </p:nvPr>
        </p:nvSpPr>
        <p:spPr/>
        <p:txBody>
          <a:bodyPr/>
          <a:lstStyle/>
          <a:p>
            <a:r>
              <a:rPr lang="en-US" sz="2400" b="1" dirty="0">
                <a:solidFill>
                  <a:schemeClr val="accent2"/>
                </a:solidFill>
              </a:rPr>
              <a:t>*Newly Developed Instrument</a:t>
            </a:r>
          </a:p>
          <a:p>
            <a:endParaRPr lang="en-US" dirty="0">
              <a:solidFill>
                <a:schemeClr val="accent2"/>
              </a:solidFill>
            </a:endParaRPr>
          </a:p>
          <a:p>
            <a:r>
              <a:rPr lang="en-US" sz="2400" b="1" dirty="0">
                <a:solidFill>
                  <a:schemeClr val="accent2"/>
                </a:solidFill>
              </a:rPr>
              <a:t>-2 Rounds of Pilot Testing </a:t>
            </a:r>
          </a:p>
          <a:p>
            <a:r>
              <a:rPr lang="en-US" sz="2400" b="1" dirty="0">
                <a:solidFill>
                  <a:schemeClr val="accent2"/>
                </a:solidFill>
              </a:rPr>
              <a:t>-4 types of resources</a:t>
            </a:r>
          </a:p>
          <a:p>
            <a:r>
              <a:rPr lang="en-US" sz="2400" b="1" dirty="0">
                <a:solidFill>
                  <a:schemeClr val="accent2"/>
                </a:solidFill>
              </a:rPr>
              <a:t>-Accessibility Focus</a:t>
            </a:r>
          </a:p>
          <a:p>
            <a:endParaRPr lang="en-US" sz="2400" b="1" dirty="0">
              <a:solidFill>
                <a:schemeClr val="accent2"/>
              </a:solidFill>
            </a:endParaRPr>
          </a:p>
        </p:txBody>
      </p:sp>
      <p:sp>
        <p:nvSpPr>
          <p:cNvPr id="10" name="TextBox 9">
            <a:extLst>
              <a:ext uri="{FF2B5EF4-FFF2-40B4-BE49-F238E27FC236}">
                <a16:creationId xmlns:a16="http://schemas.microsoft.com/office/drawing/2014/main" id="{C71CEAE0-60D4-4AD8-BEA3-78C541A74622}"/>
              </a:ext>
            </a:extLst>
          </p:cNvPr>
          <p:cNvSpPr txBox="1"/>
          <p:nvPr/>
        </p:nvSpPr>
        <p:spPr>
          <a:xfrm>
            <a:off x="4685122" y="6061435"/>
            <a:ext cx="2946794" cy="369332"/>
          </a:xfrm>
          <a:prstGeom prst="rect">
            <a:avLst/>
          </a:prstGeom>
          <a:noFill/>
        </p:spPr>
        <p:txBody>
          <a:bodyPr wrap="square" rtlCol="0">
            <a:spAutoFit/>
          </a:bodyPr>
          <a:lstStyle/>
          <a:p>
            <a:r>
              <a:rPr lang="en-US" b="1" i="1" dirty="0">
                <a:solidFill>
                  <a:schemeClr val="accent2"/>
                </a:solidFill>
              </a:rPr>
              <a:t>(Chavis, Lee &amp; Acosta, 2008)</a:t>
            </a:r>
          </a:p>
        </p:txBody>
      </p:sp>
      <p:sp>
        <p:nvSpPr>
          <p:cNvPr id="11" name="TextBox 10">
            <a:extLst>
              <a:ext uri="{FF2B5EF4-FFF2-40B4-BE49-F238E27FC236}">
                <a16:creationId xmlns:a16="http://schemas.microsoft.com/office/drawing/2014/main" id="{8B7D023C-2E97-43EF-83C3-66D88B853915}"/>
              </a:ext>
            </a:extLst>
          </p:cNvPr>
          <p:cNvSpPr txBox="1"/>
          <p:nvPr/>
        </p:nvSpPr>
        <p:spPr>
          <a:xfrm>
            <a:off x="1590261" y="6044783"/>
            <a:ext cx="3094861" cy="369332"/>
          </a:xfrm>
          <a:prstGeom prst="rect">
            <a:avLst/>
          </a:prstGeom>
          <a:noFill/>
        </p:spPr>
        <p:txBody>
          <a:bodyPr wrap="square" rtlCol="0">
            <a:spAutoFit/>
          </a:bodyPr>
          <a:lstStyle/>
          <a:p>
            <a:r>
              <a:rPr lang="en-US" b="1" i="1" dirty="0">
                <a:solidFill>
                  <a:schemeClr val="accent2"/>
                </a:solidFill>
              </a:rPr>
              <a:t>(Power et al., 1999) </a:t>
            </a:r>
          </a:p>
        </p:txBody>
      </p:sp>
      <p:sp>
        <p:nvSpPr>
          <p:cNvPr id="9" name="TextBox 8">
            <a:extLst>
              <a:ext uri="{FF2B5EF4-FFF2-40B4-BE49-F238E27FC236}">
                <a16:creationId xmlns:a16="http://schemas.microsoft.com/office/drawing/2014/main" id="{019BC2A3-2E73-472D-99AA-868AECA36154}"/>
              </a:ext>
            </a:extLst>
          </p:cNvPr>
          <p:cNvSpPr txBox="1"/>
          <p:nvPr/>
        </p:nvSpPr>
        <p:spPr>
          <a:xfrm>
            <a:off x="7524235" y="6061435"/>
            <a:ext cx="3310967" cy="369332"/>
          </a:xfrm>
          <a:prstGeom prst="rect">
            <a:avLst/>
          </a:prstGeom>
          <a:noFill/>
        </p:spPr>
        <p:txBody>
          <a:bodyPr wrap="square" rtlCol="0">
            <a:spAutoFit/>
          </a:bodyPr>
          <a:lstStyle/>
          <a:p>
            <a:pPr algn="ctr"/>
            <a:r>
              <a:rPr lang="en-US" b="1" i="1" dirty="0">
                <a:solidFill>
                  <a:schemeClr val="accent2"/>
                </a:solidFill>
              </a:rPr>
              <a:t>(Brawner, 2016)</a:t>
            </a:r>
          </a:p>
        </p:txBody>
      </p:sp>
    </p:spTree>
    <p:extLst>
      <p:ext uri="{BB962C8B-B14F-4D97-AF65-F5344CB8AC3E}">
        <p14:creationId xmlns:p14="http://schemas.microsoft.com/office/powerpoint/2010/main" val="1110860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DA3F8-32B4-4A98-A37D-7FA3E7C596A7}"/>
              </a:ext>
            </a:extLst>
          </p:cNvPr>
          <p:cNvSpPr>
            <a:spLocks noGrp="1"/>
          </p:cNvSpPr>
          <p:nvPr>
            <p:ph type="title"/>
          </p:nvPr>
        </p:nvSpPr>
        <p:spPr/>
        <p:txBody>
          <a:bodyPr/>
          <a:lstStyle/>
          <a:p>
            <a:r>
              <a:rPr lang="en-US" b="1" dirty="0"/>
              <a:t>FINDINGS RQ1</a:t>
            </a:r>
          </a:p>
        </p:txBody>
      </p:sp>
      <p:sp>
        <p:nvSpPr>
          <p:cNvPr id="3" name="Content Placeholder 2">
            <a:extLst>
              <a:ext uri="{FF2B5EF4-FFF2-40B4-BE49-F238E27FC236}">
                <a16:creationId xmlns:a16="http://schemas.microsoft.com/office/drawing/2014/main" id="{7F95EF19-4E10-4EE4-B07C-038C2DB1F6B8}"/>
              </a:ext>
            </a:extLst>
          </p:cNvPr>
          <p:cNvSpPr>
            <a:spLocks noGrp="1"/>
          </p:cNvSpPr>
          <p:nvPr>
            <p:ph idx="1"/>
          </p:nvPr>
        </p:nvSpPr>
        <p:spPr/>
        <p:txBody>
          <a:bodyPr/>
          <a:lstStyle/>
          <a:p>
            <a:pPr marL="0" indent="0">
              <a:buNone/>
            </a:pPr>
            <a:r>
              <a:rPr lang="en-US" b="1" u="sng" dirty="0">
                <a:solidFill>
                  <a:schemeClr val="tx2"/>
                </a:solidFill>
              </a:rPr>
              <a:t>Research Question 1 </a:t>
            </a:r>
            <a:r>
              <a:rPr lang="en-US" b="1" dirty="0">
                <a:solidFill>
                  <a:schemeClr val="tx2"/>
                </a:solidFill>
              </a:rPr>
              <a:t>: </a:t>
            </a:r>
            <a:r>
              <a:rPr lang="en-US" b="1" dirty="0">
                <a:solidFill>
                  <a:schemeClr val="accent2"/>
                </a:solidFill>
              </a:rPr>
              <a:t>“What is the relationship between rural residents’ </a:t>
            </a:r>
            <a:r>
              <a:rPr lang="en-US" b="1" u="sng" dirty="0">
                <a:solidFill>
                  <a:schemeClr val="accent2"/>
                </a:solidFill>
              </a:rPr>
              <a:t>sense of community </a:t>
            </a:r>
            <a:r>
              <a:rPr lang="en-US" b="1" dirty="0">
                <a:solidFill>
                  <a:schemeClr val="accent2"/>
                </a:solidFill>
              </a:rPr>
              <a:t>and their perceived </a:t>
            </a:r>
            <a:r>
              <a:rPr lang="en-US" b="1" u="sng" dirty="0">
                <a:solidFill>
                  <a:schemeClr val="accent2"/>
                </a:solidFill>
              </a:rPr>
              <a:t>quality of life?”</a:t>
            </a:r>
          </a:p>
          <a:p>
            <a:r>
              <a:rPr lang="en-US" b="1" dirty="0">
                <a:solidFill>
                  <a:schemeClr val="accent2"/>
                </a:solidFill>
              </a:rPr>
              <a:t>Statistically significant positive relationship between QOL and Sense of Community, </a:t>
            </a:r>
            <a:r>
              <a:rPr lang="en-US" b="1" i="1" dirty="0">
                <a:solidFill>
                  <a:schemeClr val="accent2"/>
                </a:solidFill>
              </a:rPr>
              <a:t>r</a:t>
            </a:r>
            <a:r>
              <a:rPr lang="en-US" b="1" dirty="0">
                <a:solidFill>
                  <a:schemeClr val="accent2"/>
                </a:solidFill>
              </a:rPr>
              <a:t>(180) = .27, p &lt; .05. </a:t>
            </a:r>
          </a:p>
          <a:p>
            <a:r>
              <a:rPr lang="en-US" b="1" dirty="0">
                <a:solidFill>
                  <a:schemeClr val="accent2"/>
                </a:solidFill>
              </a:rPr>
              <a:t>Correlation coefficient between .2 and .4 = Weak relationship </a:t>
            </a:r>
            <a:r>
              <a:rPr lang="en-US" sz="1800" b="1" i="1" dirty="0">
                <a:solidFill>
                  <a:schemeClr val="accent2"/>
                </a:solidFill>
              </a:rPr>
              <a:t>(Salkind, 2017)</a:t>
            </a:r>
          </a:p>
          <a:p>
            <a:r>
              <a:rPr lang="en-US" b="1" dirty="0">
                <a:solidFill>
                  <a:schemeClr val="accent2"/>
                </a:solidFill>
              </a:rPr>
              <a:t>Coefficient of determination = .07 </a:t>
            </a:r>
          </a:p>
          <a:p>
            <a:endParaRPr lang="en-US" sz="1800" b="1" dirty="0">
              <a:solidFill>
                <a:schemeClr val="accent2"/>
              </a:solidFill>
            </a:endParaRPr>
          </a:p>
        </p:txBody>
      </p:sp>
    </p:spTree>
    <p:extLst>
      <p:ext uri="{BB962C8B-B14F-4D97-AF65-F5344CB8AC3E}">
        <p14:creationId xmlns:p14="http://schemas.microsoft.com/office/powerpoint/2010/main" val="675763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EDDD5-E37C-48C4-BA5F-11B982575B75}"/>
              </a:ext>
            </a:extLst>
          </p:cNvPr>
          <p:cNvSpPr>
            <a:spLocks noGrp="1"/>
          </p:cNvSpPr>
          <p:nvPr>
            <p:ph type="title"/>
          </p:nvPr>
        </p:nvSpPr>
        <p:spPr/>
        <p:txBody>
          <a:bodyPr/>
          <a:lstStyle/>
          <a:p>
            <a:r>
              <a:rPr lang="en-US" sz="5000" b="1" dirty="0"/>
              <a:t>FINDINGS RQ1</a:t>
            </a:r>
            <a:r>
              <a:rPr lang="en-US" b="1" dirty="0"/>
              <a:t> </a:t>
            </a:r>
            <a:r>
              <a:rPr lang="en-US" sz="4200" b="1" dirty="0"/>
              <a:t>(CON’T)</a:t>
            </a:r>
          </a:p>
        </p:txBody>
      </p:sp>
      <p:graphicFrame>
        <p:nvGraphicFramePr>
          <p:cNvPr id="10" name="Content Placeholder 9">
            <a:extLst>
              <a:ext uri="{FF2B5EF4-FFF2-40B4-BE49-F238E27FC236}">
                <a16:creationId xmlns:a16="http://schemas.microsoft.com/office/drawing/2014/main" id="{1429A340-EFE8-4E76-B4B9-E7698667DE91}"/>
              </a:ext>
            </a:extLst>
          </p:cNvPr>
          <p:cNvGraphicFramePr>
            <a:graphicFrameLocks noGrp="1"/>
          </p:cNvGraphicFramePr>
          <p:nvPr>
            <p:ph idx="1"/>
            <p:extLst>
              <p:ext uri="{D42A27DB-BD31-4B8C-83A1-F6EECF244321}">
                <p14:modId xmlns:p14="http://schemas.microsoft.com/office/powerpoint/2010/main" val="4089460224"/>
              </p:ext>
            </p:extLst>
          </p:nvPr>
        </p:nvGraphicFramePr>
        <p:xfrm>
          <a:off x="1120775" y="1888435"/>
          <a:ext cx="10233024" cy="3695425"/>
        </p:xfrm>
        <a:graphic>
          <a:graphicData uri="http://schemas.openxmlformats.org/drawingml/2006/table">
            <a:tbl>
              <a:tblPr firstRow="1" lastRow="1">
                <a:tableStyleId>{5C22544A-7EE6-4342-B048-85BDC9FD1C3A}</a:tableStyleId>
              </a:tblPr>
              <a:tblGrid>
                <a:gridCol w="2558256">
                  <a:extLst>
                    <a:ext uri="{9D8B030D-6E8A-4147-A177-3AD203B41FA5}">
                      <a16:colId xmlns:a16="http://schemas.microsoft.com/office/drawing/2014/main" val="2496155926"/>
                    </a:ext>
                  </a:extLst>
                </a:gridCol>
                <a:gridCol w="2558256">
                  <a:extLst>
                    <a:ext uri="{9D8B030D-6E8A-4147-A177-3AD203B41FA5}">
                      <a16:colId xmlns:a16="http://schemas.microsoft.com/office/drawing/2014/main" val="569660495"/>
                    </a:ext>
                  </a:extLst>
                </a:gridCol>
                <a:gridCol w="2558256">
                  <a:extLst>
                    <a:ext uri="{9D8B030D-6E8A-4147-A177-3AD203B41FA5}">
                      <a16:colId xmlns:a16="http://schemas.microsoft.com/office/drawing/2014/main" val="2516023830"/>
                    </a:ext>
                  </a:extLst>
                </a:gridCol>
                <a:gridCol w="2558256">
                  <a:extLst>
                    <a:ext uri="{9D8B030D-6E8A-4147-A177-3AD203B41FA5}">
                      <a16:colId xmlns:a16="http://schemas.microsoft.com/office/drawing/2014/main" val="3478321587"/>
                    </a:ext>
                  </a:extLst>
                </a:gridCol>
              </a:tblGrid>
              <a:tr h="237176">
                <a:tc>
                  <a:txBody>
                    <a:bodyPr/>
                    <a:lstStyle/>
                    <a:p>
                      <a:pPr>
                        <a:spcAft>
                          <a:spcPts val="0"/>
                        </a:spcAft>
                      </a:pPr>
                      <a:r>
                        <a:rPr lang="en-US" sz="1800" dirty="0">
                          <a:effectLst/>
                        </a:rPr>
                        <a:t>Variable</a:t>
                      </a:r>
                      <a:endParaRPr lang="en-US" sz="18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100">
                          <a:effectLst/>
                        </a:rPr>
                        <a:t> </a:t>
                      </a:r>
                      <a:endParaRPr lang="en-US" sz="1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100">
                          <a:effectLst/>
                        </a:rPr>
                        <a:t> </a:t>
                      </a:r>
                      <a:endParaRPr lang="en-US" sz="1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100">
                          <a:effectLst/>
                        </a:rPr>
                        <a:t> </a:t>
                      </a:r>
                      <a:endParaRPr lang="en-US" sz="1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94345529"/>
                  </a:ext>
                </a:extLst>
              </a:tr>
              <a:tr h="455357">
                <a:tc>
                  <a:txBody>
                    <a:bodyPr/>
                    <a:lstStyle/>
                    <a:p>
                      <a:pPr algn="ctr">
                        <a:spcAft>
                          <a:spcPts val="0"/>
                        </a:spcAft>
                      </a:pPr>
                      <a:r>
                        <a:rPr lang="en-US" sz="2200">
                          <a:effectLst/>
                        </a:rPr>
                        <a:t> </a:t>
                      </a:r>
                    </a:p>
                    <a:p>
                      <a:pPr algn="ctr">
                        <a:spcAft>
                          <a:spcPts val="0"/>
                        </a:spcAft>
                      </a:pPr>
                      <a:r>
                        <a:rPr lang="en-US" sz="2200">
                          <a:effectLst/>
                        </a:rPr>
                        <a:t>Quality of Life</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Sense of Community</a:t>
                      </a:r>
                      <a:endParaRPr lang="en-US" sz="22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Sig</a:t>
                      </a:r>
                      <a:endParaRPr lang="en-US" sz="22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i="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n</a:t>
                      </a:r>
                    </a:p>
                  </a:txBody>
                  <a:tcPr marL="68580" marR="68580" marT="0" marB="0"/>
                </a:tc>
                <a:extLst>
                  <a:ext uri="{0D108BD9-81ED-4DB2-BD59-A6C34878D82A}">
                    <a16:rowId xmlns:a16="http://schemas.microsoft.com/office/drawing/2014/main" val="41051364"/>
                  </a:ext>
                </a:extLst>
              </a:tr>
              <a:tr h="445064">
                <a:tc>
                  <a:txBody>
                    <a:bodyPr/>
                    <a:lstStyle/>
                    <a:p>
                      <a:pPr algn="ctr">
                        <a:spcAft>
                          <a:spcPts val="0"/>
                        </a:spcAft>
                      </a:pPr>
                      <a:r>
                        <a:rPr lang="en-US" sz="2200">
                          <a:effectLst/>
                        </a:rPr>
                        <a:t>Overall</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dirty="0">
                          <a:effectLst/>
                          <a:highlight>
                            <a:srgbClr val="C0C0C0"/>
                          </a:highlight>
                        </a:rPr>
                        <a:t>.265**</a:t>
                      </a:r>
                      <a:endParaRPr lang="en-US" sz="2200" dirty="0">
                        <a:solidFill>
                          <a:srgbClr val="2F5496"/>
                        </a:solidFill>
                        <a:effectLst/>
                        <a:highlight>
                          <a:srgbClr val="C0C0C0"/>
                        </a:highligh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.000</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182</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16911107"/>
                  </a:ext>
                </a:extLst>
              </a:tr>
              <a:tr h="445064">
                <a:tc>
                  <a:txBody>
                    <a:bodyPr/>
                    <a:lstStyle/>
                    <a:p>
                      <a:pPr algn="ctr">
                        <a:spcAft>
                          <a:spcPts val="0"/>
                        </a:spcAft>
                      </a:pPr>
                      <a:r>
                        <a:rPr lang="en-US" sz="2200">
                          <a:effectLst/>
                        </a:rPr>
                        <a:t>Indiana County</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.354</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.055</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30</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59395535"/>
                  </a:ext>
                </a:extLst>
              </a:tr>
              <a:tr h="445064">
                <a:tc>
                  <a:txBody>
                    <a:bodyPr/>
                    <a:lstStyle/>
                    <a:p>
                      <a:pPr algn="ctr">
                        <a:spcAft>
                          <a:spcPts val="0"/>
                        </a:spcAft>
                      </a:pPr>
                      <a:r>
                        <a:rPr lang="en-US" sz="2200">
                          <a:effectLst/>
                        </a:rPr>
                        <a:t>Illinois County </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.158</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.386</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32</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64724821"/>
                  </a:ext>
                </a:extLst>
              </a:tr>
              <a:tr h="445064">
                <a:tc>
                  <a:txBody>
                    <a:bodyPr/>
                    <a:lstStyle/>
                    <a:p>
                      <a:pPr algn="ctr">
                        <a:spcAft>
                          <a:spcPts val="0"/>
                        </a:spcAft>
                      </a:pPr>
                      <a:r>
                        <a:rPr lang="en-US" sz="2200">
                          <a:effectLst/>
                        </a:rPr>
                        <a:t>Michigan County </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dirty="0">
                          <a:effectLst/>
                          <a:highlight>
                            <a:srgbClr val="C0C0C0"/>
                          </a:highlight>
                        </a:rPr>
                        <a:t>.289**</a:t>
                      </a:r>
                      <a:endParaRPr lang="en-US" sz="2200" dirty="0">
                        <a:solidFill>
                          <a:srgbClr val="2F5496"/>
                        </a:solidFill>
                        <a:effectLst/>
                        <a:highlight>
                          <a:srgbClr val="C0C0C0"/>
                        </a:highligh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.001</a:t>
                      </a:r>
                      <a:endParaRPr lang="en-US" sz="22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dirty="0">
                          <a:effectLst/>
                        </a:rPr>
                        <a:t>120</a:t>
                      </a:r>
                      <a:endParaRPr lang="en-US" sz="22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8808278"/>
                  </a:ext>
                </a:extLst>
              </a:tr>
              <a:tr h="443717">
                <a:tc>
                  <a:txBody>
                    <a:bodyPr/>
                    <a:lstStyle/>
                    <a:p>
                      <a:pPr marL="0" marR="0" algn="ctr">
                        <a:lnSpc>
                          <a:spcPct val="200000"/>
                        </a:lnSpc>
                        <a:spcBef>
                          <a:spcPts val="0"/>
                        </a:spcBef>
                        <a:spcAft>
                          <a:spcPts val="0"/>
                        </a:spcAft>
                      </a:pPr>
                      <a:r>
                        <a:rPr lang="en-US" sz="1200">
                          <a:effectLst/>
                        </a:rPr>
                        <a:t> </a:t>
                      </a:r>
                      <a:endParaRPr lang="en-US" sz="120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tabLst>
                          <a:tab pos="228600" algn="dec"/>
                        </a:tabLst>
                      </a:pPr>
                      <a:r>
                        <a:rPr lang="en-US" sz="1200" dirty="0">
                          <a:effectLst/>
                        </a:rPr>
                        <a:t> </a:t>
                      </a:r>
                      <a:endParaRPr lang="en-US" sz="1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tabLst>
                          <a:tab pos="228600" algn="dec"/>
                        </a:tabLst>
                      </a:pPr>
                      <a:r>
                        <a:rPr lang="en-US" sz="1200">
                          <a:effectLst/>
                        </a:rPr>
                        <a:t> </a:t>
                      </a:r>
                      <a:endParaRPr lang="en-US" sz="110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tabLst>
                          <a:tab pos="228600" algn="dec"/>
                        </a:tabLst>
                      </a:pPr>
                      <a:r>
                        <a:rPr lang="en-US" sz="1200" dirty="0">
                          <a:effectLst/>
                        </a:rPr>
                        <a:t> </a:t>
                      </a:r>
                      <a:endParaRPr lang="en-US" sz="1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89997514"/>
                  </a:ext>
                </a:extLst>
              </a:tr>
            </a:tbl>
          </a:graphicData>
        </a:graphic>
      </p:graphicFrame>
      <p:sp>
        <p:nvSpPr>
          <p:cNvPr id="12" name="TextBox 11">
            <a:extLst>
              <a:ext uri="{FF2B5EF4-FFF2-40B4-BE49-F238E27FC236}">
                <a16:creationId xmlns:a16="http://schemas.microsoft.com/office/drawing/2014/main" id="{9B08D388-0ACA-419E-95D8-033F3AC42482}"/>
              </a:ext>
            </a:extLst>
          </p:cNvPr>
          <p:cNvSpPr txBox="1"/>
          <p:nvPr/>
        </p:nvSpPr>
        <p:spPr>
          <a:xfrm>
            <a:off x="1033671" y="1321357"/>
            <a:ext cx="9670772" cy="369331"/>
          </a:xfrm>
          <a:prstGeom prst="rect">
            <a:avLst/>
          </a:prstGeom>
          <a:noFill/>
        </p:spPr>
        <p:txBody>
          <a:bodyPr wrap="square" rtlCol="0">
            <a:spAutoFit/>
          </a:bodyPr>
          <a:lstStyle/>
          <a:p>
            <a:pPr lvl="0" defTabSz="914400" eaLnBrk="0" fontAlgn="base" hangingPunct="0">
              <a:spcBef>
                <a:spcPct val="0"/>
              </a:spcBef>
              <a:spcAft>
                <a:spcPct val="0"/>
              </a:spcAft>
              <a:tabLst>
                <a:tab pos="228600" algn="dec"/>
              </a:tabLst>
            </a:pPr>
            <a:r>
              <a:rPr lang="en-US" altLang="en-US" b="1" i="1" dirty="0">
                <a:solidFill>
                  <a:schemeClr val="accent2"/>
                </a:solidFill>
                <a:latin typeface="Arial" panose="020B0604020202020204" pitchFamily="34" charset="0"/>
              </a:rPr>
              <a:t>Correlation of QOL and Sense of Community for Study Counties</a:t>
            </a:r>
            <a:endParaRPr lang="en-US" altLang="en-US" b="1" dirty="0">
              <a:solidFill>
                <a:schemeClr val="accent2"/>
              </a:solidFill>
              <a:latin typeface="Arial" panose="020B0604020202020204" pitchFamily="34" charset="0"/>
            </a:endParaRPr>
          </a:p>
        </p:txBody>
      </p:sp>
      <p:sp>
        <p:nvSpPr>
          <p:cNvPr id="13" name="TextBox 12">
            <a:extLst>
              <a:ext uri="{FF2B5EF4-FFF2-40B4-BE49-F238E27FC236}">
                <a16:creationId xmlns:a16="http://schemas.microsoft.com/office/drawing/2014/main" id="{E8206073-0F27-4FBF-B9C7-BC60D50E7EBA}"/>
              </a:ext>
            </a:extLst>
          </p:cNvPr>
          <p:cNvSpPr txBox="1"/>
          <p:nvPr/>
        </p:nvSpPr>
        <p:spPr>
          <a:xfrm>
            <a:off x="1162878" y="5933661"/>
            <a:ext cx="6609522" cy="369332"/>
          </a:xfrm>
          <a:prstGeom prst="rect">
            <a:avLst/>
          </a:prstGeom>
          <a:noFill/>
        </p:spPr>
        <p:txBody>
          <a:bodyPr wrap="square" rtlCol="0">
            <a:spAutoFit/>
          </a:bodyPr>
          <a:lstStyle/>
          <a:p>
            <a:pPr lvl="0" defTabSz="914400" eaLnBrk="0" fontAlgn="base" hangingPunct="0">
              <a:spcBef>
                <a:spcPct val="0"/>
              </a:spcBef>
              <a:spcAft>
                <a:spcPct val="0"/>
              </a:spcAft>
              <a:tabLst>
                <a:tab pos="228600" algn="dec"/>
              </a:tabLst>
            </a:pPr>
            <a:r>
              <a:rPr lang="en-US" altLang="en-US" b="1" i="1" dirty="0">
                <a:solidFill>
                  <a:schemeClr val="accent2"/>
                </a:solidFill>
                <a:latin typeface="Arial" panose="020B0604020202020204" pitchFamily="34" charset="0"/>
              </a:rPr>
              <a:t>Note. Test is two-tailed **p &lt; .01</a:t>
            </a:r>
            <a:endParaRPr lang="en-US" altLang="en-US" b="1" dirty="0">
              <a:solidFill>
                <a:schemeClr val="accent2"/>
              </a:solidFill>
              <a:latin typeface="Arial" panose="020B0604020202020204" pitchFamily="34" charset="0"/>
            </a:endParaRPr>
          </a:p>
        </p:txBody>
      </p:sp>
    </p:spTree>
    <p:extLst>
      <p:ext uri="{BB962C8B-B14F-4D97-AF65-F5344CB8AC3E}">
        <p14:creationId xmlns:p14="http://schemas.microsoft.com/office/powerpoint/2010/main" val="3949429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EDDD5-E37C-48C4-BA5F-11B982575B75}"/>
              </a:ext>
            </a:extLst>
          </p:cNvPr>
          <p:cNvSpPr>
            <a:spLocks noGrp="1"/>
          </p:cNvSpPr>
          <p:nvPr>
            <p:ph type="title"/>
          </p:nvPr>
        </p:nvSpPr>
        <p:spPr/>
        <p:txBody>
          <a:bodyPr/>
          <a:lstStyle/>
          <a:p>
            <a:r>
              <a:rPr lang="en-US" sz="5000" b="1" dirty="0"/>
              <a:t>FINDINGS</a:t>
            </a:r>
            <a:r>
              <a:rPr lang="en-US" b="1" dirty="0"/>
              <a:t> </a:t>
            </a:r>
            <a:r>
              <a:rPr lang="en-US" sz="5000" b="1" dirty="0"/>
              <a:t>RQ2</a:t>
            </a:r>
          </a:p>
        </p:txBody>
      </p:sp>
      <p:sp>
        <p:nvSpPr>
          <p:cNvPr id="5" name="Content Placeholder 4">
            <a:extLst>
              <a:ext uri="{FF2B5EF4-FFF2-40B4-BE49-F238E27FC236}">
                <a16:creationId xmlns:a16="http://schemas.microsoft.com/office/drawing/2014/main" id="{AEFC9E60-0C0F-4D26-B3B2-A5199A64DADD}"/>
              </a:ext>
            </a:extLst>
          </p:cNvPr>
          <p:cNvSpPr>
            <a:spLocks noGrp="1"/>
          </p:cNvSpPr>
          <p:nvPr>
            <p:ph idx="1"/>
          </p:nvPr>
        </p:nvSpPr>
        <p:spPr>
          <a:xfrm>
            <a:off x="1120000" y="1825625"/>
            <a:ext cx="10233800" cy="4667250"/>
          </a:xfrm>
        </p:spPr>
        <p:txBody>
          <a:bodyPr>
            <a:normAutofit/>
          </a:bodyPr>
          <a:lstStyle/>
          <a:p>
            <a:pPr marL="0" indent="0">
              <a:buNone/>
            </a:pPr>
            <a:r>
              <a:rPr lang="en-US" b="1" u="sng" dirty="0">
                <a:solidFill>
                  <a:schemeClr val="tx2"/>
                </a:solidFill>
              </a:rPr>
              <a:t>Research Question 2</a:t>
            </a:r>
            <a:r>
              <a:rPr lang="en-US" b="1" dirty="0">
                <a:solidFill>
                  <a:schemeClr val="tx2"/>
                </a:solidFill>
              </a:rPr>
              <a:t>: </a:t>
            </a:r>
            <a:r>
              <a:rPr lang="en-US" b="1" dirty="0">
                <a:solidFill>
                  <a:schemeClr val="accent2"/>
                </a:solidFill>
              </a:rPr>
              <a:t>“What is the relationship between the level of </a:t>
            </a:r>
            <a:r>
              <a:rPr lang="en-US" b="1" u="sng" dirty="0">
                <a:solidFill>
                  <a:schemeClr val="accent2"/>
                </a:solidFill>
              </a:rPr>
              <a:t>accessibility of community resources </a:t>
            </a:r>
            <a:r>
              <a:rPr lang="en-US" b="1" dirty="0">
                <a:solidFill>
                  <a:schemeClr val="accent2"/>
                </a:solidFill>
              </a:rPr>
              <a:t>in a rural community and rural residents’ perceived </a:t>
            </a:r>
            <a:r>
              <a:rPr lang="en-US" b="1" u="sng" dirty="0">
                <a:solidFill>
                  <a:schemeClr val="accent2"/>
                </a:solidFill>
              </a:rPr>
              <a:t>quality of life</a:t>
            </a:r>
            <a:r>
              <a:rPr lang="en-US" b="1" dirty="0">
                <a:solidFill>
                  <a:schemeClr val="accent2"/>
                </a:solidFill>
              </a:rPr>
              <a:t>?”</a:t>
            </a:r>
          </a:p>
          <a:p>
            <a:pPr marL="0" indent="0">
              <a:buNone/>
            </a:pPr>
            <a:endParaRPr lang="en-US" b="1" dirty="0">
              <a:solidFill>
                <a:schemeClr val="accent2"/>
              </a:solidFill>
            </a:endParaRPr>
          </a:p>
          <a:p>
            <a:r>
              <a:rPr lang="en-US" b="1" dirty="0">
                <a:solidFill>
                  <a:schemeClr val="accent2"/>
                </a:solidFill>
              </a:rPr>
              <a:t>Overall, no statistically significant relationship between QOL and Accessibility of Community Resources, </a:t>
            </a:r>
            <a:r>
              <a:rPr lang="en-US" b="1" i="1" dirty="0">
                <a:solidFill>
                  <a:schemeClr val="accent2"/>
                </a:solidFill>
              </a:rPr>
              <a:t>r</a:t>
            </a:r>
            <a:r>
              <a:rPr lang="en-US" b="1" dirty="0">
                <a:solidFill>
                  <a:schemeClr val="accent2"/>
                </a:solidFill>
              </a:rPr>
              <a:t>(171) = .15, p &gt; .05.</a:t>
            </a:r>
          </a:p>
          <a:p>
            <a:r>
              <a:rPr lang="en-US" b="1" dirty="0">
                <a:solidFill>
                  <a:schemeClr val="accent2"/>
                </a:solidFill>
              </a:rPr>
              <a:t>p = .055  </a:t>
            </a:r>
          </a:p>
          <a:p>
            <a:r>
              <a:rPr lang="en-US" b="1" dirty="0">
                <a:solidFill>
                  <a:schemeClr val="tx2"/>
                </a:solidFill>
              </a:rPr>
              <a:t>Michigan County- </a:t>
            </a:r>
            <a:r>
              <a:rPr lang="en-US" b="1" dirty="0">
                <a:solidFill>
                  <a:schemeClr val="accent2"/>
                </a:solidFill>
              </a:rPr>
              <a:t>Statistically significant relationship </a:t>
            </a:r>
            <a:r>
              <a:rPr lang="en-US" b="1" i="1" dirty="0">
                <a:solidFill>
                  <a:schemeClr val="accent2"/>
                </a:solidFill>
              </a:rPr>
              <a:t>r</a:t>
            </a:r>
            <a:r>
              <a:rPr lang="en-US" b="1" dirty="0">
                <a:solidFill>
                  <a:schemeClr val="accent2"/>
                </a:solidFill>
              </a:rPr>
              <a:t>(111) = .21, p &lt; .05 </a:t>
            </a:r>
          </a:p>
          <a:p>
            <a:r>
              <a:rPr lang="en-US" b="1" dirty="0">
                <a:solidFill>
                  <a:schemeClr val="accent2"/>
                </a:solidFill>
              </a:rPr>
              <a:t>Coefficient of determination =.04 </a:t>
            </a:r>
          </a:p>
          <a:p>
            <a:endParaRPr lang="en-US" b="1" dirty="0">
              <a:solidFill>
                <a:schemeClr val="accent2"/>
              </a:solidFill>
            </a:endParaRPr>
          </a:p>
        </p:txBody>
      </p:sp>
    </p:spTree>
    <p:extLst>
      <p:ext uri="{BB962C8B-B14F-4D97-AF65-F5344CB8AC3E}">
        <p14:creationId xmlns:p14="http://schemas.microsoft.com/office/powerpoint/2010/main" val="2676372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EDDD5-E37C-48C4-BA5F-11B982575B75}"/>
              </a:ext>
            </a:extLst>
          </p:cNvPr>
          <p:cNvSpPr>
            <a:spLocks noGrp="1"/>
          </p:cNvSpPr>
          <p:nvPr>
            <p:ph type="title"/>
          </p:nvPr>
        </p:nvSpPr>
        <p:spPr>
          <a:xfrm>
            <a:off x="838200" y="365126"/>
            <a:ext cx="10515600" cy="1109770"/>
          </a:xfrm>
        </p:spPr>
        <p:txBody>
          <a:bodyPr/>
          <a:lstStyle/>
          <a:p>
            <a:r>
              <a:rPr lang="en-US" sz="5000" b="1" dirty="0"/>
              <a:t>FINDINGS RQ2</a:t>
            </a:r>
            <a:r>
              <a:rPr lang="en-US" b="1" dirty="0"/>
              <a:t> </a:t>
            </a:r>
            <a:r>
              <a:rPr lang="en-US" sz="4200" b="1" dirty="0"/>
              <a:t>(CON’T)</a:t>
            </a:r>
          </a:p>
        </p:txBody>
      </p:sp>
      <p:graphicFrame>
        <p:nvGraphicFramePr>
          <p:cNvPr id="6" name="Content Placeholder 5">
            <a:extLst>
              <a:ext uri="{FF2B5EF4-FFF2-40B4-BE49-F238E27FC236}">
                <a16:creationId xmlns:a16="http://schemas.microsoft.com/office/drawing/2014/main" id="{29A4D2A7-4C75-451F-BEEE-32344644FB25}"/>
              </a:ext>
            </a:extLst>
          </p:cNvPr>
          <p:cNvGraphicFramePr>
            <a:graphicFrameLocks noGrp="1"/>
          </p:cNvGraphicFramePr>
          <p:nvPr>
            <p:ph idx="1"/>
            <p:extLst>
              <p:ext uri="{D42A27DB-BD31-4B8C-83A1-F6EECF244321}">
                <p14:modId xmlns:p14="http://schemas.microsoft.com/office/powerpoint/2010/main" val="3020358603"/>
              </p:ext>
            </p:extLst>
          </p:nvPr>
        </p:nvGraphicFramePr>
        <p:xfrm>
          <a:off x="1120775" y="1844227"/>
          <a:ext cx="9832148" cy="4360582"/>
        </p:xfrm>
        <a:graphic>
          <a:graphicData uri="http://schemas.openxmlformats.org/drawingml/2006/table">
            <a:tbl>
              <a:tblPr firstRow="1" lastRow="1">
                <a:tableStyleId>{5C22544A-7EE6-4342-B048-85BDC9FD1C3A}</a:tableStyleId>
              </a:tblPr>
              <a:tblGrid>
                <a:gridCol w="2458037">
                  <a:extLst>
                    <a:ext uri="{9D8B030D-6E8A-4147-A177-3AD203B41FA5}">
                      <a16:colId xmlns:a16="http://schemas.microsoft.com/office/drawing/2014/main" val="2367078474"/>
                    </a:ext>
                  </a:extLst>
                </a:gridCol>
                <a:gridCol w="2458037">
                  <a:extLst>
                    <a:ext uri="{9D8B030D-6E8A-4147-A177-3AD203B41FA5}">
                      <a16:colId xmlns:a16="http://schemas.microsoft.com/office/drawing/2014/main" val="2887429953"/>
                    </a:ext>
                  </a:extLst>
                </a:gridCol>
                <a:gridCol w="2458037">
                  <a:extLst>
                    <a:ext uri="{9D8B030D-6E8A-4147-A177-3AD203B41FA5}">
                      <a16:colId xmlns:a16="http://schemas.microsoft.com/office/drawing/2014/main" val="1352021551"/>
                    </a:ext>
                  </a:extLst>
                </a:gridCol>
                <a:gridCol w="2458037">
                  <a:extLst>
                    <a:ext uri="{9D8B030D-6E8A-4147-A177-3AD203B41FA5}">
                      <a16:colId xmlns:a16="http://schemas.microsoft.com/office/drawing/2014/main" val="3880010459"/>
                    </a:ext>
                  </a:extLst>
                </a:gridCol>
              </a:tblGrid>
              <a:tr h="449347">
                <a:tc>
                  <a:txBody>
                    <a:bodyPr/>
                    <a:lstStyle/>
                    <a:p>
                      <a:pPr>
                        <a:lnSpc>
                          <a:spcPct val="200000"/>
                        </a:lnSpc>
                        <a:spcAft>
                          <a:spcPts val="0"/>
                        </a:spcAft>
                      </a:pPr>
                      <a:r>
                        <a:rPr lang="en-US" sz="1800" dirty="0">
                          <a:effectLst/>
                        </a:rPr>
                        <a:t>Variable</a:t>
                      </a:r>
                      <a:endParaRPr lang="en-US" sz="180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100">
                          <a:effectLst/>
                        </a:rPr>
                        <a:t> </a:t>
                      </a:r>
                      <a:endParaRPr lang="en-US" sz="11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1100">
                          <a:effectLst/>
                        </a:rPr>
                        <a:t> </a:t>
                      </a:r>
                      <a:endParaRPr lang="en-US" sz="11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1100">
                          <a:effectLst/>
                        </a:rPr>
                        <a:t> </a:t>
                      </a:r>
                      <a:endParaRPr lang="en-US" sz="11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0892430"/>
                  </a:ext>
                </a:extLst>
              </a:tr>
              <a:tr h="1187896">
                <a:tc>
                  <a:txBody>
                    <a:bodyPr/>
                    <a:lstStyle/>
                    <a:p>
                      <a:pPr algn="ctr">
                        <a:lnSpc>
                          <a:spcPct val="200000"/>
                        </a:lnSpc>
                        <a:spcAft>
                          <a:spcPts val="0"/>
                        </a:spcAft>
                      </a:pPr>
                      <a:r>
                        <a:rPr lang="en-US" sz="2200">
                          <a:effectLst/>
                        </a:rPr>
                        <a:t> </a:t>
                      </a:r>
                    </a:p>
                    <a:p>
                      <a:pPr algn="ctr">
                        <a:lnSpc>
                          <a:spcPct val="200000"/>
                        </a:lnSpc>
                        <a:spcAft>
                          <a:spcPts val="0"/>
                        </a:spcAft>
                      </a:pPr>
                      <a:r>
                        <a:rPr lang="en-US" sz="2200">
                          <a:effectLst/>
                        </a:rPr>
                        <a:t>Quality of Life</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2200" dirty="0">
                          <a:effectLst/>
                        </a:rPr>
                        <a:t>Accessibility of Resources</a:t>
                      </a:r>
                      <a:endParaRPr lang="en-US" sz="220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Sig</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i="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n</a:t>
                      </a:r>
                    </a:p>
                  </a:txBody>
                  <a:tcPr marL="68580" marR="68580" marT="0" marB="0"/>
                </a:tc>
                <a:extLst>
                  <a:ext uri="{0D108BD9-81ED-4DB2-BD59-A6C34878D82A}">
                    <a16:rowId xmlns:a16="http://schemas.microsoft.com/office/drawing/2014/main" val="166755064"/>
                  </a:ext>
                </a:extLst>
              </a:tr>
              <a:tr h="549256">
                <a:tc>
                  <a:txBody>
                    <a:bodyPr/>
                    <a:lstStyle/>
                    <a:p>
                      <a:pPr algn="ctr">
                        <a:lnSpc>
                          <a:spcPct val="200000"/>
                        </a:lnSpc>
                        <a:spcAft>
                          <a:spcPts val="0"/>
                        </a:spcAft>
                      </a:pPr>
                      <a:r>
                        <a:rPr lang="en-US" sz="2200">
                          <a:effectLst/>
                        </a:rPr>
                        <a:t>Overall</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.146</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.055</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173</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11441768"/>
                  </a:ext>
                </a:extLst>
              </a:tr>
              <a:tr h="549256">
                <a:tc>
                  <a:txBody>
                    <a:bodyPr/>
                    <a:lstStyle/>
                    <a:p>
                      <a:pPr algn="ctr">
                        <a:lnSpc>
                          <a:spcPct val="200000"/>
                        </a:lnSpc>
                        <a:spcAft>
                          <a:spcPts val="0"/>
                        </a:spcAft>
                      </a:pPr>
                      <a:r>
                        <a:rPr lang="en-US" sz="2200">
                          <a:effectLst/>
                        </a:rPr>
                        <a:t>Indiana County</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.156</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.420</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   29</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95973095"/>
                  </a:ext>
                </a:extLst>
              </a:tr>
              <a:tr h="549256">
                <a:tc>
                  <a:txBody>
                    <a:bodyPr/>
                    <a:lstStyle/>
                    <a:p>
                      <a:pPr algn="ctr">
                        <a:lnSpc>
                          <a:spcPct val="200000"/>
                        </a:lnSpc>
                        <a:spcAft>
                          <a:spcPts val="0"/>
                        </a:spcAft>
                      </a:pPr>
                      <a:r>
                        <a:rPr lang="en-US" sz="2200">
                          <a:effectLst/>
                        </a:rPr>
                        <a:t>Illinois County</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-.024</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.896</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31</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32979697"/>
                  </a:ext>
                </a:extLst>
              </a:tr>
              <a:tr h="549256">
                <a:tc>
                  <a:txBody>
                    <a:bodyPr/>
                    <a:lstStyle/>
                    <a:p>
                      <a:pPr algn="ctr">
                        <a:lnSpc>
                          <a:spcPct val="200000"/>
                        </a:lnSpc>
                        <a:spcAft>
                          <a:spcPts val="0"/>
                        </a:spcAft>
                      </a:pPr>
                      <a:r>
                        <a:rPr lang="en-US" sz="2200">
                          <a:effectLst/>
                        </a:rPr>
                        <a:t>Michigan County</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dirty="0">
                          <a:effectLst/>
                          <a:highlight>
                            <a:srgbClr val="C0C0C0"/>
                          </a:highlight>
                        </a:rPr>
                        <a:t>.209*</a:t>
                      </a:r>
                      <a:endParaRPr lang="en-US" sz="2200" dirty="0">
                        <a:solidFill>
                          <a:srgbClr val="2E74B5"/>
                        </a:solidFill>
                        <a:effectLst/>
                        <a:highlight>
                          <a:srgbClr val="C0C0C0"/>
                        </a:highligh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a:effectLst/>
                        </a:rPr>
                        <a:t>.026</a:t>
                      </a:r>
                      <a:endParaRPr lang="en-US" sz="220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200000"/>
                        </a:lnSpc>
                        <a:spcAft>
                          <a:spcPts val="0"/>
                        </a:spcAft>
                      </a:pPr>
                      <a:r>
                        <a:rPr lang="en-US" sz="2200" dirty="0">
                          <a:effectLst/>
                        </a:rPr>
                        <a:t>113</a:t>
                      </a:r>
                      <a:endParaRPr lang="en-US" sz="220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55084608"/>
                  </a:ext>
                </a:extLst>
              </a:tr>
              <a:tr h="334682">
                <a:tc>
                  <a:txBody>
                    <a:bodyPr/>
                    <a:lstStyle/>
                    <a:p>
                      <a:pPr marL="0" marR="0" algn="ctr">
                        <a:lnSpc>
                          <a:spcPct val="200000"/>
                        </a:lnSpc>
                        <a:spcBef>
                          <a:spcPts val="0"/>
                        </a:spcBef>
                        <a:spcAft>
                          <a:spcPts val="0"/>
                        </a:spcAft>
                      </a:pPr>
                      <a:r>
                        <a:rPr lang="en-US" sz="1100">
                          <a:effectLst/>
                        </a:rPr>
                        <a:t> </a:t>
                      </a:r>
                      <a:endParaRPr lang="en-US" sz="120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tabLst>
                          <a:tab pos="228600" algn="dec"/>
                        </a:tabLst>
                      </a:pPr>
                      <a:r>
                        <a:rPr lang="en-US" sz="1100" dirty="0">
                          <a:effectLst/>
                        </a:rPr>
                        <a:t> </a:t>
                      </a:r>
                      <a:endParaRPr lang="en-US" sz="110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tabLst>
                          <a:tab pos="228600" algn="dec"/>
                        </a:tabLst>
                      </a:pPr>
                      <a:r>
                        <a:rPr lang="en-US" sz="1100" dirty="0">
                          <a:effectLst/>
                        </a:rPr>
                        <a:t> </a:t>
                      </a:r>
                      <a:endParaRPr lang="en-US" sz="110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tabLst>
                          <a:tab pos="228600" algn="dec"/>
                        </a:tabLst>
                      </a:pPr>
                      <a:r>
                        <a:rPr lang="en-US" sz="1100" dirty="0">
                          <a:effectLst/>
                        </a:rPr>
                        <a:t> </a:t>
                      </a:r>
                      <a:endParaRPr lang="en-US" sz="110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62398913"/>
                  </a:ext>
                </a:extLst>
              </a:tr>
            </a:tbl>
          </a:graphicData>
        </a:graphic>
      </p:graphicFrame>
      <p:sp>
        <p:nvSpPr>
          <p:cNvPr id="8" name="TextBox 7">
            <a:extLst>
              <a:ext uri="{FF2B5EF4-FFF2-40B4-BE49-F238E27FC236}">
                <a16:creationId xmlns:a16="http://schemas.microsoft.com/office/drawing/2014/main" id="{934EA137-4214-4596-BB29-A7626FB55C98}"/>
              </a:ext>
            </a:extLst>
          </p:cNvPr>
          <p:cNvSpPr txBox="1"/>
          <p:nvPr/>
        </p:nvSpPr>
        <p:spPr>
          <a:xfrm>
            <a:off x="993914" y="1474895"/>
            <a:ext cx="8398564" cy="369332"/>
          </a:xfrm>
          <a:prstGeom prst="rect">
            <a:avLst/>
          </a:prstGeom>
          <a:noFill/>
        </p:spPr>
        <p:txBody>
          <a:bodyPr wrap="square" rtlCol="0">
            <a:spAutoFit/>
          </a:bodyPr>
          <a:lstStyle/>
          <a:p>
            <a:pPr lvl="0" defTabSz="914400" eaLnBrk="0" fontAlgn="base" hangingPunct="0">
              <a:spcBef>
                <a:spcPct val="0"/>
              </a:spcBef>
              <a:spcAft>
                <a:spcPct val="0"/>
              </a:spcAft>
              <a:tabLst>
                <a:tab pos="228600" algn="dec"/>
              </a:tabLst>
            </a:pPr>
            <a:r>
              <a:rPr lang="en-US" altLang="en-US" b="1" i="1" dirty="0">
                <a:solidFill>
                  <a:schemeClr val="accent2"/>
                </a:solidFill>
                <a:latin typeface="Arial" panose="020B0604020202020204" pitchFamily="34" charset="0"/>
              </a:rPr>
              <a:t>Correlation of QOL and Resource Accessibility for Study Counties</a:t>
            </a:r>
            <a:endParaRPr lang="en-US" altLang="en-US" b="1" dirty="0">
              <a:solidFill>
                <a:schemeClr val="accent2"/>
              </a:solidFill>
              <a:latin typeface="Arial" panose="020B0604020202020204" pitchFamily="34" charset="0"/>
            </a:endParaRPr>
          </a:p>
        </p:txBody>
      </p:sp>
      <p:sp>
        <p:nvSpPr>
          <p:cNvPr id="9" name="TextBox 8">
            <a:extLst>
              <a:ext uri="{FF2B5EF4-FFF2-40B4-BE49-F238E27FC236}">
                <a16:creationId xmlns:a16="http://schemas.microsoft.com/office/drawing/2014/main" id="{5D3D738B-13E9-4588-96A3-5FC31AD2DF31}"/>
              </a:ext>
            </a:extLst>
          </p:cNvPr>
          <p:cNvSpPr txBox="1"/>
          <p:nvPr/>
        </p:nvSpPr>
        <p:spPr>
          <a:xfrm>
            <a:off x="993914" y="6308208"/>
            <a:ext cx="9501809" cy="369332"/>
          </a:xfrm>
          <a:prstGeom prst="rect">
            <a:avLst/>
          </a:prstGeom>
          <a:noFill/>
        </p:spPr>
        <p:txBody>
          <a:bodyPr wrap="square" rtlCol="0">
            <a:spAutoFit/>
          </a:bodyPr>
          <a:lstStyle/>
          <a:p>
            <a:r>
              <a:rPr lang="en-US" altLang="en-US" b="1" i="1" dirty="0">
                <a:solidFill>
                  <a:schemeClr val="accent2"/>
                </a:solidFill>
                <a:latin typeface="Arial" panose="020B0604020202020204" pitchFamily="34" charset="0"/>
              </a:rPr>
              <a:t>Note. Test is two-tailed *p &lt; .05</a:t>
            </a:r>
            <a:endParaRPr lang="en-US" b="1" dirty="0">
              <a:solidFill>
                <a:schemeClr val="accent2"/>
              </a:solidFill>
            </a:endParaRPr>
          </a:p>
        </p:txBody>
      </p:sp>
    </p:spTree>
    <p:extLst>
      <p:ext uri="{BB962C8B-B14F-4D97-AF65-F5344CB8AC3E}">
        <p14:creationId xmlns:p14="http://schemas.microsoft.com/office/powerpoint/2010/main" val="299365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44490-B6EC-4BAC-A53C-EA3FC7263271}"/>
              </a:ext>
            </a:extLst>
          </p:cNvPr>
          <p:cNvSpPr>
            <a:spLocks noGrp="1"/>
          </p:cNvSpPr>
          <p:nvPr>
            <p:ph type="title"/>
          </p:nvPr>
        </p:nvSpPr>
        <p:spPr/>
        <p:txBody>
          <a:bodyPr/>
          <a:lstStyle/>
          <a:p>
            <a:r>
              <a:rPr lang="en-US" sz="5000" b="1" dirty="0"/>
              <a:t>FINDINGS</a:t>
            </a:r>
            <a:r>
              <a:rPr lang="en-US" b="1" dirty="0"/>
              <a:t> </a:t>
            </a:r>
            <a:r>
              <a:rPr lang="en-US" sz="5000" b="1" dirty="0"/>
              <a:t>RQ3</a:t>
            </a:r>
            <a:endParaRPr lang="en-US" sz="5000" dirty="0"/>
          </a:p>
        </p:txBody>
      </p:sp>
      <p:sp>
        <p:nvSpPr>
          <p:cNvPr id="3" name="Content Placeholder 2">
            <a:extLst>
              <a:ext uri="{FF2B5EF4-FFF2-40B4-BE49-F238E27FC236}">
                <a16:creationId xmlns:a16="http://schemas.microsoft.com/office/drawing/2014/main" id="{893C2174-BF0E-44B3-9C52-A393FD5656B8}"/>
              </a:ext>
            </a:extLst>
          </p:cNvPr>
          <p:cNvSpPr>
            <a:spLocks noGrp="1"/>
          </p:cNvSpPr>
          <p:nvPr>
            <p:ph idx="1"/>
          </p:nvPr>
        </p:nvSpPr>
        <p:spPr>
          <a:xfrm>
            <a:off x="944217" y="1381539"/>
            <a:ext cx="10409583" cy="5111336"/>
          </a:xfrm>
        </p:spPr>
        <p:txBody>
          <a:bodyPr/>
          <a:lstStyle/>
          <a:p>
            <a:r>
              <a:rPr lang="en-US" b="1" u="sng" dirty="0">
                <a:solidFill>
                  <a:schemeClr val="tx2"/>
                </a:solidFill>
              </a:rPr>
              <a:t>Research Question 3</a:t>
            </a:r>
            <a:r>
              <a:rPr lang="en-US" b="1" dirty="0">
                <a:solidFill>
                  <a:schemeClr val="tx2"/>
                </a:solidFill>
              </a:rPr>
              <a:t>: </a:t>
            </a:r>
            <a:r>
              <a:rPr lang="en-US" b="1" dirty="0">
                <a:solidFill>
                  <a:schemeClr val="accent2"/>
                </a:solidFill>
              </a:rPr>
              <a:t>“What types of community resources </a:t>
            </a:r>
            <a:r>
              <a:rPr lang="en-US" b="1" i="1" dirty="0">
                <a:solidFill>
                  <a:schemeClr val="accent2"/>
                </a:solidFill>
              </a:rPr>
              <a:t>(e.g., </a:t>
            </a:r>
            <a:r>
              <a:rPr lang="en-US" b="1" i="1" dirty="0">
                <a:solidFill>
                  <a:schemeClr val="tx2"/>
                </a:solidFill>
              </a:rPr>
              <a:t>educational, employment, leisure, and/or social services</a:t>
            </a:r>
            <a:r>
              <a:rPr lang="en-US" b="1" i="1" dirty="0">
                <a:solidFill>
                  <a:schemeClr val="accent2"/>
                </a:solidFill>
              </a:rPr>
              <a:t>) </a:t>
            </a:r>
            <a:r>
              <a:rPr lang="en-US" b="1" dirty="0">
                <a:solidFill>
                  <a:schemeClr val="accent2"/>
                </a:solidFill>
              </a:rPr>
              <a:t>do rural residents perceive as being the most difficult to access in their community?”</a:t>
            </a:r>
          </a:p>
          <a:p>
            <a:pPr marL="0" indent="0">
              <a:buNone/>
            </a:pPr>
            <a:endParaRPr lang="en-US" b="1" dirty="0">
              <a:solidFill>
                <a:schemeClr val="accent2"/>
              </a:solidFill>
            </a:endParaRPr>
          </a:p>
          <a:p>
            <a:r>
              <a:rPr lang="en-US" b="1" dirty="0">
                <a:solidFill>
                  <a:schemeClr val="accent2"/>
                </a:solidFill>
              </a:rPr>
              <a:t>Statistically significant differences in access of the 4 different community resources overall </a:t>
            </a:r>
          </a:p>
          <a:p>
            <a:r>
              <a:rPr lang="en-US" b="1" dirty="0">
                <a:solidFill>
                  <a:schemeClr val="tx2"/>
                </a:solidFill>
              </a:rPr>
              <a:t>Greenhouse </a:t>
            </a:r>
            <a:r>
              <a:rPr lang="en-US" b="1" dirty="0" err="1">
                <a:solidFill>
                  <a:schemeClr val="tx2"/>
                </a:solidFill>
              </a:rPr>
              <a:t>Geisser</a:t>
            </a:r>
            <a:r>
              <a:rPr lang="en-US" b="1" dirty="0">
                <a:solidFill>
                  <a:schemeClr val="tx2"/>
                </a:solidFill>
              </a:rPr>
              <a:t> adjusted </a:t>
            </a:r>
            <a:r>
              <a:rPr lang="en-US" b="1" i="1" dirty="0">
                <a:solidFill>
                  <a:schemeClr val="tx2"/>
                </a:solidFill>
              </a:rPr>
              <a:t>F(2.55, 458.968) = 36.26, p &lt; .001 , </a:t>
            </a:r>
            <a:r>
              <a:rPr lang="en-US" b="1" dirty="0">
                <a:solidFill>
                  <a:schemeClr val="tx2"/>
                </a:solidFill>
              </a:rPr>
              <a:t>partial</a:t>
            </a:r>
            <a:r>
              <a:rPr lang="en-US" b="1" i="1" dirty="0">
                <a:solidFill>
                  <a:schemeClr val="tx2"/>
                </a:solidFill>
              </a:rPr>
              <a:t> ƞ² </a:t>
            </a:r>
            <a:r>
              <a:rPr lang="en-US" b="1" dirty="0">
                <a:solidFill>
                  <a:schemeClr val="tx2"/>
                </a:solidFill>
              </a:rPr>
              <a:t>= .168. </a:t>
            </a:r>
          </a:p>
          <a:p>
            <a:r>
              <a:rPr lang="en-US" b="1" dirty="0">
                <a:solidFill>
                  <a:schemeClr val="accent2"/>
                </a:solidFill>
              </a:rPr>
              <a:t>Also statistically significant differences for each county</a:t>
            </a:r>
          </a:p>
          <a:p>
            <a:r>
              <a:rPr lang="en-US" b="1" dirty="0">
                <a:solidFill>
                  <a:schemeClr val="accent2"/>
                </a:solidFill>
              </a:rPr>
              <a:t>Dependent Samples </a:t>
            </a:r>
            <a:r>
              <a:rPr lang="en-US" b="1" i="1" dirty="0">
                <a:solidFill>
                  <a:schemeClr val="accent2"/>
                </a:solidFill>
              </a:rPr>
              <a:t>t</a:t>
            </a:r>
            <a:r>
              <a:rPr lang="en-US" b="1" dirty="0">
                <a:solidFill>
                  <a:schemeClr val="accent2"/>
                </a:solidFill>
              </a:rPr>
              <a:t>-tests to determine nature of differences</a:t>
            </a:r>
          </a:p>
        </p:txBody>
      </p:sp>
    </p:spTree>
    <p:extLst>
      <p:ext uri="{BB962C8B-B14F-4D97-AF65-F5344CB8AC3E}">
        <p14:creationId xmlns:p14="http://schemas.microsoft.com/office/powerpoint/2010/main" val="1023145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6A3C3-82C6-4540-AC89-AABCEC259A1F}"/>
              </a:ext>
            </a:extLst>
          </p:cNvPr>
          <p:cNvSpPr>
            <a:spLocks noGrp="1"/>
          </p:cNvSpPr>
          <p:nvPr>
            <p:ph type="title"/>
          </p:nvPr>
        </p:nvSpPr>
        <p:spPr>
          <a:xfrm>
            <a:off x="838200" y="228602"/>
            <a:ext cx="10515600" cy="675860"/>
          </a:xfrm>
        </p:spPr>
        <p:txBody>
          <a:bodyPr>
            <a:normAutofit fontScale="90000"/>
          </a:bodyPr>
          <a:lstStyle/>
          <a:p>
            <a:r>
              <a:rPr lang="en-US" b="1" dirty="0"/>
              <a:t>FINDINGS RQ3 </a:t>
            </a:r>
            <a:r>
              <a:rPr lang="en-US" sz="4700" b="1" dirty="0"/>
              <a:t>(CON’T)</a:t>
            </a:r>
            <a:endParaRPr lang="en-US" sz="4700" dirty="0"/>
          </a:p>
        </p:txBody>
      </p:sp>
      <p:sp>
        <p:nvSpPr>
          <p:cNvPr id="3" name="Content Placeholder 2">
            <a:extLst>
              <a:ext uri="{FF2B5EF4-FFF2-40B4-BE49-F238E27FC236}">
                <a16:creationId xmlns:a16="http://schemas.microsoft.com/office/drawing/2014/main" id="{D2BD4D51-5CFD-4006-B0AC-108535DEE34D}"/>
              </a:ext>
            </a:extLst>
          </p:cNvPr>
          <p:cNvSpPr>
            <a:spLocks noGrp="1"/>
          </p:cNvSpPr>
          <p:nvPr>
            <p:ph idx="1"/>
          </p:nvPr>
        </p:nvSpPr>
        <p:spPr>
          <a:xfrm>
            <a:off x="675861" y="805069"/>
            <a:ext cx="11072191" cy="5744817"/>
          </a:xfrm>
        </p:spPr>
        <p:txBody>
          <a:bodyPr>
            <a:normAutofit fontScale="25000" lnSpcReduction="20000"/>
          </a:bodyPr>
          <a:lstStyle/>
          <a:p>
            <a:pPr marL="0" indent="0">
              <a:buNone/>
            </a:pPr>
            <a:r>
              <a:rPr lang="en-US" i="1" dirty="0"/>
              <a:t>        </a:t>
            </a:r>
            <a:r>
              <a:rPr lang="en-US" sz="7200" b="1" i="1" dirty="0">
                <a:solidFill>
                  <a:schemeClr val="accent2"/>
                </a:solidFill>
              </a:rPr>
              <a:t>Dependent Samples t-test Results-Overall</a:t>
            </a:r>
            <a:endParaRPr lang="en-US" sz="7200" b="1" dirty="0">
              <a:solidFill>
                <a:schemeClr val="accent2"/>
              </a:solidFill>
            </a:endParaRPr>
          </a:p>
          <a:p>
            <a:pPr marL="0" indent="0">
              <a:buNone/>
            </a:pPr>
            <a:r>
              <a:rPr lang="en-US" sz="7200" b="1" i="1" dirty="0"/>
              <a:t>           ___________________________________________________________________________________________</a:t>
            </a:r>
            <a:endParaRPr lang="en-US" sz="7200" b="1" dirty="0"/>
          </a:p>
          <a:p>
            <a:pPr marL="0" indent="0">
              <a:buNone/>
            </a:pPr>
            <a:r>
              <a:rPr lang="en-US" sz="8000" b="1" dirty="0"/>
              <a:t>	</a:t>
            </a:r>
            <a:r>
              <a:rPr lang="en-US" sz="8000" b="1" dirty="0">
                <a:solidFill>
                  <a:schemeClr val="tx2"/>
                </a:solidFill>
              </a:rPr>
              <a:t>Resource Pairs	                               Mean	Std. Deviation           </a:t>
            </a:r>
            <a:r>
              <a:rPr lang="en-US" sz="8000" b="1" i="1" dirty="0">
                <a:solidFill>
                  <a:schemeClr val="tx2"/>
                </a:solidFill>
              </a:rPr>
              <a:t>t</a:t>
            </a:r>
            <a:r>
              <a:rPr lang="en-US" sz="8000" b="1" dirty="0">
                <a:solidFill>
                  <a:schemeClr val="tx2"/>
                </a:solidFill>
              </a:rPr>
              <a:t>	            </a:t>
            </a:r>
            <a:r>
              <a:rPr lang="en-US" sz="8000" b="1" dirty="0" err="1">
                <a:solidFill>
                  <a:schemeClr val="tx2"/>
                </a:solidFill>
              </a:rPr>
              <a:t>df</a:t>
            </a:r>
            <a:r>
              <a:rPr lang="en-US" sz="8000" b="1" dirty="0">
                <a:solidFill>
                  <a:schemeClr val="tx2"/>
                </a:solidFill>
              </a:rPr>
              <a:t>	                 Sig</a:t>
            </a:r>
          </a:p>
          <a:p>
            <a:pPr marL="0" indent="0">
              <a:buNone/>
            </a:pPr>
            <a:r>
              <a:rPr lang="en-US" sz="8000" b="1" dirty="0"/>
              <a:t>          __________________________________________________________________________________</a:t>
            </a:r>
          </a:p>
          <a:p>
            <a:pPr marL="0" indent="0">
              <a:buNone/>
            </a:pPr>
            <a:r>
              <a:rPr lang="en-US" sz="8000" b="1" dirty="0"/>
              <a:t>      </a:t>
            </a:r>
            <a:r>
              <a:rPr lang="en-US" sz="8000" b="1" dirty="0">
                <a:solidFill>
                  <a:schemeClr val="accent2"/>
                </a:solidFill>
              </a:rPr>
              <a:t>     Education and Employment                3.529            4.993                       9.767</a:t>
            </a:r>
            <a:r>
              <a:rPr lang="en-US" sz="8000" b="1" dirty="0">
                <a:solidFill>
                  <a:schemeClr val="tx1"/>
                </a:solidFill>
              </a:rPr>
              <a:t>* </a:t>
            </a:r>
            <a:r>
              <a:rPr lang="en-US" sz="8000" b="1" dirty="0">
                <a:solidFill>
                  <a:schemeClr val="accent2"/>
                </a:solidFill>
              </a:rPr>
              <a:t>            190             .000</a:t>
            </a:r>
          </a:p>
          <a:p>
            <a:pPr marL="0" indent="0">
              <a:buNone/>
            </a:pPr>
            <a:r>
              <a:rPr lang="en-US" sz="8000" b="1" dirty="0">
                <a:solidFill>
                  <a:schemeClr val="accent2"/>
                </a:solidFill>
              </a:rPr>
              <a:t> </a:t>
            </a:r>
          </a:p>
          <a:p>
            <a:pPr marL="0" indent="0">
              <a:buNone/>
            </a:pPr>
            <a:r>
              <a:rPr lang="en-US" sz="8000" b="1" dirty="0">
                <a:solidFill>
                  <a:schemeClr val="accent2"/>
                </a:solidFill>
              </a:rPr>
              <a:t>           Education and Leisure                           2.540             6.516                       5.359</a:t>
            </a:r>
            <a:r>
              <a:rPr lang="en-US" sz="8000" b="1" dirty="0">
                <a:solidFill>
                  <a:schemeClr val="tx1"/>
                </a:solidFill>
              </a:rPr>
              <a:t>*</a:t>
            </a:r>
            <a:r>
              <a:rPr lang="en-US" sz="8000" b="1" dirty="0">
                <a:solidFill>
                  <a:schemeClr val="accent2"/>
                </a:solidFill>
              </a:rPr>
              <a:t>           188               .000</a:t>
            </a:r>
          </a:p>
          <a:p>
            <a:pPr marL="0" indent="0">
              <a:buNone/>
            </a:pPr>
            <a:r>
              <a:rPr lang="en-US" sz="8000" b="1" dirty="0">
                <a:solidFill>
                  <a:schemeClr val="accent2"/>
                </a:solidFill>
              </a:rPr>
              <a:t> </a:t>
            </a:r>
          </a:p>
          <a:p>
            <a:pPr marL="0" indent="0">
              <a:buNone/>
            </a:pPr>
            <a:r>
              <a:rPr lang="en-US" sz="8000" b="1" dirty="0">
                <a:solidFill>
                  <a:schemeClr val="accent2"/>
                </a:solidFill>
              </a:rPr>
              <a:t>            Education and Social Services            .430              5.296                        1.108             185               .270</a:t>
            </a:r>
          </a:p>
          <a:p>
            <a:endParaRPr lang="en-US" sz="8000" b="1" dirty="0">
              <a:solidFill>
                <a:schemeClr val="accent2"/>
              </a:solidFill>
            </a:endParaRPr>
          </a:p>
          <a:p>
            <a:pPr marL="0" indent="0">
              <a:buNone/>
            </a:pPr>
            <a:r>
              <a:rPr lang="en-US" sz="8000" b="1" dirty="0">
                <a:solidFill>
                  <a:schemeClr val="accent2"/>
                </a:solidFill>
              </a:rPr>
              <a:t>             Employment and Leisure                   -1.036            5.160                        -2.790</a:t>
            </a:r>
            <a:r>
              <a:rPr lang="en-US" sz="8000" b="1" dirty="0">
                <a:solidFill>
                  <a:schemeClr val="tx1"/>
                </a:solidFill>
              </a:rPr>
              <a:t>*</a:t>
            </a:r>
            <a:r>
              <a:rPr lang="en-US" sz="8000" b="1" dirty="0">
                <a:solidFill>
                  <a:schemeClr val="accent2"/>
                </a:solidFill>
              </a:rPr>
              <a:t>         192              .006</a:t>
            </a:r>
          </a:p>
          <a:p>
            <a:endParaRPr lang="en-US" sz="8000" b="1" dirty="0">
              <a:solidFill>
                <a:schemeClr val="accent2"/>
              </a:solidFill>
            </a:endParaRPr>
          </a:p>
          <a:p>
            <a:pPr marL="0" indent="0">
              <a:buNone/>
            </a:pPr>
            <a:r>
              <a:rPr lang="en-US" sz="8000" b="1" dirty="0">
                <a:solidFill>
                  <a:schemeClr val="accent2"/>
                </a:solidFill>
              </a:rPr>
              <a:t>             Employment and Social Services    -3.105            3.819                       -11.209</a:t>
            </a:r>
            <a:r>
              <a:rPr lang="en-US" sz="8000" b="1" dirty="0">
                <a:solidFill>
                  <a:schemeClr val="tx1"/>
                </a:solidFill>
              </a:rPr>
              <a:t>*</a:t>
            </a:r>
            <a:r>
              <a:rPr lang="en-US" sz="8000" b="1" dirty="0">
                <a:solidFill>
                  <a:schemeClr val="accent2"/>
                </a:solidFill>
              </a:rPr>
              <a:t>       189             .000</a:t>
            </a:r>
          </a:p>
          <a:p>
            <a:endParaRPr lang="en-US" sz="8000" b="1" dirty="0">
              <a:solidFill>
                <a:schemeClr val="accent2"/>
              </a:solidFill>
            </a:endParaRPr>
          </a:p>
          <a:p>
            <a:pPr marL="0" indent="0">
              <a:buNone/>
            </a:pPr>
            <a:r>
              <a:rPr lang="en-US" sz="8000" b="1" dirty="0">
                <a:solidFill>
                  <a:schemeClr val="accent2"/>
                </a:solidFill>
              </a:rPr>
              <a:t>             Leisure and Social Services                -2.091            5.469                       -5.228</a:t>
            </a:r>
            <a:r>
              <a:rPr lang="en-US" sz="8000" b="1" dirty="0">
                <a:solidFill>
                  <a:schemeClr val="tx1"/>
                </a:solidFill>
              </a:rPr>
              <a:t>*</a:t>
            </a:r>
            <a:r>
              <a:rPr lang="en-US" sz="8000" b="1" dirty="0">
                <a:solidFill>
                  <a:schemeClr val="accent2"/>
                </a:solidFill>
              </a:rPr>
              <a:t>         186            .000 </a:t>
            </a:r>
            <a:r>
              <a:rPr lang="en-US" sz="8000" b="1" dirty="0"/>
              <a:t>______________________________________________________________________________________</a:t>
            </a:r>
          </a:p>
          <a:p>
            <a:pPr marL="0" indent="0">
              <a:buNone/>
            </a:pPr>
            <a:r>
              <a:rPr lang="en-US" sz="7200" b="1" i="1" dirty="0">
                <a:solidFill>
                  <a:schemeClr val="accent2"/>
                </a:solidFill>
              </a:rPr>
              <a:t>Note. All tests are two-tailed. </a:t>
            </a:r>
            <a:r>
              <a:rPr lang="en-US" sz="7200" b="1" dirty="0">
                <a:solidFill>
                  <a:schemeClr val="accent2"/>
                </a:solidFill>
              </a:rPr>
              <a:t>*p &lt; .008</a:t>
            </a:r>
            <a:endParaRPr lang="en-US" sz="7200" b="1" dirty="0">
              <a:solidFill>
                <a:schemeClr val="accent2"/>
              </a:solidFill>
              <a:effectLst/>
            </a:endParaRPr>
          </a:p>
        </p:txBody>
      </p:sp>
    </p:spTree>
    <p:extLst>
      <p:ext uri="{BB962C8B-B14F-4D97-AF65-F5344CB8AC3E}">
        <p14:creationId xmlns:p14="http://schemas.microsoft.com/office/powerpoint/2010/main" val="2453915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975CC-3681-4914-80EA-7EE243BFF4FC}"/>
              </a:ext>
            </a:extLst>
          </p:cNvPr>
          <p:cNvSpPr>
            <a:spLocks noGrp="1"/>
          </p:cNvSpPr>
          <p:nvPr>
            <p:ph type="title"/>
          </p:nvPr>
        </p:nvSpPr>
        <p:spPr>
          <a:xfrm>
            <a:off x="497840" y="365125"/>
            <a:ext cx="11196320" cy="1325563"/>
          </a:xfrm>
        </p:spPr>
        <p:txBody>
          <a:bodyPr>
            <a:normAutofit fontScale="90000"/>
          </a:bodyPr>
          <a:lstStyle/>
          <a:p>
            <a:br>
              <a:rPr lang="en-US" sz="2200" b="1" dirty="0"/>
            </a:br>
            <a:br>
              <a:rPr lang="en-US" sz="2200" b="1" dirty="0"/>
            </a:br>
            <a:r>
              <a:rPr lang="en-US" sz="3300" b="1" dirty="0"/>
              <a:t>INTRODUCTION</a:t>
            </a:r>
            <a:br>
              <a:rPr lang="en-US" sz="2200" b="1" dirty="0"/>
            </a:br>
            <a:r>
              <a:rPr lang="en-US" sz="2200" b="1" i="1" dirty="0"/>
              <a:t>“The question of what determines quality of life has been a focus of scientific investigation from the time of early philosophers to recent empirical studies” </a:t>
            </a:r>
            <a:r>
              <a:rPr lang="en-US" sz="1800" b="1" i="1" dirty="0"/>
              <a:t>(Power, Bullinger, Harper &amp; The WHOQOL Group, 1999, p. 495</a:t>
            </a:r>
            <a:r>
              <a:rPr lang="en-US" sz="1800" b="1" i="1" dirty="0">
                <a:highlight>
                  <a:srgbClr val="808080"/>
                </a:highlight>
              </a:rPr>
              <a:t>) </a:t>
            </a:r>
            <a:br>
              <a:rPr lang="en-US" sz="6600" b="1" i="1" dirty="0">
                <a:solidFill>
                  <a:schemeClr val="bg1"/>
                </a:solidFill>
              </a:rPr>
            </a:br>
            <a:endParaRPr lang="en-US" dirty="0"/>
          </a:p>
        </p:txBody>
      </p:sp>
      <p:sp>
        <p:nvSpPr>
          <p:cNvPr id="3" name="Content Placeholder 2">
            <a:extLst>
              <a:ext uri="{FF2B5EF4-FFF2-40B4-BE49-F238E27FC236}">
                <a16:creationId xmlns:a16="http://schemas.microsoft.com/office/drawing/2014/main" id="{E1B1D13B-4ED8-4E8D-8797-192BD650B265}"/>
              </a:ext>
            </a:extLst>
          </p:cNvPr>
          <p:cNvSpPr>
            <a:spLocks noGrp="1"/>
          </p:cNvSpPr>
          <p:nvPr>
            <p:ph sz="half" idx="1"/>
          </p:nvPr>
        </p:nvSpPr>
        <p:spPr>
          <a:xfrm>
            <a:off x="497840" y="1690688"/>
            <a:ext cx="5647376" cy="4486275"/>
          </a:xfrm>
        </p:spPr>
        <p:txBody>
          <a:bodyPr>
            <a:normAutofit/>
          </a:bodyPr>
          <a:lstStyle/>
          <a:p>
            <a:pPr marL="0" indent="0" algn="ctr">
              <a:buNone/>
            </a:pPr>
            <a:r>
              <a:rPr lang="en-US" b="1" u="sng" dirty="0">
                <a:solidFill>
                  <a:schemeClr val="accent2"/>
                </a:solidFill>
              </a:rPr>
              <a:t>QUALITY OF LIFE </a:t>
            </a:r>
            <a:r>
              <a:rPr lang="en-US" sz="1900" b="1" dirty="0">
                <a:solidFill>
                  <a:schemeClr val="accent2"/>
                </a:solidFill>
              </a:rPr>
              <a:t>(QOL) </a:t>
            </a:r>
          </a:p>
          <a:p>
            <a:pPr marL="0" indent="0" algn="ctr">
              <a:buNone/>
            </a:pPr>
            <a:r>
              <a:rPr lang="en-US" sz="1900" b="1" i="1" dirty="0">
                <a:solidFill>
                  <a:schemeClr val="accent2"/>
                </a:solidFill>
              </a:rPr>
              <a:t>(Power et. al., 1999)</a:t>
            </a:r>
          </a:p>
          <a:p>
            <a:pPr marL="0" indent="0">
              <a:buNone/>
            </a:pPr>
            <a:endParaRPr lang="en-US" sz="1900" b="1" i="1" dirty="0">
              <a:solidFill>
                <a:schemeClr val="tx2"/>
              </a:solidFill>
            </a:endParaRPr>
          </a:p>
          <a:p>
            <a:r>
              <a:rPr lang="en-US" b="1" dirty="0">
                <a:solidFill>
                  <a:schemeClr val="accent2"/>
                </a:solidFill>
              </a:rPr>
              <a:t>Began with the </a:t>
            </a:r>
            <a:r>
              <a:rPr lang="en-US" b="1" i="1" dirty="0">
                <a:solidFill>
                  <a:schemeClr val="tx2"/>
                </a:solidFill>
              </a:rPr>
              <a:t>medical perspective </a:t>
            </a:r>
          </a:p>
          <a:p>
            <a:endParaRPr lang="en-US" b="1" i="1" dirty="0">
              <a:solidFill>
                <a:schemeClr val="tx2"/>
              </a:solidFill>
            </a:endParaRPr>
          </a:p>
          <a:p>
            <a:r>
              <a:rPr lang="en-US" b="1" dirty="0">
                <a:solidFill>
                  <a:schemeClr val="accent2"/>
                </a:solidFill>
              </a:rPr>
              <a:t>Efforts to Expand</a:t>
            </a:r>
          </a:p>
          <a:p>
            <a:endParaRPr lang="en-US" dirty="0"/>
          </a:p>
        </p:txBody>
      </p:sp>
      <p:sp>
        <p:nvSpPr>
          <p:cNvPr id="4" name="Content Placeholder 3">
            <a:extLst>
              <a:ext uri="{FF2B5EF4-FFF2-40B4-BE49-F238E27FC236}">
                <a16:creationId xmlns:a16="http://schemas.microsoft.com/office/drawing/2014/main" id="{D957E6AB-F660-4C8E-84EC-7551C9722BBC}"/>
              </a:ext>
            </a:extLst>
          </p:cNvPr>
          <p:cNvSpPr>
            <a:spLocks noGrp="1"/>
          </p:cNvSpPr>
          <p:nvPr>
            <p:ph sz="half" idx="2"/>
          </p:nvPr>
        </p:nvSpPr>
        <p:spPr>
          <a:xfrm>
            <a:off x="6319840" y="1690688"/>
            <a:ext cx="5374320" cy="4486275"/>
          </a:xfrm>
        </p:spPr>
        <p:txBody>
          <a:bodyPr>
            <a:normAutofit/>
          </a:bodyPr>
          <a:lstStyle/>
          <a:p>
            <a:pPr marL="0" indent="0" algn="ctr">
              <a:buNone/>
            </a:pPr>
            <a:r>
              <a:rPr lang="en-US" b="1" u="sng" dirty="0">
                <a:solidFill>
                  <a:schemeClr val="accent2"/>
                </a:solidFill>
              </a:rPr>
              <a:t>RURAL</a:t>
            </a:r>
          </a:p>
          <a:p>
            <a:pPr marL="0" indent="0">
              <a:buNone/>
            </a:pPr>
            <a:endParaRPr lang="en-US" b="1" dirty="0">
              <a:solidFill>
                <a:schemeClr val="accent2"/>
              </a:solidFill>
            </a:endParaRPr>
          </a:p>
          <a:p>
            <a:pPr>
              <a:lnSpc>
                <a:spcPct val="100000"/>
              </a:lnSpc>
              <a:spcBef>
                <a:spcPts val="0"/>
              </a:spcBef>
            </a:pPr>
            <a:r>
              <a:rPr lang="en-US" b="1" dirty="0">
                <a:solidFill>
                  <a:schemeClr val="accent2"/>
                </a:solidFill>
              </a:rPr>
              <a:t>Urban vs Rural dates back to  1870 Census </a:t>
            </a:r>
            <a:r>
              <a:rPr lang="en-US" sz="2000" b="1" i="1" dirty="0">
                <a:solidFill>
                  <a:schemeClr val="tx2"/>
                </a:solidFill>
              </a:rPr>
              <a:t>(Ratcliffe, </a:t>
            </a:r>
            <a:r>
              <a:rPr lang="en-US" sz="2000" b="1" i="1" dirty="0" err="1">
                <a:solidFill>
                  <a:schemeClr val="tx2"/>
                </a:solidFill>
              </a:rPr>
              <a:t>Burd</a:t>
            </a:r>
            <a:r>
              <a:rPr lang="en-US" sz="2000" b="1" i="1" dirty="0">
                <a:solidFill>
                  <a:schemeClr val="tx2"/>
                </a:solidFill>
              </a:rPr>
              <a:t>, Holder &amp; Fields, 2016)</a:t>
            </a:r>
          </a:p>
          <a:p>
            <a:pPr>
              <a:lnSpc>
                <a:spcPct val="100000"/>
              </a:lnSpc>
              <a:spcBef>
                <a:spcPts val="0"/>
              </a:spcBef>
            </a:pPr>
            <a:endParaRPr lang="en-US" sz="2000" b="1" i="1" dirty="0">
              <a:solidFill>
                <a:schemeClr val="tx2"/>
              </a:solidFill>
            </a:endParaRPr>
          </a:p>
          <a:p>
            <a:pPr>
              <a:lnSpc>
                <a:spcPct val="100000"/>
              </a:lnSpc>
              <a:spcBef>
                <a:spcPts val="0"/>
              </a:spcBef>
            </a:pPr>
            <a:r>
              <a:rPr lang="en-US" b="1" dirty="0">
                <a:solidFill>
                  <a:schemeClr val="tx2"/>
                </a:solidFill>
              </a:rPr>
              <a:t>Over </a:t>
            </a:r>
            <a:r>
              <a:rPr lang="en-US" b="1" dirty="0">
                <a:solidFill>
                  <a:schemeClr val="accent2"/>
                </a:solidFill>
              </a:rPr>
              <a:t>24 </a:t>
            </a:r>
            <a:r>
              <a:rPr lang="en-US" b="1" dirty="0">
                <a:solidFill>
                  <a:schemeClr val="tx2"/>
                </a:solidFill>
              </a:rPr>
              <a:t>different definitions </a:t>
            </a:r>
            <a:r>
              <a:rPr lang="en-US" sz="2000" b="1" i="1" dirty="0">
                <a:solidFill>
                  <a:schemeClr val="tx2"/>
                </a:solidFill>
              </a:rPr>
              <a:t>(Cromartie &amp; </a:t>
            </a:r>
            <a:r>
              <a:rPr lang="en-US" sz="2000" b="1" i="1" dirty="0" err="1">
                <a:solidFill>
                  <a:schemeClr val="tx2"/>
                </a:solidFill>
              </a:rPr>
              <a:t>Bucholtz</a:t>
            </a:r>
            <a:r>
              <a:rPr lang="en-US" sz="2000" b="1" i="1" dirty="0">
                <a:solidFill>
                  <a:schemeClr val="tx2"/>
                </a:solidFill>
              </a:rPr>
              <a:t>, 2008)</a:t>
            </a:r>
          </a:p>
          <a:p>
            <a:pPr>
              <a:lnSpc>
                <a:spcPct val="100000"/>
              </a:lnSpc>
              <a:spcBef>
                <a:spcPts val="0"/>
              </a:spcBef>
            </a:pPr>
            <a:endParaRPr lang="en-US" sz="2000" b="1" i="1" dirty="0">
              <a:solidFill>
                <a:schemeClr val="tx2"/>
              </a:solidFill>
            </a:endParaRPr>
          </a:p>
          <a:p>
            <a:pPr>
              <a:lnSpc>
                <a:spcPct val="100000"/>
              </a:lnSpc>
              <a:spcBef>
                <a:spcPts val="0"/>
              </a:spcBef>
            </a:pPr>
            <a:r>
              <a:rPr lang="en-US" b="1" dirty="0">
                <a:solidFill>
                  <a:schemeClr val="accent2"/>
                </a:solidFill>
              </a:rPr>
              <a:t>Definition updated </a:t>
            </a:r>
            <a:r>
              <a:rPr lang="en-US" sz="2000" b="1" i="1" dirty="0">
                <a:solidFill>
                  <a:schemeClr val="tx2"/>
                </a:solidFill>
              </a:rPr>
              <a:t>(Ratcliffe et al.,2016)</a:t>
            </a:r>
          </a:p>
          <a:p>
            <a:pPr marL="0" indent="0">
              <a:lnSpc>
                <a:spcPct val="100000"/>
              </a:lnSpc>
              <a:spcBef>
                <a:spcPts val="0"/>
              </a:spcBef>
              <a:buNone/>
            </a:pPr>
            <a:endParaRPr lang="en-US" sz="2000" b="1" i="1" dirty="0">
              <a:solidFill>
                <a:schemeClr val="tx2"/>
              </a:solidFill>
            </a:endParaRPr>
          </a:p>
          <a:p>
            <a:endParaRPr lang="en-US" dirty="0"/>
          </a:p>
        </p:txBody>
      </p:sp>
      <p:sp>
        <p:nvSpPr>
          <p:cNvPr id="5" name="TextBox 4">
            <a:extLst>
              <a:ext uri="{FF2B5EF4-FFF2-40B4-BE49-F238E27FC236}">
                <a16:creationId xmlns:a16="http://schemas.microsoft.com/office/drawing/2014/main" id="{DF0C6EF2-17CC-427C-9F32-7BEF752F2943}"/>
              </a:ext>
            </a:extLst>
          </p:cNvPr>
          <p:cNvSpPr txBox="1"/>
          <p:nvPr/>
        </p:nvSpPr>
        <p:spPr>
          <a:xfrm>
            <a:off x="294640" y="5913120"/>
            <a:ext cx="11501120" cy="984885"/>
          </a:xfrm>
          <a:prstGeom prst="rect">
            <a:avLst/>
          </a:prstGeom>
          <a:noFill/>
        </p:spPr>
        <p:txBody>
          <a:bodyPr wrap="square" rtlCol="0">
            <a:spAutoFit/>
          </a:bodyPr>
          <a:lstStyle/>
          <a:p>
            <a:r>
              <a:rPr lang="en-US" sz="2000" b="1" i="1" dirty="0"/>
              <a:t>“Rural is defined as all population, housing, and territory not included within an urbanized area or urban cluster”</a:t>
            </a:r>
            <a:r>
              <a:rPr lang="en-US" b="1" i="1" dirty="0"/>
              <a:t> </a:t>
            </a:r>
            <a:r>
              <a:rPr lang="en-US" sz="1600" b="1" i="1" dirty="0"/>
              <a:t>(Ratcliffe et al., 2016, p. 3).</a:t>
            </a:r>
          </a:p>
          <a:p>
            <a:endParaRPr lang="en-US" dirty="0"/>
          </a:p>
        </p:txBody>
      </p:sp>
    </p:spTree>
    <p:extLst>
      <p:ext uri="{BB962C8B-B14F-4D97-AF65-F5344CB8AC3E}">
        <p14:creationId xmlns:p14="http://schemas.microsoft.com/office/powerpoint/2010/main" val="4116329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C7CA7-4C48-4926-BEBC-6BCE8A04F8C0}"/>
              </a:ext>
            </a:extLst>
          </p:cNvPr>
          <p:cNvSpPr>
            <a:spLocks noGrp="1"/>
          </p:cNvSpPr>
          <p:nvPr>
            <p:ph type="title"/>
          </p:nvPr>
        </p:nvSpPr>
        <p:spPr>
          <a:xfrm>
            <a:off x="838200" y="101601"/>
            <a:ext cx="10515600" cy="995679"/>
          </a:xfrm>
        </p:spPr>
        <p:txBody>
          <a:bodyPr>
            <a:normAutofit/>
          </a:bodyPr>
          <a:lstStyle/>
          <a:p>
            <a:r>
              <a:rPr lang="en-US" sz="5000" b="1" dirty="0"/>
              <a:t>CONCLUSIONS</a:t>
            </a:r>
          </a:p>
        </p:txBody>
      </p:sp>
      <p:sp>
        <p:nvSpPr>
          <p:cNvPr id="3" name="Content Placeholder 2">
            <a:extLst>
              <a:ext uri="{FF2B5EF4-FFF2-40B4-BE49-F238E27FC236}">
                <a16:creationId xmlns:a16="http://schemas.microsoft.com/office/drawing/2014/main" id="{8591327B-4812-4484-A065-161A2436B9A5}"/>
              </a:ext>
            </a:extLst>
          </p:cNvPr>
          <p:cNvSpPr>
            <a:spLocks noGrp="1"/>
          </p:cNvSpPr>
          <p:nvPr>
            <p:ph idx="1"/>
          </p:nvPr>
        </p:nvSpPr>
        <p:spPr>
          <a:xfrm>
            <a:off x="695739" y="904240"/>
            <a:ext cx="11092070" cy="5659120"/>
          </a:xfrm>
        </p:spPr>
        <p:txBody>
          <a:bodyPr>
            <a:normAutofit fontScale="92500" lnSpcReduction="10000"/>
          </a:bodyPr>
          <a:lstStyle/>
          <a:p>
            <a:pPr marL="0" indent="0">
              <a:lnSpc>
                <a:spcPct val="100000"/>
              </a:lnSpc>
              <a:spcBef>
                <a:spcPts val="0"/>
              </a:spcBef>
              <a:buNone/>
            </a:pPr>
            <a:r>
              <a:rPr lang="en-US" sz="3100" b="1" u="sng" dirty="0">
                <a:solidFill>
                  <a:schemeClr val="tx2"/>
                </a:solidFill>
              </a:rPr>
              <a:t>Research Question 1</a:t>
            </a:r>
          </a:p>
          <a:p>
            <a:pPr>
              <a:lnSpc>
                <a:spcPct val="100000"/>
              </a:lnSpc>
              <a:spcBef>
                <a:spcPts val="0"/>
              </a:spcBef>
            </a:pPr>
            <a:r>
              <a:rPr lang="en-US" sz="3100" b="1" dirty="0">
                <a:solidFill>
                  <a:schemeClr val="accent2"/>
                </a:solidFill>
              </a:rPr>
              <a:t>Support for positive relationship between QOL and Sense of Community</a:t>
            </a:r>
          </a:p>
          <a:p>
            <a:pPr marL="0" indent="0">
              <a:lnSpc>
                <a:spcPct val="100000"/>
              </a:lnSpc>
              <a:spcBef>
                <a:spcPts val="0"/>
              </a:spcBef>
              <a:buNone/>
            </a:pPr>
            <a:endParaRPr lang="en-US" sz="3100" b="1" dirty="0">
              <a:solidFill>
                <a:schemeClr val="accent2"/>
              </a:solidFill>
            </a:endParaRPr>
          </a:p>
          <a:p>
            <a:pPr marL="0" indent="0">
              <a:lnSpc>
                <a:spcPct val="100000"/>
              </a:lnSpc>
              <a:spcBef>
                <a:spcPts val="0"/>
              </a:spcBef>
              <a:buNone/>
            </a:pPr>
            <a:r>
              <a:rPr lang="en-US" sz="3100" b="1" u="sng" dirty="0">
                <a:solidFill>
                  <a:schemeClr val="tx2"/>
                </a:solidFill>
              </a:rPr>
              <a:t>Research Question 2</a:t>
            </a:r>
          </a:p>
          <a:p>
            <a:pPr>
              <a:lnSpc>
                <a:spcPct val="100000"/>
              </a:lnSpc>
              <a:spcBef>
                <a:spcPts val="0"/>
              </a:spcBef>
            </a:pPr>
            <a:r>
              <a:rPr lang="en-US" sz="3100" b="1" dirty="0">
                <a:solidFill>
                  <a:schemeClr val="accent2"/>
                </a:solidFill>
              </a:rPr>
              <a:t>Overall: Results did not support a relationship </a:t>
            </a:r>
          </a:p>
          <a:p>
            <a:pPr>
              <a:lnSpc>
                <a:spcPct val="100000"/>
              </a:lnSpc>
              <a:spcBef>
                <a:spcPts val="0"/>
              </a:spcBef>
            </a:pPr>
            <a:r>
              <a:rPr lang="en-US" sz="3100" b="1" dirty="0">
                <a:solidFill>
                  <a:schemeClr val="accent2"/>
                </a:solidFill>
              </a:rPr>
              <a:t>For </a:t>
            </a:r>
            <a:r>
              <a:rPr lang="en-US" sz="3100" b="1" dirty="0">
                <a:solidFill>
                  <a:schemeClr val="tx2"/>
                </a:solidFill>
              </a:rPr>
              <a:t>Michigan County</a:t>
            </a:r>
            <a:r>
              <a:rPr lang="en-US" sz="3100" b="1" dirty="0">
                <a:solidFill>
                  <a:schemeClr val="accent2"/>
                </a:solidFill>
              </a:rPr>
              <a:t>: Results did support a relationship</a:t>
            </a:r>
          </a:p>
          <a:p>
            <a:pPr>
              <a:lnSpc>
                <a:spcPct val="100000"/>
              </a:lnSpc>
              <a:spcBef>
                <a:spcPts val="0"/>
              </a:spcBef>
            </a:pPr>
            <a:endParaRPr lang="en-US" sz="3100" b="1" dirty="0">
              <a:solidFill>
                <a:schemeClr val="accent2"/>
              </a:solidFill>
            </a:endParaRPr>
          </a:p>
          <a:p>
            <a:pPr marL="0" indent="0">
              <a:lnSpc>
                <a:spcPct val="120000"/>
              </a:lnSpc>
              <a:spcBef>
                <a:spcPts val="0"/>
              </a:spcBef>
              <a:buNone/>
            </a:pPr>
            <a:r>
              <a:rPr lang="en-US" sz="3100" b="1" u="sng" dirty="0">
                <a:solidFill>
                  <a:schemeClr val="tx2"/>
                </a:solidFill>
              </a:rPr>
              <a:t>Research Question 3</a:t>
            </a:r>
          </a:p>
          <a:p>
            <a:pPr>
              <a:lnSpc>
                <a:spcPct val="120000"/>
              </a:lnSpc>
              <a:spcBef>
                <a:spcPts val="0"/>
              </a:spcBef>
            </a:pPr>
            <a:r>
              <a:rPr lang="en-US" sz="3100" b="1" i="1" dirty="0">
                <a:solidFill>
                  <a:schemeClr val="accent2"/>
                </a:solidFill>
              </a:rPr>
              <a:t>Employment</a:t>
            </a:r>
            <a:r>
              <a:rPr lang="en-US" sz="3100" b="1" dirty="0">
                <a:solidFill>
                  <a:schemeClr val="accent2"/>
                </a:solidFill>
              </a:rPr>
              <a:t>-Most difficult to access</a:t>
            </a:r>
          </a:p>
          <a:p>
            <a:pPr>
              <a:lnSpc>
                <a:spcPct val="120000"/>
              </a:lnSpc>
              <a:spcBef>
                <a:spcPts val="0"/>
              </a:spcBef>
            </a:pPr>
            <a:r>
              <a:rPr lang="en-US" sz="3100" b="1" i="1" dirty="0">
                <a:solidFill>
                  <a:schemeClr val="accent2"/>
                </a:solidFill>
              </a:rPr>
              <a:t>Leisure</a:t>
            </a:r>
            <a:r>
              <a:rPr lang="en-US" sz="3100" b="1" dirty="0">
                <a:solidFill>
                  <a:schemeClr val="accent2"/>
                </a:solidFill>
              </a:rPr>
              <a:t>-Next Most difficult</a:t>
            </a:r>
          </a:p>
          <a:p>
            <a:pPr>
              <a:lnSpc>
                <a:spcPct val="120000"/>
              </a:lnSpc>
              <a:spcBef>
                <a:spcPts val="0"/>
              </a:spcBef>
            </a:pPr>
            <a:r>
              <a:rPr lang="en-US" sz="3100" b="1" i="1" dirty="0">
                <a:solidFill>
                  <a:schemeClr val="accent2"/>
                </a:solidFill>
              </a:rPr>
              <a:t>Education and Social Services-</a:t>
            </a:r>
            <a:r>
              <a:rPr lang="en-US" sz="3100" b="1" dirty="0">
                <a:solidFill>
                  <a:schemeClr val="accent2"/>
                </a:solidFill>
              </a:rPr>
              <a:t>No</a:t>
            </a:r>
            <a:r>
              <a:rPr lang="en-US" sz="3100" b="1" i="1" dirty="0">
                <a:solidFill>
                  <a:schemeClr val="accent2"/>
                </a:solidFill>
              </a:rPr>
              <a:t> </a:t>
            </a:r>
            <a:r>
              <a:rPr lang="en-US" sz="3100" b="1" dirty="0">
                <a:solidFill>
                  <a:schemeClr val="accent2"/>
                </a:solidFill>
              </a:rPr>
              <a:t>Statistically Significant Difference</a:t>
            </a:r>
          </a:p>
          <a:p>
            <a:endParaRPr lang="en-US" dirty="0"/>
          </a:p>
        </p:txBody>
      </p:sp>
    </p:spTree>
    <p:extLst>
      <p:ext uri="{BB962C8B-B14F-4D97-AF65-F5344CB8AC3E}">
        <p14:creationId xmlns:p14="http://schemas.microsoft.com/office/powerpoint/2010/main" val="1176347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86544-01EB-4117-8E85-97D3B988DA97}"/>
              </a:ext>
            </a:extLst>
          </p:cNvPr>
          <p:cNvSpPr>
            <a:spLocks noGrp="1"/>
          </p:cNvSpPr>
          <p:nvPr>
            <p:ph type="title"/>
          </p:nvPr>
        </p:nvSpPr>
        <p:spPr/>
        <p:txBody>
          <a:bodyPr/>
          <a:lstStyle/>
          <a:p>
            <a:r>
              <a:rPr lang="en-US" b="1" dirty="0"/>
              <a:t>IMPLICATIONS</a:t>
            </a:r>
            <a:endParaRPr lang="en-US" dirty="0"/>
          </a:p>
        </p:txBody>
      </p:sp>
      <p:sp>
        <p:nvSpPr>
          <p:cNvPr id="3" name="Content Placeholder 2">
            <a:extLst>
              <a:ext uri="{FF2B5EF4-FFF2-40B4-BE49-F238E27FC236}">
                <a16:creationId xmlns:a16="http://schemas.microsoft.com/office/drawing/2014/main" id="{24ABF044-46D0-44DD-A9D6-4E089B88E234}"/>
              </a:ext>
            </a:extLst>
          </p:cNvPr>
          <p:cNvSpPr>
            <a:spLocks noGrp="1"/>
          </p:cNvSpPr>
          <p:nvPr>
            <p:ph sz="half" idx="1"/>
          </p:nvPr>
        </p:nvSpPr>
        <p:spPr>
          <a:xfrm>
            <a:off x="426720" y="1452880"/>
            <a:ext cx="5718496" cy="4724083"/>
          </a:xfrm>
        </p:spPr>
        <p:txBody>
          <a:bodyPr>
            <a:normAutofit/>
          </a:bodyPr>
          <a:lstStyle/>
          <a:p>
            <a:r>
              <a:rPr lang="en-US" b="1" dirty="0">
                <a:solidFill>
                  <a:schemeClr val="accent2"/>
                </a:solidFill>
              </a:rPr>
              <a:t>A First specific to rural Midwest</a:t>
            </a:r>
          </a:p>
          <a:p>
            <a:r>
              <a:rPr lang="en-US" b="1" dirty="0">
                <a:solidFill>
                  <a:schemeClr val="accent2"/>
                </a:solidFill>
              </a:rPr>
              <a:t>Pioneer exploration of QOL and Accessibility relationship</a:t>
            </a:r>
          </a:p>
          <a:p>
            <a:pPr marL="0" indent="0">
              <a:buNone/>
            </a:pPr>
            <a:endParaRPr lang="en-US" b="1" dirty="0">
              <a:solidFill>
                <a:schemeClr val="accent2"/>
              </a:solidFill>
            </a:endParaRPr>
          </a:p>
          <a:p>
            <a:r>
              <a:rPr lang="en-US" b="1" u="sng" dirty="0">
                <a:solidFill>
                  <a:schemeClr val="accent2"/>
                </a:solidFill>
              </a:rPr>
              <a:t>Further Research Needs</a:t>
            </a:r>
          </a:p>
          <a:p>
            <a:pPr marL="0" indent="0">
              <a:buNone/>
            </a:pPr>
            <a:r>
              <a:rPr lang="en-US" b="1" dirty="0">
                <a:solidFill>
                  <a:schemeClr val="tx2"/>
                </a:solidFill>
              </a:rPr>
              <a:t>   - </a:t>
            </a:r>
            <a:r>
              <a:rPr lang="en-US" b="1" i="1" dirty="0">
                <a:solidFill>
                  <a:schemeClr val="tx2"/>
                </a:solidFill>
              </a:rPr>
              <a:t>QOL</a:t>
            </a:r>
            <a:r>
              <a:rPr lang="en-US" b="1" dirty="0">
                <a:solidFill>
                  <a:schemeClr val="tx2"/>
                </a:solidFill>
              </a:rPr>
              <a:t> and </a:t>
            </a:r>
            <a:r>
              <a:rPr lang="en-US" b="1" i="1" dirty="0">
                <a:solidFill>
                  <a:schemeClr val="tx2"/>
                </a:solidFill>
              </a:rPr>
              <a:t>Sense of Community </a:t>
            </a:r>
            <a:r>
              <a:rPr lang="en-US" b="1" dirty="0">
                <a:solidFill>
                  <a:schemeClr val="tx2"/>
                </a:solidFill>
              </a:rPr>
              <a:t>in</a:t>
            </a:r>
          </a:p>
          <a:p>
            <a:pPr marL="0" indent="0">
              <a:buNone/>
            </a:pPr>
            <a:r>
              <a:rPr lang="en-US" b="1" dirty="0">
                <a:solidFill>
                  <a:schemeClr val="tx2"/>
                </a:solidFill>
              </a:rPr>
              <a:t>    rural Midwest</a:t>
            </a:r>
          </a:p>
          <a:p>
            <a:pPr marL="0" indent="0">
              <a:buNone/>
            </a:pPr>
            <a:r>
              <a:rPr lang="en-US" b="1" dirty="0">
                <a:solidFill>
                  <a:schemeClr val="tx2"/>
                </a:solidFill>
              </a:rPr>
              <a:t>   -</a:t>
            </a:r>
            <a:r>
              <a:rPr lang="en-US" b="1" i="1" dirty="0">
                <a:solidFill>
                  <a:schemeClr val="tx2"/>
                </a:solidFill>
              </a:rPr>
              <a:t>QOL</a:t>
            </a:r>
            <a:r>
              <a:rPr lang="en-US" b="1" dirty="0">
                <a:solidFill>
                  <a:schemeClr val="tx2"/>
                </a:solidFill>
              </a:rPr>
              <a:t> and </a:t>
            </a:r>
            <a:r>
              <a:rPr lang="en-US" b="1" i="1" dirty="0">
                <a:solidFill>
                  <a:schemeClr val="tx2"/>
                </a:solidFill>
              </a:rPr>
              <a:t>Accessibility</a:t>
            </a:r>
          </a:p>
          <a:p>
            <a:endParaRPr lang="en-US" b="1" dirty="0">
              <a:solidFill>
                <a:schemeClr val="accent2"/>
              </a:solidFill>
            </a:endParaRPr>
          </a:p>
          <a:p>
            <a:endParaRPr lang="en-US" dirty="0"/>
          </a:p>
        </p:txBody>
      </p:sp>
      <p:sp>
        <p:nvSpPr>
          <p:cNvPr id="4" name="Content Placeholder 3">
            <a:extLst>
              <a:ext uri="{FF2B5EF4-FFF2-40B4-BE49-F238E27FC236}">
                <a16:creationId xmlns:a16="http://schemas.microsoft.com/office/drawing/2014/main" id="{3809E07B-475E-479F-9C00-6837F392B41D}"/>
              </a:ext>
            </a:extLst>
          </p:cNvPr>
          <p:cNvSpPr>
            <a:spLocks noGrp="1"/>
          </p:cNvSpPr>
          <p:nvPr>
            <p:ph sz="half" idx="2"/>
          </p:nvPr>
        </p:nvSpPr>
        <p:spPr>
          <a:xfrm>
            <a:off x="6319840" y="365125"/>
            <a:ext cx="5033960" cy="5811838"/>
          </a:xfrm>
        </p:spPr>
        <p:txBody>
          <a:bodyPr>
            <a:normAutofit/>
          </a:bodyPr>
          <a:lstStyle/>
          <a:p>
            <a:r>
              <a:rPr lang="en-US" b="1" dirty="0">
                <a:solidFill>
                  <a:schemeClr val="accent2"/>
                </a:solidFill>
              </a:rPr>
              <a:t>Community efforts to support Sense of Community </a:t>
            </a:r>
          </a:p>
          <a:p>
            <a:r>
              <a:rPr lang="en-US" b="1" dirty="0">
                <a:solidFill>
                  <a:schemeClr val="accent2"/>
                </a:solidFill>
              </a:rPr>
              <a:t>Community efforts to increase employment access</a:t>
            </a:r>
          </a:p>
          <a:p>
            <a:r>
              <a:rPr lang="en-US" b="1" dirty="0">
                <a:solidFill>
                  <a:schemeClr val="accent2"/>
                </a:solidFill>
              </a:rPr>
              <a:t>Employment Availability vs Access</a:t>
            </a:r>
          </a:p>
          <a:p>
            <a:r>
              <a:rPr lang="en-US" b="1" dirty="0">
                <a:solidFill>
                  <a:schemeClr val="accent2"/>
                </a:solidFill>
              </a:rPr>
              <a:t>Underemployment-</a:t>
            </a:r>
            <a:r>
              <a:rPr lang="en-US" b="1" i="1" dirty="0">
                <a:solidFill>
                  <a:schemeClr val="tx2"/>
                </a:solidFill>
              </a:rPr>
              <a:t>dual incomes in poverty </a:t>
            </a:r>
            <a:r>
              <a:rPr lang="en-US" sz="1800" b="1" i="1" dirty="0">
                <a:solidFill>
                  <a:schemeClr val="accent2"/>
                </a:solidFill>
              </a:rPr>
              <a:t>(Cochran, Skillman, </a:t>
            </a:r>
            <a:r>
              <a:rPr lang="en-US" sz="1800" b="1" i="1" dirty="0" err="1">
                <a:solidFill>
                  <a:schemeClr val="accent2"/>
                </a:solidFill>
              </a:rPr>
              <a:t>Rathge</a:t>
            </a:r>
            <a:r>
              <a:rPr lang="en-US" sz="1800" b="1" i="1" dirty="0">
                <a:solidFill>
                  <a:schemeClr val="accent2"/>
                </a:solidFill>
              </a:rPr>
              <a:t>, Johnston, &amp; Lochner, 2012)</a:t>
            </a:r>
          </a:p>
          <a:p>
            <a:r>
              <a:rPr lang="en-US" b="1" dirty="0">
                <a:solidFill>
                  <a:schemeClr val="accent2"/>
                </a:solidFill>
              </a:rPr>
              <a:t>Employment-</a:t>
            </a:r>
            <a:r>
              <a:rPr lang="en-US" b="1" i="1" dirty="0">
                <a:solidFill>
                  <a:schemeClr val="tx2"/>
                </a:solidFill>
              </a:rPr>
              <a:t>push factor for outmigration </a:t>
            </a:r>
            <a:r>
              <a:rPr lang="en-US" sz="1800" b="1" i="1" dirty="0">
                <a:solidFill>
                  <a:schemeClr val="accent2"/>
                </a:solidFill>
              </a:rPr>
              <a:t>(Estes et al., 2016)</a:t>
            </a:r>
          </a:p>
          <a:p>
            <a:endParaRPr lang="en-US" dirty="0"/>
          </a:p>
        </p:txBody>
      </p:sp>
    </p:spTree>
    <p:extLst>
      <p:ext uri="{BB962C8B-B14F-4D97-AF65-F5344CB8AC3E}">
        <p14:creationId xmlns:p14="http://schemas.microsoft.com/office/powerpoint/2010/main" val="1531318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5F10B-793E-440B-971F-E284E49ADD80}"/>
              </a:ext>
            </a:extLst>
          </p:cNvPr>
          <p:cNvSpPr>
            <a:spLocks noGrp="1"/>
          </p:cNvSpPr>
          <p:nvPr>
            <p:ph type="title"/>
          </p:nvPr>
        </p:nvSpPr>
        <p:spPr/>
        <p:txBody>
          <a:bodyPr>
            <a:normAutofit fontScale="90000"/>
          </a:bodyPr>
          <a:lstStyle/>
          <a:p>
            <a:pPr algn="ctr"/>
            <a:r>
              <a:rPr lang="en-US" b="1" dirty="0"/>
              <a:t>Limitations and Recommendations</a:t>
            </a:r>
          </a:p>
        </p:txBody>
      </p:sp>
      <p:sp>
        <p:nvSpPr>
          <p:cNvPr id="3" name="Content Placeholder 2">
            <a:extLst>
              <a:ext uri="{FF2B5EF4-FFF2-40B4-BE49-F238E27FC236}">
                <a16:creationId xmlns:a16="http://schemas.microsoft.com/office/drawing/2014/main" id="{52135198-E129-4D4D-B439-CA4B5CEED6F3}"/>
              </a:ext>
            </a:extLst>
          </p:cNvPr>
          <p:cNvSpPr>
            <a:spLocks noGrp="1"/>
          </p:cNvSpPr>
          <p:nvPr>
            <p:ph sz="half" idx="1"/>
          </p:nvPr>
        </p:nvSpPr>
        <p:spPr>
          <a:xfrm>
            <a:off x="924560" y="1825625"/>
            <a:ext cx="5220656" cy="4351338"/>
          </a:xfrm>
        </p:spPr>
        <p:txBody>
          <a:bodyPr>
            <a:normAutofit/>
          </a:bodyPr>
          <a:lstStyle/>
          <a:p>
            <a:pPr marL="0" indent="0">
              <a:buNone/>
            </a:pPr>
            <a:r>
              <a:rPr lang="en-US" b="1" dirty="0"/>
              <a:t>LIMITATIONS</a:t>
            </a:r>
          </a:p>
          <a:p>
            <a:pPr>
              <a:lnSpc>
                <a:spcPct val="150000"/>
              </a:lnSpc>
              <a:spcBef>
                <a:spcPts val="0"/>
              </a:spcBef>
            </a:pPr>
            <a:r>
              <a:rPr lang="en-US" b="1" dirty="0">
                <a:solidFill>
                  <a:schemeClr val="tx2"/>
                </a:solidFill>
              </a:rPr>
              <a:t>Convenience Sampling</a:t>
            </a:r>
          </a:p>
          <a:p>
            <a:pPr>
              <a:lnSpc>
                <a:spcPct val="150000"/>
              </a:lnSpc>
              <a:spcBef>
                <a:spcPts val="0"/>
              </a:spcBef>
            </a:pPr>
            <a:r>
              <a:rPr lang="en-US" b="1" dirty="0">
                <a:solidFill>
                  <a:schemeClr val="accent2"/>
                </a:solidFill>
              </a:rPr>
              <a:t>Sample Size</a:t>
            </a:r>
          </a:p>
          <a:p>
            <a:pPr marL="0" indent="0">
              <a:lnSpc>
                <a:spcPct val="150000"/>
              </a:lnSpc>
              <a:spcBef>
                <a:spcPts val="0"/>
              </a:spcBef>
              <a:buNone/>
            </a:pPr>
            <a:r>
              <a:rPr lang="en-US" b="1" dirty="0">
                <a:solidFill>
                  <a:schemeClr val="tx2"/>
                </a:solidFill>
              </a:rPr>
              <a:t>    -Technology Issues</a:t>
            </a:r>
          </a:p>
          <a:p>
            <a:pPr marL="0" indent="0">
              <a:lnSpc>
                <a:spcPct val="150000"/>
              </a:lnSpc>
              <a:spcBef>
                <a:spcPts val="0"/>
              </a:spcBef>
              <a:buNone/>
            </a:pPr>
            <a:r>
              <a:rPr lang="en-US" b="1" dirty="0">
                <a:solidFill>
                  <a:schemeClr val="tx2"/>
                </a:solidFill>
              </a:rPr>
              <a:t>    -Completion Time Estimate</a:t>
            </a:r>
          </a:p>
          <a:p>
            <a:pPr>
              <a:lnSpc>
                <a:spcPct val="150000"/>
              </a:lnSpc>
              <a:spcBef>
                <a:spcPts val="0"/>
              </a:spcBef>
            </a:pPr>
            <a:r>
              <a:rPr lang="en-US" b="1" dirty="0">
                <a:solidFill>
                  <a:schemeClr val="accent2"/>
                </a:solidFill>
              </a:rPr>
              <a:t>Completion Session Locations</a:t>
            </a:r>
          </a:p>
          <a:p>
            <a:endParaRPr lang="en-US" dirty="0"/>
          </a:p>
        </p:txBody>
      </p:sp>
      <p:sp>
        <p:nvSpPr>
          <p:cNvPr id="4" name="Content Placeholder 3">
            <a:extLst>
              <a:ext uri="{FF2B5EF4-FFF2-40B4-BE49-F238E27FC236}">
                <a16:creationId xmlns:a16="http://schemas.microsoft.com/office/drawing/2014/main" id="{C5A5ECFD-40ED-4AFF-95A9-1B51B0918B30}"/>
              </a:ext>
            </a:extLst>
          </p:cNvPr>
          <p:cNvSpPr>
            <a:spLocks noGrp="1"/>
          </p:cNvSpPr>
          <p:nvPr>
            <p:ph sz="half" idx="2"/>
          </p:nvPr>
        </p:nvSpPr>
        <p:spPr>
          <a:xfrm>
            <a:off x="6319840" y="1825625"/>
            <a:ext cx="5628320" cy="4351338"/>
          </a:xfrm>
        </p:spPr>
        <p:txBody>
          <a:bodyPr>
            <a:normAutofit/>
          </a:bodyPr>
          <a:lstStyle/>
          <a:p>
            <a:pPr marL="0" indent="0">
              <a:buNone/>
            </a:pPr>
            <a:r>
              <a:rPr lang="en-US" b="1" dirty="0"/>
              <a:t>RECOMMENDATIONS</a:t>
            </a:r>
          </a:p>
          <a:p>
            <a:pPr>
              <a:lnSpc>
                <a:spcPct val="150000"/>
              </a:lnSpc>
              <a:spcBef>
                <a:spcPts val="0"/>
              </a:spcBef>
            </a:pPr>
            <a:r>
              <a:rPr lang="en-US" b="1" dirty="0">
                <a:solidFill>
                  <a:schemeClr val="tx2"/>
                </a:solidFill>
              </a:rPr>
              <a:t>Random sampling techniques </a:t>
            </a:r>
          </a:p>
          <a:p>
            <a:pPr>
              <a:lnSpc>
                <a:spcPct val="150000"/>
              </a:lnSpc>
              <a:spcBef>
                <a:spcPts val="0"/>
              </a:spcBef>
            </a:pPr>
            <a:r>
              <a:rPr lang="en-US" b="1" dirty="0">
                <a:solidFill>
                  <a:schemeClr val="accent2"/>
                </a:solidFill>
              </a:rPr>
              <a:t>Sample size </a:t>
            </a:r>
            <a:r>
              <a:rPr lang="en-US" b="1" u="sng" dirty="0">
                <a:solidFill>
                  <a:schemeClr val="accent2"/>
                </a:solidFill>
              </a:rPr>
              <a:t>&gt;</a:t>
            </a:r>
            <a:r>
              <a:rPr lang="en-US" b="1" dirty="0">
                <a:solidFill>
                  <a:schemeClr val="accent2"/>
                </a:solidFill>
              </a:rPr>
              <a:t>400 </a:t>
            </a:r>
            <a:r>
              <a:rPr lang="en-US" sz="1600" b="1" i="1" dirty="0">
                <a:solidFill>
                  <a:schemeClr val="accent2"/>
                </a:solidFill>
              </a:rPr>
              <a:t>(Gay, Mills, &amp; </a:t>
            </a:r>
            <a:r>
              <a:rPr lang="en-US" sz="1600" b="1" i="1" dirty="0" err="1">
                <a:solidFill>
                  <a:schemeClr val="accent2"/>
                </a:solidFill>
              </a:rPr>
              <a:t>Airasian</a:t>
            </a:r>
            <a:r>
              <a:rPr lang="en-US" sz="1600" b="1" i="1" dirty="0">
                <a:solidFill>
                  <a:schemeClr val="accent2"/>
                </a:solidFill>
              </a:rPr>
              <a:t>, 2012)</a:t>
            </a:r>
          </a:p>
          <a:p>
            <a:pPr marL="0" indent="0">
              <a:lnSpc>
                <a:spcPct val="150000"/>
              </a:lnSpc>
              <a:spcBef>
                <a:spcPts val="0"/>
              </a:spcBef>
              <a:buNone/>
            </a:pPr>
            <a:r>
              <a:rPr lang="en-US" b="1" dirty="0">
                <a:solidFill>
                  <a:schemeClr val="tx2"/>
                </a:solidFill>
              </a:rPr>
              <a:t>   -Minimize and Follow-Up</a:t>
            </a:r>
          </a:p>
          <a:p>
            <a:pPr marL="0" indent="0">
              <a:lnSpc>
                <a:spcPct val="150000"/>
              </a:lnSpc>
              <a:spcBef>
                <a:spcPts val="0"/>
              </a:spcBef>
              <a:buNone/>
            </a:pPr>
            <a:r>
              <a:rPr lang="en-US" b="1" dirty="0">
                <a:solidFill>
                  <a:schemeClr val="tx2"/>
                </a:solidFill>
              </a:rPr>
              <a:t>   -Completion-15 minutes or less</a:t>
            </a:r>
          </a:p>
          <a:p>
            <a:pPr>
              <a:lnSpc>
                <a:spcPct val="150000"/>
              </a:lnSpc>
              <a:spcBef>
                <a:spcPts val="0"/>
              </a:spcBef>
            </a:pPr>
            <a:r>
              <a:rPr lang="en-US" b="1" dirty="0">
                <a:solidFill>
                  <a:schemeClr val="accent2"/>
                </a:solidFill>
              </a:rPr>
              <a:t>Libraries, Schools, Town Halls</a:t>
            </a:r>
          </a:p>
          <a:p>
            <a:endParaRPr lang="en-US" dirty="0"/>
          </a:p>
        </p:txBody>
      </p:sp>
    </p:spTree>
    <p:extLst>
      <p:ext uri="{BB962C8B-B14F-4D97-AF65-F5344CB8AC3E}">
        <p14:creationId xmlns:p14="http://schemas.microsoft.com/office/powerpoint/2010/main" val="3448062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63377-81AF-421A-A38C-3B6103B9F45C}"/>
              </a:ext>
            </a:extLst>
          </p:cNvPr>
          <p:cNvSpPr>
            <a:spLocks noGrp="1"/>
          </p:cNvSpPr>
          <p:nvPr>
            <p:ph type="title"/>
          </p:nvPr>
        </p:nvSpPr>
        <p:spPr>
          <a:xfrm>
            <a:off x="838200" y="365125"/>
            <a:ext cx="10515600" cy="569595"/>
          </a:xfrm>
        </p:spPr>
        <p:txBody>
          <a:bodyPr>
            <a:normAutofit/>
          </a:bodyPr>
          <a:lstStyle/>
          <a:p>
            <a:pPr algn="ctr"/>
            <a:r>
              <a:rPr lang="en-US" sz="2800" b="1" dirty="0"/>
              <a:t>REFERENCES</a:t>
            </a:r>
          </a:p>
        </p:txBody>
      </p:sp>
      <p:sp>
        <p:nvSpPr>
          <p:cNvPr id="3" name="Content Placeholder 2">
            <a:extLst>
              <a:ext uri="{FF2B5EF4-FFF2-40B4-BE49-F238E27FC236}">
                <a16:creationId xmlns:a16="http://schemas.microsoft.com/office/drawing/2014/main" id="{EDE137D5-5327-4B1D-AD89-2378BA0C9E85}"/>
              </a:ext>
            </a:extLst>
          </p:cNvPr>
          <p:cNvSpPr>
            <a:spLocks noGrp="1"/>
          </p:cNvSpPr>
          <p:nvPr>
            <p:ph idx="1"/>
          </p:nvPr>
        </p:nvSpPr>
        <p:spPr>
          <a:xfrm>
            <a:off x="162560" y="843280"/>
            <a:ext cx="11897360" cy="5902960"/>
          </a:xfrm>
        </p:spPr>
        <p:txBody>
          <a:bodyPr>
            <a:normAutofit fontScale="25000" lnSpcReduction="20000"/>
          </a:bodyPr>
          <a:lstStyle/>
          <a:p>
            <a:pPr marL="0" indent="0">
              <a:lnSpc>
                <a:spcPct val="220000"/>
              </a:lnSpc>
              <a:spcBef>
                <a:spcPts val="0"/>
              </a:spcBef>
              <a:buNone/>
            </a:pPr>
            <a:r>
              <a:rPr lang="en-US" sz="4900" dirty="0">
                <a:solidFill>
                  <a:schemeClr val="tx1"/>
                </a:solidFill>
              </a:rPr>
              <a:t>Belanger, K., &amp; Stone, W. (2008). The social service divide: Service availability and accessibility in rural versus urban counties and impact on child welfare outcomes. Child Welfare. 87, 101-	124. </a:t>
            </a:r>
          </a:p>
          <a:p>
            <a:pPr marL="0" indent="0">
              <a:lnSpc>
                <a:spcPct val="220000"/>
              </a:lnSpc>
              <a:spcBef>
                <a:spcPts val="0"/>
              </a:spcBef>
              <a:buNone/>
            </a:pPr>
            <a:r>
              <a:rPr lang="en-US" sz="4900" dirty="0">
                <a:solidFill>
                  <a:schemeClr val="tx1"/>
                </a:solidFill>
              </a:rPr>
              <a:t>Bolin, J. N., Bellamy, G. R., Ferdinand, A. O., </a:t>
            </a:r>
            <a:r>
              <a:rPr lang="en-US" sz="4900" dirty="0" err="1">
                <a:solidFill>
                  <a:schemeClr val="tx1"/>
                </a:solidFill>
              </a:rPr>
              <a:t>Vuong</a:t>
            </a:r>
            <a:r>
              <a:rPr lang="en-US" sz="4900" dirty="0">
                <a:solidFill>
                  <a:schemeClr val="tx1"/>
                </a:solidFill>
              </a:rPr>
              <a:t>, A. M., </a:t>
            </a:r>
            <a:r>
              <a:rPr lang="en-US" sz="4900" dirty="0" err="1">
                <a:solidFill>
                  <a:schemeClr val="tx1"/>
                </a:solidFill>
              </a:rPr>
              <a:t>Kash</a:t>
            </a:r>
            <a:r>
              <a:rPr lang="en-US" sz="4900" dirty="0">
                <a:solidFill>
                  <a:schemeClr val="tx1"/>
                </a:solidFill>
              </a:rPr>
              <a:t>, B. A., Schulze, A., &amp; </a:t>
            </a:r>
            <a:r>
              <a:rPr lang="en-US" sz="4900" dirty="0" err="1">
                <a:solidFill>
                  <a:schemeClr val="tx1"/>
                </a:solidFill>
              </a:rPr>
              <a:t>Helduser</a:t>
            </a:r>
            <a:r>
              <a:rPr lang="en-US" sz="4900" dirty="0">
                <a:solidFill>
                  <a:schemeClr val="tx1"/>
                </a:solidFill>
              </a:rPr>
              <a:t>, J. W. (2015). Rural healthy people 2020: New decade, same challenges. The Journal of Rural 	Health, 31, 326-333. http://dx.doi.org/10.1111/jrh.12116 </a:t>
            </a:r>
          </a:p>
          <a:p>
            <a:pPr marL="0" indent="0">
              <a:lnSpc>
                <a:spcPct val="220000"/>
              </a:lnSpc>
              <a:spcBef>
                <a:spcPts val="0"/>
              </a:spcBef>
              <a:buNone/>
            </a:pPr>
            <a:r>
              <a:rPr lang="en-US" sz="4900" dirty="0">
                <a:solidFill>
                  <a:schemeClr val="tx1"/>
                </a:solidFill>
              </a:rPr>
              <a:t>Brawner, E. J. (2016). The accessibility of community resources scale (ACRS). Unpublished instrument. </a:t>
            </a:r>
          </a:p>
          <a:p>
            <a:pPr marL="0" indent="0">
              <a:lnSpc>
                <a:spcPct val="220000"/>
              </a:lnSpc>
              <a:spcBef>
                <a:spcPts val="0"/>
              </a:spcBef>
              <a:buNone/>
            </a:pPr>
            <a:r>
              <a:rPr lang="en-US" sz="4900" dirty="0" err="1">
                <a:solidFill>
                  <a:schemeClr val="tx1"/>
                </a:solidFill>
              </a:rPr>
              <a:t>Cantarero</a:t>
            </a:r>
            <a:r>
              <a:rPr lang="en-US" sz="4900" dirty="0">
                <a:solidFill>
                  <a:schemeClr val="tx1"/>
                </a:solidFill>
              </a:rPr>
              <a:t>, R., &amp; Potter, J. (2014). Quality of life, perceptions of change, and psychological well-being of the elderly population in small rural towns in the </a:t>
            </a:r>
            <a:r>
              <a:rPr lang="en-US" sz="4900" dirty="0" err="1">
                <a:solidFill>
                  <a:schemeClr val="tx1"/>
                </a:solidFill>
              </a:rPr>
              <a:t>midwest</a:t>
            </a:r>
            <a:r>
              <a:rPr lang="en-US" sz="4900" dirty="0">
                <a:solidFill>
                  <a:schemeClr val="tx1"/>
                </a:solidFill>
              </a:rPr>
              <a:t>. The International Journal 	of Aging and Human Development, 78, 299-322. https://doi.org/10.2190/ag.78.4.a</a:t>
            </a:r>
          </a:p>
          <a:p>
            <a:pPr marL="0" indent="0">
              <a:lnSpc>
                <a:spcPct val="220000"/>
              </a:lnSpc>
              <a:spcBef>
                <a:spcPts val="0"/>
              </a:spcBef>
              <a:buNone/>
            </a:pPr>
            <a:r>
              <a:rPr lang="en-US" sz="4900" dirty="0">
                <a:solidFill>
                  <a:schemeClr val="tx1"/>
                </a:solidFill>
              </a:rPr>
              <a:t>Chavis, D. M., Lee, K. S., &amp; Acosta J. D. (2008). The sense of community (SCI) revised: The reliability and validity of the SCI-2. Paper presented at the 2nd International Community 	Psychology Conference, </a:t>
            </a:r>
            <a:r>
              <a:rPr lang="en-US" sz="4900" dirty="0" err="1">
                <a:solidFill>
                  <a:schemeClr val="tx1"/>
                </a:solidFill>
              </a:rPr>
              <a:t>Lisboa</a:t>
            </a:r>
            <a:r>
              <a:rPr lang="en-US" sz="4900" dirty="0">
                <a:solidFill>
                  <a:schemeClr val="tx1"/>
                </a:solidFill>
              </a:rPr>
              <a:t>, Portugal.</a:t>
            </a:r>
          </a:p>
          <a:p>
            <a:pPr marL="0" indent="0">
              <a:lnSpc>
                <a:spcPct val="220000"/>
              </a:lnSpc>
              <a:spcBef>
                <a:spcPts val="0"/>
              </a:spcBef>
              <a:buNone/>
            </a:pPr>
            <a:r>
              <a:rPr lang="en-US" sz="4900" dirty="0">
                <a:solidFill>
                  <a:schemeClr val="tx1"/>
                </a:solidFill>
              </a:rPr>
              <a:t>Cho, H. K., Lee, K. Y., Lee, Y. S., Kim, O. S., Lee. S. M., Hong, D. S., . . . Kim, Y. K. (2008). Time use and quality of life of the </a:t>
            </a:r>
            <a:r>
              <a:rPr lang="en-US" sz="4900" dirty="0" err="1">
                <a:solidFill>
                  <a:schemeClr val="tx1"/>
                </a:solidFill>
              </a:rPr>
              <a:t>korean</a:t>
            </a:r>
            <a:r>
              <a:rPr lang="en-US" sz="4900" dirty="0">
                <a:solidFill>
                  <a:schemeClr val="tx1"/>
                </a:solidFill>
              </a:rPr>
              <a:t> rural poor. Social Indicators Research, 93, 223-227. 	</a:t>
            </a:r>
            <a:r>
              <a:rPr lang="en-US" sz="4900" dirty="0">
                <a:solidFill>
                  <a:schemeClr val="tx1"/>
                </a:solidFill>
                <a:hlinkClick r:id="rId2">
                  <a:extLst>
                    <a:ext uri="{A12FA001-AC4F-418D-AE19-62706E023703}">
                      <ahyp:hlinkClr xmlns:ahyp="http://schemas.microsoft.com/office/drawing/2018/hyperlinkcolor" val="tx"/>
                    </a:ext>
                  </a:extLst>
                </a:hlinkClick>
              </a:rPr>
              <a:t>https://doi.org/10.1007/s11205-008-9374-9</a:t>
            </a:r>
            <a:endParaRPr lang="en-US" sz="4900" dirty="0">
              <a:solidFill>
                <a:schemeClr val="tx1"/>
              </a:solidFill>
            </a:endParaRPr>
          </a:p>
          <a:p>
            <a:pPr marL="0" indent="0">
              <a:lnSpc>
                <a:spcPct val="220000"/>
              </a:lnSpc>
              <a:spcBef>
                <a:spcPts val="0"/>
              </a:spcBef>
              <a:buNone/>
            </a:pPr>
            <a:r>
              <a:rPr lang="en-US" sz="4900" dirty="0">
                <a:solidFill>
                  <a:schemeClr val="tx1"/>
                </a:solidFill>
              </a:rPr>
              <a:t>Cochran, C., Skillman, G. D., </a:t>
            </a:r>
            <a:r>
              <a:rPr lang="en-US" sz="4900" dirty="0" err="1">
                <a:solidFill>
                  <a:schemeClr val="tx1"/>
                </a:solidFill>
              </a:rPr>
              <a:t>Rathge</a:t>
            </a:r>
            <a:r>
              <a:rPr lang="en-US" sz="4900" dirty="0">
                <a:solidFill>
                  <a:schemeClr val="tx1"/>
                </a:solidFill>
              </a:rPr>
              <a:t>, K, M., Johnston, J., &amp; Lochner, A. (2002). A rural road: Exploring opportunities, networks, services, and supports that affect rural families. </a:t>
            </a:r>
            <a:r>
              <a:rPr lang="en-US" sz="4900" i="1" dirty="0">
                <a:solidFill>
                  <a:schemeClr val="tx1"/>
                </a:solidFill>
              </a:rPr>
              <a:t>Child Welfare, 	LXXXI, </a:t>
            </a:r>
            <a:r>
              <a:rPr lang="en-US" sz="4900" dirty="0">
                <a:solidFill>
                  <a:schemeClr val="tx1"/>
                </a:solidFill>
              </a:rPr>
              <a:t>837-848. </a:t>
            </a:r>
          </a:p>
          <a:p>
            <a:pPr marL="0" indent="0">
              <a:lnSpc>
                <a:spcPct val="220000"/>
              </a:lnSpc>
              <a:spcBef>
                <a:spcPts val="0"/>
              </a:spcBef>
              <a:buNone/>
            </a:pPr>
            <a:r>
              <a:rPr lang="en-US" sz="4900" dirty="0">
                <a:solidFill>
                  <a:schemeClr val="tx1"/>
                </a:solidFill>
              </a:rPr>
              <a:t>Cromartie, J., &amp; </a:t>
            </a:r>
            <a:r>
              <a:rPr lang="en-US" sz="4900" dirty="0" err="1">
                <a:solidFill>
                  <a:schemeClr val="tx1"/>
                </a:solidFill>
              </a:rPr>
              <a:t>Bucholtz</a:t>
            </a:r>
            <a:r>
              <a:rPr lang="en-US" sz="4900" dirty="0">
                <a:solidFill>
                  <a:schemeClr val="tx1"/>
                </a:solidFill>
              </a:rPr>
              <a:t>, S. (2008). </a:t>
            </a:r>
            <a:r>
              <a:rPr lang="en-US" sz="4900" i="1" dirty="0">
                <a:solidFill>
                  <a:schemeClr val="tx1"/>
                </a:solidFill>
              </a:rPr>
              <a:t>Defining the “Rural” in Rural America. </a:t>
            </a:r>
            <a:r>
              <a:rPr lang="en-US" sz="4900" dirty="0">
                <a:solidFill>
                  <a:schemeClr val="tx1"/>
                </a:solidFill>
              </a:rPr>
              <a:t>Retrieved from United States Department of Agriculture Economic Research Service</a:t>
            </a:r>
            <a:r>
              <a:rPr lang="en-US" sz="4900" b="1" dirty="0">
                <a:solidFill>
                  <a:schemeClr val="tx1"/>
                </a:solidFill>
              </a:rPr>
              <a:t> </a:t>
            </a:r>
            <a:r>
              <a:rPr lang="en-US" sz="4900" dirty="0">
                <a:solidFill>
                  <a:schemeClr val="tx1"/>
                </a:solidFill>
              </a:rPr>
              <a:t>website: 	</a:t>
            </a:r>
            <a:r>
              <a:rPr lang="en-US" sz="4900" dirty="0">
                <a:solidFill>
                  <a:schemeClr val="tx1"/>
                </a:solidFill>
                <a:hlinkClick r:id="rId3">
                  <a:extLst>
                    <a:ext uri="{A12FA001-AC4F-418D-AE19-62706E023703}">
                      <ahyp:hlinkClr xmlns:ahyp="http://schemas.microsoft.com/office/drawing/2018/hyperlinkcolor" val="tx"/>
                    </a:ext>
                  </a:extLst>
                </a:hlinkClick>
              </a:rPr>
              <a:t>https://www.ers.usda.gov/amber-waves/2008/june/defining-the-rural-in-rural-</a:t>
            </a:r>
            <a:r>
              <a:rPr lang="en-US" sz="4900" dirty="0">
                <a:solidFill>
                  <a:schemeClr val="tx1"/>
                </a:solidFill>
              </a:rPr>
              <a:t>america/</a:t>
            </a:r>
          </a:p>
          <a:p>
            <a:pPr marL="0" indent="0">
              <a:lnSpc>
                <a:spcPct val="220000"/>
              </a:lnSpc>
              <a:spcBef>
                <a:spcPts val="0"/>
              </a:spcBef>
              <a:buNone/>
            </a:pPr>
            <a:r>
              <a:rPr lang="en-US" sz="4900" dirty="0">
                <a:solidFill>
                  <a:schemeClr val="tx1"/>
                </a:solidFill>
              </a:rPr>
              <a:t>Estes, H. K., Estes, S., Johnson, D. M., Edgar, L. D., &amp; Shoulders, C. W. (2016). The rural brain drain and choice of major:  Evidence from one land grant university. </a:t>
            </a:r>
            <a:r>
              <a:rPr lang="en-US" sz="4900" i="1" dirty="0">
                <a:solidFill>
                  <a:schemeClr val="tx1"/>
                </a:solidFill>
              </a:rPr>
              <a:t>NACTA Journal, 60,</a:t>
            </a:r>
            <a:r>
              <a:rPr lang="en-US" sz="4900" dirty="0">
                <a:solidFill>
                  <a:schemeClr val="tx1"/>
                </a:solidFill>
              </a:rPr>
              <a:t> 9-13</a:t>
            </a:r>
            <a:r>
              <a:rPr lang="en-US" sz="4900" dirty="0"/>
              <a:t>.</a:t>
            </a:r>
          </a:p>
          <a:p>
            <a:pPr marL="0" indent="0">
              <a:lnSpc>
                <a:spcPct val="220000"/>
              </a:lnSpc>
              <a:spcBef>
                <a:spcPts val="0"/>
              </a:spcBef>
              <a:buNone/>
            </a:pPr>
            <a:r>
              <a:rPr lang="en-US" sz="4900" dirty="0"/>
              <a:t>Gay, L. R., Mills, G. E., &amp; </a:t>
            </a:r>
            <a:r>
              <a:rPr lang="en-US" sz="4900" dirty="0" err="1"/>
              <a:t>Airasian</a:t>
            </a:r>
            <a:r>
              <a:rPr lang="en-US" sz="4900" dirty="0"/>
              <a:t>, P. (2012). </a:t>
            </a:r>
            <a:r>
              <a:rPr lang="en-US" sz="4900" i="1" dirty="0"/>
              <a:t>Educational research: Competencies for analysis and applications</a:t>
            </a:r>
            <a:r>
              <a:rPr lang="en-US" sz="4900" dirty="0"/>
              <a:t> (10</a:t>
            </a:r>
            <a:r>
              <a:rPr lang="en-US" sz="4900" baseline="30000" dirty="0"/>
              <a:t>th</a:t>
            </a:r>
            <a:r>
              <a:rPr lang="en-US" sz="4900" dirty="0"/>
              <a:t> ed.). Upper Saddle River, NJ: Pearson</a:t>
            </a:r>
          </a:p>
          <a:p>
            <a:pPr marL="0" indent="0">
              <a:lnSpc>
                <a:spcPct val="220000"/>
              </a:lnSpc>
              <a:spcBef>
                <a:spcPts val="0"/>
              </a:spcBef>
              <a:buNone/>
            </a:pPr>
            <a:r>
              <a:rPr lang="en-US" sz="4900" dirty="0"/>
              <a:t>Jensen, L., </a:t>
            </a:r>
            <a:r>
              <a:rPr lang="en-US" sz="4900" dirty="0" err="1"/>
              <a:t>Findeis</a:t>
            </a:r>
            <a:r>
              <a:rPr lang="en-US" sz="4900" dirty="0"/>
              <a:t>, J. L., Hsu, W., &amp; Schachter, J. P. (1999). Slipping into and out of underemployment: Another disadvantage for nonmetropolitan workers?. </a:t>
            </a:r>
            <a:r>
              <a:rPr lang="en-US" sz="4900" i="1" dirty="0"/>
              <a:t>Rural Sociology, 64, </a:t>
            </a:r>
            <a:r>
              <a:rPr lang="en-US" sz="4900" dirty="0"/>
              <a:t>417-438. https://doi.org/10.1111/j.1549-0831.1999.tb00360.x</a:t>
            </a:r>
          </a:p>
          <a:p>
            <a:pPr marL="0" indent="0">
              <a:buNone/>
            </a:pPr>
            <a:endParaRPr lang="en-US" dirty="0"/>
          </a:p>
        </p:txBody>
      </p:sp>
    </p:spTree>
    <p:extLst>
      <p:ext uri="{BB962C8B-B14F-4D97-AF65-F5344CB8AC3E}">
        <p14:creationId xmlns:p14="http://schemas.microsoft.com/office/powerpoint/2010/main" val="26568319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CBBDC-EB0F-4208-BB80-026821D95D8C}"/>
              </a:ext>
            </a:extLst>
          </p:cNvPr>
          <p:cNvSpPr>
            <a:spLocks noGrp="1"/>
          </p:cNvSpPr>
          <p:nvPr>
            <p:ph type="title"/>
          </p:nvPr>
        </p:nvSpPr>
        <p:spPr>
          <a:xfrm>
            <a:off x="838200" y="365125"/>
            <a:ext cx="10515600" cy="122555"/>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3A88A7CE-B603-4145-BFA9-739D4F8FE235}"/>
              </a:ext>
            </a:extLst>
          </p:cNvPr>
          <p:cNvSpPr>
            <a:spLocks noGrp="1"/>
          </p:cNvSpPr>
          <p:nvPr>
            <p:ph idx="1"/>
          </p:nvPr>
        </p:nvSpPr>
        <p:spPr>
          <a:xfrm>
            <a:off x="386080" y="203200"/>
            <a:ext cx="11551920" cy="6461760"/>
          </a:xfrm>
        </p:spPr>
        <p:txBody>
          <a:bodyPr>
            <a:normAutofit fontScale="32500" lnSpcReduction="20000"/>
          </a:bodyPr>
          <a:lstStyle/>
          <a:p>
            <a:pPr marL="0" indent="-457200">
              <a:lnSpc>
                <a:spcPct val="220000"/>
              </a:lnSpc>
              <a:spcBef>
                <a:spcPts val="0"/>
              </a:spcBef>
              <a:buNone/>
            </a:pPr>
            <a:r>
              <a:rPr lang="en-US" sz="3500" dirty="0">
                <a:solidFill>
                  <a:schemeClr val="tx1"/>
                </a:solidFill>
              </a:rPr>
              <a:t>Gay, L. R., Mills, G. E., &amp; </a:t>
            </a:r>
            <a:r>
              <a:rPr lang="en-US" sz="3500" dirty="0" err="1">
                <a:solidFill>
                  <a:schemeClr val="tx1"/>
                </a:solidFill>
              </a:rPr>
              <a:t>Airasian</a:t>
            </a:r>
            <a:r>
              <a:rPr lang="en-US" sz="3500" dirty="0">
                <a:solidFill>
                  <a:schemeClr val="tx1"/>
                </a:solidFill>
              </a:rPr>
              <a:t>, P. (2012). </a:t>
            </a:r>
            <a:r>
              <a:rPr lang="en-US" sz="3500" i="1" dirty="0">
                <a:solidFill>
                  <a:schemeClr val="tx1"/>
                </a:solidFill>
              </a:rPr>
              <a:t>Educational research: Competencies for analysis and applications</a:t>
            </a:r>
            <a:r>
              <a:rPr lang="en-US" sz="3500" dirty="0">
                <a:solidFill>
                  <a:schemeClr val="tx1"/>
                </a:solidFill>
              </a:rPr>
              <a:t> (10</a:t>
            </a:r>
            <a:r>
              <a:rPr lang="en-US" sz="3500" baseline="30000" dirty="0">
                <a:solidFill>
                  <a:schemeClr val="tx1"/>
                </a:solidFill>
              </a:rPr>
              <a:t>th</a:t>
            </a:r>
            <a:r>
              <a:rPr lang="en-US" sz="3500" dirty="0">
                <a:solidFill>
                  <a:schemeClr val="tx1"/>
                </a:solidFill>
              </a:rPr>
              <a:t> ed.). Upper Saddle River, NJ: Pearson</a:t>
            </a:r>
          </a:p>
          <a:p>
            <a:pPr marL="0" indent="0">
              <a:lnSpc>
                <a:spcPct val="220000"/>
              </a:lnSpc>
              <a:spcBef>
                <a:spcPts val="0"/>
              </a:spcBef>
              <a:buNone/>
            </a:pPr>
            <a:r>
              <a:rPr lang="en-US" sz="3500" dirty="0">
                <a:solidFill>
                  <a:schemeClr val="tx1"/>
                </a:solidFill>
              </a:rPr>
              <a:t>Jensen, L., </a:t>
            </a:r>
            <a:r>
              <a:rPr lang="en-US" sz="3500" dirty="0" err="1">
                <a:solidFill>
                  <a:schemeClr val="tx1"/>
                </a:solidFill>
              </a:rPr>
              <a:t>Findeis</a:t>
            </a:r>
            <a:r>
              <a:rPr lang="en-US" sz="3500" dirty="0">
                <a:solidFill>
                  <a:schemeClr val="tx1"/>
                </a:solidFill>
              </a:rPr>
              <a:t>, J. L., Hsu, W., &amp; Schachter, J. P. (1999). Slipping into and out of underemployment: Another disadvantage for nonmetropolitan workers?. </a:t>
            </a:r>
            <a:r>
              <a:rPr lang="en-US" sz="3500" i="1" dirty="0">
                <a:solidFill>
                  <a:schemeClr val="tx1"/>
                </a:solidFill>
              </a:rPr>
              <a:t>Rural Sociology, 64, </a:t>
            </a:r>
            <a:r>
              <a:rPr lang="en-US" sz="3500" dirty="0">
                <a:solidFill>
                  <a:schemeClr val="tx1"/>
                </a:solidFill>
              </a:rPr>
              <a:t>417-438. 	</a:t>
            </a:r>
            <a:r>
              <a:rPr lang="en-US" sz="3500" dirty="0">
                <a:solidFill>
                  <a:schemeClr val="tx1"/>
                </a:solidFill>
                <a:hlinkClick r:id="rId2">
                  <a:extLst>
                    <a:ext uri="{A12FA001-AC4F-418D-AE19-62706E023703}">
                      <ahyp:hlinkClr xmlns:ahyp="http://schemas.microsoft.com/office/drawing/2018/hyperlinkcolor" val="tx"/>
                    </a:ext>
                  </a:extLst>
                </a:hlinkClick>
              </a:rPr>
              <a:t>https://doi.org/10.1111/j.1549-</a:t>
            </a:r>
            <a:r>
              <a:rPr lang="en-US" sz="3500" dirty="0">
                <a:solidFill>
                  <a:schemeClr val="tx1"/>
                </a:solidFill>
              </a:rPr>
              <a:t>0831.1999.tb00360.x</a:t>
            </a:r>
          </a:p>
          <a:p>
            <a:pPr marL="0" indent="0">
              <a:lnSpc>
                <a:spcPct val="220000"/>
              </a:lnSpc>
              <a:spcBef>
                <a:spcPts val="0"/>
              </a:spcBef>
              <a:buNone/>
            </a:pPr>
            <a:r>
              <a:rPr lang="en-US" sz="3500" dirty="0" err="1">
                <a:solidFill>
                  <a:schemeClr val="tx1"/>
                </a:solidFill>
              </a:rPr>
              <a:t>Leedy</a:t>
            </a:r>
            <a:r>
              <a:rPr lang="en-US" sz="3500" dirty="0">
                <a:solidFill>
                  <a:schemeClr val="tx1"/>
                </a:solidFill>
              </a:rPr>
              <a:t>, P. D., &amp; Ormrod, J.E. (2016). </a:t>
            </a:r>
            <a:r>
              <a:rPr lang="en-US" sz="3500" i="1" dirty="0">
                <a:solidFill>
                  <a:schemeClr val="tx1"/>
                </a:solidFill>
              </a:rPr>
              <a:t>Practical research: Planning and design</a:t>
            </a:r>
            <a:r>
              <a:rPr lang="en-US" sz="3500" dirty="0">
                <a:solidFill>
                  <a:schemeClr val="tx1"/>
                </a:solidFill>
              </a:rPr>
              <a:t> (11</a:t>
            </a:r>
            <a:r>
              <a:rPr lang="en-US" sz="3500" baseline="30000" dirty="0">
                <a:solidFill>
                  <a:schemeClr val="tx1"/>
                </a:solidFill>
              </a:rPr>
              <a:t>th</a:t>
            </a:r>
            <a:r>
              <a:rPr lang="en-US" sz="3500" dirty="0">
                <a:solidFill>
                  <a:schemeClr val="tx1"/>
                </a:solidFill>
              </a:rPr>
              <a:t> ed.). Boston, MA: Pearson</a:t>
            </a:r>
          </a:p>
          <a:p>
            <a:pPr marL="0" indent="0">
              <a:lnSpc>
                <a:spcPct val="220000"/>
              </a:lnSpc>
              <a:spcBef>
                <a:spcPts val="0"/>
              </a:spcBef>
              <a:buNone/>
            </a:pPr>
            <a:r>
              <a:rPr lang="en-US" sz="3500" dirty="0">
                <a:solidFill>
                  <a:schemeClr val="tx1"/>
                </a:solidFill>
              </a:rPr>
              <a:t>Lewis, M. I., Scott, D. L., &amp; Calfee, C. (2013) Rural social service disparities and creative social work solutions for rural families across the life span. </a:t>
            </a:r>
            <a:r>
              <a:rPr lang="en-US" sz="3500" i="1" dirty="0">
                <a:solidFill>
                  <a:schemeClr val="tx1"/>
                </a:solidFill>
              </a:rPr>
              <a:t>Journal of Family Social Work, 16,</a:t>
            </a:r>
            <a:r>
              <a:rPr lang="en-US" sz="3500" dirty="0">
                <a:solidFill>
                  <a:schemeClr val="tx1"/>
                </a:solidFill>
              </a:rPr>
              <a:t> 101-115. 	http://dx.doi.org/10.1080/10522158.2012.747118  </a:t>
            </a:r>
          </a:p>
          <a:p>
            <a:pPr marL="0" indent="0">
              <a:lnSpc>
                <a:spcPct val="220000"/>
              </a:lnSpc>
              <a:spcBef>
                <a:spcPts val="0"/>
              </a:spcBef>
              <a:buNone/>
            </a:pPr>
            <a:r>
              <a:rPr lang="en-US" sz="3500" dirty="0">
                <a:solidFill>
                  <a:schemeClr val="tx1"/>
                </a:solidFill>
              </a:rPr>
              <a:t>Power, M., Bullinger, M., Harper, A., &amp; The WHOQOL Group. (1999). The World Health Organization WHOQOL-100: Tests of the universality of quality of life in 15 different cultural groups 	worldwide. </a:t>
            </a:r>
            <a:r>
              <a:rPr lang="en-US" sz="3500" i="1" dirty="0">
                <a:solidFill>
                  <a:schemeClr val="tx1"/>
                </a:solidFill>
              </a:rPr>
              <a:t>Health Psychology, 18, </a:t>
            </a:r>
            <a:r>
              <a:rPr lang="en-US" sz="3500" dirty="0">
                <a:solidFill>
                  <a:schemeClr val="tx1"/>
                </a:solidFill>
              </a:rPr>
              <a:t>495-505.  https://doi.org/10.1037//0278-6133.18.5.495  </a:t>
            </a:r>
          </a:p>
          <a:p>
            <a:pPr marL="0" indent="0">
              <a:lnSpc>
                <a:spcPct val="220000"/>
              </a:lnSpc>
              <a:spcBef>
                <a:spcPts val="0"/>
              </a:spcBef>
              <a:buNone/>
            </a:pPr>
            <a:r>
              <a:rPr lang="en-US" sz="3500" dirty="0">
                <a:solidFill>
                  <a:schemeClr val="tx1"/>
                </a:solidFill>
              </a:rPr>
              <a:t>Pretty, G. M. H., Conroy, C., </a:t>
            </a:r>
            <a:r>
              <a:rPr lang="en-US" sz="3500" dirty="0" err="1">
                <a:solidFill>
                  <a:schemeClr val="tx1"/>
                </a:solidFill>
              </a:rPr>
              <a:t>Dugay</a:t>
            </a:r>
            <a:r>
              <a:rPr lang="en-US" sz="3500" dirty="0">
                <a:solidFill>
                  <a:schemeClr val="tx1"/>
                </a:solidFill>
              </a:rPr>
              <a:t>, J., Fowler, K., &amp; Williams, D. (1996). Sense of community and its relevance to adolescents of all ages. </a:t>
            </a:r>
            <a:r>
              <a:rPr lang="en-US" sz="3500" i="1" dirty="0">
                <a:solidFill>
                  <a:schemeClr val="tx1"/>
                </a:solidFill>
              </a:rPr>
              <a:t>Journal of Community Psychology, 24, </a:t>
            </a:r>
            <a:r>
              <a:rPr lang="en-US" sz="3500" dirty="0">
                <a:solidFill>
                  <a:schemeClr val="tx1"/>
                </a:solidFill>
              </a:rPr>
              <a:t>365-379. 	</a:t>
            </a:r>
            <a:r>
              <a:rPr lang="en-US" sz="3500" dirty="0">
                <a:solidFill>
                  <a:schemeClr val="tx1"/>
                </a:solidFill>
                <a:hlinkClick r:id="rId3">
                  <a:extLst>
                    <a:ext uri="{A12FA001-AC4F-418D-AE19-62706E023703}">
                      <ahyp:hlinkClr xmlns:ahyp="http://schemas.microsoft.com/office/drawing/2018/hyperlinkcolor" val="tx"/>
                    </a:ext>
                  </a:extLst>
                </a:hlinkClick>
              </a:rPr>
              <a:t>https://doi.org/10.1002/(sici)1520-</a:t>
            </a:r>
            <a:r>
              <a:rPr lang="en-US" sz="3500" dirty="0">
                <a:solidFill>
                  <a:schemeClr val="tx1"/>
                </a:solidFill>
              </a:rPr>
              <a:t>6629(199610)24:4&lt;365::aid-jcop6&gt;3.3.co;2-2</a:t>
            </a:r>
          </a:p>
          <a:p>
            <a:pPr marL="0" indent="0">
              <a:lnSpc>
                <a:spcPct val="220000"/>
              </a:lnSpc>
              <a:spcBef>
                <a:spcPts val="0"/>
              </a:spcBef>
              <a:buNone/>
            </a:pPr>
            <a:r>
              <a:rPr lang="en-US" sz="3500" dirty="0">
                <a:solidFill>
                  <a:schemeClr val="tx1"/>
                </a:solidFill>
              </a:rPr>
              <a:t>Ratcliffe, M., </a:t>
            </a:r>
            <a:r>
              <a:rPr lang="en-US" sz="3500" dirty="0" err="1">
                <a:solidFill>
                  <a:schemeClr val="tx1"/>
                </a:solidFill>
              </a:rPr>
              <a:t>Burd</a:t>
            </a:r>
            <a:r>
              <a:rPr lang="en-US" sz="3500" dirty="0">
                <a:solidFill>
                  <a:schemeClr val="tx1"/>
                </a:solidFill>
              </a:rPr>
              <a:t>, C., Holder, K., &amp; Fields, A. (2016). </a:t>
            </a:r>
            <a:r>
              <a:rPr lang="en-US" sz="3500" i="1" dirty="0">
                <a:solidFill>
                  <a:schemeClr val="tx1"/>
                </a:solidFill>
              </a:rPr>
              <a:t>Defining rural at the U.S. census bureau</a:t>
            </a:r>
            <a:r>
              <a:rPr lang="en-US" sz="3500" dirty="0">
                <a:solidFill>
                  <a:schemeClr val="tx1"/>
                </a:solidFill>
              </a:rPr>
              <a:t> (ACSGEO-1). Washington, DC: Retrieved from U.S. Census Bureau website: 	https://www.census.gov/geo/reference/urban-rural.html</a:t>
            </a:r>
          </a:p>
          <a:p>
            <a:pPr marL="0" indent="0">
              <a:lnSpc>
                <a:spcPct val="220000"/>
              </a:lnSpc>
              <a:spcBef>
                <a:spcPts val="0"/>
              </a:spcBef>
              <a:buNone/>
            </a:pPr>
            <a:r>
              <a:rPr lang="en-US" sz="3500" dirty="0" err="1">
                <a:solidFill>
                  <a:schemeClr val="tx1"/>
                </a:solidFill>
              </a:rPr>
              <a:t>Rentfrow</a:t>
            </a:r>
            <a:r>
              <a:rPr lang="en-US" sz="3500" dirty="0">
                <a:solidFill>
                  <a:schemeClr val="tx1"/>
                </a:solidFill>
              </a:rPr>
              <a:t>, P. J., </a:t>
            </a:r>
            <a:r>
              <a:rPr lang="en-US" sz="3500" dirty="0" err="1">
                <a:solidFill>
                  <a:schemeClr val="tx1"/>
                </a:solidFill>
              </a:rPr>
              <a:t>Mellander</a:t>
            </a:r>
            <a:r>
              <a:rPr lang="en-US" sz="3500" dirty="0">
                <a:solidFill>
                  <a:schemeClr val="tx1"/>
                </a:solidFill>
              </a:rPr>
              <a:t>, C., &amp; Florida, R. (2009). Happy states of </a:t>
            </a:r>
            <a:r>
              <a:rPr lang="en-US" sz="3500" dirty="0" err="1">
                <a:solidFill>
                  <a:schemeClr val="tx1"/>
                </a:solidFill>
              </a:rPr>
              <a:t>america</a:t>
            </a:r>
            <a:r>
              <a:rPr lang="en-US" sz="3500" dirty="0">
                <a:solidFill>
                  <a:schemeClr val="tx1"/>
                </a:solidFill>
              </a:rPr>
              <a:t>: A state-level analysis of psychological, economic, and social well-being. </a:t>
            </a:r>
            <a:r>
              <a:rPr lang="en-US" sz="3500" i="1" dirty="0">
                <a:solidFill>
                  <a:schemeClr val="tx1"/>
                </a:solidFill>
              </a:rPr>
              <a:t>Journal of Research in Personality, 43,</a:t>
            </a:r>
            <a:r>
              <a:rPr lang="en-US" sz="3500" dirty="0">
                <a:solidFill>
                  <a:schemeClr val="tx1"/>
                </a:solidFill>
              </a:rPr>
              <a:t> 1073-1082. 	https://doi.org/10.1016/j.jrp.2009.08.005</a:t>
            </a:r>
          </a:p>
          <a:p>
            <a:pPr marL="0" indent="0">
              <a:lnSpc>
                <a:spcPct val="220000"/>
              </a:lnSpc>
              <a:spcBef>
                <a:spcPts val="0"/>
              </a:spcBef>
              <a:buNone/>
            </a:pPr>
            <a:r>
              <a:rPr lang="en-US" sz="3500" dirty="0">
                <a:solidFill>
                  <a:schemeClr val="tx1"/>
                </a:solidFill>
              </a:rPr>
              <a:t>Salkind, N. J. (2012). </a:t>
            </a:r>
            <a:r>
              <a:rPr lang="en-US" sz="3500" i="1" dirty="0">
                <a:solidFill>
                  <a:schemeClr val="tx1"/>
                </a:solidFill>
              </a:rPr>
              <a:t>Exploring research </a:t>
            </a:r>
            <a:r>
              <a:rPr lang="en-US" sz="3500" dirty="0">
                <a:solidFill>
                  <a:schemeClr val="tx1"/>
                </a:solidFill>
              </a:rPr>
              <a:t>(8</a:t>
            </a:r>
            <a:r>
              <a:rPr lang="en-US" sz="3500" baseline="30000" dirty="0">
                <a:solidFill>
                  <a:schemeClr val="tx1"/>
                </a:solidFill>
              </a:rPr>
              <a:t>th</a:t>
            </a:r>
            <a:r>
              <a:rPr lang="en-US" sz="3500" dirty="0">
                <a:solidFill>
                  <a:schemeClr val="tx1"/>
                </a:solidFill>
              </a:rPr>
              <a:t> ed.). Boston, MA: Pearson.</a:t>
            </a:r>
          </a:p>
          <a:p>
            <a:pPr marL="0" indent="0">
              <a:lnSpc>
                <a:spcPct val="220000"/>
              </a:lnSpc>
              <a:spcBef>
                <a:spcPts val="0"/>
              </a:spcBef>
              <a:buNone/>
            </a:pPr>
            <a:r>
              <a:rPr lang="en-US" sz="3500" dirty="0">
                <a:solidFill>
                  <a:schemeClr val="tx1"/>
                </a:solidFill>
              </a:rPr>
              <a:t>Salkind, N. J. (2017). </a:t>
            </a:r>
            <a:r>
              <a:rPr lang="en-US" sz="3500" i="1" dirty="0">
                <a:solidFill>
                  <a:schemeClr val="tx1"/>
                </a:solidFill>
              </a:rPr>
              <a:t>Statistics for people who (think they) hate statistics </a:t>
            </a:r>
            <a:r>
              <a:rPr lang="en-US" sz="3500" dirty="0">
                <a:solidFill>
                  <a:schemeClr val="tx1"/>
                </a:solidFill>
              </a:rPr>
              <a:t>(6</a:t>
            </a:r>
            <a:r>
              <a:rPr lang="en-US" sz="3500" baseline="30000" dirty="0">
                <a:solidFill>
                  <a:schemeClr val="tx1"/>
                </a:solidFill>
              </a:rPr>
              <a:t>th</a:t>
            </a:r>
            <a:r>
              <a:rPr lang="en-US" sz="3500" dirty="0">
                <a:solidFill>
                  <a:schemeClr val="tx1"/>
                </a:solidFill>
              </a:rPr>
              <a:t> ed.). Thousand Oaks, CA: Sage.</a:t>
            </a:r>
          </a:p>
          <a:p>
            <a:pPr marL="0" indent="0">
              <a:lnSpc>
                <a:spcPct val="220000"/>
              </a:lnSpc>
              <a:spcBef>
                <a:spcPts val="0"/>
              </a:spcBef>
              <a:buNone/>
            </a:pPr>
            <a:r>
              <a:rPr lang="en-US" sz="3500" dirty="0">
                <a:solidFill>
                  <a:schemeClr val="tx1"/>
                </a:solidFill>
              </a:rPr>
              <a:t>Ulrich-</a:t>
            </a:r>
            <a:r>
              <a:rPr lang="en-US" sz="3500" dirty="0" err="1">
                <a:solidFill>
                  <a:schemeClr val="tx1"/>
                </a:solidFill>
              </a:rPr>
              <a:t>Schad</a:t>
            </a:r>
            <a:r>
              <a:rPr lang="en-US" sz="3500" dirty="0">
                <a:solidFill>
                  <a:schemeClr val="tx1"/>
                </a:solidFill>
              </a:rPr>
              <a:t>, J. D., Henley, M., &amp; Safford, T. G. (2013). The role of community assessments, place, and the great recession in the migration intentions of rural Americans. </a:t>
            </a:r>
            <a:r>
              <a:rPr lang="en-US" sz="3500" i="1" dirty="0">
                <a:solidFill>
                  <a:schemeClr val="tx1"/>
                </a:solidFill>
              </a:rPr>
              <a:t>Rural Sociology, 78, </a:t>
            </a:r>
            <a:r>
              <a:rPr lang="en-US" sz="3500" dirty="0">
                <a:solidFill>
                  <a:schemeClr val="tx1"/>
                </a:solidFill>
              </a:rPr>
              <a:t>371–398. 	http://dx.doi.org/10.1111/ruso.12016</a:t>
            </a:r>
          </a:p>
          <a:p>
            <a:pPr marL="0" indent="0">
              <a:lnSpc>
                <a:spcPct val="220000"/>
              </a:lnSpc>
              <a:spcBef>
                <a:spcPts val="0"/>
              </a:spcBef>
              <a:buNone/>
            </a:pPr>
            <a:r>
              <a:rPr lang="en-US" sz="3500" dirty="0" err="1">
                <a:solidFill>
                  <a:schemeClr val="tx1"/>
                </a:solidFill>
              </a:rPr>
              <a:t>Yockey</a:t>
            </a:r>
            <a:r>
              <a:rPr lang="en-US" sz="3500" dirty="0">
                <a:solidFill>
                  <a:schemeClr val="tx1"/>
                </a:solidFill>
              </a:rPr>
              <a:t>, R.D. (2018). </a:t>
            </a:r>
            <a:r>
              <a:rPr lang="en-US" sz="3500" i="1" dirty="0">
                <a:solidFill>
                  <a:schemeClr val="tx1"/>
                </a:solidFill>
              </a:rPr>
              <a:t>SPSS demystified: A simple guide and reference</a:t>
            </a:r>
            <a:r>
              <a:rPr lang="en-US" sz="3500" dirty="0">
                <a:solidFill>
                  <a:schemeClr val="tx1"/>
                </a:solidFill>
              </a:rPr>
              <a:t>. (6</a:t>
            </a:r>
            <a:r>
              <a:rPr lang="en-US" sz="3500" baseline="30000" dirty="0">
                <a:solidFill>
                  <a:schemeClr val="tx1"/>
                </a:solidFill>
              </a:rPr>
              <a:t>th</a:t>
            </a:r>
            <a:r>
              <a:rPr lang="en-US" sz="3500" dirty="0">
                <a:solidFill>
                  <a:schemeClr val="tx1"/>
                </a:solidFill>
              </a:rPr>
              <a:t> ed.). New York, NY: Routledge</a:t>
            </a:r>
          </a:p>
          <a:p>
            <a:pPr indent="-457200">
              <a:lnSpc>
                <a:spcPct val="220000"/>
              </a:lnSpc>
              <a:spcBef>
                <a:spcPts val="0"/>
              </a:spcBef>
            </a:pPr>
            <a:endParaRPr lang="en-US" dirty="0"/>
          </a:p>
          <a:p>
            <a:pPr marL="0" indent="0">
              <a:buNone/>
            </a:pPr>
            <a:endParaRPr lang="en-US" dirty="0"/>
          </a:p>
        </p:txBody>
      </p:sp>
    </p:spTree>
    <p:extLst>
      <p:ext uri="{BB962C8B-B14F-4D97-AF65-F5344CB8AC3E}">
        <p14:creationId xmlns:p14="http://schemas.microsoft.com/office/powerpoint/2010/main" val="3528765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6242-2C0A-48AD-B660-2D58C92DBF11}"/>
              </a:ext>
            </a:extLst>
          </p:cNvPr>
          <p:cNvSpPr>
            <a:spLocks noGrp="1"/>
          </p:cNvSpPr>
          <p:nvPr>
            <p:ph type="title"/>
          </p:nvPr>
        </p:nvSpPr>
        <p:spPr/>
        <p:txBody>
          <a:bodyPr/>
          <a:lstStyle/>
          <a:p>
            <a:r>
              <a:rPr lang="en-US" b="1" dirty="0"/>
              <a:t>PROBLEM STATEMENT</a:t>
            </a:r>
          </a:p>
        </p:txBody>
      </p:sp>
      <p:sp>
        <p:nvSpPr>
          <p:cNvPr id="3" name="Content Placeholder 2">
            <a:extLst>
              <a:ext uri="{FF2B5EF4-FFF2-40B4-BE49-F238E27FC236}">
                <a16:creationId xmlns:a16="http://schemas.microsoft.com/office/drawing/2014/main" id="{40764E09-3759-4C6C-A386-E8873B0613FC}"/>
              </a:ext>
            </a:extLst>
          </p:cNvPr>
          <p:cNvSpPr>
            <a:spLocks noGrp="1"/>
          </p:cNvSpPr>
          <p:nvPr>
            <p:ph idx="1"/>
          </p:nvPr>
        </p:nvSpPr>
        <p:spPr>
          <a:xfrm>
            <a:off x="1120000" y="1800519"/>
            <a:ext cx="10233800" cy="4612114"/>
          </a:xfrm>
        </p:spPr>
        <p:txBody>
          <a:bodyPr>
            <a:normAutofit/>
          </a:bodyPr>
          <a:lstStyle/>
          <a:p>
            <a:pPr marL="0" indent="0">
              <a:buNone/>
            </a:pPr>
            <a:r>
              <a:rPr lang="en-US" sz="3200" b="1" dirty="0">
                <a:solidFill>
                  <a:schemeClr val="accent2"/>
                </a:solidFill>
              </a:rPr>
              <a:t>Rural residents face challenges that pose a threat to their quality of life.</a:t>
            </a:r>
          </a:p>
          <a:p>
            <a:pPr marL="0" indent="0">
              <a:buNone/>
            </a:pPr>
            <a:endParaRPr lang="en-US" sz="3200" b="1" dirty="0">
              <a:solidFill>
                <a:schemeClr val="accent2"/>
              </a:solidFill>
            </a:endParaRPr>
          </a:p>
          <a:p>
            <a:r>
              <a:rPr lang="en-US" sz="3200" b="1" dirty="0">
                <a:solidFill>
                  <a:schemeClr val="tx2"/>
                </a:solidFill>
              </a:rPr>
              <a:t>Outmigration and Rural Brain Drain </a:t>
            </a:r>
            <a:r>
              <a:rPr lang="en-US" sz="2000" b="1" i="1" dirty="0">
                <a:solidFill>
                  <a:schemeClr val="tx2"/>
                </a:solidFill>
              </a:rPr>
              <a:t>(Ulrich-</a:t>
            </a:r>
            <a:r>
              <a:rPr lang="en-US" sz="2000" b="1" i="1" dirty="0" err="1">
                <a:solidFill>
                  <a:schemeClr val="tx2"/>
                </a:solidFill>
              </a:rPr>
              <a:t>Schad</a:t>
            </a:r>
            <a:r>
              <a:rPr lang="en-US" sz="2000" b="1" i="1" dirty="0">
                <a:solidFill>
                  <a:schemeClr val="tx2"/>
                </a:solidFill>
              </a:rPr>
              <a:t>, Henley &amp; Safford, 2013)</a:t>
            </a:r>
          </a:p>
          <a:p>
            <a:pPr marL="0" indent="0">
              <a:buNone/>
            </a:pPr>
            <a:endParaRPr lang="en-US" sz="3200" b="1" i="1" dirty="0">
              <a:solidFill>
                <a:schemeClr val="tx2"/>
              </a:solidFill>
            </a:endParaRPr>
          </a:p>
          <a:p>
            <a:r>
              <a:rPr lang="en-US" sz="3200" b="1" dirty="0">
                <a:solidFill>
                  <a:schemeClr val="accent2"/>
                </a:solidFill>
              </a:rPr>
              <a:t>Limitations of: </a:t>
            </a:r>
            <a:r>
              <a:rPr lang="en-US" sz="3200" b="1" dirty="0">
                <a:solidFill>
                  <a:schemeClr val="tx2"/>
                </a:solidFill>
              </a:rPr>
              <a:t>Services, Employment, and Social Connections </a:t>
            </a:r>
            <a:r>
              <a:rPr lang="en-US" sz="2000" b="1" i="1" dirty="0">
                <a:solidFill>
                  <a:schemeClr val="tx2"/>
                </a:solidFill>
              </a:rPr>
              <a:t>(Ulrich-</a:t>
            </a:r>
            <a:r>
              <a:rPr lang="en-US" sz="2000" b="1" i="1" dirty="0" err="1">
                <a:solidFill>
                  <a:schemeClr val="tx2"/>
                </a:solidFill>
              </a:rPr>
              <a:t>Schad</a:t>
            </a:r>
            <a:r>
              <a:rPr lang="en-US" sz="2000" b="1" i="1" dirty="0">
                <a:solidFill>
                  <a:schemeClr val="tx2"/>
                </a:solidFill>
              </a:rPr>
              <a:t> et al., 2013)</a:t>
            </a:r>
          </a:p>
          <a:p>
            <a:pPr marL="0" indent="0">
              <a:buNone/>
            </a:pPr>
            <a:endParaRPr lang="en-US" dirty="0"/>
          </a:p>
        </p:txBody>
      </p:sp>
    </p:spTree>
    <p:extLst>
      <p:ext uri="{BB962C8B-B14F-4D97-AF65-F5344CB8AC3E}">
        <p14:creationId xmlns:p14="http://schemas.microsoft.com/office/powerpoint/2010/main" val="605470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B3F4-BA5F-4B20-93E8-C94B4E715183}"/>
              </a:ext>
            </a:extLst>
          </p:cNvPr>
          <p:cNvSpPr>
            <a:spLocks noGrp="1"/>
          </p:cNvSpPr>
          <p:nvPr>
            <p:ph type="title"/>
          </p:nvPr>
        </p:nvSpPr>
        <p:spPr/>
        <p:txBody>
          <a:bodyPr/>
          <a:lstStyle/>
          <a:p>
            <a:r>
              <a:rPr lang="en-US" b="1" dirty="0"/>
              <a:t>PURPOSE STATEMENT</a:t>
            </a:r>
          </a:p>
        </p:txBody>
      </p:sp>
      <p:sp>
        <p:nvSpPr>
          <p:cNvPr id="3" name="Content Placeholder 2">
            <a:extLst>
              <a:ext uri="{FF2B5EF4-FFF2-40B4-BE49-F238E27FC236}">
                <a16:creationId xmlns:a16="http://schemas.microsoft.com/office/drawing/2014/main" id="{B123125A-C4A9-44FA-9886-1B3F4DB6E149}"/>
              </a:ext>
            </a:extLst>
          </p:cNvPr>
          <p:cNvSpPr>
            <a:spLocks noGrp="1"/>
          </p:cNvSpPr>
          <p:nvPr>
            <p:ph idx="1"/>
          </p:nvPr>
        </p:nvSpPr>
        <p:spPr/>
        <p:txBody>
          <a:bodyPr>
            <a:normAutofit fontScale="92500" lnSpcReduction="10000"/>
          </a:bodyPr>
          <a:lstStyle/>
          <a:p>
            <a:pPr marL="0" indent="0">
              <a:lnSpc>
                <a:spcPct val="160000"/>
              </a:lnSpc>
              <a:spcBef>
                <a:spcPts val="0"/>
              </a:spcBef>
              <a:buNone/>
            </a:pPr>
            <a:r>
              <a:rPr lang="en-US" sz="3200" b="1" dirty="0">
                <a:solidFill>
                  <a:schemeClr val="accent2"/>
                </a:solidFill>
              </a:rPr>
              <a:t>The purpose of this study was to examine the possible relationships between rural residents’ </a:t>
            </a:r>
            <a:r>
              <a:rPr lang="en-US" sz="3200" b="1" i="1" dirty="0">
                <a:solidFill>
                  <a:schemeClr val="tx2"/>
                </a:solidFill>
              </a:rPr>
              <a:t>Sense of Community</a:t>
            </a:r>
            <a:r>
              <a:rPr lang="en-US" sz="3200" b="1" dirty="0">
                <a:solidFill>
                  <a:schemeClr val="accent2"/>
                </a:solidFill>
              </a:rPr>
              <a:t>, the</a:t>
            </a:r>
            <a:r>
              <a:rPr lang="en-US" sz="3200" b="1" dirty="0">
                <a:solidFill>
                  <a:schemeClr val="tx2"/>
                </a:solidFill>
              </a:rPr>
              <a:t> </a:t>
            </a:r>
            <a:r>
              <a:rPr lang="en-US" sz="3200" b="1" i="1" dirty="0">
                <a:solidFill>
                  <a:schemeClr val="tx2"/>
                </a:solidFill>
              </a:rPr>
              <a:t>Level of Accessibility of Community Resources</a:t>
            </a:r>
            <a:r>
              <a:rPr lang="en-US" sz="3200" b="1" dirty="0">
                <a:solidFill>
                  <a:schemeClr val="accent2"/>
                </a:solidFill>
              </a:rPr>
              <a:t>, and the residents’ perceived </a:t>
            </a:r>
            <a:r>
              <a:rPr lang="en-US" sz="3200" b="1" i="1" dirty="0">
                <a:solidFill>
                  <a:schemeClr val="tx2"/>
                </a:solidFill>
              </a:rPr>
              <a:t>Quality of Life </a:t>
            </a:r>
            <a:r>
              <a:rPr lang="en-US" sz="3200" b="1" dirty="0">
                <a:solidFill>
                  <a:schemeClr val="accent2"/>
                </a:solidFill>
              </a:rPr>
              <a:t>in order to promote an increase in the quality of life for residents of rural communities.</a:t>
            </a:r>
          </a:p>
        </p:txBody>
      </p:sp>
    </p:spTree>
    <p:extLst>
      <p:ext uri="{BB962C8B-B14F-4D97-AF65-F5344CB8AC3E}">
        <p14:creationId xmlns:p14="http://schemas.microsoft.com/office/powerpoint/2010/main" val="3642741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34526-D338-4FBC-BECF-0789F77698C5}"/>
              </a:ext>
            </a:extLst>
          </p:cNvPr>
          <p:cNvSpPr>
            <a:spLocks noGrp="1"/>
          </p:cNvSpPr>
          <p:nvPr>
            <p:ph type="title"/>
          </p:nvPr>
        </p:nvSpPr>
        <p:spPr/>
        <p:txBody>
          <a:bodyPr>
            <a:normAutofit/>
          </a:bodyPr>
          <a:lstStyle/>
          <a:p>
            <a:r>
              <a:rPr lang="en-US" sz="5000" b="1" dirty="0"/>
              <a:t>LITERATURE REVIEW OVERVIEW</a:t>
            </a:r>
          </a:p>
        </p:txBody>
      </p:sp>
      <p:sp>
        <p:nvSpPr>
          <p:cNvPr id="6" name="Content Placeholder 5">
            <a:extLst>
              <a:ext uri="{FF2B5EF4-FFF2-40B4-BE49-F238E27FC236}">
                <a16:creationId xmlns:a16="http://schemas.microsoft.com/office/drawing/2014/main" id="{CB5151B3-A732-4D99-A4DB-662D182F5032}"/>
              </a:ext>
            </a:extLst>
          </p:cNvPr>
          <p:cNvSpPr>
            <a:spLocks noGrp="1"/>
          </p:cNvSpPr>
          <p:nvPr>
            <p:ph idx="1"/>
          </p:nvPr>
        </p:nvSpPr>
        <p:spPr>
          <a:xfrm>
            <a:off x="1120000" y="2335695"/>
            <a:ext cx="10233800" cy="4319105"/>
          </a:xfrm>
        </p:spPr>
        <p:txBody>
          <a:bodyPr>
            <a:normAutofit/>
          </a:bodyPr>
          <a:lstStyle/>
          <a:p>
            <a:pPr marL="0" indent="0">
              <a:buNone/>
            </a:pPr>
            <a:r>
              <a:rPr lang="en-US" sz="3200" b="1" dirty="0">
                <a:solidFill>
                  <a:schemeClr val="tx2"/>
                </a:solidFill>
              </a:rPr>
              <a:t>Underemployment</a:t>
            </a:r>
            <a:r>
              <a:rPr lang="en-US" b="1" dirty="0">
                <a:solidFill>
                  <a:schemeClr val="tx2"/>
                </a:solidFill>
              </a:rPr>
              <a:t> </a:t>
            </a:r>
            <a:r>
              <a:rPr lang="en-US" sz="1800" b="1" i="1" dirty="0">
                <a:solidFill>
                  <a:schemeClr val="tx2"/>
                </a:solidFill>
              </a:rPr>
              <a:t>(Jensen, </a:t>
            </a:r>
            <a:r>
              <a:rPr lang="en-US" sz="1800" b="1" i="1" dirty="0" err="1">
                <a:solidFill>
                  <a:schemeClr val="tx2"/>
                </a:solidFill>
              </a:rPr>
              <a:t>Findeis</a:t>
            </a:r>
            <a:r>
              <a:rPr lang="en-US" sz="1800" b="1" i="1" dirty="0">
                <a:solidFill>
                  <a:schemeClr val="tx2"/>
                </a:solidFill>
              </a:rPr>
              <a:t>, Hsu, &amp; Schachter, 1999)</a:t>
            </a:r>
          </a:p>
          <a:p>
            <a:r>
              <a:rPr lang="en-US" sz="3000" b="1" dirty="0">
                <a:solidFill>
                  <a:schemeClr val="accent2"/>
                </a:solidFill>
              </a:rPr>
              <a:t>More likely to become underemployed</a:t>
            </a:r>
          </a:p>
          <a:p>
            <a:r>
              <a:rPr lang="en-US" sz="3000" b="1" dirty="0">
                <a:solidFill>
                  <a:schemeClr val="accent2"/>
                </a:solidFill>
              </a:rPr>
              <a:t>Less likely to move into adequate employment</a:t>
            </a:r>
          </a:p>
          <a:p>
            <a:pPr marL="0" indent="0">
              <a:buNone/>
            </a:pPr>
            <a:endParaRPr lang="en-US" sz="3000" b="1" dirty="0">
              <a:solidFill>
                <a:schemeClr val="accent2"/>
              </a:solidFill>
            </a:endParaRPr>
          </a:p>
          <a:p>
            <a:pPr marL="0" indent="0">
              <a:buNone/>
            </a:pPr>
            <a:r>
              <a:rPr lang="en-US" sz="3200" b="1" dirty="0">
                <a:solidFill>
                  <a:schemeClr val="tx2"/>
                </a:solidFill>
              </a:rPr>
              <a:t>Outmigration and Rural Brain Drain</a:t>
            </a:r>
            <a:endParaRPr lang="en-US" sz="3200" b="1" dirty="0">
              <a:solidFill>
                <a:schemeClr val="accent2"/>
              </a:solidFill>
            </a:endParaRPr>
          </a:p>
          <a:p>
            <a:r>
              <a:rPr lang="en-US" b="1" dirty="0">
                <a:solidFill>
                  <a:schemeClr val="accent2"/>
                </a:solidFill>
              </a:rPr>
              <a:t>Multiple studies supporting the concept of brain drain </a:t>
            </a:r>
            <a:r>
              <a:rPr lang="en-US" sz="2200" b="1" i="1" dirty="0">
                <a:solidFill>
                  <a:schemeClr val="accent2"/>
                </a:solidFill>
              </a:rPr>
              <a:t>(</a:t>
            </a:r>
            <a:r>
              <a:rPr lang="en-US" sz="1800" b="1" i="1" dirty="0">
                <a:solidFill>
                  <a:schemeClr val="accent2"/>
                </a:solidFill>
              </a:rPr>
              <a:t>Estes et al., 2016)</a:t>
            </a:r>
          </a:p>
          <a:p>
            <a:pPr marL="0" indent="0">
              <a:buNone/>
            </a:pPr>
            <a:endParaRPr lang="en-US" dirty="0"/>
          </a:p>
        </p:txBody>
      </p:sp>
      <p:sp>
        <p:nvSpPr>
          <p:cNvPr id="4" name="Text Placeholder 3">
            <a:extLst>
              <a:ext uri="{FF2B5EF4-FFF2-40B4-BE49-F238E27FC236}">
                <a16:creationId xmlns:a16="http://schemas.microsoft.com/office/drawing/2014/main" id="{62BC84EE-0C6F-4424-B660-C387DB66724E}"/>
              </a:ext>
            </a:extLst>
          </p:cNvPr>
          <p:cNvSpPr>
            <a:spLocks noGrp="1"/>
          </p:cNvSpPr>
          <p:nvPr>
            <p:ph type="body" idx="4294967295"/>
          </p:nvPr>
        </p:nvSpPr>
        <p:spPr>
          <a:xfrm>
            <a:off x="0" y="1310640"/>
            <a:ext cx="11608904" cy="1025055"/>
          </a:xfrm>
        </p:spPr>
        <p:txBody>
          <a:bodyPr>
            <a:normAutofit fontScale="77500" lnSpcReduction="20000"/>
          </a:bodyPr>
          <a:lstStyle/>
          <a:p>
            <a:endParaRPr lang="en-US" b="1" u="sng" dirty="0">
              <a:solidFill>
                <a:schemeClr val="tx2"/>
              </a:solidFill>
            </a:endParaRPr>
          </a:p>
          <a:p>
            <a:pPr marL="0" indent="0">
              <a:buNone/>
            </a:pPr>
            <a:r>
              <a:rPr lang="en-US" sz="6700" b="1" dirty="0">
                <a:solidFill>
                  <a:schemeClr val="tx2"/>
                </a:solidFill>
              </a:rPr>
              <a:t>	  </a:t>
            </a:r>
            <a:r>
              <a:rPr lang="en-US" sz="4100" b="1" dirty="0">
                <a:solidFill>
                  <a:schemeClr val="tx2"/>
                </a:solidFill>
              </a:rPr>
              <a:t>Major Rural Issues</a:t>
            </a:r>
          </a:p>
          <a:p>
            <a:endParaRPr lang="en-US" dirty="0"/>
          </a:p>
        </p:txBody>
      </p:sp>
    </p:spTree>
    <p:extLst>
      <p:ext uri="{BB962C8B-B14F-4D97-AF65-F5344CB8AC3E}">
        <p14:creationId xmlns:p14="http://schemas.microsoft.com/office/powerpoint/2010/main" val="3654677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8F58E-873E-45EE-A9BE-DAC0785A5D8C}"/>
              </a:ext>
            </a:extLst>
          </p:cNvPr>
          <p:cNvSpPr>
            <a:spLocks noGrp="1"/>
          </p:cNvSpPr>
          <p:nvPr>
            <p:ph type="title"/>
          </p:nvPr>
        </p:nvSpPr>
        <p:spPr/>
        <p:txBody>
          <a:bodyPr>
            <a:normAutofit/>
          </a:bodyPr>
          <a:lstStyle/>
          <a:p>
            <a:r>
              <a:rPr lang="en-US" sz="5000" b="1" dirty="0"/>
              <a:t>LITERATURE REVIEW </a:t>
            </a:r>
            <a:r>
              <a:rPr lang="en-US" sz="4200" b="1" dirty="0"/>
              <a:t>(CON’T)</a:t>
            </a:r>
          </a:p>
        </p:txBody>
      </p:sp>
      <p:sp>
        <p:nvSpPr>
          <p:cNvPr id="3" name="Content Placeholder 2">
            <a:extLst>
              <a:ext uri="{FF2B5EF4-FFF2-40B4-BE49-F238E27FC236}">
                <a16:creationId xmlns:a16="http://schemas.microsoft.com/office/drawing/2014/main" id="{34C7BEBC-9DE1-4257-9F5B-5822DB4AC979}"/>
              </a:ext>
            </a:extLst>
          </p:cNvPr>
          <p:cNvSpPr>
            <a:spLocks noGrp="1"/>
          </p:cNvSpPr>
          <p:nvPr>
            <p:ph idx="1"/>
          </p:nvPr>
        </p:nvSpPr>
        <p:spPr>
          <a:xfrm>
            <a:off x="640080" y="1371600"/>
            <a:ext cx="11115040" cy="5222240"/>
          </a:xfrm>
        </p:spPr>
        <p:txBody>
          <a:bodyPr>
            <a:normAutofit/>
          </a:bodyPr>
          <a:lstStyle/>
          <a:p>
            <a:pPr marL="0" indent="0">
              <a:buNone/>
            </a:pPr>
            <a:r>
              <a:rPr lang="en-US" sz="3200" b="1" dirty="0">
                <a:solidFill>
                  <a:schemeClr val="tx2"/>
                </a:solidFill>
              </a:rPr>
              <a:t>Issues of Access </a:t>
            </a:r>
            <a:endParaRPr lang="en-US" sz="1800" b="1" i="1" dirty="0">
              <a:solidFill>
                <a:schemeClr val="tx2"/>
              </a:solidFill>
            </a:endParaRPr>
          </a:p>
          <a:p>
            <a:r>
              <a:rPr lang="en-US" sz="2400" b="1" dirty="0">
                <a:solidFill>
                  <a:schemeClr val="accent2"/>
                </a:solidFill>
              </a:rPr>
              <a:t>Belanger and Stone (2008) found urban counties had higher availability/ accessibility </a:t>
            </a:r>
          </a:p>
          <a:p>
            <a:r>
              <a:rPr lang="en-US" sz="2400" b="1" dirty="0">
                <a:solidFill>
                  <a:schemeClr val="accent2"/>
                </a:solidFill>
              </a:rPr>
              <a:t>“Counties with larger populations enjoy greater total accessibility to services” </a:t>
            </a:r>
            <a:r>
              <a:rPr lang="en-US" sz="1800" b="1" i="1" dirty="0"/>
              <a:t>(</a:t>
            </a:r>
            <a:r>
              <a:rPr lang="en-US" sz="1800" b="1" i="1" dirty="0">
                <a:solidFill>
                  <a:schemeClr val="accent2"/>
                </a:solidFill>
              </a:rPr>
              <a:t>Belanger and Stone, 2008, p. 111). </a:t>
            </a:r>
          </a:p>
          <a:p>
            <a:pPr marL="0" indent="0">
              <a:buNone/>
            </a:pPr>
            <a:endParaRPr lang="en-US" sz="1800" b="1" i="1" dirty="0">
              <a:solidFill>
                <a:schemeClr val="accent2"/>
              </a:solidFill>
            </a:endParaRPr>
          </a:p>
          <a:p>
            <a:pPr marL="0" indent="0">
              <a:buNone/>
            </a:pPr>
            <a:r>
              <a:rPr lang="en-US" sz="3200" b="1" dirty="0">
                <a:solidFill>
                  <a:schemeClr val="tx2"/>
                </a:solidFill>
              </a:rPr>
              <a:t>Rural QOL Studies</a:t>
            </a:r>
          </a:p>
          <a:p>
            <a:r>
              <a:rPr lang="en-US" sz="2400" b="1" dirty="0">
                <a:solidFill>
                  <a:schemeClr val="accent2"/>
                </a:solidFill>
              </a:rPr>
              <a:t>Majority focused outside the US </a:t>
            </a:r>
            <a:r>
              <a:rPr lang="en-US" sz="1800" b="1" i="1" dirty="0">
                <a:solidFill>
                  <a:schemeClr val="tx2"/>
                </a:solidFill>
              </a:rPr>
              <a:t>(Cho et al.,2008)</a:t>
            </a:r>
          </a:p>
          <a:p>
            <a:r>
              <a:rPr lang="en-US" sz="2400" b="1" dirty="0">
                <a:solidFill>
                  <a:schemeClr val="accent2"/>
                </a:solidFill>
              </a:rPr>
              <a:t>Rural resident perception of high QOL </a:t>
            </a:r>
            <a:r>
              <a:rPr lang="en-US" sz="1800" b="1" i="1" dirty="0">
                <a:solidFill>
                  <a:schemeClr val="tx2"/>
                </a:solidFill>
              </a:rPr>
              <a:t>(</a:t>
            </a:r>
            <a:r>
              <a:rPr lang="en-US" sz="1800" b="1" i="1" dirty="0" err="1">
                <a:solidFill>
                  <a:schemeClr val="tx2"/>
                </a:solidFill>
              </a:rPr>
              <a:t>Cantarero</a:t>
            </a:r>
            <a:r>
              <a:rPr lang="en-US" sz="1800" b="1" i="1" dirty="0">
                <a:solidFill>
                  <a:schemeClr val="tx2"/>
                </a:solidFill>
              </a:rPr>
              <a:t> &amp; Potter, 2014)</a:t>
            </a:r>
          </a:p>
          <a:p>
            <a:endParaRPr lang="en-US" sz="1800" b="1" dirty="0">
              <a:solidFill>
                <a:schemeClr val="accent2"/>
              </a:solidFill>
            </a:endParaRPr>
          </a:p>
        </p:txBody>
      </p:sp>
    </p:spTree>
    <p:extLst>
      <p:ext uri="{BB962C8B-B14F-4D97-AF65-F5344CB8AC3E}">
        <p14:creationId xmlns:p14="http://schemas.microsoft.com/office/powerpoint/2010/main" val="1012907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8F58E-873E-45EE-A9BE-DAC0785A5D8C}"/>
              </a:ext>
            </a:extLst>
          </p:cNvPr>
          <p:cNvSpPr>
            <a:spLocks noGrp="1"/>
          </p:cNvSpPr>
          <p:nvPr>
            <p:ph type="title"/>
          </p:nvPr>
        </p:nvSpPr>
        <p:spPr>
          <a:xfrm>
            <a:off x="838200" y="365126"/>
            <a:ext cx="10515600" cy="1036292"/>
          </a:xfrm>
        </p:spPr>
        <p:txBody>
          <a:bodyPr/>
          <a:lstStyle/>
          <a:p>
            <a:r>
              <a:rPr lang="en-US" sz="5000" b="1" dirty="0"/>
              <a:t>LITERATURE REVIEW </a:t>
            </a:r>
            <a:r>
              <a:rPr lang="en-US" sz="4200" b="1" dirty="0"/>
              <a:t>(CON’T)</a:t>
            </a:r>
          </a:p>
        </p:txBody>
      </p:sp>
      <p:sp>
        <p:nvSpPr>
          <p:cNvPr id="3" name="Content Placeholder 2">
            <a:extLst>
              <a:ext uri="{FF2B5EF4-FFF2-40B4-BE49-F238E27FC236}">
                <a16:creationId xmlns:a16="http://schemas.microsoft.com/office/drawing/2014/main" id="{34C7BEBC-9DE1-4257-9F5B-5822DB4AC979}"/>
              </a:ext>
            </a:extLst>
          </p:cNvPr>
          <p:cNvSpPr>
            <a:spLocks noGrp="1"/>
          </p:cNvSpPr>
          <p:nvPr>
            <p:ph sz="half" idx="1"/>
          </p:nvPr>
        </p:nvSpPr>
        <p:spPr>
          <a:xfrm>
            <a:off x="838200" y="1580322"/>
            <a:ext cx="5307016" cy="4780721"/>
          </a:xfrm>
        </p:spPr>
        <p:txBody>
          <a:bodyPr>
            <a:normAutofit/>
          </a:bodyPr>
          <a:lstStyle/>
          <a:p>
            <a:pPr marL="0" indent="0">
              <a:buNone/>
            </a:pPr>
            <a:r>
              <a:rPr lang="en-US" sz="3200" b="1" dirty="0">
                <a:solidFill>
                  <a:schemeClr val="tx2"/>
                </a:solidFill>
              </a:rPr>
              <a:t>Sense of Community</a:t>
            </a:r>
          </a:p>
          <a:p>
            <a:r>
              <a:rPr lang="en-US" b="1" dirty="0">
                <a:solidFill>
                  <a:schemeClr val="accent2"/>
                </a:solidFill>
              </a:rPr>
              <a:t>Pretty, Conroy, </a:t>
            </a:r>
            <a:r>
              <a:rPr lang="en-US" b="1" dirty="0" err="1">
                <a:solidFill>
                  <a:schemeClr val="accent2"/>
                </a:solidFill>
              </a:rPr>
              <a:t>Dugay</a:t>
            </a:r>
            <a:r>
              <a:rPr lang="en-US" b="1" dirty="0">
                <a:solidFill>
                  <a:schemeClr val="accent2"/>
                </a:solidFill>
              </a:rPr>
              <a:t>, Fowler, and Williams (1996)</a:t>
            </a:r>
          </a:p>
          <a:p>
            <a:r>
              <a:rPr lang="en-US" b="1" dirty="0">
                <a:solidFill>
                  <a:schemeClr val="tx2"/>
                </a:solidFill>
              </a:rPr>
              <a:t>Not necessarily actual experiences</a:t>
            </a:r>
          </a:p>
          <a:p>
            <a:r>
              <a:rPr lang="en-US" b="1" dirty="0">
                <a:solidFill>
                  <a:schemeClr val="tx2"/>
                </a:solidFill>
              </a:rPr>
              <a:t>Common good</a:t>
            </a:r>
          </a:p>
          <a:p>
            <a:r>
              <a:rPr lang="en-US" b="1" dirty="0">
                <a:solidFill>
                  <a:schemeClr val="tx2"/>
                </a:solidFill>
              </a:rPr>
              <a:t>Before and After people </a:t>
            </a:r>
          </a:p>
        </p:txBody>
      </p:sp>
      <p:sp>
        <p:nvSpPr>
          <p:cNvPr id="4" name="Content Placeholder 3">
            <a:extLst>
              <a:ext uri="{FF2B5EF4-FFF2-40B4-BE49-F238E27FC236}">
                <a16:creationId xmlns:a16="http://schemas.microsoft.com/office/drawing/2014/main" id="{AD3F6212-A5D9-4EC8-A411-366C340B6A6F}"/>
              </a:ext>
            </a:extLst>
          </p:cNvPr>
          <p:cNvSpPr>
            <a:spLocks noGrp="1"/>
          </p:cNvSpPr>
          <p:nvPr>
            <p:ph sz="half" idx="2"/>
          </p:nvPr>
        </p:nvSpPr>
        <p:spPr>
          <a:xfrm>
            <a:off x="6319839" y="1580322"/>
            <a:ext cx="5307016" cy="4912553"/>
          </a:xfrm>
        </p:spPr>
        <p:txBody>
          <a:bodyPr>
            <a:normAutofit/>
          </a:bodyPr>
          <a:lstStyle/>
          <a:p>
            <a:pPr marL="0" indent="0">
              <a:buNone/>
            </a:pPr>
            <a:r>
              <a:rPr lang="en-US" sz="3200" b="1" dirty="0">
                <a:solidFill>
                  <a:schemeClr val="tx2"/>
                </a:solidFill>
              </a:rPr>
              <a:t>Sense of Community and QOL</a:t>
            </a:r>
          </a:p>
          <a:p>
            <a:r>
              <a:rPr lang="en-US" b="1" dirty="0">
                <a:solidFill>
                  <a:schemeClr val="tx2"/>
                </a:solidFill>
              </a:rPr>
              <a:t>Support for relationship between Sense of Community and QOL or similar constructs </a:t>
            </a:r>
            <a:r>
              <a:rPr lang="en-US" sz="2000" b="1" i="1" dirty="0">
                <a:solidFill>
                  <a:schemeClr val="accent2"/>
                </a:solidFill>
              </a:rPr>
              <a:t>(Pretty et al., 1996)</a:t>
            </a:r>
          </a:p>
        </p:txBody>
      </p:sp>
    </p:spTree>
    <p:extLst>
      <p:ext uri="{BB962C8B-B14F-4D97-AF65-F5344CB8AC3E}">
        <p14:creationId xmlns:p14="http://schemas.microsoft.com/office/powerpoint/2010/main" val="2518097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F4E85-A458-49AA-BD0D-74707BDE8CDF}"/>
              </a:ext>
            </a:extLst>
          </p:cNvPr>
          <p:cNvSpPr>
            <a:spLocks noGrp="1"/>
          </p:cNvSpPr>
          <p:nvPr>
            <p:ph type="title"/>
          </p:nvPr>
        </p:nvSpPr>
        <p:spPr/>
        <p:txBody>
          <a:bodyPr>
            <a:normAutofit/>
          </a:bodyPr>
          <a:lstStyle/>
          <a:p>
            <a:r>
              <a:rPr lang="en-US" sz="5000" b="1" dirty="0"/>
              <a:t>LITERATURE REVIEW </a:t>
            </a:r>
            <a:r>
              <a:rPr lang="en-US" sz="4200" b="1" dirty="0"/>
              <a:t>(CON’T)</a:t>
            </a:r>
            <a:endParaRPr lang="en-US" sz="4200" dirty="0"/>
          </a:p>
        </p:txBody>
      </p:sp>
      <p:sp>
        <p:nvSpPr>
          <p:cNvPr id="3" name="Content Placeholder 2">
            <a:extLst>
              <a:ext uri="{FF2B5EF4-FFF2-40B4-BE49-F238E27FC236}">
                <a16:creationId xmlns:a16="http://schemas.microsoft.com/office/drawing/2014/main" id="{E5D6C804-5FE2-4657-AE9B-7A1D715C972F}"/>
              </a:ext>
            </a:extLst>
          </p:cNvPr>
          <p:cNvSpPr>
            <a:spLocks noGrp="1"/>
          </p:cNvSpPr>
          <p:nvPr>
            <p:ph idx="1"/>
          </p:nvPr>
        </p:nvSpPr>
        <p:spPr/>
        <p:txBody>
          <a:bodyPr/>
          <a:lstStyle/>
          <a:p>
            <a:pPr marL="0" indent="0">
              <a:buNone/>
            </a:pPr>
            <a:r>
              <a:rPr lang="en-US" sz="3200" b="1" dirty="0">
                <a:solidFill>
                  <a:schemeClr val="tx2"/>
                </a:solidFill>
              </a:rPr>
              <a:t>The Midwest</a:t>
            </a:r>
          </a:p>
          <a:p>
            <a:r>
              <a:rPr lang="en-US" b="1" dirty="0">
                <a:solidFill>
                  <a:schemeClr val="accent2"/>
                </a:solidFill>
              </a:rPr>
              <a:t>Gap-a single US </a:t>
            </a:r>
            <a:r>
              <a:rPr lang="en-US" b="1" i="1" dirty="0">
                <a:solidFill>
                  <a:schemeClr val="accent2"/>
                </a:solidFill>
              </a:rPr>
              <a:t>region</a:t>
            </a:r>
          </a:p>
          <a:p>
            <a:r>
              <a:rPr lang="en-US" b="1" dirty="0">
                <a:solidFill>
                  <a:schemeClr val="tx2"/>
                </a:solidFill>
              </a:rPr>
              <a:t>Jensen et al. (1999) –</a:t>
            </a:r>
            <a:r>
              <a:rPr lang="en-US" b="1" dirty="0">
                <a:solidFill>
                  <a:schemeClr val="accent2"/>
                </a:solidFill>
              </a:rPr>
              <a:t>Midwest and West more likely for underemployment than northeast</a:t>
            </a:r>
          </a:p>
          <a:p>
            <a:r>
              <a:rPr lang="en-US" b="1" dirty="0" err="1">
                <a:solidFill>
                  <a:schemeClr val="tx2"/>
                </a:solidFill>
              </a:rPr>
              <a:t>Rentfrow</a:t>
            </a:r>
            <a:r>
              <a:rPr lang="en-US" b="1" dirty="0">
                <a:solidFill>
                  <a:schemeClr val="tx2"/>
                </a:solidFill>
              </a:rPr>
              <a:t>, </a:t>
            </a:r>
            <a:r>
              <a:rPr lang="en-US" b="1" dirty="0" err="1">
                <a:solidFill>
                  <a:schemeClr val="tx2"/>
                </a:solidFill>
              </a:rPr>
              <a:t>Mellander</a:t>
            </a:r>
            <a:r>
              <a:rPr lang="en-US" b="1" dirty="0">
                <a:solidFill>
                  <a:schemeClr val="tx2"/>
                </a:solidFill>
              </a:rPr>
              <a:t>, and Florida (2009) </a:t>
            </a:r>
            <a:r>
              <a:rPr lang="en-US" b="1" dirty="0">
                <a:solidFill>
                  <a:schemeClr val="accent2"/>
                </a:solidFill>
              </a:rPr>
              <a:t>found that “State-level well-being tends to be the lowest in the Midwest and southern states” (p. 1076). </a:t>
            </a:r>
          </a:p>
        </p:txBody>
      </p:sp>
    </p:spTree>
    <p:extLst>
      <p:ext uri="{BB962C8B-B14F-4D97-AF65-F5344CB8AC3E}">
        <p14:creationId xmlns:p14="http://schemas.microsoft.com/office/powerpoint/2010/main" val="1159099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C5B4F-25A1-434E-93EF-481AE10A9CA3}"/>
              </a:ext>
            </a:extLst>
          </p:cNvPr>
          <p:cNvSpPr>
            <a:spLocks noGrp="1"/>
          </p:cNvSpPr>
          <p:nvPr>
            <p:ph type="title"/>
          </p:nvPr>
        </p:nvSpPr>
        <p:spPr>
          <a:xfrm>
            <a:off x="838200" y="81281"/>
            <a:ext cx="10515600" cy="1117599"/>
          </a:xfrm>
        </p:spPr>
        <p:txBody>
          <a:bodyPr>
            <a:normAutofit/>
          </a:bodyPr>
          <a:lstStyle/>
          <a:p>
            <a:pPr algn="ctr"/>
            <a:r>
              <a:rPr lang="en-US" sz="5000" b="1" dirty="0"/>
              <a:t>RESEARCH QUESTIONS</a:t>
            </a:r>
          </a:p>
        </p:txBody>
      </p:sp>
      <p:sp>
        <p:nvSpPr>
          <p:cNvPr id="3" name="Content Placeholder 2">
            <a:extLst>
              <a:ext uri="{FF2B5EF4-FFF2-40B4-BE49-F238E27FC236}">
                <a16:creationId xmlns:a16="http://schemas.microsoft.com/office/drawing/2014/main" id="{09A8EDD2-B163-4E2A-88EF-4283EF558EE8}"/>
              </a:ext>
            </a:extLst>
          </p:cNvPr>
          <p:cNvSpPr>
            <a:spLocks noGrp="1"/>
          </p:cNvSpPr>
          <p:nvPr>
            <p:ph idx="1"/>
          </p:nvPr>
        </p:nvSpPr>
        <p:spPr>
          <a:xfrm>
            <a:off x="375920" y="1310640"/>
            <a:ext cx="11267440" cy="5242560"/>
          </a:xfrm>
        </p:spPr>
        <p:txBody>
          <a:bodyPr>
            <a:normAutofit lnSpcReduction="10000"/>
          </a:bodyPr>
          <a:lstStyle/>
          <a:p>
            <a:pPr marL="0" indent="0">
              <a:lnSpc>
                <a:spcPct val="100000"/>
              </a:lnSpc>
              <a:spcBef>
                <a:spcPts val="0"/>
              </a:spcBef>
              <a:buNone/>
            </a:pPr>
            <a:r>
              <a:rPr lang="en-US" b="1" u="sng" dirty="0">
                <a:solidFill>
                  <a:schemeClr val="accent2"/>
                </a:solidFill>
              </a:rPr>
              <a:t>RESEARCH QUESTION #1</a:t>
            </a:r>
          </a:p>
          <a:p>
            <a:pPr marL="0" indent="0">
              <a:lnSpc>
                <a:spcPct val="100000"/>
              </a:lnSpc>
              <a:spcBef>
                <a:spcPts val="0"/>
              </a:spcBef>
              <a:buNone/>
            </a:pPr>
            <a:r>
              <a:rPr lang="en-US" b="1" dirty="0">
                <a:solidFill>
                  <a:schemeClr val="tx2"/>
                </a:solidFill>
              </a:rPr>
              <a:t>What is the relationship between rural residents’ </a:t>
            </a:r>
            <a:r>
              <a:rPr lang="en-US" b="1" i="1" dirty="0">
                <a:solidFill>
                  <a:schemeClr val="accent2"/>
                </a:solidFill>
              </a:rPr>
              <a:t>sense of community </a:t>
            </a:r>
            <a:r>
              <a:rPr lang="en-US" b="1" dirty="0">
                <a:solidFill>
                  <a:schemeClr val="tx2"/>
                </a:solidFill>
              </a:rPr>
              <a:t>and their </a:t>
            </a:r>
            <a:r>
              <a:rPr lang="en-US" b="1" i="1" dirty="0">
                <a:solidFill>
                  <a:schemeClr val="accent2"/>
                </a:solidFill>
              </a:rPr>
              <a:t>perceived quality of life</a:t>
            </a:r>
            <a:r>
              <a:rPr lang="en-US" b="1" dirty="0">
                <a:solidFill>
                  <a:schemeClr val="tx2"/>
                </a:solidFill>
              </a:rPr>
              <a:t>? </a:t>
            </a:r>
          </a:p>
          <a:p>
            <a:pPr marL="0" indent="0">
              <a:lnSpc>
                <a:spcPct val="100000"/>
              </a:lnSpc>
              <a:spcBef>
                <a:spcPts val="0"/>
              </a:spcBef>
              <a:buNone/>
            </a:pPr>
            <a:endParaRPr lang="en-US" b="1" dirty="0">
              <a:solidFill>
                <a:schemeClr val="tx2"/>
              </a:solidFill>
            </a:endParaRPr>
          </a:p>
          <a:p>
            <a:pPr marL="0" indent="0">
              <a:lnSpc>
                <a:spcPct val="100000"/>
              </a:lnSpc>
              <a:spcBef>
                <a:spcPts val="0"/>
              </a:spcBef>
              <a:buNone/>
            </a:pPr>
            <a:r>
              <a:rPr lang="en-US" b="1" u="sng" dirty="0">
                <a:solidFill>
                  <a:schemeClr val="accent2"/>
                </a:solidFill>
              </a:rPr>
              <a:t>RESEARCH QUESTION #2</a:t>
            </a:r>
          </a:p>
          <a:p>
            <a:pPr marL="0" indent="0">
              <a:lnSpc>
                <a:spcPct val="100000"/>
              </a:lnSpc>
              <a:spcBef>
                <a:spcPts val="0"/>
              </a:spcBef>
              <a:buNone/>
            </a:pPr>
            <a:r>
              <a:rPr lang="en-US" b="1" dirty="0">
                <a:solidFill>
                  <a:schemeClr val="tx2"/>
                </a:solidFill>
              </a:rPr>
              <a:t>What is the relationship between the </a:t>
            </a:r>
            <a:r>
              <a:rPr lang="en-US" b="1" i="1" dirty="0">
                <a:solidFill>
                  <a:schemeClr val="accent2"/>
                </a:solidFill>
              </a:rPr>
              <a:t>level of accessibility of community resources</a:t>
            </a:r>
            <a:r>
              <a:rPr lang="en-US" b="1" dirty="0">
                <a:solidFill>
                  <a:schemeClr val="tx2"/>
                </a:solidFill>
              </a:rPr>
              <a:t> in a rural community and rural residents’ </a:t>
            </a:r>
            <a:r>
              <a:rPr lang="en-US" b="1" i="1" dirty="0">
                <a:solidFill>
                  <a:schemeClr val="accent2"/>
                </a:solidFill>
              </a:rPr>
              <a:t>perceived quality of life</a:t>
            </a:r>
            <a:r>
              <a:rPr lang="en-US" b="1" dirty="0">
                <a:solidFill>
                  <a:schemeClr val="tx2"/>
                </a:solidFill>
              </a:rPr>
              <a:t>?</a:t>
            </a:r>
          </a:p>
          <a:p>
            <a:pPr marL="0" indent="0">
              <a:lnSpc>
                <a:spcPct val="100000"/>
              </a:lnSpc>
              <a:spcBef>
                <a:spcPts val="0"/>
              </a:spcBef>
              <a:buNone/>
            </a:pPr>
            <a:endParaRPr lang="en-US" b="1" dirty="0">
              <a:solidFill>
                <a:schemeClr val="tx2"/>
              </a:solidFill>
            </a:endParaRPr>
          </a:p>
          <a:p>
            <a:pPr marL="0" indent="0">
              <a:lnSpc>
                <a:spcPct val="100000"/>
              </a:lnSpc>
              <a:spcBef>
                <a:spcPts val="0"/>
              </a:spcBef>
              <a:buNone/>
            </a:pPr>
            <a:r>
              <a:rPr lang="en-US" b="1" u="sng" dirty="0">
                <a:solidFill>
                  <a:schemeClr val="accent2"/>
                </a:solidFill>
              </a:rPr>
              <a:t>RESEARCH QUESTION #3</a:t>
            </a:r>
          </a:p>
          <a:p>
            <a:pPr marL="0" indent="0">
              <a:lnSpc>
                <a:spcPct val="100000"/>
              </a:lnSpc>
              <a:spcBef>
                <a:spcPts val="0"/>
              </a:spcBef>
              <a:buNone/>
            </a:pPr>
            <a:r>
              <a:rPr lang="en-US" b="1" dirty="0">
                <a:solidFill>
                  <a:schemeClr val="tx2"/>
                </a:solidFill>
              </a:rPr>
              <a:t>What types of community resources </a:t>
            </a:r>
            <a:r>
              <a:rPr lang="en-US" b="1" i="1" dirty="0">
                <a:solidFill>
                  <a:schemeClr val="accent2"/>
                </a:solidFill>
              </a:rPr>
              <a:t>(e.g., educational, employment, leisure, and/or social services)</a:t>
            </a:r>
            <a:r>
              <a:rPr lang="en-US" b="1" i="1" dirty="0">
                <a:solidFill>
                  <a:schemeClr val="tx2"/>
                </a:solidFill>
              </a:rPr>
              <a:t> </a:t>
            </a:r>
            <a:r>
              <a:rPr lang="en-US" b="1" dirty="0">
                <a:solidFill>
                  <a:schemeClr val="tx2"/>
                </a:solidFill>
              </a:rPr>
              <a:t>do rural residents perceive as being the most difficult to access in their community?</a:t>
            </a:r>
          </a:p>
          <a:p>
            <a:pPr marL="0" indent="0">
              <a:lnSpc>
                <a:spcPct val="100000"/>
              </a:lnSpc>
              <a:spcBef>
                <a:spcPts val="0"/>
              </a:spcBef>
              <a:buNone/>
            </a:pPr>
            <a:endParaRPr lang="en-US" b="1" dirty="0">
              <a:solidFill>
                <a:schemeClr val="tx2"/>
              </a:solidFill>
            </a:endParaRPr>
          </a:p>
          <a:p>
            <a:pPr marL="0" indent="0">
              <a:lnSpc>
                <a:spcPct val="100000"/>
              </a:lnSpc>
              <a:spcBef>
                <a:spcPts val="0"/>
              </a:spcBef>
              <a:buNone/>
            </a:pPr>
            <a:endParaRPr lang="en-US" sz="3600" b="1" dirty="0">
              <a:solidFill>
                <a:schemeClr val="tx2"/>
              </a:solidFill>
            </a:endParaRPr>
          </a:p>
          <a:p>
            <a:endParaRPr lang="en-US" dirty="0"/>
          </a:p>
        </p:txBody>
      </p:sp>
    </p:spTree>
    <p:extLst>
      <p:ext uri="{BB962C8B-B14F-4D97-AF65-F5344CB8AC3E}">
        <p14:creationId xmlns:p14="http://schemas.microsoft.com/office/powerpoint/2010/main" val="512513041"/>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TM04033923[[fn=Depth]]</Template>
  <TotalTime>13663</TotalTime>
  <Words>2531</Words>
  <Application>Microsoft Office PowerPoint</Application>
  <PresentationFormat>Widescreen</PresentationFormat>
  <Paragraphs>358</Paragraphs>
  <Slides>24</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Corbel</vt:lpstr>
      <vt:lpstr>Times New Roman</vt:lpstr>
      <vt:lpstr>Depth</vt:lpstr>
      <vt:lpstr>INCREASING QUALITY OF LIFE  FOR RURAL RESIDENTS</vt:lpstr>
      <vt:lpstr>  INTRODUCTION “The question of what determines quality of life has been a focus of scientific investigation from the time of early philosophers to recent empirical studies” (Power, Bullinger, Harper &amp; The WHOQOL Group, 1999, p. 495)  </vt:lpstr>
      <vt:lpstr>PROBLEM STATEMENT</vt:lpstr>
      <vt:lpstr>PURPOSE STATEMENT</vt:lpstr>
      <vt:lpstr>LITERATURE REVIEW OVERVIEW</vt:lpstr>
      <vt:lpstr>LITERATURE REVIEW (CON’T)</vt:lpstr>
      <vt:lpstr>LITERATURE REVIEW (CON’T)</vt:lpstr>
      <vt:lpstr>LITERATURE REVIEW (CON’T)</vt:lpstr>
      <vt:lpstr>RESEARCH QUESTIONS</vt:lpstr>
      <vt:lpstr>STUDY SIGNIFICANCE</vt:lpstr>
      <vt:lpstr>RESEARCH DESIGN </vt:lpstr>
      <vt:lpstr>PARTICIPANTS</vt:lpstr>
      <vt:lpstr>RESEARCH INSTRUMENTS</vt:lpstr>
      <vt:lpstr>FINDINGS RQ1</vt:lpstr>
      <vt:lpstr>FINDINGS RQ1 (CON’T)</vt:lpstr>
      <vt:lpstr>FINDINGS RQ2</vt:lpstr>
      <vt:lpstr>FINDINGS RQ2 (CON’T)</vt:lpstr>
      <vt:lpstr>FINDINGS RQ3</vt:lpstr>
      <vt:lpstr>FINDINGS RQ3 (CON’T)</vt:lpstr>
      <vt:lpstr>CONCLUSIONS</vt:lpstr>
      <vt:lpstr>IMPLICATIONS</vt:lpstr>
      <vt:lpstr>Limitations and Recommendations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INCREASING QUALITY OF LIFE  FOR RURAL RESIDENTS</dc:title>
  <dc:creator>Erin Brawner</dc:creator>
  <cp:lastModifiedBy>Erin Brawner</cp:lastModifiedBy>
  <cp:revision>386</cp:revision>
  <dcterms:created xsi:type="dcterms:W3CDTF">2019-01-16T02:47:58Z</dcterms:created>
  <dcterms:modified xsi:type="dcterms:W3CDTF">2019-03-19T22:11:03Z</dcterms:modified>
</cp:coreProperties>
</file>