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handoutMasterIdLst>
    <p:handoutMasterId r:id="rId27"/>
  </p:handoutMasterIdLst>
  <p:sldIdLst>
    <p:sldId id="282" r:id="rId3"/>
    <p:sldId id="287" r:id="rId4"/>
    <p:sldId id="286" r:id="rId5"/>
    <p:sldId id="258" r:id="rId6"/>
    <p:sldId id="259" r:id="rId7"/>
    <p:sldId id="317" r:id="rId8"/>
    <p:sldId id="309" r:id="rId9"/>
    <p:sldId id="290" r:id="rId10"/>
    <p:sldId id="307" r:id="rId11"/>
    <p:sldId id="315" r:id="rId12"/>
    <p:sldId id="308" r:id="rId13"/>
    <p:sldId id="270" r:id="rId14"/>
    <p:sldId id="272" r:id="rId15"/>
    <p:sldId id="273" r:id="rId16"/>
    <p:sldId id="316" r:id="rId17"/>
    <p:sldId id="268" r:id="rId18"/>
    <p:sldId id="295" r:id="rId19"/>
    <p:sldId id="314" r:id="rId20"/>
    <p:sldId id="291" r:id="rId21"/>
    <p:sldId id="292" r:id="rId22"/>
    <p:sldId id="275" r:id="rId23"/>
    <p:sldId id="311" r:id="rId24"/>
    <p:sldId id="318" r:id="rId25"/>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ickie Greene" initials="VG" lastIdx="3" clrIdx="0">
    <p:extLst>
      <p:ext uri="{19B8F6BF-5375-455C-9EA6-DF929625EA0E}">
        <p15:presenceInfo xmlns:p15="http://schemas.microsoft.com/office/powerpoint/2012/main" userId="Vickie Gree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4" autoAdjust="0"/>
    <p:restoredTop sz="80641" autoAdjust="0"/>
  </p:normalViewPr>
  <p:slideViewPr>
    <p:cSldViewPr snapToGrid="0">
      <p:cViewPr varScale="1">
        <p:scale>
          <a:sx n="81" d="100"/>
          <a:sy n="81" d="100"/>
        </p:scale>
        <p:origin x="108" y="210"/>
      </p:cViewPr>
      <p:guideLst>
        <p:guide orient="horz" pos="2160"/>
        <p:guide pos="3840"/>
      </p:guideLst>
    </p:cSldViewPr>
  </p:slideViewPr>
  <p:notesTextViewPr>
    <p:cViewPr>
      <p:scale>
        <a:sx n="1" d="1"/>
        <a:sy n="1" d="1"/>
      </p:scale>
      <p:origin x="0" y="0"/>
    </p:cViewPr>
  </p:notesTextViewPr>
  <p:notesViewPr>
    <p:cSldViewPr snapToGrid="0">
      <p:cViewPr varScale="1">
        <p:scale>
          <a:sx n="80" d="100"/>
          <a:sy n="80" d="100"/>
        </p:scale>
        <p:origin x="2040" y="13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4E1F53-F022-4EE3-85C0-3D3B7CF24EDA}"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BC87478A-888B-427A-BEBE-4CF9DD4B24C3}">
      <dgm:prSet custT="1"/>
      <dgm:spPr/>
      <dgm:t>
        <a:bodyPr/>
        <a:lstStyle/>
        <a:p>
          <a:r>
            <a:rPr lang="en-US" sz="3200" dirty="0"/>
            <a:t>Researcher Limitations:</a:t>
          </a:r>
        </a:p>
      </dgm:t>
    </dgm:pt>
    <dgm:pt modelId="{F3C136D2-0AAF-4236-8238-515A70053B44}" type="parTrans" cxnId="{91F6420F-1DE5-4761-B6E9-B45C5C52BAB6}">
      <dgm:prSet/>
      <dgm:spPr/>
      <dgm:t>
        <a:bodyPr/>
        <a:lstStyle/>
        <a:p>
          <a:endParaRPr lang="en-US"/>
        </a:p>
      </dgm:t>
    </dgm:pt>
    <dgm:pt modelId="{E37A3B9F-66D5-4AAC-A38C-98A84F68244C}" type="sibTrans" cxnId="{91F6420F-1DE5-4761-B6E9-B45C5C52BAB6}">
      <dgm:prSet/>
      <dgm:spPr/>
      <dgm:t>
        <a:bodyPr/>
        <a:lstStyle/>
        <a:p>
          <a:endParaRPr lang="en-US"/>
        </a:p>
      </dgm:t>
    </dgm:pt>
    <dgm:pt modelId="{6A4C0C50-05FF-4E33-8C4E-415D94DF8BA2}">
      <dgm:prSet custT="1"/>
      <dgm:spPr/>
      <dgm:t>
        <a:bodyPr/>
        <a:lstStyle/>
        <a:p>
          <a:r>
            <a:rPr lang="en-US" sz="3200" dirty="0"/>
            <a:t>Methodology Limitations:</a:t>
          </a:r>
        </a:p>
      </dgm:t>
    </dgm:pt>
    <dgm:pt modelId="{FC719406-1572-4036-A161-1FE313B6DB3C}" type="parTrans" cxnId="{C67EA9EB-07C9-4C77-A090-AB6F9848E53B}">
      <dgm:prSet/>
      <dgm:spPr/>
      <dgm:t>
        <a:bodyPr/>
        <a:lstStyle/>
        <a:p>
          <a:endParaRPr lang="en-US"/>
        </a:p>
      </dgm:t>
    </dgm:pt>
    <dgm:pt modelId="{58FDD435-C576-487D-80BC-815D7999B3FF}" type="sibTrans" cxnId="{C67EA9EB-07C9-4C77-A090-AB6F9848E53B}">
      <dgm:prSet/>
      <dgm:spPr/>
      <dgm:t>
        <a:bodyPr/>
        <a:lstStyle/>
        <a:p>
          <a:endParaRPr lang="en-US"/>
        </a:p>
      </dgm:t>
    </dgm:pt>
    <dgm:pt modelId="{5A7D8EE6-5A00-4545-A0D4-9F89D4F026FE}">
      <dgm:prSet custT="1"/>
      <dgm:spPr/>
      <dgm:t>
        <a:bodyPr/>
        <a:lstStyle/>
        <a:p>
          <a:r>
            <a:rPr lang="en-US" sz="2800" dirty="0"/>
            <a:t>Small sample size; one limited demographic area </a:t>
          </a:r>
        </a:p>
      </dgm:t>
    </dgm:pt>
    <dgm:pt modelId="{A1E849BC-1416-4744-8F7E-E3E86C132AAD}" type="parTrans" cxnId="{00EAFB01-5666-4BC8-88C6-15CA901C862A}">
      <dgm:prSet/>
      <dgm:spPr/>
      <dgm:t>
        <a:bodyPr/>
        <a:lstStyle/>
        <a:p>
          <a:endParaRPr lang="en-US"/>
        </a:p>
      </dgm:t>
    </dgm:pt>
    <dgm:pt modelId="{9543851D-7740-4A00-9836-2C8B5C718E9E}" type="sibTrans" cxnId="{00EAFB01-5666-4BC8-88C6-15CA901C862A}">
      <dgm:prSet/>
      <dgm:spPr/>
      <dgm:t>
        <a:bodyPr/>
        <a:lstStyle/>
        <a:p>
          <a:endParaRPr lang="en-US"/>
        </a:p>
      </dgm:t>
    </dgm:pt>
    <dgm:pt modelId="{FBC9C8A4-1145-4CE1-8C8F-EC4A97E6C9BF}">
      <dgm:prSet phldrT="[Text]" custT="1"/>
      <dgm:spPr/>
      <dgm:t>
        <a:bodyPr/>
        <a:lstStyle/>
        <a:p>
          <a:r>
            <a:rPr lang="en-US" sz="2800" dirty="0"/>
            <a:t>Prior experiences may have influence on responses</a:t>
          </a:r>
        </a:p>
      </dgm:t>
    </dgm:pt>
    <dgm:pt modelId="{5B9AFB3F-5025-4AFA-AF5F-77706699D412}" type="parTrans" cxnId="{F867860D-28AD-408F-9AA1-1F0BFABE4C0C}">
      <dgm:prSet/>
      <dgm:spPr/>
      <dgm:t>
        <a:bodyPr/>
        <a:lstStyle/>
        <a:p>
          <a:endParaRPr lang="en-US"/>
        </a:p>
      </dgm:t>
    </dgm:pt>
    <dgm:pt modelId="{B0E3D975-B430-41F0-B498-4AE5DCB75DD1}" type="sibTrans" cxnId="{F867860D-28AD-408F-9AA1-1F0BFABE4C0C}">
      <dgm:prSet/>
      <dgm:spPr/>
      <dgm:t>
        <a:bodyPr/>
        <a:lstStyle/>
        <a:p>
          <a:endParaRPr lang="en-US"/>
        </a:p>
      </dgm:t>
    </dgm:pt>
    <dgm:pt modelId="{297D6FAD-277D-4222-AF44-1660CD8D19E0}">
      <dgm:prSet custT="1"/>
      <dgm:spPr/>
      <dgm:t>
        <a:bodyPr/>
        <a:lstStyle/>
        <a:p>
          <a:r>
            <a:rPr lang="en-US" sz="2800" dirty="0"/>
            <a:t>Survey was not completed on sight; Unclear directions and data</a:t>
          </a:r>
        </a:p>
      </dgm:t>
    </dgm:pt>
    <dgm:pt modelId="{DC550FB6-EE2E-433B-90C6-A8A3352CAC9E}" type="sibTrans" cxnId="{643C452B-B2DB-4FCA-A4C5-AC0EF3C72CC9}">
      <dgm:prSet/>
      <dgm:spPr/>
      <dgm:t>
        <a:bodyPr/>
        <a:lstStyle/>
        <a:p>
          <a:endParaRPr lang="en-US"/>
        </a:p>
      </dgm:t>
    </dgm:pt>
    <dgm:pt modelId="{958B8066-2B36-4180-86B6-855AAA88F2CC}" type="parTrans" cxnId="{643C452B-B2DB-4FCA-A4C5-AC0EF3C72CC9}">
      <dgm:prSet/>
      <dgm:spPr/>
      <dgm:t>
        <a:bodyPr/>
        <a:lstStyle/>
        <a:p>
          <a:endParaRPr lang="en-US"/>
        </a:p>
      </dgm:t>
    </dgm:pt>
    <dgm:pt modelId="{81844A64-19A9-4ECB-B514-CD52CCDF91F3}">
      <dgm:prSet custT="1"/>
      <dgm:spPr/>
      <dgm:t>
        <a:bodyPr/>
        <a:lstStyle/>
        <a:p>
          <a:r>
            <a:rPr lang="en-US" sz="2800" dirty="0"/>
            <a:t>Incomplete and incorrect surveys returned </a:t>
          </a:r>
        </a:p>
      </dgm:t>
    </dgm:pt>
    <dgm:pt modelId="{0A062DE8-F5E3-427A-B983-5689B3907DEA}" type="sibTrans" cxnId="{EF58A265-AB64-4145-B1F5-A07B451D234D}">
      <dgm:prSet/>
      <dgm:spPr/>
      <dgm:t>
        <a:bodyPr/>
        <a:lstStyle/>
        <a:p>
          <a:endParaRPr lang="en-US"/>
        </a:p>
      </dgm:t>
    </dgm:pt>
    <dgm:pt modelId="{3E3EF88A-52E5-4AAC-9A59-D1F8F55988CC}" type="parTrans" cxnId="{EF58A265-AB64-4145-B1F5-A07B451D234D}">
      <dgm:prSet/>
      <dgm:spPr/>
      <dgm:t>
        <a:bodyPr/>
        <a:lstStyle/>
        <a:p>
          <a:endParaRPr lang="en-US"/>
        </a:p>
      </dgm:t>
    </dgm:pt>
    <dgm:pt modelId="{99D95D50-38B6-4DBA-AD4F-0C910E96421F}" type="pres">
      <dgm:prSet presAssocID="{0B4E1F53-F022-4EE3-85C0-3D3B7CF24EDA}" presName="Name0" presStyleCnt="0">
        <dgm:presLayoutVars>
          <dgm:dir/>
          <dgm:animLvl val="lvl"/>
          <dgm:resizeHandles val="exact"/>
        </dgm:presLayoutVars>
      </dgm:prSet>
      <dgm:spPr/>
      <dgm:t>
        <a:bodyPr/>
        <a:lstStyle/>
        <a:p>
          <a:endParaRPr lang="en-US"/>
        </a:p>
      </dgm:t>
    </dgm:pt>
    <dgm:pt modelId="{C1E7A32E-8A31-4AB9-A889-DBB514DFD2D6}" type="pres">
      <dgm:prSet presAssocID="{BC87478A-888B-427A-BEBE-4CF9DD4B24C3}" presName="composite" presStyleCnt="0"/>
      <dgm:spPr/>
    </dgm:pt>
    <dgm:pt modelId="{3A09A756-5CEE-44C4-9D1D-5124F53288A0}" type="pres">
      <dgm:prSet presAssocID="{BC87478A-888B-427A-BEBE-4CF9DD4B24C3}" presName="parTx" presStyleLbl="alignNode1" presStyleIdx="0" presStyleCnt="2">
        <dgm:presLayoutVars>
          <dgm:chMax val="0"/>
          <dgm:chPref val="0"/>
          <dgm:bulletEnabled val="1"/>
        </dgm:presLayoutVars>
      </dgm:prSet>
      <dgm:spPr/>
      <dgm:t>
        <a:bodyPr/>
        <a:lstStyle/>
        <a:p>
          <a:endParaRPr lang="en-US"/>
        </a:p>
      </dgm:t>
    </dgm:pt>
    <dgm:pt modelId="{54EE97BB-6F4A-4388-82DA-C41005D95E68}" type="pres">
      <dgm:prSet presAssocID="{BC87478A-888B-427A-BEBE-4CF9DD4B24C3}" presName="desTx" presStyleLbl="alignAccFollowNode1" presStyleIdx="0" presStyleCnt="2" custScaleY="96617">
        <dgm:presLayoutVars>
          <dgm:bulletEnabled val="1"/>
        </dgm:presLayoutVars>
      </dgm:prSet>
      <dgm:spPr/>
      <dgm:t>
        <a:bodyPr/>
        <a:lstStyle/>
        <a:p>
          <a:endParaRPr lang="en-US"/>
        </a:p>
      </dgm:t>
    </dgm:pt>
    <dgm:pt modelId="{C2104EDB-B669-434D-9A5A-232839AB87A6}" type="pres">
      <dgm:prSet presAssocID="{E37A3B9F-66D5-4AAC-A38C-98A84F68244C}" presName="space" presStyleCnt="0"/>
      <dgm:spPr/>
    </dgm:pt>
    <dgm:pt modelId="{585B2233-7834-4B11-8124-352339E0DB20}" type="pres">
      <dgm:prSet presAssocID="{6A4C0C50-05FF-4E33-8C4E-415D94DF8BA2}" presName="composite" presStyleCnt="0"/>
      <dgm:spPr/>
    </dgm:pt>
    <dgm:pt modelId="{806799C3-88BB-4A97-8E7D-E2A58D29F6C7}" type="pres">
      <dgm:prSet presAssocID="{6A4C0C50-05FF-4E33-8C4E-415D94DF8BA2}" presName="parTx" presStyleLbl="alignNode1" presStyleIdx="1" presStyleCnt="2">
        <dgm:presLayoutVars>
          <dgm:chMax val="0"/>
          <dgm:chPref val="0"/>
          <dgm:bulletEnabled val="1"/>
        </dgm:presLayoutVars>
      </dgm:prSet>
      <dgm:spPr/>
      <dgm:t>
        <a:bodyPr/>
        <a:lstStyle/>
        <a:p>
          <a:endParaRPr lang="en-US"/>
        </a:p>
      </dgm:t>
    </dgm:pt>
    <dgm:pt modelId="{8F611917-109A-4781-901E-1EF4005D75CE}" type="pres">
      <dgm:prSet presAssocID="{6A4C0C50-05FF-4E33-8C4E-415D94DF8BA2}" presName="desTx" presStyleLbl="alignAccFollowNode1" presStyleIdx="1" presStyleCnt="2" custScaleY="104141">
        <dgm:presLayoutVars>
          <dgm:bulletEnabled val="1"/>
        </dgm:presLayoutVars>
      </dgm:prSet>
      <dgm:spPr/>
      <dgm:t>
        <a:bodyPr/>
        <a:lstStyle/>
        <a:p>
          <a:endParaRPr lang="en-US"/>
        </a:p>
      </dgm:t>
    </dgm:pt>
  </dgm:ptLst>
  <dgm:cxnLst>
    <dgm:cxn modelId="{0E70181D-D3EC-4110-BB6F-28ECEB64EEBF}" type="presOf" srcId="{0B4E1F53-F022-4EE3-85C0-3D3B7CF24EDA}" destId="{99D95D50-38B6-4DBA-AD4F-0C910E96421F}" srcOrd="0" destOrd="0" presId="urn:microsoft.com/office/officeart/2005/8/layout/hList1"/>
    <dgm:cxn modelId="{C67EA9EB-07C9-4C77-A090-AB6F9848E53B}" srcId="{0B4E1F53-F022-4EE3-85C0-3D3B7CF24EDA}" destId="{6A4C0C50-05FF-4E33-8C4E-415D94DF8BA2}" srcOrd="1" destOrd="0" parTransId="{FC719406-1572-4036-A161-1FE313B6DB3C}" sibTransId="{58FDD435-C576-487D-80BC-815D7999B3FF}"/>
    <dgm:cxn modelId="{F867860D-28AD-408F-9AA1-1F0BFABE4C0C}" srcId="{6A4C0C50-05FF-4E33-8C4E-415D94DF8BA2}" destId="{FBC9C8A4-1145-4CE1-8C8F-EC4A97E6C9BF}" srcOrd="0" destOrd="0" parTransId="{5B9AFB3F-5025-4AFA-AF5F-77706699D412}" sibTransId="{B0E3D975-B430-41F0-B498-4AE5DCB75DD1}"/>
    <dgm:cxn modelId="{91F6420F-1DE5-4761-B6E9-B45C5C52BAB6}" srcId="{0B4E1F53-F022-4EE3-85C0-3D3B7CF24EDA}" destId="{BC87478A-888B-427A-BEBE-4CF9DD4B24C3}" srcOrd="0" destOrd="0" parTransId="{F3C136D2-0AAF-4236-8238-515A70053B44}" sibTransId="{E37A3B9F-66D5-4AAC-A38C-98A84F68244C}"/>
    <dgm:cxn modelId="{EF58A265-AB64-4145-B1F5-A07B451D234D}" srcId="{BC87478A-888B-427A-BEBE-4CF9DD4B24C3}" destId="{81844A64-19A9-4ECB-B514-CD52CCDF91F3}" srcOrd="1" destOrd="0" parTransId="{3E3EF88A-52E5-4AAC-9A59-D1F8F55988CC}" sibTransId="{0A062DE8-F5E3-427A-B983-5689B3907DEA}"/>
    <dgm:cxn modelId="{643C452B-B2DB-4FCA-A4C5-AC0EF3C72CC9}" srcId="{BC87478A-888B-427A-BEBE-4CF9DD4B24C3}" destId="{297D6FAD-277D-4222-AF44-1660CD8D19E0}" srcOrd="0" destOrd="0" parTransId="{958B8066-2B36-4180-86B6-855AAA88F2CC}" sibTransId="{DC550FB6-EE2E-433B-90C6-A8A3352CAC9E}"/>
    <dgm:cxn modelId="{073A8F7C-E098-42EC-9B42-5FEE04ED04FD}" type="presOf" srcId="{81844A64-19A9-4ECB-B514-CD52CCDF91F3}" destId="{54EE97BB-6F4A-4388-82DA-C41005D95E68}" srcOrd="0" destOrd="1" presId="urn:microsoft.com/office/officeart/2005/8/layout/hList1"/>
    <dgm:cxn modelId="{C011F277-42B3-4804-99A1-A729517FD79B}" type="presOf" srcId="{6A4C0C50-05FF-4E33-8C4E-415D94DF8BA2}" destId="{806799C3-88BB-4A97-8E7D-E2A58D29F6C7}" srcOrd="0" destOrd="0" presId="urn:microsoft.com/office/officeart/2005/8/layout/hList1"/>
    <dgm:cxn modelId="{00EAFB01-5666-4BC8-88C6-15CA901C862A}" srcId="{6A4C0C50-05FF-4E33-8C4E-415D94DF8BA2}" destId="{5A7D8EE6-5A00-4545-A0D4-9F89D4F026FE}" srcOrd="1" destOrd="0" parTransId="{A1E849BC-1416-4744-8F7E-E3E86C132AAD}" sibTransId="{9543851D-7740-4A00-9836-2C8B5C718E9E}"/>
    <dgm:cxn modelId="{A3770BF7-6C5D-402F-9C3E-7E2FE49A5DAF}" type="presOf" srcId="{BC87478A-888B-427A-BEBE-4CF9DD4B24C3}" destId="{3A09A756-5CEE-44C4-9D1D-5124F53288A0}" srcOrd="0" destOrd="0" presId="urn:microsoft.com/office/officeart/2005/8/layout/hList1"/>
    <dgm:cxn modelId="{FB6F67E1-A65B-47AA-9AD1-4D0626958ADB}" type="presOf" srcId="{FBC9C8A4-1145-4CE1-8C8F-EC4A97E6C9BF}" destId="{8F611917-109A-4781-901E-1EF4005D75CE}" srcOrd="0" destOrd="0" presId="urn:microsoft.com/office/officeart/2005/8/layout/hList1"/>
    <dgm:cxn modelId="{189CCB35-B711-45A1-BA58-FA5D84649888}" type="presOf" srcId="{297D6FAD-277D-4222-AF44-1660CD8D19E0}" destId="{54EE97BB-6F4A-4388-82DA-C41005D95E68}" srcOrd="0" destOrd="0" presId="urn:microsoft.com/office/officeart/2005/8/layout/hList1"/>
    <dgm:cxn modelId="{F5EF1D1A-DAE7-4351-9546-FE339186F078}" type="presOf" srcId="{5A7D8EE6-5A00-4545-A0D4-9F89D4F026FE}" destId="{8F611917-109A-4781-901E-1EF4005D75CE}" srcOrd="0" destOrd="1" presId="urn:microsoft.com/office/officeart/2005/8/layout/hList1"/>
    <dgm:cxn modelId="{C7FCAAF2-02F5-43C0-8800-65EEC468AD98}" type="presParOf" srcId="{99D95D50-38B6-4DBA-AD4F-0C910E96421F}" destId="{C1E7A32E-8A31-4AB9-A889-DBB514DFD2D6}" srcOrd="0" destOrd="0" presId="urn:microsoft.com/office/officeart/2005/8/layout/hList1"/>
    <dgm:cxn modelId="{4B936220-AF1E-497D-9F98-4DC6271C1680}" type="presParOf" srcId="{C1E7A32E-8A31-4AB9-A889-DBB514DFD2D6}" destId="{3A09A756-5CEE-44C4-9D1D-5124F53288A0}" srcOrd="0" destOrd="0" presId="urn:microsoft.com/office/officeart/2005/8/layout/hList1"/>
    <dgm:cxn modelId="{DAC34A94-DACA-41EA-844E-B1D423F699C4}" type="presParOf" srcId="{C1E7A32E-8A31-4AB9-A889-DBB514DFD2D6}" destId="{54EE97BB-6F4A-4388-82DA-C41005D95E68}" srcOrd="1" destOrd="0" presId="urn:microsoft.com/office/officeart/2005/8/layout/hList1"/>
    <dgm:cxn modelId="{7BD7FD19-C9D3-4418-A367-179CF0ECCEDE}" type="presParOf" srcId="{99D95D50-38B6-4DBA-AD4F-0C910E96421F}" destId="{C2104EDB-B669-434D-9A5A-232839AB87A6}" srcOrd="1" destOrd="0" presId="urn:microsoft.com/office/officeart/2005/8/layout/hList1"/>
    <dgm:cxn modelId="{4A10CAC6-57B4-4AA1-AEA4-44764359F1DC}" type="presParOf" srcId="{99D95D50-38B6-4DBA-AD4F-0C910E96421F}" destId="{585B2233-7834-4B11-8124-352339E0DB20}" srcOrd="2" destOrd="0" presId="urn:microsoft.com/office/officeart/2005/8/layout/hList1"/>
    <dgm:cxn modelId="{D42B7E51-66E4-4DEA-A5EE-DD4004D09302}" type="presParOf" srcId="{585B2233-7834-4B11-8124-352339E0DB20}" destId="{806799C3-88BB-4A97-8E7D-E2A58D29F6C7}" srcOrd="0" destOrd="0" presId="urn:microsoft.com/office/officeart/2005/8/layout/hList1"/>
    <dgm:cxn modelId="{C3B6D4F7-33AF-4133-9DC6-AA86D88E3F7B}" type="presParOf" srcId="{585B2233-7834-4B11-8124-352339E0DB20}" destId="{8F611917-109A-4781-901E-1EF4005D75CE}"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4E1F53-F022-4EE3-85C0-3D3B7CF24EDA}"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BC87478A-888B-427A-BEBE-4CF9DD4B24C3}">
      <dgm:prSet/>
      <dgm:spPr/>
      <dgm:t>
        <a:bodyPr/>
        <a:lstStyle/>
        <a:p>
          <a:r>
            <a:rPr lang="en-US" dirty="0"/>
            <a:t>Researcher Recommendations:</a:t>
          </a:r>
        </a:p>
      </dgm:t>
    </dgm:pt>
    <dgm:pt modelId="{F3C136D2-0AAF-4236-8238-515A70053B44}" type="parTrans" cxnId="{91F6420F-1DE5-4761-B6E9-B45C5C52BAB6}">
      <dgm:prSet/>
      <dgm:spPr/>
      <dgm:t>
        <a:bodyPr/>
        <a:lstStyle/>
        <a:p>
          <a:endParaRPr lang="en-US"/>
        </a:p>
      </dgm:t>
    </dgm:pt>
    <dgm:pt modelId="{E37A3B9F-66D5-4AAC-A38C-98A84F68244C}" type="sibTrans" cxnId="{91F6420F-1DE5-4761-B6E9-B45C5C52BAB6}">
      <dgm:prSet/>
      <dgm:spPr/>
      <dgm:t>
        <a:bodyPr/>
        <a:lstStyle/>
        <a:p>
          <a:endParaRPr lang="en-US"/>
        </a:p>
      </dgm:t>
    </dgm:pt>
    <dgm:pt modelId="{297D6FAD-277D-4222-AF44-1660CD8D19E0}">
      <dgm:prSet custT="1"/>
      <dgm:spPr/>
      <dgm:t>
        <a:bodyPr/>
        <a:lstStyle/>
        <a:p>
          <a:r>
            <a:rPr lang="en-US" sz="2800" dirty="0"/>
            <a:t>Accurate survey design and one location</a:t>
          </a:r>
        </a:p>
      </dgm:t>
    </dgm:pt>
    <dgm:pt modelId="{958B8066-2B36-4180-86B6-855AAA88F2CC}" type="parTrans" cxnId="{643C452B-B2DB-4FCA-A4C5-AC0EF3C72CC9}">
      <dgm:prSet/>
      <dgm:spPr/>
      <dgm:t>
        <a:bodyPr/>
        <a:lstStyle/>
        <a:p>
          <a:endParaRPr lang="en-US"/>
        </a:p>
      </dgm:t>
    </dgm:pt>
    <dgm:pt modelId="{DC550FB6-EE2E-433B-90C6-A8A3352CAC9E}" type="sibTrans" cxnId="{643C452B-B2DB-4FCA-A4C5-AC0EF3C72CC9}">
      <dgm:prSet/>
      <dgm:spPr/>
      <dgm:t>
        <a:bodyPr/>
        <a:lstStyle/>
        <a:p>
          <a:endParaRPr lang="en-US"/>
        </a:p>
      </dgm:t>
    </dgm:pt>
    <dgm:pt modelId="{F323AF27-9578-47E1-848B-B6E10A7A6D79}">
      <dgm:prSet custT="1"/>
      <dgm:spPr/>
      <dgm:t>
        <a:bodyPr/>
        <a:lstStyle/>
        <a:p>
          <a:r>
            <a:rPr lang="en-US" sz="2800" dirty="0"/>
            <a:t>Address sensitivity issues and their honesty</a:t>
          </a:r>
        </a:p>
      </dgm:t>
    </dgm:pt>
    <dgm:pt modelId="{3F869DA0-6FC3-497A-BAD7-FE6AECDA1F7D}" type="parTrans" cxnId="{3670F358-450D-4778-A5B3-A7D425ED9522}">
      <dgm:prSet/>
      <dgm:spPr/>
      <dgm:t>
        <a:bodyPr/>
        <a:lstStyle/>
        <a:p>
          <a:endParaRPr lang="en-US"/>
        </a:p>
      </dgm:t>
    </dgm:pt>
    <dgm:pt modelId="{7DE6D22B-54BD-4715-9600-9B8DF9DEC9F4}" type="sibTrans" cxnId="{3670F358-450D-4778-A5B3-A7D425ED9522}">
      <dgm:prSet/>
      <dgm:spPr/>
      <dgm:t>
        <a:bodyPr/>
        <a:lstStyle/>
        <a:p>
          <a:endParaRPr lang="en-US"/>
        </a:p>
      </dgm:t>
    </dgm:pt>
    <dgm:pt modelId="{6A4C0C50-05FF-4E33-8C4E-415D94DF8BA2}">
      <dgm:prSet/>
      <dgm:spPr/>
      <dgm:t>
        <a:bodyPr/>
        <a:lstStyle/>
        <a:p>
          <a:r>
            <a:rPr lang="en-US" dirty="0"/>
            <a:t>Methodology Recommendations:</a:t>
          </a:r>
        </a:p>
      </dgm:t>
    </dgm:pt>
    <dgm:pt modelId="{FC719406-1572-4036-A161-1FE313B6DB3C}" type="parTrans" cxnId="{C67EA9EB-07C9-4C77-A090-AB6F9848E53B}">
      <dgm:prSet/>
      <dgm:spPr/>
      <dgm:t>
        <a:bodyPr/>
        <a:lstStyle/>
        <a:p>
          <a:endParaRPr lang="en-US"/>
        </a:p>
      </dgm:t>
    </dgm:pt>
    <dgm:pt modelId="{58FDD435-C576-487D-80BC-815D7999B3FF}" type="sibTrans" cxnId="{C67EA9EB-07C9-4C77-A090-AB6F9848E53B}">
      <dgm:prSet/>
      <dgm:spPr/>
      <dgm:t>
        <a:bodyPr/>
        <a:lstStyle/>
        <a:p>
          <a:endParaRPr lang="en-US"/>
        </a:p>
      </dgm:t>
    </dgm:pt>
    <dgm:pt modelId="{FAF47A61-8AA6-46CC-92C7-43BD7C8D6297}">
      <dgm:prSet custT="1"/>
      <dgm:spPr/>
      <dgm:t>
        <a:bodyPr/>
        <a:lstStyle/>
        <a:p>
          <a:r>
            <a:rPr lang="en-US" sz="2800" dirty="0"/>
            <a:t>Qualitative research</a:t>
          </a:r>
        </a:p>
      </dgm:t>
    </dgm:pt>
    <dgm:pt modelId="{0F1C5FD9-D332-4FE3-B024-7DCBAA5AE2C9}" type="parTrans" cxnId="{7EFBF20D-AF07-4432-A9A9-66119039C124}">
      <dgm:prSet/>
      <dgm:spPr/>
      <dgm:t>
        <a:bodyPr/>
        <a:lstStyle/>
        <a:p>
          <a:endParaRPr lang="en-US"/>
        </a:p>
      </dgm:t>
    </dgm:pt>
    <dgm:pt modelId="{A0914791-33E1-4EBF-B483-C191C10DC58A}" type="sibTrans" cxnId="{7EFBF20D-AF07-4432-A9A9-66119039C124}">
      <dgm:prSet/>
      <dgm:spPr/>
      <dgm:t>
        <a:bodyPr/>
        <a:lstStyle/>
        <a:p>
          <a:endParaRPr lang="en-US"/>
        </a:p>
      </dgm:t>
    </dgm:pt>
    <dgm:pt modelId="{51B2D859-8C23-4B53-B8BB-ED5AD02158AF}">
      <dgm:prSet custT="1"/>
      <dgm:spPr/>
      <dgm:t>
        <a:bodyPr/>
        <a:lstStyle/>
        <a:p>
          <a:r>
            <a:rPr lang="en-US" sz="2800" dirty="0"/>
            <a:t>Increase sample size by enlarging data collection territory</a:t>
          </a:r>
        </a:p>
      </dgm:t>
    </dgm:pt>
    <dgm:pt modelId="{C5266D80-DFA1-4861-A4D2-58FFBEBBF68D}" type="parTrans" cxnId="{6005295C-96CA-44F2-8E2C-54D9ACBBCDA9}">
      <dgm:prSet/>
      <dgm:spPr/>
      <dgm:t>
        <a:bodyPr/>
        <a:lstStyle/>
        <a:p>
          <a:endParaRPr lang="en-US"/>
        </a:p>
      </dgm:t>
    </dgm:pt>
    <dgm:pt modelId="{8645A057-B2F8-4C02-90EB-BA3FC9547405}" type="sibTrans" cxnId="{6005295C-96CA-44F2-8E2C-54D9ACBBCDA9}">
      <dgm:prSet/>
      <dgm:spPr/>
      <dgm:t>
        <a:bodyPr/>
        <a:lstStyle/>
        <a:p>
          <a:endParaRPr lang="en-US"/>
        </a:p>
      </dgm:t>
    </dgm:pt>
    <dgm:pt modelId="{99D95D50-38B6-4DBA-AD4F-0C910E96421F}" type="pres">
      <dgm:prSet presAssocID="{0B4E1F53-F022-4EE3-85C0-3D3B7CF24EDA}" presName="Name0" presStyleCnt="0">
        <dgm:presLayoutVars>
          <dgm:dir/>
          <dgm:animLvl val="lvl"/>
          <dgm:resizeHandles val="exact"/>
        </dgm:presLayoutVars>
      </dgm:prSet>
      <dgm:spPr/>
      <dgm:t>
        <a:bodyPr/>
        <a:lstStyle/>
        <a:p>
          <a:endParaRPr lang="en-US"/>
        </a:p>
      </dgm:t>
    </dgm:pt>
    <dgm:pt modelId="{C1E7A32E-8A31-4AB9-A889-DBB514DFD2D6}" type="pres">
      <dgm:prSet presAssocID="{BC87478A-888B-427A-BEBE-4CF9DD4B24C3}" presName="composite" presStyleCnt="0"/>
      <dgm:spPr/>
    </dgm:pt>
    <dgm:pt modelId="{3A09A756-5CEE-44C4-9D1D-5124F53288A0}" type="pres">
      <dgm:prSet presAssocID="{BC87478A-888B-427A-BEBE-4CF9DD4B24C3}" presName="parTx" presStyleLbl="alignNode1" presStyleIdx="0" presStyleCnt="2">
        <dgm:presLayoutVars>
          <dgm:chMax val="0"/>
          <dgm:chPref val="0"/>
          <dgm:bulletEnabled val="1"/>
        </dgm:presLayoutVars>
      </dgm:prSet>
      <dgm:spPr/>
      <dgm:t>
        <a:bodyPr/>
        <a:lstStyle/>
        <a:p>
          <a:endParaRPr lang="en-US"/>
        </a:p>
      </dgm:t>
    </dgm:pt>
    <dgm:pt modelId="{54EE97BB-6F4A-4388-82DA-C41005D95E68}" type="pres">
      <dgm:prSet presAssocID="{BC87478A-888B-427A-BEBE-4CF9DD4B24C3}" presName="desTx" presStyleLbl="alignAccFollowNode1" presStyleIdx="0" presStyleCnt="2">
        <dgm:presLayoutVars>
          <dgm:bulletEnabled val="1"/>
        </dgm:presLayoutVars>
      </dgm:prSet>
      <dgm:spPr/>
      <dgm:t>
        <a:bodyPr/>
        <a:lstStyle/>
        <a:p>
          <a:endParaRPr lang="en-US"/>
        </a:p>
      </dgm:t>
    </dgm:pt>
    <dgm:pt modelId="{C2104EDB-B669-434D-9A5A-232839AB87A6}" type="pres">
      <dgm:prSet presAssocID="{E37A3B9F-66D5-4AAC-A38C-98A84F68244C}" presName="space" presStyleCnt="0"/>
      <dgm:spPr/>
    </dgm:pt>
    <dgm:pt modelId="{585B2233-7834-4B11-8124-352339E0DB20}" type="pres">
      <dgm:prSet presAssocID="{6A4C0C50-05FF-4E33-8C4E-415D94DF8BA2}" presName="composite" presStyleCnt="0"/>
      <dgm:spPr/>
    </dgm:pt>
    <dgm:pt modelId="{806799C3-88BB-4A97-8E7D-E2A58D29F6C7}" type="pres">
      <dgm:prSet presAssocID="{6A4C0C50-05FF-4E33-8C4E-415D94DF8BA2}" presName="parTx" presStyleLbl="alignNode1" presStyleIdx="1" presStyleCnt="2">
        <dgm:presLayoutVars>
          <dgm:chMax val="0"/>
          <dgm:chPref val="0"/>
          <dgm:bulletEnabled val="1"/>
        </dgm:presLayoutVars>
      </dgm:prSet>
      <dgm:spPr/>
      <dgm:t>
        <a:bodyPr/>
        <a:lstStyle/>
        <a:p>
          <a:endParaRPr lang="en-US"/>
        </a:p>
      </dgm:t>
    </dgm:pt>
    <dgm:pt modelId="{8F611917-109A-4781-901E-1EF4005D75CE}" type="pres">
      <dgm:prSet presAssocID="{6A4C0C50-05FF-4E33-8C4E-415D94DF8BA2}" presName="desTx" presStyleLbl="alignAccFollowNode1" presStyleIdx="1" presStyleCnt="2">
        <dgm:presLayoutVars>
          <dgm:bulletEnabled val="1"/>
        </dgm:presLayoutVars>
      </dgm:prSet>
      <dgm:spPr/>
      <dgm:t>
        <a:bodyPr/>
        <a:lstStyle/>
        <a:p>
          <a:endParaRPr lang="en-US"/>
        </a:p>
      </dgm:t>
    </dgm:pt>
  </dgm:ptLst>
  <dgm:cxnLst>
    <dgm:cxn modelId="{7EFBF20D-AF07-4432-A9A9-66119039C124}" srcId="{6A4C0C50-05FF-4E33-8C4E-415D94DF8BA2}" destId="{FAF47A61-8AA6-46CC-92C7-43BD7C8D6297}" srcOrd="0" destOrd="0" parTransId="{0F1C5FD9-D332-4FE3-B024-7DCBAA5AE2C9}" sibTransId="{A0914791-33E1-4EBF-B483-C191C10DC58A}"/>
    <dgm:cxn modelId="{0E70181D-D3EC-4110-BB6F-28ECEB64EEBF}" type="presOf" srcId="{0B4E1F53-F022-4EE3-85C0-3D3B7CF24EDA}" destId="{99D95D50-38B6-4DBA-AD4F-0C910E96421F}" srcOrd="0" destOrd="0" presId="urn:microsoft.com/office/officeart/2005/8/layout/hList1"/>
    <dgm:cxn modelId="{7BC27597-5CD9-46E5-A7BE-1BD71C0C379E}" type="presOf" srcId="{F323AF27-9578-47E1-848B-B6E10A7A6D79}" destId="{54EE97BB-6F4A-4388-82DA-C41005D95E68}" srcOrd="0" destOrd="1" presId="urn:microsoft.com/office/officeart/2005/8/layout/hList1"/>
    <dgm:cxn modelId="{C67EA9EB-07C9-4C77-A090-AB6F9848E53B}" srcId="{0B4E1F53-F022-4EE3-85C0-3D3B7CF24EDA}" destId="{6A4C0C50-05FF-4E33-8C4E-415D94DF8BA2}" srcOrd="1" destOrd="0" parTransId="{FC719406-1572-4036-A161-1FE313B6DB3C}" sibTransId="{58FDD435-C576-487D-80BC-815D7999B3FF}"/>
    <dgm:cxn modelId="{F4D01CD8-B6FB-437A-9904-9F245FDCCB3E}" type="presOf" srcId="{FAF47A61-8AA6-46CC-92C7-43BD7C8D6297}" destId="{8F611917-109A-4781-901E-1EF4005D75CE}" srcOrd="0" destOrd="0" presId="urn:microsoft.com/office/officeart/2005/8/layout/hList1"/>
    <dgm:cxn modelId="{91F6420F-1DE5-4761-B6E9-B45C5C52BAB6}" srcId="{0B4E1F53-F022-4EE3-85C0-3D3B7CF24EDA}" destId="{BC87478A-888B-427A-BEBE-4CF9DD4B24C3}" srcOrd="0" destOrd="0" parTransId="{F3C136D2-0AAF-4236-8238-515A70053B44}" sibTransId="{E37A3B9F-66D5-4AAC-A38C-98A84F68244C}"/>
    <dgm:cxn modelId="{13372268-B565-41F9-A4FB-80F96B6329C2}" type="presOf" srcId="{51B2D859-8C23-4B53-B8BB-ED5AD02158AF}" destId="{8F611917-109A-4781-901E-1EF4005D75CE}" srcOrd="0" destOrd="1" presId="urn:microsoft.com/office/officeart/2005/8/layout/hList1"/>
    <dgm:cxn modelId="{643C452B-B2DB-4FCA-A4C5-AC0EF3C72CC9}" srcId="{BC87478A-888B-427A-BEBE-4CF9DD4B24C3}" destId="{297D6FAD-277D-4222-AF44-1660CD8D19E0}" srcOrd="0" destOrd="0" parTransId="{958B8066-2B36-4180-86B6-855AAA88F2CC}" sibTransId="{DC550FB6-EE2E-433B-90C6-A8A3352CAC9E}"/>
    <dgm:cxn modelId="{C011F277-42B3-4804-99A1-A729517FD79B}" type="presOf" srcId="{6A4C0C50-05FF-4E33-8C4E-415D94DF8BA2}" destId="{806799C3-88BB-4A97-8E7D-E2A58D29F6C7}" srcOrd="0" destOrd="0" presId="urn:microsoft.com/office/officeart/2005/8/layout/hList1"/>
    <dgm:cxn modelId="{6005295C-96CA-44F2-8E2C-54D9ACBBCDA9}" srcId="{6A4C0C50-05FF-4E33-8C4E-415D94DF8BA2}" destId="{51B2D859-8C23-4B53-B8BB-ED5AD02158AF}" srcOrd="1" destOrd="0" parTransId="{C5266D80-DFA1-4861-A4D2-58FFBEBBF68D}" sibTransId="{8645A057-B2F8-4C02-90EB-BA3FC9547405}"/>
    <dgm:cxn modelId="{A3770BF7-6C5D-402F-9C3E-7E2FE49A5DAF}" type="presOf" srcId="{BC87478A-888B-427A-BEBE-4CF9DD4B24C3}" destId="{3A09A756-5CEE-44C4-9D1D-5124F53288A0}" srcOrd="0" destOrd="0" presId="urn:microsoft.com/office/officeart/2005/8/layout/hList1"/>
    <dgm:cxn modelId="{189CCB35-B711-45A1-BA58-FA5D84649888}" type="presOf" srcId="{297D6FAD-277D-4222-AF44-1660CD8D19E0}" destId="{54EE97BB-6F4A-4388-82DA-C41005D95E68}" srcOrd="0" destOrd="0" presId="urn:microsoft.com/office/officeart/2005/8/layout/hList1"/>
    <dgm:cxn modelId="{3670F358-450D-4778-A5B3-A7D425ED9522}" srcId="{BC87478A-888B-427A-BEBE-4CF9DD4B24C3}" destId="{F323AF27-9578-47E1-848B-B6E10A7A6D79}" srcOrd="1" destOrd="0" parTransId="{3F869DA0-6FC3-497A-BAD7-FE6AECDA1F7D}" sibTransId="{7DE6D22B-54BD-4715-9600-9B8DF9DEC9F4}"/>
    <dgm:cxn modelId="{C7FCAAF2-02F5-43C0-8800-65EEC468AD98}" type="presParOf" srcId="{99D95D50-38B6-4DBA-AD4F-0C910E96421F}" destId="{C1E7A32E-8A31-4AB9-A889-DBB514DFD2D6}" srcOrd="0" destOrd="0" presId="urn:microsoft.com/office/officeart/2005/8/layout/hList1"/>
    <dgm:cxn modelId="{4B936220-AF1E-497D-9F98-4DC6271C1680}" type="presParOf" srcId="{C1E7A32E-8A31-4AB9-A889-DBB514DFD2D6}" destId="{3A09A756-5CEE-44C4-9D1D-5124F53288A0}" srcOrd="0" destOrd="0" presId="urn:microsoft.com/office/officeart/2005/8/layout/hList1"/>
    <dgm:cxn modelId="{DAC34A94-DACA-41EA-844E-B1D423F699C4}" type="presParOf" srcId="{C1E7A32E-8A31-4AB9-A889-DBB514DFD2D6}" destId="{54EE97BB-6F4A-4388-82DA-C41005D95E68}" srcOrd="1" destOrd="0" presId="urn:microsoft.com/office/officeart/2005/8/layout/hList1"/>
    <dgm:cxn modelId="{7BD7FD19-C9D3-4418-A367-179CF0ECCEDE}" type="presParOf" srcId="{99D95D50-38B6-4DBA-AD4F-0C910E96421F}" destId="{C2104EDB-B669-434D-9A5A-232839AB87A6}" srcOrd="1" destOrd="0" presId="urn:microsoft.com/office/officeart/2005/8/layout/hList1"/>
    <dgm:cxn modelId="{4A10CAC6-57B4-4AA1-AEA4-44764359F1DC}" type="presParOf" srcId="{99D95D50-38B6-4DBA-AD4F-0C910E96421F}" destId="{585B2233-7834-4B11-8124-352339E0DB20}" srcOrd="2" destOrd="0" presId="urn:microsoft.com/office/officeart/2005/8/layout/hList1"/>
    <dgm:cxn modelId="{D42B7E51-66E4-4DEA-A5EE-DD4004D09302}" type="presParOf" srcId="{585B2233-7834-4B11-8124-352339E0DB20}" destId="{806799C3-88BB-4A97-8E7D-E2A58D29F6C7}" srcOrd="0" destOrd="0" presId="urn:microsoft.com/office/officeart/2005/8/layout/hList1"/>
    <dgm:cxn modelId="{C3B6D4F7-33AF-4133-9DC6-AA86D88E3F7B}" type="presParOf" srcId="{585B2233-7834-4B11-8124-352339E0DB20}" destId="{8F611917-109A-4781-901E-1EF4005D75CE}"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09A756-5CEE-44C4-9D1D-5124F53288A0}">
      <dsp:nvSpPr>
        <dsp:cNvPr id="0" name=""/>
        <dsp:cNvSpPr/>
      </dsp:nvSpPr>
      <dsp:spPr>
        <a:xfrm>
          <a:off x="372" y="128245"/>
          <a:ext cx="4728626" cy="1008000"/>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a:lnSpc>
              <a:spcPct val="90000"/>
            </a:lnSpc>
            <a:spcBef>
              <a:spcPct val="0"/>
            </a:spcBef>
            <a:spcAft>
              <a:spcPct val="35000"/>
            </a:spcAft>
          </a:pPr>
          <a:r>
            <a:rPr lang="en-US" sz="3200" kern="1200" dirty="0"/>
            <a:t>Researcher Limitations:</a:t>
          </a:r>
        </a:p>
      </dsp:txBody>
      <dsp:txXfrm>
        <a:off x="372" y="128245"/>
        <a:ext cx="4728626" cy="1008000"/>
      </dsp:txXfrm>
    </dsp:sp>
    <dsp:sp modelId="{54EE97BB-6F4A-4388-82DA-C41005D95E68}">
      <dsp:nvSpPr>
        <dsp:cNvPr id="0" name=""/>
        <dsp:cNvSpPr/>
      </dsp:nvSpPr>
      <dsp:spPr>
        <a:xfrm>
          <a:off x="372" y="1174242"/>
          <a:ext cx="4728626" cy="2170358"/>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Survey was not completed on sight; Unclear directions and data</a:t>
          </a:r>
        </a:p>
        <a:p>
          <a:pPr marL="285750" lvl="1" indent="-285750" algn="l" defTabSz="1244600">
            <a:lnSpc>
              <a:spcPct val="90000"/>
            </a:lnSpc>
            <a:spcBef>
              <a:spcPct val="0"/>
            </a:spcBef>
            <a:spcAft>
              <a:spcPct val="15000"/>
            </a:spcAft>
            <a:buChar char="••"/>
          </a:pPr>
          <a:r>
            <a:rPr lang="en-US" sz="2800" kern="1200" dirty="0"/>
            <a:t>Incomplete and incorrect surveys returned </a:t>
          </a:r>
        </a:p>
      </dsp:txBody>
      <dsp:txXfrm>
        <a:off x="372" y="1174242"/>
        <a:ext cx="4728626" cy="2170358"/>
      </dsp:txXfrm>
    </dsp:sp>
    <dsp:sp modelId="{806799C3-88BB-4A97-8E7D-E2A58D29F6C7}">
      <dsp:nvSpPr>
        <dsp:cNvPr id="0" name=""/>
        <dsp:cNvSpPr/>
      </dsp:nvSpPr>
      <dsp:spPr>
        <a:xfrm>
          <a:off x="5390360" y="85991"/>
          <a:ext cx="4728626" cy="1008000"/>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a:lnSpc>
              <a:spcPct val="90000"/>
            </a:lnSpc>
            <a:spcBef>
              <a:spcPct val="0"/>
            </a:spcBef>
            <a:spcAft>
              <a:spcPct val="35000"/>
            </a:spcAft>
          </a:pPr>
          <a:r>
            <a:rPr lang="en-US" sz="3200" kern="1200" dirty="0"/>
            <a:t>Methodology Limitations:</a:t>
          </a:r>
        </a:p>
      </dsp:txBody>
      <dsp:txXfrm>
        <a:off x="5390360" y="85991"/>
        <a:ext cx="4728626" cy="1008000"/>
      </dsp:txXfrm>
    </dsp:sp>
    <dsp:sp modelId="{8F611917-109A-4781-901E-1EF4005D75CE}">
      <dsp:nvSpPr>
        <dsp:cNvPr id="0" name=""/>
        <dsp:cNvSpPr/>
      </dsp:nvSpPr>
      <dsp:spPr>
        <a:xfrm>
          <a:off x="5390360" y="1047480"/>
          <a:ext cx="4728626" cy="2339374"/>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Prior experiences may have influence on responses</a:t>
          </a:r>
        </a:p>
        <a:p>
          <a:pPr marL="285750" lvl="1" indent="-285750" algn="l" defTabSz="1244600">
            <a:lnSpc>
              <a:spcPct val="90000"/>
            </a:lnSpc>
            <a:spcBef>
              <a:spcPct val="0"/>
            </a:spcBef>
            <a:spcAft>
              <a:spcPct val="15000"/>
            </a:spcAft>
            <a:buChar char="••"/>
          </a:pPr>
          <a:r>
            <a:rPr lang="en-US" sz="2800" kern="1200" dirty="0"/>
            <a:t>Small sample size; one limited demographic area </a:t>
          </a:r>
        </a:p>
      </dsp:txBody>
      <dsp:txXfrm>
        <a:off x="5390360" y="1047480"/>
        <a:ext cx="4728626" cy="23393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09A756-5CEE-44C4-9D1D-5124F53288A0}">
      <dsp:nvSpPr>
        <dsp:cNvPr id="0" name=""/>
        <dsp:cNvSpPr/>
      </dsp:nvSpPr>
      <dsp:spPr>
        <a:xfrm>
          <a:off x="49" y="12517"/>
          <a:ext cx="4728626" cy="1088754"/>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lvl="0" algn="ctr" defTabSz="1333500">
            <a:lnSpc>
              <a:spcPct val="90000"/>
            </a:lnSpc>
            <a:spcBef>
              <a:spcPct val="0"/>
            </a:spcBef>
            <a:spcAft>
              <a:spcPct val="35000"/>
            </a:spcAft>
          </a:pPr>
          <a:r>
            <a:rPr lang="en-US" sz="3000" kern="1200" dirty="0"/>
            <a:t>Researcher Recommendations:</a:t>
          </a:r>
        </a:p>
      </dsp:txBody>
      <dsp:txXfrm>
        <a:off x="49" y="12517"/>
        <a:ext cx="4728626" cy="1088754"/>
      </dsp:txXfrm>
    </dsp:sp>
    <dsp:sp modelId="{54EE97BB-6F4A-4388-82DA-C41005D95E68}">
      <dsp:nvSpPr>
        <dsp:cNvPr id="0" name=""/>
        <dsp:cNvSpPr/>
      </dsp:nvSpPr>
      <dsp:spPr>
        <a:xfrm>
          <a:off x="49" y="1101271"/>
          <a:ext cx="4728626" cy="2017575"/>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Accurate survey design and one location</a:t>
          </a:r>
        </a:p>
        <a:p>
          <a:pPr marL="285750" lvl="1" indent="-285750" algn="l" defTabSz="1244600">
            <a:lnSpc>
              <a:spcPct val="90000"/>
            </a:lnSpc>
            <a:spcBef>
              <a:spcPct val="0"/>
            </a:spcBef>
            <a:spcAft>
              <a:spcPct val="15000"/>
            </a:spcAft>
            <a:buChar char="••"/>
          </a:pPr>
          <a:r>
            <a:rPr lang="en-US" sz="2800" kern="1200" dirty="0"/>
            <a:t>Address sensitivity issues and their honesty</a:t>
          </a:r>
        </a:p>
      </dsp:txBody>
      <dsp:txXfrm>
        <a:off x="49" y="1101271"/>
        <a:ext cx="4728626" cy="2017575"/>
      </dsp:txXfrm>
    </dsp:sp>
    <dsp:sp modelId="{806799C3-88BB-4A97-8E7D-E2A58D29F6C7}">
      <dsp:nvSpPr>
        <dsp:cNvPr id="0" name=""/>
        <dsp:cNvSpPr/>
      </dsp:nvSpPr>
      <dsp:spPr>
        <a:xfrm>
          <a:off x="5390683" y="12517"/>
          <a:ext cx="4728626" cy="1088754"/>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lvl="0" algn="ctr" defTabSz="1333500">
            <a:lnSpc>
              <a:spcPct val="90000"/>
            </a:lnSpc>
            <a:spcBef>
              <a:spcPct val="0"/>
            </a:spcBef>
            <a:spcAft>
              <a:spcPct val="35000"/>
            </a:spcAft>
          </a:pPr>
          <a:r>
            <a:rPr lang="en-US" sz="3000" kern="1200" dirty="0"/>
            <a:t>Methodology Recommendations:</a:t>
          </a:r>
        </a:p>
      </dsp:txBody>
      <dsp:txXfrm>
        <a:off x="5390683" y="12517"/>
        <a:ext cx="4728626" cy="1088754"/>
      </dsp:txXfrm>
    </dsp:sp>
    <dsp:sp modelId="{8F611917-109A-4781-901E-1EF4005D75CE}">
      <dsp:nvSpPr>
        <dsp:cNvPr id="0" name=""/>
        <dsp:cNvSpPr/>
      </dsp:nvSpPr>
      <dsp:spPr>
        <a:xfrm>
          <a:off x="5390683" y="1101271"/>
          <a:ext cx="4728626" cy="2017575"/>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Qualitative research</a:t>
          </a:r>
        </a:p>
        <a:p>
          <a:pPr marL="285750" lvl="1" indent="-285750" algn="l" defTabSz="1244600">
            <a:lnSpc>
              <a:spcPct val="90000"/>
            </a:lnSpc>
            <a:spcBef>
              <a:spcPct val="0"/>
            </a:spcBef>
            <a:spcAft>
              <a:spcPct val="15000"/>
            </a:spcAft>
            <a:buChar char="••"/>
          </a:pPr>
          <a:r>
            <a:rPr lang="en-US" sz="2800" kern="1200" dirty="0"/>
            <a:t>Increase sample size by enlarging data collection territory</a:t>
          </a:r>
        </a:p>
      </dsp:txBody>
      <dsp:txXfrm>
        <a:off x="5390683" y="1101271"/>
        <a:ext cx="4728626" cy="2017575"/>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978366" y="0"/>
            <a:ext cx="3043130" cy="467215"/>
          </a:xfrm>
          <a:prstGeom prst="rect">
            <a:avLst/>
          </a:prstGeom>
        </p:spPr>
        <p:txBody>
          <a:bodyPr vert="horz" lIns="92263" tIns="46131" rIns="92263" bIns="46131" rtlCol="0"/>
          <a:lstStyle>
            <a:lvl1pPr algn="r">
              <a:defRPr sz="1200"/>
            </a:lvl1pPr>
          </a:lstStyle>
          <a:p>
            <a:r>
              <a:rPr lang="en-US" dirty="0"/>
              <a:t>Greene     #3</a:t>
            </a:r>
          </a:p>
        </p:txBody>
      </p:sp>
      <p:sp>
        <p:nvSpPr>
          <p:cNvPr id="5" name="Slide Number Placeholder 4"/>
          <p:cNvSpPr>
            <a:spLocks noGrp="1"/>
          </p:cNvSpPr>
          <p:nvPr>
            <p:ph type="sldNum" sz="quarter" idx="3"/>
          </p:nvPr>
        </p:nvSpPr>
        <p:spPr>
          <a:xfrm>
            <a:off x="935236" y="8841885"/>
            <a:ext cx="3043130" cy="467215"/>
          </a:xfrm>
          <a:prstGeom prst="rect">
            <a:avLst/>
          </a:prstGeom>
        </p:spPr>
        <p:txBody>
          <a:bodyPr vert="horz" lIns="92263" tIns="46131" rIns="92263" bIns="46131" rtlCol="0" anchor="b"/>
          <a:lstStyle>
            <a:lvl1pPr algn="r">
              <a:defRPr sz="1200"/>
            </a:lvl1pPr>
          </a:lstStyle>
          <a:p>
            <a:fld id="{2F84754B-92D3-49D4-A914-A12810C4E66B}" type="slidenum">
              <a:rPr lang="en-US" smtClean="0"/>
              <a:t>‹#›</a:t>
            </a:fld>
            <a:endParaRPr lang="en-US"/>
          </a:p>
        </p:txBody>
      </p:sp>
    </p:spTree>
    <p:extLst>
      <p:ext uri="{BB962C8B-B14F-4D97-AF65-F5344CB8AC3E}">
        <p14:creationId xmlns:p14="http://schemas.microsoft.com/office/powerpoint/2010/main" val="8839385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343" cy="467072"/>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3" y="0"/>
            <a:ext cx="3043343" cy="467072"/>
          </a:xfrm>
          <a:prstGeom prst="rect">
            <a:avLst/>
          </a:prstGeom>
        </p:spPr>
        <p:txBody>
          <a:bodyPr vert="horz" lIns="93324" tIns="46662" rIns="93324" bIns="46662" rtlCol="0"/>
          <a:lstStyle>
            <a:lvl1pPr algn="r">
              <a:defRPr sz="1200"/>
            </a:lvl1pPr>
          </a:lstStyle>
          <a:p>
            <a:fld id="{EBC734FD-3234-46C3-9F9E-D438D61990CC}" type="datetimeFigureOut">
              <a:rPr lang="en-US" smtClean="0"/>
              <a:t>3/4/2020</a:t>
            </a:fld>
            <a:endParaRPr lang="en-US" dirty="0"/>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1" y="4480005"/>
            <a:ext cx="5618480" cy="3665459"/>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42031"/>
            <a:ext cx="3043343" cy="467071"/>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3" y="8842031"/>
            <a:ext cx="3043343" cy="467071"/>
          </a:xfrm>
          <a:prstGeom prst="rect">
            <a:avLst/>
          </a:prstGeom>
        </p:spPr>
        <p:txBody>
          <a:bodyPr vert="horz" lIns="93324" tIns="46662" rIns="93324" bIns="46662" rtlCol="0" anchor="b"/>
          <a:lstStyle>
            <a:lvl1pPr algn="r">
              <a:defRPr sz="1200"/>
            </a:lvl1pPr>
          </a:lstStyle>
          <a:p>
            <a:fld id="{9016B44B-7FE6-453D-BB0C-D9C82DC251C3}" type="slidenum">
              <a:rPr lang="en-US" smtClean="0"/>
              <a:t>‹#›</a:t>
            </a:fld>
            <a:endParaRPr lang="en-US" dirty="0"/>
          </a:p>
        </p:txBody>
      </p:sp>
    </p:spTree>
    <p:extLst>
      <p:ext uri="{BB962C8B-B14F-4D97-AF65-F5344CB8AC3E}">
        <p14:creationId xmlns:p14="http://schemas.microsoft.com/office/powerpoint/2010/main" val="6791960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16B44B-7FE6-453D-BB0C-D9C82DC251C3}" type="slidenum">
              <a:rPr lang="en-US" smtClean="0"/>
              <a:t>1</a:t>
            </a:fld>
            <a:endParaRPr lang="en-US" dirty="0"/>
          </a:p>
        </p:txBody>
      </p:sp>
    </p:spTree>
    <p:extLst>
      <p:ext uri="{BB962C8B-B14F-4D97-AF65-F5344CB8AC3E}">
        <p14:creationId xmlns:p14="http://schemas.microsoft.com/office/powerpoint/2010/main" val="1467954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MUDAS: measures the level of awareness about cultural diversity </a:t>
            </a:r>
          </a:p>
          <a:p>
            <a:r>
              <a:rPr lang="en-US" dirty="0"/>
              <a:t>ISS: measures the level of ISS </a:t>
            </a:r>
          </a:p>
        </p:txBody>
      </p:sp>
      <p:sp>
        <p:nvSpPr>
          <p:cNvPr id="4" name="Slide Number Placeholder 3"/>
          <p:cNvSpPr>
            <a:spLocks noGrp="1"/>
          </p:cNvSpPr>
          <p:nvPr>
            <p:ph type="sldNum" sz="quarter" idx="10"/>
          </p:nvPr>
        </p:nvSpPr>
        <p:spPr/>
        <p:txBody>
          <a:bodyPr/>
          <a:lstStyle/>
          <a:p>
            <a:fld id="{9016B44B-7FE6-453D-BB0C-D9C82DC251C3}" type="slidenum">
              <a:rPr lang="en-US" smtClean="0"/>
              <a:t>11</a:t>
            </a:fld>
            <a:endParaRPr lang="en-US" dirty="0"/>
          </a:p>
        </p:txBody>
      </p:sp>
    </p:spTree>
    <p:extLst>
      <p:ext uri="{BB962C8B-B14F-4D97-AF65-F5344CB8AC3E}">
        <p14:creationId xmlns:p14="http://schemas.microsoft.com/office/powerpoint/2010/main" val="2919767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2800" b="1" dirty="0"/>
              <a:t>CR</a:t>
            </a:r>
            <a:r>
              <a:rPr lang="en-US" sz="2800" dirty="0"/>
              <a:t> perceptions of </a:t>
            </a:r>
            <a:r>
              <a:rPr lang="en-US" sz="2800" b="1" dirty="0"/>
              <a:t>cultural diversity awareness</a:t>
            </a:r>
          </a:p>
          <a:p>
            <a:pPr marL="466620" lvl="1"/>
            <a:r>
              <a:rPr lang="en-US" sz="2800" dirty="0"/>
              <a:t> (</a:t>
            </a:r>
            <a:r>
              <a:rPr lang="en-US" sz="2800" i="1" dirty="0"/>
              <a:t>M</a:t>
            </a:r>
            <a:r>
              <a:rPr lang="en-US" sz="2800" dirty="0"/>
              <a:t> = 3.76, </a:t>
            </a:r>
            <a:r>
              <a:rPr lang="en-US" sz="2800" i="1" dirty="0"/>
              <a:t>SD</a:t>
            </a:r>
            <a:r>
              <a:rPr lang="en-US" sz="2800" dirty="0"/>
              <a:t> = 0.34)</a:t>
            </a:r>
            <a:r>
              <a:rPr lang="en-US" sz="2800" i="1" dirty="0"/>
              <a:t> </a:t>
            </a:r>
            <a:r>
              <a:rPr lang="en-US" sz="2800" dirty="0"/>
              <a:t>were identified as having no statiscally significant difference from the perceptions of </a:t>
            </a:r>
            <a:r>
              <a:rPr lang="en-US" sz="2800" b="1" dirty="0"/>
              <a:t>PP </a:t>
            </a:r>
          </a:p>
          <a:p>
            <a:pPr marL="466620" lvl="1"/>
            <a:r>
              <a:rPr lang="en-US" sz="2800" dirty="0"/>
              <a:t>(</a:t>
            </a:r>
            <a:r>
              <a:rPr lang="en-US" sz="2800" i="1" dirty="0"/>
              <a:t>M</a:t>
            </a:r>
            <a:r>
              <a:rPr lang="en-US" sz="2800" dirty="0"/>
              <a:t> = 3.91, </a:t>
            </a:r>
            <a:r>
              <a:rPr lang="en-US" sz="2800" i="1" dirty="0"/>
              <a:t>SD</a:t>
            </a:r>
            <a:r>
              <a:rPr lang="en-US" sz="2800" dirty="0"/>
              <a:t> = 0.32),    SUGGESTING that both groups perceptions of CDA are similar..AS EXPECTED since all go to mtgs voluntarily</a:t>
            </a:r>
          </a:p>
          <a:p>
            <a:pPr marL="466620" lvl="1"/>
            <a:r>
              <a:rPr lang="en-US" sz="2800" i="1" dirty="0"/>
              <a:t>	</a:t>
            </a:r>
            <a:endParaRPr lang="en-US" sz="2800"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9016B44B-7FE6-453D-BB0C-D9C82DC251C3}" type="slidenum">
              <a:rPr lang="en-US" smtClean="0"/>
              <a:t>12</a:t>
            </a:fld>
            <a:endParaRPr lang="en-US" dirty="0"/>
          </a:p>
        </p:txBody>
      </p:sp>
    </p:spTree>
    <p:extLst>
      <p:ext uri="{BB962C8B-B14F-4D97-AF65-F5344CB8AC3E}">
        <p14:creationId xmlns:p14="http://schemas.microsoft.com/office/powerpoint/2010/main" val="34021295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was a SIGNIFICANT POSITIVE RELATIONSHIP between cultural diversity awareness (CDA) and intercultural sensitivity (IS) suggesting that respondents</a:t>
            </a:r>
            <a:r>
              <a:rPr lang="en-US" baseline="0" dirty="0"/>
              <a:t> who possessed higher awareness of CDA were also more intercultural sensitive.</a:t>
            </a:r>
            <a:endParaRPr lang="en-US" dirty="0"/>
          </a:p>
          <a:p>
            <a:endParaRPr lang="en-US" dirty="0"/>
          </a:p>
        </p:txBody>
      </p:sp>
      <p:sp>
        <p:nvSpPr>
          <p:cNvPr id="4" name="Slide Number Placeholder 3"/>
          <p:cNvSpPr>
            <a:spLocks noGrp="1"/>
          </p:cNvSpPr>
          <p:nvPr>
            <p:ph type="sldNum" sz="quarter" idx="5"/>
          </p:nvPr>
        </p:nvSpPr>
        <p:spPr/>
        <p:txBody>
          <a:bodyPr/>
          <a:lstStyle/>
          <a:p>
            <a:fld id="{9016B44B-7FE6-453D-BB0C-D9C82DC251C3}" type="slidenum">
              <a:rPr lang="en-US" smtClean="0"/>
              <a:t>13</a:t>
            </a:fld>
            <a:endParaRPr lang="en-US" dirty="0"/>
          </a:p>
        </p:txBody>
      </p:sp>
    </p:spTree>
    <p:extLst>
      <p:ext uri="{BB962C8B-B14F-4D97-AF65-F5344CB8AC3E}">
        <p14:creationId xmlns:p14="http://schemas.microsoft.com/office/powerpoint/2010/main" val="2196376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2993" indent="-172993">
              <a:buFont typeface="Arial" panose="020B0604020202020204" pitchFamily="34" charset="0"/>
              <a:buChar char="•"/>
            </a:pPr>
            <a:r>
              <a:rPr lang="en-US" dirty="0"/>
              <a:t>STATISTICALLY SIGNIFICANT CORRELATION:</a:t>
            </a:r>
          </a:p>
          <a:p>
            <a:pPr marL="172993" indent="-172993">
              <a:buFont typeface="Arial" panose="020B0604020202020204" pitchFamily="34" charset="0"/>
              <a:buChar char="•"/>
            </a:pPr>
            <a:r>
              <a:rPr lang="en-US" dirty="0"/>
              <a:t>#65-efforts on improving the relationship between community residents and police personnel is the </a:t>
            </a:r>
            <a:r>
              <a:rPr lang="en-US" b="1" dirty="0"/>
              <a:t>sole responsibility of community residents </a:t>
            </a:r>
            <a:r>
              <a:rPr lang="en-US" dirty="0"/>
              <a:t>forming positive attitudes toward police personnel” </a:t>
            </a:r>
            <a:r>
              <a:rPr lang="en-US" b="1" dirty="0"/>
              <a:t>had a significant positive relationship with (CDA) cultural diversity awareness</a:t>
            </a:r>
          </a:p>
          <a:p>
            <a:pPr marL="172993" indent="-172993">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9016B44B-7FE6-453D-BB0C-D9C82DC251C3}" type="slidenum">
              <a:rPr lang="en-US" smtClean="0"/>
              <a:t>14</a:t>
            </a:fld>
            <a:endParaRPr lang="en-US" dirty="0"/>
          </a:p>
        </p:txBody>
      </p:sp>
    </p:spTree>
    <p:extLst>
      <p:ext uri="{BB962C8B-B14F-4D97-AF65-F5344CB8AC3E}">
        <p14:creationId xmlns:p14="http://schemas.microsoft.com/office/powerpoint/2010/main" val="38100301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*how to unite community residents and police personnel in order to form successful relationships were concluded as issues of important social significance (Bonilla-Silva, 2015; Jee-Lyn Garcia &amp; Sharif, 2015), justifying the focus of this study.</a:t>
            </a:r>
          </a:p>
          <a:p>
            <a:endParaRPr lang="en-US" dirty="0"/>
          </a:p>
          <a:p>
            <a:pPr defTabSz="922630">
              <a:defRPr/>
            </a:pPr>
            <a:r>
              <a:rPr lang="en-US" dirty="0"/>
              <a:t>* Focus: should include acceptance of diverse cultural behaviors and communication between community residents and police personnel who work and reside within the same growing community (Giwa, James, Anucha, &amp; Schwartz, 2014; Patton et al., 2017)  </a:t>
            </a:r>
          </a:p>
          <a:p>
            <a:pPr defTabSz="922630">
              <a:defRPr/>
            </a:pPr>
            <a:endParaRPr lang="en-US" dirty="0"/>
          </a:p>
          <a:p>
            <a:pPr defTabSz="922630">
              <a:defRPr/>
            </a:pPr>
            <a:endParaRPr lang="en-US" dirty="0"/>
          </a:p>
        </p:txBody>
      </p:sp>
      <p:sp>
        <p:nvSpPr>
          <p:cNvPr id="4" name="Slide Number Placeholder 3"/>
          <p:cNvSpPr>
            <a:spLocks noGrp="1"/>
          </p:cNvSpPr>
          <p:nvPr>
            <p:ph type="sldNum" sz="quarter" idx="5"/>
          </p:nvPr>
        </p:nvSpPr>
        <p:spPr/>
        <p:txBody>
          <a:bodyPr/>
          <a:lstStyle/>
          <a:p>
            <a:fld id="{9016B44B-7FE6-453D-BB0C-D9C82DC251C3}" type="slidenum">
              <a:rPr lang="en-US" smtClean="0"/>
              <a:t>15</a:t>
            </a:fld>
            <a:endParaRPr lang="en-US" dirty="0"/>
          </a:p>
        </p:txBody>
      </p:sp>
    </p:spTree>
    <p:extLst>
      <p:ext uri="{BB962C8B-B14F-4D97-AF65-F5344CB8AC3E}">
        <p14:creationId xmlns:p14="http://schemas.microsoft.com/office/powerpoint/2010/main" val="26894936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2630">
              <a:defRPr/>
            </a:pPr>
            <a:r>
              <a:rPr lang="en-US" dirty="0"/>
              <a:t>Their goals should include accepting a new culture built upon trust and positive influences, with the absence of stereotyping (Hurwitz &amp; Peffley, 1997; James, et. al., 2016). </a:t>
            </a:r>
          </a:p>
          <a:p>
            <a:endParaRPr lang="en-US" dirty="0"/>
          </a:p>
        </p:txBody>
      </p:sp>
      <p:sp>
        <p:nvSpPr>
          <p:cNvPr id="4" name="Slide Number Placeholder 3"/>
          <p:cNvSpPr>
            <a:spLocks noGrp="1"/>
          </p:cNvSpPr>
          <p:nvPr>
            <p:ph type="sldNum" sz="quarter" idx="5"/>
          </p:nvPr>
        </p:nvSpPr>
        <p:spPr/>
        <p:txBody>
          <a:bodyPr/>
          <a:lstStyle/>
          <a:p>
            <a:fld id="{9016B44B-7FE6-453D-BB0C-D9C82DC251C3}" type="slidenum">
              <a:rPr lang="en-US" smtClean="0"/>
              <a:t>16</a:t>
            </a:fld>
            <a:endParaRPr lang="en-US" dirty="0"/>
          </a:p>
        </p:txBody>
      </p:sp>
    </p:spTree>
    <p:extLst>
      <p:ext uri="{BB962C8B-B14F-4D97-AF65-F5344CB8AC3E}">
        <p14:creationId xmlns:p14="http://schemas.microsoft.com/office/powerpoint/2010/main" val="555530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amount of intercultural exposure contributes to the development of culture intelligence (Stronks, 2015; Weitzer, 2000)</a:t>
            </a:r>
          </a:p>
        </p:txBody>
      </p:sp>
      <p:sp>
        <p:nvSpPr>
          <p:cNvPr id="4" name="Slide Number Placeholder 3"/>
          <p:cNvSpPr>
            <a:spLocks noGrp="1"/>
          </p:cNvSpPr>
          <p:nvPr>
            <p:ph type="sldNum" sz="quarter" idx="5"/>
          </p:nvPr>
        </p:nvSpPr>
        <p:spPr/>
        <p:txBody>
          <a:bodyPr/>
          <a:lstStyle/>
          <a:p>
            <a:fld id="{9016B44B-7FE6-453D-BB0C-D9C82DC251C3}" type="slidenum">
              <a:rPr lang="en-US" smtClean="0"/>
              <a:t>17</a:t>
            </a:fld>
            <a:endParaRPr lang="en-US" dirty="0"/>
          </a:p>
        </p:txBody>
      </p:sp>
    </p:spTree>
    <p:extLst>
      <p:ext uri="{BB962C8B-B14F-4D97-AF65-F5344CB8AC3E}">
        <p14:creationId xmlns:p14="http://schemas.microsoft.com/office/powerpoint/2010/main" val="24574929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Schein and Schein (2017) concluded that “every culture is nested in some larger culture and can do only what the larger culture affords, tolerates, or supports”</a:t>
            </a:r>
          </a:p>
          <a:p>
            <a:r>
              <a:rPr lang="en-US" sz="1000" dirty="0"/>
              <a:t>					(p. 181)</a:t>
            </a:r>
          </a:p>
          <a:p>
            <a:endParaRPr lang="en-US" dirty="0"/>
          </a:p>
        </p:txBody>
      </p:sp>
      <p:sp>
        <p:nvSpPr>
          <p:cNvPr id="4" name="Slide Number Placeholder 3"/>
          <p:cNvSpPr>
            <a:spLocks noGrp="1"/>
          </p:cNvSpPr>
          <p:nvPr>
            <p:ph type="sldNum" sz="quarter" idx="5"/>
          </p:nvPr>
        </p:nvSpPr>
        <p:spPr/>
        <p:txBody>
          <a:bodyPr/>
          <a:lstStyle/>
          <a:p>
            <a:fld id="{9016B44B-7FE6-453D-BB0C-D9C82DC251C3}" type="slidenum">
              <a:rPr lang="en-US" smtClean="0"/>
              <a:t>18</a:t>
            </a:fld>
            <a:endParaRPr lang="en-US" dirty="0"/>
          </a:p>
        </p:txBody>
      </p:sp>
    </p:spTree>
    <p:extLst>
      <p:ext uri="{BB962C8B-B14F-4D97-AF65-F5344CB8AC3E}">
        <p14:creationId xmlns:p14="http://schemas.microsoft.com/office/powerpoint/2010/main" val="24574929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2993" indent="-172993">
              <a:buFont typeface="Arial" panose="020B0604020202020204" pitchFamily="34" charset="0"/>
              <a:buChar char="•"/>
            </a:pPr>
            <a:r>
              <a:rPr lang="en-US" dirty="0"/>
              <a:t>Research: respondents may have been confused about questions – cultural restraints such as computer literacy; education</a:t>
            </a:r>
          </a:p>
          <a:p>
            <a:pPr marL="172993" indent="-172993">
              <a:buFont typeface="Arial" panose="020B0604020202020204" pitchFamily="34" charset="0"/>
              <a:buChar char="•"/>
            </a:pPr>
            <a:r>
              <a:rPr lang="en-US" dirty="0"/>
              <a:t>Methodology: Pre-existing conditions such as negative encounters w/police or resident – fear of being labeled as “racist”</a:t>
            </a:r>
          </a:p>
        </p:txBody>
      </p:sp>
      <p:sp>
        <p:nvSpPr>
          <p:cNvPr id="4" name="Slide Number Placeholder 3"/>
          <p:cNvSpPr>
            <a:spLocks noGrp="1"/>
          </p:cNvSpPr>
          <p:nvPr>
            <p:ph type="sldNum" sz="quarter" idx="10"/>
          </p:nvPr>
        </p:nvSpPr>
        <p:spPr/>
        <p:txBody>
          <a:bodyPr/>
          <a:lstStyle/>
          <a:p>
            <a:fld id="{9016B44B-7FE6-453D-BB0C-D9C82DC251C3}" type="slidenum">
              <a:rPr lang="en-US" smtClean="0"/>
              <a:t>19</a:t>
            </a:fld>
            <a:endParaRPr lang="en-US" dirty="0"/>
          </a:p>
        </p:txBody>
      </p:sp>
    </p:spTree>
    <p:extLst>
      <p:ext uri="{BB962C8B-B14F-4D97-AF65-F5344CB8AC3E}">
        <p14:creationId xmlns:p14="http://schemas.microsoft.com/office/powerpoint/2010/main" val="29559006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 Proctor who can assist with directions; complete survey in one setting &amp; location – Sensitive issues could be discussed prior to completion</a:t>
            </a:r>
          </a:p>
          <a:p>
            <a:r>
              <a:rPr lang="en-US" dirty="0"/>
              <a:t>Methodology: Conduct Qualitative study for more robust answers  -  Solicit participants from the </a:t>
            </a:r>
            <a:r>
              <a:rPr lang="en-US" b="1" dirty="0"/>
              <a:t>entire community </a:t>
            </a:r>
            <a:r>
              <a:rPr lang="en-US" dirty="0"/>
              <a:t>possibly at church settings, libraries, &amp; public places</a:t>
            </a:r>
          </a:p>
        </p:txBody>
      </p:sp>
      <p:sp>
        <p:nvSpPr>
          <p:cNvPr id="4" name="Slide Number Placeholder 3"/>
          <p:cNvSpPr>
            <a:spLocks noGrp="1"/>
          </p:cNvSpPr>
          <p:nvPr>
            <p:ph type="sldNum" sz="quarter" idx="10"/>
          </p:nvPr>
        </p:nvSpPr>
        <p:spPr/>
        <p:txBody>
          <a:bodyPr/>
          <a:lstStyle/>
          <a:p>
            <a:fld id="{9016B44B-7FE6-453D-BB0C-D9C82DC251C3}" type="slidenum">
              <a:rPr lang="en-US" smtClean="0"/>
              <a:t>20</a:t>
            </a:fld>
            <a:endParaRPr lang="en-US" dirty="0"/>
          </a:p>
        </p:txBody>
      </p:sp>
    </p:spTree>
    <p:extLst>
      <p:ext uri="{BB962C8B-B14F-4D97-AF65-F5344CB8AC3E}">
        <p14:creationId xmlns:p14="http://schemas.microsoft.com/office/powerpoint/2010/main" val="16362239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40">
              <a:defRPr/>
            </a:pPr>
            <a:r>
              <a:rPr lang="en-US" dirty="0">
                <a:solidFill>
                  <a:srgbClr val="000000"/>
                </a:solidFill>
              </a:rPr>
              <a:t>* Mayor Emanuel indicated that RACISM is one factor that has caused the collapse in the relationship between community residents and police personnel. </a:t>
            </a:r>
          </a:p>
          <a:p>
            <a:endParaRPr lang="en-US" dirty="0"/>
          </a:p>
        </p:txBody>
      </p:sp>
      <p:sp>
        <p:nvSpPr>
          <p:cNvPr id="4" name="Slide Number Placeholder 3"/>
          <p:cNvSpPr>
            <a:spLocks noGrp="1"/>
          </p:cNvSpPr>
          <p:nvPr>
            <p:ph type="sldNum" sz="quarter" idx="5"/>
          </p:nvPr>
        </p:nvSpPr>
        <p:spPr/>
        <p:txBody>
          <a:bodyPr/>
          <a:lstStyle/>
          <a:p>
            <a:fld id="{9016B44B-7FE6-453D-BB0C-D9C82DC251C3}" type="slidenum">
              <a:rPr lang="en-US" smtClean="0"/>
              <a:t>2</a:t>
            </a:fld>
            <a:endParaRPr lang="en-US" dirty="0"/>
          </a:p>
        </p:txBody>
      </p:sp>
    </p:spTree>
    <p:extLst>
      <p:ext uri="{BB962C8B-B14F-4D97-AF65-F5344CB8AC3E}">
        <p14:creationId xmlns:p14="http://schemas.microsoft.com/office/powerpoint/2010/main" val="2578317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16B44B-7FE6-453D-BB0C-D9C82DC251C3}" type="slidenum">
              <a:rPr lang="en-US" smtClean="0"/>
              <a:t>21</a:t>
            </a:fld>
            <a:endParaRPr lang="en-US" dirty="0"/>
          </a:p>
        </p:txBody>
      </p:sp>
    </p:spTree>
    <p:extLst>
      <p:ext uri="{BB962C8B-B14F-4D97-AF65-F5344CB8AC3E}">
        <p14:creationId xmlns:p14="http://schemas.microsoft.com/office/powerpoint/2010/main" val="1315992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16B44B-7FE6-453D-BB0C-D9C82DC251C3}" type="slidenum">
              <a:rPr lang="en-US" smtClean="0"/>
              <a:t>22</a:t>
            </a:fld>
            <a:endParaRPr lang="en-US" dirty="0"/>
          </a:p>
        </p:txBody>
      </p:sp>
    </p:spTree>
    <p:extLst>
      <p:ext uri="{BB962C8B-B14F-4D97-AF65-F5344CB8AC3E}">
        <p14:creationId xmlns:p14="http://schemas.microsoft.com/office/powerpoint/2010/main" val="1315992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16B44B-7FE6-453D-BB0C-D9C82DC251C3}" type="slidenum">
              <a:rPr lang="en-US" smtClean="0"/>
              <a:t>23</a:t>
            </a:fld>
            <a:endParaRPr lang="en-US" dirty="0"/>
          </a:p>
        </p:txBody>
      </p:sp>
    </p:spTree>
    <p:extLst>
      <p:ext uri="{BB962C8B-B14F-4D97-AF65-F5344CB8AC3E}">
        <p14:creationId xmlns:p14="http://schemas.microsoft.com/office/powerpoint/2010/main" val="4086864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16B44B-7FE6-453D-BB0C-D9C82DC251C3}" type="slidenum">
              <a:rPr lang="en-US" smtClean="0"/>
              <a:t>3</a:t>
            </a:fld>
            <a:endParaRPr lang="en-US" dirty="0"/>
          </a:p>
        </p:txBody>
      </p:sp>
    </p:spTree>
    <p:extLst>
      <p:ext uri="{BB962C8B-B14F-4D97-AF65-F5344CB8AC3E}">
        <p14:creationId xmlns:p14="http://schemas.microsoft.com/office/powerpoint/2010/main" val="2131622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0657" indent="-230657">
              <a:buAutoNum type="arabicPeriod"/>
            </a:pPr>
            <a:r>
              <a:rPr lang="en-US" dirty="0"/>
              <a:t>the history of policing is marked by a legacy of misuse of force, especially against minority groups</a:t>
            </a:r>
          </a:p>
          <a:p>
            <a:r>
              <a:rPr lang="en-US" dirty="0"/>
              <a:t>	 (“A 2016 Police Accountability”, n.d; Bonilla-Silva, 2017; Jee-Lyn Garcia &amp; Sharif, 2015; Smiley &amp; Fakunle, 2016). </a:t>
            </a:r>
          </a:p>
          <a:p>
            <a:r>
              <a:rPr lang="en-US" dirty="0"/>
              <a:t>2. (“A 2016 Police Accountability”, n.d)</a:t>
            </a:r>
          </a:p>
          <a:p>
            <a:r>
              <a:rPr lang="en-US" dirty="0"/>
              <a:t>3. Finding solutions?</a:t>
            </a:r>
          </a:p>
        </p:txBody>
      </p:sp>
      <p:sp>
        <p:nvSpPr>
          <p:cNvPr id="4" name="Slide Number Placeholder 3"/>
          <p:cNvSpPr>
            <a:spLocks noGrp="1"/>
          </p:cNvSpPr>
          <p:nvPr>
            <p:ph type="sldNum" sz="quarter" idx="10"/>
          </p:nvPr>
        </p:nvSpPr>
        <p:spPr/>
        <p:txBody>
          <a:bodyPr/>
          <a:lstStyle/>
          <a:p>
            <a:fld id="{9016B44B-7FE6-453D-BB0C-D9C82DC251C3}" type="slidenum">
              <a:rPr lang="en-US" smtClean="0"/>
              <a:t>4</a:t>
            </a:fld>
            <a:endParaRPr lang="en-US" dirty="0"/>
          </a:p>
        </p:txBody>
      </p:sp>
    </p:spTree>
    <p:extLst>
      <p:ext uri="{BB962C8B-B14F-4D97-AF65-F5344CB8AC3E}">
        <p14:creationId xmlns:p14="http://schemas.microsoft.com/office/powerpoint/2010/main" val="451221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40">
              <a:defRPr/>
            </a:pPr>
            <a:r>
              <a:rPr lang="en-US" sz="1600" dirty="0"/>
              <a:t>residents and their satisfaction with police are related to more than just whether crime goes up or down</a:t>
            </a:r>
          </a:p>
          <a:p>
            <a:pPr defTabSz="933240">
              <a:defRPr/>
            </a:pPr>
            <a:r>
              <a:rPr lang="en-US" sz="1600" dirty="0"/>
              <a:t>          (Haberman, Groff, Ratcliffe, and Sorg, 2015)</a:t>
            </a:r>
          </a:p>
          <a:p>
            <a:pPr defTabSz="933240">
              <a:defRPr/>
            </a:pPr>
            <a:endParaRPr lang="en-US" sz="1600" dirty="0"/>
          </a:p>
          <a:p>
            <a:pPr defTabSz="933240">
              <a:defRPr/>
            </a:pPr>
            <a:r>
              <a:rPr lang="en-US" sz="1600" dirty="0"/>
              <a:t>at the hands of the police have been consistent complaints from communities of color for decades </a:t>
            </a:r>
          </a:p>
          <a:p>
            <a:pPr defTabSz="933240">
              <a:defRPr/>
            </a:pPr>
            <a:r>
              <a:rPr lang="en-US" sz="1600" dirty="0"/>
              <a:t>	(Ruthart, 2016)</a:t>
            </a:r>
          </a:p>
          <a:p>
            <a:pPr defTabSz="933240">
              <a:defRPr/>
            </a:pPr>
            <a:endParaRPr lang="en-US" sz="1600" dirty="0"/>
          </a:p>
          <a:p>
            <a:pPr defTabSz="933240">
              <a:defRPr/>
            </a:pPr>
            <a:endParaRPr lang="en-US" sz="1600" dirty="0"/>
          </a:p>
          <a:p>
            <a:pPr defTabSz="933240">
              <a:defRPr/>
            </a:pPr>
            <a:endParaRPr lang="en-US" sz="1600" dirty="0"/>
          </a:p>
          <a:p>
            <a:endParaRPr lang="en-US" dirty="0"/>
          </a:p>
        </p:txBody>
      </p:sp>
      <p:sp>
        <p:nvSpPr>
          <p:cNvPr id="4" name="Slide Number Placeholder 3"/>
          <p:cNvSpPr>
            <a:spLocks noGrp="1"/>
          </p:cNvSpPr>
          <p:nvPr>
            <p:ph type="sldNum" sz="quarter" idx="5"/>
          </p:nvPr>
        </p:nvSpPr>
        <p:spPr/>
        <p:txBody>
          <a:bodyPr/>
          <a:lstStyle/>
          <a:p>
            <a:fld id="{9016B44B-7FE6-453D-BB0C-D9C82DC251C3}" type="slidenum">
              <a:rPr lang="en-US" smtClean="0"/>
              <a:t>5</a:t>
            </a:fld>
            <a:endParaRPr lang="en-US" dirty="0"/>
          </a:p>
        </p:txBody>
      </p:sp>
    </p:spTree>
    <p:extLst>
      <p:ext uri="{BB962C8B-B14F-4D97-AF65-F5344CB8AC3E}">
        <p14:creationId xmlns:p14="http://schemas.microsoft.com/office/powerpoint/2010/main" val="3484811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16B44B-7FE6-453D-BB0C-D9C82DC251C3}" type="slidenum">
              <a:rPr lang="en-US" smtClean="0"/>
              <a:t>7</a:t>
            </a:fld>
            <a:endParaRPr lang="en-US" dirty="0"/>
          </a:p>
        </p:txBody>
      </p:sp>
    </p:spTree>
    <p:extLst>
      <p:ext uri="{BB962C8B-B14F-4D97-AF65-F5344CB8AC3E}">
        <p14:creationId xmlns:p14="http://schemas.microsoft.com/office/powerpoint/2010/main" val="34726543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(SPSS) Statistical package for the social science</a:t>
            </a:r>
          </a:p>
        </p:txBody>
      </p:sp>
      <p:sp>
        <p:nvSpPr>
          <p:cNvPr id="4" name="Slide Number Placeholder 3"/>
          <p:cNvSpPr>
            <a:spLocks noGrp="1"/>
          </p:cNvSpPr>
          <p:nvPr>
            <p:ph type="sldNum" sz="quarter" idx="5"/>
          </p:nvPr>
        </p:nvSpPr>
        <p:spPr/>
        <p:txBody>
          <a:bodyPr/>
          <a:lstStyle/>
          <a:p>
            <a:fld id="{9016B44B-7FE6-453D-BB0C-D9C82DC251C3}" type="slidenum">
              <a:rPr lang="en-US" smtClean="0"/>
              <a:t>8</a:t>
            </a:fld>
            <a:endParaRPr lang="en-US" dirty="0"/>
          </a:p>
        </p:txBody>
      </p:sp>
    </p:spTree>
    <p:extLst>
      <p:ext uri="{BB962C8B-B14F-4D97-AF65-F5344CB8AC3E}">
        <p14:creationId xmlns:p14="http://schemas.microsoft.com/office/powerpoint/2010/main" val="31876660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MALES:  	31	41.9%           </a:t>
            </a:r>
            <a:r>
              <a:rPr lang="en-US" b="1" dirty="0"/>
              <a:t>AGE</a:t>
            </a:r>
            <a:r>
              <a:rPr lang="en-US" dirty="0"/>
              <a:t>: 48.8% (Median)     		</a:t>
            </a:r>
          </a:p>
          <a:p>
            <a:r>
              <a:rPr lang="en-US" dirty="0"/>
              <a:t>FEMALES:	43	58.1%				</a:t>
            </a:r>
          </a:p>
          <a:p>
            <a:pPr defTabSz="922630">
              <a:defRPr/>
            </a:pPr>
            <a:r>
              <a:rPr lang="en-US" dirty="0"/>
              <a:t>EHTNICITY	W- 53.5%    Hisp</a:t>
            </a:r>
            <a:r>
              <a:rPr lang="en-US" baseline="0" dirty="0"/>
              <a:t> – 21.1% 	</a:t>
            </a:r>
            <a:r>
              <a:rPr lang="en-US" dirty="0"/>
              <a:t>B-  21.1%    Multi – 4.2 %</a:t>
            </a:r>
          </a:p>
          <a:p>
            <a:endParaRPr lang="en-US" dirty="0"/>
          </a:p>
        </p:txBody>
      </p:sp>
      <p:sp>
        <p:nvSpPr>
          <p:cNvPr id="4" name="Slide Number Placeholder 3"/>
          <p:cNvSpPr>
            <a:spLocks noGrp="1"/>
          </p:cNvSpPr>
          <p:nvPr>
            <p:ph type="sldNum" sz="quarter" idx="10"/>
          </p:nvPr>
        </p:nvSpPr>
        <p:spPr/>
        <p:txBody>
          <a:bodyPr/>
          <a:lstStyle/>
          <a:p>
            <a:fld id="{9016B44B-7FE6-453D-BB0C-D9C82DC251C3}" type="slidenum">
              <a:rPr lang="en-US" smtClean="0"/>
              <a:t>9</a:t>
            </a:fld>
            <a:endParaRPr lang="en-US" dirty="0"/>
          </a:p>
        </p:txBody>
      </p:sp>
    </p:spTree>
    <p:extLst>
      <p:ext uri="{BB962C8B-B14F-4D97-AF65-F5344CB8AC3E}">
        <p14:creationId xmlns:p14="http://schemas.microsoft.com/office/powerpoint/2010/main" val="3059582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16B44B-7FE6-453D-BB0C-D9C82DC251C3}" type="slidenum">
              <a:rPr lang="en-US" smtClean="0"/>
              <a:t>10</a:t>
            </a:fld>
            <a:endParaRPr lang="en-US" dirty="0"/>
          </a:p>
        </p:txBody>
      </p:sp>
    </p:spTree>
    <p:extLst>
      <p:ext uri="{BB962C8B-B14F-4D97-AF65-F5344CB8AC3E}">
        <p14:creationId xmlns:p14="http://schemas.microsoft.com/office/powerpoint/2010/main" val="1616436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47FD7-F5BD-4951-9407-5A2FCA272D2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5A68B3E-B41C-4B65-87D7-FB8E378C6F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EE7338-5A98-4BB7-8A5F-982E210ED2B2}"/>
              </a:ext>
            </a:extLst>
          </p:cNvPr>
          <p:cNvSpPr>
            <a:spLocks noGrp="1"/>
          </p:cNvSpPr>
          <p:nvPr>
            <p:ph type="dt" sz="half" idx="10"/>
          </p:nvPr>
        </p:nvSpPr>
        <p:spPr/>
        <p:txBody>
          <a:bodyPr/>
          <a:lstStyle/>
          <a:p>
            <a:fld id="{8B7FB623-C9C1-44D0-AF7D-9C0175AD0FD5}" type="datetimeFigureOut">
              <a:rPr lang="en-US" smtClean="0"/>
              <a:t>3/4/2020</a:t>
            </a:fld>
            <a:endParaRPr lang="en-US" dirty="0"/>
          </a:p>
        </p:txBody>
      </p:sp>
      <p:sp>
        <p:nvSpPr>
          <p:cNvPr id="5" name="Footer Placeholder 4">
            <a:extLst>
              <a:ext uri="{FF2B5EF4-FFF2-40B4-BE49-F238E27FC236}">
                <a16:creationId xmlns:a16="http://schemas.microsoft.com/office/drawing/2014/main" id="{4CF86513-CFFB-4B54-A3BC-8CD3E15A8C6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662FEC0-C174-4D60-AAB4-932F823FC220}"/>
              </a:ext>
            </a:extLst>
          </p:cNvPr>
          <p:cNvSpPr>
            <a:spLocks noGrp="1"/>
          </p:cNvSpPr>
          <p:nvPr>
            <p:ph type="sldNum" sz="quarter" idx="12"/>
          </p:nvPr>
        </p:nvSpPr>
        <p:spPr/>
        <p:txBody>
          <a:bodyPr/>
          <a:lstStyle/>
          <a:p>
            <a:fld id="{10F7EBDA-B157-4C11-8908-65F49A68F0F4}" type="slidenum">
              <a:rPr lang="en-US" smtClean="0"/>
              <a:t>‹#›</a:t>
            </a:fld>
            <a:endParaRPr lang="en-US" dirty="0"/>
          </a:p>
        </p:txBody>
      </p:sp>
    </p:spTree>
    <p:extLst>
      <p:ext uri="{BB962C8B-B14F-4D97-AF65-F5344CB8AC3E}">
        <p14:creationId xmlns:p14="http://schemas.microsoft.com/office/powerpoint/2010/main" val="2209583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0F17D-1F3D-459C-A34C-E5483D25BA2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159D6DA-714E-4976-9076-D339C2B97E0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70E0F1-733A-4B0F-A49B-47E8F3709AE5}"/>
              </a:ext>
            </a:extLst>
          </p:cNvPr>
          <p:cNvSpPr>
            <a:spLocks noGrp="1"/>
          </p:cNvSpPr>
          <p:nvPr>
            <p:ph type="dt" sz="half" idx="10"/>
          </p:nvPr>
        </p:nvSpPr>
        <p:spPr/>
        <p:txBody>
          <a:bodyPr/>
          <a:lstStyle/>
          <a:p>
            <a:fld id="{8B7FB623-C9C1-44D0-AF7D-9C0175AD0FD5}" type="datetimeFigureOut">
              <a:rPr lang="en-US" smtClean="0"/>
              <a:t>3/4/2020</a:t>
            </a:fld>
            <a:endParaRPr lang="en-US" dirty="0"/>
          </a:p>
        </p:txBody>
      </p:sp>
      <p:sp>
        <p:nvSpPr>
          <p:cNvPr id="5" name="Footer Placeholder 4">
            <a:extLst>
              <a:ext uri="{FF2B5EF4-FFF2-40B4-BE49-F238E27FC236}">
                <a16:creationId xmlns:a16="http://schemas.microsoft.com/office/drawing/2014/main" id="{2AD90848-0A69-4486-B3B3-2854892DA1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BC42FB1-E9D1-43D9-89AF-7FDE68114715}"/>
              </a:ext>
            </a:extLst>
          </p:cNvPr>
          <p:cNvSpPr>
            <a:spLocks noGrp="1"/>
          </p:cNvSpPr>
          <p:nvPr>
            <p:ph type="sldNum" sz="quarter" idx="12"/>
          </p:nvPr>
        </p:nvSpPr>
        <p:spPr/>
        <p:txBody>
          <a:bodyPr/>
          <a:lstStyle/>
          <a:p>
            <a:fld id="{10F7EBDA-B157-4C11-8908-65F49A68F0F4}" type="slidenum">
              <a:rPr lang="en-US" smtClean="0"/>
              <a:t>‹#›</a:t>
            </a:fld>
            <a:endParaRPr lang="en-US" dirty="0"/>
          </a:p>
        </p:txBody>
      </p:sp>
    </p:spTree>
    <p:extLst>
      <p:ext uri="{BB962C8B-B14F-4D97-AF65-F5344CB8AC3E}">
        <p14:creationId xmlns:p14="http://schemas.microsoft.com/office/powerpoint/2010/main" val="915472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5C1D7AE-C0DE-4046-8A5F-2CD43A96C24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B7F729D-D167-41E8-A90E-B22CEAB9E5E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6B1432-94EA-49B6-A095-1CA4BB56BF42}"/>
              </a:ext>
            </a:extLst>
          </p:cNvPr>
          <p:cNvSpPr>
            <a:spLocks noGrp="1"/>
          </p:cNvSpPr>
          <p:nvPr>
            <p:ph type="dt" sz="half" idx="10"/>
          </p:nvPr>
        </p:nvSpPr>
        <p:spPr/>
        <p:txBody>
          <a:bodyPr/>
          <a:lstStyle/>
          <a:p>
            <a:fld id="{8B7FB623-C9C1-44D0-AF7D-9C0175AD0FD5}" type="datetimeFigureOut">
              <a:rPr lang="en-US" smtClean="0"/>
              <a:t>3/4/2020</a:t>
            </a:fld>
            <a:endParaRPr lang="en-US" dirty="0"/>
          </a:p>
        </p:txBody>
      </p:sp>
      <p:sp>
        <p:nvSpPr>
          <p:cNvPr id="5" name="Footer Placeholder 4">
            <a:extLst>
              <a:ext uri="{FF2B5EF4-FFF2-40B4-BE49-F238E27FC236}">
                <a16:creationId xmlns:a16="http://schemas.microsoft.com/office/drawing/2014/main" id="{965E5659-B476-4442-B67B-6D2D6C9762D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31CDA0C-09F7-4185-8287-57C7F3CCD46B}"/>
              </a:ext>
            </a:extLst>
          </p:cNvPr>
          <p:cNvSpPr>
            <a:spLocks noGrp="1"/>
          </p:cNvSpPr>
          <p:nvPr>
            <p:ph type="sldNum" sz="quarter" idx="12"/>
          </p:nvPr>
        </p:nvSpPr>
        <p:spPr/>
        <p:txBody>
          <a:bodyPr/>
          <a:lstStyle/>
          <a:p>
            <a:fld id="{10F7EBDA-B157-4C11-8908-65F49A68F0F4}" type="slidenum">
              <a:rPr lang="en-US" smtClean="0"/>
              <a:t>‹#›</a:t>
            </a:fld>
            <a:endParaRPr lang="en-US" dirty="0"/>
          </a:p>
        </p:txBody>
      </p:sp>
    </p:spTree>
    <p:extLst>
      <p:ext uri="{BB962C8B-B14F-4D97-AF65-F5344CB8AC3E}">
        <p14:creationId xmlns:p14="http://schemas.microsoft.com/office/powerpoint/2010/main" val="22051448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5256" y="1447802"/>
            <a:ext cx="8827957"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5256" y="4777380"/>
            <a:ext cx="8827957"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17C842-8E29-49E2-98CA-658323AAA152}" type="slidenum">
              <a:rPr lang="en-US" smtClean="0"/>
              <a:t>‹#›</a:t>
            </a:fld>
            <a:endParaRPr lang="en-US" dirty="0"/>
          </a:p>
        </p:txBody>
      </p:sp>
    </p:spTree>
    <p:extLst>
      <p:ext uri="{BB962C8B-B14F-4D97-AF65-F5344CB8AC3E}">
        <p14:creationId xmlns:p14="http://schemas.microsoft.com/office/powerpoint/2010/main" val="33102184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17C842-8E29-49E2-98CA-658323AAA152}" type="slidenum">
              <a:rPr lang="en-US" smtClean="0"/>
              <a:t>‹#›</a:t>
            </a:fld>
            <a:endParaRPr lang="en-US" dirty="0"/>
          </a:p>
        </p:txBody>
      </p:sp>
    </p:spTree>
    <p:extLst>
      <p:ext uri="{BB962C8B-B14F-4D97-AF65-F5344CB8AC3E}">
        <p14:creationId xmlns:p14="http://schemas.microsoft.com/office/powerpoint/2010/main" val="5350633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258" y="2861735"/>
            <a:ext cx="8827956"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17C842-8E29-49E2-98CA-658323AAA152}" type="slidenum">
              <a:rPr lang="en-US" smtClean="0"/>
              <a:t>‹#›</a:t>
            </a:fld>
            <a:endParaRPr lang="en-US" dirty="0"/>
          </a:p>
        </p:txBody>
      </p:sp>
    </p:spTree>
    <p:extLst>
      <p:ext uri="{BB962C8B-B14F-4D97-AF65-F5344CB8AC3E}">
        <p14:creationId xmlns:p14="http://schemas.microsoft.com/office/powerpoint/2010/main" val="42575061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601" y="2060577"/>
            <a:ext cx="4397484"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5967" y="2056093"/>
            <a:ext cx="4397487"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117C842-8E29-49E2-98CA-658323AAA152}" type="slidenum">
              <a:rPr lang="en-US" smtClean="0"/>
              <a:t>‹#›</a:t>
            </a:fld>
            <a:endParaRPr lang="en-US" dirty="0"/>
          </a:p>
        </p:txBody>
      </p:sp>
    </p:spTree>
    <p:extLst>
      <p:ext uri="{BB962C8B-B14F-4D97-AF65-F5344CB8AC3E}">
        <p14:creationId xmlns:p14="http://schemas.microsoft.com/office/powerpoint/2010/main" val="23084979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600" y="1905000"/>
            <a:ext cx="439748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601"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5969" y="1905000"/>
            <a:ext cx="4397484"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5969"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117C842-8E29-49E2-98CA-658323AAA152}" type="slidenum">
              <a:rPr lang="en-US" smtClean="0"/>
              <a:t>‹#›</a:t>
            </a:fld>
            <a:endParaRPr lang="en-US" dirty="0"/>
          </a:p>
        </p:txBody>
      </p:sp>
    </p:spTree>
    <p:extLst>
      <p:ext uri="{BB962C8B-B14F-4D97-AF65-F5344CB8AC3E}">
        <p14:creationId xmlns:p14="http://schemas.microsoft.com/office/powerpoint/2010/main" val="40877195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A117C842-8E29-49E2-98CA-658323AAA152}" type="slidenum">
              <a:rPr lang="en-US" smtClean="0"/>
              <a:t>‹#›</a:t>
            </a:fld>
            <a:endParaRPr lang="en-US" dirty="0"/>
          </a:p>
        </p:txBody>
      </p:sp>
    </p:spTree>
    <p:extLst>
      <p:ext uri="{BB962C8B-B14F-4D97-AF65-F5344CB8AC3E}">
        <p14:creationId xmlns:p14="http://schemas.microsoft.com/office/powerpoint/2010/main" val="638068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A117C842-8E29-49E2-98CA-658323AAA152}" type="slidenum">
              <a:rPr lang="en-US" smtClean="0"/>
              <a:t>‹#›</a:t>
            </a:fld>
            <a:endParaRPr lang="en-US" dirty="0"/>
          </a:p>
        </p:txBody>
      </p:sp>
    </p:spTree>
    <p:extLst>
      <p:ext uri="{BB962C8B-B14F-4D97-AF65-F5344CB8AC3E}">
        <p14:creationId xmlns:p14="http://schemas.microsoft.com/office/powerpoint/2010/main" val="37468877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5255" y="1447800"/>
            <a:ext cx="3401949"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5863" y="1447800"/>
            <a:ext cx="5197351"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5255" y="3129282"/>
            <a:ext cx="3401949"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A117C842-8E29-49E2-98CA-658323AAA152}" type="slidenum">
              <a:rPr lang="en-US" smtClean="0"/>
              <a:t>‹#›</a:t>
            </a:fld>
            <a:endParaRPr lang="en-US" dirty="0"/>
          </a:p>
        </p:txBody>
      </p:sp>
    </p:spTree>
    <p:extLst>
      <p:ext uri="{BB962C8B-B14F-4D97-AF65-F5344CB8AC3E}">
        <p14:creationId xmlns:p14="http://schemas.microsoft.com/office/powerpoint/2010/main" val="530591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728CC-D120-4D74-B32C-85CF1873BF0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0DFBEC-7337-4C8B-AD6D-EEC61F92F20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D135A9-7948-4D28-AFD0-D121D607F7F2}"/>
              </a:ext>
            </a:extLst>
          </p:cNvPr>
          <p:cNvSpPr>
            <a:spLocks noGrp="1"/>
          </p:cNvSpPr>
          <p:nvPr>
            <p:ph type="dt" sz="half" idx="10"/>
          </p:nvPr>
        </p:nvSpPr>
        <p:spPr/>
        <p:txBody>
          <a:bodyPr/>
          <a:lstStyle/>
          <a:p>
            <a:fld id="{8B7FB623-C9C1-44D0-AF7D-9C0175AD0FD5}" type="datetimeFigureOut">
              <a:rPr lang="en-US" smtClean="0"/>
              <a:t>3/4/2020</a:t>
            </a:fld>
            <a:endParaRPr lang="en-US" dirty="0"/>
          </a:p>
        </p:txBody>
      </p:sp>
      <p:sp>
        <p:nvSpPr>
          <p:cNvPr id="5" name="Footer Placeholder 4">
            <a:extLst>
              <a:ext uri="{FF2B5EF4-FFF2-40B4-BE49-F238E27FC236}">
                <a16:creationId xmlns:a16="http://schemas.microsoft.com/office/drawing/2014/main" id="{912AC8D3-BA81-47ED-82E8-761ED998DA7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89CAB8A-2D2B-40D1-8D53-D70C889449FC}"/>
              </a:ext>
            </a:extLst>
          </p:cNvPr>
          <p:cNvSpPr>
            <a:spLocks noGrp="1"/>
          </p:cNvSpPr>
          <p:nvPr>
            <p:ph type="sldNum" sz="quarter" idx="12"/>
          </p:nvPr>
        </p:nvSpPr>
        <p:spPr/>
        <p:txBody>
          <a:bodyPr/>
          <a:lstStyle/>
          <a:p>
            <a:fld id="{10F7EBDA-B157-4C11-8908-65F49A68F0F4}" type="slidenum">
              <a:rPr lang="en-US" smtClean="0"/>
              <a:t>‹#›</a:t>
            </a:fld>
            <a:endParaRPr lang="en-US" dirty="0"/>
          </a:p>
        </p:txBody>
      </p:sp>
    </p:spTree>
    <p:extLst>
      <p:ext uri="{BB962C8B-B14F-4D97-AF65-F5344CB8AC3E}">
        <p14:creationId xmlns:p14="http://schemas.microsoft.com/office/powerpoint/2010/main" val="33741719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208" y="1854192"/>
            <a:ext cx="5094232"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51357" y="1143000"/>
            <a:ext cx="320123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5255" y="3657600"/>
            <a:ext cx="5086304"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117C842-8E29-49E2-98CA-658323AAA152}" type="slidenum">
              <a:rPr lang="en-US" smtClean="0"/>
              <a:t>‹#›</a:t>
            </a:fld>
            <a:endParaRPr lang="en-US" dirty="0"/>
          </a:p>
        </p:txBody>
      </p:sp>
    </p:spTree>
    <p:extLst>
      <p:ext uri="{BB962C8B-B14F-4D97-AF65-F5344CB8AC3E}">
        <p14:creationId xmlns:p14="http://schemas.microsoft.com/office/powerpoint/2010/main" val="927109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5258" y="4800587"/>
            <a:ext cx="8827956"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5256" y="685800"/>
            <a:ext cx="8827957"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5257" y="5367325"/>
            <a:ext cx="882795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117C842-8E29-49E2-98CA-658323AAA152}" type="slidenum">
              <a:rPr lang="en-US" smtClean="0"/>
              <a:t>‹#›</a:t>
            </a:fld>
            <a:endParaRPr lang="en-US" dirty="0"/>
          </a:p>
        </p:txBody>
      </p:sp>
    </p:spTree>
    <p:extLst>
      <p:ext uri="{BB962C8B-B14F-4D97-AF65-F5344CB8AC3E}">
        <p14:creationId xmlns:p14="http://schemas.microsoft.com/office/powerpoint/2010/main" val="15744469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5256" y="1447800"/>
            <a:ext cx="8827957"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5256" y="3657600"/>
            <a:ext cx="8827957"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17C842-8E29-49E2-98CA-658323AAA152}" type="slidenum">
              <a:rPr lang="en-US" smtClean="0"/>
              <a:t>‹#›</a:t>
            </a:fld>
            <a:endParaRPr lang="en-US" dirty="0"/>
          </a:p>
        </p:txBody>
      </p:sp>
    </p:spTree>
    <p:extLst>
      <p:ext uri="{BB962C8B-B14F-4D97-AF65-F5344CB8AC3E}">
        <p14:creationId xmlns:p14="http://schemas.microsoft.com/office/powerpoint/2010/main" val="38573246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5213" y="1447801"/>
            <a:ext cx="8001399" cy="2317649"/>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9374" y="3765449"/>
            <a:ext cx="7266495"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5256" y="4350657"/>
            <a:ext cx="8827957"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17C842-8E29-49E2-98CA-658323AAA152}" type="slidenum">
              <a:rPr lang="en-US" smtClean="0"/>
              <a:t>‹#›</a:t>
            </a:fld>
            <a:endParaRPr lang="en-US" dirty="0"/>
          </a:p>
        </p:txBody>
      </p:sp>
      <p:sp>
        <p:nvSpPr>
          <p:cNvPr id="9" name="TextBox 8"/>
          <p:cNvSpPr txBox="1"/>
          <p:nvPr/>
        </p:nvSpPr>
        <p:spPr>
          <a:xfrm>
            <a:off x="898530" y="971253"/>
            <a:ext cx="80212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
        <p:nvSpPr>
          <p:cNvPr id="13" name="TextBox 12"/>
          <p:cNvSpPr txBox="1"/>
          <p:nvPr/>
        </p:nvSpPr>
        <p:spPr>
          <a:xfrm>
            <a:off x="9332921" y="2613787"/>
            <a:ext cx="80212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6580411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5255" y="3124201"/>
            <a:ext cx="882795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17C842-8E29-49E2-98CA-658323AAA152}" type="slidenum">
              <a:rPr lang="en-US" smtClean="0"/>
              <a:t>‹#›</a:t>
            </a:fld>
            <a:endParaRPr lang="en-US" dirty="0"/>
          </a:p>
        </p:txBody>
      </p:sp>
    </p:spTree>
    <p:extLst>
      <p:ext uri="{BB962C8B-B14F-4D97-AF65-F5344CB8AC3E}">
        <p14:creationId xmlns:p14="http://schemas.microsoft.com/office/powerpoint/2010/main" val="18617040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3113" y="1981200"/>
            <a:ext cx="294763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633" y="2667000"/>
            <a:ext cx="2928112"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4672" y="1981200"/>
            <a:ext cx="293700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4116" y="2667000"/>
            <a:ext cx="294756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6556" y="1981200"/>
            <a:ext cx="293287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6556" y="2667000"/>
            <a:ext cx="2932877"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711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404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17C842-8E29-49E2-98CA-658323AAA152}" type="slidenum">
              <a:rPr lang="en-US" smtClean="0"/>
              <a:t>‹#›</a:t>
            </a:fld>
            <a:endParaRPr lang="en-US" dirty="0"/>
          </a:p>
        </p:txBody>
      </p:sp>
    </p:spTree>
    <p:extLst>
      <p:ext uri="{BB962C8B-B14F-4D97-AF65-F5344CB8AC3E}">
        <p14:creationId xmlns:p14="http://schemas.microsoft.com/office/powerpoint/2010/main" val="40358030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633" y="4250949"/>
            <a:ext cx="294081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633" y="2209800"/>
            <a:ext cx="294081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2" name="Text Placeholder 3"/>
          <p:cNvSpPr>
            <a:spLocks noGrp="1"/>
          </p:cNvSpPr>
          <p:nvPr>
            <p:ph type="body" sz="half" idx="18"/>
          </p:nvPr>
        </p:nvSpPr>
        <p:spPr>
          <a:xfrm>
            <a:off x="652633" y="4827213"/>
            <a:ext cx="294081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90389" y="4250949"/>
            <a:ext cx="293128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90388" y="2209800"/>
            <a:ext cx="293128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3" name="Text Placeholder 3"/>
          <p:cNvSpPr>
            <a:spLocks noGrp="1"/>
          </p:cNvSpPr>
          <p:nvPr>
            <p:ph type="body" sz="half" idx="19"/>
          </p:nvPr>
        </p:nvSpPr>
        <p:spPr>
          <a:xfrm>
            <a:off x="3889035" y="4827212"/>
            <a:ext cx="29351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6556" y="4250949"/>
            <a:ext cx="293287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6555" y="2209800"/>
            <a:ext cx="2932877"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20"/>
          </p:nvPr>
        </p:nvSpPr>
        <p:spPr>
          <a:xfrm>
            <a:off x="7126433" y="4827210"/>
            <a:ext cx="293676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711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404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17C842-8E29-49E2-98CA-658323AAA152}" type="slidenum">
              <a:rPr lang="en-US" smtClean="0"/>
              <a:t>‹#›</a:t>
            </a:fld>
            <a:endParaRPr lang="en-US" dirty="0"/>
          </a:p>
        </p:txBody>
      </p:sp>
    </p:spTree>
    <p:extLst>
      <p:ext uri="{BB962C8B-B14F-4D97-AF65-F5344CB8AC3E}">
        <p14:creationId xmlns:p14="http://schemas.microsoft.com/office/powerpoint/2010/main" val="40881845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17C842-8E29-49E2-98CA-658323AAA152}" type="slidenum">
              <a:rPr lang="en-US" smtClean="0"/>
              <a:t>‹#›</a:t>
            </a:fld>
            <a:endParaRPr lang="en-US" dirty="0"/>
          </a:p>
        </p:txBody>
      </p:sp>
    </p:spTree>
    <p:extLst>
      <p:ext uri="{BB962C8B-B14F-4D97-AF65-F5344CB8AC3E}">
        <p14:creationId xmlns:p14="http://schemas.microsoft.com/office/powerpoint/2010/main" val="2074424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6377" y="430215"/>
            <a:ext cx="1753057"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633" y="773205"/>
            <a:ext cx="7425083" cy="548313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101C3A2-A8E5-4FAD-9ABA-A288D0335D0A}" type="datetimeFigureOut">
              <a:rPr lang="en-US" smtClean="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17C842-8E29-49E2-98CA-658323AAA152}" type="slidenum">
              <a:rPr lang="en-US" smtClean="0"/>
              <a:t>‹#›</a:t>
            </a:fld>
            <a:endParaRPr lang="en-US" dirty="0"/>
          </a:p>
        </p:txBody>
      </p:sp>
    </p:spTree>
    <p:extLst>
      <p:ext uri="{BB962C8B-B14F-4D97-AF65-F5344CB8AC3E}">
        <p14:creationId xmlns:p14="http://schemas.microsoft.com/office/powerpoint/2010/main" val="2770614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487E4-9D01-4DA7-AFCC-69CD4D2732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DEF7332-8A15-4754-8D52-B79264F18D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9A4CD8-475E-4761-BC97-9337C49E48FE}"/>
              </a:ext>
            </a:extLst>
          </p:cNvPr>
          <p:cNvSpPr>
            <a:spLocks noGrp="1"/>
          </p:cNvSpPr>
          <p:nvPr>
            <p:ph type="dt" sz="half" idx="10"/>
          </p:nvPr>
        </p:nvSpPr>
        <p:spPr/>
        <p:txBody>
          <a:bodyPr/>
          <a:lstStyle/>
          <a:p>
            <a:fld id="{8B7FB623-C9C1-44D0-AF7D-9C0175AD0FD5}" type="datetimeFigureOut">
              <a:rPr lang="en-US" smtClean="0"/>
              <a:t>3/4/2020</a:t>
            </a:fld>
            <a:endParaRPr lang="en-US" dirty="0"/>
          </a:p>
        </p:txBody>
      </p:sp>
      <p:sp>
        <p:nvSpPr>
          <p:cNvPr id="5" name="Footer Placeholder 4">
            <a:extLst>
              <a:ext uri="{FF2B5EF4-FFF2-40B4-BE49-F238E27FC236}">
                <a16:creationId xmlns:a16="http://schemas.microsoft.com/office/drawing/2014/main" id="{FF99C18A-5C59-426B-ADD5-9E19734D925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209661D-18BB-4368-B329-CABDB8B9898E}"/>
              </a:ext>
            </a:extLst>
          </p:cNvPr>
          <p:cNvSpPr>
            <a:spLocks noGrp="1"/>
          </p:cNvSpPr>
          <p:nvPr>
            <p:ph type="sldNum" sz="quarter" idx="12"/>
          </p:nvPr>
        </p:nvSpPr>
        <p:spPr/>
        <p:txBody>
          <a:bodyPr/>
          <a:lstStyle/>
          <a:p>
            <a:fld id="{10F7EBDA-B157-4C11-8908-65F49A68F0F4}" type="slidenum">
              <a:rPr lang="en-US" smtClean="0"/>
              <a:t>‹#›</a:t>
            </a:fld>
            <a:endParaRPr lang="en-US" dirty="0"/>
          </a:p>
        </p:txBody>
      </p:sp>
    </p:spTree>
    <p:extLst>
      <p:ext uri="{BB962C8B-B14F-4D97-AF65-F5344CB8AC3E}">
        <p14:creationId xmlns:p14="http://schemas.microsoft.com/office/powerpoint/2010/main" val="2221468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8D626-B4FF-4AD1-8E57-1DE0DE28571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8AA510-BCF4-442A-A8A1-BAD7CAFB7FE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6B5B9F8-48D5-4BA7-9FED-3228FADC26E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859D061-E4A9-4D09-B5DE-73A12A2EAD62}"/>
              </a:ext>
            </a:extLst>
          </p:cNvPr>
          <p:cNvSpPr>
            <a:spLocks noGrp="1"/>
          </p:cNvSpPr>
          <p:nvPr>
            <p:ph type="dt" sz="half" idx="10"/>
          </p:nvPr>
        </p:nvSpPr>
        <p:spPr/>
        <p:txBody>
          <a:bodyPr/>
          <a:lstStyle/>
          <a:p>
            <a:fld id="{8B7FB623-C9C1-44D0-AF7D-9C0175AD0FD5}" type="datetimeFigureOut">
              <a:rPr lang="en-US" smtClean="0"/>
              <a:t>3/4/2020</a:t>
            </a:fld>
            <a:endParaRPr lang="en-US" dirty="0"/>
          </a:p>
        </p:txBody>
      </p:sp>
      <p:sp>
        <p:nvSpPr>
          <p:cNvPr id="6" name="Footer Placeholder 5">
            <a:extLst>
              <a:ext uri="{FF2B5EF4-FFF2-40B4-BE49-F238E27FC236}">
                <a16:creationId xmlns:a16="http://schemas.microsoft.com/office/drawing/2014/main" id="{B108CC13-CB1F-4F91-ACD9-232226808D4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905E6C9-7BA7-4049-B8F4-1A7E7032148E}"/>
              </a:ext>
            </a:extLst>
          </p:cNvPr>
          <p:cNvSpPr>
            <a:spLocks noGrp="1"/>
          </p:cNvSpPr>
          <p:nvPr>
            <p:ph type="sldNum" sz="quarter" idx="12"/>
          </p:nvPr>
        </p:nvSpPr>
        <p:spPr/>
        <p:txBody>
          <a:bodyPr/>
          <a:lstStyle/>
          <a:p>
            <a:fld id="{10F7EBDA-B157-4C11-8908-65F49A68F0F4}" type="slidenum">
              <a:rPr lang="en-US" smtClean="0"/>
              <a:t>‹#›</a:t>
            </a:fld>
            <a:endParaRPr lang="en-US" dirty="0"/>
          </a:p>
        </p:txBody>
      </p:sp>
    </p:spTree>
    <p:extLst>
      <p:ext uri="{BB962C8B-B14F-4D97-AF65-F5344CB8AC3E}">
        <p14:creationId xmlns:p14="http://schemas.microsoft.com/office/powerpoint/2010/main" val="1196659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479BE-0F65-4CDA-9423-C39EBD317BA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121EAE2-9D45-47DD-9418-F8F2128ECB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DDA9285-164C-4C9E-BA76-4C4114B7D3F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9B83656-FEAE-4BC4-9049-D4C67FC532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9B845D-C0A8-4745-93AF-55E63F69D46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1A0408E-BC9D-4BDC-87D0-9BAC95ADF35E}"/>
              </a:ext>
            </a:extLst>
          </p:cNvPr>
          <p:cNvSpPr>
            <a:spLocks noGrp="1"/>
          </p:cNvSpPr>
          <p:nvPr>
            <p:ph type="dt" sz="half" idx="10"/>
          </p:nvPr>
        </p:nvSpPr>
        <p:spPr/>
        <p:txBody>
          <a:bodyPr/>
          <a:lstStyle/>
          <a:p>
            <a:fld id="{8B7FB623-C9C1-44D0-AF7D-9C0175AD0FD5}" type="datetimeFigureOut">
              <a:rPr lang="en-US" smtClean="0"/>
              <a:t>3/4/2020</a:t>
            </a:fld>
            <a:endParaRPr lang="en-US" dirty="0"/>
          </a:p>
        </p:txBody>
      </p:sp>
      <p:sp>
        <p:nvSpPr>
          <p:cNvPr id="8" name="Footer Placeholder 7">
            <a:extLst>
              <a:ext uri="{FF2B5EF4-FFF2-40B4-BE49-F238E27FC236}">
                <a16:creationId xmlns:a16="http://schemas.microsoft.com/office/drawing/2014/main" id="{A7FA6617-A91F-4C15-A31F-DC71BB7EB4F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59DF90B-DC06-43A1-9712-B7CE9C62F160}"/>
              </a:ext>
            </a:extLst>
          </p:cNvPr>
          <p:cNvSpPr>
            <a:spLocks noGrp="1"/>
          </p:cNvSpPr>
          <p:nvPr>
            <p:ph type="sldNum" sz="quarter" idx="12"/>
          </p:nvPr>
        </p:nvSpPr>
        <p:spPr/>
        <p:txBody>
          <a:bodyPr/>
          <a:lstStyle/>
          <a:p>
            <a:fld id="{10F7EBDA-B157-4C11-8908-65F49A68F0F4}" type="slidenum">
              <a:rPr lang="en-US" smtClean="0"/>
              <a:t>‹#›</a:t>
            </a:fld>
            <a:endParaRPr lang="en-US" dirty="0"/>
          </a:p>
        </p:txBody>
      </p:sp>
    </p:spTree>
    <p:extLst>
      <p:ext uri="{BB962C8B-B14F-4D97-AF65-F5344CB8AC3E}">
        <p14:creationId xmlns:p14="http://schemas.microsoft.com/office/powerpoint/2010/main" val="2993759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7C22E-42B4-454C-8C5F-FC948BC4B3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170BD36-3B2C-4DFB-A70F-6F833DB9B308}"/>
              </a:ext>
            </a:extLst>
          </p:cNvPr>
          <p:cNvSpPr>
            <a:spLocks noGrp="1"/>
          </p:cNvSpPr>
          <p:nvPr>
            <p:ph type="dt" sz="half" idx="10"/>
          </p:nvPr>
        </p:nvSpPr>
        <p:spPr/>
        <p:txBody>
          <a:bodyPr/>
          <a:lstStyle/>
          <a:p>
            <a:fld id="{8B7FB623-C9C1-44D0-AF7D-9C0175AD0FD5}" type="datetimeFigureOut">
              <a:rPr lang="en-US" smtClean="0"/>
              <a:t>3/4/2020</a:t>
            </a:fld>
            <a:endParaRPr lang="en-US" dirty="0"/>
          </a:p>
        </p:txBody>
      </p:sp>
      <p:sp>
        <p:nvSpPr>
          <p:cNvPr id="4" name="Footer Placeholder 3">
            <a:extLst>
              <a:ext uri="{FF2B5EF4-FFF2-40B4-BE49-F238E27FC236}">
                <a16:creationId xmlns:a16="http://schemas.microsoft.com/office/drawing/2014/main" id="{A18EE570-A1EC-4D4C-B9F5-DFB60AE69F6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A06742F-BBB1-45D0-8D07-B943B7B17119}"/>
              </a:ext>
            </a:extLst>
          </p:cNvPr>
          <p:cNvSpPr>
            <a:spLocks noGrp="1"/>
          </p:cNvSpPr>
          <p:nvPr>
            <p:ph type="sldNum" sz="quarter" idx="12"/>
          </p:nvPr>
        </p:nvSpPr>
        <p:spPr/>
        <p:txBody>
          <a:bodyPr/>
          <a:lstStyle/>
          <a:p>
            <a:fld id="{10F7EBDA-B157-4C11-8908-65F49A68F0F4}" type="slidenum">
              <a:rPr lang="en-US" smtClean="0"/>
              <a:t>‹#›</a:t>
            </a:fld>
            <a:endParaRPr lang="en-US" dirty="0"/>
          </a:p>
        </p:txBody>
      </p:sp>
    </p:spTree>
    <p:extLst>
      <p:ext uri="{BB962C8B-B14F-4D97-AF65-F5344CB8AC3E}">
        <p14:creationId xmlns:p14="http://schemas.microsoft.com/office/powerpoint/2010/main" val="1933291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7E82D5-EE6D-4A06-944D-750125EAEDEB}"/>
              </a:ext>
            </a:extLst>
          </p:cNvPr>
          <p:cNvSpPr>
            <a:spLocks noGrp="1"/>
          </p:cNvSpPr>
          <p:nvPr>
            <p:ph type="dt" sz="half" idx="10"/>
          </p:nvPr>
        </p:nvSpPr>
        <p:spPr/>
        <p:txBody>
          <a:bodyPr/>
          <a:lstStyle/>
          <a:p>
            <a:fld id="{8B7FB623-C9C1-44D0-AF7D-9C0175AD0FD5}" type="datetimeFigureOut">
              <a:rPr lang="en-US" smtClean="0"/>
              <a:t>3/4/2020</a:t>
            </a:fld>
            <a:endParaRPr lang="en-US" dirty="0"/>
          </a:p>
        </p:txBody>
      </p:sp>
      <p:sp>
        <p:nvSpPr>
          <p:cNvPr id="3" name="Footer Placeholder 2">
            <a:extLst>
              <a:ext uri="{FF2B5EF4-FFF2-40B4-BE49-F238E27FC236}">
                <a16:creationId xmlns:a16="http://schemas.microsoft.com/office/drawing/2014/main" id="{8CBAA2B1-0F57-4B26-AB84-89B51AC6ADD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CA13C2A0-6A6E-436E-94D5-F808C7B48690}"/>
              </a:ext>
            </a:extLst>
          </p:cNvPr>
          <p:cNvSpPr>
            <a:spLocks noGrp="1"/>
          </p:cNvSpPr>
          <p:nvPr>
            <p:ph type="sldNum" sz="quarter" idx="12"/>
          </p:nvPr>
        </p:nvSpPr>
        <p:spPr/>
        <p:txBody>
          <a:bodyPr/>
          <a:lstStyle/>
          <a:p>
            <a:fld id="{10F7EBDA-B157-4C11-8908-65F49A68F0F4}" type="slidenum">
              <a:rPr lang="en-US" smtClean="0"/>
              <a:t>‹#›</a:t>
            </a:fld>
            <a:endParaRPr lang="en-US" dirty="0"/>
          </a:p>
        </p:txBody>
      </p:sp>
    </p:spTree>
    <p:extLst>
      <p:ext uri="{BB962C8B-B14F-4D97-AF65-F5344CB8AC3E}">
        <p14:creationId xmlns:p14="http://schemas.microsoft.com/office/powerpoint/2010/main" val="1725435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F3AD8-70D9-478C-9391-EC8A6E2C79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F9EAE7-0179-4AEC-B19B-BFADA18876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6F091BD-34EC-4EC7-95B5-15E01CF987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E28932-0351-40A6-890E-1FC7205F4783}"/>
              </a:ext>
            </a:extLst>
          </p:cNvPr>
          <p:cNvSpPr>
            <a:spLocks noGrp="1"/>
          </p:cNvSpPr>
          <p:nvPr>
            <p:ph type="dt" sz="half" idx="10"/>
          </p:nvPr>
        </p:nvSpPr>
        <p:spPr/>
        <p:txBody>
          <a:bodyPr/>
          <a:lstStyle/>
          <a:p>
            <a:fld id="{8B7FB623-C9C1-44D0-AF7D-9C0175AD0FD5}" type="datetimeFigureOut">
              <a:rPr lang="en-US" smtClean="0"/>
              <a:t>3/4/2020</a:t>
            </a:fld>
            <a:endParaRPr lang="en-US" dirty="0"/>
          </a:p>
        </p:txBody>
      </p:sp>
      <p:sp>
        <p:nvSpPr>
          <p:cNvPr id="6" name="Footer Placeholder 5">
            <a:extLst>
              <a:ext uri="{FF2B5EF4-FFF2-40B4-BE49-F238E27FC236}">
                <a16:creationId xmlns:a16="http://schemas.microsoft.com/office/drawing/2014/main" id="{B14326A1-3C53-40DA-938E-5FE8A02477B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03B8B04-CF78-4867-83A7-7A12C0124E85}"/>
              </a:ext>
            </a:extLst>
          </p:cNvPr>
          <p:cNvSpPr>
            <a:spLocks noGrp="1"/>
          </p:cNvSpPr>
          <p:nvPr>
            <p:ph type="sldNum" sz="quarter" idx="12"/>
          </p:nvPr>
        </p:nvSpPr>
        <p:spPr/>
        <p:txBody>
          <a:bodyPr/>
          <a:lstStyle/>
          <a:p>
            <a:fld id="{10F7EBDA-B157-4C11-8908-65F49A68F0F4}" type="slidenum">
              <a:rPr lang="en-US" smtClean="0"/>
              <a:t>‹#›</a:t>
            </a:fld>
            <a:endParaRPr lang="en-US" dirty="0"/>
          </a:p>
        </p:txBody>
      </p:sp>
    </p:spTree>
    <p:extLst>
      <p:ext uri="{BB962C8B-B14F-4D97-AF65-F5344CB8AC3E}">
        <p14:creationId xmlns:p14="http://schemas.microsoft.com/office/powerpoint/2010/main" val="3522182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AD0B9-0FFA-4754-82AE-0F74D8A304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5D1F5DD-DEB9-49FE-959A-BFCF4A45EFA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782E5355-CAB3-49BC-8FA7-DF337BB313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7EA262-AE88-44C2-AEE9-EDBF921D1A41}"/>
              </a:ext>
            </a:extLst>
          </p:cNvPr>
          <p:cNvSpPr>
            <a:spLocks noGrp="1"/>
          </p:cNvSpPr>
          <p:nvPr>
            <p:ph type="dt" sz="half" idx="10"/>
          </p:nvPr>
        </p:nvSpPr>
        <p:spPr/>
        <p:txBody>
          <a:bodyPr/>
          <a:lstStyle/>
          <a:p>
            <a:fld id="{8B7FB623-C9C1-44D0-AF7D-9C0175AD0FD5}" type="datetimeFigureOut">
              <a:rPr lang="en-US" smtClean="0"/>
              <a:t>3/4/2020</a:t>
            </a:fld>
            <a:endParaRPr lang="en-US" dirty="0"/>
          </a:p>
        </p:txBody>
      </p:sp>
      <p:sp>
        <p:nvSpPr>
          <p:cNvPr id="6" name="Footer Placeholder 5">
            <a:extLst>
              <a:ext uri="{FF2B5EF4-FFF2-40B4-BE49-F238E27FC236}">
                <a16:creationId xmlns:a16="http://schemas.microsoft.com/office/drawing/2014/main" id="{7BBA7BAA-EAE6-47F7-B5E5-2B0189F81A8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5A426C8-1B37-4BDD-92FA-11C28F4FF8DE}"/>
              </a:ext>
            </a:extLst>
          </p:cNvPr>
          <p:cNvSpPr>
            <a:spLocks noGrp="1"/>
          </p:cNvSpPr>
          <p:nvPr>
            <p:ph type="sldNum" sz="quarter" idx="12"/>
          </p:nvPr>
        </p:nvSpPr>
        <p:spPr/>
        <p:txBody>
          <a:bodyPr/>
          <a:lstStyle/>
          <a:p>
            <a:fld id="{10F7EBDA-B157-4C11-8908-65F49A68F0F4}" type="slidenum">
              <a:rPr lang="en-US" smtClean="0"/>
              <a:t>‹#›</a:t>
            </a:fld>
            <a:endParaRPr lang="en-US" dirty="0"/>
          </a:p>
        </p:txBody>
      </p:sp>
    </p:spTree>
    <p:extLst>
      <p:ext uri="{BB962C8B-B14F-4D97-AF65-F5344CB8AC3E}">
        <p14:creationId xmlns:p14="http://schemas.microsoft.com/office/powerpoint/2010/main" val="106079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7BBD1D-B05A-4099-B0BB-4C7A7B844B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4F2145F-93A5-4A2C-9A8F-C37A5CEDB1D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1803DC-C741-4457-B524-E8185FB2A6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7FB623-C9C1-44D0-AF7D-9C0175AD0FD5}" type="datetimeFigureOut">
              <a:rPr lang="en-US" smtClean="0"/>
              <a:t>3/4/2020</a:t>
            </a:fld>
            <a:endParaRPr lang="en-US" dirty="0"/>
          </a:p>
        </p:txBody>
      </p:sp>
      <p:sp>
        <p:nvSpPr>
          <p:cNvPr id="5" name="Footer Placeholder 4">
            <a:extLst>
              <a:ext uri="{FF2B5EF4-FFF2-40B4-BE49-F238E27FC236}">
                <a16:creationId xmlns:a16="http://schemas.microsoft.com/office/drawing/2014/main" id="{557FF5DF-0E43-4AEF-8091-363E779657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EFBDC81-6610-4088-81F9-2BA68DDDF1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F7EBDA-B157-4C11-8908-65F49A68F0F4}" type="slidenum">
              <a:rPr lang="en-US" smtClean="0"/>
              <a:t>‹#›</a:t>
            </a:fld>
            <a:endParaRPr lang="en-US" dirty="0"/>
          </a:p>
        </p:txBody>
      </p:sp>
    </p:spTree>
    <p:extLst>
      <p:ext uri="{BB962C8B-B14F-4D97-AF65-F5344CB8AC3E}">
        <p14:creationId xmlns:p14="http://schemas.microsoft.com/office/powerpoint/2010/main" val="9671769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8399243" y="1676400"/>
            <a:ext cx="37592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7586443" y="-457200"/>
            <a:ext cx="21336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399243" y="6096000"/>
            <a:ext cx="13208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205317" y="2667000"/>
            <a:ext cx="5588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119717" y="2895600"/>
            <a:ext cx="31496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10327525" y="0"/>
            <a:ext cx="9144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280" y="452718"/>
            <a:ext cx="940717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600" y="2052925"/>
            <a:ext cx="8948872"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8419" y="1790661"/>
            <a:ext cx="990599" cy="30487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101C3A2-A8E5-4FAD-9ABA-A288D0335D0A}" type="datetimeFigureOut">
              <a:rPr lang="en-US" smtClean="0"/>
              <a:t>3/4/2020</a:t>
            </a:fld>
            <a:endParaRPr lang="en-US" dirty="0"/>
          </a:p>
        </p:txBody>
      </p:sp>
      <p:sp>
        <p:nvSpPr>
          <p:cNvPr id="5" name="Footer Placeholder 4"/>
          <p:cNvSpPr>
            <a:spLocks noGrp="1"/>
          </p:cNvSpPr>
          <p:nvPr>
            <p:ph type="ftr" sz="quarter" idx="3"/>
          </p:nvPr>
        </p:nvSpPr>
        <p:spPr>
          <a:xfrm rot="5400000">
            <a:off x="8954413" y="3225261"/>
            <a:ext cx="3859795" cy="30488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5242" y="295737"/>
            <a:ext cx="838417"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A117C842-8E29-49E2-98CA-658323AAA152}" type="slidenum">
              <a:rPr lang="en-US" smtClean="0"/>
              <a:t>‹#›</a:t>
            </a:fld>
            <a:endParaRPr lang="en-US" dirty="0"/>
          </a:p>
        </p:txBody>
      </p:sp>
    </p:spTree>
    <p:extLst>
      <p:ext uri="{BB962C8B-B14F-4D97-AF65-F5344CB8AC3E}">
        <p14:creationId xmlns:p14="http://schemas.microsoft.com/office/powerpoint/2010/main" val="278495520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6760396" y="4747518"/>
            <a:ext cx="5270642" cy="1992330"/>
          </a:xfrm>
        </p:spPr>
        <p:txBody>
          <a:bodyPr>
            <a:noAutofit/>
          </a:bodyPr>
          <a:lstStyle/>
          <a:p>
            <a:r>
              <a:rPr lang="en-US" sz="5400" dirty="0"/>
              <a:t/>
            </a:r>
            <a:br>
              <a:rPr lang="en-US" sz="5400" dirty="0"/>
            </a:br>
            <a:r>
              <a:rPr lang="en-US" sz="5400" dirty="0"/>
              <a:t/>
            </a:r>
            <a:br>
              <a:rPr lang="en-US" sz="5400" dirty="0"/>
            </a:br>
            <a:endParaRPr lang="en-US" sz="5400" dirty="0"/>
          </a:p>
        </p:txBody>
      </p:sp>
      <p:sp>
        <p:nvSpPr>
          <p:cNvPr id="5" name="Subtitle 4"/>
          <p:cNvSpPr>
            <a:spLocks noGrp="1"/>
          </p:cNvSpPr>
          <p:nvPr>
            <p:ph type="subTitle" idx="1"/>
          </p:nvPr>
        </p:nvSpPr>
        <p:spPr>
          <a:xfrm>
            <a:off x="297951" y="223180"/>
            <a:ext cx="9411127" cy="2150150"/>
          </a:xfrm>
        </p:spPr>
        <p:txBody>
          <a:bodyPr>
            <a:noAutofit/>
          </a:bodyPr>
          <a:lstStyle/>
          <a:p>
            <a:r>
              <a:rPr lang="en-US" sz="4000" b="1" cap="none" dirty="0">
                <a:solidFill>
                  <a:schemeClr val="tx1"/>
                </a:solidFill>
                <a:latin typeface="Calibri Light" panose="020F0302020204030204"/>
              </a:rPr>
              <a:t>CULTURAL DIVERSITY AWARENESS: </a:t>
            </a:r>
            <a:br>
              <a:rPr lang="en-US" sz="4000" b="1" cap="none" dirty="0">
                <a:solidFill>
                  <a:schemeClr val="tx1"/>
                </a:solidFill>
                <a:latin typeface="Calibri Light" panose="020F0302020204030204"/>
              </a:rPr>
            </a:br>
            <a:r>
              <a:rPr lang="en-US" sz="4000" b="1" cap="none" dirty="0">
                <a:solidFill>
                  <a:schemeClr val="tx1"/>
                </a:solidFill>
                <a:latin typeface="Calibri Light" panose="020F0302020204030204"/>
              </a:rPr>
              <a:t>PERCEPTIONS OF POLICE PERSONNEL and COMMUNITY RESIDENTS</a:t>
            </a:r>
            <a:endParaRPr lang="en-US" sz="4000" b="1" dirty="0">
              <a:solidFill>
                <a:schemeClr val="tx1"/>
              </a:solidFill>
            </a:endParaRPr>
          </a:p>
        </p:txBody>
      </p:sp>
      <p:sp>
        <p:nvSpPr>
          <p:cNvPr id="6" name="Rectangle 5">
            <a:extLst>
              <a:ext uri="{FF2B5EF4-FFF2-40B4-BE49-F238E27FC236}">
                <a16:creationId xmlns:a16="http://schemas.microsoft.com/office/drawing/2014/main" id="{307E65F4-D013-43FF-A26E-E3EF497958F2}"/>
              </a:ext>
            </a:extLst>
          </p:cNvPr>
          <p:cNvSpPr/>
          <p:nvPr/>
        </p:nvSpPr>
        <p:spPr>
          <a:xfrm>
            <a:off x="7993294" y="5065160"/>
            <a:ext cx="4572000" cy="1569660"/>
          </a:xfrm>
          <a:prstGeom prst="rect">
            <a:avLst/>
          </a:prstGeom>
        </p:spPr>
        <p:txBody>
          <a:bodyPr>
            <a:spAutoFit/>
          </a:bodyPr>
          <a:lstStyle/>
          <a:p>
            <a:pPr defTabSz="457200"/>
            <a:r>
              <a:rPr lang="en-US" sz="2400" b="1" dirty="0">
                <a:solidFill>
                  <a:prstClr val="white"/>
                </a:solidFill>
                <a:latin typeface="Century Gothic" panose="020B0502020202020204"/>
              </a:rPr>
              <a:t>Vickie Minnifield Greene</a:t>
            </a:r>
          </a:p>
          <a:p>
            <a:pPr defTabSz="457200"/>
            <a:r>
              <a:rPr lang="en-US" sz="2400" b="1" dirty="0">
                <a:solidFill>
                  <a:prstClr val="white"/>
                </a:solidFill>
                <a:latin typeface="Century Gothic" panose="020B0502020202020204"/>
              </a:rPr>
              <a:t>Olivet Nazarene University</a:t>
            </a:r>
          </a:p>
          <a:p>
            <a:pPr defTabSz="457200"/>
            <a:r>
              <a:rPr lang="en-US" sz="2400" b="1" dirty="0">
                <a:solidFill>
                  <a:prstClr val="white"/>
                </a:solidFill>
                <a:latin typeface="Century Gothic" panose="020B0502020202020204"/>
              </a:rPr>
              <a:t>Colloquium</a:t>
            </a:r>
          </a:p>
          <a:p>
            <a:pPr defTabSz="457200"/>
            <a:r>
              <a:rPr lang="en-US" sz="2400" b="1" dirty="0">
                <a:solidFill>
                  <a:prstClr val="white"/>
                </a:solidFill>
                <a:latin typeface="Century Gothic" panose="020B0502020202020204"/>
              </a:rPr>
              <a:t>April 2020</a:t>
            </a:r>
          </a:p>
        </p:txBody>
      </p:sp>
    </p:spTree>
    <p:extLst>
      <p:ext uri="{BB962C8B-B14F-4D97-AF65-F5344CB8AC3E}">
        <p14:creationId xmlns:p14="http://schemas.microsoft.com/office/powerpoint/2010/main" val="4541691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A5B19A-C74D-49AA-9B5D-45FDA2248B29}"/>
              </a:ext>
            </a:extLst>
          </p:cNvPr>
          <p:cNvSpPr>
            <a:spLocks noGrp="1"/>
          </p:cNvSpPr>
          <p:nvPr>
            <p:ph type="title"/>
          </p:nvPr>
        </p:nvSpPr>
        <p:spPr>
          <a:xfrm>
            <a:off x="648929" y="629266"/>
            <a:ext cx="3651467" cy="1676603"/>
          </a:xfrm>
        </p:spPr>
        <p:txBody>
          <a:bodyPr>
            <a:normAutofit/>
          </a:bodyPr>
          <a:lstStyle/>
          <a:p>
            <a:r>
              <a:rPr lang="en-US" sz="4000" dirty="0"/>
              <a:t>Participants</a:t>
            </a:r>
          </a:p>
        </p:txBody>
      </p:sp>
      <p:sp>
        <p:nvSpPr>
          <p:cNvPr id="8" name="Content Placeholder 7">
            <a:extLst>
              <a:ext uri="{FF2B5EF4-FFF2-40B4-BE49-F238E27FC236}">
                <a16:creationId xmlns:a16="http://schemas.microsoft.com/office/drawing/2014/main" id="{1D245078-F418-41AF-958A-96BE720E3882}"/>
              </a:ext>
            </a:extLst>
          </p:cNvPr>
          <p:cNvSpPr>
            <a:spLocks noGrp="1"/>
          </p:cNvSpPr>
          <p:nvPr>
            <p:ph idx="1"/>
          </p:nvPr>
        </p:nvSpPr>
        <p:spPr>
          <a:xfrm>
            <a:off x="648931" y="2438400"/>
            <a:ext cx="3651466" cy="3785419"/>
          </a:xfrm>
        </p:spPr>
        <p:txBody>
          <a:bodyPr>
            <a:normAutofit/>
          </a:bodyPr>
          <a:lstStyle/>
          <a:p>
            <a:r>
              <a:rPr lang="en-US" dirty="0"/>
              <a:t>ETHNICITY</a:t>
            </a:r>
          </a:p>
          <a:p>
            <a:pPr lvl="1"/>
            <a:r>
              <a:rPr lang="en-US" sz="2800" dirty="0"/>
              <a:t>White: 	53.5%</a:t>
            </a:r>
          </a:p>
          <a:p>
            <a:pPr lvl="1"/>
            <a:r>
              <a:rPr lang="en-US" sz="2800" dirty="0"/>
              <a:t>Af/Am: 21.1%</a:t>
            </a:r>
          </a:p>
          <a:p>
            <a:pPr lvl="1"/>
            <a:r>
              <a:rPr lang="en-US" sz="2800" dirty="0"/>
              <a:t>Hisp:	21.1%</a:t>
            </a:r>
          </a:p>
          <a:p>
            <a:pPr lvl="1"/>
            <a:r>
              <a:rPr lang="en-US" sz="2800" dirty="0"/>
              <a:t>Multi:	  4.2%</a:t>
            </a:r>
          </a:p>
        </p:txBody>
      </p:sp>
      <p:pic>
        <p:nvPicPr>
          <p:cNvPr id="4" name="Content Placeholder 3">
            <a:extLst>
              <a:ext uri="{FF2B5EF4-FFF2-40B4-BE49-F238E27FC236}">
                <a16:creationId xmlns:a16="http://schemas.microsoft.com/office/drawing/2014/main" id="{E6F94D13-7970-4EC6-A1AF-1D912F9B7150}"/>
              </a:ext>
            </a:extLst>
          </p:cNvPr>
          <p:cNvPicPr>
            <a:picLocks/>
          </p:cNvPicPr>
          <p:nvPr/>
        </p:nvPicPr>
        <p:blipFill rotWithShape="1">
          <a:blip r:embed="rId3">
            <a:extLst>
              <a:ext uri="{28A0092B-C50C-407E-A947-70E740481C1C}">
                <a14:useLocalDpi xmlns:a14="http://schemas.microsoft.com/office/drawing/2010/main" val="0"/>
              </a:ext>
            </a:extLst>
          </a:blip>
          <a:srcRect r="18041" b="-3"/>
          <a:stretch/>
        </p:blipFill>
        <p:spPr bwMode="auto">
          <a:xfrm>
            <a:off x="4639056" y="10"/>
            <a:ext cx="7552944" cy="6857990"/>
          </a:xfrm>
          <a:prstGeom prst="rect">
            <a:avLst/>
          </a:prstGeom>
          <a:noFill/>
          <a:effectLst/>
        </p:spPr>
      </p:pic>
    </p:spTree>
    <p:extLst>
      <p:ext uri="{BB962C8B-B14F-4D97-AF65-F5344CB8AC3E}">
        <p14:creationId xmlns:p14="http://schemas.microsoft.com/office/powerpoint/2010/main" val="3368623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280" y="452718"/>
            <a:ext cx="9407173" cy="1074999"/>
          </a:xfrm>
        </p:spPr>
        <p:txBody>
          <a:bodyPr/>
          <a:lstStyle/>
          <a:p>
            <a:r>
              <a:rPr lang="en-US" sz="4000" dirty="0"/>
              <a:t>INSTRUMENTATION - Surveys</a:t>
            </a:r>
          </a:p>
        </p:txBody>
      </p:sp>
      <p:sp>
        <p:nvSpPr>
          <p:cNvPr id="4" name="Content Placeholder 3"/>
          <p:cNvSpPr>
            <a:spLocks noGrp="1"/>
          </p:cNvSpPr>
          <p:nvPr>
            <p:ph idx="1"/>
          </p:nvPr>
        </p:nvSpPr>
        <p:spPr>
          <a:xfrm>
            <a:off x="1103600" y="1382751"/>
            <a:ext cx="8948872" cy="4865655"/>
          </a:xfrm>
        </p:spPr>
        <p:txBody>
          <a:bodyPr>
            <a:normAutofit/>
          </a:bodyPr>
          <a:lstStyle/>
          <a:p>
            <a:r>
              <a:rPr lang="en-US" sz="2800" b="1" dirty="0">
                <a:latin typeface="Calibri" panose="020F0502020204030204" pitchFamily="34" charset="0"/>
              </a:rPr>
              <a:t>Intercultural Sensitivity Scale (ISS)</a:t>
            </a:r>
          </a:p>
          <a:p>
            <a:pPr lvl="1"/>
            <a:r>
              <a:rPr lang="en-US" sz="2800" b="1" dirty="0">
                <a:latin typeface="Calibri" panose="020F0502020204030204" pitchFamily="34" charset="0"/>
              </a:rPr>
              <a:t>24-item , </a:t>
            </a:r>
            <a:r>
              <a:rPr lang="fr-FR" sz="2800" b="1" dirty="0">
                <a:latin typeface="Calibri" panose="020F0502020204030204" pitchFamily="34" charset="0"/>
              </a:rPr>
              <a:t>5 point Likert Scale Questionnaire</a:t>
            </a:r>
            <a:endParaRPr lang="en-US" sz="2800" b="1" dirty="0">
              <a:latin typeface="Calibri" panose="020F0502020204030204" pitchFamily="34" charset="0"/>
            </a:endParaRPr>
          </a:p>
          <a:p>
            <a:pPr marL="1828800" lvl="4" indent="0">
              <a:buNone/>
            </a:pPr>
            <a:r>
              <a:rPr lang="en-US" sz="1800" b="1" dirty="0">
                <a:latin typeface="Calibri" panose="020F0502020204030204" pitchFamily="34" charset="0"/>
              </a:rPr>
              <a:t>(Chen &amp; Starosta, 2000)</a:t>
            </a:r>
          </a:p>
          <a:p>
            <a:pPr marL="1828800" lvl="4" indent="0">
              <a:buNone/>
            </a:pPr>
            <a:r>
              <a:rPr lang="en-US" sz="1800" b="1" dirty="0">
                <a:solidFill>
                  <a:srgbClr val="FF0000"/>
                </a:solidFill>
                <a:highlight>
                  <a:srgbClr val="FFFF00"/>
                </a:highlight>
                <a:latin typeface="Calibri" panose="020F0502020204030204" pitchFamily="34" charset="0"/>
              </a:rPr>
              <a:t>Cronbach Alpha  .88</a:t>
            </a:r>
          </a:p>
          <a:p>
            <a:r>
              <a:rPr lang="en-US" sz="2800" b="1" dirty="0">
                <a:latin typeface="Calibri" panose="020F0502020204030204" pitchFamily="34" charset="0"/>
              </a:rPr>
              <a:t>Miami University Diversity Scale (MUDAS)</a:t>
            </a:r>
          </a:p>
          <a:p>
            <a:pPr lvl="1"/>
            <a:r>
              <a:rPr lang="en-US" sz="2800" b="1" dirty="0">
                <a:latin typeface="Calibri" panose="020F0502020204030204" pitchFamily="34" charset="0"/>
              </a:rPr>
              <a:t>29-item, 5 point Likert Scale Questionnaire</a:t>
            </a:r>
          </a:p>
          <a:p>
            <a:pPr marL="457200" lvl="1" indent="0">
              <a:buNone/>
            </a:pPr>
            <a:r>
              <a:rPr lang="en-US" b="1" dirty="0">
                <a:latin typeface="Calibri" panose="020F0502020204030204" pitchFamily="34" charset="0"/>
              </a:rPr>
              <a:t>			</a:t>
            </a:r>
            <a:r>
              <a:rPr lang="en-US" sz="1900" b="1" dirty="0">
                <a:latin typeface="Calibri" panose="020F0502020204030204" pitchFamily="34" charset="0"/>
              </a:rPr>
              <a:t>(Mosley-Howard, Witte, &amp; Wang, 2011)</a:t>
            </a:r>
          </a:p>
          <a:p>
            <a:pPr marL="1828800" lvl="4" indent="0">
              <a:buNone/>
            </a:pPr>
            <a:r>
              <a:rPr lang="en-US" sz="1800" b="1" dirty="0">
                <a:solidFill>
                  <a:srgbClr val="FF0000"/>
                </a:solidFill>
                <a:highlight>
                  <a:srgbClr val="FFFF00"/>
                </a:highlight>
                <a:latin typeface="Calibri" panose="020F0502020204030204" pitchFamily="34" charset="0"/>
              </a:rPr>
              <a:t>Cronbach Alpha  .82</a:t>
            </a:r>
          </a:p>
          <a:p>
            <a:pPr marL="1828800" lvl="4" indent="0">
              <a:buNone/>
            </a:pPr>
            <a:endParaRPr lang="en-US" dirty="0">
              <a:latin typeface="Calibri" panose="020F0502020204030204" pitchFamily="34" charset="0"/>
            </a:endParaRPr>
          </a:p>
          <a:p>
            <a:r>
              <a:rPr lang="en-US" sz="2800" b="1" dirty="0">
                <a:latin typeface="Calibri" panose="020F0502020204030204" pitchFamily="34" charset="0"/>
              </a:rPr>
              <a:t>5 CAPS Open-ended questions</a:t>
            </a:r>
          </a:p>
          <a:p>
            <a:pPr lvl="1"/>
            <a:endParaRPr lang="en-US" sz="2600" dirty="0">
              <a:latin typeface="Calibri" panose="020F0502020204030204" pitchFamily="34" charset="0"/>
            </a:endParaRPr>
          </a:p>
        </p:txBody>
      </p:sp>
    </p:spTree>
    <p:extLst>
      <p:ext uri="{BB962C8B-B14F-4D97-AF65-F5344CB8AC3E}">
        <p14:creationId xmlns:p14="http://schemas.microsoft.com/office/powerpoint/2010/main" val="40675092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20">
            <a:extLst>
              <a:ext uri="{FF2B5EF4-FFF2-40B4-BE49-F238E27FC236}">
                <a16:creationId xmlns:a16="http://schemas.microsoft.com/office/drawing/2014/main" id="{15911E3A-C35B-4EF7-A355-B84E9A14AF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50" name="Group 22">
            <a:extLst>
              <a:ext uri="{FF2B5EF4-FFF2-40B4-BE49-F238E27FC236}">
                <a16:creationId xmlns:a16="http://schemas.microsoft.com/office/drawing/2014/main" id="{E21ADB3D-AD65-44B4-847D-5E90E90A5D1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24"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8"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9"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0"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2"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3"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4"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5"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6"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7"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8"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0"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41"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46" name="Group 45">
            <a:extLst>
              <a:ext uri="{FF2B5EF4-FFF2-40B4-BE49-F238E27FC236}">
                <a16:creationId xmlns:a16="http://schemas.microsoft.com/office/drawing/2014/main" id="{5F8A7F7F-DD1A-4F41-98AC-B9CE2A620CDC}"/>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47" name="Rectangle 46">
              <a:extLst>
                <a:ext uri="{FF2B5EF4-FFF2-40B4-BE49-F238E27FC236}">
                  <a16:creationId xmlns:a16="http://schemas.microsoft.com/office/drawing/2014/main" id="{CEF47228-EB7C-4EBA-BE01-DA6CB241028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8"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 name="Rectangle 48">
              <a:extLst>
                <a:ext uri="{FF2B5EF4-FFF2-40B4-BE49-F238E27FC236}">
                  <a16:creationId xmlns:a16="http://schemas.microsoft.com/office/drawing/2014/main" id="{DCF573BC-A06F-4036-A3A8-9D07DDE6225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a:extLst>
              <a:ext uri="{FF2B5EF4-FFF2-40B4-BE49-F238E27FC236}">
                <a16:creationId xmlns:a16="http://schemas.microsoft.com/office/drawing/2014/main" id="{80CF5C5D-8B85-469A-8482-6987871D840D}"/>
              </a:ext>
            </a:extLst>
          </p:cNvPr>
          <p:cNvSpPr>
            <a:spLocks noGrp="1"/>
          </p:cNvSpPr>
          <p:nvPr>
            <p:ph type="title"/>
          </p:nvPr>
        </p:nvSpPr>
        <p:spPr>
          <a:xfrm>
            <a:off x="904877" y="2415322"/>
            <a:ext cx="3451730" cy="2399869"/>
          </a:xfrm>
        </p:spPr>
        <p:txBody>
          <a:bodyPr>
            <a:normAutofit/>
          </a:bodyPr>
          <a:lstStyle/>
          <a:p>
            <a:pPr algn="ctr"/>
            <a:r>
              <a:rPr lang="en-US" sz="4000" dirty="0">
                <a:solidFill>
                  <a:srgbClr val="FFFFFF"/>
                </a:solidFill>
              </a:rPr>
              <a:t>FINDINGS</a:t>
            </a:r>
            <a:br>
              <a:rPr lang="en-US" sz="4000" dirty="0">
                <a:solidFill>
                  <a:srgbClr val="FFFFFF"/>
                </a:solidFill>
              </a:rPr>
            </a:br>
            <a:r>
              <a:rPr lang="en-US" sz="4000" dirty="0">
                <a:solidFill>
                  <a:srgbClr val="FFFFFF"/>
                </a:solidFill>
              </a:rPr>
              <a:t>RESEARCH</a:t>
            </a:r>
            <a:br>
              <a:rPr lang="en-US" sz="4000" dirty="0">
                <a:solidFill>
                  <a:srgbClr val="FFFFFF"/>
                </a:solidFill>
              </a:rPr>
            </a:br>
            <a:r>
              <a:rPr lang="en-US" sz="4000" dirty="0">
                <a:solidFill>
                  <a:srgbClr val="FFFFFF"/>
                </a:solidFill>
              </a:rPr>
              <a:t>QUESTION</a:t>
            </a:r>
            <a:br>
              <a:rPr lang="en-US" sz="4000" dirty="0">
                <a:solidFill>
                  <a:srgbClr val="FFFFFF"/>
                </a:solidFill>
              </a:rPr>
            </a:br>
            <a:r>
              <a:rPr lang="en-US" sz="4000" dirty="0">
                <a:solidFill>
                  <a:srgbClr val="FFFFFF"/>
                </a:solidFill>
              </a:rPr>
              <a:t> # 1</a:t>
            </a:r>
          </a:p>
        </p:txBody>
      </p:sp>
      <p:sp>
        <p:nvSpPr>
          <p:cNvPr id="3" name="Content Placeholder 2">
            <a:extLst>
              <a:ext uri="{FF2B5EF4-FFF2-40B4-BE49-F238E27FC236}">
                <a16:creationId xmlns:a16="http://schemas.microsoft.com/office/drawing/2014/main" id="{D62C7C24-A88B-476C-8D02-A0BB93F2F587}"/>
              </a:ext>
            </a:extLst>
          </p:cNvPr>
          <p:cNvSpPr>
            <a:spLocks noGrp="1"/>
          </p:cNvSpPr>
          <p:nvPr>
            <p:ph idx="1"/>
          </p:nvPr>
        </p:nvSpPr>
        <p:spPr>
          <a:xfrm>
            <a:off x="4587334" y="265075"/>
            <a:ext cx="7484018" cy="5777102"/>
          </a:xfrm>
        </p:spPr>
        <p:txBody>
          <a:bodyPr anchor="ctr">
            <a:normAutofit lnSpcReduction="10000"/>
          </a:bodyPr>
          <a:lstStyle/>
          <a:p>
            <a:pPr lvl="0"/>
            <a:endParaRPr lang="en-US" dirty="0"/>
          </a:p>
          <a:p>
            <a:pPr lvl="0"/>
            <a:endParaRPr lang="en-US" dirty="0"/>
          </a:p>
          <a:p>
            <a:pPr lvl="0"/>
            <a:r>
              <a:rPr lang="en-US" dirty="0"/>
              <a:t>To what extent does the perception of cultural diversity awareness of CR differ from that of PP?</a:t>
            </a:r>
          </a:p>
          <a:p>
            <a:pPr lvl="0"/>
            <a:endParaRPr lang="en-US" sz="2000" dirty="0"/>
          </a:p>
          <a:p>
            <a:pPr marL="0" lvl="0" indent="0">
              <a:buNone/>
            </a:pPr>
            <a:r>
              <a:rPr lang="en-US" i="1" dirty="0"/>
              <a:t>		t</a:t>
            </a:r>
            <a:r>
              <a:rPr lang="en-US" dirty="0"/>
              <a:t> (39) = 1.44, p = 0.16 </a:t>
            </a:r>
          </a:p>
          <a:p>
            <a:pPr marL="0" lvl="0" indent="0">
              <a:buNone/>
            </a:pPr>
            <a:endParaRPr lang="en-US" dirty="0"/>
          </a:p>
          <a:p>
            <a:pPr marL="0" lvl="0" indent="0">
              <a:buNone/>
            </a:pPr>
            <a:r>
              <a:rPr lang="en-US" sz="2800" b="1" dirty="0"/>
              <a:t>CR</a:t>
            </a:r>
            <a:r>
              <a:rPr lang="en-US" sz="2800" dirty="0"/>
              <a:t> perceptions of </a:t>
            </a:r>
            <a:r>
              <a:rPr lang="en-US" sz="2800" b="1" dirty="0"/>
              <a:t>cultural diversity awareness</a:t>
            </a:r>
          </a:p>
          <a:p>
            <a:pPr marL="462458" lvl="1"/>
            <a:r>
              <a:rPr lang="en-US" sz="2800" dirty="0"/>
              <a:t> (</a:t>
            </a:r>
            <a:r>
              <a:rPr lang="en-US" sz="2800" i="1" dirty="0"/>
              <a:t>M</a:t>
            </a:r>
            <a:r>
              <a:rPr lang="en-US" sz="2800" dirty="0"/>
              <a:t> = 3.76, </a:t>
            </a:r>
            <a:r>
              <a:rPr lang="en-US" sz="2800" i="1" dirty="0"/>
              <a:t>SD</a:t>
            </a:r>
            <a:r>
              <a:rPr lang="en-US" sz="2800" dirty="0"/>
              <a:t> = 0.34)</a:t>
            </a:r>
            <a:r>
              <a:rPr lang="en-US" sz="2800" i="1" dirty="0"/>
              <a:t> </a:t>
            </a:r>
            <a:r>
              <a:rPr lang="en-US" sz="2800" dirty="0"/>
              <a:t>were identified as having no statistically significant difference from the perceptions of </a:t>
            </a:r>
            <a:r>
              <a:rPr lang="en-US" sz="2800" b="1" dirty="0"/>
              <a:t>PP </a:t>
            </a:r>
            <a:r>
              <a:rPr lang="en-US" sz="2800" dirty="0"/>
              <a:t>(</a:t>
            </a:r>
            <a:r>
              <a:rPr lang="en-US" sz="2800" i="1" dirty="0"/>
              <a:t>M</a:t>
            </a:r>
            <a:r>
              <a:rPr lang="en-US" sz="2800" dirty="0"/>
              <a:t> = 3.91, </a:t>
            </a:r>
            <a:r>
              <a:rPr lang="en-US" sz="2800" i="1" dirty="0"/>
              <a:t>SD</a:t>
            </a:r>
            <a:r>
              <a:rPr lang="en-US" sz="2800" dirty="0"/>
              <a:t> = 0.32) </a:t>
            </a:r>
          </a:p>
          <a:p>
            <a:pPr marL="462458" lvl="1"/>
            <a:endParaRPr lang="en-US" sz="2800" dirty="0"/>
          </a:p>
          <a:p>
            <a:pPr marL="233858" lvl="1" indent="0">
              <a:buNone/>
            </a:pPr>
            <a:r>
              <a:rPr lang="en-US" sz="2800" i="1" dirty="0"/>
              <a:t>	</a:t>
            </a:r>
            <a:endParaRPr lang="en-US" sz="2800" dirty="0"/>
          </a:p>
          <a:p>
            <a:pPr marL="0" lvl="0" indent="0">
              <a:buNone/>
            </a:pPr>
            <a:endParaRPr lang="en-US" sz="2000" dirty="0"/>
          </a:p>
        </p:txBody>
      </p:sp>
    </p:spTree>
    <p:extLst>
      <p:ext uri="{BB962C8B-B14F-4D97-AF65-F5344CB8AC3E}">
        <p14:creationId xmlns:p14="http://schemas.microsoft.com/office/powerpoint/2010/main" val="28383844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15911E3A-C35B-4EF7-A355-B84E9A14AF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23" name="Group 22">
            <a:extLst>
              <a:ext uri="{FF2B5EF4-FFF2-40B4-BE49-F238E27FC236}">
                <a16:creationId xmlns:a16="http://schemas.microsoft.com/office/drawing/2014/main" id="{E21ADB3D-AD65-44B4-847D-5E90E90A5D1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24"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8"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9"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0"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2"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3"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4"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5"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6"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7"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8"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0"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41"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46" name="Group 45">
            <a:extLst>
              <a:ext uri="{FF2B5EF4-FFF2-40B4-BE49-F238E27FC236}">
                <a16:creationId xmlns:a16="http://schemas.microsoft.com/office/drawing/2014/main" id="{5F8A7F7F-DD1A-4F41-98AC-B9CE2A620CDC}"/>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47" name="Rectangle 46">
              <a:extLst>
                <a:ext uri="{FF2B5EF4-FFF2-40B4-BE49-F238E27FC236}">
                  <a16:creationId xmlns:a16="http://schemas.microsoft.com/office/drawing/2014/main" id="{CEF47228-EB7C-4EBA-BE01-DA6CB241028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8"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9" name="Rectangle 48">
              <a:extLst>
                <a:ext uri="{FF2B5EF4-FFF2-40B4-BE49-F238E27FC236}">
                  <a16:creationId xmlns:a16="http://schemas.microsoft.com/office/drawing/2014/main" id="{DCF573BC-A06F-4036-A3A8-9D07DDE6225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a:extLst>
              <a:ext uri="{FF2B5EF4-FFF2-40B4-BE49-F238E27FC236}">
                <a16:creationId xmlns:a16="http://schemas.microsoft.com/office/drawing/2014/main" id="{80CF5C5D-8B85-469A-8482-6987871D840D}"/>
              </a:ext>
            </a:extLst>
          </p:cNvPr>
          <p:cNvSpPr>
            <a:spLocks noGrp="1"/>
          </p:cNvSpPr>
          <p:nvPr>
            <p:ph type="title"/>
          </p:nvPr>
        </p:nvSpPr>
        <p:spPr>
          <a:xfrm>
            <a:off x="904877" y="2415322"/>
            <a:ext cx="3451730" cy="2399869"/>
          </a:xfrm>
        </p:spPr>
        <p:txBody>
          <a:bodyPr>
            <a:normAutofit/>
          </a:bodyPr>
          <a:lstStyle/>
          <a:p>
            <a:pPr algn="ctr"/>
            <a:r>
              <a:rPr lang="en-US" sz="4000" dirty="0">
                <a:solidFill>
                  <a:srgbClr val="FFFFFF"/>
                </a:solidFill>
              </a:rPr>
              <a:t>FINDINGS</a:t>
            </a:r>
            <a:br>
              <a:rPr lang="en-US" sz="4000" dirty="0">
                <a:solidFill>
                  <a:srgbClr val="FFFFFF"/>
                </a:solidFill>
              </a:rPr>
            </a:br>
            <a:r>
              <a:rPr lang="en-US" sz="4000" dirty="0">
                <a:solidFill>
                  <a:srgbClr val="FFFFFF"/>
                </a:solidFill>
              </a:rPr>
              <a:t>RESEARCH</a:t>
            </a:r>
            <a:br>
              <a:rPr lang="en-US" sz="4000" dirty="0">
                <a:solidFill>
                  <a:srgbClr val="FFFFFF"/>
                </a:solidFill>
              </a:rPr>
            </a:br>
            <a:r>
              <a:rPr lang="en-US" sz="4000" dirty="0">
                <a:solidFill>
                  <a:srgbClr val="FFFFFF"/>
                </a:solidFill>
              </a:rPr>
              <a:t>QUESTION</a:t>
            </a:r>
            <a:br>
              <a:rPr lang="en-US" sz="4000" dirty="0">
                <a:solidFill>
                  <a:srgbClr val="FFFFFF"/>
                </a:solidFill>
              </a:rPr>
            </a:br>
            <a:r>
              <a:rPr lang="en-US" sz="4000" dirty="0">
                <a:solidFill>
                  <a:srgbClr val="FFFFFF"/>
                </a:solidFill>
              </a:rPr>
              <a:t> # 2</a:t>
            </a:r>
          </a:p>
        </p:txBody>
      </p:sp>
      <p:sp>
        <p:nvSpPr>
          <p:cNvPr id="3" name="Content Placeholder 2">
            <a:extLst>
              <a:ext uri="{FF2B5EF4-FFF2-40B4-BE49-F238E27FC236}">
                <a16:creationId xmlns:a16="http://schemas.microsoft.com/office/drawing/2014/main" id="{D62C7C24-A88B-476C-8D02-A0BB93F2F587}"/>
              </a:ext>
            </a:extLst>
          </p:cNvPr>
          <p:cNvSpPr>
            <a:spLocks noGrp="1"/>
          </p:cNvSpPr>
          <p:nvPr>
            <p:ph idx="1"/>
          </p:nvPr>
        </p:nvSpPr>
        <p:spPr>
          <a:xfrm>
            <a:off x="4587334" y="376238"/>
            <a:ext cx="7474492" cy="5677089"/>
          </a:xfrm>
        </p:spPr>
        <p:txBody>
          <a:bodyPr anchor="ctr">
            <a:normAutofit fontScale="92500" lnSpcReduction="20000"/>
          </a:bodyPr>
          <a:lstStyle/>
          <a:p>
            <a:pPr lvl="0"/>
            <a:endParaRPr lang="en-US" sz="2400" dirty="0"/>
          </a:p>
          <a:p>
            <a:pPr lvl="0"/>
            <a:endParaRPr lang="en-US" sz="2400" dirty="0"/>
          </a:p>
          <a:p>
            <a:pPr lvl="0"/>
            <a:endParaRPr lang="en-US" sz="2400" dirty="0"/>
          </a:p>
          <a:p>
            <a:pPr lvl="0"/>
            <a:endParaRPr lang="en-US" sz="3000" dirty="0"/>
          </a:p>
          <a:p>
            <a:pPr lvl="0"/>
            <a:endParaRPr lang="en-US" sz="3000" dirty="0"/>
          </a:p>
          <a:p>
            <a:pPr lvl="0"/>
            <a:r>
              <a:rPr lang="en-US" sz="3000" dirty="0"/>
              <a:t>To what extent does the cultural diversity awareness of both CR and PP relate to their intercultural sensitivity toward one another? </a:t>
            </a:r>
          </a:p>
          <a:p>
            <a:pPr marL="0" lvl="0" indent="0">
              <a:buNone/>
            </a:pPr>
            <a:r>
              <a:rPr lang="en-US" dirty="0"/>
              <a:t> </a:t>
            </a:r>
          </a:p>
          <a:p>
            <a:pPr marL="0" lvl="0" indent="0">
              <a:buNone/>
            </a:pPr>
            <a:r>
              <a:rPr lang="en-US" dirty="0"/>
              <a:t>	</a:t>
            </a:r>
            <a:r>
              <a:rPr lang="en-US" sz="3000" i="1" dirty="0"/>
              <a:t>r</a:t>
            </a:r>
            <a:r>
              <a:rPr lang="en-US" sz="3000" dirty="0"/>
              <a:t>(72) = .67, </a:t>
            </a:r>
            <a:r>
              <a:rPr lang="en-US" sz="3000" i="1" dirty="0"/>
              <a:t>p = </a:t>
            </a:r>
            <a:r>
              <a:rPr lang="en-US" sz="3000" dirty="0"/>
              <a:t>.005</a:t>
            </a:r>
          </a:p>
          <a:p>
            <a:pPr marL="0" lvl="0" indent="0">
              <a:buNone/>
            </a:pPr>
            <a:endParaRPr lang="en-US" dirty="0"/>
          </a:p>
          <a:p>
            <a:pPr marL="0" indent="0">
              <a:buNone/>
            </a:pPr>
            <a:r>
              <a:rPr lang="en-US" sz="3000" dirty="0"/>
              <a:t>There was a SIGNIFICANT POSITIVE RELATIONSHIP between cultural diversity awareness (CDA) and intercultural sensitivity (IS) </a:t>
            </a:r>
          </a:p>
          <a:p>
            <a:pPr marL="0" indent="0">
              <a:buNone/>
            </a:pPr>
            <a:endParaRPr lang="en-US" sz="3000" dirty="0"/>
          </a:p>
          <a:p>
            <a:pPr marL="0" lvl="0" indent="0">
              <a:buNone/>
            </a:pPr>
            <a:endParaRPr lang="en-US" dirty="0"/>
          </a:p>
          <a:p>
            <a:pPr marL="0" lvl="0" indent="0">
              <a:buNone/>
            </a:pPr>
            <a:endParaRPr lang="en-US" dirty="0"/>
          </a:p>
          <a:p>
            <a:pPr lvl="0"/>
            <a:endParaRPr lang="en-US" sz="3000" dirty="0"/>
          </a:p>
          <a:p>
            <a:pPr marL="0" lvl="0" indent="0">
              <a:buNone/>
            </a:pPr>
            <a:endParaRPr lang="en-US" sz="2000" dirty="0"/>
          </a:p>
          <a:p>
            <a:pPr lvl="0"/>
            <a:endParaRPr lang="en-US" sz="2000" dirty="0"/>
          </a:p>
          <a:p>
            <a:pPr marL="0" lvl="0" indent="0">
              <a:buNone/>
            </a:pPr>
            <a:endParaRPr lang="en-US" sz="2000" dirty="0"/>
          </a:p>
        </p:txBody>
      </p:sp>
    </p:spTree>
    <p:extLst>
      <p:ext uri="{BB962C8B-B14F-4D97-AF65-F5344CB8AC3E}">
        <p14:creationId xmlns:p14="http://schemas.microsoft.com/office/powerpoint/2010/main" val="30725841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15911E3A-C35B-4EF7-A355-B84E9A14AF4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27" name="Group 26">
            <a:extLst>
              <a:ext uri="{FF2B5EF4-FFF2-40B4-BE49-F238E27FC236}">
                <a16:creationId xmlns:a16="http://schemas.microsoft.com/office/drawing/2014/main" id="{E21ADB3D-AD65-44B4-847D-5E90E90A5D1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28"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2"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3"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4"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5"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6"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7"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8"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4"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45"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0" name="Group 49">
            <a:extLst>
              <a:ext uri="{FF2B5EF4-FFF2-40B4-BE49-F238E27FC236}">
                <a16:creationId xmlns:a16="http://schemas.microsoft.com/office/drawing/2014/main" id="{5F8A7F7F-DD1A-4F41-98AC-B9CE2A620CDC}"/>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51" name="Rectangle 50">
              <a:extLst>
                <a:ext uri="{FF2B5EF4-FFF2-40B4-BE49-F238E27FC236}">
                  <a16:creationId xmlns:a16="http://schemas.microsoft.com/office/drawing/2014/main" id="{CEF47228-EB7C-4EBA-BE01-DA6CB241028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2"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 name="Rectangle 52">
              <a:extLst>
                <a:ext uri="{FF2B5EF4-FFF2-40B4-BE49-F238E27FC236}">
                  <a16:creationId xmlns:a16="http://schemas.microsoft.com/office/drawing/2014/main" id="{DCF573BC-A06F-4036-A3A8-9D07DDE6225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a:extLst>
              <a:ext uri="{FF2B5EF4-FFF2-40B4-BE49-F238E27FC236}">
                <a16:creationId xmlns:a16="http://schemas.microsoft.com/office/drawing/2014/main" id="{80CF5C5D-8B85-469A-8482-6987871D840D}"/>
              </a:ext>
            </a:extLst>
          </p:cNvPr>
          <p:cNvSpPr>
            <a:spLocks noGrp="1"/>
          </p:cNvSpPr>
          <p:nvPr>
            <p:ph type="title"/>
          </p:nvPr>
        </p:nvSpPr>
        <p:spPr>
          <a:xfrm>
            <a:off x="904877" y="2415322"/>
            <a:ext cx="3451730" cy="2399869"/>
          </a:xfrm>
        </p:spPr>
        <p:txBody>
          <a:bodyPr>
            <a:normAutofit/>
          </a:bodyPr>
          <a:lstStyle/>
          <a:p>
            <a:pPr algn="ctr"/>
            <a:r>
              <a:rPr lang="en-US" sz="4000" dirty="0">
                <a:solidFill>
                  <a:srgbClr val="FFFFFF"/>
                </a:solidFill>
              </a:rPr>
              <a:t>FINDINGS</a:t>
            </a:r>
            <a:br>
              <a:rPr lang="en-US" sz="4000" dirty="0">
                <a:solidFill>
                  <a:srgbClr val="FFFFFF"/>
                </a:solidFill>
              </a:rPr>
            </a:br>
            <a:r>
              <a:rPr lang="en-US" sz="4000" dirty="0">
                <a:solidFill>
                  <a:srgbClr val="FFFFFF"/>
                </a:solidFill>
              </a:rPr>
              <a:t>RESEARCH</a:t>
            </a:r>
            <a:br>
              <a:rPr lang="en-US" sz="4000" dirty="0">
                <a:solidFill>
                  <a:srgbClr val="FFFFFF"/>
                </a:solidFill>
              </a:rPr>
            </a:br>
            <a:r>
              <a:rPr lang="en-US" sz="4000" dirty="0">
                <a:solidFill>
                  <a:srgbClr val="FFFFFF"/>
                </a:solidFill>
              </a:rPr>
              <a:t>QUESTION </a:t>
            </a:r>
            <a:br>
              <a:rPr lang="en-US" sz="4000" dirty="0">
                <a:solidFill>
                  <a:srgbClr val="FFFFFF"/>
                </a:solidFill>
              </a:rPr>
            </a:br>
            <a:r>
              <a:rPr lang="en-US" sz="4000" dirty="0">
                <a:solidFill>
                  <a:srgbClr val="FFFFFF"/>
                </a:solidFill>
              </a:rPr>
              <a:t># 3</a:t>
            </a:r>
          </a:p>
        </p:txBody>
      </p:sp>
      <p:sp>
        <p:nvSpPr>
          <p:cNvPr id="3" name="Content Placeholder 2">
            <a:extLst>
              <a:ext uri="{FF2B5EF4-FFF2-40B4-BE49-F238E27FC236}">
                <a16:creationId xmlns:a16="http://schemas.microsoft.com/office/drawing/2014/main" id="{D62C7C24-A88B-476C-8D02-A0BB93F2F587}"/>
              </a:ext>
            </a:extLst>
          </p:cNvPr>
          <p:cNvSpPr>
            <a:spLocks noGrp="1"/>
          </p:cNvSpPr>
          <p:nvPr>
            <p:ph idx="1"/>
          </p:nvPr>
        </p:nvSpPr>
        <p:spPr>
          <a:xfrm>
            <a:off x="4469320" y="804672"/>
            <a:ext cx="7616317" cy="5845510"/>
          </a:xfrm>
        </p:spPr>
        <p:txBody>
          <a:bodyPr anchor="ctr">
            <a:normAutofit lnSpcReduction="10000"/>
          </a:bodyPr>
          <a:lstStyle/>
          <a:p>
            <a:pPr lvl="0"/>
            <a:endParaRPr lang="en-US" dirty="0"/>
          </a:p>
          <a:p>
            <a:pPr lvl="0"/>
            <a:endParaRPr lang="en-US" dirty="0"/>
          </a:p>
          <a:p>
            <a:pPr lvl="0"/>
            <a:r>
              <a:rPr lang="en-US" dirty="0"/>
              <a:t>To what extent do the perceptions of cultural diversity awareness relate to the likelihood of CR and PP contributing their efforts toward improving the goals of CAPS, including the prevention of crime?</a:t>
            </a:r>
          </a:p>
          <a:p>
            <a:pPr marL="457200" lvl="1" indent="0">
              <a:buNone/>
            </a:pPr>
            <a:r>
              <a:rPr lang="en-US" sz="2800" i="1" dirty="0"/>
              <a:t>	r</a:t>
            </a:r>
            <a:r>
              <a:rPr lang="en-US" sz="2800" baseline="-25000" dirty="0"/>
              <a:t>s </a:t>
            </a:r>
            <a:r>
              <a:rPr lang="en-US" sz="2800" dirty="0"/>
              <a:t>(72) = .44, </a:t>
            </a:r>
            <a:r>
              <a:rPr lang="en-US" sz="2800" i="1" dirty="0"/>
              <a:t>p</a:t>
            </a:r>
            <a:r>
              <a:rPr lang="en-US" sz="2800" dirty="0"/>
              <a:t> = .005</a:t>
            </a:r>
          </a:p>
          <a:p>
            <a:pPr marL="457200" lvl="1" indent="0">
              <a:buNone/>
            </a:pPr>
            <a:endParaRPr lang="en-US" sz="2800" dirty="0"/>
          </a:p>
          <a:p>
            <a:pPr marL="457200" lvl="1" indent="0">
              <a:buNone/>
            </a:pPr>
            <a:endParaRPr lang="en-US" sz="2800" dirty="0"/>
          </a:p>
          <a:p>
            <a:pPr marL="0" lvl="0" indent="0">
              <a:lnSpc>
                <a:spcPct val="100000"/>
              </a:lnSpc>
              <a:spcBef>
                <a:spcPts val="0"/>
              </a:spcBef>
              <a:buNone/>
            </a:pPr>
            <a:r>
              <a:rPr lang="en-US" sz="1800" dirty="0"/>
              <a:t>#65 :</a:t>
            </a:r>
          </a:p>
          <a:p>
            <a:pPr marL="171450" lvl="0" indent="-171450">
              <a:lnSpc>
                <a:spcPct val="100000"/>
              </a:lnSpc>
              <a:spcBef>
                <a:spcPts val="0"/>
              </a:spcBef>
            </a:pPr>
            <a:r>
              <a:rPr lang="en-US" sz="2000" dirty="0">
                <a:solidFill>
                  <a:prstClr val="black"/>
                </a:solidFill>
              </a:rPr>
              <a:t>“efforts on improving the relationship between community residents and police personnel is the </a:t>
            </a:r>
            <a:r>
              <a:rPr lang="en-US" sz="2000" b="1" dirty="0">
                <a:solidFill>
                  <a:prstClr val="black"/>
                </a:solidFill>
              </a:rPr>
              <a:t>sole responsibility of community residents </a:t>
            </a:r>
            <a:r>
              <a:rPr lang="en-US" sz="2000" dirty="0">
                <a:solidFill>
                  <a:prstClr val="black"/>
                </a:solidFill>
              </a:rPr>
              <a:t>forming positive attitudes toward police personnel” </a:t>
            </a:r>
            <a:r>
              <a:rPr lang="en-US" sz="2000" b="1" dirty="0">
                <a:solidFill>
                  <a:prstClr val="black"/>
                </a:solidFill>
              </a:rPr>
              <a:t>had a significant positive relationship with cultural diversity awareness</a:t>
            </a:r>
          </a:p>
          <a:p>
            <a:pPr marL="171450" lvl="0" indent="-171450">
              <a:lnSpc>
                <a:spcPct val="100000"/>
              </a:lnSpc>
              <a:spcBef>
                <a:spcPts val="0"/>
              </a:spcBef>
            </a:pPr>
            <a:endParaRPr lang="en-US" sz="2000" dirty="0">
              <a:solidFill>
                <a:prstClr val="black"/>
              </a:solidFill>
            </a:endParaRPr>
          </a:p>
          <a:p>
            <a:pPr marL="457200" lvl="1" indent="0">
              <a:buNone/>
            </a:pPr>
            <a:endParaRPr lang="en-US" sz="2800" dirty="0"/>
          </a:p>
          <a:p>
            <a:pPr marL="457200" lvl="1" indent="0">
              <a:buNone/>
            </a:pPr>
            <a:endParaRPr lang="en-US" sz="2800" dirty="0"/>
          </a:p>
        </p:txBody>
      </p:sp>
    </p:spTree>
    <p:extLst>
      <p:ext uri="{BB962C8B-B14F-4D97-AF65-F5344CB8AC3E}">
        <p14:creationId xmlns:p14="http://schemas.microsoft.com/office/powerpoint/2010/main" val="5230089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45EDD-6EE6-4397-83BD-81AE4936A1EE}"/>
              </a:ext>
            </a:extLst>
          </p:cNvPr>
          <p:cNvSpPr>
            <a:spLocks noGrp="1"/>
          </p:cNvSpPr>
          <p:nvPr>
            <p:ph type="title"/>
          </p:nvPr>
        </p:nvSpPr>
        <p:spPr>
          <a:xfrm>
            <a:off x="838200" y="365125"/>
            <a:ext cx="10515600" cy="1325563"/>
          </a:xfrm>
        </p:spPr>
        <p:txBody>
          <a:bodyPr>
            <a:normAutofit/>
          </a:bodyPr>
          <a:lstStyle/>
          <a:p>
            <a:r>
              <a:rPr lang="en-US" sz="4000" dirty="0"/>
              <a:t>CONCLUSIONS</a:t>
            </a:r>
          </a:p>
        </p:txBody>
      </p:sp>
      <p:sp>
        <p:nvSpPr>
          <p:cNvPr id="3" name="Content Placeholder 2">
            <a:extLst>
              <a:ext uri="{FF2B5EF4-FFF2-40B4-BE49-F238E27FC236}">
                <a16:creationId xmlns:a16="http://schemas.microsoft.com/office/drawing/2014/main" id="{622724B6-12B4-4672-9821-95C41DB75F4B}"/>
              </a:ext>
            </a:extLst>
          </p:cNvPr>
          <p:cNvSpPr>
            <a:spLocks noGrp="1"/>
          </p:cNvSpPr>
          <p:nvPr>
            <p:ph idx="1"/>
          </p:nvPr>
        </p:nvSpPr>
        <p:spPr>
          <a:xfrm>
            <a:off x="838200" y="1690687"/>
            <a:ext cx="10515600" cy="4486275"/>
          </a:xfrm>
        </p:spPr>
        <p:txBody>
          <a:bodyPr>
            <a:normAutofit/>
          </a:bodyPr>
          <a:lstStyle/>
          <a:p>
            <a:pPr marL="0" indent="0">
              <a:buNone/>
            </a:pPr>
            <a:endParaRPr lang="en-US" sz="1800" dirty="0"/>
          </a:p>
          <a:p>
            <a:pPr marL="0" indent="0">
              <a:buNone/>
            </a:pPr>
            <a:endParaRPr lang="en-US" sz="1800" dirty="0"/>
          </a:p>
          <a:p>
            <a:r>
              <a:rPr lang="en-US" u="sng" dirty="0"/>
              <a:t>How </a:t>
            </a:r>
            <a:r>
              <a:rPr lang="en-US" dirty="0"/>
              <a:t>to unite CR and PP in collective training –issues of importance</a:t>
            </a:r>
          </a:p>
          <a:p>
            <a:pPr marL="0" indent="0">
              <a:buNone/>
            </a:pPr>
            <a:r>
              <a:rPr lang="en-US" sz="1800" dirty="0"/>
              <a:t>	(“A 2016 Police Accountability”, n.d; Bonilla-Silva, 2015)</a:t>
            </a:r>
          </a:p>
          <a:p>
            <a:pPr marL="0" indent="0">
              <a:buNone/>
            </a:pPr>
            <a:endParaRPr lang="en-US" sz="1800" dirty="0"/>
          </a:p>
          <a:p>
            <a:r>
              <a:rPr lang="en-US" dirty="0"/>
              <a:t>The focus of training should include topics of diverse cultural behaviors</a:t>
            </a:r>
          </a:p>
          <a:p>
            <a:pPr marL="0" indent="0">
              <a:buNone/>
            </a:pPr>
            <a:r>
              <a:rPr lang="en-US" sz="1800" dirty="0"/>
              <a:t>	</a:t>
            </a:r>
            <a:r>
              <a:rPr lang="en-US" dirty="0"/>
              <a:t> </a:t>
            </a:r>
            <a:r>
              <a:rPr lang="en-US" sz="1800" dirty="0"/>
              <a:t>(Bent-Goodley &amp; Smith, 2017; Giwa, James, Anucha, &amp; Schwartz, 2014; Patton et al., 2017)</a:t>
            </a:r>
          </a:p>
          <a:p>
            <a:pPr marL="0" indent="0">
              <a:buNone/>
            </a:pPr>
            <a:endParaRPr lang="en-US" sz="1800" dirty="0"/>
          </a:p>
        </p:txBody>
      </p:sp>
    </p:spTree>
    <p:extLst>
      <p:ext uri="{BB962C8B-B14F-4D97-AF65-F5344CB8AC3E}">
        <p14:creationId xmlns:p14="http://schemas.microsoft.com/office/powerpoint/2010/main" val="3817437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7E3D506-1D98-4569-8E61-50898726C044}"/>
              </a:ext>
            </a:extLst>
          </p:cNvPr>
          <p:cNvSpPr>
            <a:spLocks noGrp="1"/>
          </p:cNvSpPr>
          <p:nvPr>
            <p:ph type="title"/>
          </p:nvPr>
        </p:nvSpPr>
        <p:spPr>
          <a:xfrm>
            <a:off x="838200" y="963877"/>
            <a:ext cx="3494362" cy="4930246"/>
          </a:xfrm>
        </p:spPr>
        <p:txBody>
          <a:bodyPr>
            <a:normAutofit/>
          </a:bodyPr>
          <a:lstStyle/>
          <a:p>
            <a:pPr algn="r"/>
            <a:r>
              <a:rPr lang="en-US" sz="4000" dirty="0">
                <a:solidFill>
                  <a:schemeClr val="accent1"/>
                </a:solidFill>
              </a:rPr>
              <a:t>IMPLICATIONS</a:t>
            </a:r>
            <a:br>
              <a:rPr lang="en-US" sz="4000" dirty="0">
                <a:solidFill>
                  <a:schemeClr val="accent1"/>
                </a:solidFill>
              </a:rPr>
            </a:br>
            <a:r>
              <a:rPr lang="en-US" sz="4000" dirty="0">
                <a:solidFill>
                  <a:schemeClr val="accent1"/>
                </a:solidFill>
              </a:rPr>
              <a:t>Research Question #1</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1380149-4604-4CD4-B4A6-3608CC0BEA63}"/>
              </a:ext>
            </a:extLst>
          </p:cNvPr>
          <p:cNvSpPr>
            <a:spLocks noGrp="1"/>
          </p:cNvSpPr>
          <p:nvPr>
            <p:ph idx="1"/>
          </p:nvPr>
        </p:nvSpPr>
        <p:spPr>
          <a:xfrm>
            <a:off x="4976031" y="963877"/>
            <a:ext cx="6377769" cy="4930246"/>
          </a:xfrm>
        </p:spPr>
        <p:txBody>
          <a:bodyPr anchor="ctr">
            <a:normAutofit lnSpcReduction="10000"/>
          </a:bodyPr>
          <a:lstStyle/>
          <a:p>
            <a:pPr marL="0" lvl="1" indent="0">
              <a:spcBef>
                <a:spcPts val="1000"/>
              </a:spcBef>
              <a:buNone/>
            </a:pPr>
            <a:endParaRPr lang="en-US" sz="2800" dirty="0"/>
          </a:p>
          <a:p>
            <a:pPr marL="0" lvl="1" indent="0">
              <a:spcBef>
                <a:spcPts val="1000"/>
              </a:spcBef>
              <a:buNone/>
            </a:pPr>
            <a:r>
              <a:rPr lang="en-US" sz="2800" dirty="0"/>
              <a:t>Both groups perceptions of CDA are similar….AS EXPECTED, since all participants attend the beat meetings voluntarily; sharing information in a diverse culture setting.</a:t>
            </a:r>
          </a:p>
          <a:p>
            <a:pPr marL="0" lvl="1" indent="0">
              <a:spcBef>
                <a:spcPts val="1000"/>
              </a:spcBef>
              <a:buNone/>
            </a:pPr>
            <a:endParaRPr lang="en-US" sz="2800" dirty="0"/>
          </a:p>
          <a:p>
            <a:pPr marL="0" lvl="1" indent="0">
              <a:spcBef>
                <a:spcPts val="1000"/>
              </a:spcBef>
              <a:buNone/>
            </a:pPr>
            <a:endParaRPr lang="en-US" sz="2800" dirty="0"/>
          </a:p>
          <a:p>
            <a:pPr marL="0" lvl="1" indent="0">
              <a:spcBef>
                <a:spcPts val="1000"/>
              </a:spcBef>
              <a:buNone/>
            </a:pPr>
            <a:r>
              <a:rPr lang="en-US" sz="2800" dirty="0"/>
              <a:t>Rather than CDA, other circumstances and factors may be the result of negative attitudes stemming from the two groups</a:t>
            </a:r>
            <a:r>
              <a:rPr lang="en-US" sz="1800" dirty="0"/>
              <a:t> (Hurwitz &amp; Peffley, 1997; James, L., James, S., &amp; Vila, 2016).</a:t>
            </a:r>
          </a:p>
          <a:p>
            <a:endParaRPr lang="en-US" dirty="0"/>
          </a:p>
        </p:txBody>
      </p:sp>
    </p:spTree>
    <p:extLst>
      <p:ext uri="{BB962C8B-B14F-4D97-AF65-F5344CB8AC3E}">
        <p14:creationId xmlns:p14="http://schemas.microsoft.com/office/powerpoint/2010/main" val="2515389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7E3D506-1D98-4569-8E61-50898726C044}"/>
              </a:ext>
            </a:extLst>
          </p:cNvPr>
          <p:cNvSpPr>
            <a:spLocks noGrp="1"/>
          </p:cNvSpPr>
          <p:nvPr>
            <p:ph type="title"/>
          </p:nvPr>
        </p:nvSpPr>
        <p:spPr>
          <a:xfrm>
            <a:off x="838200" y="963877"/>
            <a:ext cx="3494362" cy="4930246"/>
          </a:xfrm>
        </p:spPr>
        <p:txBody>
          <a:bodyPr>
            <a:normAutofit/>
          </a:bodyPr>
          <a:lstStyle/>
          <a:p>
            <a:pPr algn="r"/>
            <a:r>
              <a:rPr lang="en-US" sz="4000" dirty="0">
                <a:solidFill>
                  <a:schemeClr val="accent1"/>
                </a:solidFill>
              </a:rPr>
              <a:t>IMPLICATIONS</a:t>
            </a:r>
            <a:br>
              <a:rPr lang="en-US" sz="4000" dirty="0">
                <a:solidFill>
                  <a:schemeClr val="accent1"/>
                </a:solidFill>
              </a:rPr>
            </a:br>
            <a:r>
              <a:rPr lang="en-US" sz="4000" dirty="0">
                <a:solidFill>
                  <a:schemeClr val="accent1"/>
                </a:solidFill>
              </a:rPr>
              <a:t>Research Question #2</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1380149-4604-4CD4-B4A6-3608CC0BEA63}"/>
              </a:ext>
            </a:extLst>
          </p:cNvPr>
          <p:cNvSpPr>
            <a:spLocks noGrp="1"/>
          </p:cNvSpPr>
          <p:nvPr>
            <p:ph idx="1"/>
          </p:nvPr>
        </p:nvSpPr>
        <p:spPr>
          <a:xfrm>
            <a:off x="4976031" y="963877"/>
            <a:ext cx="6377769" cy="4930246"/>
          </a:xfrm>
        </p:spPr>
        <p:txBody>
          <a:bodyPr anchor="ctr">
            <a:normAutofit/>
          </a:bodyPr>
          <a:lstStyle/>
          <a:p>
            <a:r>
              <a:rPr lang="en-US" dirty="0"/>
              <a:t>Respondents who possessed higher awareness of CDA were also more intercultural sensitive.</a:t>
            </a:r>
          </a:p>
          <a:p>
            <a:endParaRPr lang="en-US" dirty="0"/>
          </a:p>
          <a:p>
            <a:r>
              <a:rPr lang="en-US" dirty="0"/>
              <a:t>The amount of intercultural exposure contributes to the development of culture intelligence </a:t>
            </a:r>
          </a:p>
          <a:p>
            <a:pPr marL="0" indent="0">
              <a:buNone/>
            </a:pPr>
            <a:r>
              <a:rPr lang="en-US" sz="2400" dirty="0"/>
              <a:t>	</a:t>
            </a:r>
            <a:r>
              <a:rPr lang="en-US" sz="2000" dirty="0"/>
              <a:t>(Stronks, 2015; Weitzer, 2000)</a:t>
            </a:r>
          </a:p>
        </p:txBody>
      </p:sp>
    </p:spTree>
    <p:extLst>
      <p:ext uri="{BB962C8B-B14F-4D97-AF65-F5344CB8AC3E}">
        <p14:creationId xmlns:p14="http://schemas.microsoft.com/office/powerpoint/2010/main" val="34400510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7E3D506-1D98-4569-8E61-50898726C044}"/>
              </a:ext>
            </a:extLst>
          </p:cNvPr>
          <p:cNvSpPr>
            <a:spLocks noGrp="1"/>
          </p:cNvSpPr>
          <p:nvPr>
            <p:ph type="title"/>
          </p:nvPr>
        </p:nvSpPr>
        <p:spPr>
          <a:xfrm>
            <a:off x="838200" y="963877"/>
            <a:ext cx="3494362" cy="4930246"/>
          </a:xfrm>
        </p:spPr>
        <p:txBody>
          <a:bodyPr>
            <a:normAutofit/>
          </a:bodyPr>
          <a:lstStyle/>
          <a:p>
            <a:pPr algn="r"/>
            <a:r>
              <a:rPr lang="en-US" sz="4000" dirty="0">
                <a:solidFill>
                  <a:schemeClr val="accent1"/>
                </a:solidFill>
              </a:rPr>
              <a:t>IMPLICATIONS</a:t>
            </a:r>
            <a:br>
              <a:rPr lang="en-US" sz="4000" dirty="0">
                <a:solidFill>
                  <a:schemeClr val="accent1"/>
                </a:solidFill>
              </a:rPr>
            </a:br>
            <a:r>
              <a:rPr lang="en-US" sz="4000" dirty="0">
                <a:solidFill>
                  <a:schemeClr val="accent1"/>
                </a:solidFill>
              </a:rPr>
              <a:t>Research Question #3</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1380149-4604-4CD4-B4A6-3608CC0BEA63}"/>
              </a:ext>
            </a:extLst>
          </p:cNvPr>
          <p:cNvSpPr>
            <a:spLocks noGrp="1"/>
          </p:cNvSpPr>
          <p:nvPr>
            <p:ph idx="1"/>
          </p:nvPr>
        </p:nvSpPr>
        <p:spPr>
          <a:xfrm>
            <a:off x="4976031" y="1388532"/>
            <a:ext cx="6377769" cy="5149427"/>
          </a:xfrm>
        </p:spPr>
        <p:txBody>
          <a:bodyPr anchor="ctr">
            <a:normAutofit/>
          </a:bodyPr>
          <a:lstStyle/>
          <a:p>
            <a:pPr marL="0" indent="0">
              <a:buNone/>
            </a:pPr>
            <a:r>
              <a:rPr lang="en-US" dirty="0"/>
              <a:t>Forming positive relationships are an essential attribute to improving the relations between groups. </a:t>
            </a:r>
          </a:p>
          <a:p>
            <a:pPr marL="0" indent="0">
              <a:buNone/>
            </a:pPr>
            <a:r>
              <a:rPr lang="en-US" sz="1800" dirty="0"/>
              <a:t>       (Cui, 2016; Schein &amp; Schein, 2017; Soini &amp; Birkeland, 2014; 	</a:t>
            </a:r>
            <a:r>
              <a:rPr lang="en-US" sz="1800" dirty="0" err="1"/>
              <a:t>VanAlstine</a:t>
            </a:r>
            <a:r>
              <a:rPr lang="en-US" sz="1800" dirty="0"/>
              <a:t>, Cox, &amp; </a:t>
            </a:r>
            <a:r>
              <a:rPr lang="en-US" sz="1800" dirty="0" err="1"/>
              <a:t>Roden</a:t>
            </a:r>
            <a:r>
              <a:rPr lang="en-US" sz="1800" dirty="0"/>
              <a:t>, 2015)</a:t>
            </a:r>
          </a:p>
          <a:p>
            <a:pPr marL="0" indent="0">
              <a:buNone/>
            </a:pPr>
            <a:r>
              <a:rPr lang="en-US" sz="1800" dirty="0"/>
              <a:t> </a:t>
            </a:r>
          </a:p>
          <a:p>
            <a:pPr marL="0" indent="0">
              <a:buNone/>
            </a:pPr>
            <a:endParaRPr lang="en-US" sz="1800" dirty="0"/>
          </a:p>
          <a:p>
            <a:pPr marL="0" indent="0">
              <a:buNone/>
            </a:pPr>
            <a:r>
              <a:rPr lang="en-US" dirty="0"/>
              <a:t>Collective training of both groups in one setting, within each community could prove beneficial in improving the goals of CAPS which include crime prevention.</a:t>
            </a:r>
          </a:p>
          <a:p>
            <a:pPr marL="0" indent="0">
              <a:buNone/>
            </a:pPr>
            <a:endParaRPr lang="en-US" sz="1800" dirty="0"/>
          </a:p>
          <a:p>
            <a:pPr marL="0" indent="0">
              <a:buNone/>
            </a:pPr>
            <a:endParaRPr lang="en-US" sz="2400" dirty="0"/>
          </a:p>
        </p:txBody>
      </p:sp>
    </p:spTree>
    <p:extLst>
      <p:ext uri="{BB962C8B-B14F-4D97-AF65-F5344CB8AC3E}">
        <p14:creationId xmlns:p14="http://schemas.microsoft.com/office/powerpoint/2010/main" val="24763746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5"/>
              </a:gs>
              <a:gs pos="25000">
                <a:schemeClr val="accent5"/>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 name="Picture 25">
            <a:extLst>
              <a:ext uri="{FF2B5EF4-FFF2-40B4-BE49-F238E27FC236}">
                <a16:creationId xmlns:a16="http://schemas.microsoft.com/office/drawing/2014/main" id="{02DD2BC0-6F29-4B4F-8D61-2DCF6D2E8E73}"/>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7E3D506-1D98-4569-8E61-50898726C044}"/>
              </a:ext>
            </a:extLst>
          </p:cNvPr>
          <p:cNvSpPr>
            <a:spLocks noGrp="1"/>
          </p:cNvSpPr>
          <p:nvPr>
            <p:ph type="title"/>
          </p:nvPr>
        </p:nvSpPr>
        <p:spPr>
          <a:xfrm>
            <a:off x="1179226" y="826680"/>
            <a:ext cx="9833548" cy="1325563"/>
          </a:xfrm>
        </p:spPr>
        <p:txBody>
          <a:bodyPr>
            <a:normAutofit/>
          </a:bodyPr>
          <a:lstStyle/>
          <a:p>
            <a:pPr algn="ctr"/>
            <a:r>
              <a:rPr lang="en-US" sz="4000" dirty="0">
                <a:solidFill>
                  <a:srgbClr val="FFFFFF"/>
                </a:solidFill>
              </a:rPr>
              <a:t>LIMITATIONS</a:t>
            </a:r>
          </a:p>
        </p:txBody>
      </p:sp>
      <p:graphicFrame>
        <p:nvGraphicFramePr>
          <p:cNvPr id="19" name="Content Placeholder 2">
            <a:extLst>
              <a:ext uri="{FF2B5EF4-FFF2-40B4-BE49-F238E27FC236}">
                <a16:creationId xmlns:a16="http://schemas.microsoft.com/office/drawing/2014/main" id="{3EA33AFE-012A-47C3-9867-04A8285A8707}"/>
              </a:ext>
            </a:extLst>
          </p:cNvPr>
          <p:cNvGraphicFramePr>
            <a:graphicFrameLocks noGrp="1"/>
          </p:cNvGraphicFramePr>
          <p:nvPr>
            <p:ph idx="1"/>
            <p:extLst>
              <p:ext uri="{D42A27DB-BD31-4B8C-83A1-F6EECF244321}">
                <p14:modId xmlns:p14="http://schemas.microsoft.com/office/powerpoint/2010/main" val="822793227"/>
              </p:ext>
            </p:extLst>
          </p:nvPr>
        </p:nvGraphicFramePr>
        <p:xfrm>
          <a:off x="1036320" y="2558474"/>
          <a:ext cx="10119360" cy="34728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736961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9F3E451D-D091-45A6-A176-1C334228EA3E}"/>
              </a:ext>
            </a:extLst>
          </p:cNvPr>
          <p:cNvSpPr>
            <a:spLocks noGrp="1"/>
          </p:cNvSpPr>
          <p:nvPr>
            <p:ph type="title"/>
          </p:nvPr>
        </p:nvSpPr>
        <p:spPr>
          <a:xfrm>
            <a:off x="1179226" y="826680"/>
            <a:ext cx="9833548" cy="1325563"/>
          </a:xfrm>
        </p:spPr>
        <p:txBody>
          <a:bodyPr>
            <a:normAutofit/>
          </a:bodyPr>
          <a:lstStyle/>
          <a:p>
            <a:pPr algn="ctr"/>
            <a:r>
              <a:rPr lang="en-US" sz="4000" dirty="0">
                <a:solidFill>
                  <a:srgbClr val="FFFFFF"/>
                </a:solidFill>
              </a:rPr>
              <a:t>PROBLEM STATEMENT</a:t>
            </a:r>
          </a:p>
        </p:txBody>
      </p:sp>
      <p:sp>
        <p:nvSpPr>
          <p:cNvPr id="3" name="Content Placeholder 2">
            <a:extLst>
              <a:ext uri="{FF2B5EF4-FFF2-40B4-BE49-F238E27FC236}">
                <a16:creationId xmlns:a16="http://schemas.microsoft.com/office/drawing/2014/main" id="{B3C02571-CBD8-4EC2-A8FF-A70DB70A858B}"/>
              </a:ext>
            </a:extLst>
          </p:cNvPr>
          <p:cNvSpPr>
            <a:spLocks noGrp="1"/>
          </p:cNvSpPr>
          <p:nvPr>
            <p:ph idx="1"/>
          </p:nvPr>
        </p:nvSpPr>
        <p:spPr>
          <a:xfrm>
            <a:off x="237507" y="3015338"/>
            <a:ext cx="11954493" cy="3842662"/>
          </a:xfrm>
        </p:spPr>
        <p:txBody>
          <a:bodyPr>
            <a:noAutofit/>
          </a:bodyPr>
          <a:lstStyle/>
          <a:p>
            <a:pPr lvl="1"/>
            <a:r>
              <a:rPr lang="en-US" sz="2800" dirty="0">
                <a:solidFill>
                  <a:srgbClr val="000000"/>
                </a:solidFill>
              </a:rPr>
              <a:t>Former Chicago Mayor Rahm Emanuel indicated that racism was one factor that is causing a failure in CAPS goals; community alternative policing strategy; a community policing program.</a:t>
            </a:r>
          </a:p>
          <a:p>
            <a:pPr lvl="1"/>
            <a:endParaRPr lang="en-US" sz="2800" dirty="0">
              <a:solidFill>
                <a:srgbClr val="000000"/>
              </a:solidFill>
            </a:endParaRPr>
          </a:p>
          <a:p>
            <a:pPr lvl="1"/>
            <a:r>
              <a:rPr lang="en-US" sz="2800" dirty="0">
                <a:solidFill>
                  <a:srgbClr val="000000"/>
                </a:solidFill>
              </a:rPr>
              <a:t>Emanuel stated “The question isn’t ‘Do we have racism? We do.’ The question is ‘What do we do about it?” </a:t>
            </a:r>
          </a:p>
          <a:p>
            <a:pPr marL="457200" lvl="1" indent="0">
              <a:buNone/>
            </a:pPr>
            <a:r>
              <a:rPr lang="en-US" sz="2800" dirty="0">
                <a:solidFill>
                  <a:srgbClr val="000000"/>
                </a:solidFill>
              </a:rPr>
              <a:t>	</a:t>
            </a:r>
            <a:r>
              <a:rPr lang="en-US" sz="1800" dirty="0">
                <a:solidFill>
                  <a:srgbClr val="000000"/>
                </a:solidFill>
              </a:rPr>
              <a:t>(Ruthhart, 2016, para 3)</a:t>
            </a:r>
          </a:p>
        </p:txBody>
      </p:sp>
    </p:spTree>
    <p:extLst>
      <p:ext uri="{BB962C8B-B14F-4D97-AF65-F5344CB8AC3E}">
        <p14:creationId xmlns:p14="http://schemas.microsoft.com/office/powerpoint/2010/main" val="33614294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5"/>
              </a:gs>
              <a:gs pos="25000">
                <a:schemeClr val="accent5"/>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 name="Picture 25">
            <a:extLst>
              <a:ext uri="{FF2B5EF4-FFF2-40B4-BE49-F238E27FC236}">
                <a16:creationId xmlns:a16="http://schemas.microsoft.com/office/drawing/2014/main" id="{02DD2BC0-6F29-4B4F-8D61-2DCF6D2E8E73}"/>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7E3D506-1D98-4569-8E61-50898726C044}"/>
              </a:ext>
            </a:extLst>
          </p:cNvPr>
          <p:cNvSpPr>
            <a:spLocks noGrp="1"/>
          </p:cNvSpPr>
          <p:nvPr>
            <p:ph type="title"/>
          </p:nvPr>
        </p:nvSpPr>
        <p:spPr>
          <a:xfrm>
            <a:off x="1179226" y="826680"/>
            <a:ext cx="9833548" cy="1325563"/>
          </a:xfrm>
        </p:spPr>
        <p:txBody>
          <a:bodyPr>
            <a:normAutofit/>
          </a:bodyPr>
          <a:lstStyle/>
          <a:p>
            <a:pPr algn="ctr"/>
            <a:r>
              <a:rPr lang="en-US" sz="4000" dirty="0">
                <a:solidFill>
                  <a:srgbClr val="FFFFFF"/>
                </a:solidFill>
              </a:rPr>
              <a:t>RECOMMENDATIONS</a:t>
            </a:r>
          </a:p>
        </p:txBody>
      </p:sp>
      <p:graphicFrame>
        <p:nvGraphicFramePr>
          <p:cNvPr id="19" name="Content Placeholder 2">
            <a:extLst>
              <a:ext uri="{FF2B5EF4-FFF2-40B4-BE49-F238E27FC236}">
                <a16:creationId xmlns:a16="http://schemas.microsoft.com/office/drawing/2014/main" id="{3EA33AFE-012A-47C3-9867-04A8285A8707}"/>
              </a:ext>
            </a:extLst>
          </p:cNvPr>
          <p:cNvGraphicFramePr>
            <a:graphicFrameLocks noGrp="1"/>
          </p:cNvGraphicFramePr>
          <p:nvPr>
            <p:ph idx="1"/>
            <p:extLst>
              <p:ext uri="{D42A27DB-BD31-4B8C-83A1-F6EECF244321}">
                <p14:modId xmlns:p14="http://schemas.microsoft.com/office/powerpoint/2010/main" val="1927541700"/>
              </p:ext>
            </p:extLst>
          </p:nvPr>
        </p:nvGraphicFramePr>
        <p:xfrm>
          <a:off x="1036320" y="2899956"/>
          <a:ext cx="10119360" cy="313136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6021502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2F0F2-A353-4102-A8B5-CEBEB0E03D38}"/>
              </a:ext>
            </a:extLst>
          </p:cNvPr>
          <p:cNvSpPr>
            <a:spLocks noGrp="1"/>
          </p:cNvSpPr>
          <p:nvPr>
            <p:ph type="title"/>
          </p:nvPr>
        </p:nvSpPr>
        <p:spPr/>
        <p:txBody>
          <a:bodyPr vert="horz" lIns="91440" tIns="45720" rIns="91440" bIns="45720" rtlCol="0" anchor="ctr">
            <a:normAutofit/>
          </a:bodyPr>
          <a:lstStyle/>
          <a:p>
            <a:pPr algn="ctr"/>
            <a:r>
              <a:rPr lang="en-US" sz="4000" kern="1200" dirty="0">
                <a:solidFill>
                  <a:schemeClr val="tx1"/>
                </a:solidFill>
                <a:latin typeface="+mj-lt"/>
                <a:ea typeface="+mj-ea"/>
                <a:cs typeface="+mj-cs"/>
              </a:rPr>
              <a:t>REFERENCES</a:t>
            </a:r>
          </a:p>
        </p:txBody>
      </p:sp>
      <p:sp>
        <p:nvSpPr>
          <p:cNvPr id="3" name="Content Placeholder 2">
            <a:extLst>
              <a:ext uri="{FF2B5EF4-FFF2-40B4-BE49-F238E27FC236}">
                <a16:creationId xmlns:a16="http://schemas.microsoft.com/office/drawing/2014/main" id="{27511B49-5116-49AE-A9D8-D788838F1A7F}"/>
              </a:ext>
            </a:extLst>
          </p:cNvPr>
          <p:cNvSpPr>
            <a:spLocks noGrp="1"/>
          </p:cNvSpPr>
          <p:nvPr>
            <p:ph idx="1"/>
          </p:nvPr>
        </p:nvSpPr>
        <p:spPr>
          <a:xfrm>
            <a:off x="0" y="1601788"/>
            <a:ext cx="12192000" cy="5256212"/>
          </a:xfrm>
        </p:spPr>
        <p:txBody>
          <a:bodyPr>
            <a:normAutofit/>
          </a:bodyPr>
          <a:lstStyle/>
          <a:p>
            <a:pPr marL="0" indent="-457200">
              <a:buNone/>
            </a:pPr>
            <a:r>
              <a:rPr lang="en-US" sz="1900" dirty="0"/>
              <a:t>A 2016 Police Accountability Task Force report. (n.d.).</a:t>
            </a:r>
          </a:p>
          <a:p>
            <a:pPr marL="0" indent="-457200">
              <a:buNone/>
            </a:pPr>
            <a:r>
              <a:rPr lang="en-US" sz="1900" dirty="0"/>
              <a:t>Bent-Goodley, T., &amp; Smith, C. (2017). An African-centered approach to community policing. </a:t>
            </a:r>
            <a:r>
              <a:rPr lang="en-US" sz="1900" i="1" dirty="0"/>
              <a:t>Journal of Human Behavior in 	The Social Environment</a:t>
            </a:r>
            <a:r>
              <a:rPr lang="en-US" sz="1900" dirty="0"/>
              <a:t>, </a:t>
            </a:r>
            <a:r>
              <a:rPr lang="en-US" sz="1900" i="1" dirty="0"/>
              <a:t>27</a:t>
            </a:r>
            <a:r>
              <a:rPr lang="en-US" sz="1900" dirty="0"/>
              <a:t>(1-2), 92-99.</a:t>
            </a:r>
          </a:p>
          <a:p>
            <a:pPr marL="0" indent="-457200">
              <a:buNone/>
            </a:pPr>
            <a:r>
              <a:rPr lang="en-US" sz="1900" dirty="0"/>
              <a:t>Bonilla-Silva, E. (2017). </a:t>
            </a:r>
            <a:r>
              <a:rPr lang="en-US" sz="1900" i="1" dirty="0"/>
              <a:t>Racism without racists: color-blind racism and the persistence of racial inequality in America</a:t>
            </a:r>
            <a:r>
              <a:rPr lang="en-US" sz="1900" dirty="0"/>
              <a:t>. 	Lanham, MD: Rowman &amp; Littlefield.</a:t>
            </a:r>
          </a:p>
          <a:p>
            <a:pPr marL="0" indent="-457200">
              <a:buNone/>
            </a:pPr>
            <a:r>
              <a:rPr lang="en-US" sz="1900" dirty="0"/>
              <a:t>Chen, G. M., &amp; Starosta, W. J. (2000). The development and validation of the intercultural sensitivity scale. </a:t>
            </a:r>
            <a:r>
              <a:rPr lang="en-US" sz="1900" i="1" dirty="0"/>
              <a:t>Human 	Communication, 3, </a:t>
            </a:r>
            <a:r>
              <a:rPr lang="en-US" sz="1900" dirty="0"/>
              <a:t>1-15. </a:t>
            </a:r>
          </a:p>
          <a:p>
            <a:pPr marL="0" indent="-457200">
              <a:buNone/>
            </a:pPr>
            <a:r>
              <a:rPr lang="en-US" sz="1900" dirty="0"/>
              <a:t>Cui, Q. (2016). A study of factors influencing student’s intercultural competence. </a:t>
            </a:r>
            <a:r>
              <a:rPr lang="en-US" sz="1900" i="1" dirty="0"/>
              <a:t>Journal of Language Teaching and 	Research, 7</a:t>
            </a:r>
            <a:r>
              <a:rPr lang="en-US" sz="1900" dirty="0"/>
              <a:t>(3), 433. </a:t>
            </a:r>
          </a:p>
          <a:p>
            <a:pPr marL="0" indent="-457200">
              <a:buNone/>
            </a:pPr>
            <a:r>
              <a:rPr lang="en-US" sz="1900" dirty="0" err="1"/>
              <a:t>Giwa</a:t>
            </a:r>
            <a:r>
              <a:rPr lang="en-US" sz="1900" dirty="0"/>
              <a:t>, S., James, C., Anucha, U., &amp; Schwartz, K. (2014). Community policing—a shared responsibility: A voice-centered 	relational method analysis of a police/youth-of-color dialogue. </a:t>
            </a:r>
            <a:r>
              <a:rPr lang="en-US" sz="1900" i="1" dirty="0"/>
              <a:t>Journal of Ethnicity in Criminal Justice</a:t>
            </a:r>
            <a:r>
              <a:rPr lang="en-US" sz="1900" dirty="0"/>
              <a:t>, </a:t>
            </a:r>
            <a:r>
              <a:rPr lang="en-US" sz="1900" i="1" dirty="0"/>
              <a:t>12</a:t>
            </a:r>
            <a:r>
              <a:rPr lang="en-US" sz="1900" dirty="0"/>
              <a:t>(3), 218-	245.</a:t>
            </a:r>
          </a:p>
          <a:p>
            <a:pPr marL="0" indent="-457200">
              <a:buNone/>
            </a:pPr>
            <a:r>
              <a:rPr lang="en-US" sz="1900" dirty="0"/>
              <a:t>Haberman, C. P., Groff, E. R., Ratcliffe, J. H., &amp; </a:t>
            </a:r>
            <a:r>
              <a:rPr lang="en-US" sz="1900" dirty="0" err="1"/>
              <a:t>Sorg</a:t>
            </a:r>
            <a:r>
              <a:rPr lang="en-US" sz="1900" dirty="0"/>
              <a:t>, E. T. (2015). Satisfaction with police in violent crime hot spots: Using 	community surveys as a guide for selecting hot spots policing tactics. </a:t>
            </a:r>
            <a:r>
              <a:rPr lang="en-US" sz="1900" i="1" dirty="0"/>
              <a:t>Crime and Delinquency, 62</a:t>
            </a:r>
            <a:r>
              <a:rPr lang="en-US" sz="1900" dirty="0"/>
              <a:t>(4),</a:t>
            </a:r>
            <a:r>
              <a:rPr lang="en-US" sz="1900" i="1" dirty="0"/>
              <a:t> </a:t>
            </a:r>
            <a:r>
              <a:rPr lang="en-US" sz="1900" dirty="0"/>
              <a:t>525-557</a:t>
            </a:r>
          </a:p>
          <a:p>
            <a:pPr marL="0" indent="-457200">
              <a:buNone/>
            </a:pPr>
            <a:r>
              <a:rPr lang="en-US" sz="1900" dirty="0"/>
              <a:t>Hurwitz, J., &amp; </a:t>
            </a:r>
            <a:r>
              <a:rPr lang="en-US" sz="1900" dirty="0" err="1"/>
              <a:t>Peffley</a:t>
            </a:r>
            <a:r>
              <a:rPr lang="en-US" sz="1900" dirty="0"/>
              <a:t>, M. (1997) Public perceptions of race and crime: The role of racial stereotypes. </a:t>
            </a:r>
            <a:r>
              <a:rPr lang="en-US" sz="1900" i="1" dirty="0"/>
              <a:t>American Journal of 	Political Sciences, 41</a:t>
            </a:r>
            <a:r>
              <a:rPr lang="en-US" sz="1900" dirty="0"/>
              <a:t>(2), 375. </a:t>
            </a:r>
          </a:p>
          <a:p>
            <a:endParaRPr lang="en-US" sz="1900" dirty="0"/>
          </a:p>
          <a:p>
            <a:endParaRPr lang="en-US" sz="1900" dirty="0"/>
          </a:p>
          <a:p>
            <a:endParaRPr lang="en-US" sz="1900" dirty="0"/>
          </a:p>
          <a:p>
            <a:endParaRPr lang="en-US" sz="1900" dirty="0"/>
          </a:p>
          <a:p>
            <a:endParaRPr lang="en-US" sz="1900" dirty="0"/>
          </a:p>
          <a:p>
            <a:pPr marL="0" indent="0">
              <a:buNone/>
            </a:pPr>
            <a:endParaRPr lang="en-US" sz="1900" dirty="0"/>
          </a:p>
        </p:txBody>
      </p:sp>
    </p:spTree>
    <p:extLst>
      <p:ext uri="{BB962C8B-B14F-4D97-AF65-F5344CB8AC3E}">
        <p14:creationId xmlns:p14="http://schemas.microsoft.com/office/powerpoint/2010/main" val="16757021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7511B49-5116-49AE-A9D8-D788838F1A7F}"/>
              </a:ext>
            </a:extLst>
          </p:cNvPr>
          <p:cNvSpPr>
            <a:spLocks noGrp="1"/>
          </p:cNvSpPr>
          <p:nvPr>
            <p:ph idx="1"/>
          </p:nvPr>
        </p:nvSpPr>
        <p:spPr>
          <a:xfrm>
            <a:off x="106878" y="414254"/>
            <a:ext cx="12085122" cy="6443745"/>
          </a:xfrm>
        </p:spPr>
        <p:txBody>
          <a:bodyPr>
            <a:normAutofit lnSpcReduction="10000"/>
          </a:bodyPr>
          <a:lstStyle/>
          <a:p>
            <a:pPr marL="0" indent="-457200">
              <a:buNone/>
            </a:pPr>
            <a:r>
              <a:rPr lang="en-US" sz="1800" dirty="0"/>
              <a:t>James, L., James, S., &amp; Vila, B. (2016). The Reverse Racism Effect. </a:t>
            </a:r>
            <a:r>
              <a:rPr lang="en-US" sz="1800" i="1" dirty="0"/>
              <a:t>Criminology &amp; Public Policy</a:t>
            </a:r>
            <a:r>
              <a:rPr lang="en-US" sz="1800" dirty="0"/>
              <a:t>, </a:t>
            </a:r>
            <a:r>
              <a:rPr lang="en-US" sz="1800" i="1" dirty="0"/>
              <a:t>15</a:t>
            </a:r>
            <a:r>
              <a:rPr lang="en-US" sz="1800" dirty="0"/>
              <a:t>(2), 457-479. 	http://dx.doi.org/10.1111/1745-9133.12187</a:t>
            </a:r>
          </a:p>
          <a:p>
            <a:pPr marL="0" indent="-457200">
              <a:buNone/>
            </a:pPr>
            <a:r>
              <a:rPr lang="en-US" sz="1800" dirty="0" err="1"/>
              <a:t>Jee</a:t>
            </a:r>
            <a:r>
              <a:rPr lang="en-US" sz="1800" dirty="0"/>
              <a:t>-Lyn García, J., &amp; Sharif, M. (2015). Black lives matter: A commentary on racism and public health. </a:t>
            </a:r>
            <a:r>
              <a:rPr lang="en-US" sz="1800" i="1" dirty="0"/>
              <a:t>American Journal of Public 	Health</a:t>
            </a:r>
            <a:r>
              <a:rPr lang="en-US" sz="1800" dirty="0"/>
              <a:t>, </a:t>
            </a:r>
            <a:r>
              <a:rPr lang="en-US" sz="1800" i="1" dirty="0"/>
              <a:t>105</a:t>
            </a:r>
            <a:r>
              <a:rPr lang="en-US" sz="1800" dirty="0"/>
              <a:t>(8), e27- e30. http://dx.doi.org/10.2105/ajph.2015.302706</a:t>
            </a:r>
          </a:p>
          <a:p>
            <a:pPr marL="0" indent="-457200">
              <a:buNone/>
            </a:pPr>
            <a:r>
              <a:rPr lang="en-US" sz="1800" dirty="0"/>
              <a:t>Mosley-Howard, G. S., Witte, R., &amp; Wang, A. (2011). Development and validation of the Miami University Diversity Awareness 	Scale (MUDAS). </a:t>
            </a:r>
            <a:r>
              <a:rPr lang="en-US" sz="1800" i="1" dirty="0"/>
              <a:t>Journal of Diversity in Higher Education,</a:t>
            </a:r>
            <a:r>
              <a:rPr lang="en-US" sz="1800" dirty="0"/>
              <a:t> </a:t>
            </a:r>
            <a:r>
              <a:rPr lang="en-US" sz="1800" i="1" dirty="0"/>
              <a:t>4</a:t>
            </a:r>
            <a:r>
              <a:rPr lang="en-US" sz="1800" dirty="0"/>
              <a:t>(2), 65-78. </a:t>
            </a:r>
          </a:p>
          <a:p>
            <a:pPr marL="0" indent="-457200">
              <a:buNone/>
            </a:pPr>
            <a:r>
              <a:rPr lang="en-US" sz="1800" dirty="0"/>
              <a:t>Patton, D., Brunton, D., Dixon, A., Miller, R., Leonard, P., &amp; Hackman, R. (2017). Stop and Frisk Online: Theorizing Everyday 	Racism in Digital Policing in the Use of Social Media for Identification of Criminal Conduct and Associations. </a:t>
            </a:r>
            <a:r>
              <a:rPr lang="en-US" sz="1800" i="1" dirty="0"/>
              <a:t>Social 	Media + Society</a:t>
            </a:r>
            <a:r>
              <a:rPr lang="en-US" sz="1800" dirty="0"/>
              <a:t>, </a:t>
            </a:r>
            <a:r>
              <a:rPr lang="en-US" sz="1800" i="1" dirty="0"/>
              <a:t>3</a:t>
            </a:r>
            <a:r>
              <a:rPr lang="en-US" sz="1800" dirty="0"/>
              <a:t>(3), 1-10. </a:t>
            </a:r>
          </a:p>
          <a:p>
            <a:pPr marL="0" indent="-457200">
              <a:buNone/>
            </a:pPr>
            <a:r>
              <a:rPr lang="en-US" sz="1800" dirty="0" err="1"/>
              <a:t>Ruthhart</a:t>
            </a:r>
            <a:r>
              <a:rPr lang="en-US" sz="1800" dirty="0"/>
              <a:t>, B. (2016, April 14). Emanuel acknowledges racism in Chicago Police Department. </a:t>
            </a:r>
          </a:p>
          <a:p>
            <a:pPr marL="0" indent="-457200">
              <a:buNone/>
            </a:pPr>
            <a:r>
              <a:rPr lang="en-US" sz="1800" dirty="0"/>
              <a:t>Schein, E. H., &amp; Schein, P. (2017). </a:t>
            </a:r>
            <a:r>
              <a:rPr lang="en-US" sz="1800" i="1" dirty="0"/>
              <a:t>Organizational culture and leadership</a:t>
            </a:r>
            <a:r>
              <a:rPr lang="en-US" sz="1800" dirty="0"/>
              <a:t> (5</a:t>
            </a:r>
            <a:r>
              <a:rPr lang="en-US" sz="1800" baseline="30000" dirty="0"/>
              <a:t>th</a:t>
            </a:r>
            <a:r>
              <a:rPr lang="en-US" sz="1800" dirty="0"/>
              <a:t> ed.). Hoboken: John Wiley &amp; Sons</a:t>
            </a:r>
          </a:p>
          <a:p>
            <a:pPr marL="0" indent="-457200">
              <a:buNone/>
            </a:pPr>
            <a:r>
              <a:rPr lang="en-US" sz="1800" dirty="0"/>
              <a:t>Smiley, C., &amp; </a:t>
            </a:r>
            <a:r>
              <a:rPr lang="en-US" sz="1800" dirty="0" err="1"/>
              <a:t>Fakunle</a:t>
            </a:r>
            <a:r>
              <a:rPr lang="en-US" sz="1800" dirty="0"/>
              <a:t>, D. (2016). From “brute” to “thug.” The demonization and criminalization of unarmed Black male victims in 	America. </a:t>
            </a:r>
            <a:r>
              <a:rPr lang="en-US" sz="1800" i="1" dirty="0"/>
              <a:t>Journal of Human Behavior in the Social Environment, 26</a:t>
            </a:r>
            <a:r>
              <a:rPr lang="en-US" sz="1800" dirty="0"/>
              <a:t>(3-4), 350-366. 	http://dx.doi.org/10.1080/10911359.2015.1129256</a:t>
            </a:r>
          </a:p>
          <a:p>
            <a:pPr marL="0" indent="-457200">
              <a:buNone/>
            </a:pPr>
            <a:r>
              <a:rPr lang="en-US" sz="1800" dirty="0"/>
              <a:t>Soini, K., &amp; </a:t>
            </a:r>
            <a:r>
              <a:rPr lang="en-US" sz="1800" dirty="0" err="1"/>
              <a:t>Birkeland</a:t>
            </a:r>
            <a:r>
              <a:rPr lang="en-US" sz="1800" dirty="0"/>
              <a:t>, I. (2014). Exploring the scientific discourse on cultural sustainability. </a:t>
            </a:r>
            <a:r>
              <a:rPr lang="en-US" sz="1800" i="1" dirty="0" err="1"/>
              <a:t>Geoforum</a:t>
            </a:r>
            <a:r>
              <a:rPr lang="en-US" sz="1800" i="1" dirty="0"/>
              <a:t> 51</a:t>
            </a:r>
            <a:r>
              <a:rPr lang="en-US" sz="1800" dirty="0"/>
              <a:t>, 213-223.</a:t>
            </a:r>
          </a:p>
          <a:p>
            <a:pPr marL="0" indent="-457200">
              <a:buNone/>
            </a:pPr>
            <a:r>
              <a:rPr lang="en-US" sz="1800" dirty="0" err="1"/>
              <a:t>Stronks</a:t>
            </a:r>
            <a:r>
              <a:rPr lang="en-US" sz="1800" dirty="0"/>
              <a:t>, S. (2015). Community policing officers and self-involved conflict: An exploratory study on reconciliation with citizens. 	</a:t>
            </a:r>
            <a:r>
              <a:rPr lang="en-US" sz="1800" i="1" dirty="0"/>
              <a:t>Policing: A Journal of Policy and Practice,</a:t>
            </a:r>
            <a:r>
              <a:rPr lang="en-US" sz="1800" dirty="0"/>
              <a:t> </a:t>
            </a:r>
            <a:r>
              <a:rPr lang="en-US" sz="1800" i="1" dirty="0"/>
              <a:t>10</a:t>
            </a:r>
            <a:r>
              <a:rPr lang="en-US" sz="1800" dirty="0"/>
              <a:t>(3), 206-221. </a:t>
            </a:r>
          </a:p>
          <a:p>
            <a:pPr marL="0" indent="-457200">
              <a:buNone/>
            </a:pPr>
            <a:r>
              <a:rPr lang="en-US" sz="1800" dirty="0" err="1"/>
              <a:t>VanAlstine</a:t>
            </a:r>
            <a:r>
              <a:rPr lang="en-US" sz="1800" dirty="0"/>
              <a:t>, J., Cox, S. R., &amp; </a:t>
            </a:r>
            <a:r>
              <a:rPr lang="en-US" sz="1800" dirty="0" err="1"/>
              <a:t>Roden</a:t>
            </a:r>
            <a:r>
              <a:rPr lang="en-US" sz="1800" dirty="0"/>
              <a:t>, D. M. (2015). Cultural diversity in the United States and its impact on human development. 	</a:t>
            </a:r>
            <a:r>
              <a:rPr lang="en-US" sz="1800" i="1" dirty="0"/>
              <a:t>Journal of the Indiana Academy of the Social Sciences, 18</a:t>
            </a:r>
            <a:r>
              <a:rPr lang="en-US" sz="1800" dirty="0"/>
              <a:t>(1). 125-143</a:t>
            </a:r>
          </a:p>
          <a:p>
            <a:pPr marL="0" indent="-457200">
              <a:buNone/>
            </a:pPr>
            <a:r>
              <a:rPr lang="en-US" sz="1800" dirty="0" err="1"/>
              <a:t>Weitzer</a:t>
            </a:r>
            <a:r>
              <a:rPr lang="en-US" sz="1800" dirty="0"/>
              <a:t>, R. (2000). Racialized policing: Residents perceptions in three neighborhoods. </a:t>
            </a:r>
            <a:r>
              <a:rPr lang="en-US" sz="1800" i="1" dirty="0"/>
              <a:t>Law &amp; Society Review, 34</a:t>
            </a:r>
            <a:r>
              <a:rPr lang="en-US" sz="1800" dirty="0"/>
              <a:t>(1), 129-155. 	http://dx.doi.org/10.2307/3115118</a:t>
            </a:r>
          </a:p>
          <a:p>
            <a:endParaRPr lang="en-US" sz="1800" dirty="0"/>
          </a:p>
          <a:p>
            <a:endParaRPr lang="en-US" sz="1800" dirty="0"/>
          </a:p>
          <a:p>
            <a:endParaRPr lang="en-US" sz="1800" dirty="0"/>
          </a:p>
          <a:p>
            <a:endParaRPr lang="en-US" sz="1900" dirty="0"/>
          </a:p>
          <a:p>
            <a:endParaRPr lang="en-US" sz="1900" dirty="0"/>
          </a:p>
          <a:p>
            <a:endParaRPr lang="en-US" sz="1900" dirty="0"/>
          </a:p>
          <a:p>
            <a:endParaRPr lang="en-US" sz="1900" dirty="0"/>
          </a:p>
          <a:p>
            <a:endParaRPr lang="en-US" sz="1900" dirty="0"/>
          </a:p>
          <a:p>
            <a:endParaRPr lang="en-US" sz="1900" dirty="0"/>
          </a:p>
        </p:txBody>
      </p:sp>
    </p:spTree>
    <p:extLst>
      <p:ext uri="{BB962C8B-B14F-4D97-AF65-F5344CB8AC3E}">
        <p14:creationId xmlns:p14="http://schemas.microsoft.com/office/powerpoint/2010/main" val="22536592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6760396" y="4747518"/>
            <a:ext cx="5270642" cy="1992330"/>
          </a:xfrm>
        </p:spPr>
        <p:txBody>
          <a:bodyPr>
            <a:noAutofit/>
          </a:bodyPr>
          <a:lstStyle/>
          <a:p>
            <a:r>
              <a:rPr lang="en-US" sz="5400" dirty="0"/>
              <a:t/>
            </a:r>
            <a:br>
              <a:rPr lang="en-US" sz="5400" dirty="0"/>
            </a:br>
            <a:r>
              <a:rPr lang="en-US" sz="5400" dirty="0"/>
              <a:t/>
            </a:r>
            <a:br>
              <a:rPr lang="en-US" sz="5400" dirty="0"/>
            </a:br>
            <a:endParaRPr lang="en-US" sz="5400" dirty="0"/>
          </a:p>
        </p:txBody>
      </p:sp>
      <p:sp>
        <p:nvSpPr>
          <p:cNvPr id="5" name="Subtitle 4"/>
          <p:cNvSpPr>
            <a:spLocks noGrp="1"/>
          </p:cNvSpPr>
          <p:nvPr>
            <p:ph type="subTitle" idx="1"/>
          </p:nvPr>
        </p:nvSpPr>
        <p:spPr>
          <a:xfrm>
            <a:off x="297951" y="223180"/>
            <a:ext cx="9411127" cy="2150150"/>
          </a:xfrm>
        </p:spPr>
        <p:txBody>
          <a:bodyPr>
            <a:noAutofit/>
          </a:bodyPr>
          <a:lstStyle/>
          <a:p>
            <a:r>
              <a:rPr lang="en-US" sz="4000" b="1" cap="none" dirty="0">
                <a:solidFill>
                  <a:schemeClr val="tx1"/>
                </a:solidFill>
                <a:latin typeface="Calibri Light" panose="020F0302020204030204"/>
              </a:rPr>
              <a:t>CULTURAL DIVERSITY AWARENESS: </a:t>
            </a:r>
            <a:br>
              <a:rPr lang="en-US" sz="4000" b="1" cap="none" dirty="0">
                <a:solidFill>
                  <a:schemeClr val="tx1"/>
                </a:solidFill>
                <a:latin typeface="Calibri Light" panose="020F0302020204030204"/>
              </a:rPr>
            </a:br>
            <a:r>
              <a:rPr lang="en-US" sz="4000" b="1" cap="none" dirty="0">
                <a:solidFill>
                  <a:schemeClr val="tx1"/>
                </a:solidFill>
                <a:latin typeface="Calibri Light" panose="020F0302020204030204"/>
              </a:rPr>
              <a:t>PERCEPTIONS OF POLICE PERSONNEL and COMMUNITY RESIDENTS</a:t>
            </a:r>
            <a:endParaRPr lang="en-US" sz="4000" b="1" dirty="0">
              <a:solidFill>
                <a:schemeClr val="tx1"/>
              </a:solidFill>
            </a:endParaRPr>
          </a:p>
        </p:txBody>
      </p:sp>
      <p:sp>
        <p:nvSpPr>
          <p:cNvPr id="6" name="Rectangle 5">
            <a:extLst>
              <a:ext uri="{FF2B5EF4-FFF2-40B4-BE49-F238E27FC236}">
                <a16:creationId xmlns:a16="http://schemas.microsoft.com/office/drawing/2014/main" id="{307E65F4-D013-43FF-A26E-E3EF497958F2}"/>
              </a:ext>
            </a:extLst>
          </p:cNvPr>
          <p:cNvSpPr/>
          <p:nvPr/>
        </p:nvSpPr>
        <p:spPr>
          <a:xfrm>
            <a:off x="7993294" y="5065160"/>
            <a:ext cx="4572000" cy="1569660"/>
          </a:xfrm>
          <a:prstGeom prst="rect">
            <a:avLst/>
          </a:prstGeom>
        </p:spPr>
        <p:txBody>
          <a:bodyPr>
            <a:spAutoFit/>
          </a:bodyPr>
          <a:lstStyle/>
          <a:p>
            <a:pPr defTabSz="457200"/>
            <a:r>
              <a:rPr lang="en-US" sz="2400" b="1" dirty="0">
                <a:solidFill>
                  <a:prstClr val="white"/>
                </a:solidFill>
                <a:latin typeface="Century Gothic" panose="020B0502020202020204"/>
              </a:rPr>
              <a:t>Vickie Minnifield Greene</a:t>
            </a:r>
          </a:p>
          <a:p>
            <a:pPr defTabSz="457200"/>
            <a:r>
              <a:rPr lang="en-US" sz="2400" b="1" dirty="0">
                <a:solidFill>
                  <a:prstClr val="white"/>
                </a:solidFill>
                <a:latin typeface="Century Gothic" panose="020B0502020202020204"/>
              </a:rPr>
              <a:t>Olivet Nazarene University</a:t>
            </a:r>
          </a:p>
          <a:p>
            <a:pPr defTabSz="457200"/>
            <a:r>
              <a:rPr lang="en-US" sz="2400" b="1" dirty="0">
                <a:solidFill>
                  <a:prstClr val="white"/>
                </a:solidFill>
                <a:latin typeface="Century Gothic" panose="020B0502020202020204"/>
              </a:rPr>
              <a:t>Colloquium</a:t>
            </a:r>
          </a:p>
          <a:p>
            <a:pPr defTabSz="457200"/>
            <a:r>
              <a:rPr lang="en-US" sz="2400" b="1" dirty="0">
                <a:solidFill>
                  <a:prstClr val="white"/>
                </a:solidFill>
                <a:latin typeface="Century Gothic" panose="020B0502020202020204"/>
              </a:rPr>
              <a:t>April 2020</a:t>
            </a:r>
          </a:p>
        </p:txBody>
      </p:sp>
    </p:spTree>
    <p:extLst>
      <p:ext uri="{BB962C8B-B14F-4D97-AF65-F5344CB8AC3E}">
        <p14:creationId xmlns:p14="http://schemas.microsoft.com/office/powerpoint/2010/main" val="209574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03EECDC-C4DB-401D-8C4A-A3E9CC4DD093}"/>
              </a:ext>
            </a:extLst>
          </p:cNvPr>
          <p:cNvSpPr>
            <a:spLocks noGrp="1"/>
          </p:cNvSpPr>
          <p:nvPr>
            <p:ph type="title"/>
          </p:nvPr>
        </p:nvSpPr>
        <p:spPr>
          <a:xfrm>
            <a:off x="1179226" y="405830"/>
            <a:ext cx="9833548" cy="1746413"/>
          </a:xfrm>
        </p:spPr>
        <p:txBody>
          <a:bodyPr>
            <a:normAutofit/>
          </a:bodyPr>
          <a:lstStyle/>
          <a:p>
            <a:pPr algn="ctr"/>
            <a:r>
              <a:rPr lang="en-US" sz="4000" dirty="0">
                <a:solidFill>
                  <a:srgbClr val="FFFFFF"/>
                </a:solidFill>
              </a:rPr>
              <a:t/>
            </a:r>
            <a:br>
              <a:rPr lang="en-US" sz="4000" dirty="0">
                <a:solidFill>
                  <a:srgbClr val="FFFFFF"/>
                </a:solidFill>
              </a:rPr>
            </a:br>
            <a:r>
              <a:rPr lang="en-US" sz="4000" dirty="0">
                <a:solidFill>
                  <a:srgbClr val="FFFFFF"/>
                </a:solidFill>
              </a:rPr>
              <a:t>PURPOSE STATEMENT</a:t>
            </a:r>
            <a:r>
              <a:rPr lang="en-US" sz="3400" dirty="0">
                <a:solidFill>
                  <a:srgbClr val="FFFFFF"/>
                </a:solidFill>
              </a:rPr>
              <a:t/>
            </a:r>
            <a:br>
              <a:rPr lang="en-US" sz="3400" dirty="0">
                <a:solidFill>
                  <a:srgbClr val="FFFFFF"/>
                </a:solidFill>
              </a:rPr>
            </a:br>
            <a:endParaRPr lang="en-US" sz="3400" dirty="0">
              <a:solidFill>
                <a:srgbClr val="FFFFFF"/>
              </a:solidFill>
            </a:endParaRPr>
          </a:p>
        </p:txBody>
      </p:sp>
      <p:sp>
        <p:nvSpPr>
          <p:cNvPr id="19" name="Content Placeholder 2">
            <a:extLst>
              <a:ext uri="{FF2B5EF4-FFF2-40B4-BE49-F238E27FC236}">
                <a16:creationId xmlns:a16="http://schemas.microsoft.com/office/drawing/2014/main" id="{2D81F3F9-E0B9-43F9-A319-0D0E82BD62BC}"/>
              </a:ext>
            </a:extLst>
          </p:cNvPr>
          <p:cNvSpPr>
            <a:spLocks noGrp="1"/>
          </p:cNvSpPr>
          <p:nvPr>
            <p:ph idx="1"/>
          </p:nvPr>
        </p:nvSpPr>
        <p:spPr>
          <a:xfrm>
            <a:off x="431978" y="2753936"/>
            <a:ext cx="11327740" cy="3894097"/>
          </a:xfrm>
        </p:spPr>
        <p:txBody>
          <a:bodyPr>
            <a:normAutofit/>
          </a:bodyPr>
          <a:lstStyle/>
          <a:p>
            <a:endParaRPr lang="en-US" sz="1900" dirty="0">
              <a:solidFill>
                <a:srgbClr val="000000"/>
              </a:solidFill>
              <a:latin typeface="Times New Roman" panose="02020603050405020304" pitchFamily="18" charset="0"/>
              <a:ea typeface="Calibri" panose="020F0502020204030204" pitchFamily="34" charset="0"/>
            </a:endParaRPr>
          </a:p>
          <a:p>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The purpose of the current quantitative comparative analyses was to </a:t>
            </a:r>
            <a:r>
              <a:rPr lang="en-US" b="1" dirty="0">
                <a:solidFill>
                  <a:srgbClr val="000000"/>
                </a:solidFill>
                <a:latin typeface="Calibri" panose="020F0502020204030204" pitchFamily="34" charset="0"/>
                <a:ea typeface="Calibri" panose="020F0502020204030204" pitchFamily="34" charset="0"/>
                <a:cs typeface="Calibri" panose="020F0502020204030204" pitchFamily="34" charset="0"/>
              </a:rPr>
              <a:t>gain the perceptions</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 of community residents (CR) and police personnel (PP) regarding their understanding of</a:t>
            </a:r>
            <a:r>
              <a:rPr lang="en-US" b="1" dirty="0">
                <a:solidFill>
                  <a:srgbClr val="000000"/>
                </a:solidFill>
                <a:latin typeface="Calibri" panose="020F0502020204030204" pitchFamily="34" charset="0"/>
                <a:ea typeface="Calibri" panose="020F0502020204030204" pitchFamily="34" charset="0"/>
                <a:cs typeface="Calibri" panose="020F0502020204030204" pitchFamily="34" charset="0"/>
              </a:rPr>
              <a:t> cultural diversity </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in order to </a:t>
            </a:r>
            <a:r>
              <a:rPr lang="en-US" b="1" dirty="0">
                <a:solidFill>
                  <a:srgbClr val="000000"/>
                </a:solidFill>
                <a:latin typeface="Calibri" panose="020F0502020204030204" pitchFamily="34" charset="0"/>
                <a:ea typeface="Calibri" panose="020F0502020204030204" pitchFamily="34" charset="0"/>
                <a:cs typeface="Calibri" panose="020F0502020204030204" pitchFamily="34" charset="0"/>
              </a:rPr>
              <a:t>identify similarities and dissimilarities </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of their perceptions. </a:t>
            </a:r>
          </a:p>
          <a:p>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In addition, it was to determine how their </a:t>
            </a:r>
            <a:r>
              <a:rPr lang="en-US" b="1" dirty="0">
                <a:solidFill>
                  <a:srgbClr val="000000"/>
                </a:solidFill>
                <a:latin typeface="Calibri" panose="020F0502020204030204" pitchFamily="34" charset="0"/>
                <a:ea typeface="Calibri" panose="020F0502020204030204" pitchFamily="34" charset="0"/>
                <a:cs typeface="Calibri" panose="020F0502020204030204" pitchFamily="34" charset="0"/>
              </a:rPr>
              <a:t>attitudes associated </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with their </a:t>
            </a:r>
            <a:r>
              <a:rPr lang="en-US" b="1" dirty="0">
                <a:solidFill>
                  <a:srgbClr val="000000"/>
                </a:solidFill>
                <a:latin typeface="Calibri" panose="020F0502020204030204" pitchFamily="34" charset="0"/>
                <a:ea typeface="Calibri" panose="020F0502020204030204" pitchFamily="34" charset="0"/>
                <a:cs typeface="Calibri" panose="020F0502020204030204" pitchFamily="34" charset="0"/>
              </a:rPr>
              <a:t>likelihood to participate </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in crime prevention and to enhance the goals of Chicago Alternative Policing Strategy (CAPS). </a:t>
            </a:r>
          </a:p>
          <a:p>
            <a:pPr marL="0" indent="0">
              <a:buNone/>
            </a:pPr>
            <a:endParaRPr lang="en-US"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261312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F87A820-5764-4FDF-9025-1176C8BF2F13}"/>
              </a:ext>
            </a:extLst>
          </p:cNvPr>
          <p:cNvSpPr>
            <a:spLocks noGrp="1"/>
          </p:cNvSpPr>
          <p:nvPr>
            <p:ph type="title"/>
          </p:nvPr>
        </p:nvSpPr>
        <p:spPr>
          <a:xfrm>
            <a:off x="838200" y="963877"/>
            <a:ext cx="3494362" cy="4930246"/>
          </a:xfrm>
        </p:spPr>
        <p:txBody>
          <a:bodyPr>
            <a:normAutofit/>
          </a:bodyPr>
          <a:lstStyle/>
          <a:p>
            <a:pPr algn="r"/>
            <a:r>
              <a:rPr lang="en-US" sz="4100" dirty="0">
                <a:solidFill>
                  <a:schemeClr val="accent1"/>
                </a:solidFill>
              </a:rPr>
              <a:t>LITERATURE REVIEW</a:t>
            </a:r>
          </a:p>
        </p:txBody>
      </p:sp>
      <p:cxnSp>
        <p:nvCxnSpPr>
          <p:cNvPr id="2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650E9BF-5592-4A9E-869C-7A6A78B20E5F}"/>
              </a:ext>
            </a:extLst>
          </p:cNvPr>
          <p:cNvSpPr>
            <a:spLocks noGrp="1"/>
          </p:cNvSpPr>
          <p:nvPr>
            <p:ph idx="1"/>
          </p:nvPr>
        </p:nvSpPr>
        <p:spPr>
          <a:xfrm>
            <a:off x="4976031" y="563418"/>
            <a:ext cx="6377769" cy="5781964"/>
          </a:xfrm>
        </p:spPr>
        <p:txBody>
          <a:bodyPr anchor="ctr">
            <a:normAutofit fontScale="92500" lnSpcReduction="10000"/>
          </a:bodyPr>
          <a:lstStyle/>
          <a:p>
            <a:endParaRPr lang="en-US" dirty="0"/>
          </a:p>
          <a:p>
            <a:pPr marL="0" indent="0">
              <a:buNone/>
            </a:pPr>
            <a:endParaRPr lang="en-US" dirty="0"/>
          </a:p>
          <a:p>
            <a:endParaRPr lang="en-US" sz="3000" dirty="0"/>
          </a:p>
          <a:p>
            <a:r>
              <a:rPr lang="en-US" sz="3000" dirty="0"/>
              <a:t>Police and community residents' conflicts and destroyed relationships, extends back centuries</a:t>
            </a:r>
          </a:p>
          <a:p>
            <a:pPr marL="0" indent="0">
              <a:buNone/>
            </a:pPr>
            <a:r>
              <a:rPr lang="en-US" sz="2300" dirty="0"/>
              <a:t>    (“A 2016 Police Accountability”, n.d; Bonilla-Silva,    	2017; Jee-Lyn Garcia &amp; Sharif, 2015; Smiley &amp; 	</a:t>
            </a:r>
            <a:r>
              <a:rPr lang="en-US" sz="2300" dirty="0" err="1"/>
              <a:t>Fakunle</a:t>
            </a:r>
            <a:r>
              <a:rPr lang="en-US" sz="2300" dirty="0"/>
              <a:t>, 2016). </a:t>
            </a:r>
          </a:p>
          <a:p>
            <a:endParaRPr lang="en-US" sz="3000" dirty="0"/>
          </a:p>
          <a:p>
            <a:r>
              <a:rPr lang="en-US" sz="3000" dirty="0"/>
              <a:t>Recent video recordings from around the world depict police discriminating against minority residents </a:t>
            </a:r>
          </a:p>
          <a:p>
            <a:pPr marL="0" indent="0">
              <a:buNone/>
            </a:pPr>
            <a:r>
              <a:rPr lang="en-US" sz="3200" dirty="0"/>
              <a:t>   </a:t>
            </a:r>
            <a:r>
              <a:rPr lang="en-US" sz="2300" dirty="0"/>
              <a:t>(“A 2016 Police Accountability”, n.d)</a:t>
            </a:r>
          </a:p>
          <a:p>
            <a:endParaRPr lang="en-US" sz="3000" dirty="0"/>
          </a:p>
          <a:p>
            <a:endParaRPr lang="en-US" sz="3000" dirty="0"/>
          </a:p>
          <a:p>
            <a:pPr marL="0" indent="0">
              <a:buNone/>
            </a:pPr>
            <a:endParaRPr lang="en-US" sz="2400" dirty="0"/>
          </a:p>
          <a:p>
            <a:endParaRPr lang="en-US" sz="2400" dirty="0"/>
          </a:p>
        </p:txBody>
      </p:sp>
    </p:spTree>
    <p:extLst>
      <p:ext uri="{BB962C8B-B14F-4D97-AF65-F5344CB8AC3E}">
        <p14:creationId xmlns:p14="http://schemas.microsoft.com/office/powerpoint/2010/main" val="1490796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7" end="7"/>
                                            </p:txEl>
                                          </p:spTgt>
                                        </p:tgtEl>
                                        <p:attrNameLst>
                                          <p:attrName>style.visibility</p:attrName>
                                        </p:attrNameLst>
                                      </p:cBhvr>
                                      <p:to>
                                        <p:strVal val="visible"/>
                                      </p:to>
                                    </p:set>
                                    <p:animEffect transition="in" filter="fade">
                                      <p:cBhvr>
                                        <p:cTn id="1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71DD3CD-36CA-4E92-9850-465F130805C9}"/>
              </a:ext>
            </a:extLst>
          </p:cNvPr>
          <p:cNvSpPr>
            <a:spLocks noGrp="1"/>
          </p:cNvSpPr>
          <p:nvPr>
            <p:ph type="title"/>
          </p:nvPr>
        </p:nvSpPr>
        <p:spPr>
          <a:xfrm>
            <a:off x="838200" y="963877"/>
            <a:ext cx="3494362" cy="4930246"/>
          </a:xfrm>
        </p:spPr>
        <p:txBody>
          <a:bodyPr vert="horz" lIns="91440" tIns="45720" rIns="91440" bIns="45720" rtlCol="0" anchor="ctr">
            <a:normAutofit/>
          </a:bodyPr>
          <a:lstStyle/>
          <a:p>
            <a:pPr algn="r"/>
            <a:r>
              <a:rPr lang="en-US" sz="4100" dirty="0">
                <a:solidFill>
                  <a:schemeClr val="accent1"/>
                </a:solidFill>
              </a:rPr>
              <a:t>LITERATURE REVIEW</a:t>
            </a:r>
            <a:endParaRPr lang="en-US" sz="4100" kern="1200" dirty="0">
              <a:solidFill>
                <a:schemeClr val="accent1"/>
              </a:solidFill>
              <a:latin typeface="+mj-lt"/>
              <a:ea typeface="+mj-ea"/>
              <a:cs typeface="+mj-cs"/>
            </a:endParaRPr>
          </a:p>
        </p:txBody>
      </p:sp>
      <p:cxnSp>
        <p:nvCxnSpPr>
          <p:cNvPr id="11" name="Straight Connector 10">
            <a:extLst>
              <a:ext uri="{FF2B5EF4-FFF2-40B4-BE49-F238E27FC236}">
                <a16:creationId xmlns:a16="http://schemas.microsoft.com/office/drawing/2014/main"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D682B34F-4F42-4166-A015-B76BECAF18C8}"/>
              </a:ext>
            </a:extLst>
          </p:cNvPr>
          <p:cNvSpPr/>
          <p:nvPr/>
        </p:nvSpPr>
        <p:spPr>
          <a:xfrm>
            <a:off x="4654296" y="616449"/>
            <a:ext cx="7131303" cy="5277674"/>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endParaRPr lang="en-US" sz="2400" dirty="0"/>
          </a:p>
          <a:p>
            <a:pPr indent="-228600">
              <a:lnSpc>
                <a:spcPct val="90000"/>
              </a:lnSpc>
              <a:spcAft>
                <a:spcPts val="600"/>
              </a:spcAft>
              <a:buFont typeface="Arial" panose="020B0604020202020204" pitchFamily="34" charset="0"/>
              <a:buChar char="•"/>
            </a:pPr>
            <a:endParaRPr lang="en-US" sz="2400" dirty="0"/>
          </a:p>
          <a:p>
            <a:pPr indent="-228600">
              <a:lnSpc>
                <a:spcPct val="90000"/>
              </a:lnSpc>
              <a:spcAft>
                <a:spcPts val="600"/>
              </a:spcAft>
              <a:buFont typeface="Arial" panose="020B0604020202020204" pitchFamily="34" charset="0"/>
              <a:buChar char="•"/>
            </a:pPr>
            <a:r>
              <a:rPr lang="en-US" sz="2800" dirty="0"/>
              <a:t>Citizens’ perceptions</a:t>
            </a:r>
          </a:p>
          <a:p>
            <a:pPr>
              <a:lnSpc>
                <a:spcPct val="90000"/>
              </a:lnSpc>
              <a:spcAft>
                <a:spcPts val="600"/>
              </a:spcAft>
            </a:pPr>
            <a:r>
              <a:rPr lang="en-US" sz="2800" dirty="0"/>
              <a:t>	</a:t>
            </a:r>
            <a:r>
              <a:rPr lang="en-US" sz="2000" dirty="0"/>
              <a:t> (</a:t>
            </a:r>
            <a:r>
              <a:rPr lang="de-DE" sz="2000" dirty="0"/>
              <a:t>Haberman, Groff, Ratcliffe, &amp; Sorg 2015) </a:t>
            </a:r>
            <a:endParaRPr lang="en-US" sz="2000" dirty="0"/>
          </a:p>
          <a:p>
            <a:pPr indent="-228600">
              <a:lnSpc>
                <a:spcPct val="90000"/>
              </a:lnSpc>
              <a:spcAft>
                <a:spcPts val="600"/>
              </a:spcAft>
              <a:buFont typeface="Arial" panose="020B0604020202020204" pitchFamily="34" charset="0"/>
              <a:buChar char="•"/>
            </a:pPr>
            <a:endParaRPr lang="en-US" sz="2800" kern="1200" dirty="0">
              <a:solidFill>
                <a:schemeClr val="tx1"/>
              </a:solidFill>
              <a:latin typeface="+mn-lt"/>
              <a:ea typeface="+mn-ea"/>
              <a:cs typeface="+mn-cs"/>
            </a:endParaRPr>
          </a:p>
          <a:p>
            <a:pPr indent="-228600">
              <a:lnSpc>
                <a:spcPct val="90000"/>
              </a:lnSpc>
              <a:spcAft>
                <a:spcPts val="600"/>
              </a:spcAft>
              <a:buFont typeface="Arial" panose="020B0604020202020204" pitchFamily="34" charset="0"/>
              <a:buChar char="•"/>
            </a:pPr>
            <a:r>
              <a:rPr lang="en-US" sz="2800" dirty="0"/>
              <a:t>How can we begin to prevent racially biased       policing and recommitment to the goals of community policing; rebuilding trust ?</a:t>
            </a:r>
          </a:p>
          <a:p>
            <a:pPr indent="-228600">
              <a:lnSpc>
                <a:spcPct val="90000"/>
              </a:lnSpc>
              <a:spcAft>
                <a:spcPts val="600"/>
              </a:spcAft>
              <a:buFont typeface="Arial" panose="020B0604020202020204" pitchFamily="34" charset="0"/>
              <a:buChar char="•"/>
            </a:pPr>
            <a:endParaRPr lang="en-US" sz="2400" dirty="0"/>
          </a:p>
          <a:p>
            <a:pPr indent="-228600">
              <a:lnSpc>
                <a:spcPct val="90000"/>
              </a:lnSpc>
              <a:spcAft>
                <a:spcPts val="600"/>
              </a:spcAft>
              <a:buFont typeface="Arial" panose="020B0604020202020204" pitchFamily="34" charset="0"/>
              <a:buChar char="•"/>
            </a:pPr>
            <a:endParaRPr lang="en-US" sz="2400" kern="1200" dirty="0">
              <a:solidFill>
                <a:schemeClr val="tx1"/>
              </a:solidFill>
              <a:latin typeface="+mn-lt"/>
              <a:ea typeface="+mn-ea"/>
              <a:cs typeface="+mn-cs"/>
            </a:endParaRPr>
          </a:p>
          <a:p>
            <a:pPr>
              <a:lnSpc>
                <a:spcPct val="90000"/>
              </a:lnSpc>
              <a:spcAft>
                <a:spcPts val="600"/>
              </a:spcAft>
            </a:pPr>
            <a:endParaRPr lang="en-US" sz="2400" kern="1200" dirty="0">
              <a:solidFill>
                <a:schemeClr val="tx1"/>
              </a:solidFill>
              <a:latin typeface="+mn-lt"/>
              <a:ea typeface="+mn-ea"/>
              <a:cs typeface="+mn-cs"/>
            </a:endParaRPr>
          </a:p>
          <a:p>
            <a:pPr indent="-228600">
              <a:lnSpc>
                <a:spcPct val="90000"/>
              </a:lnSpc>
              <a:spcAft>
                <a:spcPts val="600"/>
              </a:spcAft>
              <a:buFont typeface="Arial" panose="020B0604020202020204" pitchFamily="34" charset="0"/>
              <a:buChar char="•"/>
            </a:pPr>
            <a:endParaRPr lang="en-US" sz="2400" kern="1200" dirty="0">
              <a:solidFill>
                <a:schemeClr val="tx1"/>
              </a:solidFill>
              <a:latin typeface="+mn-lt"/>
              <a:ea typeface="+mn-ea"/>
              <a:cs typeface="+mn-cs"/>
            </a:endParaRPr>
          </a:p>
        </p:txBody>
      </p:sp>
    </p:spTree>
    <p:extLst>
      <p:ext uri="{BB962C8B-B14F-4D97-AF65-F5344CB8AC3E}">
        <p14:creationId xmlns:p14="http://schemas.microsoft.com/office/powerpoint/2010/main" val="2770136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02F67-FC8A-4CDE-A542-E02AEFF4763D}"/>
              </a:ext>
            </a:extLst>
          </p:cNvPr>
          <p:cNvSpPr>
            <a:spLocks noGrp="1"/>
          </p:cNvSpPr>
          <p:nvPr>
            <p:ph type="title"/>
          </p:nvPr>
        </p:nvSpPr>
        <p:spPr>
          <a:xfrm>
            <a:off x="838200" y="365125"/>
            <a:ext cx="10515600" cy="1325563"/>
          </a:xfrm>
        </p:spPr>
        <p:txBody>
          <a:bodyPr/>
          <a:lstStyle/>
          <a:p>
            <a:r>
              <a:rPr lang="en-US" dirty="0"/>
              <a:t>Research Questions</a:t>
            </a:r>
          </a:p>
        </p:txBody>
      </p:sp>
      <p:sp>
        <p:nvSpPr>
          <p:cNvPr id="3" name="Content Placeholder 2">
            <a:extLst>
              <a:ext uri="{FF2B5EF4-FFF2-40B4-BE49-F238E27FC236}">
                <a16:creationId xmlns:a16="http://schemas.microsoft.com/office/drawing/2014/main" id="{5DE94B76-59F0-46D6-830F-23A3E6610711}"/>
              </a:ext>
            </a:extLst>
          </p:cNvPr>
          <p:cNvSpPr>
            <a:spLocks noGrp="1"/>
          </p:cNvSpPr>
          <p:nvPr>
            <p:ph idx="1"/>
          </p:nvPr>
        </p:nvSpPr>
        <p:spPr>
          <a:xfrm>
            <a:off x="838200" y="1234440"/>
            <a:ext cx="10515600" cy="4942523"/>
          </a:xfrm>
        </p:spPr>
        <p:txBody>
          <a:bodyPr>
            <a:normAutofit/>
          </a:bodyPr>
          <a:lstStyle/>
          <a:p>
            <a:pPr marL="514350" indent="-514350">
              <a:buAutoNum type="arabicPeriod"/>
            </a:pPr>
            <a:endParaRPr lang="en-US" dirty="0"/>
          </a:p>
          <a:p>
            <a:pPr marL="514350" indent="-514350">
              <a:buAutoNum type="arabicPeriod"/>
            </a:pPr>
            <a:r>
              <a:rPr lang="en-US" dirty="0"/>
              <a:t>To what extent does the perception of </a:t>
            </a:r>
            <a:r>
              <a:rPr lang="en-US" b="1" dirty="0"/>
              <a:t>cultural diversity awareness </a:t>
            </a:r>
            <a:r>
              <a:rPr lang="en-US" dirty="0"/>
              <a:t>of 	</a:t>
            </a:r>
            <a:r>
              <a:rPr lang="en-US" b="1" dirty="0"/>
              <a:t>Community Residents</a:t>
            </a:r>
            <a:r>
              <a:rPr lang="en-US" dirty="0"/>
              <a:t> </a:t>
            </a:r>
            <a:r>
              <a:rPr lang="en-US" b="1" dirty="0"/>
              <a:t>(CR) </a:t>
            </a:r>
            <a:r>
              <a:rPr lang="en-US" dirty="0"/>
              <a:t>differ from that of </a:t>
            </a:r>
            <a:r>
              <a:rPr lang="en-US" b="1" dirty="0"/>
              <a:t>Police Personnel (PP)</a:t>
            </a:r>
            <a:r>
              <a:rPr lang="en-US" dirty="0"/>
              <a:t>?</a:t>
            </a:r>
          </a:p>
          <a:p>
            <a:pPr marL="514350" indent="-514350">
              <a:buAutoNum type="arabicPeriod"/>
            </a:pPr>
            <a:r>
              <a:rPr lang="en-US" dirty="0"/>
              <a:t>To what extent does the </a:t>
            </a:r>
            <a:r>
              <a:rPr lang="en-US" b="1" dirty="0"/>
              <a:t>cultural diversity awareness </a:t>
            </a:r>
            <a:r>
              <a:rPr lang="en-US" dirty="0"/>
              <a:t>of CR and PP, as a group, relate to their </a:t>
            </a:r>
            <a:r>
              <a:rPr lang="en-US" b="1" dirty="0"/>
              <a:t>intercultural sensitivity </a:t>
            </a:r>
            <a:r>
              <a:rPr lang="en-US" dirty="0"/>
              <a:t>toward one another?</a:t>
            </a:r>
          </a:p>
          <a:p>
            <a:pPr marL="514350" indent="-514350">
              <a:buAutoNum type="arabicPeriod"/>
            </a:pPr>
            <a:r>
              <a:rPr lang="en-US" dirty="0"/>
              <a:t>To what extent do the perceptions of </a:t>
            </a:r>
            <a:r>
              <a:rPr lang="en-US" b="1" dirty="0"/>
              <a:t>cultural diversity awareness </a:t>
            </a:r>
            <a:r>
              <a:rPr lang="en-US" dirty="0"/>
              <a:t>relate to the </a:t>
            </a:r>
            <a:r>
              <a:rPr lang="en-US" b="1" dirty="0"/>
              <a:t>likelihood </a:t>
            </a:r>
            <a:r>
              <a:rPr lang="en-US" dirty="0"/>
              <a:t>of CR and PP, as a group, contributing their efforts toward </a:t>
            </a:r>
            <a:r>
              <a:rPr lang="en-US" b="1" dirty="0"/>
              <a:t>improving the goals of CAPS, including the prevention of crime?</a:t>
            </a:r>
          </a:p>
          <a:p>
            <a:endParaRPr lang="en-US" dirty="0"/>
          </a:p>
          <a:p>
            <a:endParaRPr lang="en-US" dirty="0"/>
          </a:p>
        </p:txBody>
      </p:sp>
    </p:spTree>
    <p:extLst>
      <p:ext uri="{BB962C8B-B14F-4D97-AF65-F5344CB8AC3E}">
        <p14:creationId xmlns:p14="http://schemas.microsoft.com/office/powerpoint/2010/main" val="3138558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SIGNIFICANCE of the STUDY</a:t>
            </a:r>
          </a:p>
        </p:txBody>
      </p:sp>
      <p:sp>
        <p:nvSpPr>
          <p:cNvPr id="3" name="Content Placeholder 2"/>
          <p:cNvSpPr>
            <a:spLocks noGrp="1"/>
          </p:cNvSpPr>
          <p:nvPr>
            <p:ph idx="1"/>
          </p:nvPr>
        </p:nvSpPr>
        <p:spPr/>
        <p:txBody>
          <a:bodyPr/>
          <a:lstStyle/>
          <a:p>
            <a:pPr marL="0" indent="0">
              <a:buNone/>
            </a:pPr>
            <a:endParaRPr lang="en-US" dirty="0"/>
          </a:p>
          <a:p>
            <a:pPr marL="0" indent="0">
              <a:buNone/>
            </a:pPr>
            <a:r>
              <a:rPr lang="en-US" dirty="0"/>
              <a:t>	The self-reported perceptions of community residents compared to that of police personnel will contribute to the understanding of why there is a failure in the positive relationship between community residents and police personnel. </a:t>
            </a:r>
          </a:p>
        </p:txBody>
      </p:sp>
    </p:spTree>
    <p:extLst>
      <p:ext uri="{BB962C8B-B14F-4D97-AF65-F5344CB8AC3E}">
        <p14:creationId xmlns:p14="http://schemas.microsoft.com/office/powerpoint/2010/main" val="1785641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4F9F79B-A093-478E-96B5-EE02BC93A85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5499919-B719-41C6-826B-D2532D56DA98}"/>
              </a:ext>
            </a:extLst>
          </p:cNvPr>
          <p:cNvSpPr>
            <a:spLocks noGrp="1"/>
          </p:cNvSpPr>
          <p:nvPr>
            <p:ph type="title"/>
          </p:nvPr>
        </p:nvSpPr>
        <p:spPr>
          <a:xfrm>
            <a:off x="640079" y="4865950"/>
            <a:ext cx="7410681" cy="962390"/>
          </a:xfrm>
        </p:spPr>
        <p:txBody>
          <a:bodyPr>
            <a:normAutofit fontScale="90000"/>
          </a:bodyPr>
          <a:lstStyle/>
          <a:p>
            <a:r>
              <a:rPr lang="en-US" sz="4000" dirty="0"/>
              <a:t/>
            </a:r>
            <a:br>
              <a:rPr lang="en-US" sz="4000" dirty="0"/>
            </a:br>
            <a:r>
              <a:rPr lang="en-US" dirty="0"/>
              <a:t>RESEARCH DESIGN </a:t>
            </a:r>
          </a:p>
        </p:txBody>
      </p:sp>
      <p:sp>
        <p:nvSpPr>
          <p:cNvPr id="3" name="Content Placeholder 2">
            <a:extLst>
              <a:ext uri="{FF2B5EF4-FFF2-40B4-BE49-F238E27FC236}">
                <a16:creationId xmlns:a16="http://schemas.microsoft.com/office/drawing/2014/main" id="{B69758B4-25A8-48EB-8671-AFF3DC968535}"/>
              </a:ext>
            </a:extLst>
          </p:cNvPr>
          <p:cNvSpPr>
            <a:spLocks noGrp="1"/>
          </p:cNvSpPr>
          <p:nvPr>
            <p:ph idx="1"/>
          </p:nvPr>
        </p:nvSpPr>
        <p:spPr>
          <a:xfrm>
            <a:off x="640080" y="337300"/>
            <a:ext cx="6294976" cy="4506349"/>
          </a:xfrm>
        </p:spPr>
        <p:txBody>
          <a:bodyPr anchor="ctr">
            <a:normAutofit lnSpcReduction="10000"/>
          </a:bodyPr>
          <a:lstStyle/>
          <a:p>
            <a:endParaRPr lang="en-US" dirty="0"/>
          </a:p>
          <a:p>
            <a:endParaRPr lang="en-US" dirty="0"/>
          </a:p>
          <a:p>
            <a:r>
              <a:rPr lang="en-US" dirty="0"/>
              <a:t>Quantitative</a:t>
            </a:r>
          </a:p>
          <a:p>
            <a:r>
              <a:rPr lang="en-US" dirty="0"/>
              <a:t>Survey Monkey</a:t>
            </a:r>
          </a:p>
          <a:p>
            <a:r>
              <a:rPr lang="en-US" dirty="0"/>
              <a:t>Statistical Package for the Social Science</a:t>
            </a:r>
          </a:p>
          <a:p>
            <a:r>
              <a:rPr lang="en-US" dirty="0"/>
              <a:t>Anonymous</a:t>
            </a:r>
          </a:p>
          <a:p>
            <a:r>
              <a:rPr lang="en-US" dirty="0"/>
              <a:t>VISIT: </a:t>
            </a:r>
          </a:p>
          <a:p>
            <a:pPr marL="0" indent="0">
              <a:buNone/>
            </a:pPr>
            <a:r>
              <a:rPr lang="en-US" dirty="0"/>
              <a:t> #10-Community beat meetings (CAPS)</a:t>
            </a:r>
          </a:p>
          <a:p>
            <a:pPr marL="0" indent="0">
              <a:buNone/>
            </a:pPr>
            <a:r>
              <a:rPr lang="en-US" sz="2800" dirty="0"/>
              <a:t> #06-Police roll calls in 008th </a:t>
            </a:r>
            <a:r>
              <a:rPr lang="en-US" dirty="0"/>
              <a:t>district</a:t>
            </a:r>
            <a:endParaRPr lang="en-US" sz="2800" dirty="0"/>
          </a:p>
          <a:p>
            <a:pPr marL="914400" lvl="2" indent="0">
              <a:buNone/>
            </a:pPr>
            <a:endParaRPr lang="en-US" sz="2800" dirty="0"/>
          </a:p>
          <a:p>
            <a:endParaRPr lang="en-US" dirty="0"/>
          </a:p>
          <a:p>
            <a:pPr marL="0" indent="0">
              <a:buNone/>
            </a:pPr>
            <a:endParaRPr lang="en-US" sz="2400" dirty="0"/>
          </a:p>
          <a:p>
            <a:pPr marL="457200" lvl="1" indent="0">
              <a:buNone/>
            </a:pPr>
            <a:endParaRPr lang="en-US" dirty="0"/>
          </a:p>
        </p:txBody>
      </p:sp>
      <p:sp>
        <p:nvSpPr>
          <p:cNvPr id="17" name="Freeform: Shape 9">
            <a:extLst>
              <a:ext uri="{FF2B5EF4-FFF2-40B4-BE49-F238E27FC236}">
                <a16:creationId xmlns:a16="http://schemas.microsoft.com/office/drawing/2014/main" id="{11394CD8-BD30-4B74-86F4-51FDF338341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18" name="Straight Connector 11">
            <a:extLst>
              <a:ext uri="{FF2B5EF4-FFF2-40B4-BE49-F238E27FC236}">
                <a16:creationId xmlns:a16="http://schemas.microsoft.com/office/drawing/2014/main" id="{D4C22394-EBC2-4FAF-A555-6C02D589EED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6200000">
            <a:off x="1508760" y="3431556"/>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Oval 13">
            <a:extLst>
              <a:ext uri="{FF2B5EF4-FFF2-40B4-BE49-F238E27FC236}">
                <a16:creationId xmlns:a16="http://schemas.microsoft.com/office/drawing/2014/main" id="{F7194F93-1F71-4A70-9DF1-28F1837711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32897" y="5004581"/>
            <a:ext cx="962395" cy="9623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6" name="Oval 15">
            <a:extLst>
              <a:ext uri="{FF2B5EF4-FFF2-40B4-BE49-F238E27FC236}">
                <a16:creationId xmlns:a16="http://schemas.microsoft.com/office/drawing/2014/main" id="{9BBC0C84-DC2A-43AE-9576-0A44295E8B9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63725" y="4865965"/>
            <a:ext cx="293695" cy="2936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1301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C6163-AB3A-4A37-8A58-7CA0C3D2CA13}"/>
              </a:ext>
            </a:extLst>
          </p:cNvPr>
          <p:cNvSpPr>
            <a:spLocks noGrp="1"/>
          </p:cNvSpPr>
          <p:nvPr>
            <p:ph type="title"/>
          </p:nvPr>
        </p:nvSpPr>
        <p:spPr>
          <a:xfrm>
            <a:off x="838200" y="681037"/>
            <a:ext cx="8718395" cy="1009651"/>
          </a:xfrm>
        </p:spPr>
        <p:txBody>
          <a:bodyPr>
            <a:normAutofit fontScale="90000"/>
          </a:bodyPr>
          <a:lstStyle/>
          <a:p>
            <a:r>
              <a:rPr lang="en-US" dirty="0"/>
              <a:t>PARTICIPANTS:</a:t>
            </a:r>
            <a:br>
              <a:rPr lang="en-US" dirty="0"/>
            </a:br>
            <a:endParaRPr lang="en-US" dirty="0"/>
          </a:p>
        </p:txBody>
      </p:sp>
      <p:sp>
        <p:nvSpPr>
          <p:cNvPr id="3" name="Content Placeholder 2">
            <a:extLst>
              <a:ext uri="{FF2B5EF4-FFF2-40B4-BE49-F238E27FC236}">
                <a16:creationId xmlns:a16="http://schemas.microsoft.com/office/drawing/2014/main" id="{4358AFB1-8BAA-49A8-9E98-BD1B88226F04}"/>
              </a:ext>
            </a:extLst>
          </p:cNvPr>
          <p:cNvSpPr>
            <a:spLocks noGrp="1"/>
          </p:cNvSpPr>
          <p:nvPr>
            <p:ph idx="4294967295"/>
          </p:nvPr>
        </p:nvSpPr>
        <p:spPr>
          <a:xfrm>
            <a:off x="491066" y="1360449"/>
            <a:ext cx="8887109" cy="4816514"/>
          </a:xfrm>
        </p:spPr>
        <p:txBody>
          <a:bodyPr>
            <a:normAutofit/>
          </a:bodyPr>
          <a:lstStyle/>
          <a:p>
            <a:r>
              <a:rPr lang="pt-BR" dirty="0">
                <a:solidFill>
                  <a:srgbClr val="FF0000"/>
                </a:solidFill>
              </a:rPr>
              <a:t>Research Question #1 </a:t>
            </a:r>
          </a:p>
          <a:p>
            <a:pPr lvl="1"/>
            <a:r>
              <a:rPr lang="pt-BR" sz="2800" dirty="0"/>
              <a:t>CR: 			</a:t>
            </a:r>
            <a:r>
              <a:rPr lang="pt-BR" sz="2800" i="1" dirty="0"/>
              <a:t>n</a:t>
            </a:r>
            <a:r>
              <a:rPr lang="pt-BR" sz="2800" dirty="0"/>
              <a:t> = 23</a:t>
            </a:r>
          </a:p>
          <a:p>
            <a:pPr lvl="1"/>
            <a:r>
              <a:rPr lang="pt-BR" sz="2800" dirty="0"/>
              <a:t>PP:			</a:t>
            </a:r>
            <a:r>
              <a:rPr lang="pt-BR" sz="2800" i="1" dirty="0"/>
              <a:t>n</a:t>
            </a:r>
            <a:r>
              <a:rPr lang="pt-BR" sz="2800" dirty="0"/>
              <a:t> = 25</a:t>
            </a:r>
          </a:p>
          <a:p>
            <a:endParaRPr lang="pt-BR" dirty="0">
              <a:solidFill>
                <a:srgbClr val="FF0000"/>
              </a:solidFill>
            </a:endParaRPr>
          </a:p>
          <a:p>
            <a:r>
              <a:rPr lang="pt-BR" dirty="0">
                <a:solidFill>
                  <a:srgbClr val="FF0000"/>
                </a:solidFill>
              </a:rPr>
              <a:t>Research Questions #2 and  #3</a:t>
            </a:r>
            <a:r>
              <a:rPr lang="pt-BR" dirty="0"/>
              <a:t>	</a:t>
            </a:r>
          </a:p>
          <a:p>
            <a:pPr lvl="1"/>
            <a:r>
              <a:rPr lang="pt-BR" sz="2800" dirty="0"/>
              <a:t>CR&amp;PP:			</a:t>
            </a:r>
            <a:r>
              <a:rPr lang="pt-BR" sz="2800" i="1" dirty="0"/>
              <a:t>n</a:t>
            </a:r>
            <a:r>
              <a:rPr lang="pt-BR" sz="2800" dirty="0"/>
              <a:t> = 74</a:t>
            </a:r>
          </a:p>
          <a:p>
            <a:pPr lvl="2"/>
            <a:r>
              <a:rPr lang="en-US" sz="2800" dirty="0"/>
              <a:t>Males      	</a:t>
            </a:r>
            <a:r>
              <a:rPr lang="en-US" sz="2800" i="1" dirty="0"/>
              <a:t>n</a:t>
            </a:r>
            <a:r>
              <a:rPr lang="en-US" sz="2800" dirty="0"/>
              <a:t> = 31</a:t>
            </a:r>
          </a:p>
          <a:p>
            <a:pPr lvl="2"/>
            <a:r>
              <a:rPr lang="en-US" sz="2800" dirty="0"/>
              <a:t>Females	</a:t>
            </a:r>
            <a:r>
              <a:rPr lang="en-US" sz="2800" i="1" dirty="0"/>
              <a:t>n</a:t>
            </a:r>
            <a:r>
              <a:rPr lang="en-US" sz="2800" dirty="0"/>
              <a:t> = 43</a:t>
            </a:r>
          </a:p>
          <a:p>
            <a:endParaRPr lang="pt-BR" dirty="0"/>
          </a:p>
          <a:p>
            <a:r>
              <a:rPr lang="en-US" dirty="0"/>
              <a:t>94 surveys collected; </a:t>
            </a:r>
            <a:r>
              <a:rPr lang="en-US" sz="2800" dirty="0"/>
              <a:t>74 completed correctly</a:t>
            </a:r>
          </a:p>
          <a:p>
            <a:pPr marL="0" indent="0">
              <a:buNone/>
            </a:pPr>
            <a:endParaRPr lang="pt-BR" dirty="0"/>
          </a:p>
          <a:p>
            <a:endParaRPr lang="en-US" dirty="0"/>
          </a:p>
          <a:p>
            <a:endParaRPr lang="en-US" dirty="0"/>
          </a:p>
        </p:txBody>
      </p:sp>
      <p:pic>
        <p:nvPicPr>
          <p:cNvPr id="7" name="Graphic 6" descr="Police">
            <a:extLst>
              <a:ext uri="{FF2B5EF4-FFF2-40B4-BE49-F238E27FC236}">
                <a16:creationId xmlns:a16="http://schemas.microsoft.com/office/drawing/2014/main" id="{7F41584C-C9D3-44A7-B68D-E270F7DA1F7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9144000" y="68900"/>
            <a:ext cx="2611244" cy="2611244"/>
          </a:xfrm>
          <a:prstGeom prst="rect">
            <a:avLst/>
          </a:prstGeom>
        </p:spPr>
      </p:pic>
    </p:spTree>
    <p:extLst>
      <p:ext uri="{BB962C8B-B14F-4D97-AF65-F5344CB8AC3E}">
        <p14:creationId xmlns:p14="http://schemas.microsoft.com/office/powerpoint/2010/main" val="981378323"/>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11848</TotalTime>
  <Words>1161</Words>
  <Application>Microsoft Office PowerPoint</Application>
  <PresentationFormat>Widescreen</PresentationFormat>
  <Paragraphs>257</Paragraphs>
  <Slides>23</Slides>
  <Notes>22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23</vt:i4>
      </vt:variant>
    </vt:vector>
  </HeadingPairs>
  <TitlesOfParts>
    <vt:vector size="31" baseType="lpstr">
      <vt:lpstr>Arial</vt:lpstr>
      <vt:lpstr>Calibri</vt:lpstr>
      <vt:lpstr>Calibri Light</vt:lpstr>
      <vt:lpstr>Century Gothic</vt:lpstr>
      <vt:lpstr>Times New Roman</vt:lpstr>
      <vt:lpstr>Wingdings 3</vt:lpstr>
      <vt:lpstr>Office Theme</vt:lpstr>
      <vt:lpstr>Ion</vt:lpstr>
      <vt:lpstr>  </vt:lpstr>
      <vt:lpstr>PROBLEM STATEMENT</vt:lpstr>
      <vt:lpstr> PURPOSE STATEMENT </vt:lpstr>
      <vt:lpstr>LITERATURE REVIEW</vt:lpstr>
      <vt:lpstr>LITERATURE REVIEW</vt:lpstr>
      <vt:lpstr>Research Questions</vt:lpstr>
      <vt:lpstr>SIGNIFICANCE of the STUDY</vt:lpstr>
      <vt:lpstr> RESEARCH DESIGN </vt:lpstr>
      <vt:lpstr>PARTICIPANTS: </vt:lpstr>
      <vt:lpstr>Participants</vt:lpstr>
      <vt:lpstr>INSTRUMENTATION - Surveys</vt:lpstr>
      <vt:lpstr>FINDINGS RESEARCH QUESTION  # 1</vt:lpstr>
      <vt:lpstr>FINDINGS RESEARCH QUESTION  # 2</vt:lpstr>
      <vt:lpstr>FINDINGS RESEARCH QUESTION  # 3</vt:lpstr>
      <vt:lpstr>CONCLUSIONS</vt:lpstr>
      <vt:lpstr>IMPLICATIONS Research Question #1</vt:lpstr>
      <vt:lpstr>IMPLICATIONS Research Question #2</vt:lpstr>
      <vt:lpstr>IMPLICATIONS Research Question #3</vt:lpstr>
      <vt:lpstr>LIMITATIONS</vt:lpstr>
      <vt:lpstr>RECOMMENDATIONS</vt:lpstr>
      <vt:lpstr>REFERENCES</vt:lpstr>
      <vt:lpstr>PowerPoint Presentation</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Vickie Greene</dc:creator>
  <cp:lastModifiedBy>Kelly Brown</cp:lastModifiedBy>
  <cp:revision>232</cp:revision>
  <cp:lastPrinted>2020-02-27T13:35:11Z</cp:lastPrinted>
  <dcterms:created xsi:type="dcterms:W3CDTF">2019-11-19T18:59:56Z</dcterms:created>
  <dcterms:modified xsi:type="dcterms:W3CDTF">2020-03-04T15:19:26Z</dcterms:modified>
</cp:coreProperties>
</file>