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85" r:id="rId3"/>
    <p:sldId id="291" r:id="rId4"/>
    <p:sldId id="284" r:id="rId5"/>
    <p:sldId id="294" r:id="rId6"/>
    <p:sldId id="295" r:id="rId7"/>
    <p:sldId id="296" r:id="rId8"/>
    <p:sldId id="297" r:id="rId9"/>
    <p:sldId id="270" r:id="rId10"/>
    <p:sldId id="266" r:id="rId11"/>
    <p:sldId id="271" r:id="rId12"/>
    <p:sldId id="272" r:id="rId13"/>
    <p:sldId id="273" r:id="rId14"/>
    <p:sldId id="287" r:id="rId15"/>
    <p:sldId id="267" r:id="rId16"/>
    <p:sldId id="259" r:id="rId17"/>
    <p:sldId id="268" r:id="rId18"/>
    <p:sldId id="269" r:id="rId19"/>
    <p:sldId id="260" r:id="rId20"/>
    <p:sldId id="279" r:id="rId21"/>
    <p:sldId id="277" r:id="rId22"/>
    <p:sldId id="264" r:id="rId23"/>
    <p:sldId id="293" r:id="rId24"/>
    <p:sldId id="292" r:id="rId25"/>
    <p:sldId id="265" r:id="rId26"/>
    <p:sldId id="263" r:id="rId27"/>
    <p:sldId id="278" r:id="rId28"/>
    <p:sldId id="288" r:id="rId29"/>
    <p:sldId id="280" r:id="rId30"/>
    <p:sldId id="299" r:id="rId31"/>
    <p:sldId id="303" r:id="rId32"/>
    <p:sldId id="302" r:id="rId33"/>
    <p:sldId id="298" r:id="rId34"/>
    <p:sldId id="301" r:id="rId35"/>
    <p:sldId id="281" r:id="rId36"/>
    <p:sldId id="258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C10"/>
    <a:srgbClr val="92D04F"/>
    <a:srgbClr val="7A81FF"/>
    <a:srgbClr val="73FB79"/>
    <a:srgbClr val="FF2F92"/>
    <a:srgbClr val="FF9300"/>
    <a:srgbClr val="FF40FF"/>
    <a:srgbClr val="1E0F0E"/>
    <a:srgbClr val="34191B"/>
    <a:srgbClr val="47B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71" autoAdjust="0"/>
    <p:restoredTop sz="92405" autoAdjust="0"/>
  </p:normalViewPr>
  <p:slideViewPr>
    <p:cSldViewPr snapToGrid="0" snapToObjects="1">
      <p:cViewPr>
        <p:scale>
          <a:sx n="120" d="100"/>
          <a:sy n="120" d="100"/>
        </p:scale>
        <p:origin x="1024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C05FFD-3B05-8E48-A714-2054B5E17125}" type="datetimeFigureOut">
              <a:rPr lang="en-US" smtClean="0"/>
              <a:t>8/3/17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47606-8ACB-8947-9D2D-B8D10DE2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68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Introduction:</a:t>
            </a:r>
          </a:p>
          <a:p>
            <a:r>
              <a:rPr lang="en-US" dirty="0" smtClean="0"/>
              <a:t>-Chesley Rowlett</a:t>
            </a:r>
          </a:p>
          <a:p>
            <a:r>
              <a:rPr lang="en-US" dirty="0" smtClean="0"/>
              <a:t>-ONU</a:t>
            </a:r>
          </a:p>
          <a:p>
            <a:r>
              <a:rPr lang="en-US" baseline="0" dirty="0" smtClean="0"/>
              <a:t>-Senior </a:t>
            </a:r>
            <a:r>
              <a:rPr lang="en-US" baseline="0" dirty="0" err="1" smtClean="0"/>
              <a:t>Biochem</a:t>
            </a:r>
            <a:r>
              <a:rPr lang="en-US" baseline="0" dirty="0" smtClean="0"/>
              <a:t> Major</a:t>
            </a:r>
          </a:p>
          <a:p>
            <a:r>
              <a:rPr lang="en-US" baseline="0" dirty="0" smtClean="0"/>
              <a:t>-</a:t>
            </a:r>
            <a:r>
              <a:rPr lang="en-US" dirty="0" smtClean="0"/>
              <a:t>Worked in Dr. Liu’s Lab</a:t>
            </a:r>
          </a:p>
          <a:p>
            <a:r>
              <a:rPr lang="en-US" dirty="0" smtClean="0"/>
              <a:t>- READ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86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-Can hijack the natural</a:t>
            </a:r>
            <a:r>
              <a:rPr lang="en-US" baseline="0" dirty="0" smtClean="0"/>
              <a:t> machinery</a:t>
            </a:r>
          </a:p>
          <a:p>
            <a:r>
              <a:rPr lang="en-US" baseline="0" dirty="0" smtClean="0"/>
              <a:t>-Read slide, 'zoom in on translation'</a:t>
            </a:r>
          </a:p>
          <a:p>
            <a:r>
              <a:rPr lang="en-US" baseline="0" dirty="0" smtClean="0"/>
              <a:t>-mRNA read by ribosome etc.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342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-Once bound at their appropriate site...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858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-AA conjugated together</a:t>
            </a:r>
          </a:p>
          <a:p>
            <a:r>
              <a:rPr lang="en-US" dirty="0" smtClean="0"/>
              <a:t>-ribosome</a:t>
            </a:r>
            <a:r>
              <a:rPr lang="en-US" baseline="0" dirty="0" smtClean="0"/>
              <a:t> moves along until...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17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get</a:t>
            </a:r>
            <a:r>
              <a:rPr lang="en-US" baseline="0" dirty="0" smtClean="0"/>
              <a:t> a protein!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734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tRNA</a:t>
            </a:r>
            <a:r>
              <a:rPr lang="en-US" dirty="0" smtClean="0"/>
              <a:t> is...CLICK... constantly used up!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2545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-replenished by amino acyl-</a:t>
            </a:r>
            <a:r>
              <a:rPr lang="en-US" dirty="0" err="1" smtClean="0"/>
              <a:t>tRNA</a:t>
            </a:r>
            <a:r>
              <a:rPr lang="en-US" dirty="0" smtClean="0"/>
              <a:t> synth</a:t>
            </a:r>
          </a:p>
          <a:p>
            <a:r>
              <a:rPr lang="en-US" dirty="0" smtClean="0"/>
              <a:t>-charges </a:t>
            </a:r>
            <a:r>
              <a:rPr lang="en-US" dirty="0" err="1" smtClean="0"/>
              <a:t>tRNA</a:t>
            </a:r>
            <a:r>
              <a:rPr lang="en-US" baseline="0" dirty="0" smtClean="0"/>
              <a:t> with AA</a:t>
            </a:r>
          </a:p>
          <a:p>
            <a:r>
              <a:rPr lang="en-US" baseline="0" dirty="0" smtClean="0"/>
              <a:t>-easy to </a:t>
            </a:r>
            <a:r>
              <a:rPr lang="en-US" baseline="0" dirty="0" err="1" smtClean="0"/>
              <a:t>misaceylate</a:t>
            </a:r>
            <a:r>
              <a:rPr lang="en-US" baseline="0" dirty="0" smtClean="0"/>
              <a:t>, but then competition to deal with</a:t>
            </a:r>
          </a:p>
          <a:p>
            <a:r>
              <a:rPr lang="en-US" baseline="0" dirty="0" smtClean="0"/>
              <a:t>-low yield of incorporation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7307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dirty="0" err="1" smtClean="0"/>
              <a:t>Pyrrolysine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discoverd</a:t>
            </a:r>
            <a:r>
              <a:rPr lang="en-US" baseline="0" dirty="0" smtClean="0"/>
              <a:t> as the 22nd naturally </a:t>
            </a:r>
            <a:r>
              <a:rPr lang="en-US" baseline="0" dirty="0" err="1" smtClean="0"/>
              <a:t>occurding</a:t>
            </a:r>
            <a:r>
              <a:rPr lang="en-US" baseline="0" dirty="0" smtClean="0"/>
              <a:t> NON canonical AA</a:t>
            </a:r>
          </a:p>
          <a:p>
            <a:r>
              <a:rPr lang="en-US" baseline="0" dirty="0" smtClean="0"/>
              <a:t>-found in methanogenic </a:t>
            </a:r>
            <a:r>
              <a:rPr lang="en-US" baseline="0" dirty="0" err="1" smtClean="0"/>
              <a:t>Archea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99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Done by </a:t>
            </a:r>
            <a:r>
              <a:rPr lang="en-US" dirty="0" err="1" smtClean="0"/>
              <a:t>PylRS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590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-Nice thing about </a:t>
            </a:r>
            <a:r>
              <a:rPr lang="en-US" dirty="0" err="1" smtClean="0"/>
              <a:t>PylRS</a:t>
            </a:r>
            <a:r>
              <a:rPr lang="en-US" dirty="0" smtClean="0"/>
              <a:t> is that it's</a:t>
            </a:r>
            <a:r>
              <a:rPr lang="en-US" baseline="0" dirty="0" smtClean="0"/>
              <a:t> codon is the amber stop codon</a:t>
            </a:r>
          </a:p>
          <a:p>
            <a:r>
              <a:rPr lang="en-US" baseline="0" dirty="0" smtClean="0"/>
              <a:t>-no canonical AA to compete with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6402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090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 SLIDE</a:t>
            </a:r>
          </a:p>
          <a:p>
            <a:r>
              <a:rPr lang="en-US" dirty="0" smtClean="0"/>
              <a:t>- other than the 20 amino</a:t>
            </a:r>
            <a:r>
              <a:rPr lang="en-US" baseline="0" dirty="0" smtClean="0"/>
              <a:t> acids</a:t>
            </a:r>
          </a:p>
          <a:p>
            <a:r>
              <a:rPr lang="en-US" baseline="0" dirty="0" smtClean="0"/>
              <a:t>-replace a AA in a P with a different one</a:t>
            </a:r>
          </a:p>
          <a:p>
            <a:r>
              <a:rPr lang="en-US" baseline="0" dirty="0" smtClean="0"/>
              <a:t>-PARTICULAR POSITION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591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baseline="0" dirty="0" smtClean="0"/>
              <a:t>need to do is insert 2 plasmids</a:t>
            </a:r>
          </a:p>
          <a:p>
            <a:r>
              <a:rPr lang="en-US" baseline="0" dirty="0" smtClean="0"/>
              <a:t>-</a:t>
            </a:r>
            <a:r>
              <a:rPr lang="en-US" baseline="0" dirty="0" err="1" smtClean="0"/>
              <a:t>pEVOL</a:t>
            </a:r>
            <a:endParaRPr lang="en-US" baseline="0" dirty="0" smtClean="0"/>
          </a:p>
          <a:p>
            <a:r>
              <a:rPr lang="en-US" baseline="0" dirty="0" smtClean="0"/>
              <a:t>     Machinery &amp; resistance</a:t>
            </a:r>
          </a:p>
          <a:p>
            <a:r>
              <a:rPr lang="en-US" baseline="0" dirty="0" smtClean="0"/>
              <a:t>-</a:t>
            </a:r>
            <a:r>
              <a:rPr lang="en-US" baseline="0" dirty="0" err="1" smtClean="0"/>
              <a:t>pBad</a:t>
            </a:r>
            <a:endParaRPr lang="en-US" baseline="0" dirty="0" smtClean="0"/>
          </a:p>
          <a:p>
            <a:r>
              <a:rPr lang="en-US" baseline="0" dirty="0" smtClean="0"/>
              <a:t>     P with TAG mutation &amp; resistance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1092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-Here are just a few of the 100 </a:t>
            </a:r>
            <a:r>
              <a:rPr lang="en-US" dirty="0" err="1" smtClean="0"/>
              <a:t>ncAA</a:t>
            </a:r>
            <a:r>
              <a:rPr lang="en-US" dirty="0" smtClean="0"/>
              <a:t> incorporated</a:t>
            </a:r>
            <a:r>
              <a:rPr lang="en-US" baseline="0" dirty="0" smtClean="0"/>
              <a:t> via </a:t>
            </a:r>
            <a:r>
              <a:rPr lang="en-US" baseline="0" dirty="0" err="1" smtClean="0"/>
              <a:t>PylRS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6507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-we wanted to add another one to the list</a:t>
            </a:r>
          </a:p>
          <a:p>
            <a:r>
              <a:rPr lang="en-US" dirty="0" smtClean="0"/>
              <a:t>-explain name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7539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-structurally similar to </a:t>
            </a:r>
            <a:r>
              <a:rPr lang="en-US" dirty="0" err="1" smtClean="0"/>
              <a:t>Pyl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161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this structure?</a:t>
            </a:r>
          </a:p>
          <a:p>
            <a:r>
              <a:rPr lang="en-US" dirty="0" smtClean="0"/>
              <a:t>-hydrazine to remove Formaldehyde</a:t>
            </a:r>
          </a:p>
          <a:p>
            <a:r>
              <a:rPr lang="en-US" dirty="0" smtClean="0"/>
              <a:t>-Sodium </a:t>
            </a:r>
            <a:r>
              <a:rPr lang="en-US" dirty="0" err="1" smtClean="0"/>
              <a:t>Periodinate</a:t>
            </a:r>
            <a:r>
              <a:rPr lang="en-US" baseline="0" dirty="0" smtClean="0"/>
              <a:t> to make aldehyde</a:t>
            </a:r>
          </a:p>
          <a:p>
            <a:r>
              <a:rPr lang="en-US" baseline="0" dirty="0" smtClean="0"/>
              <a:t>-Electrophile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6718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-Electrophile susceptible to nucleophilic attack</a:t>
            </a:r>
          </a:p>
          <a:p>
            <a:r>
              <a:rPr lang="en-US" baseline="0" dirty="0" smtClean="0"/>
              <a:t>-20 canonical AA no Electrophile</a:t>
            </a:r>
            <a:endParaRPr lang="en-US" dirty="0" smtClean="0"/>
          </a:p>
          <a:p>
            <a:r>
              <a:rPr lang="en-US" baseline="0" dirty="0" smtClean="0"/>
              <a:t>-Can react with nucleophiles like: Drug, Fluorophore, Another protein </a:t>
            </a:r>
          </a:p>
          <a:p>
            <a:r>
              <a:rPr lang="en-US" baseline="0" dirty="0" smtClean="0"/>
              <a:t>-site specific bio conjugation with nucleophiles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792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dirty="0" err="1" smtClean="0"/>
              <a:t>dioxane</a:t>
            </a:r>
            <a:r>
              <a:rPr lang="en-US" dirty="0" smtClean="0"/>
              <a:t> at 3.5 ppm</a:t>
            </a:r>
          </a:p>
          <a:p>
            <a:r>
              <a:rPr lang="en-US" dirty="0" smtClean="0"/>
              <a:t>-hydrogens on cycle here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653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</a:t>
            </a:r>
            <a:r>
              <a:rPr lang="en-US" baseline="0" dirty="0" smtClean="0"/>
              <a:t> SLIDE</a:t>
            </a:r>
          </a:p>
          <a:p>
            <a:r>
              <a:rPr lang="en-US" baseline="0" dirty="0" smtClean="0"/>
              <a:t>we used... blah blah</a:t>
            </a:r>
          </a:p>
          <a:p>
            <a:r>
              <a:rPr lang="en-US" baseline="0" dirty="0" smtClean="0"/>
              <a:t>add your AA then...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5234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didn't 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1657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-should have considering similarity</a:t>
            </a:r>
          </a:p>
          <a:p>
            <a:r>
              <a:rPr lang="en-US" dirty="0" smtClean="0"/>
              <a:t>-Hybridization (top</a:t>
            </a:r>
            <a:r>
              <a:rPr lang="en-US" baseline="0" dirty="0" smtClean="0"/>
              <a:t> sp2 and bottom sp3)</a:t>
            </a:r>
          </a:p>
          <a:p>
            <a:r>
              <a:rPr lang="en-US" baseline="0" dirty="0" smtClean="0"/>
              <a:t>-different </a:t>
            </a:r>
            <a:r>
              <a:rPr lang="en-US" baseline="0" dirty="0" err="1" smtClean="0"/>
              <a:t>pKa’s</a:t>
            </a:r>
            <a:r>
              <a:rPr lang="en-US" baseline="0" dirty="0" smtClean="0"/>
              <a:t>, could be charged in active site </a:t>
            </a:r>
          </a:p>
          <a:p>
            <a:r>
              <a:rPr lang="en-US" baseline="0" dirty="0" smtClean="0"/>
              <a:t>    -unfavorable ionic interaction</a:t>
            </a:r>
            <a:endParaRPr lang="en-US" dirty="0" smtClean="0"/>
          </a:p>
          <a:p>
            <a:r>
              <a:rPr lang="en-US" dirty="0" smtClean="0"/>
              <a:t>-ring conformation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171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-DNA made up</a:t>
            </a:r>
            <a:r>
              <a:rPr lang="en-US" baseline="0" dirty="0" smtClean="0"/>
              <a:t> of the nucleobases Thymine, Adenine, Cytosine, and Guanine</a:t>
            </a:r>
          </a:p>
          <a:p>
            <a:r>
              <a:rPr lang="en-US" baseline="0" dirty="0" smtClean="0"/>
              <a:t>-Makes a triplicate code where 3 nucleotides = 1 AA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2842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-cannot predict what our substituents</a:t>
            </a:r>
            <a:r>
              <a:rPr lang="en-US" baseline="0" dirty="0" smtClean="0"/>
              <a:t> can do</a:t>
            </a:r>
          </a:p>
          <a:p>
            <a:r>
              <a:rPr lang="en-US" baseline="0" dirty="0" smtClean="0"/>
              <a:t>-compare </a:t>
            </a:r>
            <a:r>
              <a:rPr lang="en-US" baseline="0" dirty="0" err="1" smtClean="0"/>
              <a:t>cyclopentane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cyclopentene</a:t>
            </a:r>
            <a:endParaRPr lang="en-US" baseline="0" dirty="0" smtClean="0"/>
          </a:p>
          <a:p>
            <a:r>
              <a:rPr lang="en-US" baseline="0" dirty="0" smtClean="0"/>
              <a:t>-not the same conformations, may be the issue </a:t>
            </a:r>
          </a:p>
          <a:p>
            <a:r>
              <a:rPr lang="en-US" baseline="0" dirty="0" smtClean="0"/>
              <a:t>- Cannot be sure without further </a:t>
            </a:r>
            <a:r>
              <a:rPr lang="en-US" baseline="0" smtClean="0"/>
              <a:t>modeling so</a:t>
            </a:r>
            <a:r>
              <a:rPr lang="is-IS" baseline="0" smtClean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525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-Decided</a:t>
            </a:r>
            <a:r>
              <a:rPr lang="en-US" baseline="0" dirty="0" smtClean="0"/>
              <a:t> to remove Formaldehyde group (Thought it would help)</a:t>
            </a:r>
          </a:p>
          <a:p>
            <a:r>
              <a:rPr lang="en-US" baseline="0" dirty="0" smtClean="0"/>
              <a:t>-via </a:t>
            </a:r>
            <a:r>
              <a:rPr lang="en-US" baseline="0" dirty="0" err="1" smtClean="0"/>
              <a:t>MeOH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9003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-Tried again at higher concentration</a:t>
            </a:r>
          </a:p>
          <a:p>
            <a:r>
              <a:rPr lang="en-US" dirty="0" smtClean="0"/>
              <a:t>-Then it worked!</a:t>
            </a:r>
          </a:p>
          <a:p>
            <a:r>
              <a:rPr lang="en-US" dirty="0" smtClean="0"/>
              <a:t>-perhaps</a:t>
            </a:r>
            <a:r>
              <a:rPr lang="en-US" baseline="0" dirty="0" smtClean="0"/>
              <a:t> freer motion of amine???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2203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</a:p>
          <a:p>
            <a:r>
              <a:rPr lang="en-US" dirty="0" smtClean="0"/>
              <a:t>want to...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92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-One important protein is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Histone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hexamoer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-Histones act like a spool for DNA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23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-DNA wraps around it and it aids DNA organization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-important for gene regulation as well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47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-Histone tails come off the H3 and H4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proteins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3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-These tails can undergo modifications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-PTMS important for for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-Transcription activation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-and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supression</a:t>
            </a:r>
            <a:endParaRPr lang="en-US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-Act like gene on/off switches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42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-20-24% Arginine &amp; Lysine</a:t>
            </a:r>
          </a:p>
          <a:p>
            <a:r>
              <a:rPr lang="en-US" dirty="0" smtClean="0"/>
              <a:t>-Makes</a:t>
            </a:r>
            <a:r>
              <a:rPr lang="en-US" baseline="0" dirty="0" smtClean="0"/>
              <a:t> H positive so negative DNA can bind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816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-only 20 canonical AA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-P longer than 20 AA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-Lots of </a:t>
            </a:r>
            <a:r>
              <a:rPr lang="en-US" baseline="0" dirty="0" err="1" smtClean="0"/>
              <a:t>repitition</a:t>
            </a: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-Makes synth in lab hard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7606-8ACB-8947-9D2D-B8D10DE2F9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901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5E839-D74C-FC45-BD37-5BEC93F4D859}" type="datetime1">
              <a:rPr lang="en-US" smtClean="0"/>
              <a:t>8/3/17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27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C7978-E27D-844E-8A10-C4497242913B}" type="datetime1">
              <a:rPr lang="en-US" smtClean="0"/>
              <a:t>8/3/17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35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71C7A-D79E-424B-844D-DA86B6A81863}" type="datetime1">
              <a:rPr lang="en-US" smtClean="0"/>
              <a:t>8/3/17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367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3090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30902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537F-58F7-CB42-9413-E063668B9076}" type="datetime1">
              <a:rPr lang="en-US" smtClean="0"/>
              <a:t>8/3/17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718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72700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72700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F7AAF-ACF2-4B47-A7AC-DAA731011E74}" type="datetime1">
              <a:rPr lang="en-US" smtClean="0"/>
              <a:t>8/3/17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378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95313-001D-F449-92A0-AEC589B31875}" type="datetime1">
              <a:rPr lang="en-US" smtClean="0"/>
              <a:t>8/3/17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7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37231-F12D-0340-B6EF-83720141C1CC}" type="datetime1">
              <a:rPr lang="en-US" smtClean="0"/>
              <a:t>8/3/17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064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62883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4667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DE5A7-FE3D-F342-AAFD-BF037B23D825}" type="datetime1">
              <a:rPr lang="en-US" smtClean="0"/>
              <a:t>8/3/17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41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D3BCB-0677-AE41-AE3A-7FF200C1B495}" type="datetime1">
              <a:rPr lang="en-US" smtClean="0"/>
              <a:t>8/3/17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025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Leather.jp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301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69880"/>
            <a:ext cx="2133600" cy="2250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A481C-5001-0C42-8AC9-DEBF3D1EFAC2}" type="datetime1">
              <a:rPr lang="en-US" smtClean="0"/>
              <a:t>8/3/17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69880"/>
            <a:ext cx="2895600" cy="2250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69880"/>
            <a:ext cx="2133600" cy="2250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A5241-12CB-C64D-AE38-6540AC6C64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57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emf"/><Relationship Id="rId5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5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emf"/><Relationship Id="rId5" Type="http://schemas.openxmlformats.org/officeDocument/2006/relationships/image" Target="../media/image24.emf"/><Relationship Id="rId6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1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2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Relationship Id="rId3" Type="http://schemas.openxmlformats.org/officeDocument/2006/relationships/image" Target="../media/image34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eather_Cov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8667" y="2130425"/>
            <a:ext cx="8348133" cy="1470025"/>
          </a:xfrm>
        </p:spPr>
        <p:txBody>
          <a:bodyPr>
            <a:noAutofit/>
          </a:bodyPr>
          <a:lstStyle/>
          <a:p>
            <a:pPr defTabSz="4806950"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Synthesis and Incorporation of 1,2-Alkanolamine-Functionalized Lysine as a Non-Canonical Amino Acid into GFP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3857148"/>
            <a:ext cx="7772400" cy="536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chemeClr val="bg1"/>
                </a:solidFill>
                <a:cs typeface="Frutiger LT Std 55 Roman"/>
              </a:rPr>
              <a:t>Chesley Rowlett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62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377441" y="2087555"/>
            <a:ext cx="4023360" cy="3485448"/>
            <a:chOff x="2377440" y="2375106"/>
            <a:chExt cx="4023360" cy="3331028"/>
          </a:xfrm>
        </p:grpSpPr>
        <p:sp>
          <p:nvSpPr>
            <p:cNvPr id="22" name="Oval 21"/>
            <p:cNvSpPr/>
            <p:nvPr/>
          </p:nvSpPr>
          <p:spPr>
            <a:xfrm>
              <a:off x="2377440" y="2375106"/>
              <a:ext cx="4023360" cy="284770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mtClean="0"/>
                <a:t>Ribosome</a:t>
              </a:r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043646" y="4739482"/>
              <a:ext cx="2690948" cy="966652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DNA to Polypeptide</a:t>
            </a:r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92"/>
          <a:stretch/>
        </p:blipFill>
        <p:spPr>
          <a:xfrm>
            <a:off x="457200" y="2474081"/>
            <a:ext cx="1920240" cy="1490708"/>
          </a:xfrm>
        </p:spPr>
      </p:pic>
      <p:grpSp>
        <p:nvGrpSpPr>
          <p:cNvPr id="31" name="Group 30"/>
          <p:cNvGrpSpPr/>
          <p:nvPr/>
        </p:nvGrpSpPr>
        <p:grpSpPr>
          <a:xfrm>
            <a:off x="3161215" y="2951553"/>
            <a:ext cx="2625634" cy="1614444"/>
            <a:chOff x="3233057" y="3332940"/>
            <a:chExt cx="2305594" cy="1366188"/>
          </a:xfrm>
        </p:grpSpPr>
        <p:sp>
          <p:nvSpPr>
            <p:cNvPr id="27" name="Rounded Rectangle 26"/>
            <p:cNvSpPr/>
            <p:nvPr/>
          </p:nvSpPr>
          <p:spPr>
            <a:xfrm>
              <a:off x="4820194" y="3335227"/>
              <a:ext cx="718457" cy="1363901"/>
            </a:xfrm>
            <a:prstGeom prst="roundRect">
              <a:avLst/>
            </a:prstGeom>
            <a:solidFill>
              <a:srgbClr val="4C702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mtClean="0"/>
                <a:t>A</a:t>
              </a:r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4029891" y="3335226"/>
              <a:ext cx="718457" cy="1363901"/>
            </a:xfrm>
            <a:prstGeom prst="roundRect">
              <a:avLst/>
            </a:prstGeom>
            <a:solidFill>
              <a:srgbClr val="4C702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mtClean="0"/>
                <a:t>P</a:t>
              </a:r>
              <a:endParaRPr lang="en-US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3233057" y="3332940"/>
              <a:ext cx="718457" cy="1363901"/>
            </a:xfrm>
            <a:prstGeom prst="roundRect">
              <a:avLst/>
            </a:prstGeom>
            <a:solidFill>
              <a:srgbClr val="4C702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mtClean="0"/>
                <a:t>E</a:t>
              </a:r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822961" y="4399681"/>
            <a:ext cx="7498080" cy="470262"/>
          </a:xfrm>
          <a:prstGeom prst="rect">
            <a:avLst/>
          </a:prstGeom>
          <a:solidFill>
            <a:srgbClr val="47A1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mtClean="0"/>
              <a:t>5’ mRNA					    </a:t>
            </a:r>
            <a:r>
              <a:rPr lang="is-IS" smtClean="0"/>
              <a:t>…</a:t>
            </a:r>
            <a:r>
              <a:rPr lang="en-US" smtClean="0"/>
              <a:t>AUG     UGG    UUC</a:t>
            </a:r>
            <a:r>
              <a:rPr lang="is-IS" smtClean="0"/>
              <a:t>….		           3’</a:t>
            </a:r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4068658" y="2587635"/>
            <a:ext cx="1661243" cy="1812046"/>
            <a:chOff x="4068657" y="2720766"/>
            <a:chExt cx="1661243" cy="1812046"/>
          </a:xfrm>
        </p:grpSpPr>
        <p:grpSp>
          <p:nvGrpSpPr>
            <p:cNvPr id="37" name="Group 36"/>
            <p:cNvGrpSpPr/>
            <p:nvPr/>
          </p:nvGrpSpPr>
          <p:grpSpPr>
            <a:xfrm>
              <a:off x="4068657" y="2720766"/>
              <a:ext cx="1661243" cy="1812046"/>
              <a:chOff x="7034983" y="2423663"/>
              <a:chExt cx="1661243" cy="1812046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7755409" y="2825256"/>
                <a:ext cx="399741" cy="518855"/>
              </a:xfrm>
              <a:custGeom>
                <a:avLst/>
                <a:gdLst>
                  <a:gd name="connsiteX0" fmla="*/ 7111 w 307878"/>
                  <a:gd name="connsiteY0" fmla="*/ 352697 h 352697"/>
                  <a:gd name="connsiteX1" fmla="*/ 33236 w 307878"/>
                  <a:gd name="connsiteY1" fmla="*/ 156755 h 352697"/>
                  <a:gd name="connsiteX2" fmla="*/ 268368 w 307878"/>
                  <a:gd name="connsiteY2" fmla="*/ 195943 h 352697"/>
                  <a:gd name="connsiteX3" fmla="*/ 307556 w 307878"/>
                  <a:gd name="connsiteY3" fmla="*/ 0 h 352697"/>
                  <a:gd name="connsiteX4" fmla="*/ 307556 w 307878"/>
                  <a:gd name="connsiteY4" fmla="*/ 0 h 35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878" h="352697">
                    <a:moveTo>
                      <a:pt x="7111" y="352697"/>
                    </a:moveTo>
                    <a:cubicBezTo>
                      <a:pt x="-1598" y="267789"/>
                      <a:pt x="-10307" y="182881"/>
                      <a:pt x="33236" y="156755"/>
                    </a:cubicBezTo>
                    <a:cubicBezTo>
                      <a:pt x="76779" y="130629"/>
                      <a:pt x="222648" y="222069"/>
                      <a:pt x="268368" y="195943"/>
                    </a:cubicBezTo>
                    <a:cubicBezTo>
                      <a:pt x="314088" y="169817"/>
                      <a:pt x="307556" y="0"/>
                      <a:pt x="307556" y="0"/>
                    </a:cubicBezTo>
                    <a:lnTo>
                      <a:pt x="307556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7955280" y="2423663"/>
                <a:ext cx="740946" cy="661021"/>
              </a:xfrm>
              <a:prstGeom prst="ellipse">
                <a:avLst/>
              </a:prstGeom>
              <a:solidFill>
                <a:srgbClr val="96E1E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smtClean="0"/>
                  <a:t>Met</a:t>
                </a:r>
                <a:endParaRPr lang="en-US" sz="1400"/>
              </a:p>
            </p:txBody>
          </p:sp>
          <p:sp>
            <p:nvSpPr>
              <p:cNvPr id="34" name="Rounded Rectangle 33"/>
              <p:cNvSpPr/>
              <p:nvPr/>
            </p:nvSpPr>
            <p:spPr>
              <a:xfrm>
                <a:off x="7034983" y="3185379"/>
                <a:ext cx="818186" cy="1050330"/>
              </a:xfrm>
              <a:prstGeom prst="roundRect">
                <a:avLst/>
              </a:prstGeom>
              <a:solidFill>
                <a:srgbClr val="D677CC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en-US" smtClean="0"/>
                  <a:t>UAC</a:t>
                </a:r>
                <a:endParaRPr lang="en-US"/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4103830" y="3501108"/>
              <a:ext cx="736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err="1" smtClean="0">
                  <a:solidFill>
                    <a:schemeClr val="bg1"/>
                  </a:solidFill>
                </a:rPr>
                <a:t>tRNA</a:t>
              </a:r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661122" y="1436609"/>
            <a:ext cx="2255553" cy="3111408"/>
            <a:chOff x="5661121" y="2040006"/>
            <a:chExt cx="2255553" cy="3111408"/>
          </a:xfrm>
        </p:grpSpPr>
        <p:sp>
          <p:nvSpPr>
            <p:cNvPr id="56" name="Right Arrow 55"/>
            <p:cNvSpPr/>
            <p:nvPr/>
          </p:nvSpPr>
          <p:spPr>
            <a:xfrm rot="7937476">
              <a:off x="4979660" y="4132506"/>
              <a:ext cx="1700369" cy="337448"/>
            </a:xfrm>
            <a:prstGeom prst="rightArrow">
              <a:avLst>
                <a:gd name="adj1" fmla="val 50000"/>
                <a:gd name="adj2" fmla="val 124279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tx1"/>
                  </a:solidFill>
                </a:ln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6255431" y="2040006"/>
              <a:ext cx="1661243" cy="1812046"/>
              <a:chOff x="7034983" y="2423663"/>
              <a:chExt cx="1661243" cy="1812046"/>
            </a:xfrm>
          </p:grpSpPr>
          <p:sp>
            <p:nvSpPr>
              <p:cNvPr id="40" name="Freeform 39"/>
              <p:cNvSpPr/>
              <p:nvPr/>
            </p:nvSpPr>
            <p:spPr>
              <a:xfrm>
                <a:off x="7755409" y="2825256"/>
                <a:ext cx="399741" cy="518855"/>
              </a:xfrm>
              <a:custGeom>
                <a:avLst/>
                <a:gdLst>
                  <a:gd name="connsiteX0" fmla="*/ 7111 w 307878"/>
                  <a:gd name="connsiteY0" fmla="*/ 352697 h 352697"/>
                  <a:gd name="connsiteX1" fmla="*/ 33236 w 307878"/>
                  <a:gd name="connsiteY1" fmla="*/ 156755 h 352697"/>
                  <a:gd name="connsiteX2" fmla="*/ 268368 w 307878"/>
                  <a:gd name="connsiteY2" fmla="*/ 195943 h 352697"/>
                  <a:gd name="connsiteX3" fmla="*/ 307556 w 307878"/>
                  <a:gd name="connsiteY3" fmla="*/ 0 h 352697"/>
                  <a:gd name="connsiteX4" fmla="*/ 307556 w 307878"/>
                  <a:gd name="connsiteY4" fmla="*/ 0 h 35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878" h="352697">
                    <a:moveTo>
                      <a:pt x="7111" y="352697"/>
                    </a:moveTo>
                    <a:cubicBezTo>
                      <a:pt x="-1598" y="267789"/>
                      <a:pt x="-10307" y="182881"/>
                      <a:pt x="33236" y="156755"/>
                    </a:cubicBezTo>
                    <a:cubicBezTo>
                      <a:pt x="76779" y="130629"/>
                      <a:pt x="222648" y="222069"/>
                      <a:pt x="268368" y="195943"/>
                    </a:cubicBezTo>
                    <a:cubicBezTo>
                      <a:pt x="314088" y="169817"/>
                      <a:pt x="307556" y="0"/>
                      <a:pt x="307556" y="0"/>
                    </a:cubicBezTo>
                    <a:lnTo>
                      <a:pt x="307556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7955280" y="2423663"/>
                <a:ext cx="740946" cy="661021"/>
              </a:xfrm>
              <a:prstGeom prst="ellipse">
                <a:avLst/>
              </a:prstGeom>
              <a:solidFill>
                <a:srgbClr val="96E1E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err="1" smtClean="0"/>
                  <a:t>Trp</a:t>
                </a:r>
                <a:endParaRPr lang="en-US" sz="1400"/>
              </a:p>
            </p:txBody>
          </p:sp>
          <p:sp>
            <p:nvSpPr>
              <p:cNvPr id="42" name="Rounded Rectangle 41"/>
              <p:cNvSpPr/>
              <p:nvPr/>
            </p:nvSpPr>
            <p:spPr>
              <a:xfrm>
                <a:off x="7034983" y="3185379"/>
                <a:ext cx="818186" cy="1050330"/>
              </a:xfrm>
              <a:prstGeom prst="roundRect">
                <a:avLst/>
              </a:prstGeom>
              <a:solidFill>
                <a:srgbClr val="D677CC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en-US" smtClean="0"/>
                  <a:t>ACC</a:t>
                </a:r>
                <a:endParaRPr lang="en-US"/>
              </a:p>
            </p:txBody>
          </p:sp>
        </p:grpSp>
      </p:grpSp>
      <p:pic>
        <p:nvPicPr>
          <p:cNvPr id="58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r="32430"/>
          <a:stretch/>
        </p:blipFill>
        <p:spPr>
          <a:xfrm>
            <a:off x="2504636" y="2477375"/>
            <a:ext cx="3590608" cy="1490708"/>
          </a:xfrm>
          <a:prstGeom prst="rect">
            <a:avLst/>
          </a:prstGeom>
        </p:spPr>
      </p:pic>
      <p:pic>
        <p:nvPicPr>
          <p:cNvPr id="59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56"/>
          <a:stretch/>
        </p:blipFill>
        <p:spPr>
          <a:xfrm>
            <a:off x="6095244" y="2484329"/>
            <a:ext cx="2707744" cy="1490708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116350" y="6470275"/>
            <a:ext cx="8903367" cy="320598"/>
          </a:xfrm>
          <a:prstGeom prst="rect">
            <a:avLst/>
          </a:prstGeom>
          <a:solidFill>
            <a:srgbClr val="1E0F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177801" y="6424639"/>
            <a:ext cx="9198138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smtClean="0">
                <a:solidFill>
                  <a:schemeClr val="bg1"/>
                </a:solidFill>
              </a:rPr>
              <a:t>Hardesty</a:t>
            </a:r>
            <a:r>
              <a:rPr lang="en-US" sz="1200">
                <a:solidFill>
                  <a:schemeClr val="bg1"/>
                </a:solidFill>
              </a:rPr>
              <a:t>, B.; Kramer, G. </a:t>
            </a:r>
            <a:r>
              <a:rPr lang="en-US" sz="1200" i="1">
                <a:solidFill>
                  <a:schemeClr val="bg1"/>
                </a:solidFill>
              </a:rPr>
              <a:t>Structure, Function, and Genetics of Ribosomes</a:t>
            </a:r>
            <a:r>
              <a:rPr lang="en-US" sz="1200">
                <a:solidFill>
                  <a:schemeClr val="bg1"/>
                </a:solidFill>
              </a:rPr>
              <a:t>; Springer Science &amp; Business Media, 2012.</a:t>
            </a:r>
            <a:endParaRPr lang="en-US" sz="1200">
              <a:solidFill>
                <a:schemeClr val="bg1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10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8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DNA to Polypeptide</a:t>
            </a:r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822961" y="2087555"/>
            <a:ext cx="7498080" cy="3485448"/>
            <a:chOff x="822961" y="2087555"/>
            <a:chExt cx="7498080" cy="3485448"/>
          </a:xfrm>
        </p:grpSpPr>
        <p:grpSp>
          <p:nvGrpSpPr>
            <p:cNvPr id="4" name="Group 3"/>
            <p:cNvGrpSpPr/>
            <p:nvPr/>
          </p:nvGrpSpPr>
          <p:grpSpPr>
            <a:xfrm>
              <a:off x="2377441" y="2087555"/>
              <a:ext cx="4023360" cy="3485448"/>
              <a:chOff x="2377440" y="2375106"/>
              <a:chExt cx="4023360" cy="3331028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2377440" y="2375106"/>
                <a:ext cx="4023360" cy="284770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mtClean="0"/>
                  <a:t>Ribosome</a:t>
                </a:r>
                <a:endParaRPr lang="en-US"/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3043646" y="4739482"/>
                <a:ext cx="2690948" cy="966652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161215" y="2951553"/>
              <a:ext cx="2625634" cy="1614444"/>
              <a:chOff x="3233057" y="3332940"/>
              <a:chExt cx="2305594" cy="1366188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4820194" y="3335227"/>
                <a:ext cx="718457" cy="1363901"/>
              </a:xfrm>
              <a:prstGeom prst="roundRect">
                <a:avLst/>
              </a:prstGeom>
              <a:solidFill>
                <a:srgbClr val="4C702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mtClean="0"/>
                  <a:t>A</a:t>
                </a:r>
                <a:endParaRPr lang="en-US"/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4029891" y="3335226"/>
                <a:ext cx="718457" cy="1363901"/>
              </a:xfrm>
              <a:prstGeom prst="roundRect">
                <a:avLst/>
              </a:prstGeom>
              <a:solidFill>
                <a:srgbClr val="4C702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mtClean="0"/>
                  <a:t>P</a:t>
                </a:r>
                <a:endParaRPr lang="en-US"/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3233057" y="3332940"/>
                <a:ext cx="718457" cy="1363901"/>
              </a:xfrm>
              <a:prstGeom prst="roundRect">
                <a:avLst/>
              </a:prstGeom>
              <a:solidFill>
                <a:srgbClr val="4C702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mtClean="0"/>
                  <a:t>E</a:t>
                </a:r>
                <a:endParaRPr lang="en-US"/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822961" y="4399681"/>
              <a:ext cx="7498080" cy="470262"/>
            </a:xfrm>
            <a:prstGeom prst="rect">
              <a:avLst/>
            </a:prstGeom>
            <a:solidFill>
              <a:srgbClr val="47A1C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mtClean="0"/>
                <a:t>5’ mRNA					    </a:t>
              </a:r>
              <a:r>
                <a:rPr lang="is-IS" smtClean="0"/>
                <a:t>…</a:t>
              </a:r>
              <a:r>
                <a:rPr lang="en-US" smtClean="0"/>
                <a:t>AUG     UGG    UUC</a:t>
              </a:r>
              <a:r>
                <a:rPr lang="is-IS" smtClean="0"/>
                <a:t>….		           3’</a:t>
              </a:r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4068658" y="2587635"/>
              <a:ext cx="1661243" cy="1812046"/>
              <a:chOff x="4068657" y="2720766"/>
              <a:chExt cx="1661243" cy="1812046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4068657" y="2720766"/>
                <a:ext cx="1661243" cy="1812046"/>
                <a:chOff x="7034983" y="2423663"/>
                <a:chExt cx="1661243" cy="1812046"/>
              </a:xfrm>
            </p:grpSpPr>
            <p:sp>
              <p:nvSpPr>
                <p:cNvPr id="15" name="Freeform 14"/>
                <p:cNvSpPr/>
                <p:nvPr/>
              </p:nvSpPr>
              <p:spPr>
                <a:xfrm>
                  <a:off x="7755409" y="2825256"/>
                  <a:ext cx="399741" cy="518855"/>
                </a:xfrm>
                <a:custGeom>
                  <a:avLst/>
                  <a:gdLst>
                    <a:gd name="connsiteX0" fmla="*/ 7111 w 307878"/>
                    <a:gd name="connsiteY0" fmla="*/ 352697 h 352697"/>
                    <a:gd name="connsiteX1" fmla="*/ 33236 w 307878"/>
                    <a:gd name="connsiteY1" fmla="*/ 156755 h 352697"/>
                    <a:gd name="connsiteX2" fmla="*/ 268368 w 307878"/>
                    <a:gd name="connsiteY2" fmla="*/ 195943 h 352697"/>
                    <a:gd name="connsiteX3" fmla="*/ 307556 w 307878"/>
                    <a:gd name="connsiteY3" fmla="*/ 0 h 352697"/>
                    <a:gd name="connsiteX4" fmla="*/ 307556 w 307878"/>
                    <a:gd name="connsiteY4" fmla="*/ 0 h 352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878" h="352697">
                      <a:moveTo>
                        <a:pt x="7111" y="352697"/>
                      </a:moveTo>
                      <a:cubicBezTo>
                        <a:pt x="-1598" y="267789"/>
                        <a:pt x="-10307" y="182881"/>
                        <a:pt x="33236" y="156755"/>
                      </a:cubicBezTo>
                      <a:cubicBezTo>
                        <a:pt x="76779" y="130629"/>
                        <a:pt x="222648" y="222069"/>
                        <a:pt x="268368" y="195943"/>
                      </a:cubicBezTo>
                      <a:cubicBezTo>
                        <a:pt x="314088" y="169817"/>
                        <a:pt x="307556" y="0"/>
                        <a:pt x="307556" y="0"/>
                      </a:cubicBezTo>
                      <a:lnTo>
                        <a:pt x="307556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7955280" y="2423663"/>
                  <a:ext cx="740946" cy="661021"/>
                </a:xfrm>
                <a:prstGeom prst="ellipse">
                  <a:avLst/>
                </a:prstGeom>
                <a:solidFill>
                  <a:srgbClr val="96E1E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smtClean="0"/>
                    <a:t>Met</a:t>
                  </a:r>
                  <a:endParaRPr lang="en-US" sz="1400"/>
                </a:p>
              </p:txBody>
            </p:sp>
            <p:sp>
              <p:nvSpPr>
                <p:cNvPr id="17" name="Rounded Rectangle 16"/>
                <p:cNvSpPr/>
                <p:nvPr/>
              </p:nvSpPr>
              <p:spPr>
                <a:xfrm>
                  <a:off x="7034983" y="3185379"/>
                  <a:ext cx="818186" cy="1050330"/>
                </a:xfrm>
                <a:prstGeom prst="roundRect">
                  <a:avLst/>
                </a:prstGeom>
                <a:solidFill>
                  <a:srgbClr val="D677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 anchorCtr="0"/>
                <a:lstStyle/>
                <a:p>
                  <a:pPr algn="ctr"/>
                  <a:r>
                    <a:rPr lang="en-US" smtClean="0"/>
                    <a:t>UAC</a:t>
                  </a:r>
                  <a:endParaRPr lang="en-US"/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4103830" y="3501108"/>
                <a:ext cx="7360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err="1" smtClean="0">
                    <a:solidFill>
                      <a:schemeClr val="bg1"/>
                    </a:solidFill>
                  </a:rPr>
                  <a:t>tRNA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4956227" y="2602068"/>
              <a:ext cx="1661243" cy="1812046"/>
              <a:chOff x="7034983" y="2423663"/>
              <a:chExt cx="1661243" cy="1812046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7755409" y="2825256"/>
                <a:ext cx="399741" cy="518855"/>
              </a:xfrm>
              <a:custGeom>
                <a:avLst/>
                <a:gdLst>
                  <a:gd name="connsiteX0" fmla="*/ 7111 w 307878"/>
                  <a:gd name="connsiteY0" fmla="*/ 352697 h 352697"/>
                  <a:gd name="connsiteX1" fmla="*/ 33236 w 307878"/>
                  <a:gd name="connsiteY1" fmla="*/ 156755 h 352697"/>
                  <a:gd name="connsiteX2" fmla="*/ 268368 w 307878"/>
                  <a:gd name="connsiteY2" fmla="*/ 195943 h 352697"/>
                  <a:gd name="connsiteX3" fmla="*/ 307556 w 307878"/>
                  <a:gd name="connsiteY3" fmla="*/ 0 h 352697"/>
                  <a:gd name="connsiteX4" fmla="*/ 307556 w 307878"/>
                  <a:gd name="connsiteY4" fmla="*/ 0 h 35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878" h="352697">
                    <a:moveTo>
                      <a:pt x="7111" y="352697"/>
                    </a:moveTo>
                    <a:cubicBezTo>
                      <a:pt x="-1598" y="267789"/>
                      <a:pt x="-10307" y="182881"/>
                      <a:pt x="33236" y="156755"/>
                    </a:cubicBezTo>
                    <a:cubicBezTo>
                      <a:pt x="76779" y="130629"/>
                      <a:pt x="222648" y="222069"/>
                      <a:pt x="268368" y="195943"/>
                    </a:cubicBezTo>
                    <a:cubicBezTo>
                      <a:pt x="314088" y="169817"/>
                      <a:pt x="307556" y="0"/>
                      <a:pt x="307556" y="0"/>
                    </a:cubicBezTo>
                    <a:lnTo>
                      <a:pt x="307556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7955280" y="2423663"/>
                <a:ext cx="740946" cy="661021"/>
              </a:xfrm>
              <a:prstGeom prst="ellipse">
                <a:avLst/>
              </a:prstGeom>
              <a:solidFill>
                <a:srgbClr val="96E1E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err="1" smtClean="0"/>
                  <a:t>Trp</a:t>
                </a:r>
                <a:endParaRPr lang="en-US" sz="1400"/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7034983" y="3185379"/>
                <a:ext cx="818186" cy="1050330"/>
              </a:xfrm>
              <a:prstGeom prst="roundRect">
                <a:avLst/>
              </a:prstGeom>
              <a:solidFill>
                <a:srgbClr val="D677CC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en-US" smtClean="0"/>
                  <a:t>ACC</a:t>
                </a:r>
                <a:endParaRPr lang="en-US"/>
              </a:p>
            </p:txBody>
          </p:sp>
        </p:grpSp>
      </p:grpSp>
      <p:sp>
        <p:nvSpPr>
          <p:cNvPr id="24" name="Rectangle 23"/>
          <p:cNvSpPr/>
          <p:nvPr/>
        </p:nvSpPr>
        <p:spPr>
          <a:xfrm>
            <a:off x="116350" y="6470275"/>
            <a:ext cx="8903367" cy="320598"/>
          </a:xfrm>
          <a:prstGeom prst="rect">
            <a:avLst/>
          </a:prstGeom>
          <a:solidFill>
            <a:srgbClr val="1E0F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77801" y="6424639"/>
            <a:ext cx="9198138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smtClean="0">
                <a:solidFill>
                  <a:schemeClr val="bg1"/>
                </a:solidFill>
              </a:rPr>
              <a:t>Hardesty</a:t>
            </a:r>
            <a:r>
              <a:rPr lang="en-US" sz="1200">
                <a:solidFill>
                  <a:schemeClr val="bg1"/>
                </a:solidFill>
              </a:rPr>
              <a:t>, B.; Kramer, G. </a:t>
            </a:r>
            <a:r>
              <a:rPr lang="en-US" sz="1200" i="1">
                <a:solidFill>
                  <a:schemeClr val="bg1"/>
                </a:solidFill>
              </a:rPr>
              <a:t>Structure, Function, and Genetics of Ribosomes</a:t>
            </a:r>
            <a:r>
              <a:rPr lang="en-US" sz="1200">
                <a:solidFill>
                  <a:schemeClr val="bg1"/>
                </a:solidFill>
              </a:rPr>
              <a:t>; Springer Science &amp; Business Media, 2012.</a:t>
            </a:r>
            <a:endParaRPr lang="en-US" sz="1200">
              <a:solidFill>
                <a:schemeClr val="bg1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11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21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DNA to Polypeptide</a:t>
            </a: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822961" y="2087555"/>
            <a:ext cx="7498080" cy="3485448"/>
            <a:chOff x="822961" y="2087555"/>
            <a:chExt cx="7498080" cy="3485448"/>
          </a:xfrm>
        </p:grpSpPr>
        <p:grpSp>
          <p:nvGrpSpPr>
            <p:cNvPr id="4" name="Group 3"/>
            <p:cNvGrpSpPr/>
            <p:nvPr/>
          </p:nvGrpSpPr>
          <p:grpSpPr>
            <a:xfrm>
              <a:off x="3174276" y="2087555"/>
              <a:ext cx="4023360" cy="3485448"/>
              <a:chOff x="2377440" y="2375106"/>
              <a:chExt cx="4023360" cy="3331028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2377440" y="2375106"/>
                <a:ext cx="4023360" cy="284770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/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3043646" y="4739482"/>
                <a:ext cx="2690948" cy="966652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879674" y="2951553"/>
              <a:ext cx="2625634" cy="1614444"/>
              <a:chOff x="3233057" y="3332940"/>
              <a:chExt cx="2305594" cy="1366188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4820194" y="3335227"/>
                <a:ext cx="718457" cy="1363901"/>
              </a:xfrm>
              <a:prstGeom prst="roundRect">
                <a:avLst/>
              </a:prstGeom>
              <a:solidFill>
                <a:srgbClr val="4C702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mtClean="0"/>
                  <a:t>A</a:t>
                </a:r>
                <a:endParaRPr lang="en-US"/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4029891" y="3335226"/>
                <a:ext cx="718457" cy="1363901"/>
              </a:xfrm>
              <a:prstGeom prst="roundRect">
                <a:avLst/>
              </a:prstGeom>
              <a:solidFill>
                <a:srgbClr val="4C702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mtClean="0"/>
                  <a:t>P</a:t>
                </a:r>
                <a:endParaRPr lang="en-US"/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3233057" y="3332940"/>
                <a:ext cx="718457" cy="1363901"/>
              </a:xfrm>
              <a:prstGeom prst="roundRect">
                <a:avLst/>
              </a:prstGeom>
              <a:solidFill>
                <a:srgbClr val="4C702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mtClean="0"/>
                  <a:t>E</a:t>
                </a:r>
                <a:endParaRPr lang="en-US"/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822961" y="4399681"/>
              <a:ext cx="7498080" cy="470262"/>
            </a:xfrm>
            <a:prstGeom prst="rect">
              <a:avLst/>
            </a:prstGeom>
            <a:solidFill>
              <a:srgbClr val="47A1C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mtClean="0"/>
                <a:t>5’ mRNA					    </a:t>
              </a:r>
              <a:r>
                <a:rPr lang="is-IS" smtClean="0"/>
                <a:t>…</a:t>
              </a:r>
              <a:r>
                <a:rPr lang="en-US" smtClean="0"/>
                <a:t>AUG     UGG    UUC</a:t>
              </a:r>
              <a:r>
                <a:rPr lang="is-IS" smtClean="0"/>
                <a:t>….		           3’</a:t>
              </a:r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3879382" y="2998004"/>
              <a:ext cx="1120167" cy="1410453"/>
              <a:chOff x="4068657" y="3122359"/>
              <a:chExt cx="1120167" cy="1410453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4068657" y="3122359"/>
                <a:ext cx="1120167" cy="1410453"/>
                <a:chOff x="7034983" y="2825256"/>
                <a:chExt cx="1120167" cy="1410453"/>
              </a:xfrm>
            </p:grpSpPr>
            <p:sp>
              <p:nvSpPr>
                <p:cNvPr id="15" name="Freeform 14"/>
                <p:cNvSpPr/>
                <p:nvPr/>
              </p:nvSpPr>
              <p:spPr>
                <a:xfrm>
                  <a:off x="7755409" y="2825256"/>
                  <a:ext cx="399741" cy="518855"/>
                </a:xfrm>
                <a:custGeom>
                  <a:avLst/>
                  <a:gdLst>
                    <a:gd name="connsiteX0" fmla="*/ 7111 w 307878"/>
                    <a:gd name="connsiteY0" fmla="*/ 352697 h 352697"/>
                    <a:gd name="connsiteX1" fmla="*/ 33236 w 307878"/>
                    <a:gd name="connsiteY1" fmla="*/ 156755 h 352697"/>
                    <a:gd name="connsiteX2" fmla="*/ 268368 w 307878"/>
                    <a:gd name="connsiteY2" fmla="*/ 195943 h 352697"/>
                    <a:gd name="connsiteX3" fmla="*/ 307556 w 307878"/>
                    <a:gd name="connsiteY3" fmla="*/ 0 h 352697"/>
                    <a:gd name="connsiteX4" fmla="*/ 307556 w 307878"/>
                    <a:gd name="connsiteY4" fmla="*/ 0 h 352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878" h="352697">
                      <a:moveTo>
                        <a:pt x="7111" y="352697"/>
                      </a:moveTo>
                      <a:cubicBezTo>
                        <a:pt x="-1598" y="267789"/>
                        <a:pt x="-10307" y="182881"/>
                        <a:pt x="33236" y="156755"/>
                      </a:cubicBezTo>
                      <a:cubicBezTo>
                        <a:pt x="76779" y="130629"/>
                        <a:pt x="222648" y="222069"/>
                        <a:pt x="268368" y="195943"/>
                      </a:cubicBezTo>
                      <a:cubicBezTo>
                        <a:pt x="314088" y="169817"/>
                        <a:pt x="307556" y="0"/>
                        <a:pt x="307556" y="0"/>
                      </a:cubicBezTo>
                      <a:lnTo>
                        <a:pt x="307556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Rounded Rectangle 16"/>
                <p:cNvSpPr/>
                <p:nvPr/>
              </p:nvSpPr>
              <p:spPr>
                <a:xfrm>
                  <a:off x="7034983" y="3185379"/>
                  <a:ext cx="818186" cy="1050330"/>
                </a:xfrm>
                <a:prstGeom prst="roundRect">
                  <a:avLst/>
                </a:prstGeom>
                <a:solidFill>
                  <a:srgbClr val="D677CC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 anchorCtr="0"/>
                <a:lstStyle/>
                <a:p>
                  <a:pPr algn="ctr"/>
                  <a:r>
                    <a:rPr lang="en-US" smtClean="0"/>
                    <a:t>UAC</a:t>
                  </a:r>
                  <a:endParaRPr lang="en-US"/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4103830" y="3501108"/>
                <a:ext cx="7360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err="1" smtClean="0">
                    <a:solidFill>
                      <a:schemeClr val="bg1"/>
                    </a:solidFill>
                  </a:rPr>
                  <a:t>tRNA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779679" y="2602068"/>
              <a:ext cx="1661243" cy="1812046"/>
              <a:chOff x="7034983" y="2423663"/>
              <a:chExt cx="1661243" cy="1812046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7755409" y="2825256"/>
                <a:ext cx="399741" cy="518855"/>
              </a:xfrm>
              <a:custGeom>
                <a:avLst/>
                <a:gdLst>
                  <a:gd name="connsiteX0" fmla="*/ 7111 w 307878"/>
                  <a:gd name="connsiteY0" fmla="*/ 352697 h 352697"/>
                  <a:gd name="connsiteX1" fmla="*/ 33236 w 307878"/>
                  <a:gd name="connsiteY1" fmla="*/ 156755 h 352697"/>
                  <a:gd name="connsiteX2" fmla="*/ 268368 w 307878"/>
                  <a:gd name="connsiteY2" fmla="*/ 195943 h 352697"/>
                  <a:gd name="connsiteX3" fmla="*/ 307556 w 307878"/>
                  <a:gd name="connsiteY3" fmla="*/ 0 h 352697"/>
                  <a:gd name="connsiteX4" fmla="*/ 307556 w 307878"/>
                  <a:gd name="connsiteY4" fmla="*/ 0 h 35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878" h="352697">
                    <a:moveTo>
                      <a:pt x="7111" y="352697"/>
                    </a:moveTo>
                    <a:cubicBezTo>
                      <a:pt x="-1598" y="267789"/>
                      <a:pt x="-10307" y="182881"/>
                      <a:pt x="33236" y="156755"/>
                    </a:cubicBezTo>
                    <a:cubicBezTo>
                      <a:pt x="76779" y="130629"/>
                      <a:pt x="222648" y="222069"/>
                      <a:pt x="268368" y="195943"/>
                    </a:cubicBezTo>
                    <a:cubicBezTo>
                      <a:pt x="314088" y="169817"/>
                      <a:pt x="307556" y="0"/>
                      <a:pt x="307556" y="0"/>
                    </a:cubicBezTo>
                    <a:lnTo>
                      <a:pt x="307556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7955280" y="2423663"/>
                <a:ext cx="740946" cy="661021"/>
              </a:xfrm>
              <a:prstGeom prst="ellipse">
                <a:avLst/>
              </a:prstGeom>
              <a:solidFill>
                <a:srgbClr val="96E1E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err="1" smtClean="0"/>
                  <a:t>Trp</a:t>
                </a:r>
                <a:endParaRPr lang="en-US" sz="1400"/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7034983" y="3185379"/>
                <a:ext cx="818186" cy="1050330"/>
              </a:xfrm>
              <a:prstGeom prst="roundRect">
                <a:avLst/>
              </a:prstGeom>
              <a:solidFill>
                <a:srgbClr val="D677CC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en-US" smtClean="0"/>
                  <a:t>ACC</a:t>
                </a:r>
                <a:endParaRPr lang="en-US"/>
              </a:p>
            </p:txBody>
          </p:sp>
        </p:grpSp>
        <p:sp>
          <p:nvSpPr>
            <p:cNvPr id="23" name="Oval 22"/>
            <p:cNvSpPr/>
            <p:nvPr/>
          </p:nvSpPr>
          <p:spPr>
            <a:xfrm>
              <a:off x="5105424" y="2266888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/>
                <a:t>Met</a:t>
              </a:r>
              <a:endParaRPr lang="en-US" sz="1400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116350" y="6470275"/>
            <a:ext cx="8903367" cy="320598"/>
          </a:xfrm>
          <a:prstGeom prst="rect">
            <a:avLst/>
          </a:prstGeom>
          <a:solidFill>
            <a:srgbClr val="1E0F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77801" y="6424639"/>
            <a:ext cx="9198138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smtClean="0">
                <a:solidFill>
                  <a:schemeClr val="bg1"/>
                </a:solidFill>
              </a:rPr>
              <a:t>Hardesty</a:t>
            </a:r>
            <a:r>
              <a:rPr lang="en-US" sz="1200">
                <a:solidFill>
                  <a:schemeClr val="bg1"/>
                </a:solidFill>
              </a:rPr>
              <a:t>, B.; Kramer, G. </a:t>
            </a:r>
            <a:r>
              <a:rPr lang="en-US" sz="1200" i="1">
                <a:solidFill>
                  <a:schemeClr val="bg1"/>
                </a:solidFill>
              </a:rPr>
              <a:t>Structure, Function, and Genetics of Ribosomes</a:t>
            </a:r>
            <a:r>
              <a:rPr lang="en-US" sz="1200">
                <a:solidFill>
                  <a:schemeClr val="bg1"/>
                </a:solidFill>
              </a:rPr>
              <a:t>; Springer Science &amp; Business Media, 2012.</a:t>
            </a:r>
            <a:endParaRPr lang="en-US" sz="1200">
              <a:solidFill>
                <a:schemeClr val="bg1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12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88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Polypeptide</a:t>
            </a:r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687475" y="1852390"/>
            <a:ext cx="7661724" cy="3531427"/>
            <a:chOff x="687475" y="1828640"/>
            <a:chExt cx="7661724" cy="3531427"/>
          </a:xfrm>
        </p:grpSpPr>
        <p:sp>
          <p:nvSpPr>
            <p:cNvPr id="4" name="Oval 3"/>
            <p:cNvSpPr/>
            <p:nvPr/>
          </p:nvSpPr>
          <p:spPr>
            <a:xfrm>
              <a:off x="687475" y="1828640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4" name="Oval 13"/>
            <p:cNvSpPr/>
            <p:nvPr/>
          </p:nvSpPr>
          <p:spPr>
            <a:xfrm>
              <a:off x="750612" y="2476598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5" name="Oval 14"/>
            <p:cNvSpPr/>
            <p:nvPr/>
          </p:nvSpPr>
          <p:spPr>
            <a:xfrm>
              <a:off x="826812" y="3137619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6" name="Oval 15"/>
            <p:cNvSpPr/>
            <p:nvPr/>
          </p:nvSpPr>
          <p:spPr>
            <a:xfrm>
              <a:off x="966149" y="3772514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7" name="Oval 16"/>
            <p:cNvSpPr/>
            <p:nvPr/>
          </p:nvSpPr>
          <p:spPr>
            <a:xfrm>
              <a:off x="1245397" y="4368220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8" name="Oval 17"/>
            <p:cNvSpPr/>
            <p:nvPr/>
          </p:nvSpPr>
          <p:spPr>
            <a:xfrm>
              <a:off x="1895118" y="4597135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9" name="Oval 18"/>
            <p:cNvSpPr/>
            <p:nvPr/>
          </p:nvSpPr>
          <p:spPr>
            <a:xfrm>
              <a:off x="3181668" y="3235905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0" name="Oval 19"/>
            <p:cNvSpPr/>
            <p:nvPr/>
          </p:nvSpPr>
          <p:spPr>
            <a:xfrm>
              <a:off x="2799003" y="3751475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1" name="Oval 20"/>
            <p:cNvSpPr/>
            <p:nvPr/>
          </p:nvSpPr>
          <p:spPr>
            <a:xfrm>
              <a:off x="2380622" y="4266624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2" name="Oval 21"/>
            <p:cNvSpPr/>
            <p:nvPr/>
          </p:nvSpPr>
          <p:spPr>
            <a:xfrm>
              <a:off x="4123318" y="2295647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3" name="Oval 22"/>
            <p:cNvSpPr/>
            <p:nvPr/>
          </p:nvSpPr>
          <p:spPr>
            <a:xfrm>
              <a:off x="3639681" y="2720335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4" name="Oval 23"/>
            <p:cNvSpPr/>
            <p:nvPr/>
          </p:nvSpPr>
          <p:spPr>
            <a:xfrm>
              <a:off x="4741315" y="2032572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5" name="Oval 24"/>
            <p:cNvSpPr/>
            <p:nvPr/>
          </p:nvSpPr>
          <p:spPr>
            <a:xfrm>
              <a:off x="5160771" y="2530719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6" name="Oval 25"/>
            <p:cNvSpPr/>
            <p:nvPr/>
          </p:nvSpPr>
          <p:spPr>
            <a:xfrm>
              <a:off x="5481662" y="3090454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7" name="Oval 26"/>
            <p:cNvSpPr/>
            <p:nvPr/>
          </p:nvSpPr>
          <p:spPr>
            <a:xfrm>
              <a:off x="7019782" y="4372456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8" name="Oval 27"/>
            <p:cNvSpPr/>
            <p:nvPr/>
          </p:nvSpPr>
          <p:spPr>
            <a:xfrm>
              <a:off x="6413218" y="4699046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9" name="Oval 28"/>
            <p:cNvSpPr/>
            <p:nvPr/>
          </p:nvSpPr>
          <p:spPr>
            <a:xfrm>
              <a:off x="5840942" y="4319451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30" name="Oval 29"/>
            <p:cNvSpPr/>
            <p:nvPr/>
          </p:nvSpPr>
          <p:spPr>
            <a:xfrm>
              <a:off x="5580197" y="3714898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31" name="Oval 30"/>
            <p:cNvSpPr/>
            <p:nvPr/>
          </p:nvSpPr>
          <p:spPr>
            <a:xfrm>
              <a:off x="7608253" y="3988940"/>
              <a:ext cx="740946" cy="661021"/>
            </a:xfrm>
            <a:prstGeom prst="ellipse">
              <a:avLst/>
            </a:prstGeom>
            <a:solidFill>
              <a:srgbClr val="96E1E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13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01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tRNA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009900" y="2278134"/>
            <a:ext cx="2319329" cy="3065361"/>
            <a:chOff x="3009900" y="2278134"/>
            <a:chExt cx="2319329" cy="3065361"/>
          </a:xfrm>
        </p:grpSpPr>
        <p:sp>
          <p:nvSpPr>
            <p:cNvPr id="8" name="Freeform 7"/>
            <p:cNvSpPr/>
            <p:nvPr/>
          </p:nvSpPr>
          <p:spPr>
            <a:xfrm>
              <a:off x="4501557" y="2278134"/>
              <a:ext cx="827672" cy="1127636"/>
            </a:xfrm>
            <a:custGeom>
              <a:avLst/>
              <a:gdLst>
                <a:gd name="connsiteX0" fmla="*/ 7111 w 307878"/>
                <a:gd name="connsiteY0" fmla="*/ 352697 h 352697"/>
                <a:gd name="connsiteX1" fmla="*/ 33236 w 307878"/>
                <a:gd name="connsiteY1" fmla="*/ 156755 h 352697"/>
                <a:gd name="connsiteX2" fmla="*/ 268368 w 307878"/>
                <a:gd name="connsiteY2" fmla="*/ 195943 h 352697"/>
                <a:gd name="connsiteX3" fmla="*/ 307556 w 307878"/>
                <a:gd name="connsiteY3" fmla="*/ 0 h 352697"/>
                <a:gd name="connsiteX4" fmla="*/ 307556 w 307878"/>
                <a:gd name="connsiteY4" fmla="*/ 0 h 352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878" h="352697">
                  <a:moveTo>
                    <a:pt x="7111" y="352697"/>
                  </a:moveTo>
                  <a:cubicBezTo>
                    <a:pt x="-1598" y="267789"/>
                    <a:pt x="-10307" y="182881"/>
                    <a:pt x="33236" y="156755"/>
                  </a:cubicBezTo>
                  <a:cubicBezTo>
                    <a:pt x="76779" y="130629"/>
                    <a:pt x="222648" y="222069"/>
                    <a:pt x="268368" y="195943"/>
                  </a:cubicBezTo>
                  <a:cubicBezTo>
                    <a:pt x="314088" y="169817"/>
                    <a:pt x="307556" y="0"/>
                    <a:pt x="307556" y="0"/>
                  </a:cubicBezTo>
                  <a:lnTo>
                    <a:pt x="307556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009900" y="3060796"/>
              <a:ext cx="1694071" cy="2282699"/>
            </a:xfrm>
            <a:prstGeom prst="roundRect">
              <a:avLst/>
            </a:prstGeom>
            <a:solidFill>
              <a:srgbClr val="D677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3200" smtClean="0"/>
                <a:t>UAC</a:t>
              </a:r>
              <a:endParaRPr lang="en-US" sz="32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68046" y="3113383"/>
              <a:ext cx="1165703" cy="584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err="1" smtClean="0">
                  <a:solidFill>
                    <a:schemeClr val="bg1"/>
                  </a:solidFill>
                </a:rPr>
                <a:t>tRNA</a:t>
              </a:r>
              <a:endParaRPr 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5245331" y="1417638"/>
            <a:ext cx="1534144" cy="1436608"/>
          </a:xfrm>
          <a:prstGeom prst="ellipse">
            <a:avLst/>
          </a:prstGeom>
          <a:solidFill>
            <a:srgbClr val="96E1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Met</a:t>
            </a:r>
            <a:endParaRPr lang="en-US" sz="320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14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94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Charging of </a:t>
            </a:r>
            <a:r>
              <a:rPr lang="en-US" err="1" smtClean="0"/>
              <a:t>tRNA</a:t>
            </a:r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3793578" y="2373205"/>
            <a:ext cx="1642707" cy="1125858"/>
            <a:chOff x="2834374" y="1417638"/>
            <a:chExt cx="1763752" cy="1262408"/>
          </a:xfrm>
        </p:grpSpPr>
        <p:grpSp>
          <p:nvGrpSpPr>
            <p:cNvPr id="114" name="Group 113"/>
            <p:cNvGrpSpPr/>
            <p:nvPr/>
          </p:nvGrpSpPr>
          <p:grpSpPr>
            <a:xfrm>
              <a:off x="2834374" y="1417638"/>
              <a:ext cx="1763752" cy="1262408"/>
              <a:chOff x="2834374" y="1417638"/>
              <a:chExt cx="1763752" cy="1262408"/>
            </a:xfrm>
          </p:grpSpPr>
          <p:sp>
            <p:nvSpPr>
              <p:cNvPr id="112" name="Oval 111"/>
              <p:cNvSpPr/>
              <p:nvPr/>
            </p:nvSpPr>
            <p:spPr>
              <a:xfrm>
                <a:off x="2834374" y="1417638"/>
                <a:ext cx="1620060" cy="1262408"/>
              </a:xfrm>
              <a:prstGeom prst="ellipse">
                <a:avLst/>
              </a:prstGeom>
              <a:solidFill>
                <a:srgbClr val="FF696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err="1"/>
                  <a:t>a</a:t>
                </a:r>
                <a:r>
                  <a:rPr lang="en-US" err="1" smtClean="0"/>
                  <a:t>aRS</a:t>
                </a:r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3985974" y="1766284"/>
                <a:ext cx="612152" cy="636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2" name="Oval 101"/>
            <p:cNvSpPr/>
            <p:nvPr/>
          </p:nvSpPr>
          <p:spPr>
            <a:xfrm>
              <a:off x="4068375" y="1827514"/>
              <a:ext cx="529751" cy="510134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smtClean="0"/>
                <a:t>aa</a:t>
              </a:r>
              <a:endParaRPr lang="en-US" sz="1100"/>
            </a:p>
          </p:txBody>
        </p:sp>
      </p:grpSp>
      <p:sp>
        <p:nvSpPr>
          <p:cNvPr id="69" name="Rectangle 68"/>
          <p:cNvSpPr/>
          <p:nvPr/>
        </p:nvSpPr>
        <p:spPr>
          <a:xfrm>
            <a:off x="116350" y="6470275"/>
            <a:ext cx="8903367" cy="320598"/>
          </a:xfrm>
          <a:prstGeom prst="rect">
            <a:avLst/>
          </a:prstGeom>
          <a:solidFill>
            <a:srgbClr val="1E0F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-12699" y="6424639"/>
            <a:ext cx="9032416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smtClean="0">
                <a:solidFill>
                  <a:schemeClr val="bg1"/>
                </a:solidFill>
              </a:rPr>
              <a:t>Blight</a:t>
            </a:r>
            <a:r>
              <a:rPr lang="en-US" sz="1050">
                <a:solidFill>
                  <a:schemeClr val="bg1"/>
                </a:solidFill>
              </a:rPr>
              <a:t>, S. K.; Larue, R. C.; </a:t>
            </a:r>
            <a:r>
              <a:rPr lang="en-US" sz="1050" err="1">
                <a:solidFill>
                  <a:schemeClr val="bg1"/>
                </a:solidFill>
              </a:rPr>
              <a:t>Mahapatra</a:t>
            </a:r>
            <a:r>
              <a:rPr lang="en-US" sz="1050">
                <a:solidFill>
                  <a:schemeClr val="bg1"/>
                </a:solidFill>
              </a:rPr>
              <a:t>, A.; </a:t>
            </a:r>
            <a:r>
              <a:rPr lang="en-US" sz="1050" err="1">
                <a:solidFill>
                  <a:schemeClr val="bg1"/>
                </a:solidFill>
              </a:rPr>
              <a:t>Longstaff</a:t>
            </a:r>
            <a:r>
              <a:rPr lang="en-US" sz="1050">
                <a:solidFill>
                  <a:schemeClr val="bg1"/>
                </a:solidFill>
              </a:rPr>
              <a:t>, D. G.; Chang, E.; Zhao, G.; Kang, P. T.; Green-Church, K. B.; Chan, M. K.; </a:t>
            </a:r>
            <a:r>
              <a:rPr lang="en-US" sz="1050" err="1">
                <a:solidFill>
                  <a:schemeClr val="bg1"/>
                </a:solidFill>
              </a:rPr>
              <a:t>Krzycki</a:t>
            </a:r>
            <a:r>
              <a:rPr lang="en-US" sz="1050">
                <a:solidFill>
                  <a:schemeClr val="bg1"/>
                </a:solidFill>
              </a:rPr>
              <a:t>, J. A. Direct Charging of </a:t>
            </a:r>
            <a:r>
              <a:rPr lang="en-US" sz="1050" err="1">
                <a:solidFill>
                  <a:schemeClr val="bg1"/>
                </a:solidFill>
              </a:rPr>
              <a:t>tRNACUA</a:t>
            </a:r>
            <a:r>
              <a:rPr lang="en-US" sz="1050">
                <a:solidFill>
                  <a:schemeClr val="bg1"/>
                </a:solidFill>
              </a:rPr>
              <a:t> with </a:t>
            </a:r>
            <a:r>
              <a:rPr lang="en-US" sz="1050" err="1">
                <a:solidFill>
                  <a:schemeClr val="bg1"/>
                </a:solidFill>
              </a:rPr>
              <a:t>Pyrrolysine</a:t>
            </a:r>
            <a:r>
              <a:rPr lang="en-US" sz="1050">
                <a:solidFill>
                  <a:schemeClr val="bg1"/>
                </a:solidFill>
              </a:rPr>
              <a:t> in Vitro and in Vivo. </a:t>
            </a:r>
            <a:r>
              <a:rPr lang="en-US" sz="1050" i="1">
                <a:solidFill>
                  <a:schemeClr val="bg1"/>
                </a:solidFill>
              </a:rPr>
              <a:t>Nature</a:t>
            </a:r>
            <a:r>
              <a:rPr lang="en-US" sz="1050">
                <a:solidFill>
                  <a:schemeClr val="bg1"/>
                </a:solidFill>
              </a:rPr>
              <a:t> </a:t>
            </a:r>
            <a:r>
              <a:rPr lang="en-US" sz="1050" b="1">
                <a:solidFill>
                  <a:schemeClr val="bg1"/>
                </a:solidFill>
              </a:rPr>
              <a:t>2004</a:t>
            </a:r>
            <a:r>
              <a:rPr lang="en-US" sz="1050">
                <a:solidFill>
                  <a:schemeClr val="bg1"/>
                </a:solidFill>
              </a:rPr>
              <a:t>, </a:t>
            </a:r>
            <a:r>
              <a:rPr lang="en-US" sz="1050" i="1">
                <a:solidFill>
                  <a:schemeClr val="bg1"/>
                </a:solidFill>
              </a:rPr>
              <a:t>431</a:t>
            </a:r>
            <a:r>
              <a:rPr lang="en-US" sz="1050">
                <a:solidFill>
                  <a:schemeClr val="bg1"/>
                </a:solidFill>
              </a:rPr>
              <a:t> (7006), 333–335 DOI: 10.1038/nature02895.</a:t>
            </a:r>
            <a:endParaRPr lang="en-US" sz="1050">
              <a:solidFill>
                <a:schemeClr val="bg1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739463" y="6595472"/>
            <a:ext cx="2133600" cy="225002"/>
          </a:xfrm>
        </p:spPr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15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1055302" y="2564218"/>
            <a:ext cx="2319329" cy="3065361"/>
            <a:chOff x="3009900" y="2278134"/>
            <a:chExt cx="2319329" cy="3065361"/>
          </a:xfrm>
        </p:grpSpPr>
        <p:sp>
          <p:nvSpPr>
            <p:cNvPr id="104" name="Freeform 103"/>
            <p:cNvSpPr/>
            <p:nvPr/>
          </p:nvSpPr>
          <p:spPr>
            <a:xfrm>
              <a:off x="4501557" y="2278134"/>
              <a:ext cx="827672" cy="1127636"/>
            </a:xfrm>
            <a:custGeom>
              <a:avLst/>
              <a:gdLst>
                <a:gd name="connsiteX0" fmla="*/ 7111 w 307878"/>
                <a:gd name="connsiteY0" fmla="*/ 352697 h 352697"/>
                <a:gd name="connsiteX1" fmla="*/ 33236 w 307878"/>
                <a:gd name="connsiteY1" fmla="*/ 156755 h 352697"/>
                <a:gd name="connsiteX2" fmla="*/ 268368 w 307878"/>
                <a:gd name="connsiteY2" fmla="*/ 195943 h 352697"/>
                <a:gd name="connsiteX3" fmla="*/ 307556 w 307878"/>
                <a:gd name="connsiteY3" fmla="*/ 0 h 352697"/>
                <a:gd name="connsiteX4" fmla="*/ 307556 w 307878"/>
                <a:gd name="connsiteY4" fmla="*/ 0 h 352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878" h="352697">
                  <a:moveTo>
                    <a:pt x="7111" y="352697"/>
                  </a:moveTo>
                  <a:cubicBezTo>
                    <a:pt x="-1598" y="267789"/>
                    <a:pt x="-10307" y="182881"/>
                    <a:pt x="33236" y="156755"/>
                  </a:cubicBezTo>
                  <a:cubicBezTo>
                    <a:pt x="76779" y="130629"/>
                    <a:pt x="222648" y="222069"/>
                    <a:pt x="268368" y="195943"/>
                  </a:cubicBezTo>
                  <a:cubicBezTo>
                    <a:pt x="314088" y="169817"/>
                    <a:pt x="307556" y="0"/>
                    <a:pt x="307556" y="0"/>
                  </a:cubicBezTo>
                  <a:lnTo>
                    <a:pt x="307556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ounded Rectangle 104"/>
            <p:cNvSpPr/>
            <p:nvPr/>
          </p:nvSpPr>
          <p:spPr>
            <a:xfrm>
              <a:off x="3009900" y="3060796"/>
              <a:ext cx="1694071" cy="2282699"/>
            </a:xfrm>
            <a:prstGeom prst="roundRect">
              <a:avLst/>
            </a:prstGeom>
            <a:solidFill>
              <a:srgbClr val="D677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endParaRPr lang="en-US" sz="320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268046" y="3113383"/>
              <a:ext cx="1165703" cy="584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err="1" smtClean="0">
                  <a:solidFill>
                    <a:schemeClr val="bg1"/>
                  </a:solidFill>
                </a:rPr>
                <a:t>tRNA</a:t>
              </a:r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546595" y="1917897"/>
            <a:ext cx="5187472" cy="3711682"/>
            <a:chOff x="3360332" y="1477632"/>
            <a:chExt cx="5187472" cy="3711682"/>
          </a:xfrm>
        </p:grpSpPr>
        <p:sp>
          <p:nvSpPr>
            <p:cNvPr id="116" name="Right Arrow 115"/>
            <p:cNvSpPr/>
            <p:nvPr/>
          </p:nvSpPr>
          <p:spPr>
            <a:xfrm>
              <a:off x="3360332" y="3281950"/>
              <a:ext cx="1950532" cy="21787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5591373" y="2123953"/>
              <a:ext cx="2319329" cy="3065361"/>
              <a:chOff x="3009900" y="2278134"/>
              <a:chExt cx="2319329" cy="3065361"/>
            </a:xfrm>
          </p:grpSpPr>
          <p:sp>
            <p:nvSpPr>
              <p:cNvPr id="110" name="Freeform 109"/>
              <p:cNvSpPr/>
              <p:nvPr/>
            </p:nvSpPr>
            <p:spPr>
              <a:xfrm>
                <a:off x="4501557" y="2278134"/>
                <a:ext cx="827672" cy="1127636"/>
              </a:xfrm>
              <a:custGeom>
                <a:avLst/>
                <a:gdLst>
                  <a:gd name="connsiteX0" fmla="*/ 7111 w 307878"/>
                  <a:gd name="connsiteY0" fmla="*/ 352697 h 352697"/>
                  <a:gd name="connsiteX1" fmla="*/ 33236 w 307878"/>
                  <a:gd name="connsiteY1" fmla="*/ 156755 h 352697"/>
                  <a:gd name="connsiteX2" fmla="*/ 268368 w 307878"/>
                  <a:gd name="connsiteY2" fmla="*/ 195943 h 352697"/>
                  <a:gd name="connsiteX3" fmla="*/ 307556 w 307878"/>
                  <a:gd name="connsiteY3" fmla="*/ 0 h 352697"/>
                  <a:gd name="connsiteX4" fmla="*/ 307556 w 307878"/>
                  <a:gd name="connsiteY4" fmla="*/ 0 h 35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878" h="352697">
                    <a:moveTo>
                      <a:pt x="7111" y="352697"/>
                    </a:moveTo>
                    <a:cubicBezTo>
                      <a:pt x="-1598" y="267789"/>
                      <a:pt x="-10307" y="182881"/>
                      <a:pt x="33236" y="156755"/>
                    </a:cubicBezTo>
                    <a:cubicBezTo>
                      <a:pt x="76779" y="130629"/>
                      <a:pt x="222648" y="222069"/>
                      <a:pt x="268368" y="195943"/>
                    </a:cubicBezTo>
                    <a:cubicBezTo>
                      <a:pt x="314088" y="169817"/>
                      <a:pt x="307556" y="0"/>
                      <a:pt x="307556" y="0"/>
                    </a:cubicBezTo>
                    <a:lnTo>
                      <a:pt x="307556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Rounded Rectangle 117"/>
              <p:cNvSpPr/>
              <p:nvPr/>
            </p:nvSpPr>
            <p:spPr>
              <a:xfrm>
                <a:off x="3009900" y="3060796"/>
                <a:ext cx="1694071" cy="2282699"/>
              </a:xfrm>
              <a:prstGeom prst="roundRect">
                <a:avLst/>
              </a:prstGeom>
              <a:solidFill>
                <a:srgbClr val="D677CC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endParaRPr lang="en-US" sz="320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3268046" y="3113383"/>
                <a:ext cx="1165703" cy="584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err="1" smtClean="0">
                    <a:solidFill>
                      <a:schemeClr val="bg1"/>
                    </a:solidFill>
                  </a:rPr>
                  <a:t>tRNA</a:t>
                </a:r>
                <a:endParaRPr lang="en-US" sz="3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0" name="Oval 119"/>
            <p:cNvSpPr/>
            <p:nvPr/>
          </p:nvSpPr>
          <p:spPr>
            <a:xfrm>
              <a:off x="7620000" y="1477632"/>
              <a:ext cx="927804" cy="856487"/>
            </a:xfrm>
            <a:prstGeom prst="ellipse">
              <a:avLst/>
            </a:prstGeom>
            <a:solidFill>
              <a:srgbClr val="92D0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3200" smtClean="0"/>
                <a:t>aa</a:t>
              </a:r>
              <a:endParaRPr 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448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 smtClean="0"/>
              <a:t>Pyrrolysine</a:t>
            </a:r>
            <a:r>
              <a:rPr lang="en-US" smtClean="0"/>
              <a:t>: The 22</a:t>
            </a:r>
            <a:r>
              <a:rPr lang="en-US" baseline="30000" smtClean="0"/>
              <a:t>nd</a:t>
            </a:r>
            <a:r>
              <a:rPr lang="en-US" smtClean="0"/>
              <a:t> Amino Acid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825"/>
            <a:ext cx="8229600" cy="430168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16350" y="6470275"/>
            <a:ext cx="8903367" cy="320598"/>
          </a:xfrm>
          <a:prstGeom prst="rect">
            <a:avLst/>
          </a:prstGeom>
          <a:solidFill>
            <a:srgbClr val="1E0F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0500" y="6426148"/>
            <a:ext cx="9198138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smtClean="0">
                <a:solidFill>
                  <a:schemeClr val="bg1"/>
                </a:solidFill>
              </a:rPr>
              <a:t>Atkins</a:t>
            </a:r>
            <a:r>
              <a:rPr lang="en-US" sz="1200">
                <a:solidFill>
                  <a:schemeClr val="bg1"/>
                </a:solidFill>
              </a:rPr>
              <a:t>, J. F.; Gesteland, R. The 22nd Amino Acid. </a:t>
            </a:r>
            <a:r>
              <a:rPr lang="en-US" sz="1200" i="1">
                <a:solidFill>
                  <a:schemeClr val="bg1"/>
                </a:solidFill>
              </a:rPr>
              <a:t>Science</a:t>
            </a:r>
            <a:r>
              <a:rPr lang="en-US" sz="1200">
                <a:solidFill>
                  <a:schemeClr val="bg1"/>
                </a:solidFill>
              </a:rPr>
              <a:t> </a:t>
            </a:r>
            <a:r>
              <a:rPr lang="en-US" sz="1200" b="1">
                <a:solidFill>
                  <a:schemeClr val="bg1"/>
                </a:solidFill>
              </a:rPr>
              <a:t>2002</a:t>
            </a:r>
            <a:r>
              <a:rPr lang="en-US" sz="1200">
                <a:solidFill>
                  <a:schemeClr val="bg1"/>
                </a:solidFill>
              </a:rPr>
              <a:t>, </a:t>
            </a:r>
            <a:r>
              <a:rPr lang="en-US" sz="1200" i="1">
                <a:solidFill>
                  <a:schemeClr val="bg1"/>
                </a:solidFill>
              </a:rPr>
              <a:t>296</a:t>
            </a:r>
            <a:r>
              <a:rPr lang="en-US" sz="1200">
                <a:solidFill>
                  <a:schemeClr val="bg1"/>
                </a:solidFill>
              </a:rPr>
              <a:t> (5572), 1409–1410 DOI: 10.1126/science.1073339.</a:t>
            </a:r>
            <a:endParaRPr lang="en-US" sz="1200">
              <a:solidFill>
                <a:schemeClr val="bg1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16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231709" y="1957438"/>
            <a:ext cx="6680583" cy="3259180"/>
            <a:chOff x="1231709" y="1957438"/>
            <a:chExt cx="6680583" cy="325918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3325" y="4816568"/>
              <a:ext cx="1657350" cy="4000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1709" y="1957438"/>
              <a:ext cx="6680583" cy="24031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38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Pyrrolysyl-tRNA</a:t>
            </a:r>
            <a:r>
              <a:rPr lang="en-US" smtClean="0"/>
              <a:t> </a:t>
            </a:r>
            <a:r>
              <a:rPr lang="en-US" err="1" smtClean="0"/>
              <a:t>Synthetase</a:t>
            </a:r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2816681" y="2134551"/>
            <a:ext cx="3510639" cy="2588898"/>
            <a:chOff x="2834374" y="1417638"/>
            <a:chExt cx="1763752" cy="1262408"/>
          </a:xfrm>
        </p:grpSpPr>
        <p:grpSp>
          <p:nvGrpSpPr>
            <p:cNvPr id="5" name="Group 4"/>
            <p:cNvGrpSpPr/>
            <p:nvPr/>
          </p:nvGrpSpPr>
          <p:grpSpPr>
            <a:xfrm>
              <a:off x="2834374" y="1417638"/>
              <a:ext cx="1763752" cy="1262408"/>
              <a:chOff x="2834374" y="1417638"/>
              <a:chExt cx="1763752" cy="1262408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2834374" y="1417638"/>
                <a:ext cx="1620060" cy="1262408"/>
              </a:xfrm>
              <a:prstGeom prst="ellipse">
                <a:avLst/>
              </a:prstGeom>
              <a:solidFill>
                <a:srgbClr val="FF696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4000" err="1" smtClean="0"/>
                  <a:t>PylRS</a:t>
                </a:r>
                <a:endParaRPr lang="en-US" sz="4000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985974" y="1766284"/>
                <a:ext cx="612152" cy="636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" name="Oval 7"/>
            <p:cNvSpPr/>
            <p:nvPr/>
          </p:nvSpPr>
          <p:spPr>
            <a:xfrm>
              <a:off x="4050432" y="1845525"/>
              <a:ext cx="508136" cy="47411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err="1" smtClean="0"/>
                <a:t>Pyl</a:t>
              </a:r>
              <a:endParaRPr lang="en-US" sz="280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17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04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2850096" y="4634055"/>
            <a:ext cx="34438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/>
              <a:t>Amber Stop Codon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4158" y="6470275"/>
            <a:ext cx="9424692" cy="320598"/>
          </a:xfrm>
          <a:prstGeom prst="rect">
            <a:avLst/>
          </a:prstGeom>
          <a:solidFill>
            <a:srgbClr val="1E0F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-24063" y="6424639"/>
            <a:ext cx="916806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smtClean="0">
                <a:solidFill>
                  <a:schemeClr val="bg1"/>
                </a:solidFill>
              </a:rPr>
              <a:t>Srinivasan</a:t>
            </a:r>
            <a:r>
              <a:rPr lang="en-US" sz="1200">
                <a:solidFill>
                  <a:schemeClr val="bg1"/>
                </a:solidFill>
              </a:rPr>
              <a:t>, G.; James, C. M.; </a:t>
            </a:r>
            <a:r>
              <a:rPr lang="en-US" sz="1200" err="1">
                <a:solidFill>
                  <a:schemeClr val="bg1"/>
                </a:solidFill>
              </a:rPr>
              <a:t>Krzycki</a:t>
            </a:r>
            <a:r>
              <a:rPr lang="en-US" sz="1200">
                <a:solidFill>
                  <a:schemeClr val="bg1"/>
                </a:solidFill>
              </a:rPr>
              <a:t>, J. A. </a:t>
            </a:r>
            <a:r>
              <a:rPr lang="en-US" sz="1200" err="1">
                <a:solidFill>
                  <a:schemeClr val="bg1"/>
                </a:solidFill>
              </a:rPr>
              <a:t>Pyrrolysine</a:t>
            </a:r>
            <a:r>
              <a:rPr lang="en-US" sz="1200">
                <a:solidFill>
                  <a:schemeClr val="bg1"/>
                </a:solidFill>
              </a:rPr>
              <a:t> Encoded by UAG in Archaea: Charging of a UAG-Decoding Specialized </a:t>
            </a:r>
            <a:r>
              <a:rPr lang="en-US" sz="1200" err="1">
                <a:solidFill>
                  <a:schemeClr val="bg1"/>
                </a:solidFill>
              </a:rPr>
              <a:t>tRNA</a:t>
            </a:r>
            <a:r>
              <a:rPr lang="en-US" sz="1200">
                <a:solidFill>
                  <a:schemeClr val="bg1"/>
                </a:solidFill>
              </a:rPr>
              <a:t>. </a:t>
            </a:r>
            <a:r>
              <a:rPr lang="en-US" sz="1200" i="1">
                <a:solidFill>
                  <a:schemeClr val="bg1"/>
                </a:solidFill>
              </a:rPr>
              <a:t>Science</a:t>
            </a:r>
            <a:r>
              <a:rPr lang="en-US" sz="1200">
                <a:solidFill>
                  <a:schemeClr val="bg1"/>
                </a:solidFill>
              </a:rPr>
              <a:t> </a:t>
            </a:r>
            <a:r>
              <a:rPr lang="en-US" sz="1200" b="1">
                <a:solidFill>
                  <a:schemeClr val="bg1"/>
                </a:solidFill>
              </a:rPr>
              <a:t>2002</a:t>
            </a:r>
            <a:r>
              <a:rPr lang="en-US" sz="1200">
                <a:solidFill>
                  <a:schemeClr val="bg1"/>
                </a:solidFill>
              </a:rPr>
              <a:t>, </a:t>
            </a:r>
            <a:r>
              <a:rPr lang="en-US" sz="1200" i="1">
                <a:solidFill>
                  <a:schemeClr val="bg1"/>
                </a:solidFill>
              </a:rPr>
              <a:t>296</a:t>
            </a:r>
            <a:r>
              <a:rPr lang="en-US" sz="1200">
                <a:solidFill>
                  <a:schemeClr val="bg1"/>
                </a:solidFill>
              </a:rPr>
              <a:t> (5572), 1459–1462 DOI: 10.1126/science.1069588.</a:t>
            </a:r>
            <a:endParaRPr lang="en-US" sz="1200">
              <a:solidFill>
                <a:schemeClr val="bg1"/>
              </a:solidFill>
              <a:effectLst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620680"/>
            <a:ext cx="2133600" cy="225002"/>
          </a:xfrm>
        </p:spPr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18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686440" y="745517"/>
            <a:ext cx="2956431" cy="3711682"/>
            <a:chOff x="5777636" y="1917897"/>
            <a:chExt cx="2956431" cy="3711682"/>
          </a:xfrm>
        </p:grpSpPr>
        <p:grpSp>
          <p:nvGrpSpPr>
            <p:cNvPr id="43" name="Group 42"/>
            <p:cNvGrpSpPr/>
            <p:nvPr/>
          </p:nvGrpSpPr>
          <p:grpSpPr>
            <a:xfrm>
              <a:off x="5777636" y="2564218"/>
              <a:ext cx="2319329" cy="3065361"/>
              <a:chOff x="3009900" y="2278134"/>
              <a:chExt cx="2319329" cy="3065361"/>
            </a:xfrm>
          </p:grpSpPr>
          <p:sp>
            <p:nvSpPr>
              <p:cNvPr id="45" name="Freeform 44"/>
              <p:cNvSpPr/>
              <p:nvPr/>
            </p:nvSpPr>
            <p:spPr>
              <a:xfrm>
                <a:off x="4501557" y="2278134"/>
                <a:ext cx="827672" cy="1127636"/>
              </a:xfrm>
              <a:custGeom>
                <a:avLst/>
                <a:gdLst>
                  <a:gd name="connsiteX0" fmla="*/ 7111 w 307878"/>
                  <a:gd name="connsiteY0" fmla="*/ 352697 h 352697"/>
                  <a:gd name="connsiteX1" fmla="*/ 33236 w 307878"/>
                  <a:gd name="connsiteY1" fmla="*/ 156755 h 352697"/>
                  <a:gd name="connsiteX2" fmla="*/ 268368 w 307878"/>
                  <a:gd name="connsiteY2" fmla="*/ 195943 h 352697"/>
                  <a:gd name="connsiteX3" fmla="*/ 307556 w 307878"/>
                  <a:gd name="connsiteY3" fmla="*/ 0 h 352697"/>
                  <a:gd name="connsiteX4" fmla="*/ 307556 w 307878"/>
                  <a:gd name="connsiteY4" fmla="*/ 0 h 35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878" h="352697">
                    <a:moveTo>
                      <a:pt x="7111" y="352697"/>
                    </a:moveTo>
                    <a:cubicBezTo>
                      <a:pt x="-1598" y="267789"/>
                      <a:pt x="-10307" y="182881"/>
                      <a:pt x="33236" y="156755"/>
                    </a:cubicBezTo>
                    <a:cubicBezTo>
                      <a:pt x="76779" y="130629"/>
                      <a:pt x="222648" y="222069"/>
                      <a:pt x="268368" y="195943"/>
                    </a:cubicBezTo>
                    <a:cubicBezTo>
                      <a:pt x="314088" y="169817"/>
                      <a:pt x="307556" y="0"/>
                      <a:pt x="307556" y="0"/>
                    </a:cubicBezTo>
                    <a:lnTo>
                      <a:pt x="307556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ounded Rectangle 45"/>
              <p:cNvSpPr/>
              <p:nvPr/>
            </p:nvSpPr>
            <p:spPr>
              <a:xfrm>
                <a:off x="3009900" y="3060796"/>
                <a:ext cx="1694071" cy="2282699"/>
              </a:xfrm>
              <a:prstGeom prst="roundRect">
                <a:avLst/>
              </a:prstGeom>
              <a:solidFill>
                <a:srgbClr val="D677CC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en-US" sz="3200" smtClean="0"/>
                  <a:t>UAG</a:t>
                </a:r>
                <a:endParaRPr lang="en-US" sz="320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3268046" y="3113383"/>
                <a:ext cx="1165703" cy="584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err="1" smtClean="0">
                    <a:solidFill>
                      <a:schemeClr val="bg1"/>
                    </a:solidFill>
                  </a:rPr>
                  <a:t>tRNA</a:t>
                </a:r>
                <a:endParaRPr lang="en-US" sz="3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Oval 43"/>
            <p:cNvSpPr/>
            <p:nvPr/>
          </p:nvSpPr>
          <p:spPr>
            <a:xfrm>
              <a:off x="7806263" y="1917897"/>
              <a:ext cx="927804" cy="856487"/>
            </a:xfrm>
            <a:prstGeom prst="ellipse">
              <a:avLst/>
            </a:prstGeom>
            <a:solidFill>
              <a:srgbClr val="92D0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err="1" smtClean="0"/>
                <a:t>Pyl</a:t>
              </a:r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96836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Requirements and Outcomes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Cells that infrequently use TAG codon</a:t>
            </a:r>
          </a:p>
          <a:p>
            <a:r>
              <a:rPr lang="en-US" dirty="0" smtClean="0"/>
              <a:t>Mutate sequence of target protein to contain TAG</a:t>
            </a:r>
          </a:p>
          <a:p>
            <a:r>
              <a:rPr lang="en-US" dirty="0" smtClean="0"/>
              <a:t>Incorporate novel functional groups</a:t>
            </a:r>
          </a:p>
          <a:p>
            <a:r>
              <a:rPr lang="en-US" dirty="0" smtClean="0"/>
              <a:t>Synthesize Post Translational Modifications (PTMs)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19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1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Definitions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Non-Canonical Amino Acid</a:t>
            </a:r>
          </a:p>
          <a:p>
            <a:pPr lvl="1"/>
            <a:r>
              <a:rPr lang="en-US" smtClean="0"/>
              <a:t>Atypical amino acids</a:t>
            </a:r>
          </a:p>
          <a:p>
            <a:r>
              <a:rPr lang="en-US" smtClean="0"/>
              <a:t>Incorporation</a:t>
            </a:r>
          </a:p>
          <a:p>
            <a:pPr lvl="1"/>
            <a:r>
              <a:rPr lang="en-US" smtClean="0"/>
              <a:t>Insertion into a protein</a:t>
            </a:r>
          </a:p>
          <a:p>
            <a:r>
              <a:rPr lang="en-US" smtClean="0"/>
              <a:t>Specificity</a:t>
            </a:r>
          </a:p>
          <a:p>
            <a:pPr lvl="1"/>
            <a:r>
              <a:rPr lang="en-US" smtClean="0"/>
              <a:t>Modification of a particular residue at a particular position on a protein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06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smtClean="0"/>
              <a:t>E. Coli</a:t>
            </a:r>
            <a:endParaRPr lang="en-US" i="1"/>
          </a:p>
        </p:txBody>
      </p:sp>
      <p:sp>
        <p:nvSpPr>
          <p:cNvPr id="5" name="Donut 4"/>
          <p:cNvSpPr/>
          <p:nvPr/>
        </p:nvSpPr>
        <p:spPr>
          <a:xfrm>
            <a:off x="5280454" y="3953179"/>
            <a:ext cx="1662206" cy="1611079"/>
          </a:xfrm>
          <a:prstGeom prst="donut">
            <a:avLst>
              <a:gd name="adj" fmla="val 8621"/>
            </a:avLst>
          </a:prstGeom>
          <a:solidFill>
            <a:srgbClr val="7A81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000" err="1" smtClean="0">
                <a:solidFill>
                  <a:schemeClr val="tx1"/>
                </a:solidFill>
              </a:rPr>
              <a:t>pBAD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438656" y="1256455"/>
            <a:ext cx="6266688" cy="5010912"/>
          </a:xfrm>
          <a:prstGeom prst="ellipse">
            <a:avLst/>
          </a:prstGeom>
          <a:noFill/>
          <a:ln w="88900">
            <a:solidFill>
              <a:srgbClr val="4C702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4158" y="6470275"/>
            <a:ext cx="9424692" cy="320598"/>
          </a:xfrm>
          <a:prstGeom prst="rect">
            <a:avLst/>
          </a:prstGeom>
          <a:solidFill>
            <a:srgbClr val="1E0F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-24063" y="6424639"/>
            <a:ext cx="916806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smtClean="0">
                <a:solidFill>
                  <a:schemeClr val="bg1"/>
                </a:solidFill>
              </a:rPr>
              <a:t>Wan</a:t>
            </a:r>
            <a:r>
              <a:rPr lang="en-US" sz="1000">
                <a:solidFill>
                  <a:schemeClr val="bg1"/>
                </a:solidFill>
              </a:rPr>
              <a:t>, W.; Huang, Y.; Wang, Z.; Russell, W. K.; </a:t>
            </a:r>
            <a:r>
              <a:rPr lang="en-US" sz="1000" err="1">
                <a:solidFill>
                  <a:schemeClr val="bg1"/>
                </a:solidFill>
              </a:rPr>
              <a:t>Pai</a:t>
            </a:r>
            <a:r>
              <a:rPr lang="en-US" sz="1000">
                <a:solidFill>
                  <a:schemeClr val="bg1"/>
                </a:solidFill>
              </a:rPr>
              <a:t>, P.-J.; Russell, D. H.; Liu, W. R. A Facile System for Genetic Incorporation of Two Different </a:t>
            </a:r>
            <a:r>
              <a:rPr lang="en-US" sz="1000" err="1">
                <a:solidFill>
                  <a:schemeClr val="bg1"/>
                </a:solidFill>
              </a:rPr>
              <a:t>Noncanonical</a:t>
            </a:r>
            <a:r>
              <a:rPr lang="en-US" sz="1000">
                <a:solidFill>
                  <a:schemeClr val="bg1"/>
                </a:solidFill>
              </a:rPr>
              <a:t> Amino Acids into One Protein in Escherichia Coli. </a:t>
            </a:r>
            <a:r>
              <a:rPr lang="en-US" sz="1000" i="1" err="1">
                <a:solidFill>
                  <a:schemeClr val="bg1"/>
                </a:solidFill>
              </a:rPr>
              <a:t>Angewandte</a:t>
            </a:r>
            <a:r>
              <a:rPr lang="en-US" sz="1000" i="1">
                <a:solidFill>
                  <a:schemeClr val="bg1"/>
                </a:solidFill>
              </a:rPr>
              <a:t> </a:t>
            </a:r>
            <a:r>
              <a:rPr lang="en-US" sz="1000" i="1" err="1">
                <a:solidFill>
                  <a:schemeClr val="bg1"/>
                </a:solidFill>
              </a:rPr>
              <a:t>Chemie</a:t>
            </a:r>
            <a:r>
              <a:rPr lang="en-US" sz="1000" i="1">
                <a:solidFill>
                  <a:schemeClr val="bg1"/>
                </a:solidFill>
              </a:rPr>
              <a:t> International Edition</a:t>
            </a:r>
            <a:r>
              <a:rPr lang="en-US" sz="1000">
                <a:solidFill>
                  <a:schemeClr val="bg1"/>
                </a:solidFill>
              </a:rPr>
              <a:t> </a:t>
            </a:r>
            <a:r>
              <a:rPr lang="en-US" sz="1000" b="1">
                <a:solidFill>
                  <a:schemeClr val="bg1"/>
                </a:solidFill>
              </a:rPr>
              <a:t>2010</a:t>
            </a:r>
            <a:r>
              <a:rPr lang="en-US" sz="1000">
                <a:solidFill>
                  <a:schemeClr val="bg1"/>
                </a:solidFill>
              </a:rPr>
              <a:t>, </a:t>
            </a:r>
            <a:r>
              <a:rPr lang="en-US" sz="1000" i="1">
                <a:solidFill>
                  <a:schemeClr val="bg1"/>
                </a:solidFill>
              </a:rPr>
              <a:t>49</a:t>
            </a:r>
            <a:r>
              <a:rPr lang="en-US" sz="1000">
                <a:solidFill>
                  <a:schemeClr val="bg1"/>
                </a:solidFill>
              </a:rPr>
              <a:t> (18), 3211–3214 DOI: 10.1002/anie.201000465.</a:t>
            </a:r>
            <a:endParaRPr lang="en-US" sz="1000">
              <a:solidFill>
                <a:schemeClr val="bg1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604000" y="6607980"/>
            <a:ext cx="2133600" cy="225002"/>
          </a:xfrm>
        </p:spPr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20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9" name="Donut 48"/>
          <p:cNvSpPr/>
          <p:nvPr/>
        </p:nvSpPr>
        <p:spPr>
          <a:xfrm>
            <a:off x="2250764" y="2298795"/>
            <a:ext cx="1662206" cy="1611079"/>
          </a:xfrm>
          <a:prstGeom prst="donut">
            <a:avLst>
              <a:gd name="adj" fmla="val 8621"/>
            </a:avLst>
          </a:prstGeom>
          <a:solidFill>
            <a:srgbClr val="FF2F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000" err="1" smtClean="0">
                <a:solidFill>
                  <a:schemeClr val="tx1"/>
                </a:solidFill>
              </a:rPr>
              <a:t>pEVOL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2970" y="2532632"/>
            <a:ext cx="3320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err="1" smtClean="0"/>
              <a:t>mmPylRS</a:t>
            </a:r>
            <a:r>
              <a:rPr lang="en-US" smtClean="0"/>
              <a:t> optimized WT</a:t>
            </a:r>
          </a:p>
          <a:p>
            <a:pPr marL="285750" indent="-285750">
              <a:buFont typeface="Arial" charset="0"/>
              <a:buChar char="•"/>
            </a:pPr>
            <a:r>
              <a:rPr lang="en-US" smtClean="0"/>
              <a:t>Chloramphenicol resistance</a:t>
            </a:r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2589424" y="4230918"/>
            <a:ext cx="2563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mtClean="0"/>
              <a:t>sfGFP134TAG</a:t>
            </a:r>
          </a:p>
          <a:p>
            <a:pPr marL="285750" indent="-285750">
              <a:buFont typeface="Arial" charset="0"/>
              <a:buChar char="•"/>
            </a:pPr>
            <a:r>
              <a:rPr lang="en-US" smtClean="0"/>
              <a:t>Ampicillin resistance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2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57" y="255175"/>
            <a:ext cx="7226886" cy="6296850"/>
          </a:xfrm>
        </p:spPr>
      </p:pic>
      <p:sp>
        <p:nvSpPr>
          <p:cNvPr id="5" name="Rectangle 4"/>
          <p:cNvSpPr/>
          <p:nvPr/>
        </p:nvSpPr>
        <p:spPr>
          <a:xfrm>
            <a:off x="116350" y="6495675"/>
            <a:ext cx="8903367" cy="320598"/>
          </a:xfrm>
          <a:prstGeom prst="rect">
            <a:avLst/>
          </a:prstGeom>
          <a:solidFill>
            <a:srgbClr val="1E0F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6438848"/>
            <a:ext cx="86868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smtClean="0">
                <a:solidFill>
                  <a:schemeClr val="bg1"/>
                </a:solidFill>
              </a:rPr>
              <a:t>Wan</a:t>
            </a:r>
            <a:r>
              <a:rPr lang="en-US" sz="1200">
                <a:solidFill>
                  <a:schemeClr val="bg1"/>
                </a:solidFill>
              </a:rPr>
              <a:t>, W.; Tharp, J. M.; Liu, W. R. </a:t>
            </a:r>
            <a:r>
              <a:rPr lang="en-US" sz="1200" err="1">
                <a:solidFill>
                  <a:schemeClr val="bg1"/>
                </a:solidFill>
              </a:rPr>
              <a:t>Pyrrolysyl-tRNA</a:t>
            </a:r>
            <a:r>
              <a:rPr lang="en-US" sz="1200">
                <a:solidFill>
                  <a:schemeClr val="bg1"/>
                </a:solidFill>
              </a:rPr>
              <a:t> Synthetase: An Ordinary Enzyme but an Outstanding Genetic Code Expansion Tool. </a:t>
            </a:r>
            <a:r>
              <a:rPr lang="en-US" sz="1200" i="1" err="1">
                <a:solidFill>
                  <a:schemeClr val="bg1"/>
                </a:solidFill>
              </a:rPr>
              <a:t>Biochim</a:t>
            </a:r>
            <a:r>
              <a:rPr lang="en-US" sz="1200" i="1">
                <a:solidFill>
                  <a:schemeClr val="bg1"/>
                </a:solidFill>
              </a:rPr>
              <a:t>. </a:t>
            </a:r>
            <a:r>
              <a:rPr lang="en-US" sz="1200" i="1" err="1">
                <a:solidFill>
                  <a:schemeClr val="bg1"/>
                </a:solidFill>
              </a:rPr>
              <a:t>Biophys</a:t>
            </a:r>
            <a:r>
              <a:rPr lang="en-US" sz="1200" i="1">
                <a:solidFill>
                  <a:schemeClr val="bg1"/>
                </a:solidFill>
              </a:rPr>
              <a:t>. </a:t>
            </a:r>
            <a:r>
              <a:rPr lang="en-US" sz="1200" i="1" err="1">
                <a:solidFill>
                  <a:schemeClr val="bg1"/>
                </a:solidFill>
              </a:rPr>
              <a:t>Acta</a:t>
            </a:r>
            <a:r>
              <a:rPr lang="en-US" sz="1200">
                <a:solidFill>
                  <a:schemeClr val="bg1"/>
                </a:solidFill>
              </a:rPr>
              <a:t> </a:t>
            </a:r>
            <a:r>
              <a:rPr lang="en-US" sz="1200" b="1">
                <a:solidFill>
                  <a:schemeClr val="bg1"/>
                </a:solidFill>
              </a:rPr>
              <a:t>2014</a:t>
            </a:r>
            <a:r>
              <a:rPr lang="en-US" sz="1200">
                <a:solidFill>
                  <a:schemeClr val="bg1"/>
                </a:solidFill>
              </a:rPr>
              <a:t>, </a:t>
            </a:r>
            <a:r>
              <a:rPr lang="en-US" sz="1200" i="1">
                <a:solidFill>
                  <a:schemeClr val="bg1"/>
                </a:solidFill>
              </a:rPr>
              <a:t>1844</a:t>
            </a:r>
            <a:r>
              <a:rPr lang="en-US" sz="1200">
                <a:solidFill>
                  <a:schemeClr val="bg1"/>
                </a:solidFill>
              </a:rPr>
              <a:t> (6), 1059–1070 DOI: 10.1016/j.bbapap.2014.03.002.</a:t>
            </a:r>
            <a:endParaRPr lang="en-US" sz="1200">
              <a:solidFill>
                <a:schemeClr val="bg1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21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46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D-</a:t>
            </a:r>
            <a:r>
              <a:rPr lang="en-US" err="1" smtClean="0"/>
              <a:t>cThrK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22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550" y="2230655"/>
            <a:ext cx="6590900" cy="239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42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7833" y="2705100"/>
            <a:ext cx="1788885" cy="43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8169" y="5384800"/>
            <a:ext cx="1388212" cy="3683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23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5575" y="3315129"/>
            <a:ext cx="5613400" cy="19775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5575" y="685800"/>
            <a:ext cx="56134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5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Why?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24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95707" y="1799924"/>
            <a:ext cx="3328668" cy="1371600"/>
            <a:chOff x="264700" y="1799924"/>
            <a:chExt cx="3328668" cy="1371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/>
            <a:srcRect r="24083"/>
            <a:stretch/>
          </p:blipFill>
          <p:spPr>
            <a:xfrm>
              <a:off x="264700" y="1799924"/>
              <a:ext cx="2863511" cy="1371600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2663054" y="2112019"/>
              <a:ext cx="930314" cy="916488"/>
            </a:xfrm>
            <a:prstGeom prst="ellipse">
              <a:avLst/>
            </a:prstGeom>
            <a:solidFill>
              <a:srgbClr val="00AC1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/>
                <a:t>Protein</a:t>
              </a:r>
              <a:endParaRPr lang="en-US" sz="1100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002175" y="1907484"/>
            <a:ext cx="4317197" cy="1371600"/>
            <a:chOff x="4002175" y="1907484"/>
            <a:chExt cx="4317197" cy="13716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/>
            <a:srcRect r="19971"/>
            <a:stretch/>
          </p:blipFill>
          <p:spPr>
            <a:xfrm>
              <a:off x="4002175" y="1907484"/>
              <a:ext cx="3852040" cy="1371600"/>
            </a:xfrm>
            <a:prstGeom prst="rect">
              <a:avLst/>
            </a:prstGeom>
          </p:spPr>
        </p:pic>
        <p:sp>
          <p:nvSpPr>
            <p:cNvPr id="13" name="Oval 12"/>
            <p:cNvSpPr/>
            <p:nvPr/>
          </p:nvSpPr>
          <p:spPr>
            <a:xfrm>
              <a:off x="7389058" y="2135040"/>
              <a:ext cx="930314" cy="916488"/>
            </a:xfrm>
            <a:prstGeom prst="ellipse">
              <a:avLst/>
            </a:prstGeom>
            <a:solidFill>
              <a:srgbClr val="00AC1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prstClr val="white"/>
                  </a:solidFill>
                </a:rPr>
                <a:t>Protein</a:t>
              </a:r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733575" y="3123398"/>
            <a:ext cx="3294983" cy="2497755"/>
            <a:chOff x="2899878" y="3171524"/>
            <a:chExt cx="3099805" cy="23622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/>
            <a:srcRect r="25910"/>
            <a:stretch/>
          </p:blipFill>
          <p:spPr>
            <a:xfrm>
              <a:off x="2899878" y="3171524"/>
              <a:ext cx="2634648" cy="2362200"/>
            </a:xfrm>
            <a:prstGeom prst="rect">
              <a:avLst/>
            </a:prstGeom>
          </p:spPr>
        </p:pic>
        <p:sp>
          <p:nvSpPr>
            <p:cNvPr id="14" name="Oval 13"/>
            <p:cNvSpPr/>
            <p:nvPr/>
          </p:nvSpPr>
          <p:spPr>
            <a:xfrm>
              <a:off x="5069369" y="4466238"/>
              <a:ext cx="930314" cy="916488"/>
            </a:xfrm>
            <a:prstGeom prst="ellipse">
              <a:avLst/>
            </a:prstGeom>
            <a:solidFill>
              <a:srgbClr val="00AC1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prstClr val="white"/>
                  </a:solidFill>
                </a:rPr>
                <a:t>Protein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5843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 smtClean="0"/>
              <a:t>Glyoxamide</a:t>
            </a: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31796" y="6600555"/>
            <a:ext cx="2133600" cy="225002"/>
          </a:xfrm>
        </p:spPr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25</a:t>
            </a:fld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183293" y="1417638"/>
            <a:ext cx="4342168" cy="1486901"/>
            <a:chOff x="2794000" y="2863850"/>
            <a:chExt cx="3176806" cy="11303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/>
            <a:srcRect r="26992"/>
            <a:stretch/>
          </p:blipFill>
          <p:spPr>
            <a:xfrm>
              <a:off x="2794000" y="2863850"/>
              <a:ext cx="2596147" cy="1130300"/>
            </a:xfrm>
            <a:prstGeom prst="rect">
              <a:avLst/>
            </a:prstGeom>
          </p:spPr>
        </p:pic>
        <p:sp>
          <p:nvSpPr>
            <p:cNvPr id="9" name="Oval 8"/>
            <p:cNvSpPr/>
            <p:nvPr/>
          </p:nvSpPr>
          <p:spPr>
            <a:xfrm>
              <a:off x="5158356" y="2944460"/>
              <a:ext cx="812450" cy="791048"/>
            </a:xfrm>
            <a:prstGeom prst="ellipse">
              <a:avLst/>
            </a:prstGeom>
            <a:solidFill>
              <a:srgbClr val="00AC1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prstClr val="white"/>
                  </a:solidFill>
                </a:rPr>
                <a:t>Protein</a:t>
              </a:r>
              <a:endParaRPr lang="en-US" sz="14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660849" y="2646794"/>
            <a:ext cx="2027913" cy="3267469"/>
            <a:chOff x="2660849" y="2646794"/>
            <a:chExt cx="2027913" cy="326746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60849" y="2646794"/>
              <a:ext cx="2027913" cy="2975259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3473388" y="5052233"/>
              <a:ext cx="858847" cy="862030"/>
            </a:xfrm>
            <a:prstGeom prst="ellipse">
              <a:avLst/>
            </a:prstGeom>
            <a:solidFill>
              <a:srgbClr val="00AC1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>
                  <a:solidFill>
                    <a:prstClr val="white"/>
                  </a:solidFill>
                </a:rPr>
                <a:t>Protein</a:t>
              </a:r>
              <a:endParaRPr lang="en-US" sz="105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656863" y="2646795"/>
            <a:ext cx="2886760" cy="3019666"/>
            <a:chOff x="4656863" y="2646795"/>
            <a:chExt cx="2886760" cy="301966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56863" y="2646795"/>
              <a:ext cx="2205540" cy="3019666"/>
            </a:xfrm>
            <a:prstGeom prst="rect">
              <a:avLst/>
            </a:prstGeom>
          </p:spPr>
        </p:pic>
        <p:sp>
          <p:nvSpPr>
            <p:cNvPr id="12" name="Oval 11"/>
            <p:cNvSpPr/>
            <p:nvPr/>
          </p:nvSpPr>
          <p:spPr>
            <a:xfrm>
              <a:off x="6684776" y="4720260"/>
              <a:ext cx="858847" cy="862030"/>
            </a:xfrm>
            <a:prstGeom prst="ellipse">
              <a:avLst/>
            </a:prstGeom>
            <a:solidFill>
              <a:srgbClr val="00AC10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>
                  <a:solidFill>
                    <a:prstClr val="white"/>
                  </a:solidFill>
                </a:rPr>
                <a:t>Protein</a:t>
              </a:r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13225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Synthesis of D-</a:t>
            </a:r>
            <a:r>
              <a:rPr lang="en-US" err="1" smtClean="0"/>
              <a:t>cThrK</a:t>
            </a:r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30" y="2038350"/>
            <a:ext cx="1221420" cy="11615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3670" y="2004780"/>
            <a:ext cx="2873930" cy="11974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7466" y="1823189"/>
            <a:ext cx="3053551" cy="136511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26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7280" y="3312928"/>
            <a:ext cx="2973737" cy="18461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430" y="3928945"/>
            <a:ext cx="4216066" cy="106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5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20" y="846138"/>
            <a:ext cx="8618573" cy="510000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5776579" y="2827866"/>
            <a:ext cx="385233" cy="541867"/>
          </a:xfrm>
          <a:prstGeom prst="downArrow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779628" y="4741330"/>
            <a:ext cx="385233" cy="541867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379383" y="4741331"/>
            <a:ext cx="385233" cy="541867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26522" y="1784086"/>
            <a:ext cx="440273" cy="4572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398" y="1311286"/>
            <a:ext cx="4862542" cy="176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7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Incorporation into GFP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TOP10 Cells</a:t>
            </a:r>
          </a:p>
          <a:p>
            <a:r>
              <a:rPr lang="en-US" dirty="0" smtClean="0"/>
              <a:t>Insert </a:t>
            </a:r>
            <a:r>
              <a:rPr lang="en-US" dirty="0" err="1" smtClean="0"/>
              <a:t>pEVOL</a:t>
            </a:r>
            <a:r>
              <a:rPr lang="en-US" dirty="0" smtClean="0"/>
              <a:t> containing </a:t>
            </a:r>
            <a:r>
              <a:rPr lang="en-US" dirty="0" err="1" smtClean="0"/>
              <a:t>mmPylRS</a:t>
            </a:r>
            <a:r>
              <a:rPr lang="en-US" dirty="0" smtClean="0"/>
              <a:t> optimized WT enzyme and </a:t>
            </a:r>
            <a:r>
              <a:rPr lang="en-US" dirty="0" err="1" smtClean="0"/>
              <a:t>tRNA</a:t>
            </a:r>
            <a:endParaRPr lang="en-US" dirty="0" smtClean="0"/>
          </a:p>
          <a:p>
            <a:r>
              <a:rPr lang="en-US" dirty="0" smtClean="0"/>
              <a:t>Insert </a:t>
            </a:r>
            <a:r>
              <a:rPr lang="en-US" dirty="0" err="1" smtClean="0"/>
              <a:t>pBAD</a:t>
            </a:r>
            <a:r>
              <a:rPr lang="en-US" dirty="0" smtClean="0"/>
              <a:t> containing GFP with a TAG mutation at the 134 position</a:t>
            </a:r>
          </a:p>
          <a:p>
            <a:r>
              <a:rPr lang="en-US" dirty="0" smtClean="0"/>
              <a:t>Add D-cThrK</a:t>
            </a:r>
          </a:p>
          <a:p>
            <a:r>
              <a:rPr lang="en-US" dirty="0" smtClean="0"/>
              <a:t>Incorporation = florescence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28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2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D-cThrK Incorporation into GFP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8"/>
          <a:stretch/>
        </p:blipFill>
        <p:spPr>
          <a:xfrm>
            <a:off x="255108" y="1589653"/>
            <a:ext cx="8631851" cy="4994031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29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108" y="4778377"/>
            <a:ext cx="793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Arabinose			</a:t>
            </a:r>
            <a:r>
              <a:rPr lang="en-US" sz="2400" b="1" dirty="0" smtClean="0">
                <a:solidFill>
                  <a:schemeClr val="bg1"/>
                </a:solidFill>
              </a:rPr>
              <a:t>+					+					+</a:t>
            </a:r>
            <a:r>
              <a:rPr lang="en-US" sz="1600" b="1" dirty="0" smtClean="0">
                <a:solidFill>
                  <a:schemeClr val="bg1"/>
                </a:solidFill>
              </a:rPr>
              <a:t>		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1mM D-cThrK		</a:t>
            </a:r>
            <a:r>
              <a:rPr lang="en-US" sz="2400" b="1" dirty="0">
                <a:solidFill>
                  <a:schemeClr val="bg1"/>
                </a:solidFill>
              </a:rPr>
              <a:t>–</a:t>
            </a:r>
            <a:r>
              <a:rPr lang="en-US" sz="2400" b="1" dirty="0"/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					+				</a:t>
            </a:r>
            <a:r>
              <a:rPr lang="en-US" sz="2400" b="1" dirty="0">
                <a:solidFill>
                  <a:schemeClr val="bg1"/>
                </a:solidFill>
              </a:rPr>
              <a:t>	</a:t>
            </a:r>
            <a:r>
              <a:rPr lang="en-US" sz="2400" b="1" dirty="0" smtClean="0">
                <a:solidFill>
                  <a:schemeClr val="bg1"/>
                </a:solidFill>
              </a:rPr>
              <a:t>–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H-Lys(Boc)-OH</a:t>
            </a: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sz="2400" b="1" dirty="0" smtClean="0">
                <a:solidFill>
                  <a:schemeClr val="bg1"/>
                </a:solidFill>
              </a:rPr>
              <a:t>– 					– 					+</a:t>
            </a:r>
          </a:p>
        </p:txBody>
      </p:sp>
    </p:spTree>
    <p:extLst>
      <p:ext uri="{BB962C8B-B14F-4D97-AF65-F5344CB8AC3E}">
        <p14:creationId xmlns:p14="http://schemas.microsoft.com/office/powerpoint/2010/main" val="13806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116350" y="6470275"/>
            <a:ext cx="8903367" cy="320598"/>
          </a:xfrm>
          <a:prstGeom prst="rect">
            <a:avLst/>
          </a:prstGeom>
          <a:solidFill>
            <a:srgbClr val="1E0F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Flow of Biological Information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53975" y="1911923"/>
            <a:ext cx="684803" cy="3746147"/>
            <a:chOff x="1153975" y="1911923"/>
            <a:chExt cx="684803" cy="3746147"/>
          </a:xfrm>
        </p:grpSpPr>
        <p:sp>
          <p:nvSpPr>
            <p:cNvPr id="7" name="Freeform 6"/>
            <p:cNvSpPr/>
            <p:nvPr/>
          </p:nvSpPr>
          <p:spPr>
            <a:xfrm>
              <a:off x="1270654" y="1911923"/>
              <a:ext cx="451447" cy="3146961"/>
            </a:xfrm>
            <a:custGeom>
              <a:avLst/>
              <a:gdLst>
                <a:gd name="connsiteX0" fmla="*/ 71258 w 451447"/>
                <a:gd name="connsiteY0" fmla="*/ 0 h 3146961"/>
                <a:gd name="connsiteX1" fmla="*/ 427517 w 451447"/>
                <a:gd name="connsiteY1" fmla="*/ 546265 h 3146961"/>
                <a:gd name="connsiteX2" fmla="*/ 35632 w 451447"/>
                <a:gd name="connsiteY2" fmla="*/ 961901 h 3146961"/>
                <a:gd name="connsiteX3" fmla="*/ 439393 w 451447"/>
                <a:gd name="connsiteY3" fmla="*/ 1472540 h 3146961"/>
                <a:gd name="connsiteX4" fmla="*/ 6 w 451447"/>
                <a:gd name="connsiteY4" fmla="*/ 2030681 h 3146961"/>
                <a:gd name="connsiteX5" fmla="*/ 451268 w 451447"/>
                <a:gd name="connsiteY5" fmla="*/ 2541320 h 3146961"/>
                <a:gd name="connsiteX6" fmla="*/ 59382 w 451447"/>
                <a:gd name="connsiteY6" fmla="*/ 3146961 h 314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1447" h="3146961">
                  <a:moveTo>
                    <a:pt x="71258" y="0"/>
                  </a:moveTo>
                  <a:cubicBezTo>
                    <a:pt x="252356" y="192974"/>
                    <a:pt x="433455" y="385948"/>
                    <a:pt x="427517" y="546265"/>
                  </a:cubicBezTo>
                  <a:cubicBezTo>
                    <a:pt x="421579" y="706582"/>
                    <a:pt x="33653" y="807522"/>
                    <a:pt x="35632" y="961901"/>
                  </a:cubicBezTo>
                  <a:cubicBezTo>
                    <a:pt x="37611" y="1116280"/>
                    <a:pt x="445331" y="1294410"/>
                    <a:pt x="439393" y="1472540"/>
                  </a:cubicBezTo>
                  <a:cubicBezTo>
                    <a:pt x="433455" y="1650670"/>
                    <a:pt x="-1973" y="1852551"/>
                    <a:pt x="6" y="2030681"/>
                  </a:cubicBezTo>
                  <a:cubicBezTo>
                    <a:pt x="1985" y="2208811"/>
                    <a:pt x="441372" y="2355273"/>
                    <a:pt x="451268" y="2541320"/>
                  </a:cubicBezTo>
                  <a:cubicBezTo>
                    <a:pt x="461164" y="2727367"/>
                    <a:pt x="59382" y="3146961"/>
                    <a:pt x="59382" y="3146961"/>
                  </a:cubicBezTo>
                </a:path>
              </a:pathLst>
            </a:custGeom>
            <a:noFill/>
            <a:ln w="5080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 flipH="1">
              <a:off x="1320320" y="2016824"/>
              <a:ext cx="484903" cy="3146961"/>
            </a:xfrm>
            <a:custGeom>
              <a:avLst/>
              <a:gdLst>
                <a:gd name="connsiteX0" fmla="*/ 71258 w 451447"/>
                <a:gd name="connsiteY0" fmla="*/ 0 h 3146961"/>
                <a:gd name="connsiteX1" fmla="*/ 427517 w 451447"/>
                <a:gd name="connsiteY1" fmla="*/ 546265 h 3146961"/>
                <a:gd name="connsiteX2" fmla="*/ 35632 w 451447"/>
                <a:gd name="connsiteY2" fmla="*/ 961901 h 3146961"/>
                <a:gd name="connsiteX3" fmla="*/ 439393 w 451447"/>
                <a:gd name="connsiteY3" fmla="*/ 1472540 h 3146961"/>
                <a:gd name="connsiteX4" fmla="*/ 6 w 451447"/>
                <a:gd name="connsiteY4" fmla="*/ 2030681 h 3146961"/>
                <a:gd name="connsiteX5" fmla="*/ 451268 w 451447"/>
                <a:gd name="connsiteY5" fmla="*/ 2541320 h 3146961"/>
                <a:gd name="connsiteX6" fmla="*/ 59382 w 451447"/>
                <a:gd name="connsiteY6" fmla="*/ 3146961 h 314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1447" h="3146961">
                  <a:moveTo>
                    <a:pt x="71258" y="0"/>
                  </a:moveTo>
                  <a:cubicBezTo>
                    <a:pt x="252356" y="192974"/>
                    <a:pt x="433455" y="385948"/>
                    <a:pt x="427517" y="546265"/>
                  </a:cubicBezTo>
                  <a:cubicBezTo>
                    <a:pt x="421579" y="706582"/>
                    <a:pt x="33653" y="807522"/>
                    <a:pt x="35632" y="961901"/>
                  </a:cubicBezTo>
                  <a:cubicBezTo>
                    <a:pt x="37611" y="1116280"/>
                    <a:pt x="445331" y="1294410"/>
                    <a:pt x="439393" y="1472540"/>
                  </a:cubicBezTo>
                  <a:cubicBezTo>
                    <a:pt x="433455" y="1650670"/>
                    <a:pt x="-1973" y="1852551"/>
                    <a:pt x="6" y="2030681"/>
                  </a:cubicBezTo>
                  <a:cubicBezTo>
                    <a:pt x="1985" y="2208811"/>
                    <a:pt x="441372" y="2355273"/>
                    <a:pt x="451268" y="2541320"/>
                  </a:cubicBezTo>
                  <a:cubicBezTo>
                    <a:pt x="461164" y="2727367"/>
                    <a:pt x="59382" y="3146961"/>
                    <a:pt x="59382" y="3146961"/>
                  </a:cubicBezTo>
                </a:path>
              </a:pathLst>
            </a:custGeom>
            <a:noFill/>
            <a:ln w="50800">
              <a:solidFill>
                <a:srgbClr val="00206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53975" y="528873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smtClean="0"/>
                <a:t>DNA</a:t>
              </a:r>
              <a:endParaRPr lang="en-US" b="1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665506" y="2113808"/>
            <a:ext cx="990658" cy="3174930"/>
            <a:chOff x="3665506" y="2113808"/>
            <a:chExt cx="990658" cy="3174930"/>
          </a:xfrm>
        </p:grpSpPr>
        <p:cxnSp>
          <p:nvCxnSpPr>
            <p:cNvPr id="20" name="Straight Connector 19"/>
            <p:cNvCxnSpPr/>
            <p:nvPr/>
          </p:nvCxnSpPr>
          <p:spPr>
            <a:xfrm flipH="1">
              <a:off x="3871356" y="2315689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3811981" y="2113808"/>
              <a:ext cx="35626" cy="3174930"/>
            </a:xfrm>
            <a:prstGeom prst="line">
              <a:avLst/>
            </a:prstGeom>
            <a:ln w="3810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4451261" y="2113808"/>
              <a:ext cx="35626" cy="3174930"/>
            </a:xfrm>
            <a:prstGeom prst="line">
              <a:avLst/>
            </a:prstGeom>
            <a:ln w="3810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665506" y="2113808"/>
              <a:ext cx="364202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T</a:t>
              </a:r>
            </a:p>
            <a:p>
              <a:r>
                <a:rPr lang="en-US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A</a:t>
              </a:r>
            </a:p>
            <a:p>
              <a:r>
                <a:rPr lang="en-US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G</a:t>
              </a:r>
            </a:p>
            <a:p>
              <a:r>
                <a:rPr lang="en-US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.</a:t>
              </a:r>
            </a:p>
            <a:p>
              <a:r>
                <a:rPr lang="en-US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.</a:t>
              </a:r>
            </a:p>
            <a:p>
              <a:r>
                <a:rPr 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.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 flipH="1">
              <a:off x="3906982" y="2574967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3889169" y="2822370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4304786" y="2113808"/>
              <a:ext cx="351378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A</a:t>
              </a:r>
              <a:endParaRPr lang="en-US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  <a:p>
              <a:r>
                <a:rPr 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T</a:t>
              </a:r>
              <a:endParaRPr lang="en-US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  <a:p>
              <a:r>
                <a:rPr 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C</a:t>
              </a:r>
              <a:endParaRPr lang="en-US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  <a:p>
              <a:r>
                <a:rPr lang="en-US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.</a:t>
              </a:r>
            </a:p>
            <a:p>
              <a:r>
                <a:rPr lang="en-US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.</a:t>
              </a:r>
            </a:p>
            <a:p>
              <a:r>
                <a:rPr 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rPr>
                <a:t>.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 flipH="1">
              <a:off x="3889168" y="3071752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3871355" y="3319155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3889167" y="3614795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3871354" y="3862198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3889166" y="4093030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3871353" y="4340433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3774374" y="4568042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3756561" y="4815445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3792187" y="5041335"/>
              <a:ext cx="696681" cy="0"/>
            </a:xfrm>
            <a:prstGeom prst="line">
              <a:avLst/>
            </a:prstGeom>
            <a:ln w="63500">
              <a:solidFill>
                <a:srgbClr val="00206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1" y="6424639"/>
            <a:ext cx="919813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smtClean="0">
                <a:solidFill>
                  <a:schemeClr val="bg1"/>
                </a:solidFill>
              </a:rPr>
              <a:t>Crick</a:t>
            </a:r>
            <a:r>
              <a:rPr lang="en-US" sz="1200">
                <a:solidFill>
                  <a:schemeClr val="bg1"/>
                </a:solidFill>
              </a:rPr>
              <a:t>, F. H. C.; Barnett, L.; Brenner, S.; Watts-Tobin, R. J. General Nature of the Genetic Code for Proteins. </a:t>
            </a:r>
            <a:r>
              <a:rPr lang="en-US" sz="1200" i="1">
                <a:solidFill>
                  <a:schemeClr val="bg1"/>
                </a:solidFill>
              </a:rPr>
              <a:t>Nature</a:t>
            </a:r>
            <a:r>
              <a:rPr lang="en-US" sz="1200">
                <a:solidFill>
                  <a:schemeClr val="bg1"/>
                </a:solidFill>
              </a:rPr>
              <a:t> </a:t>
            </a:r>
            <a:r>
              <a:rPr lang="en-US" sz="1200" b="1">
                <a:solidFill>
                  <a:schemeClr val="bg1"/>
                </a:solidFill>
              </a:rPr>
              <a:t>1961</a:t>
            </a:r>
            <a:r>
              <a:rPr lang="en-US" sz="1200">
                <a:solidFill>
                  <a:schemeClr val="bg1"/>
                </a:solidFill>
              </a:rPr>
              <a:t>, </a:t>
            </a:r>
            <a:r>
              <a:rPr lang="en-US" sz="1200" i="1">
                <a:solidFill>
                  <a:schemeClr val="bg1"/>
                </a:solidFill>
              </a:rPr>
              <a:t>192</a:t>
            </a:r>
            <a:r>
              <a:rPr lang="en-US" sz="1200">
                <a:solidFill>
                  <a:schemeClr val="bg1"/>
                </a:solidFill>
              </a:rPr>
              <a:t> (4809), 1227–1232 DOI: 10.1038/1921227a0.</a:t>
            </a:r>
          </a:p>
          <a:p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611507"/>
            <a:ext cx="2133600" cy="225002"/>
          </a:xfrm>
        </p:spPr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930" y="3236361"/>
            <a:ext cx="559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/>
              <a:t>=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7402" y="2184207"/>
            <a:ext cx="344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mtClean="0"/>
              <a:t>DNA is made up of triplicate code called codons</a:t>
            </a:r>
          </a:p>
          <a:p>
            <a:pPr marL="285750" indent="-285750">
              <a:buFont typeface="Arial" charset="0"/>
              <a:buChar char="•"/>
            </a:pPr>
            <a:r>
              <a:rPr lang="en-US" smtClean="0"/>
              <a:t>3 Nucleotides codes for 1 amino acid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68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7833" y="2705100"/>
            <a:ext cx="1788885" cy="43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8169" y="5384800"/>
            <a:ext cx="1388212" cy="3683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30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5575" y="3315129"/>
            <a:ext cx="5613400" cy="19775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5575" y="685800"/>
            <a:ext cx="56134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4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55181" y="244548"/>
            <a:ext cx="8644270" cy="62150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" r="4361"/>
          <a:stretch/>
        </p:blipFill>
        <p:spPr>
          <a:xfrm>
            <a:off x="1287508" y="562951"/>
            <a:ext cx="6568984" cy="252963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74346" y="351387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Cyclopentane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322624" y="2958861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Half Chair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16848" y="2948067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Envelope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535715" y="3815508"/>
            <a:ext cx="5294154" cy="2445794"/>
            <a:chOff x="1535715" y="3815508"/>
            <a:chExt cx="5294154" cy="244579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1024" y="3815508"/>
              <a:ext cx="3698845" cy="244579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35715" y="4853739"/>
              <a:ext cx="15953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Cyclopentene</a:t>
              </a:r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0153" y="6420399"/>
            <a:ext cx="9121815" cy="461665"/>
            <a:chOff x="10153" y="6420399"/>
            <a:chExt cx="9121815" cy="461665"/>
          </a:xfrm>
        </p:grpSpPr>
        <p:sp>
          <p:nvSpPr>
            <p:cNvPr id="12" name="Rectangle 11"/>
            <p:cNvSpPr/>
            <p:nvPr/>
          </p:nvSpPr>
          <p:spPr>
            <a:xfrm>
              <a:off x="116350" y="6470275"/>
              <a:ext cx="8903367" cy="320598"/>
            </a:xfrm>
            <a:prstGeom prst="rect">
              <a:avLst/>
            </a:prstGeom>
            <a:solidFill>
              <a:srgbClr val="1E0F0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53" y="6420399"/>
              <a:ext cx="9121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>
                  <a:solidFill>
                    <a:schemeClr val="bg1"/>
                  </a:solidFill>
                </a:rPr>
                <a:t>Saebø</a:t>
              </a:r>
              <a:r>
                <a:rPr lang="en-US" sz="1200" dirty="0">
                  <a:solidFill>
                    <a:schemeClr val="bg1"/>
                  </a:solidFill>
                </a:rPr>
                <a:t>, S.; Cordell, F. R.; Boggs, J. E. Structures and Conformations of </a:t>
              </a:r>
              <a:r>
                <a:rPr lang="en-US" sz="1200" dirty="0" err="1">
                  <a:solidFill>
                    <a:schemeClr val="bg1"/>
                  </a:solidFill>
                </a:rPr>
                <a:t>Cyclopentane</a:t>
              </a:r>
              <a:r>
                <a:rPr lang="en-US" sz="1200" dirty="0">
                  <a:solidFill>
                    <a:schemeClr val="bg1"/>
                  </a:solidFill>
                </a:rPr>
                <a:t>, </a:t>
              </a:r>
              <a:r>
                <a:rPr lang="en-US" sz="1200" dirty="0" err="1">
                  <a:solidFill>
                    <a:schemeClr val="bg1"/>
                  </a:solidFill>
                </a:rPr>
                <a:t>Cyclopentene</a:t>
              </a:r>
              <a:r>
                <a:rPr lang="en-US" sz="1200" dirty="0">
                  <a:solidFill>
                    <a:schemeClr val="bg1"/>
                  </a:solidFill>
                </a:rPr>
                <a:t>, and </a:t>
              </a:r>
              <a:r>
                <a:rPr lang="en-US" sz="1200" dirty="0" err="1">
                  <a:solidFill>
                    <a:schemeClr val="bg1"/>
                  </a:solidFill>
                </a:rPr>
                <a:t>Cyclopentadiene</a:t>
              </a:r>
              <a:r>
                <a:rPr lang="en-US" sz="1200" dirty="0">
                  <a:solidFill>
                    <a:schemeClr val="bg1"/>
                  </a:solidFill>
                </a:rPr>
                <a:t>. </a:t>
              </a:r>
              <a:r>
                <a:rPr lang="en-US" sz="1200" i="1" dirty="0">
                  <a:solidFill>
                    <a:schemeClr val="bg1"/>
                  </a:solidFill>
                </a:rPr>
                <a:t>Journal of Molecular Structure: THEOCHEM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b="1" dirty="0">
                  <a:solidFill>
                    <a:schemeClr val="bg1"/>
                  </a:solidFill>
                </a:rPr>
                <a:t>1983</a:t>
              </a:r>
              <a:r>
                <a:rPr lang="en-US" sz="1200" dirty="0">
                  <a:solidFill>
                    <a:schemeClr val="bg1"/>
                  </a:solidFill>
                </a:rPr>
                <a:t>, </a:t>
              </a:r>
              <a:r>
                <a:rPr lang="en-US" sz="1200" i="1" dirty="0">
                  <a:solidFill>
                    <a:schemeClr val="bg1"/>
                  </a:solidFill>
                </a:rPr>
                <a:t>104</a:t>
              </a:r>
              <a:r>
                <a:rPr lang="en-US" sz="1200" dirty="0">
                  <a:solidFill>
                    <a:schemeClr val="bg1"/>
                  </a:solidFill>
                </a:rPr>
                <a:t> (1), 221–232 DOI: 10.1016/0166-1280(83)80021-9.</a:t>
              </a:r>
              <a:endParaRPr lang="en-US" sz="12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224007" y="435956"/>
            <a:ext cx="3877513" cy="2880356"/>
            <a:chOff x="4224007" y="435956"/>
            <a:chExt cx="3877513" cy="2880356"/>
          </a:xfrm>
        </p:grpSpPr>
        <p:sp>
          <p:nvSpPr>
            <p:cNvPr id="16" name="Rectangle 15"/>
            <p:cNvSpPr/>
            <p:nvPr/>
          </p:nvSpPr>
          <p:spPr>
            <a:xfrm>
              <a:off x="4629186" y="435956"/>
              <a:ext cx="3472334" cy="28803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224007" y="471760"/>
              <a:ext cx="1251760" cy="854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Slide Number Placeholder 2"/>
          <p:cNvSpPr txBox="1">
            <a:spLocks/>
          </p:cNvSpPr>
          <p:nvPr/>
        </p:nvSpPr>
        <p:spPr>
          <a:xfrm>
            <a:off x="6705600" y="6594684"/>
            <a:ext cx="2133600" cy="2250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31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58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Synthesis of D-ThrK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32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794000"/>
            <a:ext cx="8128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9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D-ThrK incorporation into GFP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1" t="8145" r="6071" b="5093"/>
          <a:stretch/>
        </p:blipFill>
        <p:spPr>
          <a:xfrm rot="5400000">
            <a:off x="2065176" y="-229808"/>
            <a:ext cx="4991337" cy="860804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33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284" y="2178374"/>
            <a:ext cx="1744913" cy="83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Negative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Control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9652" y="2178373"/>
            <a:ext cx="1946446" cy="83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Experiment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D-ThrK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7792" y="2178372"/>
            <a:ext cx="1744913" cy="83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Positive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Control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2833" y="4619419"/>
            <a:ext cx="8229905" cy="120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Arabinose		    </a:t>
            </a:r>
            <a:r>
              <a:rPr lang="en-US" sz="2400" b="1" dirty="0" smtClean="0">
                <a:solidFill>
                  <a:schemeClr val="bg1"/>
                </a:solidFill>
              </a:rPr>
              <a:t>+	       				+					+</a:t>
            </a:r>
            <a:r>
              <a:rPr lang="en-US" sz="1600" b="1" dirty="0" smtClean="0">
                <a:solidFill>
                  <a:schemeClr val="bg1"/>
                </a:solidFill>
              </a:rPr>
              <a:t>		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5mM D-ThrK	    </a:t>
            </a:r>
            <a:r>
              <a:rPr lang="en-US" sz="2400" b="1" dirty="0" smtClean="0">
                <a:solidFill>
                  <a:schemeClr val="bg1"/>
                </a:solidFill>
              </a:rPr>
              <a:t>–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					+				</a:t>
            </a:r>
            <a:r>
              <a:rPr lang="en-US" sz="2400" b="1" dirty="0">
                <a:solidFill>
                  <a:schemeClr val="bg1"/>
                </a:solidFill>
              </a:rPr>
              <a:t>	</a:t>
            </a:r>
            <a:r>
              <a:rPr lang="en-US" sz="2400" b="1" dirty="0" smtClean="0">
                <a:solidFill>
                  <a:schemeClr val="bg1"/>
                </a:solidFill>
              </a:rPr>
              <a:t>–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H-Lys(Boc)-OH    </a:t>
            </a:r>
            <a:r>
              <a:rPr lang="en-US" sz="2400" b="1" dirty="0" smtClean="0">
                <a:solidFill>
                  <a:schemeClr val="bg1"/>
                </a:solidFill>
              </a:rPr>
              <a:t>– 					– 					+</a:t>
            </a:r>
          </a:p>
        </p:txBody>
      </p:sp>
    </p:spTree>
    <p:extLst>
      <p:ext uri="{BB962C8B-B14F-4D97-AF65-F5344CB8AC3E}">
        <p14:creationId xmlns:p14="http://schemas.microsoft.com/office/powerpoint/2010/main" val="158313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Isolate the protein</a:t>
            </a:r>
          </a:p>
          <a:p>
            <a:r>
              <a:rPr lang="en-US" dirty="0" smtClean="0"/>
              <a:t>Perform </a:t>
            </a:r>
            <a:r>
              <a:rPr lang="en-US" dirty="0" err="1" smtClean="0"/>
              <a:t>bioconjugation</a:t>
            </a:r>
            <a:r>
              <a:rPr lang="en-US" dirty="0" smtClean="0"/>
              <a:t> reactions</a:t>
            </a:r>
          </a:p>
          <a:p>
            <a:pPr lvl="1"/>
            <a:r>
              <a:rPr lang="en-US" dirty="0" smtClean="0"/>
              <a:t>Drug targets</a:t>
            </a:r>
          </a:p>
          <a:p>
            <a:pPr lvl="1"/>
            <a:r>
              <a:rPr lang="en-US" dirty="0" smtClean="0"/>
              <a:t>Proteins</a:t>
            </a:r>
          </a:p>
          <a:p>
            <a:pPr lvl="1"/>
            <a:r>
              <a:rPr lang="en-US" dirty="0" smtClean="0"/>
              <a:t>Modifications</a:t>
            </a:r>
          </a:p>
          <a:p>
            <a:r>
              <a:rPr lang="en-US" dirty="0" smtClean="0"/>
              <a:t>Incorporate into other proteins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34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94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Thank you!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NSF Funding</a:t>
            </a:r>
          </a:p>
          <a:p>
            <a:r>
              <a:rPr lang="en-US" smtClean="0"/>
              <a:t>REU Program</a:t>
            </a:r>
          </a:p>
          <a:p>
            <a:r>
              <a:rPr lang="en-US" smtClean="0"/>
              <a:t>Dr. Liu</a:t>
            </a:r>
          </a:p>
          <a:p>
            <a:r>
              <a:rPr lang="en-US" smtClean="0"/>
              <a:t>Jared Morse</a:t>
            </a:r>
          </a:p>
          <a:p>
            <a:r>
              <a:rPr lang="en-US" smtClean="0"/>
              <a:t>Lab Group</a:t>
            </a:r>
          </a:p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411" y="1600200"/>
            <a:ext cx="5129389" cy="3462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4562476"/>
            <a:ext cx="1863724" cy="186372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35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7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7830" y="585305"/>
            <a:ext cx="5157305" cy="2996460"/>
          </a:xfrm>
        </p:spPr>
        <p:txBody>
          <a:bodyPr>
            <a:normAutofit/>
          </a:bodyPr>
          <a:lstStyle/>
          <a:p>
            <a:r>
              <a:rPr lang="en-US" sz="2800" smtClean="0">
                <a:cs typeface="Frutiger LT Std 55 Roman"/>
              </a:rPr>
              <a:t>Questions</a:t>
            </a:r>
            <a:endParaRPr lang="en-US" sz="2800">
              <a:cs typeface="Frutiger LT Std 55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36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Histones</a:t>
            </a:r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060781" y="2161309"/>
            <a:ext cx="2920225" cy="2881680"/>
            <a:chOff x="2098965" y="1800081"/>
            <a:chExt cx="3611961" cy="3456664"/>
          </a:xfrm>
        </p:grpSpPr>
        <p:sp>
          <p:nvSpPr>
            <p:cNvPr id="6" name="Oval 5"/>
            <p:cNvSpPr/>
            <p:nvPr/>
          </p:nvSpPr>
          <p:spPr>
            <a:xfrm>
              <a:off x="2104026" y="1800081"/>
              <a:ext cx="1925053" cy="1873924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098965" y="2964835"/>
              <a:ext cx="1843638" cy="1844259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584541" y="1801616"/>
              <a:ext cx="1925053" cy="1873924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2380774" y="3361421"/>
              <a:ext cx="1843638" cy="1844259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mtClean="0"/>
            </a:p>
            <a:p>
              <a:endParaRPr lang="en-US"/>
            </a:p>
            <a:p>
              <a:r>
                <a:rPr lang="en-US" smtClean="0"/>
                <a:t>H3</a:t>
              </a:r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862227" y="3412486"/>
              <a:ext cx="1843638" cy="1844259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mtClean="0"/>
            </a:p>
            <a:p>
              <a:endParaRPr lang="en-US"/>
            </a:p>
            <a:p>
              <a:r>
                <a:rPr lang="en-US" smtClean="0"/>
                <a:t>H4</a:t>
              </a:r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2385835" y="2355289"/>
              <a:ext cx="1925053" cy="1873924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mtClean="0"/>
                <a:t>H2A</a:t>
              </a:r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785873" y="2368393"/>
              <a:ext cx="1925053" cy="1873924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mtClean="0"/>
                <a:t>H2B</a:t>
              </a:r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0153" y="6420399"/>
            <a:ext cx="9121815" cy="461665"/>
            <a:chOff x="10153" y="6420399"/>
            <a:chExt cx="9121815" cy="461665"/>
          </a:xfrm>
        </p:grpSpPr>
        <p:sp>
          <p:nvSpPr>
            <p:cNvPr id="39" name="Rectangle 38"/>
            <p:cNvSpPr/>
            <p:nvPr/>
          </p:nvSpPr>
          <p:spPr>
            <a:xfrm>
              <a:off x="116350" y="6470275"/>
              <a:ext cx="8903367" cy="320598"/>
            </a:xfrm>
            <a:prstGeom prst="rect">
              <a:avLst/>
            </a:prstGeom>
            <a:solidFill>
              <a:srgbClr val="1E0F0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153" y="6420399"/>
              <a:ext cx="9121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00" smtClean="0">
                  <a:solidFill>
                    <a:schemeClr val="bg1"/>
                  </a:solidFill>
                </a:rPr>
                <a:t>Ramakrishnan</a:t>
              </a:r>
              <a:r>
                <a:rPr lang="en-US" sz="1200">
                  <a:solidFill>
                    <a:schemeClr val="bg1"/>
                  </a:solidFill>
                </a:rPr>
                <a:t>, V. Histone Structure and the Organization of the Nucleosome. </a:t>
              </a:r>
              <a:r>
                <a:rPr lang="en-US" sz="1200" i="1">
                  <a:solidFill>
                    <a:schemeClr val="bg1"/>
                  </a:solidFill>
                </a:rPr>
                <a:t>Annual Review of Biophysics and Biomolecular Structure</a:t>
              </a:r>
              <a:r>
                <a:rPr lang="en-US" sz="1200">
                  <a:solidFill>
                    <a:schemeClr val="bg1"/>
                  </a:solidFill>
                </a:rPr>
                <a:t> </a:t>
              </a:r>
              <a:r>
                <a:rPr lang="en-US" sz="1200" b="1">
                  <a:solidFill>
                    <a:schemeClr val="bg1"/>
                  </a:solidFill>
                </a:rPr>
                <a:t>1997</a:t>
              </a:r>
              <a:r>
                <a:rPr lang="en-US" sz="1200">
                  <a:solidFill>
                    <a:schemeClr val="bg1"/>
                  </a:solidFill>
                </a:rPr>
                <a:t>, </a:t>
              </a:r>
              <a:r>
                <a:rPr lang="en-US" sz="1200" i="1">
                  <a:solidFill>
                    <a:schemeClr val="bg1"/>
                  </a:solidFill>
                </a:rPr>
                <a:t>26</a:t>
              </a:r>
              <a:r>
                <a:rPr lang="en-US" sz="1200">
                  <a:solidFill>
                    <a:schemeClr val="bg1"/>
                  </a:solidFill>
                </a:rPr>
                <a:t> (1), 83–112 DOI: 10.1146/annurev.biophys.26.1.83.</a:t>
              </a:r>
              <a:endParaRPr lang="en-US" sz="120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4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4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Histones</a:t>
            </a:r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1101426" y="2161309"/>
            <a:ext cx="6941148" cy="2895840"/>
            <a:chOff x="1152533" y="2375065"/>
            <a:chExt cx="6941148" cy="2895840"/>
          </a:xfrm>
        </p:grpSpPr>
        <p:sp>
          <p:nvSpPr>
            <p:cNvPr id="24" name="Freeform 23"/>
            <p:cNvSpPr/>
            <p:nvPr/>
          </p:nvSpPr>
          <p:spPr>
            <a:xfrm>
              <a:off x="1152533" y="3601934"/>
              <a:ext cx="2232561" cy="546323"/>
            </a:xfrm>
            <a:custGeom>
              <a:avLst/>
              <a:gdLst>
                <a:gd name="connsiteX0" fmla="*/ 2232561 w 2232561"/>
                <a:gd name="connsiteY0" fmla="*/ 0 h 546323"/>
                <a:gd name="connsiteX1" fmla="*/ 1603169 w 2232561"/>
                <a:gd name="connsiteY1" fmla="*/ 546265 h 546323"/>
                <a:gd name="connsiteX2" fmla="*/ 807522 w 2232561"/>
                <a:gd name="connsiteY2" fmla="*/ 35626 h 546323"/>
                <a:gd name="connsiteX3" fmla="*/ 0 w 2232561"/>
                <a:gd name="connsiteY3" fmla="*/ 154379 h 546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561" h="546323">
                  <a:moveTo>
                    <a:pt x="2232561" y="0"/>
                  </a:moveTo>
                  <a:cubicBezTo>
                    <a:pt x="2036618" y="270163"/>
                    <a:pt x="1840675" y="540327"/>
                    <a:pt x="1603169" y="546265"/>
                  </a:cubicBezTo>
                  <a:cubicBezTo>
                    <a:pt x="1365663" y="552203"/>
                    <a:pt x="1074717" y="100940"/>
                    <a:pt x="807522" y="35626"/>
                  </a:cubicBezTo>
                  <a:cubicBezTo>
                    <a:pt x="540327" y="-29688"/>
                    <a:pt x="0" y="154379"/>
                    <a:pt x="0" y="154379"/>
                  </a:cubicBezTo>
                </a:path>
              </a:pathLst>
            </a:custGeom>
            <a:noFill/>
            <a:ln w="114300">
              <a:solidFill>
                <a:srgbClr val="00206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 flipH="1" flipV="1">
              <a:off x="5410237" y="3053277"/>
              <a:ext cx="2683444" cy="672552"/>
            </a:xfrm>
            <a:custGeom>
              <a:avLst/>
              <a:gdLst>
                <a:gd name="connsiteX0" fmla="*/ 2232561 w 2232561"/>
                <a:gd name="connsiteY0" fmla="*/ 0 h 546323"/>
                <a:gd name="connsiteX1" fmla="*/ 1603169 w 2232561"/>
                <a:gd name="connsiteY1" fmla="*/ 546265 h 546323"/>
                <a:gd name="connsiteX2" fmla="*/ 807522 w 2232561"/>
                <a:gd name="connsiteY2" fmla="*/ 35626 h 546323"/>
                <a:gd name="connsiteX3" fmla="*/ 0 w 2232561"/>
                <a:gd name="connsiteY3" fmla="*/ 154379 h 546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561" h="546323">
                  <a:moveTo>
                    <a:pt x="2232561" y="0"/>
                  </a:moveTo>
                  <a:cubicBezTo>
                    <a:pt x="2036618" y="270163"/>
                    <a:pt x="1840675" y="540327"/>
                    <a:pt x="1603169" y="546265"/>
                  </a:cubicBezTo>
                  <a:cubicBezTo>
                    <a:pt x="1365663" y="552203"/>
                    <a:pt x="1074717" y="100940"/>
                    <a:pt x="807522" y="35626"/>
                  </a:cubicBezTo>
                  <a:cubicBezTo>
                    <a:pt x="540327" y="-29688"/>
                    <a:pt x="0" y="154379"/>
                    <a:pt x="0" y="154379"/>
                  </a:cubicBezTo>
                </a:path>
              </a:pathLst>
            </a:custGeom>
            <a:noFill/>
            <a:ln w="114300">
              <a:solidFill>
                <a:srgbClr val="00206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3111888" y="2375065"/>
              <a:ext cx="2920225" cy="2895840"/>
              <a:chOff x="2790701" y="2375065"/>
              <a:chExt cx="2920225" cy="2895840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2790701" y="2375065"/>
                <a:ext cx="2920225" cy="2881680"/>
                <a:chOff x="2098965" y="1800081"/>
                <a:chExt cx="3611961" cy="3456664"/>
              </a:xfrm>
            </p:grpSpPr>
            <p:sp>
              <p:nvSpPr>
                <p:cNvPr id="6" name="Oval 5"/>
                <p:cNvSpPr/>
                <p:nvPr/>
              </p:nvSpPr>
              <p:spPr>
                <a:xfrm>
                  <a:off x="2104026" y="1800081"/>
                  <a:ext cx="1925053" cy="1873924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2098965" y="2964835"/>
                  <a:ext cx="1843638" cy="1844259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" name="Oval 6"/>
                <p:cNvSpPr/>
                <p:nvPr/>
              </p:nvSpPr>
              <p:spPr>
                <a:xfrm>
                  <a:off x="3584541" y="1801616"/>
                  <a:ext cx="1925053" cy="1873924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>
                  <a:off x="2380774" y="3361421"/>
                  <a:ext cx="1843638" cy="1844259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mtClean="0"/>
                </a:p>
                <a:p>
                  <a:endParaRPr lang="en-US"/>
                </a:p>
                <a:p>
                  <a:r>
                    <a:rPr lang="en-US" smtClean="0"/>
                    <a:t>H3</a:t>
                  </a:r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3862227" y="3412486"/>
                  <a:ext cx="1843638" cy="1844259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mtClean="0"/>
                </a:p>
                <a:p>
                  <a:endParaRPr lang="en-US"/>
                </a:p>
                <a:p>
                  <a:r>
                    <a:rPr lang="en-US" smtClean="0"/>
                    <a:t>H4</a:t>
                  </a:r>
                  <a:endParaRPr lang="en-US"/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>
                  <a:off x="2385835" y="2355289"/>
                  <a:ext cx="1925053" cy="1873924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smtClean="0"/>
                    <a:t>H2A</a:t>
                  </a:r>
                  <a:endParaRPr lang="en-US"/>
                </a:p>
              </p:txBody>
            </p:sp>
            <p:sp>
              <p:nvSpPr>
                <p:cNvPr id="9" name="Oval 8"/>
                <p:cNvSpPr/>
                <p:nvPr/>
              </p:nvSpPr>
              <p:spPr>
                <a:xfrm>
                  <a:off x="3785873" y="2368393"/>
                  <a:ext cx="1925053" cy="1873924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smtClean="0"/>
                    <a:t>H2B</a:t>
                  </a:r>
                  <a:endParaRPr lang="en-US"/>
                </a:p>
              </p:txBody>
            </p:sp>
          </p:grpSp>
          <p:sp>
            <p:nvSpPr>
              <p:cNvPr id="22" name="Arc 21"/>
              <p:cNvSpPr/>
              <p:nvPr/>
            </p:nvSpPr>
            <p:spPr>
              <a:xfrm>
                <a:off x="4116099" y="2389225"/>
                <a:ext cx="1097280" cy="2881680"/>
              </a:xfrm>
              <a:prstGeom prst="arc">
                <a:avLst>
                  <a:gd name="adj1" fmla="val 16188444"/>
                  <a:gd name="adj2" fmla="val 5351949"/>
                </a:avLst>
              </a:prstGeom>
              <a:noFill/>
              <a:ln w="114300">
                <a:solidFill>
                  <a:srgbClr val="00206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Arc 20"/>
              <p:cNvSpPr/>
              <p:nvPr/>
            </p:nvSpPr>
            <p:spPr>
              <a:xfrm>
                <a:off x="3067713" y="2389225"/>
                <a:ext cx="1097280" cy="2824950"/>
              </a:xfrm>
              <a:prstGeom prst="arc">
                <a:avLst>
                  <a:gd name="adj1" fmla="val 16085447"/>
                  <a:gd name="adj2" fmla="val 5462999"/>
                </a:avLst>
              </a:prstGeom>
              <a:noFill/>
              <a:ln w="114300">
                <a:solidFill>
                  <a:srgbClr val="00206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966975" y="3018846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DNA</a:t>
            </a:r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10153" y="6420399"/>
            <a:ext cx="9121815" cy="461665"/>
            <a:chOff x="10153" y="6420399"/>
            <a:chExt cx="9121815" cy="461665"/>
          </a:xfrm>
        </p:grpSpPr>
        <p:sp>
          <p:nvSpPr>
            <p:cNvPr id="40" name="Rectangle 39"/>
            <p:cNvSpPr/>
            <p:nvPr/>
          </p:nvSpPr>
          <p:spPr>
            <a:xfrm>
              <a:off x="116350" y="6470275"/>
              <a:ext cx="8903367" cy="320598"/>
            </a:xfrm>
            <a:prstGeom prst="rect">
              <a:avLst/>
            </a:prstGeom>
            <a:solidFill>
              <a:srgbClr val="1E0F0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153" y="6420399"/>
              <a:ext cx="9121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00" smtClean="0">
                  <a:solidFill>
                    <a:schemeClr val="bg1"/>
                  </a:solidFill>
                </a:rPr>
                <a:t>Ramakrishnan</a:t>
              </a:r>
              <a:r>
                <a:rPr lang="en-US" sz="1200">
                  <a:solidFill>
                    <a:schemeClr val="bg1"/>
                  </a:solidFill>
                </a:rPr>
                <a:t>, V. Histone Structure and the Organization of the Nucleosome. </a:t>
              </a:r>
              <a:r>
                <a:rPr lang="en-US" sz="1200" i="1">
                  <a:solidFill>
                    <a:schemeClr val="bg1"/>
                  </a:solidFill>
                </a:rPr>
                <a:t>Annual Review of Biophysics and Biomolecular Structure</a:t>
              </a:r>
              <a:r>
                <a:rPr lang="en-US" sz="1200">
                  <a:solidFill>
                    <a:schemeClr val="bg1"/>
                  </a:solidFill>
                </a:rPr>
                <a:t> </a:t>
              </a:r>
              <a:r>
                <a:rPr lang="en-US" sz="1200" b="1">
                  <a:solidFill>
                    <a:schemeClr val="bg1"/>
                  </a:solidFill>
                </a:rPr>
                <a:t>1997</a:t>
              </a:r>
              <a:r>
                <a:rPr lang="en-US" sz="1200">
                  <a:solidFill>
                    <a:schemeClr val="bg1"/>
                  </a:solidFill>
                </a:rPr>
                <a:t>, </a:t>
              </a:r>
              <a:r>
                <a:rPr lang="en-US" sz="1200" i="1">
                  <a:solidFill>
                    <a:schemeClr val="bg1"/>
                  </a:solidFill>
                </a:rPr>
                <a:t>26</a:t>
              </a:r>
              <a:r>
                <a:rPr lang="en-US" sz="1200">
                  <a:solidFill>
                    <a:schemeClr val="bg1"/>
                  </a:solidFill>
                </a:rPr>
                <a:t> (1), 83–112 DOI: 10.1146/annurev.biophys.26.1.83.</a:t>
              </a:r>
              <a:endParaRPr lang="en-US" sz="120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5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0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Histones</a:t>
            </a:r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966975" y="2161309"/>
            <a:ext cx="7075599" cy="3534348"/>
            <a:chOff x="966975" y="2161309"/>
            <a:chExt cx="7075599" cy="3534348"/>
          </a:xfrm>
        </p:grpSpPr>
        <p:sp>
          <p:nvSpPr>
            <p:cNvPr id="31" name="Freeform 30"/>
            <p:cNvSpPr/>
            <p:nvPr/>
          </p:nvSpPr>
          <p:spPr>
            <a:xfrm>
              <a:off x="5648898" y="4418640"/>
              <a:ext cx="1460665" cy="1277017"/>
            </a:xfrm>
            <a:custGeom>
              <a:avLst/>
              <a:gdLst>
                <a:gd name="connsiteX0" fmla="*/ 0 w 1460665"/>
                <a:gd name="connsiteY0" fmla="*/ 6357 h 1277017"/>
                <a:gd name="connsiteX1" fmla="*/ 391886 w 1460665"/>
                <a:gd name="connsiteY1" fmla="*/ 101360 h 1277017"/>
                <a:gd name="connsiteX2" fmla="*/ 581891 w 1460665"/>
                <a:gd name="connsiteY2" fmla="*/ 707001 h 1277017"/>
                <a:gd name="connsiteX3" fmla="*/ 1199408 w 1460665"/>
                <a:gd name="connsiteY3" fmla="*/ 802004 h 1277017"/>
                <a:gd name="connsiteX4" fmla="*/ 1460665 w 1460665"/>
                <a:gd name="connsiteY4" fmla="*/ 1277017 h 127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665" h="1277017">
                  <a:moveTo>
                    <a:pt x="0" y="6357"/>
                  </a:moveTo>
                  <a:cubicBezTo>
                    <a:pt x="147452" y="-4529"/>
                    <a:pt x="294904" y="-15414"/>
                    <a:pt x="391886" y="101360"/>
                  </a:cubicBezTo>
                  <a:cubicBezTo>
                    <a:pt x="488868" y="218134"/>
                    <a:pt x="447304" y="590227"/>
                    <a:pt x="581891" y="707001"/>
                  </a:cubicBezTo>
                  <a:cubicBezTo>
                    <a:pt x="716478" y="823775"/>
                    <a:pt x="1052946" y="707001"/>
                    <a:pt x="1199408" y="802004"/>
                  </a:cubicBezTo>
                  <a:cubicBezTo>
                    <a:pt x="1345870" y="897007"/>
                    <a:pt x="1460665" y="1277017"/>
                    <a:pt x="1460665" y="1277017"/>
                  </a:cubicBezTo>
                </a:path>
              </a:pathLst>
            </a:custGeom>
            <a:noFill/>
            <a:ln w="88900">
              <a:solidFill>
                <a:srgbClr val="47B1F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101426" y="2161309"/>
              <a:ext cx="6941148" cy="2895840"/>
              <a:chOff x="1152533" y="2375065"/>
              <a:chExt cx="6941148" cy="2895840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1152533" y="3601934"/>
                <a:ext cx="2232561" cy="546323"/>
              </a:xfrm>
              <a:custGeom>
                <a:avLst/>
                <a:gdLst>
                  <a:gd name="connsiteX0" fmla="*/ 2232561 w 2232561"/>
                  <a:gd name="connsiteY0" fmla="*/ 0 h 546323"/>
                  <a:gd name="connsiteX1" fmla="*/ 1603169 w 2232561"/>
                  <a:gd name="connsiteY1" fmla="*/ 546265 h 546323"/>
                  <a:gd name="connsiteX2" fmla="*/ 807522 w 2232561"/>
                  <a:gd name="connsiteY2" fmla="*/ 35626 h 546323"/>
                  <a:gd name="connsiteX3" fmla="*/ 0 w 2232561"/>
                  <a:gd name="connsiteY3" fmla="*/ 154379 h 546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2561" h="546323">
                    <a:moveTo>
                      <a:pt x="2232561" y="0"/>
                    </a:moveTo>
                    <a:cubicBezTo>
                      <a:pt x="2036618" y="270163"/>
                      <a:pt x="1840675" y="540327"/>
                      <a:pt x="1603169" y="546265"/>
                    </a:cubicBezTo>
                    <a:cubicBezTo>
                      <a:pt x="1365663" y="552203"/>
                      <a:pt x="1074717" y="100940"/>
                      <a:pt x="807522" y="35626"/>
                    </a:cubicBezTo>
                    <a:cubicBezTo>
                      <a:pt x="540327" y="-29688"/>
                      <a:pt x="0" y="154379"/>
                      <a:pt x="0" y="154379"/>
                    </a:cubicBezTo>
                  </a:path>
                </a:pathLst>
              </a:custGeom>
              <a:noFill/>
              <a:ln w="114300">
                <a:solidFill>
                  <a:srgbClr val="00206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 flipH="1" flipV="1">
                <a:off x="5410237" y="3053277"/>
                <a:ext cx="2683444" cy="672552"/>
              </a:xfrm>
              <a:custGeom>
                <a:avLst/>
                <a:gdLst>
                  <a:gd name="connsiteX0" fmla="*/ 2232561 w 2232561"/>
                  <a:gd name="connsiteY0" fmla="*/ 0 h 546323"/>
                  <a:gd name="connsiteX1" fmla="*/ 1603169 w 2232561"/>
                  <a:gd name="connsiteY1" fmla="*/ 546265 h 546323"/>
                  <a:gd name="connsiteX2" fmla="*/ 807522 w 2232561"/>
                  <a:gd name="connsiteY2" fmla="*/ 35626 h 546323"/>
                  <a:gd name="connsiteX3" fmla="*/ 0 w 2232561"/>
                  <a:gd name="connsiteY3" fmla="*/ 154379 h 546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2561" h="546323">
                    <a:moveTo>
                      <a:pt x="2232561" y="0"/>
                    </a:moveTo>
                    <a:cubicBezTo>
                      <a:pt x="2036618" y="270163"/>
                      <a:pt x="1840675" y="540327"/>
                      <a:pt x="1603169" y="546265"/>
                    </a:cubicBezTo>
                    <a:cubicBezTo>
                      <a:pt x="1365663" y="552203"/>
                      <a:pt x="1074717" y="100940"/>
                      <a:pt x="807522" y="35626"/>
                    </a:cubicBezTo>
                    <a:cubicBezTo>
                      <a:pt x="540327" y="-29688"/>
                      <a:pt x="0" y="154379"/>
                      <a:pt x="0" y="154379"/>
                    </a:cubicBezTo>
                  </a:path>
                </a:pathLst>
              </a:custGeom>
              <a:noFill/>
              <a:ln w="114300">
                <a:solidFill>
                  <a:srgbClr val="00206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3111888" y="2375065"/>
                <a:ext cx="2920225" cy="2895840"/>
                <a:chOff x="2790701" y="2375065"/>
                <a:chExt cx="2920225" cy="2895840"/>
              </a:xfrm>
            </p:grpSpPr>
            <p:grpSp>
              <p:nvGrpSpPr>
                <p:cNvPr id="17" name="Group 16"/>
                <p:cNvGrpSpPr/>
                <p:nvPr/>
              </p:nvGrpSpPr>
              <p:grpSpPr>
                <a:xfrm>
                  <a:off x="2790701" y="2375065"/>
                  <a:ext cx="2920225" cy="2881680"/>
                  <a:chOff x="2098965" y="1800081"/>
                  <a:chExt cx="3611961" cy="3456664"/>
                </a:xfrm>
              </p:grpSpPr>
              <p:sp>
                <p:nvSpPr>
                  <p:cNvPr id="6" name="Oval 5"/>
                  <p:cNvSpPr/>
                  <p:nvPr/>
                </p:nvSpPr>
                <p:spPr>
                  <a:xfrm>
                    <a:off x="2104026" y="1800081"/>
                    <a:ext cx="1925053" cy="1873924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" name="Oval 10"/>
                  <p:cNvSpPr/>
                  <p:nvPr/>
                </p:nvSpPr>
                <p:spPr>
                  <a:xfrm>
                    <a:off x="2098965" y="2964835"/>
                    <a:ext cx="1843638" cy="1844259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" name="Oval 6"/>
                  <p:cNvSpPr/>
                  <p:nvPr/>
                </p:nvSpPr>
                <p:spPr>
                  <a:xfrm>
                    <a:off x="3584541" y="1801616"/>
                    <a:ext cx="1925053" cy="1873924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" name="Oval 14"/>
                  <p:cNvSpPr/>
                  <p:nvPr/>
                </p:nvSpPr>
                <p:spPr>
                  <a:xfrm>
                    <a:off x="2380774" y="3361421"/>
                    <a:ext cx="1843638" cy="1844259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mtClean="0"/>
                  </a:p>
                  <a:p>
                    <a:endParaRPr lang="en-US"/>
                  </a:p>
                  <a:p>
                    <a:r>
                      <a:rPr lang="en-US" smtClean="0"/>
                      <a:t>H3</a:t>
                    </a:r>
                    <a:endParaRPr lang="en-US"/>
                  </a:p>
                </p:txBody>
              </p:sp>
              <p:sp>
                <p:nvSpPr>
                  <p:cNvPr id="16" name="Oval 15"/>
                  <p:cNvSpPr/>
                  <p:nvPr/>
                </p:nvSpPr>
                <p:spPr>
                  <a:xfrm>
                    <a:off x="3862227" y="3412486"/>
                    <a:ext cx="1843638" cy="1844259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mtClean="0"/>
                  </a:p>
                  <a:p>
                    <a:endParaRPr lang="en-US"/>
                  </a:p>
                  <a:p>
                    <a:r>
                      <a:rPr lang="en-US" smtClean="0"/>
                      <a:t>H4</a:t>
                    </a:r>
                    <a:endParaRPr lang="en-US"/>
                  </a:p>
                </p:txBody>
              </p:sp>
              <p:sp>
                <p:nvSpPr>
                  <p:cNvPr id="8" name="Oval 7"/>
                  <p:cNvSpPr/>
                  <p:nvPr/>
                </p:nvSpPr>
                <p:spPr>
                  <a:xfrm>
                    <a:off x="2385835" y="2355289"/>
                    <a:ext cx="1925053" cy="1873924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en-US" smtClean="0"/>
                      <a:t>H2A</a:t>
                    </a:r>
                    <a:endParaRPr lang="en-US"/>
                  </a:p>
                </p:txBody>
              </p:sp>
              <p:sp>
                <p:nvSpPr>
                  <p:cNvPr id="9" name="Oval 8"/>
                  <p:cNvSpPr/>
                  <p:nvPr/>
                </p:nvSpPr>
                <p:spPr>
                  <a:xfrm>
                    <a:off x="3785873" y="2368393"/>
                    <a:ext cx="1925053" cy="1873924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en-US" smtClean="0"/>
                      <a:t>H2B</a:t>
                    </a:r>
                    <a:endParaRPr lang="en-US"/>
                  </a:p>
                </p:txBody>
              </p:sp>
            </p:grpSp>
            <p:sp>
              <p:nvSpPr>
                <p:cNvPr id="22" name="Arc 21"/>
                <p:cNvSpPr/>
                <p:nvPr/>
              </p:nvSpPr>
              <p:spPr>
                <a:xfrm>
                  <a:off x="4116099" y="2389225"/>
                  <a:ext cx="1097280" cy="2881680"/>
                </a:xfrm>
                <a:prstGeom prst="arc">
                  <a:avLst>
                    <a:gd name="adj1" fmla="val 16188444"/>
                    <a:gd name="adj2" fmla="val 5351949"/>
                  </a:avLst>
                </a:prstGeom>
                <a:noFill/>
                <a:ln w="114300">
                  <a:solidFill>
                    <a:srgbClr val="00206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Arc 20"/>
                <p:cNvSpPr/>
                <p:nvPr/>
              </p:nvSpPr>
              <p:spPr>
                <a:xfrm>
                  <a:off x="3067713" y="2389225"/>
                  <a:ext cx="1097280" cy="2824950"/>
                </a:xfrm>
                <a:prstGeom prst="arc">
                  <a:avLst>
                    <a:gd name="adj1" fmla="val 16085447"/>
                    <a:gd name="adj2" fmla="val 5462999"/>
                  </a:avLst>
                </a:prstGeom>
                <a:noFill/>
                <a:ln w="114300">
                  <a:solidFill>
                    <a:srgbClr val="00206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8" name="TextBox 27"/>
            <p:cNvSpPr txBox="1"/>
            <p:nvPr/>
          </p:nvSpPr>
          <p:spPr>
            <a:xfrm>
              <a:off x="966975" y="3018846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DNA</a:t>
              </a:r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0153" y="6420399"/>
            <a:ext cx="9121815" cy="461665"/>
            <a:chOff x="10153" y="6420399"/>
            <a:chExt cx="9121815" cy="461665"/>
          </a:xfrm>
        </p:grpSpPr>
        <p:sp>
          <p:nvSpPr>
            <p:cNvPr id="30" name="Rectangle 29"/>
            <p:cNvSpPr/>
            <p:nvPr/>
          </p:nvSpPr>
          <p:spPr>
            <a:xfrm>
              <a:off x="116350" y="6470275"/>
              <a:ext cx="8903367" cy="320598"/>
            </a:xfrm>
            <a:prstGeom prst="rect">
              <a:avLst/>
            </a:prstGeom>
            <a:solidFill>
              <a:srgbClr val="1E0F0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0153" y="6420399"/>
              <a:ext cx="9121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00" smtClean="0">
                  <a:solidFill>
                    <a:schemeClr val="bg1"/>
                  </a:solidFill>
                </a:rPr>
                <a:t>Ramakrishnan</a:t>
              </a:r>
              <a:r>
                <a:rPr lang="en-US" sz="1200">
                  <a:solidFill>
                    <a:schemeClr val="bg1"/>
                  </a:solidFill>
                </a:rPr>
                <a:t>, V. Histone Structure and the Organization of the Nucleosome. </a:t>
              </a:r>
              <a:r>
                <a:rPr lang="en-US" sz="1200" i="1">
                  <a:solidFill>
                    <a:schemeClr val="bg1"/>
                  </a:solidFill>
                </a:rPr>
                <a:t>Annual Review of Biophysics and Biomolecular Structure</a:t>
              </a:r>
              <a:r>
                <a:rPr lang="en-US" sz="1200">
                  <a:solidFill>
                    <a:schemeClr val="bg1"/>
                  </a:solidFill>
                </a:rPr>
                <a:t> </a:t>
              </a:r>
              <a:r>
                <a:rPr lang="en-US" sz="1200" b="1">
                  <a:solidFill>
                    <a:schemeClr val="bg1"/>
                  </a:solidFill>
                </a:rPr>
                <a:t>1997</a:t>
              </a:r>
              <a:r>
                <a:rPr lang="en-US" sz="1200">
                  <a:solidFill>
                    <a:schemeClr val="bg1"/>
                  </a:solidFill>
                </a:rPr>
                <a:t>, </a:t>
              </a:r>
              <a:r>
                <a:rPr lang="en-US" sz="1200" i="1">
                  <a:solidFill>
                    <a:schemeClr val="bg1"/>
                  </a:solidFill>
                </a:rPr>
                <a:t>26</a:t>
              </a:r>
              <a:r>
                <a:rPr lang="en-US" sz="1200">
                  <a:solidFill>
                    <a:schemeClr val="bg1"/>
                  </a:solidFill>
                </a:rPr>
                <a:t> (1), 83–112 DOI: 10.1146/annurev.biophys.26.1.83.</a:t>
              </a:r>
              <a:endParaRPr lang="en-US" sz="120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6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3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Histones</a:t>
            </a:r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966975" y="2161309"/>
            <a:ext cx="7075599" cy="3559895"/>
            <a:chOff x="966975" y="2161309"/>
            <a:chExt cx="7075599" cy="3559895"/>
          </a:xfrm>
        </p:grpSpPr>
        <p:sp>
          <p:nvSpPr>
            <p:cNvPr id="31" name="Freeform 30"/>
            <p:cNvSpPr/>
            <p:nvPr/>
          </p:nvSpPr>
          <p:spPr>
            <a:xfrm>
              <a:off x="5648898" y="4418640"/>
              <a:ext cx="1460665" cy="1277017"/>
            </a:xfrm>
            <a:custGeom>
              <a:avLst/>
              <a:gdLst>
                <a:gd name="connsiteX0" fmla="*/ 0 w 1460665"/>
                <a:gd name="connsiteY0" fmla="*/ 6357 h 1277017"/>
                <a:gd name="connsiteX1" fmla="*/ 391886 w 1460665"/>
                <a:gd name="connsiteY1" fmla="*/ 101360 h 1277017"/>
                <a:gd name="connsiteX2" fmla="*/ 581891 w 1460665"/>
                <a:gd name="connsiteY2" fmla="*/ 707001 h 1277017"/>
                <a:gd name="connsiteX3" fmla="*/ 1199408 w 1460665"/>
                <a:gd name="connsiteY3" fmla="*/ 802004 h 1277017"/>
                <a:gd name="connsiteX4" fmla="*/ 1460665 w 1460665"/>
                <a:gd name="connsiteY4" fmla="*/ 1277017 h 127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665" h="1277017">
                  <a:moveTo>
                    <a:pt x="0" y="6357"/>
                  </a:moveTo>
                  <a:cubicBezTo>
                    <a:pt x="147452" y="-4529"/>
                    <a:pt x="294904" y="-15414"/>
                    <a:pt x="391886" y="101360"/>
                  </a:cubicBezTo>
                  <a:cubicBezTo>
                    <a:pt x="488868" y="218134"/>
                    <a:pt x="447304" y="590227"/>
                    <a:pt x="581891" y="707001"/>
                  </a:cubicBezTo>
                  <a:cubicBezTo>
                    <a:pt x="716478" y="823775"/>
                    <a:pt x="1052946" y="707001"/>
                    <a:pt x="1199408" y="802004"/>
                  </a:cubicBezTo>
                  <a:cubicBezTo>
                    <a:pt x="1345870" y="897007"/>
                    <a:pt x="1460665" y="1277017"/>
                    <a:pt x="1460665" y="1277017"/>
                  </a:cubicBezTo>
                </a:path>
              </a:pathLst>
            </a:custGeom>
            <a:noFill/>
            <a:ln w="88900">
              <a:solidFill>
                <a:srgbClr val="47B1F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101426" y="2161309"/>
              <a:ext cx="6941148" cy="2895840"/>
              <a:chOff x="1152533" y="2375065"/>
              <a:chExt cx="6941148" cy="2895840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1152533" y="3601934"/>
                <a:ext cx="2232561" cy="546323"/>
              </a:xfrm>
              <a:custGeom>
                <a:avLst/>
                <a:gdLst>
                  <a:gd name="connsiteX0" fmla="*/ 2232561 w 2232561"/>
                  <a:gd name="connsiteY0" fmla="*/ 0 h 546323"/>
                  <a:gd name="connsiteX1" fmla="*/ 1603169 w 2232561"/>
                  <a:gd name="connsiteY1" fmla="*/ 546265 h 546323"/>
                  <a:gd name="connsiteX2" fmla="*/ 807522 w 2232561"/>
                  <a:gd name="connsiteY2" fmla="*/ 35626 h 546323"/>
                  <a:gd name="connsiteX3" fmla="*/ 0 w 2232561"/>
                  <a:gd name="connsiteY3" fmla="*/ 154379 h 546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2561" h="546323">
                    <a:moveTo>
                      <a:pt x="2232561" y="0"/>
                    </a:moveTo>
                    <a:cubicBezTo>
                      <a:pt x="2036618" y="270163"/>
                      <a:pt x="1840675" y="540327"/>
                      <a:pt x="1603169" y="546265"/>
                    </a:cubicBezTo>
                    <a:cubicBezTo>
                      <a:pt x="1365663" y="552203"/>
                      <a:pt x="1074717" y="100940"/>
                      <a:pt x="807522" y="35626"/>
                    </a:cubicBezTo>
                    <a:cubicBezTo>
                      <a:pt x="540327" y="-29688"/>
                      <a:pt x="0" y="154379"/>
                      <a:pt x="0" y="154379"/>
                    </a:cubicBezTo>
                  </a:path>
                </a:pathLst>
              </a:custGeom>
              <a:noFill/>
              <a:ln w="114300">
                <a:solidFill>
                  <a:srgbClr val="00206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 flipH="1" flipV="1">
                <a:off x="5410237" y="3053277"/>
                <a:ext cx="2683444" cy="672552"/>
              </a:xfrm>
              <a:custGeom>
                <a:avLst/>
                <a:gdLst>
                  <a:gd name="connsiteX0" fmla="*/ 2232561 w 2232561"/>
                  <a:gd name="connsiteY0" fmla="*/ 0 h 546323"/>
                  <a:gd name="connsiteX1" fmla="*/ 1603169 w 2232561"/>
                  <a:gd name="connsiteY1" fmla="*/ 546265 h 546323"/>
                  <a:gd name="connsiteX2" fmla="*/ 807522 w 2232561"/>
                  <a:gd name="connsiteY2" fmla="*/ 35626 h 546323"/>
                  <a:gd name="connsiteX3" fmla="*/ 0 w 2232561"/>
                  <a:gd name="connsiteY3" fmla="*/ 154379 h 546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2561" h="546323">
                    <a:moveTo>
                      <a:pt x="2232561" y="0"/>
                    </a:moveTo>
                    <a:cubicBezTo>
                      <a:pt x="2036618" y="270163"/>
                      <a:pt x="1840675" y="540327"/>
                      <a:pt x="1603169" y="546265"/>
                    </a:cubicBezTo>
                    <a:cubicBezTo>
                      <a:pt x="1365663" y="552203"/>
                      <a:pt x="1074717" y="100940"/>
                      <a:pt x="807522" y="35626"/>
                    </a:cubicBezTo>
                    <a:cubicBezTo>
                      <a:pt x="540327" y="-29688"/>
                      <a:pt x="0" y="154379"/>
                      <a:pt x="0" y="154379"/>
                    </a:cubicBezTo>
                  </a:path>
                </a:pathLst>
              </a:custGeom>
              <a:noFill/>
              <a:ln w="114300">
                <a:solidFill>
                  <a:srgbClr val="00206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3111888" y="2375065"/>
                <a:ext cx="2920225" cy="2895840"/>
                <a:chOff x="2790701" y="2375065"/>
                <a:chExt cx="2920225" cy="2895840"/>
              </a:xfrm>
            </p:grpSpPr>
            <p:grpSp>
              <p:nvGrpSpPr>
                <p:cNvPr id="17" name="Group 16"/>
                <p:cNvGrpSpPr/>
                <p:nvPr/>
              </p:nvGrpSpPr>
              <p:grpSpPr>
                <a:xfrm>
                  <a:off x="2790701" y="2375065"/>
                  <a:ext cx="2920225" cy="2881680"/>
                  <a:chOff x="2098965" y="1800081"/>
                  <a:chExt cx="3611961" cy="3456664"/>
                </a:xfrm>
              </p:grpSpPr>
              <p:sp>
                <p:nvSpPr>
                  <p:cNvPr id="6" name="Oval 5"/>
                  <p:cNvSpPr/>
                  <p:nvPr/>
                </p:nvSpPr>
                <p:spPr>
                  <a:xfrm>
                    <a:off x="2104026" y="1800081"/>
                    <a:ext cx="1925053" cy="1873924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" name="Oval 10"/>
                  <p:cNvSpPr/>
                  <p:nvPr/>
                </p:nvSpPr>
                <p:spPr>
                  <a:xfrm>
                    <a:off x="2098965" y="2964835"/>
                    <a:ext cx="1843638" cy="1844259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" name="Oval 6"/>
                  <p:cNvSpPr/>
                  <p:nvPr/>
                </p:nvSpPr>
                <p:spPr>
                  <a:xfrm>
                    <a:off x="3584541" y="1801616"/>
                    <a:ext cx="1925053" cy="1873924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" name="Oval 14"/>
                  <p:cNvSpPr/>
                  <p:nvPr/>
                </p:nvSpPr>
                <p:spPr>
                  <a:xfrm>
                    <a:off x="2380774" y="3361421"/>
                    <a:ext cx="1843638" cy="1844259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mtClean="0"/>
                  </a:p>
                  <a:p>
                    <a:endParaRPr lang="en-US"/>
                  </a:p>
                  <a:p>
                    <a:r>
                      <a:rPr lang="en-US" smtClean="0"/>
                      <a:t>H3</a:t>
                    </a:r>
                    <a:endParaRPr lang="en-US"/>
                  </a:p>
                </p:txBody>
              </p:sp>
              <p:sp>
                <p:nvSpPr>
                  <p:cNvPr id="16" name="Oval 15"/>
                  <p:cNvSpPr/>
                  <p:nvPr/>
                </p:nvSpPr>
                <p:spPr>
                  <a:xfrm>
                    <a:off x="3862227" y="3412486"/>
                    <a:ext cx="1843638" cy="1844259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US" smtClean="0"/>
                  </a:p>
                  <a:p>
                    <a:endParaRPr lang="en-US"/>
                  </a:p>
                  <a:p>
                    <a:r>
                      <a:rPr lang="en-US" smtClean="0"/>
                      <a:t>H4</a:t>
                    </a:r>
                    <a:endParaRPr lang="en-US"/>
                  </a:p>
                </p:txBody>
              </p:sp>
              <p:sp>
                <p:nvSpPr>
                  <p:cNvPr id="8" name="Oval 7"/>
                  <p:cNvSpPr/>
                  <p:nvPr/>
                </p:nvSpPr>
                <p:spPr>
                  <a:xfrm>
                    <a:off x="2385835" y="2355289"/>
                    <a:ext cx="1925053" cy="1873924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en-US" smtClean="0"/>
                      <a:t>H2A</a:t>
                    </a:r>
                    <a:endParaRPr lang="en-US"/>
                  </a:p>
                </p:txBody>
              </p:sp>
              <p:sp>
                <p:nvSpPr>
                  <p:cNvPr id="9" name="Oval 8"/>
                  <p:cNvSpPr/>
                  <p:nvPr/>
                </p:nvSpPr>
                <p:spPr>
                  <a:xfrm>
                    <a:off x="3785873" y="2368393"/>
                    <a:ext cx="1925053" cy="1873924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en-US" smtClean="0"/>
                      <a:t>H2B</a:t>
                    </a:r>
                    <a:endParaRPr lang="en-US"/>
                  </a:p>
                </p:txBody>
              </p:sp>
            </p:grpSp>
            <p:sp>
              <p:nvSpPr>
                <p:cNvPr id="22" name="Arc 21"/>
                <p:cNvSpPr/>
                <p:nvPr/>
              </p:nvSpPr>
              <p:spPr>
                <a:xfrm>
                  <a:off x="4116099" y="2389225"/>
                  <a:ext cx="1097280" cy="2881680"/>
                </a:xfrm>
                <a:prstGeom prst="arc">
                  <a:avLst>
                    <a:gd name="adj1" fmla="val 16188444"/>
                    <a:gd name="adj2" fmla="val 5351949"/>
                  </a:avLst>
                </a:prstGeom>
                <a:noFill/>
                <a:ln w="114300">
                  <a:solidFill>
                    <a:srgbClr val="00206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Arc 20"/>
                <p:cNvSpPr/>
                <p:nvPr/>
              </p:nvSpPr>
              <p:spPr>
                <a:xfrm>
                  <a:off x="3067713" y="2389225"/>
                  <a:ext cx="1097280" cy="2824950"/>
                </a:xfrm>
                <a:prstGeom prst="arc">
                  <a:avLst>
                    <a:gd name="adj1" fmla="val 16085447"/>
                    <a:gd name="adj2" fmla="val 5462999"/>
                  </a:avLst>
                </a:prstGeom>
                <a:noFill/>
                <a:ln w="114300">
                  <a:solidFill>
                    <a:srgbClr val="00206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8" name="TextBox 27"/>
            <p:cNvSpPr txBox="1"/>
            <p:nvPr/>
          </p:nvSpPr>
          <p:spPr>
            <a:xfrm>
              <a:off x="966975" y="3018846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DNA</a:t>
              </a:r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965870" y="4169714"/>
              <a:ext cx="328883" cy="33250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/>
                <a:t>M</a:t>
              </a:r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6130311" y="4440096"/>
              <a:ext cx="328883" cy="33250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/>
                <a:t>A</a:t>
              </a:r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6137657" y="4761749"/>
              <a:ext cx="328883" cy="33250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/>
                <a:t>A</a:t>
              </a:r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6453847" y="4858129"/>
              <a:ext cx="328883" cy="33250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/>
                <a:t>A</a:t>
              </a:r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770037" y="4890893"/>
              <a:ext cx="328883" cy="33250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/>
                <a:t>A</a:t>
              </a:r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6962282" y="5120060"/>
              <a:ext cx="328883" cy="33250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/>
                <a:t>M</a:t>
              </a:r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7110560" y="5388695"/>
              <a:ext cx="328883" cy="33250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/>
                <a:t>P</a:t>
              </a:r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531845" y="4110244"/>
            <a:ext cx="2018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mtClean="0"/>
              <a:t>Post Translational</a:t>
            </a:r>
            <a:endParaRPr lang="en-US"/>
          </a:p>
          <a:p>
            <a:pPr algn="ctr"/>
            <a:r>
              <a:rPr lang="en-US" smtClean="0"/>
              <a:t>Modifications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528359" y="958561"/>
            <a:ext cx="2559065" cy="1710902"/>
            <a:chOff x="840580" y="801564"/>
            <a:chExt cx="2559065" cy="1710902"/>
          </a:xfrm>
        </p:grpSpPr>
        <p:grpSp>
          <p:nvGrpSpPr>
            <p:cNvPr id="4" name="Group 3"/>
            <p:cNvGrpSpPr/>
            <p:nvPr/>
          </p:nvGrpSpPr>
          <p:grpSpPr>
            <a:xfrm>
              <a:off x="840580" y="801564"/>
              <a:ext cx="503742" cy="1710902"/>
              <a:chOff x="840580" y="801564"/>
              <a:chExt cx="503742" cy="1710902"/>
            </a:xfrm>
          </p:grpSpPr>
          <p:sp>
            <p:nvSpPr>
              <p:cNvPr id="44" name="Oval 43"/>
              <p:cNvSpPr/>
              <p:nvPr/>
            </p:nvSpPr>
            <p:spPr>
              <a:xfrm>
                <a:off x="840581" y="801564"/>
                <a:ext cx="503741" cy="49467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/>
                  <a:t>M</a:t>
                </a:r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840581" y="1396625"/>
                <a:ext cx="503740" cy="494675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/>
                  <a:t>A</a:t>
                </a:r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840580" y="1987910"/>
                <a:ext cx="503741" cy="52455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/>
                  <a:t>P</a:t>
                </a:r>
                <a:endParaRPr lang="en-US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344321" y="868179"/>
              <a:ext cx="18772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= Methylation</a:t>
              </a:r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344321" y="1459296"/>
              <a:ext cx="17164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= Acetylation</a:t>
              </a:r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343948" y="2065522"/>
              <a:ext cx="20556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= Phosphorylation</a:t>
              </a:r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-37975" y="6444463"/>
            <a:ext cx="9181975" cy="400110"/>
            <a:chOff x="-37975" y="6456495"/>
            <a:chExt cx="9494796" cy="400110"/>
          </a:xfrm>
        </p:grpSpPr>
        <p:sp>
          <p:nvSpPr>
            <p:cNvPr id="51" name="Rectangle 50"/>
            <p:cNvSpPr/>
            <p:nvPr/>
          </p:nvSpPr>
          <p:spPr>
            <a:xfrm>
              <a:off x="88384" y="6470275"/>
              <a:ext cx="9205056" cy="320598"/>
            </a:xfrm>
            <a:prstGeom prst="rect">
              <a:avLst/>
            </a:prstGeom>
            <a:solidFill>
              <a:srgbClr val="1E0F0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-37975" y="6456495"/>
              <a:ext cx="94947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00" err="1" smtClean="0">
                  <a:solidFill>
                    <a:schemeClr val="bg1"/>
                  </a:solidFill>
                </a:rPr>
                <a:t>Schwämmle</a:t>
              </a:r>
              <a:r>
                <a:rPr lang="en-US" sz="1000">
                  <a:solidFill>
                    <a:schemeClr val="bg1"/>
                  </a:solidFill>
                </a:rPr>
                <a:t>, V.; </a:t>
              </a:r>
              <a:r>
                <a:rPr lang="en-US" sz="1000" err="1">
                  <a:solidFill>
                    <a:schemeClr val="bg1"/>
                  </a:solidFill>
                </a:rPr>
                <a:t>Aspalter</a:t>
              </a:r>
              <a:r>
                <a:rPr lang="en-US" sz="1000">
                  <a:solidFill>
                    <a:schemeClr val="bg1"/>
                  </a:solidFill>
                </a:rPr>
                <a:t>, C.-M.; </a:t>
              </a:r>
              <a:r>
                <a:rPr lang="en-US" sz="1000" err="1">
                  <a:solidFill>
                    <a:schemeClr val="bg1"/>
                  </a:solidFill>
                </a:rPr>
                <a:t>Sidoli</a:t>
              </a:r>
              <a:r>
                <a:rPr lang="en-US" sz="1000">
                  <a:solidFill>
                    <a:schemeClr val="bg1"/>
                  </a:solidFill>
                </a:rPr>
                <a:t>, S.; Jensen, O. N. Large Scale Analysis of Co-Existing Post-Translational Modifications in Histone Tails Reveals Global Fine Structure of Cross-Talk. </a:t>
              </a:r>
              <a:r>
                <a:rPr lang="en-US" sz="1000" i="1" err="1">
                  <a:solidFill>
                    <a:schemeClr val="bg1"/>
                  </a:solidFill>
                </a:rPr>
                <a:t>Mol</a:t>
              </a:r>
              <a:r>
                <a:rPr lang="en-US" sz="1000" i="1">
                  <a:solidFill>
                    <a:schemeClr val="bg1"/>
                  </a:solidFill>
                </a:rPr>
                <a:t> Cell Proteomics</a:t>
              </a:r>
              <a:r>
                <a:rPr lang="en-US" sz="1000">
                  <a:solidFill>
                    <a:schemeClr val="bg1"/>
                  </a:solidFill>
                </a:rPr>
                <a:t> </a:t>
              </a:r>
              <a:r>
                <a:rPr lang="en-US" sz="1000" b="1">
                  <a:solidFill>
                    <a:schemeClr val="bg1"/>
                  </a:solidFill>
                </a:rPr>
                <a:t>2014</a:t>
              </a:r>
              <a:r>
                <a:rPr lang="en-US" sz="1000">
                  <a:solidFill>
                    <a:schemeClr val="bg1"/>
                  </a:solidFill>
                </a:rPr>
                <a:t>, </a:t>
              </a:r>
              <a:r>
                <a:rPr lang="en-US" sz="1000" i="1">
                  <a:solidFill>
                    <a:schemeClr val="bg1"/>
                  </a:solidFill>
                </a:rPr>
                <a:t>13</a:t>
              </a:r>
              <a:r>
                <a:rPr lang="en-US" sz="1000">
                  <a:solidFill>
                    <a:schemeClr val="bg1"/>
                  </a:solidFill>
                </a:rPr>
                <a:t> (7), 1855–1865 DOI: 10.1074/mcp.O113.036335.</a:t>
              </a:r>
              <a:endParaRPr lang="en-US" sz="100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7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59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8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906257" y="438038"/>
            <a:ext cx="5331487" cy="5938546"/>
            <a:chOff x="1845460" y="438038"/>
            <a:chExt cx="5331487" cy="593854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5460" y="438038"/>
              <a:ext cx="2446884" cy="593854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13663" y="504026"/>
              <a:ext cx="2263284" cy="50926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197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5241-12CB-C64D-AE38-6540AC6C648E}" type="slidenum">
              <a:rPr lang="en-US" smtClean="0">
                <a:solidFill>
                  <a:schemeClr val="bg1"/>
                </a:solidFill>
              </a:rPr>
              <a:pPr/>
              <a:t>9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034" y="442508"/>
            <a:ext cx="7405933" cy="59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23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AMU Palette">
      <a:dk1>
        <a:srgbClr val="332C2C"/>
      </a:dk1>
      <a:lt1>
        <a:sysClr val="window" lastClr="FFFFFF"/>
      </a:lt1>
      <a:dk2>
        <a:srgbClr val="565252"/>
      </a:dk2>
      <a:lt2>
        <a:srgbClr val="D9D9D9"/>
      </a:lt2>
      <a:accent1>
        <a:srgbClr val="500000"/>
      </a:accent1>
      <a:accent2>
        <a:srgbClr val="1D3362"/>
      </a:accent2>
      <a:accent3>
        <a:srgbClr val="FFFFFF"/>
      </a:accent3>
      <a:accent4>
        <a:srgbClr val="D0D0D0"/>
      </a:accent4>
      <a:accent5>
        <a:srgbClr val="444040"/>
      </a:accent5>
      <a:accent6>
        <a:srgbClr val="000000"/>
      </a:accent6>
      <a:hlink>
        <a:srgbClr val="500000"/>
      </a:hlink>
      <a:folHlink>
        <a:srgbClr val="B0AFA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11476</TotalTime>
  <Words>1498</Words>
  <Application>Microsoft Macintosh PowerPoint</Application>
  <PresentationFormat>On-screen Show (4:3)</PresentationFormat>
  <Paragraphs>362</Paragraphs>
  <Slides>36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Calibri</vt:lpstr>
      <vt:lpstr>Frutiger LT Std 55 Roman</vt:lpstr>
      <vt:lpstr>Times New Roman</vt:lpstr>
      <vt:lpstr>Arial</vt:lpstr>
      <vt:lpstr>Office Theme</vt:lpstr>
      <vt:lpstr>Synthesis and Incorporation of 1,2-Alkanolamine-Functionalized Lysine as a Non-Canonical Amino Acid into GFP</vt:lpstr>
      <vt:lpstr>Definitions</vt:lpstr>
      <vt:lpstr>Flow of Biological Information</vt:lpstr>
      <vt:lpstr>Histones</vt:lpstr>
      <vt:lpstr>Histones</vt:lpstr>
      <vt:lpstr>Histones</vt:lpstr>
      <vt:lpstr>Histones</vt:lpstr>
      <vt:lpstr>PowerPoint Presentation</vt:lpstr>
      <vt:lpstr>PowerPoint Presentation</vt:lpstr>
      <vt:lpstr>DNA to Polypeptide</vt:lpstr>
      <vt:lpstr>DNA to Polypeptide</vt:lpstr>
      <vt:lpstr>DNA to Polypeptide</vt:lpstr>
      <vt:lpstr>Polypeptide</vt:lpstr>
      <vt:lpstr>tRNA</vt:lpstr>
      <vt:lpstr>Charging of tRNA</vt:lpstr>
      <vt:lpstr>Pyrrolysine: The 22nd Amino Acid</vt:lpstr>
      <vt:lpstr>Pyrrolysyl-tRNA Synthetase</vt:lpstr>
      <vt:lpstr>PowerPoint Presentation</vt:lpstr>
      <vt:lpstr>Requirements and Outcomes</vt:lpstr>
      <vt:lpstr>E. Coli</vt:lpstr>
      <vt:lpstr>PowerPoint Presentation</vt:lpstr>
      <vt:lpstr>D-cThrK</vt:lpstr>
      <vt:lpstr>PowerPoint Presentation</vt:lpstr>
      <vt:lpstr>Why?</vt:lpstr>
      <vt:lpstr>Why?</vt:lpstr>
      <vt:lpstr>Synthesis of D-cThrK</vt:lpstr>
      <vt:lpstr>PowerPoint Presentation</vt:lpstr>
      <vt:lpstr>Incorporation into GFP</vt:lpstr>
      <vt:lpstr>D-cThrK Incorporation into GFP</vt:lpstr>
      <vt:lpstr>PowerPoint Presentation</vt:lpstr>
      <vt:lpstr>PowerPoint Presentation</vt:lpstr>
      <vt:lpstr>Synthesis of D-ThrK</vt:lpstr>
      <vt:lpstr>D-ThrK incorporation into GFP</vt:lpstr>
      <vt:lpstr>Future Work</vt:lpstr>
      <vt:lpstr>Thank you!</vt:lpstr>
      <vt:lpstr>Questions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</dc:creator>
  <cp:lastModifiedBy>Chesley Rowlett</cp:lastModifiedBy>
  <cp:revision>239</cp:revision>
  <dcterms:created xsi:type="dcterms:W3CDTF">2013-01-30T18:40:09Z</dcterms:created>
  <dcterms:modified xsi:type="dcterms:W3CDTF">2017-08-03T15:27:50Z</dcterms:modified>
</cp:coreProperties>
</file>