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Lst>
  <p:notesMasterIdLst>
    <p:notesMasterId r:id="rId37"/>
  </p:notesMasterIdLst>
  <p:sldIdLst>
    <p:sldId id="286" r:id="rId2"/>
    <p:sldId id="257" r:id="rId3"/>
    <p:sldId id="274" r:id="rId4"/>
    <p:sldId id="258" r:id="rId5"/>
    <p:sldId id="259" r:id="rId6"/>
    <p:sldId id="260" r:id="rId7"/>
    <p:sldId id="261" r:id="rId8"/>
    <p:sldId id="262" r:id="rId9"/>
    <p:sldId id="263" r:id="rId10"/>
    <p:sldId id="275" r:id="rId11"/>
    <p:sldId id="264" r:id="rId12"/>
    <p:sldId id="265" r:id="rId13"/>
    <p:sldId id="266" r:id="rId14"/>
    <p:sldId id="268" r:id="rId15"/>
    <p:sldId id="267" r:id="rId16"/>
    <p:sldId id="269" r:id="rId17"/>
    <p:sldId id="270" r:id="rId18"/>
    <p:sldId id="271" r:id="rId19"/>
    <p:sldId id="285" r:id="rId20"/>
    <p:sldId id="276" r:id="rId21"/>
    <p:sldId id="278" r:id="rId22"/>
    <p:sldId id="279" r:id="rId23"/>
    <p:sldId id="280" r:id="rId24"/>
    <p:sldId id="281" r:id="rId25"/>
    <p:sldId id="282" r:id="rId26"/>
    <p:sldId id="283" r:id="rId27"/>
    <p:sldId id="277" r:id="rId28"/>
    <p:sldId id="272" r:id="rId29"/>
    <p:sldId id="288" r:id="rId30"/>
    <p:sldId id="289" r:id="rId31"/>
    <p:sldId id="290" r:id="rId32"/>
    <p:sldId id="291" r:id="rId33"/>
    <p:sldId id="292" r:id="rId34"/>
    <p:sldId id="293" r:id="rId35"/>
    <p:sldId id="273"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9035" autoAdjust="0"/>
  </p:normalViewPr>
  <p:slideViewPr>
    <p:cSldViewPr snapToGrid="0">
      <p:cViewPr varScale="1">
        <p:scale>
          <a:sx n="57" d="100"/>
          <a:sy n="57" d="100"/>
        </p:scale>
        <p:origin x="1260" y="66"/>
      </p:cViewPr>
      <p:guideLst/>
    </p:cSldViewPr>
  </p:slideViewPr>
  <p:notesTextViewPr>
    <p:cViewPr>
      <p:scale>
        <a:sx n="1" d="1"/>
        <a:sy n="1" d="1"/>
      </p:scale>
      <p:origin x="0" y="0"/>
    </p:cViewPr>
  </p:notesTextViewPr>
  <p:sorterViewPr>
    <p:cViewPr>
      <p:scale>
        <a:sx n="100" d="100"/>
        <a:sy n="100" d="100"/>
      </p:scale>
      <p:origin x="0" y="-807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87276C-6537-4CA2-A86A-695CF49A9DA7}" type="datetimeFigureOut">
              <a:rPr lang="en-US" smtClean="0"/>
              <a:t>4/9/2019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5C160E-82FB-4DAF-B0C2-867E419A70D6}" type="slidenum">
              <a:rPr lang="en-US" smtClean="0"/>
              <a:t>‹#›</a:t>
            </a:fld>
            <a:endParaRPr lang="en-US"/>
          </a:p>
        </p:txBody>
      </p:sp>
    </p:spTree>
    <p:extLst>
      <p:ext uri="{BB962C8B-B14F-4D97-AF65-F5344CB8AC3E}">
        <p14:creationId xmlns:p14="http://schemas.microsoft.com/office/powerpoint/2010/main" val="1915516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with all of the differences between the groups, ethical and religious matters emphasize interpersonal connections. This social web of relationships is the primary catalyst for many spiritual experiences. There can be an experience of the divine outside of other people, this is to be sure. However, the theophanies yielded by friends, family, and community have a life-changing impact on many members of both these groups.</a:t>
            </a:r>
            <a:endParaRPr lang="en-US" dirty="0"/>
          </a:p>
        </p:txBody>
      </p:sp>
      <p:sp>
        <p:nvSpPr>
          <p:cNvPr id="4" name="Slide Number Placeholder 3"/>
          <p:cNvSpPr>
            <a:spLocks noGrp="1"/>
          </p:cNvSpPr>
          <p:nvPr>
            <p:ph type="sldNum" sz="quarter" idx="5"/>
          </p:nvPr>
        </p:nvSpPr>
        <p:spPr/>
        <p:txBody>
          <a:bodyPr/>
          <a:lstStyle/>
          <a:p>
            <a:fld id="{185C160E-82FB-4DAF-B0C2-867E419A70D6}" type="slidenum">
              <a:rPr lang="en-US" smtClean="0"/>
              <a:t>29</a:t>
            </a:fld>
            <a:endParaRPr lang="en-US"/>
          </a:p>
        </p:txBody>
      </p:sp>
    </p:spTree>
    <p:extLst>
      <p:ext uri="{BB962C8B-B14F-4D97-AF65-F5344CB8AC3E}">
        <p14:creationId xmlns:p14="http://schemas.microsoft.com/office/powerpoint/2010/main" val="3492807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with all of the differences between the groups, ethical and religious matters emphasize interpersonal connections. This social web of relationships is the primary catalyst for many spiritual experiences. There can be an experience of the divine outside of other people, this is to be sure. However, the theophanies yielded by friends, family, and community have a life-changing impact on many members of both these groups.</a:t>
            </a:r>
            <a:endParaRPr lang="en-US" dirty="0"/>
          </a:p>
        </p:txBody>
      </p:sp>
      <p:sp>
        <p:nvSpPr>
          <p:cNvPr id="4" name="Slide Number Placeholder 3"/>
          <p:cNvSpPr>
            <a:spLocks noGrp="1"/>
          </p:cNvSpPr>
          <p:nvPr>
            <p:ph type="sldNum" sz="quarter" idx="5"/>
          </p:nvPr>
        </p:nvSpPr>
        <p:spPr/>
        <p:txBody>
          <a:bodyPr/>
          <a:lstStyle/>
          <a:p>
            <a:fld id="{185C160E-82FB-4DAF-B0C2-867E419A70D6}" type="slidenum">
              <a:rPr lang="en-US" smtClean="0"/>
              <a:t>30</a:t>
            </a:fld>
            <a:endParaRPr lang="en-US"/>
          </a:p>
        </p:txBody>
      </p:sp>
    </p:spTree>
    <p:extLst>
      <p:ext uri="{BB962C8B-B14F-4D97-AF65-F5344CB8AC3E}">
        <p14:creationId xmlns:p14="http://schemas.microsoft.com/office/powerpoint/2010/main" val="1999581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5C160E-82FB-4DAF-B0C2-867E419A70D6}" type="slidenum">
              <a:rPr lang="en-US" smtClean="0"/>
              <a:t>31</a:t>
            </a:fld>
            <a:endParaRPr lang="en-US"/>
          </a:p>
        </p:txBody>
      </p:sp>
    </p:spTree>
    <p:extLst>
      <p:ext uri="{BB962C8B-B14F-4D97-AF65-F5344CB8AC3E}">
        <p14:creationId xmlns:p14="http://schemas.microsoft.com/office/powerpoint/2010/main" val="1633170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with all of the differences between the groups, ethical and religious matters emphasize interpersonal connections. This social web of relationships is the primary catalyst for many spiritual experiences. There can be an experience of the divine outside of other people, this is to be sure. However, the theophanies yielded by friends, family, and community have a life-changing impact on many members of both these groups.</a:t>
            </a:r>
            <a:endParaRPr lang="en-US" dirty="0"/>
          </a:p>
        </p:txBody>
      </p:sp>
      <p:sp>
        <p:nvSpPr>
          <p:cNvPr id="4" name="Slide Number Placeholder 3"/>
          <p:cNvSpPr>
            <a:spLocks noGrp="1"/>
          </p:cNvSpPr>
          <p:nvPr>
            <p:ph type="sldNum" sz="quarter" idx="5"/>
          </p:nvPr>
        </p:nvSpPr>
        <p:spPr/>
        <p:txBody>
          <a:bodyPr/>
          <a:lstStyle/>
          <a:p>
            <a:fld id="{185C160E-82FB-4DAF-B0C2-867E419A70D6}" type="slidenum">
              <a:rPr lang="en-US" smtClean="0"/>
              <a:t>32</a:t>
            </a:fld>
            <a:endParaRPr lang="en-US"/>
          </a:p>
        </p:txBody>
      </p:sp>
    </p:spTree>
    <p:extLst>
      <p:ext uri="{BB962C8B-B14F-4D97-AF65-F5344CB8AC3E}">
        <p14:creationId xmlns:p14="http://schemas.microsoft.com/office/powerpoint/2010/main" val="1886580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Even with all of the differences between the groups, ethical and religious matters emphasize interpersonal connections. This social web of relationships is the primary catalyst for many spiritual experiences. There can be an experience of the divine outside of other people, this is to be sure. However, the theophanies yielded by friends, family, and community have a life-changing impact on many members of both these groups.</a:t>
            </a:r>
            <a:endParaRPr lang="en-US" dirty="0"/>
          </a:p>
        </p:txBody>
      </p:sp>
      <p:sp>
        <p:nvSpPr>
          <p:cNvPr id="4" name="Slide Number Placeholder 3"/>
          <p:cNvSpPr>
            <a:spLocks noGrp="1"/>
          </p:cNvSpPr>
          <p:nvPr>
            <p:ph type="sldNum" sz="quarter" idx="5"/>
          </p:nvPr>
        </p:nvSpPr>
        <p:spPr/>
        <p:txBody>
          <a:bodyPr/>
          <a:lstStyle/>
          <a:p>
            <a:fld id="{185C160E-82FB-4DAF-B0C2-867E419A70D6}" type="slidenum">
              <a:rPr lang="en-US" smtClean="0"/>
              <a:t>33</a:t>
            </a:fld>
            <a:endParaRPr lang="en-US"/>
          </a:p>
        </p:txBody>
      </p:sp>
    </p:spTree>
    <p:extLst>
      <p:ext uri="{BB962C8B-B14F-4D97-AF65-F5344CB8AC3E}">
        <p14:creationId xmlns:p14="http://schemas.microsoft.com/office/powerpoint/2010/main" val="582215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381631194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304756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0580F2-0EE0-4D21-8363-8972F8899D28}"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69657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36040142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0580F2-0EE0-4D21-8363-8972F8899D28}"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8918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1902804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9896747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4157421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1407806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D46B01-1C58-4054-8576-FD3A4F9273B7}" type="datetimeFigureOut">
              <a:rPr lang="en-US" smtClean="0"/>
              <a:t>4/9/2019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187248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3432168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D46B01-1C58-4054-8576-FD3A4F9273B7}" type="datetimeFigureOut">
              <a:rPr lang="en-US" smtClean="0"/>
              <a:t>4/9/2019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2758972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D46B01-1C58-4054-8576-FD3A4F9273B7}" type="datetimeFigureOut">
              <a:rPr lang="en-US" smtClean="0"/>
              <a:t>4/9/2019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2929224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D46B01-1C58-4054-8576-FD3A4F9273B7}" type="datetimeFigureOut">
              <a:rPr lang="en-US" smtClean="0"/>
              <a:t>4/9/2019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207481000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2165746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D46B01-1C58-4054-8576-FD3A4F9273B7}" type="datetimeFigureOut">
              <a:rPr lang="en-US" smtClean="0"/>
              <a:t>4/9/2019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0580F2-0EE0-4D21-8363-8972F8899D28}" type="slidenum">
              <a:rPr lang="en-US" smtClean="0"/>
              <a:t>‹#›</a:t>
            </a:fld>
            <a:endParaRPr lang="en-US"/>
          </a:p>
        </p:txBody>
      </p:sp>
    </p:spTree>
    <p:extLst>
      <p:ext uri="{BB962C8B-B14F-4D97-AF65-F5344CB8AC3E}">
        <p14:creationId xmlns:p14="http://schemas.microsoft.com/office/powerpoint/2010/main" val="450730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ED46B01-1C58-4054-8576-FD3A4F9273B7}" type="datetimeFigureOut">
              <a:rPr lang="en-US" smtClean="0"/>
              <a:t>4/9/2019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D0580F2-0EE0-4D21-8363-8972F8899D28}" type="slidenum">
              <a:rPr lang="en-US" smtClean="0"/>
              <a:t>‹#›</a:t>
            </a:fld>
            <a:endParaRPr lang="en-US"/>
          </a:p>
        </p:txBody>
      </p:sp>
    </p:spTree>
    <p:extLst>
      <p:ext uri="{BB962C8B-B14F-4D97-AF65-F5344CB8AC3E}">
        <p14:creationId xmlns:p14="http://schemas.microsoft.com/office/powerpoint/2010/main" val="3024909242"/>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 id="2147483933" r:id="rId15"/>
    <p:sldLayoutId id="214748393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7ABABA7-0420-4200-9B65-1C1967CE9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7A03E380-9CD1-4ABA-A763-9F9D252B890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009967" y="0"/>
            <a:ext cx="6176982" cy="6853245"/>
            <a:chOff x="2487613" y="285750"/>
            <a:chExt cx="2428876" cy="5654676"/>
          </a:xfrm>
          <a:solidFill>
            <a:schemeClr val="bg2">
              <a:lumMod val="90000"/>
            </a:schemeClr>
          </a:solidFill>
        </p:grpSpPr>
        <p:sp>
          <p:nvSpPr>
            <p:cNvPr id="11" name="Freeform 11">
              <a:extLst>
                <a:ext uri="{FF2B5EF4-FFF2-40B4-BE49-F238E27FC236}">
                  <a16:creationId xmlns:a16="http://schemas.microsoft.com/office/drawing/2014/main" id="{66E01B84-4C2B-4DE5-90C8-9C4001A75B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12" name="Freeform 12">
              <a:extLst>
                <a:ext uri="{FF2B5EF4-FFF2-40B4-BE49-F238E27FC236}">
                  <a16:creationId xmlns:a16="http://schemas.microsoft.com/office/drawing/2014/main" id="{64CE5A7A-D5C5-4FE5-860C-0B5748FDE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13" name="Freeform 13">
              <a:extLst>
                <a:ext uri="{FF2B5EF4-FFF2-40B4-BE49-F238E27FC236}">
                  <a16:creationId xmlns:a16="http://schemas.microsoft.com/office/drawing/2014/main" id="{016A7D2A-6EEA-47B8-A763-7D82E41B3C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14" name="Freeform 14">
              <a:extLst>
                <a:ext uri="{FF2B5EF4-FFF2-40B4-BE49-F238E27FC236}">
                  <a16:creationId xmlns:a16="http://schemas.microsoft.com/office/drawing/2014/main" id="{E758F6E7-6DEC-48D0-ACB1-E5E26B13E6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15" name="Freeform 15">
              <a:extLst>
                <a:ext uri="{FF2B5EF4-FFF2-40B4-BE49-F238E27FC236}">
                  <a16:creationId xmlns:a16="http://schemas.microsoft.com/office/drawing/2014/main" id="{B56657FF-C027-42E7-859B-902929B6FA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16" name="Freeform 16">
              <a:extLst>
                <a:ext uri="{FF2B5EF4-FFF2-40B4-BE49-F238E27FC236}">
                  <a16:creationId xmlns:a16="http://schemas.microsoft.com/office/drawing/2014/main" id="{79047F2A-5978-46C6-B3A2-54AAC2136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17" name="Freeform 17">
              <a:extLst>
                <a:ext uri="{FF2B5EF4-FFF2-40B4-BE49-F238E27FC236}">
                  <a16:creationId xmlns:a16="http://schemas.microsoft.com/office/drawing/2014/main" id="{F3BE8FD1-0A72-4640-AC7A-2E057273F8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18" name="Freeform 18">
              <a:extLst>
                <a:ext uri="{FF2B5EF4-FFF2-40B4-BE49-F238E27FC236}">
                  <a16:creationId xmlns:a16="http://schemas.microsoft.com/office/drawing/2014/main" id="{752FC782-A372-4D11-B20D-958955E56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19" name="Freeform 19">
              <a:extLst>
                <a:ext uri="{FF2B5EF4-FFF2-40B4-BE49-F238E27FC236}">
                  <a16:creationId xmlns:a16="http://schemas.microsoft.com/office/drawing/2014/main" id="{AA00B2F1-BEE2-444A-8249-C8E3212CA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4" y="468286"/>
              <a:ext cx="1768475" cy="4262464"/>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20" name="Freeform 20">
              <a:extLst>
                <a:ext uri="{FF2B5EF4-FFF2-40B4-BE49-F238E27FC236}">
                  <a16:creationId xmlns:a16="http://schemas.microsoft.com/office/drawing/2014/main" id="{E7F5747E-514B-4CF7-B6B0-DAD7149097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21" name="Freeform 21">
              <a:extLst>
                <a:ext uri="{FF2B5EF4-FFF2-40B4-BE49-F238E27FC236}">
                  <a16:creationId xmlns:a16="http://schemas.microsoft.com/office/drawing/2014/main" id="{931614BB-1593-40ED-8113-2BD1187055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22" name="Freeform 22">
              <a:extLst>
                <a:ext uri="{FF2B5EF4-FFF2-40B4-BE49-F238E27FC236}">
                  <a16:creationId xmlns:a16="http://schemas.microsoft.com/office/drawing/2014/main" id="{2691871F-F15C-4E19-BC9C-78E5748D74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sp>
        <p:nvSpPr>
          <p:cNvPr id="24" name="Freeform 6">
            <a:extLst>
              <a:ext uri="{FF2B5EF4-FFF2-40B4-BE49-F238E27FC236}">
                <a16:creationId xmlns:a16="http://schemas.microsoft.com/office/drawing/2014/main" id="{8576F020-8157-45CE-B1D9-6FA47AFEB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1159566"/>
            <a:ext cx="7560245" cy="453886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p:spPr>
      </p:sp>
      <p:sp>
        <p:nvSpPr>
          <p:cNvPr id="2" name="Title 1">
            <a:extLst>
              <a:ext uri="{FF2B5EF4-FFF2-40B4-BE49-F238E27FC236}">
                <a16:creationId xmlns:a16="http://schemas.microsoft.com/office/drawing/2014/main" id="{DA103494-DBB4-4AD2-840E-7D7BB8AFFFC0}"/>
              </a:ext>
            </a:extLst>
          </p:cNvPr>
          <p:cNvSpPr>
            <a:spLocks noGrp="1"/>
          </p:cNvSpPr>
          <p:nvPr>
            <p:ph type="ctrTitle"/>
          </p:nvPr>
        </p:nvSpPr>
        <p:spPr>
          <a:xfrm>
            <a:off x="987215" y="1318590"/>
            <a:ext cx="5102159" cy="4220820"/>
          </a:xfrm>
        </p:spPr>
        <p:txBody>
          <a:bodyPr anchor="ctr">
            <a:normAutofit/>
          </a:bodyPr>
          <a:lstStyle/>
          <a:p>
            <a:r>
              <a:rPr lang="en-US">
                <a:solidFill>
                  <a:srgbClr val="FFFFFF"/>
                </a:solidFill>
              </a:rPr>
              <a:t>The Japanese Way in America</a:t>
            </a:r>
            <a:br>
              <a:rPr lang="en-US">
                <a:solidFill>
                  <a:srgbClr val="FFFFFF"/>
                </a:solidFill>
              </a:rPr>
            </a:br>
            <a:endParaRPr lang="en-US">
              <a:solidFill>
                <a:srgbClr val="FFFFFF"/>
              </a:solidFill>
            </a:endParaRPr>
          </a:p>
        </p:txBody>
      </p:sp>
      <p:sp>
        <p:nvSpPr>
          <p:cNvPr id="3" name="Subtitle 2">
            <a:extLst>
              <a:ext uri="{FF2B5EF4-FFF2-40B4-BE49-F238E27FC236}">
                <a16:creationId xmlns:a16="http://schemas.microsoft.com/office/drawing/2014/main" id="{0F7B4B01-86A5-40C6-B15F-137230ED6D80}"/>
              </a:ext>
            </a:extLst>
          </p:cNvPr>
          <p:cNvSpPr>
            <a:spLocks noGrp="1"/>
          </p:cNvSpPr>
          <p:nvPr>
            <p:ph type="subTitle" idx="1"/>
          </p:nvPr>
        </p:nvSpPr>
        <p:spPr>
          <a:xfrm>
            <a:off x="7712032" y="804334"/>
            <a:ext cx="3675634" cy="5249332"/>
          </a:xfrm>
        </p:spPr>
        <p:txBody>
          <a:bodyPr anchor="ctr">
            <a:normAutofit/>
          </a:bodyPr>
          <a:lstStyle/>
          <a:p>
            <a:r>
              <a:rPr lang="en-US" sz="2000" dirty="0">
                <a:solidFill>
                  <a:schemeClr val="tx1"/>
                </a:solidFill>
              </a:rPr>
              <a:t>A Comparison of the Religious Beliefs, Habits, and Ideas of the American Religious “Nones” and Contemporary Japanese Nationals</a:t>
            </a:r>
          </a:p>
          <a:p>
            <a:endParaRPr lang="en-US" sz="2000" dirty="0">
              <a:solidFill>
                <a:schemeClr val="tx1"/>
              </a:solidFill>
            </a:endParaRPr>
          </a:p>
          <a:p>
            <a:r>
              <a:rPr lang="en-US" sz="2000" dirty="0">
                <a:solidFill>
                  <a:schemeClr val="tx1"/>
                </a:solidFill>
              </a:rPr>
              <a:t>By: Jarrett Stalinger</a:t>
            </a:r>
          </a:p>
          <a:p>
            <a:endParaRPr lang="en-US" sz="2000" dirty="0">
              <a:solidFill>
                <a:schemeClr val="tx1"/>
              </a:solidFill>
            </a:endParaRPr>
          </a:p>
          <a:p>
            <a:r>
              <a:rPr lang="en-US" sz="2000" dirty="0">
                <a:solidFill>
                  <a:schemeClr val="tx1"/>
                </a:solidFill>
              </a:rPr>
              <a:t>Faculty Mentor: Tim Mercer</a:t>
            </a:r>
          </a:p>
        </p:txBody>
      </p:sp>
    </p:spTree>
    <p:extLst>
      <p:ext uri="{BB962C8B-B14F-4D97-AF65-F5344CB8AC3E}">
        <p14:creationId xmlns:p14="http://schemas.microsoft.com/office/powerpoint/2010/main" val="1226093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A6117-AA2B-4B09-8657-C6DFA6B7E199}"/>
              </a:ext>
            </a:extLst>
          </p:cNvPr>
          <p:cNvSpPr>
            <a:spLocks noGrp="1"/>
          </p:cNvSpPr>
          <p:nvPr>
            <p:ph type="title"/>
          </p:nvPr>
        </p:nvSpPr>
        <p:spPr>
          <a:xfrm>
            <a:off x="2750038" y="1723762"/>
            <a:ext cx="9008254" cy="3410475"/>
          </a:xfrm>
        </p:spPr>
        <p:txBody>
          <a:bodyPr vert="horz" lIns="91440" tIns="45720" rIns="91440" bIns="45720" rtlCol="0" anchor="ctr">
            <a:normAutofit/>
          </a:bodyPr>
          <a:lstStyle/>
          <a:p>
            <a:r>
              <a:rPr lang="en-US" sz="6000" dirty="0"/>
              <a:t>The Japanese Nationals</a:t>
            </a:r>
          </a:p>
        </p:txBody>
      </p:sp>
    </p:spTree>
    <p:extLst>
      <p:ext uri="{BB962C8B-B14F-4D97-AF65-F5344CB8AC3E}">
        <p14:creationId xmlns:p14="http://schemas.microsoft.com/office/powerpoint/2010/main" val="374630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fontScale="90000"/>
          </a:bodyPr>
          <a:lstStyle/>
          <a:p>
            <a:r>
              <a:rPr lang="en-US" sz="3600" b="1" dirty="0"/>
              <a:t>The Japanese Nationals</a:t>
            </a:r>
          </a:p>
        </p:txBody>
      </p:sp>
      <p:pic>
        <p:nvPicPr>
          <p:cNvPr id="6" name="Content Placeholder 5">
            <a:extLst>
              <a:ext uri="{FF2B5EF4-FFF2-40B4-BE49-F238E27FC236}">
                <a16:creationId xmlns:a16="http://schemas.microsoft.com/office/drawing/2014/main" id="{EE720161-1FF2-4DD5-BF31-4F1E6653EB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68418" y="0"/>
            <a:ext cx="4623582" cy="6864845"/>
          </a:xfrm>
        </p:spPr>
      </p:pic>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Confucianism</a:t>
            </a:r>
            <a:r>
              <a:rPr lang="en-US" sz="2000" baseline="30000" dirty="0"/>
              <a:t>6</a:t>
            </a:r>
            <a:endParaRPr lang="en-US" sz="2000" dirty="0"/>
          </a:p>
        </p:txBody>
      </p:sp>
    </p:spTree>
    <p:extLst>
      <p:ext uri="{BB962C8B-B14F-4D97-AF65-F5344CB8AC3E}">
        <p14:creationId xmlns:p14="http://schemas.microsoft.com/office/powerpoint/2010/main" val="94056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fontScale="90000"/>
          </a:bodyPr>
          <a:lstStyle/>
          <a:p>
            <a:r>
              <a:rPr lang="en-US" sz="3600" b="1" dirty="0"/>
              <a:t>The Japanese Nationals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Confucianism</a:t>
            </a:r>
            <a:r>
              <a:rPr lang="en-US" sz="2000" baseline="30000" dirty="0"/>
              <a:t>6</a:t>
            </a:r>
            <a:endParaRPr lang="en-US" sz="2000" dirty="0"/>
          </a:p>
          <a:p>
            <a:pPr marL="285750" indent="-285750">
              <a:buFont typeface="Arial" panose="020B0604020202020204" pitchFamily="34" charset="0"/>
              <a:buChar char="•"/>
            </a:pPr>
            <a:r>
              <a:rPr lang="en-US" sz="2000" dirty="0"/>
              <a:t>Shintoism</a:t>
            </a:r>
            <a:r>
              <a:rPr lang="en-US" sz="2000" baseline="30000" dirty="0"/>
              <a:t>1</a:t>
            </a:r>
            <a:endParaRPr lang="en-US" sz="2000" dirty="0"/>
          </a:p>
        </p:txBody>
      </p:sp>
      <p:pic>
        <p:nvPicPr>
          <p:cNvPr id="8" name="Content Placeholder 7">
            <a:extLst>
              <a:ext uri="{FF2B5EF4-FFF2-40B4-BE49-F238E27FC236}">
                <a16:creationId xmlns:a16="http://schemas.microsoft.com/office/drawing/2014/main" id="{B20A3DAF-FC29-4266-8D2F-6400CEE3336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6184414" y="841037"/>
            <a:ext cx="6876530" cy="5157396"/>
          </a:xfrm>
        </p:spPr>
      </p:pic>
    </p:spTree>
    <p:extLst>
      <p:ext uri="{BB962C8B-B14F-4D97-AF65-F5344CB8AC3E}">
        <p14:creationId xmlns:p14="http://schemas.microsoft.com/office/powerpoint/2010/main" val="3553691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fontScale="90000"/>
          </a:bodyPr>
          <a:lstStyle/>
          <a:p>
            <a:r>
              <a:rPr lang="en-US" sz="3600" b="1" dirty="0"/>
              <a:t>The Japanese Nationals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Confucianism</a:t>
            </a:r>
            <a:r>
              <a:rPr lang="en-US" sz="2000" baseline="30000" dirty="0"/>
              <a:t>6</a:t>
            </a:r>
            <a:endParaRPr lang="en-US" sz="2000" dirty="0"/>
          </a:p>
          <a:p>
            <a:pPr marL="285750" indent="-285750">
              <a:buFont typeface="Arial" panose="020B0604020202020204" pitchFamily="34" charset="0"/>
              <a:buChar char="•"/>
            </a:pPr>
            <a:r>
              <a:rPr lang="en-US" sz="2000" dirty="0"/>
              <a:t>Shintoism</a:t>
            </a:r>
            <a:r>
              <a:rPr lang="en-US" sz="2000" baseline="30000" dirty="0"/>
              <a:t>1</a:t>
            </a:r>
            <a:endParaRPr lang="en-US" sz="2000" dirty="0"/>
          </a:p>
          <a:p>
            <a:pPr marL="285750" indent="-285750">
              <a:buFont typeface="Arial" panose="020B0604020202020204" pitchFamily="34" charset="0"/>
              <a:buChar char="•"/>
            </a:pPr>
            <a:r>
              <a:rPr lang="en-US" sz="2000" dirty="0"/>
              <a:t>Buddhism</a:t>
            </a:r>
            <a:r>
              <a:rPr lang="en-US" sz="2000" baseline="30000" dirty="0"/>
              <a:t>4</a:t>
            </a:r>
            <a:endParaRPr lang="en-US" sz="2000" dirty="0"/>
          </a:p>
        </p:txBody>
      </p:sp>
      <p:pic>
        <p:nvPicPr>
          <p:cNvPr id="10" name="Content Placeholder 9">
            <a:extLst>
              <a:ext uri="{FF2B5EF4-FFF2-40B4-BE49-F238E27FC236}">
                <a16:creationId xmlns:a16="http://schemas.microsoft.com/office/drawing/2014/main" id="{DFBFE646-8032-4362-AEDD-FD74B26A4B8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9007" b="249"/>
          <a:stretch/>
        </p:blipFill>
        <p:spPr>
          <a:xfrm>
            <a:off x="7380020" y="-19231"/>
            <a:ext cx="4811980" cy="6896462"/>
          </a:xfrm>
        </p:spPr>
      </p:pic>
    </p:spTree>
    <p:extLst>
      <p:ext uri="{BB962C8B-B14F-4D97-AF65-F5344CB8AC3E}">
        <p14:creationId xmlns:p14="http://schemas.microsoft.com/office/powerpoint/2010/main" val="104981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8CD25866-F15D-40A4-AEC5-47C044637A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2" name="Freeform 11">
              <a:extLst>
                <a:ext uri="{FF2B5EF4-FFF2-40B4-BE49-F238E27FC236}">
                  <a16:creationId xmlns:a16="http://schemas.microsoft.com/office/drawing/2014/main" id="{DCB8E995-36E8-40B6-82D4-F52DE2987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53" name="Freeform 12">
              <a:extLst>
                <a:ext uri="{FF2B5EF4-FFF2-40B4-BE49-F238E27FC236}">
                  <a16:creationId xmlns:a16="http://schemas.microsoft.com/office/drawing/2014/main" id="{DF54AEB5-68B5-46AE-B8F0-EEBE5DFED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54" name="Freeform 13">
              <a:extLst>
                <a:ext uri="{FF2B5EF4-FFF2-40B4-BE49-F238E27FC236}">
                  <a16:creationId xmlns:a16="http://schemas.microsoft.com/office/drawing/2014/main" id="{E3F708CB-F094-4EE7-8AD5-A462F1DF8B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55" name="Freeform 14">
              <a:extLst>
                <a:ext uri="{FF2B5EF4-FFF2-40B4-BE49-F238E27FC236}">
                  <a16:creationId xmlns:a16="http://schemas.microsoft.com/office/drawing/2014/main" id="{ECFCFB22-E8B5-4FAC-A354-E7E0CE6F2B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56" name="Freeform 15">
              <a:extLst>
                <a:ext uri="{FF2B5EF4-FFF2-40B4-BE49-F238E27FC236}">
                  <a16:creationId xmlns:a16="http://schemas.microsoft.com/office/drawing/2014/main" id="{ED1DB3B4-A6DC-476F-986E-DF361EE84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57" name="Freeform 16">
              <a:extLst>
                <a:ext uri="{FF2B5EF4-FFF2-40B4-BE49-F238E27FC236}">
                  <a16:creationId xmlns:a16="http://schemas.microsoft.com/office/drawing/2014/main" id="{4EE13DFA-3489-4DE6-9154-34D9CB4005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58" name="Freeform 17">
              <a:extLst>
                <a:ext uri="{FF2B5EF4-FFF2-40B4-BE49-F238E27FC236}">
                  <a16:creationId xmlns:a16="http://schemas.microsoft.com/office/drawing/2014/main" id="{5CD12D51-F9A8-4CC9-B9C9-206EAFD8C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59" name="Freeform 18">
              <a:extLst>
                <a:ext uri="{FF2B5EF4-FFF2-40B4-BE49-F238E27FC236}">
                  <a16:creationId xmlns:a16="http://schemas.microsoft.com/office/drawing/2014/main" id="{266B326C-1178-40F9-A265-6067D363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60" name="Freeform 19">
              <a:extLst>
                <a:ext uri="{FF2B5EF4-FFF2-40B4-BE49-F238E27FC236}">
                  <a16:creationId xmlns:a16="http://schemas.microsoft.com/office/drawing/2014/main" id="{12F3B319-F00B-4755-BC54-95511E21D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61" name="Freeform 20">
              <a:extLst>
                <a:ext uri="{FF2B5EF4-FFF2-40B4-BE49-F238E27FC236}">
                  <a16:creationId xmlns:a16="http://schemas.microsoft.com/office/drawing/2014/main" id="{3079D7BD-8A3F-47F6-8407-D9DA96FF35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62" name="Freeform 21">
              <a:extLst>
                <a:ext uri="{FF2B5EF4-FFF2-40B4-BE49-F238E27FC236}">
                  <a16:creationId xmlns:a16="http://schemas.microsoft.com/office/drawing/2014/main" id="{1F97C31C-8585-43FB-924B-8ADD651233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63" name="Freeform 22">
              <a:extLst>
                <a:ext uri="{FF2B5EF4-FFF2-40B4-BE49-F238E27FC236}">
                  <a16:creationId xmlns:a16="http://schemas.microsoft.com/office/drawing/2014/main" id="{A33E1C89-7E74-49BF-A5D1-9A352ED03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65" name="Group 64">
            <a:extLst>
              <a:ext uri="{FF2B5EF4-FFF2-40B4-BE49-F238E27FC236}">
                <a16:creationId xmlns:a16="http://schemas.microsoft.com/office/drawing/2014/main" id="{0C4A17ED-96AA-44A6-A050-E1A7A1CDD9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66" name="Freeform 27">
              <a:extLst>
                <a:ext uri="{FF2B5EF4-FFF2-40B4-BE49-F238E27FC236}">
                  <a16:creationId xmlns:a16="http://schemas.microsoft.com/office/drawing/2014/main" id="{FBB2A87E-3E24-4A6F-9FD8-0F1436D4D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67" name="Freeform 28">
              <a:extLst>
                <a:ext uri="{FF2B5EF4-FFF2-40B4-BE49-F238E27FC236}">
                  <a16:creationId xmlns:a16="http://schemas.microsoft.com/office/drawing/2014/main" id="{257F945B-2AA3-4328-BFF5-20DE64011B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68" name="Freeform 29">
              <a:extLst>
                <a:ext uri="{FF2B5EF4-FFF2-40B4-BE49-F238E27FC236}">
                  <a16:creationId xmlns:a16="http://schemas.microsoft.com/office/drawing/2014/main" id="{E1A7230F-6A6F-403C-9D83-7176E28525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69" name="Freeform 30">
              <a:extLst>
                <a:ext uri="{FF2B5EF4-FFF2-40B4-BE49-F238E27FC236}">
                  <a16:creationId xmlns:a16="http://schemas.microsoft.com/office/drawing/2014/main" id="{E33E315A-9CB0-460E-A8B7-0A064BBFA0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70" name="Freeform 31">
              <a:extLst>
                <a:ext uri="{FF2B5EF4-FFF2-40B4-BE49-F238E27FC236}">
                  <a16:creationId xmlns:a16="http://schemas.microsoft.com/office/drawing/2014/main" id="{22CAAD33-CFAD-4E61-82AE-0C6F8385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71" name="Freeform 32">
              <a:extLst>
                <a:ext uri="{FF2B5EF4-FFF2-40B4-BE49-F238E27FC236}">
                  <a16:creationId xmlns:a16="http://schemas.microsoft.com/office/drawing/2014/main" id="{1A20E13C-2540-4000-A13B-8F781100E3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72" name="Freeform 33">
              <a:extLst>
                <a:ext uri="{FF2B5EF4-FFF2-40B4-BE49-F238E27FC236}">
                  <a16:creationId xmlns:a16="http://schemas.microsoft.com/office/drawing/2014/main" id="{51EF0A01-E03D-448B-B12E-D5BFC6D0D2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73" name="Freeform 34">
              <a:extLst>
                <a:ext uri="{FF2B5EF4-FFF2-40B4-BE49-F238E27FC236}">
                  <a16:creationId xmlns:a16="http://schemas.microsoft.com/office/drawing/2014/main" id="{58286A03-168E-477B-8876-2C53E4950D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74" name="Freeform 35">
              <a:extLst>
                <a:ext uri="{FF2B5EF4-FFF2-40B4-BE49-F238E27FC236}">
                  <a16:creationId xmlns:a16="http://schemas.microsoft.com/office/drawing/2014/main" id="{3DFFC705-1899-4E4C-AE76-F85BAF2F66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75" name="Freeform 36">
              <a:extLst>
                <a:ext uri="{FF2B5EF4-FFF2-40B4-BE49-F238E27FC236}">
                  <a16:creationId xmlns:a16="http://schemas.microsoft.com/office/drawing/2014/main" id="{01C9598D-BDF6-4A24-83B6-4DCA4D134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76" name="Freeform 37">
              <a:extLst>
                <a:ext uri="{FF2B5EF4-FFF2-40B4-BE49-F238E27FC236}">
                  <a16:creationId xmlns:a16="http://schemas.microsoft.com/office/drawing/2014/main" id="{950C8213-67CD-4DEF-AA44-8BB3101392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77" name="Freeform 38">
              <a:extLst>
                <a:ext uri="{FF2B5EF4-FFF2-40B4-BE49-F238E27FC236}">
                  <a16:creationId xmlns:a16="http://schemas.microsoft.com/office/drawing/2014/main" id="{2016FE1D-E3EB-4CF6-809B-159872CC7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9" name="Rectangle 78">
            <a:extLst>
              <a:ext uri="{FF2B5EF4-FFF2-40B4-BE49-F238E27FC236}">
                <a16:creationId xmlns:a16="http://schemas.microsoft.com/office/drawing/2014/main" id="{CE6C63DC-BAE4-42B6-8FDF-F6467C2D2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81" name="Freeform 6">
            <a:extLst>
              <a:ext uri="{FF2B5EF4-FFF2-40B4-BE49-F238E27FC236}">
                <a16:creationId xmlns:a16="http://schemas.microsoft.com/office/drawing/2014/main" id="{5BD23F8E-2E78-4C84-8EFB-FE6C8ACB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83" name="Rectangle 82">
            <a:extLst>
              <a:ext uri="{FF2B5EF4-FFF2-40B4-BE49-F238E27FC236}">
                <a16:creationId xmlns:a16="http://schemas.microsoft.com/office/drawing/2014/main" id="{F81819F9-8CAC-4A6C-8F06-0482027F97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95A1AB-ECBA-429D-8C9C-15DF040F51C2}"/>
              </a:ext>
            </a:extLst>
          </p:cNvPr>
          <p:cNvSpPr>
            <a:spLocks noGrp="1"/>
          </p:cNvSpPr>
          <p:nvPr>
            <p:ph type="title" idx="4294967295"/>
          </p:nvPr>
        </p:nvSpPr>
        <p:spPr>
          <a:xfrm>
            <a:off x="3455975" y="228600"/>
            <a:ext cx="8131550" cy="1564952"/>
          </a:xfrm>
        </p:spPr>
        <p:txBody>
          <a:bodyPr vert="horz" lIns="91440" tIns="45720" rIns="91440" bIns="45720" rtlCol="0" anchor="b">
            <a:normAutofit/>
          </a:bodyPr>
          <a:lstStyle/>
          <a:p>
            <a:r>
              <a:rPr lang="en-US" sz="4400" dirty="0"/>
              <a:t>The Sacred and The Profane</a:t>
            </a:r>
            <a:r>
              <a:rPr lang="en-US" sz="4400" baseline="30000" dirty="0"/>
              <a:t>3</a:t>
            </a:r>
            <a:endParaRPr lang="en-US" sz="4400" dirty="0"/>
          </a:p>
        </p:txBody>
      </p:sp>
      <p:sp>
        <p:nvSpPr>
          <p:cNvPr id="85" name="Rectangle 84">
            <a:extLst>
              <a:ext uri="{FF2B5EF4-FFF2-40B4-BE49-F238E27FC236}">
                <a16:creationId xmlns:a16="http://schemas.microsoft.com/office/drawing/2014/main" id="{4A98CC08-AEC2-4E8F-8F52-0F5C6372D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285151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a:extLst>
              <a:ext uri="{FF2B5EF4-FFF2-40B4-BE49-F238E27FC236}">
                <a16:creationId xmlns:a16="http://schemas.microsoft.com/office/drawing/2014/main" id="{5D1545E6-EB3C-4478-A661-A2CA963F12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a:solidFill>
            <a:schemeClr val="tx2">
              <a:lumMod val="60000"/>
              <a:lumOff val="40000"/>
              <a:alpha val="40000"/>
            </a:schemeClr>
          </a:solidFill>
        </p:grpSpPr>
        <p:sp>
          <p:nvSpPr>
            <p:cNvPr id="88" name="Freeform 11">
              <a:extLst>
                <a:ext uri="{FF2B5EF4-FFF2-40B4-BE49-F238E27FC236}">
                  <a16:creationId xmlns:a16="http://schemas.microsoft.com/office/drawing/2014/main" id="{B2E5B960-0C5D-4F77-8E9F-9F3D883D8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89" name="Freeform 12">
              <a:extLst>
                <a:ext uri="{FF2B5EF4-FFF2-40B4-BE49-F238E27FC236}">
                  <a16:creationId xmlns:a16="http://schemas.microsoft.com/office/drawing/2014/main" id="{258E44FC-92AD-43A0-BB05-DB268C82D8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90" name="Freeform 13">
              <a:extLst>
                <a:ext uri="{FF2B5EF4-FFF2-40B4-BE49-F238E27FC236}">
                  <a16:creationId xmlns:a16="http://schemas.microsoft.com/office/drawing/2014/main" id="{C63D3083-A56C-4199-8DE0-63C8BE9EDF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91" name="Freeform 14">
              <a:extLst>
                <a:ext uri="{FF2B5EF4-FFF2-40B4-BE49-F238E27FC236}">
                  <a16:creationId xmlns:a16="http://schemas.microsoft.com/office/drawing/2014/main" id="{C7CD3581-635D-438F-A64F-68404E7AE0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92" name="Freeform 15">
              <a:extLst>
                <a:ext uri="{FF2B5EF4-FFF2-40B4-BE49-F238E27FC236}">
                  <a16:creationId xmlns:a16="http://schemas.microsoft.com/office/drawing/2014/main" id="{AD6904C0-211C-41A2-BDB8-3B07C90BB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93" name="Freeform 16">
              <a:extLst>
                <a:ext uri="{FF2B5EF4-FFF2-40B4-BE49-F238E27FC236}">
                  <a16:creationId xmlns:a16="http://schemas.microsoft.com/office/drawing/2014/main" id="{B0837DA6-CAF9-4E78-A39E-6358EDE2B1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94" name="Freeform 17">
              <a:extLst>
                <a:ext uri="{FF2B5EF4-FFF2-40B4-BE49-F238E27FC236}">
                  <a16:creationId xmlns:a16="http://schemas.microsoft.com/office/drawing/2014/main" id="{0A99DD7D-3AB3-471E-842F-8AFEA09D07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95" name="Freeform 18">
              <a:extLst>
                <a:ext uri="{FF2B5EF4-FFF2-40B4-BE49-F238E27FC236}">
                  <a16:creationId xmlns:a16="http://schemas.microsoft.com/office/drawing/2014/main" id="{9C70B0D4-92FE-478F-86BD-93BA2C4DF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96" name="Freeform 19">
              <a:extLst>
                <a:ext uri="{FF2B5EF4-FFF2-40B4-BE49-F238E27FC236}">
                  <a16:creationId xmlns:a16="http://schemas.microsoft.com/office/drawing/2014/main" id="{C9156BE6-11D4-4696-9E3F-C325BFAC81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97" name="Freeform 20">
              <a:extLst>
                <a:ext uri="{FF2B5EF4-FFF2-40B4-BE49-F238E27FC236}">
                  <a16:creationId xmlns:a16="http://schemas.microsoft.com/office/drawing/2014/main" id="{4E667226-1D20-4A9D-BBE3-AC17EA436F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98" name="Freeform 21">
              <a:extLst>
                <a:ext uri="{FF2B5EF4-FFF2-40B4-BE49-F238E27FC236}">
                  <a16:creationId xmlns:a16="http://schemas.microsoft.com/office/drawing/2014/main" id="{2F87E3B6-5202-4434-9B26-42B46774F3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99" name="Freeform 22">
              <a:extLst>
                <a:ext uri="{FF2B5EF4-FFF2-40B4-BE49-F238E27FC236}">
                  <a16:creationId xmlns:a16="http://schemas.microsoft.com/office/drawing/2014/main" id="{AEA5E85F-F1F4-40E4-A62C-95324F674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1" name="Group 100">
            <a:extLst>
              <a:ext uri="{FF2B5EF4-FFF2-40B4-BE49-F238E27FC236}">
                <a16:creationId xmlns:a16="http://schemas.microsoft.com/office/drawing/2014/main" id="{40A75861-F6C5-44A9-B161-B03701CBDE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tx2">
              <a:lumMod val="75000"/>
              <a:alpha val="70000"/>
            </a:schemeClr>
          </a:solidFill>
        </p:grpSpPr>
        <p:sp>
          <p:nvSpPr>
            <p:cNvPr id="102" name="Freeform 27">
              <a:extLst>
                <a:ext uri="{FF2B5EF4-FFF2-40B4-BE49-F238E27FC236}">
                  <a16:creationId xmlns:a16="http://schemas.microsoft.com/office/drawing/2014/main" id="{72EE642D-4F69-47C0-99BA-CE43503573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03" name="Freeform 28">
              <a:extLst>
                <a:ext uri="{FF2B5EF4-FFF2-40B4-BE49-F238E27FC236}">
                  <a16:creationId xmlns:a16="http://schemas.microsoft.com/office/drawing/2014/main" id="{26178CE4-DA2D-46EA-AB8D-341C5AC563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04" name="Freeform 29">
              <a:extLst>
                <a:ext uri="{FF2B5EF4-FFF2-40B4-BE49-F238E27FC236}">
                  <a16:creationId xmlns:a16="http://schemas.microsoft.com/office/drawing/2014/main" id="{698E9F53-8381-4FA5-A510-846925D242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05" name="Freeform 30">
              <a:extLst>
                <a:ext uri="{FF2B5EF4-FFF2-40B4-BE49-F238E27FC236}">
                  <a16:creationId xmlns:a16="http://schemas.microsoft.com/office/drawing/2014/main" id="{B13CE284-F21E-411B-BB8E-9C03B853CE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06" name="Freeform 31">
              <a:extLst>
                <a:ext uri="{FF2B5EF4-FFF2-40B4-BE49-F238E27FC236}">
                  <a16:creationId xmlns:a16="http://schemas.microsoft.com/office/drawing/2014/main" id="{23DF4578-4703-437C-A797-2A2D0CEE5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07" name="Freeform 32">
              <a:extLst>
                <a:ext uri="{FF2B5EF4-FFF2-40B4-BE49-F238E27FC236}">
                  <a16:creationId xmlns:a16="http://schemas.microsoft.com/office/drawing/2014/main" id="{F878F330-AF64-4F8F-88FD-A4A408D6D3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08" name="Freeform 33">
              <a:extLst>
                <a:ext uri="{FF2B5EF4-FFF2-40B4-BE49-F238E27FC236}">
                  <a16:creationId xmlns:a16="http://schemas.microsoft.com/office/drawing/2014/main" id="{AC9B00BF-4FB7-42FA-BBBD-7DB54ED3F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09" name="Freeform 34">
              <a:extLst>
                <a:ext uri="{FF2B5EF4-FFF2-40B4-BE49-F238E27FC236}">
                  <a16:creationId xmlns:a16="http://schemas.microsoft.com/office/drawing/2014/main" id="{BD3D64CA-2AAD-4609-8DAA-3EAD4609A6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10" name="Freeform 35">
              <a:extLst>
                <a:ext uri="{FF2B5EF4-FFF2-40B4-BE49-F238E27FC236}">
                  <a16:creationId xmlns:a16="http://schemas.microsoft.com/office/drawing/2014/main" id="{C669E05A-8550-4E91-B29E-E1912228E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111" name="Freeform 36">
              <a:extLst>
                <a:ext uri="{FF2B5EF4-FFF2-40B4-BE49-F238E27FC236}">
                  <a16:creationId xmlns:a16="http://schemas.microsoft.com/office/drawing/2014/main" id="{F8C1FD53-1E8F-46CA-BC2D-FCEC4DAE0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112" name="Freeform 37">
              <a:extLst>
                <a:ext uri="{FF2B5EF4-FFF2-40B4-BE49-F238E27FC236}">
                  <a16:creationId xmlns:a16="http://schemas.microsoft.com/office/drawing/2014/main" id="{CC97A31F-CFDE-4EA3-98F1-13FDD16702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113" name="Freeform 38">
              <a:extLst>
                <a:ext uri="{FF2B5EF4-FFF2-40B4-BE49-F238E27FC236}">
                  <a16:creationId xmlns:a16="http://schemas.microsoft.com/office/drawing/2014/main" id="{9E1540E7-E6C3-4907-B70A-B175683655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115" name="Freeform 11">
            <a:extLst>
              <a:ext uri="{FF2B5EF4-FFF2-40B4-BE49-F238E27FC236}">
                <a16:creationId xmlns:a16="http://schemas.microsoft.com/office/drawing/2014/main" id="{1310EFE2-B91D-47E7-B117-C2A802800A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411452"/>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pic>
        <p:nvPicPr>
          <p:cNvPr id="7" name="Picture 6">
            <a:extLst>
              <a:ext uri="{FF2B5EF4-FFF2-40B4-BE49-F238E27FC236}">
                <a16:creationId xmlns:a16="http://schemas.microsoft.com/office/drawing/2014/main" id="{FF93C2DA-8951-48A4-8CAC-5F8E0C3A90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9650" y="1986928"/>
            <a:ext cx="3124200" cy="4752975"/>
          </a:xfrm>
          <a:prstGeom prst="rect">
            <a:avLst/>
          </a:prstGeom>
        </p:spPr>
      </p:pic>
    </p:spTree>
    <p:extLst>
      <p:ext uri="{BB962C8B-B14F-4D97-AF65-F5344CB8AC3E}">
        <p14:creationId xmlns:p14="http://schemas.microsoft.com/office/powerpoint/2010/main" val="2229568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BE0789E-91A7-4246-978E-A17FE1BF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795735" cy="68580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3C6C0BD2-8B3C-4042-B4EE-5DB7665A37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bg2"/>
          </a:solidFill>
        </p:grpSpPr>
        <p:sp>
          <p:nvSpPr>
            <p:cNvPr id="11" name="Freeform 27">
              <a:extLst>
                <a:ext uri="{FF2B5EF4-FFF2-40B4-BE49-F238E27FC236}">
                  <a16:creationId xmlns:a16="http://schemas.microsoft.com/office/drawing/2014/main" id="{5F53669F-C1E6-43B8-AC6F-B44CE56BF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a:extLst>
                <a:ext uri="{FF2B5EF4-FFF2-40B4-BE49-F238E27FC236}">
                  <a16:creationId xmlns:a16="http://schemas.microsoft.com/office/drawing/2014/main" id="{53966C25-DAEA-4318-8FBC-EC6FF8F5A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a:extLst>
                <a:ext uri="{FF2B5EF4-FFF2-40B4-BE49-F238E27FC236}">
                  <a16:creationId xmlns:a16="http://schemas.microsoft.com/office/drawing/2014/main" id="{ED6EA716-EAD4-4023-8673-0809A1E245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a:extLst>
                <a:ext uri="{FF2B5EF4-FFF2-40B4-BE49-F238E27FC236}">
                  <a16:creationId xmlns:a16="http://schemas.microsoft.com/office/drawing/2014/main" id="{84261748-EFC0-4729-A7BB-A88FDAF6FA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a:extLst>
                <a:ext uri="{FF2B5EF4-FFF2-40B4-BE49-F238E27FC236}">
                  <a16:creationId xmlns:a16="http://schemas.microsoft.com/office/drawing/2014/main" id="{2C14F808-CC69-494F-98AC-CB750416CC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a:extLst>
                <a:ext uri="{FF2B5EF4-FFF2-40B4-BE49-F238E27FC236}">
                  <a16:creationId xmlns:a16="http://schemas.microsoft.com/office/drawing/2014/main" id="{F1CA3607-84D0-4085-A363-796A17B1D7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a:extLst>
                <a:ext uri="{FF2B5EF4-FFF2-40B4-BE49-F238E27FC236}">
                  <a16:creationId xmlns:a16="http://schemas.microsoft.com/office/drawing/2014/main" id="{491E6160-2958-4A90-8B50-EDA182AAB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a:extLst>
                <a:ext uri="{FF2B5EF4-FFF2-40B4-BE49-F238E27FC236}">
                  <a16:creationId xmlns:a16="http://schemas.microsoft.com/office/drawing/2014/main" id="{559F6CB7-E057-499B-A859-3602769892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a:extLst>
                <a:ext uri="{FF2B5EF4-FFF2-40B4-BE49-F238E27FC236}">
                  <a16:creationId xmlns:a16="http://schemas.microsoft.com/office/drawing/2014/main" id="{FF12353D-CF89-4D03-8075-C161824E2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a:extLst>
                <a:ext uri="{FF2B5EF4-FFF2-40B4-BE49-F238E27FC236}">
                  <a16:creationId xmlns:a16="http://schemas.microsoft.com/office/drawing/2014/main" id="{5B91C9D6-FAF2-445B-AF1B-43992602A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a:extLst>
                <a:ext uri="{FF2B5EF4-FFF2-40B4-BE49-F238E27FC236}">
                  <a16:creationId xmlns:a16="http://schemas.microsoft.com/office/drawing/2014/main" id="{570F7A1D-86B1-4AD1-B4A3-9AE2A52C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a:extLst>
                <a:ext uri="{FF2B5EF4-FFF2-40B4-BE49-F238E27FC236}">
                  <a16:creationId xmlns:a16="http://schemas.microsoft.com/office/drawing/2014/main" id="{52C6EBA8-95CC-4FE6-A8E4-3A6911E8A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2" name="Title 1">
            <a:extLst>
              <a:ext uri="{FF2B5EF4-FFF2-40B4-BE49-F238E27FC236}">
                <a16:creationId xmlns:a16="http://schemas.microsoft.com/office/drawing/2014/main" id="{0995E418-E2F5-4D23-BF14-54D4B7AFC98D}"/>
              </a:ext>
            </a:extLst>
          </p:cNvPr>
          <p:cNvSpPr>
            <a:spLocks noGrp="1"/>
          </p:cNvSpPr>
          <p:nvPr>
            <p:ph type="title"/>
          </p:nvPr>
        </p:nvSpPr>
        <p:spPr>
          <a:xfrm>
            <a:off x="1217056" y="1093380"/>
            <a:ext cx="3457972" cy="4671240"/>
          </a:xfrm>
        </p:spPr>
        <p:txBody>
          <a:bodyPr anchor="ctr">
            <a:normAutofit/>
          </a:bodyPr>
          <a:lstStyle/>
          <a:p>
            <a:pPr algn="r"/>
            <a:r>
              <a:rPr lang="en-US" dirty="0"/>
              <a:t>Sacred Space</a:t>
            </a:r>
          </a:p>
        </p:txBody>
      </p:sp>
      <p:sp>
        <p:nvSpPr>
          <p:cNvPr id="24" name="Freeform 11">
            <a:extLst>
              <a:ext uri="{FF2B5EF4-FFF2-40B4-BE49-F238E27FC236}">
                <a16:creationId xmlns:a16="http://schemas.microsoft.com/office/drawing/2014/main" id="{15EDA122-4530-45D2-A70A-B1A967AAE5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sp>
        <p:nvSpPr>
          <p:cNvPr id="26" name="Rectangle 25">
            <a:extLst>
              <a:ext uri="{FF2B5EF4-FFF2-40B4-BE49-F238E27FC236}">
                <a16:creationId xmlns:a16="http://schemas.microsoft.com/office/drawing/2014/main" id="{9782F52E-0F94-4BFC-9F89-B054DDEAB9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Content Placeholder 28">
            <a:extLst>
              <a:ext uri="{FF2B5EF4-FFF2-40B4-BE49-F238E27FC236}">
                <a16:creationId xmlns:a16="http://schemas.microsoft.com/office/drawing/2014/main" id="{27158774-EE3D-4AD9-8C88-753DA61666A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94049" y="31152"/>
            <a:ext cx="3564402" cy="6326816"/>
          </a:xfrm>
        </p:spPr>
      </p:pic>
      <p:pic>
        <p:nvPicPr>
          <p:cNvPr id="33" name="Picture 32">
            <a:extLst>
              <a:ext uri="{FF2B5EF4-FFF2-40B4-BE49-F238E27FC236}">
                <a16:creationId xmlns:a16="http://schemas.microsoft.com/office/drawing/2014/main" id="{F0BA5C07-A474-41BF-98BD-9DCA3D596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9292" y="358943"/>
            <a:ext cx="3658766" cy="6494310"/>
          </a:xfrm>
          <a:prstGeom prst="rect">
            <a:avLst/>
          </a:prstGeom>
        </p:spPr>
      </p:pic>
    </p:spTree>
    <p:extLst>
      <p:ext uri="{BB962C8B-B14F-4D97-AF65-F5344CB8AC3E}">
        <p14:creationId xmlns:p14="http://schemas.microsoft.com/office/powerpoint/2010/main" val="4173719314"/>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BE0789E-91A7-4246-978E-A17FE1BF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795735" cy="68580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3C6C0BD2-8B3C-4042-B4EE-5DB7665A37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bg2"/>
          </a:solidFill>
        </p:grpSpPr>
        <p:sp>
          <p:nvSpPr>
            <p:cNvPr id="11" name="Freeform 27">
              <a:extLst>
                <a:ext uri="{FF2B5EF4-FFF2-40B4-BE49-F238E27FC236}">
                  <a16:creationId xmlns:a16="http://schemas.microsoft.com/office/drawing/2014/main" id="{5F53669F-C1E6-43B8-AC6F-B44CE56BF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a:extLst>
                <a:ext uri="{FF2B5EF4-FFF2-40B4-BE49-F238E27FC236}">
                  <a16:creationId xmlns:a16="http://schemas.microsoft.com/office/drawing/2014/main" id="{53966C25-DAEA-4318-8FBC-EC6FF8F5A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a:extLst>
                <a:ext uri="{FF2B5EF4-FFF2-40B4-BE49-F238E27FC236}">
                  <a16:creationId xmlns:a16="http://schemas.microsoft.com/office/drawing/2014/main" id="{ED6EA716-EAD4-4023-8673-0809A1E245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a:extLst>
                <a:ext uri="{FF2B5EF4-FFF2-40B4-BE49-F238E27FC236}">
                  <a16:creationId xmlns:a16="http://schemas.microsoft.com/office/drawing/2014/main" id="{84261748-EFC0-4729-A7BB-A88FDAF6FA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a:extLst>
                <a:ext uri="{FF2B5EF4-FFF2-40B4-BE49-F238E27FC236}">
                  <a16:creationId xmlns:a16="http://schemas.microsoft.com/office/drawing/2014/main" id="{2C14F808-CC69-494F-98AC-CB750416CC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a:extLst>
                <a:ext uri="{FF2B5EF4-FFF2-40B4-BE49-F238E27FC236}">
                  <a16:creationId xmlns:a16="http://schemas.microsoft.com/office/drawing/2014/main" id="{F1CA3607-84D0-4085-A363-796A17B1D7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a:extLst>
                <a:ext uri="{FF2B5EF4-FFF2-40B4-BE49-F238E27FC236}">
                  <a16:creationId xmlns:a16="http://schemas.microsoft.com/office/drawing/2014/main" id="{491E6160-2958-4A90-8B50-EDA182AAB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a:extLst>
                <a:ext uri="{FF2B5EF4-FFF2-40B4-BE49-F238E27FC236}">
                  <a16:creationId xmlns:a16="http://schemas.microsoft.com/office/drawing/2014/main" id="{559F6CB7-E057-499B-A859-3602769892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a:extLst>
                <a:ext uri="{FF2B5EF4-FFF2-40B4-BE49-F238E27FC236}">
                  <a16:creationId xmlns:a16="http://schemas.microsoft.com/office/drawing/2014/main" id="{FF12353D-CF89-4D03-8075-C161824E2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a:extLst>
                <a:ext uri="{FF2B5EF4-FFF2-40B4-BE49-F238E27FC236}">
                  <a16:creationId xmlns:a16="http://schemas.microsoft.com/office/drawing/2014/main" id="{5B91C9D6-FAF2-445B-AF1B-43992602A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a:extLst>
                <a:ext uri="{FF2B5EF4-FFF2-40B4-BE49-F238E27FC236}">
                  <a16:creationId xmlns:a16="http://schemas.microsoft.com/office/drawing/2014/main" id="{570F7A1D-86B1-4AD1-B4A3-9AE2A52C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a:extLst>
                <a:ext uri="{FF2B5EF4-FFF2-40B4-BE49-F238E27FC236}">
                  <a16:creationId xmlns:a16="http://schemas.microsoft.com/office/drawing/2014/main" id="{52C6EBA8-95CC-4FE6-A8E4-3A6911E8A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2" name="Title 1">
            <a:extLst>
              <a:ext uri="{FF2B5EF4-FFF2-40B4-BE49-F238E27FC236}">
                <a16:creationId xmlns:a16="http://schemas.microsoft.com/office/drawing/2014/main" id="{0995E418-E2F5-4D23-BF14-54D4B7AFC98D}"/>
              </a:ext>
            </a:extLst>
          </p:cNvPr>
          <p:cNvSpPr>
            <a:spLocks noGrp="1"/>
          </p:cNvSpPr>
          <p:nvPr>
            <p:ph type="title"/>
          </p:nvPr>
        </p:nvSpPr>
        <p:spPr>
          <a:xfrm>
            <a:off x="1217056" y="1093380"/>
            <a:ext cx="3068182" cy="4671240"/>
          </a:xfrm>
        </p:spPr>
        <p:txBody>
          <a:bodyPr anchor="ctr">
            <a:normAutofit/>
          </a:bodyPr>
          <a:lstStyle/>
          <a:p>
            <a:pPr algn="r"/>
            <a:r>
              <a:rPr lang="en-US" dirty="0"/>
              <a:t>Sacred Time</a:t>
            </a:r>
            <a:endParaRPr lang="en-US"/>
          </a:p>
        </p:txBody>
      </p:sp>
      <p:sp>
        <p:nvSpPr>
          <p:cNvPr id="24" name="Freeform 11">
            <a:extLst>
              <a:ext uri="{FF2B5EF4-FFF2-40B4-BE49-F238E27FC236}">
                <a16:creationId xmlns:a16="http://schemas.microsoft.com/office/drawing/2014/main" id="{15EDA122-4530-45D2-A70A-B1A967AAE5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sp>
        <p:nvSpPr>
          <p:cNvPr id="26" name="Rectangle 25">
            <a:extLst>
              <a:ext uri="{FF2B5EF4-FFF2-40B4-BE49-F238E27FC236}">
                <a16:creationId xmlns:a16="http://schemas.microsoft.com/office/drawing/2014/main" id="{9782F52E-0F94-4BFC-9F89-B054DDEAB9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Content Placeholder 22">
            <a:extLst>
              <a:ext uri="{FF2B5EF4-FFF2-40B4-BE49-F238E27FC236}">
                <a16:creationId xmlns:a16="http://schemas.microsoft.com/office/drawing/2014/main" id="{9A5DA00A-7150-40A5-9F29-61844FD64C0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90930" y="8311"/>
            <a:ext cx="4741810" cy="6844942"/>
          </a:xfrm>
        </p:spPr>
      </p:pic>
    </p:spTree>
    <p:extLst>
      <p:ext uri="{BB962C8B-B14F-4D97-AF65-F5344CB8AC3E}">
        <p14:creationId xmlns:p14="http://schemas.microsoft.com/office/powerpoint/2010/main" val="1299655811"/>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BE0789E-91A7-4246-978E-A17FE1BF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795735" cy="68580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3C6C0BD2-8B3C-4042-B4EE-5DB7665A37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bg2"/>
          </a:solidFill>
        </p:grpSpPr>
        <p:sp>
          <p:nvSpPr>
            <p:cNvPr id="11" name="Freeform 27">
              <a:extLst>
                <a:ext uri="{FF2B5EF4-FFF2-40B4-BE49-F238E27FC236}">
                  <a16:creationId xmlns:a16="http://schemas.microsoft.com/office/drawing/2014/main" id="{5F53669F-C1E6-43B8-AC6F-B44CE56BF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a:extLst>
                <a:ext uri="{FF2B5EF4-FFF2-40B4-BE49-F238E27FC236}">
                  <a16:creationId xmlns:a16="http://schemas.microsoft.com/office/drawing/2014/main" id="{53966C25-DAEA-4318-8FBC-EC6FF8F5A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a:extLst>
                <a:ext uri="{FF2B5EF4-FFF2-40B4-BE49-F238E27FC236}">
                  <a16:creationId xmlns:a16="http://schemas.microsoft.com/office/drawing/2014/main" id="{ED6EA716-EAD4-4023-8673-0809A1E245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a:extLst>
                <a:ext uri="{FF2B5EF4-FFF2-40B4-BE49-F238E27FC236}">
                  <a16:creationId xmlns:a16="http://schemas.microsoft.com/office/drawing/2014/main" id="{84261748-EFC0-4729-A7BB-A88FDAF6FA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a:extLst>
                <a:ext uri="{FF2B5EF4-FFF2-40B4-BE49-F238E27FC236}">
                  <a16:creationId xmlns:a16="http://schemas.microsoft.com/office/drawing/2014/main" id="{2C14F808-CC69-494F-98AC-CB750416CC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a:extLst>
                <a:ext uri="{FF2B5EF4-FFF2-40B4-BE49-F238E27FC236}">
                  <a16:creationId xmlns:a16="http://schemas.microsoft.com/office/drawing/2014/main" id="{F1CA3607-84D0-4085-A363-796A17B1D7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a:extLst>
                <a:ext uri="{FF2B5EF4-FFF2-40B4-BE49-F238E27FC236}">
                  <a16:creationId xmlns:a16="http://schemas.microsoft.com/office/drawing/2014/main" id="{491E6160-2958-4A90-8B50-EDA182AAB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a:extLst>
                <a:ext uri="{FF2B5EF4-FFF2-40B4-BE49-F238E27FC236}">
                  <a16:creationId xmlns:a16="http://schemas.microsoft.com/office/drawing/2014/main" id="{559F6CB7-E057-499B-A859-3602769892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a:extLst>
                <a:ext uri="{FF2B5EF4-FFF2-40B4-BE49-F238E27FC236}">
                  <a16:creationId xmlns:a16="http://schemas.microsoft.com/office/drawing/2014/main" id="{FF12353D-CF89-4D03-8075-C161824E2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a:extLst>
                <a:ext uri="{FF2B5EF4-FFF2-40B4-BE49-F238E27FC236}">
                  <a16:creationId xmlns:a16="http://schemas.microsoft.com/office/drawing/2014/main" id="{5B91C9D6-FAF2-445B-AF1B-43992602A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a:extLst>
                <a:ext uri="{FF2B5EF4-FFF2-40B4-BE49-F238E27FC236}">
                  <a16:creationId xmlns:a16="http://schemas.microsoft.com/office/drawing/2014/main" id="{570F7A1D-86B1-4AD1-B4A3-9AE2A52C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a:extLst>
                <a:ext uri="{FF2B5EF4-FFF2-40B4-BE49-F238E27FC236}">
                  <a16:creationId xmlns:a16="http://schemas.microsoft.com/office/drawing/2014/main" id="{52C6EBA8-95CC-4FE6-A8E4-3A6911E8A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2" name="Title 1">
            <a:extLst>
              <a:ext uri="{FF2B5EF4-FFF2-40B4-BE49-F238E27FC236}">
                <a16:creationId xmlns:a16="http://schemas.microsoft.com/office/drawing/2014/main" id="{0995E418-E2F5-4D23-BF14-54D4B7AFC98D}"/>
              </a:ext>
            </a:extLst>
          </p:cNvPr>
          <p:cNvSpPr>
            <a:spLocks noGrp="1"/>
          </p:cNvSpPr>
          <p:nvPr>
            <p:ph type="title"/>
          </p:nvPr>
        </p:nvSpPr>
        <p:spPr>
          <a:xfrm>
            <a:off x="1305194" y="1093380"/>
            <a:ext cx="3218471" cy="4671240"/>
          </a:xfrm>
        </p:spPr>
        <p:txBody>
          <a:bodyPr anchor="ctr">
            <a:normAutofit/>
          </a:bodyPr>
          <a:lstStyle/>
          <a:p>
            <a:pPr algn="r"/>
            <a:r>
              <a:rPr lang="en-US"/>
              <a:t>Sacredness of Nature</a:t>
            </a:r>
            <a:endParaRPr lang="en-US" dirty="0"/>
          </a:p>
        </p:txBody>
      </p:sp>
      <p:sp>
        <p:nvSpPr>
          <p:cNvPr id="24" name="Freeform 11">
            <a:extLst>
              <a:ext uri="{FF2B5EF4-FFF2-40B4-BE49-F238E27FC236}">
                <a16:creationId xmlns:a16="http://schemas.microsoft.com/office/drawing/2014/main" id="{15EDA122-4530-45D2-A70A-B1A967AAE5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sp>
        <p:nvSpPr>
          <p:cNvPr id="26" name="Rectangle 25">
            <a:extLst>
              <a:ext uri="{FF2B5EF4-FFF2-40B4-BE49-F238E27FC236}">
                <a16:creationId xmlns:a16="http://schemas.microsoft.com/office/drawing/2014/main" id="{9782F52E-0F94-4BFC-9F89-B054DDEAB9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Content Placeholder 5">
            <a:extLst>
              <a:ext uri="{FF2B5EF4-FFF2-40B4-BE49-F238E27FC236}">
                <a16:creationId xmlns:a16="http://schemas.microsoft.com/office/drawing/2014/main" id="{6B0617CB-B228-45E1-9DAB-C1C4D73B06CB}"/>
              </a:ext>
            </a:extLst>
          </p:cNvPr>
          <p:cNvPicPr>
            <a:picLocks noChangeAspect="1"/>
          </p:cNvPicPr>
          <p:nvPr/>
        </p:nvPicPr>
        <p:blipFill rotWithShape="1">
          <a:blip r:embed="rId2">
            <a:extLst>
              <a:ext uri="{28A0092B-C50C-407E-A947-70E740481C1C}">
                <a14:useLocalDpi xmlns:a14="http://schemas.microsoft.com/office/drawing/2010/main" val="0"/>
              </a:ext>
            </a:extLst>
          </a:blip>
          <a:srcRect t="19802" r="-1" b="29254"/>
          <a:stretch/>
        </p:blipFill>
        <p:spPr>
          <a:xfrm>
            <a:off x="4619543" y="10"/>
            <a:ext cx="7572457" cy="6857990"/>
          </a:xfrm>
          <a:prstGeom prst="rect">
            <a:avLst/>
          </a:prstGeom>
        </p:spPr>
      </p:pic>
    </p:spTree>
    <p:extLst>
      <p:ext uri="{BB962C8B-B14F-4D97-AF65-F5344CB8AC3E}">
        <p14:creationId xmlns:p14="http://schemas.microsoft.com/office/powerpoint/2010/main" val="404210188"/>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BE0789E-91A7-4246-978E-A17FE1BF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795735" cy="68580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3C6C0BD2-8B3C-4042-B4EE-5DB7665A37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bg2"/>
          </a:solidFill>
        </p:grpSpPr>
        <p:sp>
          <p:nvSpPr>
            <p:cNvPr id="11" name="Freeform 27">
              <a:extLst>
                <a:ext uri="{FF2B5EF4-FFF2-40B4-BE49-F238E27FC236}">
                  <a16:creationId xmlns:a16="http://schemas.microsoft.com/office/drawing/2014/main" id="{5F53669F-C1E6-43B8-AC6F-B44CE56BF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a:extLst>
                <a:ext uri="{FF2B5EF4-FFF2-40B4-BE49-F238E27FC236}">
                  <a16:creationId xmlns:a16="http://schemas.microsoft.com/office/drawing/2014/main" id="{53966C25-DAEA-4318-8FBC-EC6FF8F5A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a:extLst>
                <a:ext uri="{FF2B5EF4-FFF2-40B4-BE49-F238E27FC236}">
                  <a16:creationId xmlns:a16="http://schemas.microsoft.com/office/drawing/2014/main" id="{ED6EA716-EAD4-4023-8673-0809A1E245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a:extLst>
                <a:ext uri="{FF2B5EF4-FFF2-40B4-BE49-F238E27FC236}">
                  <a16:creationId xmlns:a16="http://schemas.microsoft.com/office/drawing/2014/main" id="{84261748-EFC0-4729-A7BB-A88FDAF6FA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a:extLst>
                <a:ext uri="{FF2B5EF4-FFF2-40B4-BE49-F238E27FC236}">
                  <a16:creationId xmlns:a16="http://schemas.microsoft.com/office/drawing/2014/main" id="{2C14F808-CC69-494F-98AC-CB750416CC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a:extLst>
                <a:ext uri="{FF2B5EF4-FFF2-40B4-BE49-F238E27FC236}">
                  <a16:creationId xmlns:a16="http://schemas.microsoft.com/office/drawing/2014/main" id="{F1CA3607-84D0-4085-A363-796A17B1D7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a:extLst>
                <a:ext uri="{FF2B5EF4-FFF2-40B4-BE49-F238E27FC236}">
                  <a16:creationId xmlns:a16="http://schemas.microsoft.com/office/drawing/2014/main" id="{491E6160-2958-4A90-8B50-EDA182AAB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a:extLst>
                <a:ext uri="{FF2B5EF4-FFF2-40B4-BE49-F238E27FC236}">
                  <a16:creationId xmlns:a16="http://schemas.microsoft.com/office/drawing/2014/main" id="{559F6CB7-E057-499B-A859-3602769892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a:extLst>
                <a:ext uri="{FF2B5EF4-FFF2-40B4-BE49-F238E27FC236}">
                  <a16:creationId xmlns:a16="http://schemas.microsoft.com/office/drawing/2014/main" id="{FF12353D-CF89-4D03-8075-C161824E2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a:extLst>
                <a:ext uri="{FF2B5EF4-FFF2-40B4-BE49-F238E27FC236}">
                  <a16:creationId xmlns:a16="http://schemas.microsoft.com/office/drawing/2014/main" id="{5B91C9D6-FAF2-445B-AF1B-43992602A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a:extLst>
                <a:ext uri="{FF2B5EF4-FFF2-40B4-BE49-F238E27FC236}">
                  <a16:creationId xmlns:a16="http://schemas.microsoft.com/office/drawing/2014/main" id="{570F7A1D-86B1-4AD1-B4A3-9AE2A52C85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a:extLst>
                <a:ext uri="{FF2B5EF4-FFF2-40B4-BE49-F238E27FC236}">
                  <a16:creationId xmlns:a16="http://schemas.microsoft.com/office/drawing/2014/main" id="{52C6EBA8-95CC-4FE6-A8E4-3A6911E8A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2" name="Title 1">
            <a:extLst>
              <a:ext uri="{FF2B5EF4-FFF2-40B4-BE49-F238E27FC236}">
                <a16:creationId xmlns:a16="http://schemas.microsoft.com/office/drawing/2014/main" id="{0995E418-E2F5-4D23-BF14-54D4B7AFC98D}"/>
              </a:ext>
            </a:extLst>
          </p:cNvPr>
          <p:cNvSpPr>
            <a:spLocks noGrp="1"/>
          </p:cNvSpPr>
          <p:nvPr>
            <p:ph type="title"/>
          </p:nvPr>
        </p:nvSpPr>
        <p:spPr>
          <a:xfrm>
            <a:off x="1305194" y="1093380"/>
            <a:ext cx="3218471" cy="4671240"/>
          </a:xfrm>
        </p:spPr>
        <p:txBody>
          <a:bodyPr anchor="ctr">
            <a:normAutofit/>
          </a:bodyPr>
          <a:lstStyle/>
          <a:p>
            <a:pPr algn="r"/>
            <a:r>
              <a:rPr lang="en-US"/>
              <a:t>Sacredness of Human Existence</a:t>
            </a:r>
            <a:endParaRPr lang="en-US" dirty="0"/>
          </a:p>
        </p:txBody>
      </p:sp>
      <p:sp>
        <p:nvSpPr>
          <p:cNvPr id="24" name="Freeform 11">
            <a:extLst>
              <a:ext uri="{FF2B5EF4-FFF2-40B4-BE49-F238E27FC236}">
                <a16:creationId xmlns:a16="http://schemas.microsoft.com/office/drawing/2014/main" id="{15EDA122-4530-45D2-A70A-B1A967AAE5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179901"/>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sp>
        <p:nvSpPr>
          <p:cNvPr id="26" name="Rectangle 25">
            <a:extLst>
              <a:ext uri="{FF2B5EF4-FFF2-40B4-BE49-F238E27FC236}">
                <a16:creationId xmlns:a16="http://schemas.microsoft.com/office/drawing/2014/main" id="{9782F52E-0F94-4BFC-9F89-B054DDEAB9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5736" y="0"/>
            <a:ext cx="7396264" cy="68580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a:extLst>
              <a:ext uri="{FF2B5EF4-FFF2-40B4-BE49-F238E27FC236}">
                <a16:creationId xmlns:a16="http://schemas.microsoft.com/office/drawing/2014/main" id="{5EDD0D90-829A-4214-A47D-C1372267461B}"/>
              </a:ext>
            </a:extLst>
          </p:cNvPr>
          <p:cNvPicPr>
            <a:picLocks noChangeAspect="1"/>
          </p:cNvPicPr>
          <p:nvPr/>
        </p:nvPicPr>
        <p:blipFill rotWithShape="1">
          <a:blip r:embed="rId2">
            <a:extLst>
              <a:ext uri="{28A0092B-C50C-407E-A947-70E740481C1C}">
                <a14:useLocalDpi xmlns:a14="http://schemas.microsoft.com/office/drawing/2010/main" val="0"/>
              </a:ext>
            </a:extLst>
          </a:blip>
          <a:srcRect l="14392" r="3015"/>
          <a:stretch/>
        </p:blipFill>
        <p:spPr>
          <a:xfrm>
            <a:off x="4639732" y="10"/>
            <a:ext cx="7552267" cy="6857990"/>
          </a:xfrm>
          <a:prstGeom prst="rect">
            <a:avLst/>
          </a:prstGeom>
        </p:spPr>
      </p:pic>
    </p:spTree>
    <p:extLst>
      <p:ext uri="{BB962C8B-B14F-4D97-AF65-F5344CB8AC3E}">
        <p14:creationId xmlns:p14="http://schemas.microsoft.com/office/powerpoint/2010/main" val="1879437828"/>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8CD25866-F15D-40A4-AEC5-47C044637A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2" name="Freeform 11">
              <a:extLst>
                <a:ext uri="{FF2B5EF4-FFF2-40B4-BE49-F238E27FC236}">
                  <a16:creationId xmlns:a16="http://schemas.microsoft.com/office/drawing/2014/main" id="{DCB8E995-36E8-40B6-82D4-F52DE2987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53" name="Freeform 12">
              <a:extLst>
                <a:ext uri="{FF2B5EF4-FFF2-40B4-BE49-F238E27FC236}">
                  <a16:creationId xmlns:a16="http://schemas.microsoft.com/office/drawing/2014/main" id="{DF54AEB5-68B5-46AE-B8F0-EEBE5DFED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54" name="Freeform 13">
              <a:extLst>
                <a:ext uri="{FF2B5EF4-FFF2-40B4-BE49-F238E27FC236}">
                  <a16:creationId xmlns:a16="http://schemas.microsoft.com/office/drawing/2014/main" id="{E3F708CB-F094-4EE7-8AD5-A462F1DF8B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55" name="Freeform 14">
              <a:extLst>
                <a:ext uri="{FF2B5EF4-FFF2-40B4-BE49-F238E27FC236}">
                  <a16:creationId xmlns:a16="http://schemas.microsoft.com/office/drawing/2014/main" id="{ECFCFB22-E8B5-4FAC-A354-E7E0CE6F2B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56" name="Freeform 15">
              <a:extLst>
                <a:ext uri="{FF2B5EF4-FFF2-40B4-BE49-F238E27FC236}">
                  <a16:creationId xmlns:a16="http://schemas.microsoft.com/office/drawing/2014/main" id="{ED1DB3B4-A6DC-476F-986E-DF361EE84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57" name="Freeform 16">
              <a:extLst>
                <a:ext uri="{FF2B5EF4-FFF2-40B4-BE49-F238E27FC236}">
                  <a16:creationId xmlns:a16="http://schemas.microsoft.com/office/drawing/2014/main" id="{4EE13DFA-3489-4DE6-9154-34D9CB4005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58" name="Freeform 17">
              <a:extLst>
                <a:ext uri="{FF2B5EF4-FFF2-40B4-BE49-F238E27FC236}">
                  <a16:creationId xmlns:a16="http://schemas.microsoft.com/office/drawing/2014/main" id="{5CD12D51-F9A8-4CC9-B9C9-206EAFD8C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59" name="Freeform 18">
              <a:extLst>
                <a:ext uri="{FF2B5EF4-FFF2-40B4-BE49-F238E27FC236}">
                  <a16:creationId xmlns:a16="http://schemas.microsoft.com/office/drawing/2014/main" id="{266B326C-1178-40F9-A265-6067D363B4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60" name="Freeform 19">
              <a:extLst>
                <a:ext uri="{FF2B5EF4-FFF2-40B4-BE49-F238E27FC236}">
                  <a16:creationId xmlns:a16="http://schemas.microsoft.com/office/drawing/2014/main" id="{12F3B319-F00B-4755-BC54-95511E21DB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61" name="Freeform 20">
              <a:extLst>
                <a:ext uri="{FF2B5EF4-FFF2-40B4-BE49-F238E27FC236}">
                  <a16:creationId xmlns:a16="http://schemas.microsoft.com/office/drawing/2014/main" id="{3079D7BD-8A3F-47F6-8407-D9DA96FF35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62" name="Freeform 21">
              <a:extLst>
                <a:ext uri="{FF2B5EF4-FFF2-40B4-BE49-F238E27FC236}">
                  <a16:creationId xmlns:a16="http://schemas.microsoft.com/office/drawing/2014/main" id="{1F97C31C-8585-43FB-924B-8ADD651233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63" name="Freeform 22">
              <a:extLst>
                <a:ext uri="{FF2B5EF4-FFF2-40B4-BE49-F238E27FC236}">
                  <a16:creationId xmlns:a16="http://schemas.microsoft.com/office/drawing/2014/main" id="{A33E1C89-7E74-49BF-A5D1-9A352ED03E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65" name="Group 64">
            <a:extLst>
              <a:ext uri="{FF2B5EF4-FFF2-40B4-BE49-F238E27FC236}">
                <a16:creationId xmlns:a16="http://schemas.microsoft.com/office/drawing/2014/main" id="{0C4A17ED-96AA-44A6-A050-E1A7A1CDD9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66" name="Freeform 27">
              <a:extLst>
                <a:ext uri="{FF2B5EF4-FFF2-40B4-BE49-F238E27FC236}">
                  <a16:creationId xmlns:a16="http://schemas.microsoft.com/office/drawing/2014/main" id="{FBB2A87E-3E24-4A6F-9FD8-0F1436D4D3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67" name="Freeform 28">
              <a:extLst>
                <a:ext uri="{FF2B5EF4-FFF2-40B4-BE49-F238E27FC236}">
                  <a16:creationId xmlns:a16="http://schemas.microsoft.com/office/drawing/2014/main" id="{257F945B-2AA3-4328-BFF5-20DE64011B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68" name="Freeform 29">
              <a:extLst>
                <a:ext uri="{FF2B5EF4-FFF2-40B4-BE49-F238E27FC236}">
                  <a16:creationId xmlns:a16="http://schemas.microsoft.com/office/drawing/2014/main" id="{E1A7230F-6A6F-403C-9D83-7176E28525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69" name="Freeform 30">
              <a:extLst>
                <a:ext uri="{FF2B5EF4-FFF2-40B4-BE49-F238E27FC236}">
                  <a16:creationId xmlns:a16="http://schemas.microsoft.com/office/drawing/2014/main" id="{E33E315A-9CB0-460E-A8B7-0A064BBFA0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70" name="Freeform 31">
              <a:extLst>
                <a:ext uri="{FF2B5EF4-FFF2-40B4-BE49-F238E27FC236}">
                  <a16:creationId xmlns:a16="http://schemas.microsoft.com/office/drawing/2014/main" id="{22CAAD33-CFAD-4E61-82AE-0C6F8385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71" name="Freeform 32">
              <a:extLst>
                <a:ext uri="{FF2B5EF4-FFF2-40B4-BE49-F238E27FC236}">
                  <a16:creationId xmlns:a16="http://schemas.microsoft.com/office/drawing/2014/main" id="{1A20E13C-2540-4000-A13B-8F781100E3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72" name="Freeform 33">
              <a:extLst>
                <a:ext uri="{FF2B5EF4-FFF2-40B4-BE49-F238E27FC236}">
                  <a16:creationId xmlns:a16="http://schemas.microsoft.com/office/drawing/2014/main" id="{51EF0A01-E03D-448B-B12E-D5BFC6D0D2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73" name="Freeform 34">
              <a:extLst>
                <a:ext uri="{FF2B5EF4-FFF2-40B4-BE49-F238E27FC236}">
                  <a16:creationId xmlns:a16="http://schemas.microsoft.com/office/drawing/2014/main" id="{58286A03-168E-477B-8876-2C53E4950D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74" name="Freeform 35">
              <a:extLst>
                <a:ext uri="{FF2B5EF4-FFF2-40B4-BE49-F238E27FC236}">
                  <a16:creationId xmlns:a16="http://schemas.microsoft.com/office/drawing/2014/main" id="{3DFFC705-1899-4E4C-AE76-F85BAF2F66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75" name="Freeform 36">
              <a:extLst>
                <a:ext uri="{FF2B5EF4-FFF2-40B4-BE49-F238E27FC236}">
                  <a16:creationId xmlns:a16="http://schemas.microsoft.com/office/drawing/2014/main" id="{01C9598D-BDF6-4A24-83B6-4DCA4D134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76" name="Freeform 37">
              <a:extLst>
                <a:ext uri="{FF2B5EF4-FFF2-40B4-BE49-F238E27FC236}">
                  <a16:creationId xmlns:a16="http://schemas.microsoft.com/office/drawing/2014/main" id="{950C8213-67CD-4DEF-AA44-8BB3101392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77" name="Freeform 38">
              <a:extLst>
                <a:ext uri="{FF2B5EF4-FFF2-40B4-BE49-F238E27FC236}">
                  <a16:creationId xmlns:a16="http://schemas.microsoft.com/office/drawing/2014/main" id="{2016FE1D-E3EB-4CF6-809B-159872CC7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9" name="Rectangle 78">
            <a:extLst>
              <a:ext uri="{FF2B5EF4-FFF2-40B4-BE49-F238E27FC236}">
                <a16:creationId xmlns:a16="http://schemas.microsoft.com/office/drawing/2014/main" id="{CE6C63DC-BAE4-42B6-8FDF-F6467C2D2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81" name="Freeform 6">
            <a:extLst>
              <a:ext uri="{FF2B5EF4-FFF2-40B4-BE49-F238E27FC236}">
                <a16:creationId xmlns:a16="http://schemas.microsoft.com/office/drawing/2014/main" id="{5BD23F8E-2E78-4C84-8EFB-FE6C8ACB7F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83" name="Rectangle 82">
            <a:extLst>
              <a:ext uri="{FF2B5EF4-FFF2-40B4-BE49-F238E27FC236}">
                <a16:creationId xmlns:a16="http://schemas.microsoft.com/office/drawing/2014/main" id="{F81819F9-8CAC-4A6C-8F06-0482027F97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95A1AB-ECBA-429D-8C9C-15DF040F51C2}"/>
              </a:ext>
            </a:extLst>
          </p:cNvPr>
          <p:cNvSpPr>
            <a:spLocks noGrp="1"/>
          </p:cNvSpPr>
          <p:nvPr>
            <p:ph type="title" idx="4294967295"/>
          </p:nvPr>
        </p:nvSpPr>
        <p:spPr>
          <a:xfrm>
            <a:off x="3455975" y="228600"/>
            <a:ext cx="8131550" cy="1564952"/>
          </a:xfrm>
        </p:spPr>
        <p:txBody>
          <a:bodyPr vert="horz" lIns="91440" tIns="45720" rIns="91440" bIns="45720" rtlCol="0" anchor="b">
            <a:normAutofit/>
          </a:bodyPr>
          <a:lstStyle/>
          <a:p>
            <a:r>
              <a:rPr lang="en-US" sz="4400" dirty="0"/>
              <a:t>A Swift Comparison of Ethics</a:t>
            </a:r>
          </a:p>
        </p:txBody>
      </p:sp>
      <p:sp>
        <p:nvSpPr>
          <p:cNvPr id="85" name="Rectangle 84">
            <a:extLst>
              <a:ext uri="{FF2B5EF4-FFF2-40B4-BE49-F238E27FC236}">
                <a16:creationId xmlns:a16="http://schemas.microsoft.com/office/drawing/2014/main" id="{4A98CC08-AEC2-4E8F-8F52-0F5C6372D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285151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a:extLst>
              <a:ext uri="{FF2B5EF4-FFF2-40B4-BE49-F238E27FC236}">
                <a16:creationId xmlns:a16="http://schemas.microsoft.com/office/drawing/2014/main" id="{5D1545E6-EB3C-4478-A661-A2CA963F12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a:solidFill>
            <a:schemeClr val="tx2">
              <a:lumMod val="60000"/>
              <a:lumOff val="40000"/>
              <a:alpha val="40000"/>
            </a:schemeClr>
          </a:solidFill>
        </p:grpSpPr>
        <p:sp>
          <p:nvSpPr>
            <p:cNvPr id="88" name="Freeform 11">
              <a:extLst>
                <a:ext uri="{FF2B5EF4-FFF2-40B4-BE49-F238E27FC236}">
                  <a16:creationId xmlns:a16="http://schemas.microsoft.com/office/drawing/2014/main" id="{B2E5B960-0C5D-4F77-8E9F-9F3D883D8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89" name="Freeform 12">
              <a:extLst>
                <a:ext uri="{FF2B5EF4-FFF2-40B4-BE49-F238E27FC236}">
                  <a16:creationId xmlns:a16="http://schemas.microsoft.com/office/drawing/2014/main" id="{258E44FC-92AD-43A0-BB05-DB268C82D8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90" name="Freeform 13">
              <a:extLst>
                <a:ext uri="{FF2B5EF4-FFF2-40B4-BE49-F238E27FC236}">
                  <a16:creationId xmlns:a16="http://schemas.microsoft.com/office/drawing/2014/main" id="{C63D3083-A56C-4199-8DE0-63C8BE9EDF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91" name="Freeform 14">
              <a:extLst>
                <a:ext uri="{FF2B5EF4-FFF2-40B4-BE49-F238E27FC236}">
                  <a16:creationId xmlns:a16="http://schemas.microsoft.com/office/drawing/2014/main" id="{C7CD3581-635D-438F-A64F-68404E7AE0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92" name="Freeform 15">
              <a:extLst>
                <a:ext uri="{FF2B5EF4-FFF2-40B4-BE49-F238E27FC236}">
                  <a16:creationId xmlns:a16="http://schemas.microsoft.com/office/drawing/2014/main" id="{AD6904C0-211C-41A2-BDB8-3B07C90BB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93" name="Freeform 16">
              <a:extLst>
                <a:ext uri="{FF2B5EF4-FFF2-40B4-BE49-F238E27FC236}">
                  <a16:creationId xmlns:a16="http://schemas.microsoft.com/office/drawing/2014/main" id="{B0837DA6-CAF9-4E78-A39E-6358EDE2B1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94" name="Freeform 17">
              <a:extLst>
                <a:ext uri="{FF2B5EF4-FFF2-40B4-BE49-F238E27FC236}">
                  <a16:creationId xmlns:a16="http://schemas.microsoft.com/office/drawing/2014/main" id="{0A99DD7D-3AB3-471E-842F-8AFEA09D07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95" name="Freeform 18">
              <a:extLst>
                <a:ext uri="{FF2B5EF4-FFF2-40B4-BE49-F238E27FC236}">
                  <a16:creationId xmlns:a16="http://schemas.microsoft.com/office/drawing/2014/main" id="{9C70B0D4-92FE-478F-86BD-93BA2C4DF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96" name="Freeform 19">
              <a:extLst>
                <a:ext uri="{FF2B5EF4-FFF2-40B4-BE49-F238E27FC236}">
                  <a16:creationId xmlns:a16="http://schemas.microsoft.com/office/drawing/2014/main" id="{C9156BE6-11D4-4696-9E3F-C325BFAC81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97" name="Freeform 20">
              <a:extLst>
                <a:ext uri="{FF2B5EF4-FFF2-40B4-BE49-F238E27FC236}">
                  <a16:creationId xmlns:a16="http://schemas.microsoft.com/office/drawing/2014/main" id="{4E667226-1D20-4A9D-BBE3-AC17EA436F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98" name="Freeform 21">
              <a:extLst>
                <a:ext uri="{FF2B5EF4-FFF2-40B4-BE49-F238E27FC236}">
                  <a16:creationId xmlns:a16="http://schemas.microsoft.com/office/drawing/2014/main" id="{2F87E3B6-5202-4434-9B26-42B46774F3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99" name="Freeform 22">
              <a:extLst>
                <a:ext uri="{FF2B5EF4-FFF2-40B4-BE49-F238E27FC236}">
                  <a16:creationId xmlns:a16="http://schemas.microsoft.com/office/drawing/2014/main" id="{AEA5E85F-F1F4-40E4-A62C-95324F6749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1" name="Group 100">
            <a:extLst>
              <a:ext uri="{FF2B5EF4-FFF2-40B4-BE49-F238E27FC236}">
                <a16:creationId xmlns:a16="http://schemas.microsoft.com/office/drawing/2014/main" id="{40A75861-F6C5-44A9-B161-B03701CBDE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a:solidFill>
            <a:schemeClr val="tx2">
              <a:lumMod val="75000"/>
              <a:alpha val="70000"/>
            </a:schemeClr>
          </a:solidFill>
        </p:grpSpPr>
        <p:sp>
          <p:nvSpPr>
            <p:cNvPr id="102" name="Freeform 27">
              <a:extLst>
                <a:ext uri="{FF2B5EF4-FFF2-40B4-BE49-F238E27FC236}">
                  <a16:creationId xmlns:a16="http://schemas.microsoft.com/office/drawing/2014/main" id="{72EE642D-4F69-47C0-99BA-CE43503573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03" name="Freeform 28">
              <a:extLst>
                <a:ext uri="{FF2B5EF4-FFF2-40B4-BE49-F238E27FC236}">
                  <a16:creationId xmlns:a16="http://schemas.microsoft.com/office/drawing/2014/main" id="{26178CE4-DA2D-46EA-AB8D-341C5AC563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04" name="Freeform 29">
              <a:extLst>
                <a:ext uri="{FF2B5EF4-FFF2-40B4-BE49-F238E27FC236}">
                  <a16:creationId xmlns:a16="http://schemas.microsoft.com/office/drawing/2014/main" id="{698E9F53-8381-4FA5-A510-846925D242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05" name="Freeform 30">
              <a:extLst>
                <a:ext uri="{FF2B5EF4-FFF2-40B4-BE49-F238E27FC236}">
                  <a16:creationId xmlns:a16="http://schemas.microsoft.com/office/drawing/2014/main" id="{B13CE284-F21E-411B-BB8E-9C03B853CE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06" name="Freeform 31">
              <a:extLst>
                <a:ext uri="{FF2B5EF4-FFF2-40B4-BE49-F238E27FC236}">
                  <a16:creationId xmlns:a16="http://schemas.microsoft.com/office/drawing/2014/main" id="{23DF4578-4703-437C-A797-2A2D0CEE5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07" name="Freeform 32">
              <a:extLst>
                <a:ext uri="{FF2B5EF4-FFF2-40B4-BE49-F238E27FC236}">
                  <a16:creationId xmlns:a16="http://schemas.microsoft.com/office/drawing/2014/main" id="{F878F330-AF64-4F8F-88FD-A4A408D6D3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08" name="Freeform 33">
              <a:extLst>
                <a:ext uri="{FF2B5EF4-FFF2-40B4-BE49-F238E27FC236}">
                  <a16:creationId xmlns:a16="http://schemas.microsoft.com/office/drawing/2014/main" id="{AC9B00BF-4FB7-42FA-BBBD-7DB54ED3F0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09" name="Freeform 34">
              <a:extLst>
                <a:ext uri="{FF2B5EF4-FFF2-40B4-BE49-F238E27FC236}">
                  <a16:creationId xmlns:a16="http://schemas.microsoft.com/office/drawing/2014/main" id="{BD3D64CA-2AAD-4609-8DAA-3EAD4609A6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10" name="Freeform 35">
              <a:extLst>
                <a:ext uri="{FF2B5EF4-FFF2-40B4-BE49-F238E27FC236}">
                  <a16:creationId xmlns:a16="http://schemas.microsoft.com/office/drawing/2014/main" id="{C669E05A-8550-4E91-B29E-E1912228E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111" name="Freeform 36">
              <a:extLst>
                <a:ext uri="{FF2B5EF4-FFF2-40B4-BE49-F238E27FC236}">
                  <a16:creationId xmlns:a16="http://schemas.microsoft.com/office/drawing/2014/main" id="{F8C1FD53-1E8F-46CA-BC2D-FCEC4DAE0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112" name="Freeform 37">
              <a:extLst>
                <a:ext uri="{FF2B5EF4-FFF2-40B4-BE49-F238E27FC236}">
                  <a16:creationId xmlns:a16="http://schemas.microsoft.com/office/drawing/2014/main" id="{CC97A31F-CFDE-4EA3-98F1-13FDD16702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113" name="Freeform 38">
              <a:extLst>
                <a:ext uri="{FF2B5EF4-FFF2-40B4-BE49-F238E27FC236}">
                  <a16:creationId xmlns:a16="http://schemas.microsoft.com/office/drawing/2014/main" id="{9E1540E7-E6C3-4907-B70A-B175683655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115" name="Freeform 11">
            <a:extLst>
              <a:ext uri="{FF2B5EF4-FFF2-40B4-BE49-F238E27FC236}">
                <a16:creationId xmlns:a16="http://schemas.microsoft.com/office/drawing/2014/main" id="{1310EFE2-B91D-47E7-B117-C2A802800A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59" y="3411452"/>
            <a:ext cx="1098194" cy="514066"/>
          </a:xfrm>
          <a:custGeom>
            <a:avLst/>
            <a:gdLst>
              <a:gd name="connsiteX0" fmla="*/ 10000 w 10044"/>
              <a:gd name="connsiteY0" fmla="*/ 4701 h 9966"/>
              <a:gd name="connsiteX1" fmla="*/ 8559 w 10044"/>
              <a:gd name="connsiteY1" fmla="*/ 188 h 9966"/>
              <a:gd name="connsiteX2" fmla="*/ 8527 w 10044"/>
              <a:gd name="connsiteY2" fmla="*/ 94 h 9966"/>
              <a:gd name="connsiteX3" fmla="*/ 8438 w 10044"/>
              <a:gd name="connsiteY3" fmla="*/ 0 h 9966"/>
              <a:gd name="connsiteX4" fmla="*/ 7867 w 10044"/>
              <a:gd name="connsiteY4" fmla="*/ 0 h 9966"/>
              <a:gd name="connsiteX5" fmla="*/ 0 w 10044"/>
              <a:gd name="connsiteY5" fmla="*/ 70 h 9966"/>
              <a:gd name="connsiteX6" fmla="*/ 3132 w 10044"/>
              <a:gd name="connsiteY6" fmla="*/ 9763 h 9966"/>
              <a:gd name="connsiteX7" fmla="*/ 7867 w 10044"/>
              <a:gd name="connsiteY7" fmla="*/ 9966 h 9966"/>
              <a:gd name="connsiteX8" fmla="*/ 8438 w 10044"/>
              <a:gd name="connsiteY8" fmla="*/ 9966 h 9966"/>
              <a:gd name="connsiteX9" fmla="*/ 8527 w 10044"/>
              <a:gd name="connsiteY9" fmla="*/ 9872 h 9966"/>
              <a:gd name="connsiteX10" fmla="*/ 8559 w 10044"/>
              <a:gd name="connsiteY10" fmla="*/ 9778 h 9966"/>
              <a:gd name="connsiteX11" fmla="*/ 10000 w 10044"/>
              <a:gd name="connsiteY11" fmla="*/ 5265 h 9966"/>
              <a:gd name="connsiteX12" fmla="*/ 10000 w 10044"/>
              <a:gd name="connsiteY12" fmla="*/ 4701 h 9966"/>
              <a:gd name="connsiteX0" fmla="*/ 6839 w 6883"/>
              <a:gd name="connsiteY0" fmla="*/ 4885 h 10168"/>
              <a:gd name="connsiteX1" fmla="*/ 5405 w 6883"/>
              <a:gd name="connsiteY1" fmla="*/ 357 h 10168"/>
              <a:gd name="connsiteX2" fmla="*/ 5373 w 6883"/>
              <a:gd name="connsiteY2" fmla="*/ 262 h 10168"/>
              <a:gd name="connsiteX3" fmla="*/ 5284 w 6883"/>
              <a:gd name="connsiteY3" fmla="*/ 168 h 10168"/>
              <a:gd name="connsiteX4" fmla="*/ 4716 w 6883"/>
              <a:gd name="connsiteY4" fmla="*/ 168 h 10168"/>
              <a:gd name="connsiteX5" fmla="*/ 50 w 6883"/>
              <a:gd name="connsiteY5" fmla="*/ 0 h 10168"/>
              <a:gd name="connsiteX6" fmla="*/ 1 w 6883"/>
              <a:gd name="connsiteY6" fmla="*/ 9964 h 10168"/>
              <a:gd name="connsiteX7" fmla="*/ 4716 w 6883"/>
              <a:gd name="connsiteY7" fmla="*/ 10168 h 10168"/>
              <a:gd name="connsiteX8" fmla="*/ 5284 w 6883"/>
              <a:gd name="connsiteY8" fmla="*/ 10168 h 10168"/>
              <a:gd name="connsiteX9" fmla="*/ 5373 w 6883"/>
              <a:gd name="connsiteY9" fmla="*/ 10074 h 10168"/>
              <a:gd name="connsiteX10" fmla="*/ 5405 w 6883"/>
              <a:gd name="connsiteY10" fmla="*/ 9979 h 10168"/>
              <a:gd name="connsiteX11" fmla="*/ 6839 w 6883"/>
              <a:gd name="connsiteY11" fmla="*/ 5451 h 10168"/>
              <a:gd name="connsiteX12" fmla="*/ 6839 w 6883"/>
              <a:gd name="connsiteY12" fmla="*/ 4885 h 1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3" h="10168">
                <a:moveTo>
                  <a:pt x="6839" y="4885"/>
                </a:moveTo>
                <a:lnTo>
                  <a:pt x="5405" y="357"/>
                </a:lnTo>
                <a:cubicBezTo>
                  <a:pt x="5395" y="325"/>
                  <a:pt x="5383" y="294"/>
                  <a:pt x="5373" y="262"/>
                </a:cubicBezTo>
                <a:cubicBezTo>
                  <a:pt x="5344" y="168"/>
                  <a:pt x="5314" y="168"/>
                  <a:pt x="5284" y="168"/>
                </a:cubicBezTo>
                <a:lnTo>
                  <a:pt x="4716" y="168"/>
                </a:lnTo>
                <a:lnTo>
                  <a:pt x="50" y="0"/>
                </a:lnTo>
                <a:cubicBezTo>
                  <a:pt x="59" y="3322"/>
                  <a:pt x="-8" y="6643"/>
                  <a:pt x="1" y="9964"/>
                </a:cubicBezTo>
                <a:lnTo>
                  <a:pt x="4716" y="10168"/>
                </a:lnTo>
                <a:lnTo>
                  <a:pt x="5284" y="10168"/>
                </a:lnTo>
                <a:cubicBezTo>
                  <a:pt x="5314" y="10168"/>
                  <a:pt x="5344" y="10074"/>
                  <a:pt x="5373" y="10074"/>
                </a:cubicBezTo>
                <a:cubicBezTo>
                  <a:pt x="5373" y="9979"/>
                  <a:pt x="5405" y="9979"/>
                  <a:pt x="5405" y="9979"/>
                </a:cubicBezTo>
                <a:lnTo>
                  <a:pt x="6839" y="5451"/>
                </a:lnTo>
                <a:cubicBezTo>
                  <a:pt x="6898" y="5262"/>
                  <a:pt x="6898" y="5074"/>
                  <a:pt x="6839" y="4885"/>
                </a:cubicBezTo>
                <a:close/>
              </a:path>
            </a:pathLst>
          </a:custGeom>
          <a:solidFill>
            <a:schemeClr val="accent1"/>
          </a:solidFill>
          <a:ln>
            <a:noFill/>
          </a:ln>
        </p:spPr>
      </p:sp>
      <p:pic>
        <p:nvPicPr>
          <p:cNvPr id="4" name="Picture 3">
            <a:extLst>
              <a:ext uri="{FF2B5EF4-FFF2-40B4-BE49-F238E27FC236}">
                <a16:creationId xmlns:a16="http://schemas.microsoft.com/office/drawing/2014/main" id="{85574217-0E4D-425A-B115-90A6CEC5AC6B}"/>
              </a:ext>
            </a:extLst>
          </p:cNvPr>
          <p:cNvPicPr>
            <a:picLocks noChangeAspect="1"/>
          </p:cNvPicPr>
          <p:nvPr/>
        </p:nvPicPr>
        <p:blipFill rotWithShape="1">
          <a:blip r:embed="rId2">
            <a:extLst>
              <a:ext uri="{28A0092B-C50C-407E-A947-70E740481C1C}">
                <a14:useLocalDpi xmlns:a14="http://schemas.microsoft.com/office/drawing/2010/main" val="0"/>
              </a:ext>
            </a:extLst>
          </a:blip>
          <a:srcRect l="10983" t="13451" r="9293" b="1772"/>
          <a:stretch/>
        </p:blipFill>
        <p:spPr>
          <a:xfrm rot="5400000">
            <a:off x="5074604" y="2439256"/>
            <a:ext cx="4825219" cy="3848319"/>
          </a:xfrm>
          <a:prstGeom prst="rect">
            <a:avLst/>
          </a:prstGeom>
        </p:spPr>
      </p:pic>
    </p:spTree>
    <p:extLst>
      <p:ext uri="{BB962C8B-B14F-4D97-AF65-F5344CB8AC3E}">
        <p14:creationId xmlns:p14="http://schemas.microsoft.com/office/powerpoint/2010/main" val="220881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A6117-AA2B-4B09-8657-C6DFA6B7E199}"/>
              </a:ext>
            </a:extLst>
          </p:cNvPr>
          <p:cNvSpPr>
            <a:spLocks noGrp="1"/>
          </p:cNvSpPr>
          <p:nvPr>
            <p:ph type="title"/>
          </p:nvPr>
        </p:nvSpPr>
        <p:spPr>
          <a:xfrm>
            <a:off x="2750038" y="1723762"/>
            <a:ext cx="9008254" cy="3410475"/>
          </a:xfrm>
        </p:spPr>
        <p:txBody>
          <a:bodyPr vert="horz" lIns="91440" tIns="45720" rIns="91440" bIns="45720" rtlCol="0" anchor="ctr">
            <a:normAutofit/>
          </a:bodyPr>
          <a:lstStyle/>
          <a:p>
            <a:r>
              <a:rPr lang="en-US" sz="6000" dirty="0"/>
              <a:t>Project Background</a:t>
            </a:r>
          </a:p>
        </p:txBody>
      </p:sp>
    </p:spTree>
    <p:extLst>
      <p:ext uri="{BB962C8B-B14F-4D97-AF65-F5344CB8AC3E}">
        <p14:creationId xmlns:p14="http://schemas.microsoft.com/office/powerpoint/2010/main" val="1689862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1541857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2505942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1727664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a:p>
            <a:r>
              <a:rPr lang="en-US" dirty="0"/>
              <a:t>View of Religion</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1796527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a:p>
            <a:r>
              <a:rPr lang="en-US" dirty="0"/>
              <a:t>View of Religion</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r>
              <a:rPr lang="en-US" dirty="0"/>
              <a:t>Sacred Spaces are not shared</a:t>
            </a:r>
          </a:p>
          <a:p>
            <a:endParaRPr lang="en-US" dirty="0"/>
          </a:p>
        </p:txBody>
      </p:sp>
    </p:spTree>
    <p:extLst>
      <p:ext uri="{BB962C8B-B14F-4D97-AF65-F5344CB8AC3E}">
        <p14:creationId xmlns:p14="http://schemas.microsoft.com/office/powerpoint/2010/main" val="1579052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a:p>
            <a:r>
              <a:rPr lang="en-US" dirty="0"/>
              <a:t>View of Religion</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r>
              <a:rPr lang="en-US" dirty="0"/>
              <a:t>Sacred Spaces are not shared</a:t>
            </a:r>
          </a:p>
          <a:p>
            <a:r>
              <a:rPr lang="en-US" dirty="0"/>
              <a:t>Sacred Time</a:t>
            </a:r>
          </a:p>
          <a:p>
            <a:endParaRPr lang="en-US" dirty="0"/>
          </a:p>
        </p:txBody>
      </p:sp>
    </p:spTree>
    <p:extLst>
      <p:ext uri="{BB962C8B-B14F-4D97-AF65-F5344CB8AC3E}">
        <p14:creationId xmlns:p14="http://schemas.microsoft.com/office/powerpoint/2010/main" val="26842394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a:p>
            <a:r>
              <a:rPr lang="en-US" dirty="0"/>
              <a:t>View of Religion</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r>
              <a:rPr lang="en-US" dirty="0"/>
              <a:t>Sacred Spaces are not shared</a:t>
            </a:r>
          </a:p>
          <a:p>
            <a:r>
              <a:rPr lang="en-US" dirty="0"/>
              <a:t>Sacred Time</a:t>
            </a:r>
          </a:p>
          <a:p>
            <a:r>
              <a:rPr lang="en-US" dirty="0"/>
              <a:t>Labels</a:t>
            </a:r>
          </a:p>
          <a:p>
            <a:endParaRPr lang="en-US" dirty="0"/>
          </a:p>
        </p:txBody>
      </p:sp>
    </p:spTree>
    <p:extLst>
      <p:ext uri="{BB962C8B-B14F-4D97-AF65-F5344CB8AC3E}">
        <p14:creationId xmlns:p14="http://schemas.microsoft.com/office/powerpoint/2010/main" val="1884705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6960-33AC-4908-B239-CD14D37A3F1D}"/>
              </a:ext>
            </a:extLst>
          </p:cNvPr>
          <p:cNvSpPr>
            <a:spLocks noGrp="1"/>
          </p:cNvSpPr>
          <p:nvPr>
            <p:ph type="title"/>
          </p:nvPr>
        </p:nvSpPr>
        <p:spPr/>
        <p:txBody>
          <a:bodyPr/>
          <a:lstStyle/>
          <a:p>
            <a:r>
              <a:rPr lang="en-US" dirty="0"/>
              <a:t>Comparison Results</a:t>
            </a:r>
          </a:p>
        </p:txBody>
      </p:sp>
      <p:sp>
        <p:nvSpPr>
          <p:cNvPr id="3" name="Text Placeholder 2">
            <a:extLst>
              <a:ext uri="{FF2B5EF4-FFF2-40B4-BE49-F238E27FC236}">
                <a16:creationId xmlns:a16="http://schemas.microsoft.com/office/drawing/2014/main" id="{2862F33C-008C-45DC-B56E-62FE0F0E52F5}"/>
              </a:ext>
            </a:extLst>
          </p:cNvPr>
          <p:cNvSpPr>
            <a:spLocks noGrp="1"/>
          </p:cNvSpPr>
          <p:nvPr>
            <p:ph type="body" idx="1"/>
          </p:nvPr>
        </p:nvSpPr>
        <p:spPr/>
        <p:txBody>
          <a:bodyPr/>
          <a:lstStyle/>
          <a:p>
            <a:r>
              <a:rPr lang="en-US" dirty="0"/>
              <a:t>Similar</a:t>
            </a:r>
          </a:p>
        </p:txBody>
      </p:sp>
      <p:sp>
        <p:nvSpPr>
          <p:cNvPr id="4" name="Content Placeholder 3">
            <a:extLst>
              <a:ext uri="{FF2B5EF4-FFF2-40B4-BE49-F238E27FC236}">
                <a16:creationId xmlns:a16="http://schemas.microsoft.com/office/drawing/2014/main" id="{248B68FF-E143-4394-9703-B53870B2902A}"/>
              </a:ext>
            </a:extLst>
          </p:cNvPr>
          <p:cNvSpPr>
            <a:spLocks noGrp="1"/>
          </p:cNvSpPr>
          <p:nvPr>
            <p:ph sz="half" idx="2"/>
          </p:nvPr>
        </p:nvSpPr>
        <p:spPr/>
        <p:txBody>
          <a:bodyPr/>
          <a:lstStyle/>
          <a:p>
            <a:r>
              <a:rPr lang="en-US" dirty="0"/>
              <a:t>The Sacred in Relationships (Human Experience)</a:t>
            </a:r>
          </a:p>
          <a:p>
            <a:r>
              <a:rPr lang="en-US" dirty="0"/>
              <a:t>Ethics</a:t>
            </a:r>
          </a:p>
          <a:p>
            <a:r>
              <a:rPr lang="en-US" dirty="0"/>
              <a:t>Sacredness of Nature</a:t>
            </a:r>
          </a:p>
          <a:p>
            <a:r>
              <a:rPr lang="en-US" dirty="0"/>
              <a:t>View of Religion</a:t>
            </a:r>
          </a:p>
        </p:txBody>
      </p:sp>
      <p:sp>
        <p:nvSpPr>
          <p:cNvPr id="5" name="Text Placeholder 4">
            <a:extLst>
              <a:ext uri="{FF2B5EF4-FFF2-40B4-BE49-F238E27FC236}">
                <a16:creationId xmlns:a16="http://schemas.microsoft.com/office/drawing/2014/main" id="{9A7D309C-EE8F-4D1A-B389-775CA55C2A00}"/>
              </a:ext>
            </a:extLst>
          </p:cNvPr>
          <p:cNvSpPr>
            <a:spLocks noGrp="1"/>
          </p:cNvSpPr>
          <p:nvPr>
            <p:ph type="body" sz="quarter" idx="3"/>
          </p:nvPr>
        </p:nvSpPr>
        <p:spPr/>
        <p:txBody>
          <a:bodyPr/>
          <a:lstStyle/>
          <a:p>
            <a:r>
              <a:rPr lang="en-US" dirty="0"/>
              <a:t>Dissimilar</a:t>
            </a:r>
          </a:p>
        </p:txBody>
      </p:sp>
      <p:sp>
        <p:nvSpPr>
          <p:cNvPr id="6" name="Content Placeholder 5">
            <a:extLst>
              <a:ext uri="{FF2B5EF4-FFF2-40B4-BE49-F238E27FC236}">
                <a16:creationId xmlns:a16="http://schemas.microsoft.com/office/drawing/2014/main" id="{887FFDDB-0A4C-4D2A-91DF-6FE2874C9C61}"/>
              </a:ext>
            </a:extLst>
          </p:cNvPr>
          <p:cNvSpPr>
            <a:spLocks noGrp="1"/>
          </p:cNvSpPr>
          <p:nvPr>
            <p:ph sz="quarter" idx="4"/>
          </p:nvPr>
        </p:nvSpPr>
        <p:spPr/>
        <p:txBody>
          <a:bodyPr/>
          <a:lstStyle/>
          <a:p>
            <a:r>
              <a:rPr lang="en-US" dirty="0"/>
              <a:t>Sacred Spaces are not shared</a:t>
            </a:r>
          </a:p>
          <a:p>
            <a:r>
              <a:rPr lang="en-US" dirty="0"/>
              <a:t>Sacred Time</a:t>
            </a:r>
          </a:p>
          <a:p>
            <a:r>
              <a:rPr lang="en-US" dirty="0"/>
              <a:t>Labels</a:t>
            </a:r>
          </a:p>
          <a:p>
            <a:r>
              <a:rPr lang="en-US" dirty="0"/>
              <a:t>View of the question: “Are you religious?”</a:t>
            </a:r>
          </a:p>
          <a:p>
            <a:endParaRPr lang="en-US" dirty="0"/>
          </a:p>
        </p:txBody>
      </p:sp>
    </p:spTree>
    <p:extLst>
      <p:ext uri="{BB962C8B-B14F-4D97-AF65-F5344CB8AC3E}">
        <p14:creationId xmlns:p14="http://schemas.microsoft.com/office/powerpoint/2010/main" val="27870814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1"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52"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53"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54"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55"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56"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57"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58"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59"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60"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61"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62"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64" name="Group 63">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65"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66"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67"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68"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69"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70"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71"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72"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73"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74"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75"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76"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8" name="Rectangle 77">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80" name="Freeform 6">
            <a:extLst>
              <a:ext uri="{FF2B5EF4-FFF2-40B4-BE49-F238E27FC236}">
                <a16:creationId xmlns:a16="http://schemas.microsoft.com/office/drawing/2014/main" id="{7BD08880-457D-4C62-A3B5-6A9B0878C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82" name="Rectangle 81">
            <a:extLst>
              <a:ext uri="{FF2B5EF4-FFF2-40B4-BE49-F238E27FC236}">
                <a16:creationId xmlns:a16="http://schemas.microsoft.com/office/drawing/2014/main" id="{6B79E008-DC37-4666-A916-4A4B8A2B5A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F9A71B15-1984-4C52-9D91-56CF265D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 y="0"/>
            <a:ext cx="7540751" cy="6858000"/>
          </a:xfrm>
          <a:prstGeom prst="rect">
            <a:avLst/>
          </a:prstGeom>
          <a:solidFill>
            <a:schemeClr val="tx2">
              <a:lumMod val="50000"/>
              <a:alpha val="9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FABA6117-AA2B-4B09-8657-C6DFA6B7E199}"/>
              </a:ext>
            </a:extLst>
          </p:cNvPr>
          <p:cNvSpPr>
            <a:spLocks noGrp="1"/>
          </p:cNvSpPr>
          <p:nvPr>
            <p:ph type="title"/>
          </p:nvPr>
        </p:nvSpPr>
        <p:spPr>
          <a:xfrm>
            <a:off x="540278" y="967417"/>
            <a:ext cx="6675215" cy="3943250"/>
          </a:xfrm>
        </p:spPr>
        <p:txBody>
          <a:bodyPr vert="horz" lIns="91440" tIns="45720" rIns="91440" bIns="45720" rtlCol="0" anchor="b">
            <a:normAutofit/>
          </a:bodyPr>
          <a:lstStyle/>
          <a:p>
            <a:r>
              <a:rPr lang="en-US" dirty="0">
                <a:solidFill>
                  <a:srgbClr val="FEFFFF"/>
                </a:solidFill>
              </a:rPr>
              <a:t>What does it then mean to be Human?</a:t>
            </a:r>
          </a:p>
        </p:txBody>
      </p:sp>
      <p:pic>
        <p:nvPicPr>
          <p:cNvPr id="38" name="Picture 37">
            <a:extLst>
              <a:ext uri="{FF2B5EF4-FFF2-40B4-BE49-F238E27FC236}">
                <a16:creationId xmlns:a16="http://schemas.microsoft.com/office/drawing/2014/main" id="{9031C804-8E31-4251-9892-1E1A705B7690}"/>
              </a:ext>
            </a:extLst>
          </p:cNvPr>
          <p:cNvPicPr>
            <a:picLocks noChangeAspect="1"/>
          </p:cNvPicPr>
          <p:nvPr/>
        </p:nvPicPr>
        <p:blipFill rotWithShape="1">
          <a:blip r:embed="rId2">
            <a:extLst>
              <a:ext uri="{28A0092B-C50C-407E-A947-70E740481C1C}">
                <a14:useLocalDpi xmlns:a14="http://schemas.microsoft.com/office/drawing/2010/main" val="0"/>
              </a:ext>
            </a:extLst>
          </a:blip>
          <a:srcRect t="17053" r="-1" b="-1"/>
          <a:stretch/>
        </p:blipFill>
        <p:spPr>
          <a:xfrm>
            <a:off x="7540750" y="-393"/>
            <a:ext cx="4651250" cy="6858786"/>
          </a:xfrm>
          <a:prstGeom prst="rect">
            <a:avLst/>
          </a:prstGeom>
        </p:spPr>
      </p:pic>
      <p:sp>
        <p:nvSpPr>
          <p:cNvPr id="86" name="Freeform 23">
            <a:extLst>
              <a:ext uri="{FF2B5EF4-FFF2-40B4-BE49-F238E27FC236}">
                <a16:creationId xmlns:a16="http://schemas.microsoft.com/office/drawing/2014/main" id="{C3342805-0EAA-42F0-9D6F-8ED1D6BA36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5033007"/>
            <a:ext cx="8404003" cy="857047"/>
          </a:xfrm>
          <a:custGeom>
            <a:avLst/>
            <a:gdLst>
              <a:gd name="connsiteX0" fmla="*/ 0 w 8404003"/>
              <a:gd name="connsiteY0" fmla="*/ 0 h 857047"/>
              <a:gd name="connsiteX1" fmla="*/ 797860 w 8404003"/>
              <a:gd name="connsiteY1" fmla="*/ 0 h 857047"/>
              <a:gd name="connsiteX2" fmla="*/ 2482050 w 8404003"/>
              <a:gd name="connsiteY2" fmla="*/ 0 h 857047"/>
              <a:gd name="connsiteX3" fmla="*/ 3003610 w 8404003"/>
              <a:gd name="connsiteY3" fmla="*/ 0 h 857047"/>
              <a:gd name="connsiteX4" fmla="*/ 3219959 w 8404003"/>
              <a:gd name="connsiteY4" fmla="*/ 0 h 857047"/>
              <a:gd name="connsiteX5" fmla="*/ 3311869 w 8404003"/>
              <a:gd name="connsiteY5" fmla="*/ 0 h 857047"/>
              <a:gd name="connsiteX6" fmla="*/ 3326218 w 8404003"/>
              <a:gd name="connsiteY6" fmla="*/ 0 h 857047"/>
              <a:gd name="connsiteX7" fmla="*/ 3426656 w 8404003"/>
              <a:gd name="connsiteY7" fmla="*/ 0 h 857047"/>
              <a:gd name="connsiteX8" fmla="*/ 3516436 w 8404003"/>
              <a:gd name="connsiteY8" fmla="*/ 0 h 857047"/>
              <a:gd name="connsiteX9" fmla="*/ 3601649 w 8404003"/>
              <a:gd name="connsiteY9" fmla="*/ 0 h 857047"/>
              <a:gd name="connsiteX10" fmla="*/ 3699274 w 8404003"/>
              <a:gd name="connsiteY10" fmla="*/ 0 h 857047"/>
              <a:gd name="connsiteX11" fmla="*/ 3718421 w 8404003"/>
              <a:gd name="connsiteY11" fmla="*/ 0 h 857047"/>
              <a:gd name="connsiteX12" fmla="*/ 3910939 w 8404003"/>
              <a:gd name="connsiteY12" fmla="*/ 0 h 857047"/>
              <a:gd name="connsiteX13" fmla="*/ 3927053 w 8404003"/>
              <a:gd name="connsiteY13" fmla="*/ 0 h 857047"/>
              <a:gd name="connsiteX14" fmla="*/ 4198137 w 8404003"/>
              <a:gd name="connsiteY14" fmla="*/ 0 h 857047"/>
              <a:gd name="connsiteX15" fmla="*/ 4230161 w 8404003"/>
              <a:gd name="connsiteY15" fmla="*/ 0 h 857047"/>
              <a:gd name="connsiteX16" fmla="*/ 4245215 w 8404003"/>
              <a:gd name="connsiteY16" fmla="*/ 0 h 857047"/>
              <a:gd name="connsiteX17" fmla="*/ 4350592 w 8404003"/>
              <a:gd name="connsiteY17" fmla="*/ 0 h 857047"/>
              <a:gd name="connsiteX18" fmla="*/ 4357296 w 8404003"/>
              <a:gd name="connsiteY18" fmla="*/ 0 h 857047"/>
              <a:gd name="connsiteX19" fmla="*/ 4404222 w 8404003"/>
              <a:gd name="connsiteY19" fmla="*/ 0 h 857047"/>
              <a:gd name="connsiteX20" fmla="*/ 4531592 w 8404003"/>
              <a:gd name="connsiteY20" fmla="*/ 0 h 857047"/>
              <a:gd name="connsiteX21" fmla="*/ 4598953 w 8404003"/>
              <a:gd name="connsiteY21" fmla="*/ 0 h 857047"/>
              <a:gd name="connsiteX22" fmla="*/ 4779630 w 8404003"/>
              <a:gd name="connsiteY22" fmla="*/ 0 h 857047"/>
              <a:gd name="connsiteX23" fmla="*/ 5132321 w 8404003"/>
              <a:gd name="connsiteY23" fmla="*/ 0 h 857047"/>
              <a:gd name="connsiteX24" fmla="*/ 5141543 w 8404003"/>
              <a:gd name="connsiteY24" fmla="*/ 0 h 857047"/>
              <a:gd name="connsiteX25" fmla="*/ 5188556 w 8404003"/>
              <a:gd name="connsiteY25" fmla="*/ 0 h 857047"/>
              <a:gd name="connsiteX26" fmla="*/ 5206100 w 8404003"/>
              <a:gd name="connsiteY26" fmla="*/ 0 h 857047"/>
              <a:gd name="connsiteX27" fmla="*/ 5722554 w 8404003"/>
              <a:gd name="connsiteY27" fmla="*/ 0 h 857047"/>
              <a:gd name="connsiteX28" fmla="*/ 5732230 w 8404003"/>
              <a:gd name="connsiteY28" fmla="*/ 0 h 857047"/>
              <a:gd name="connsiteX29" fmla="*/ 5798594 w 8404003"/>
              <a:gd name="connsiteY29" fmla="*/ 0 h 857047"/>
              <a:gd name="connsiteX30" fmla="*/ 5799962 w 8404003"/>
              <a:gd name="connsiteY30" fmla="*/ 0 h 857047"/>
              <a:gd name="connsiteX31" fmla="*/ 6338565 w 8404003"/>
              <a:gd name="connsiteY31" fmla="*/ 0 h 857047"/>
              <a:gd name="connsiteX32" fmla="*/ 6649966 w 8404003"/>
              <a:gd name="connsiteY32" fmla="*/ 0 h 857047"/>
              <a:gd name="connsiteX33" fmla="*/ 6730668 w 8404003"/>
              <a:gd name="connsiteY33" fmla="*/ 0 h 857047"/>
              <a:gd name="connsiteX34" fmla="*/ 7178721 w 8404003"/>
              <a:gd name="connsiteY34" fmla="*/ 0 h 857047"/>
              <a:gd name="connsiteX35" fmla="*/ 7277889 w 8404003"/>
              <a:gd name="connsiteY35" fmla="*/ 0 h 857047"/>
              <a:gd name="connsiteX36" fmla="*/ 7782893 w 8404003"/>
              <a:gd name="connsiteY36" fmla="*/ 0 h 857047"/>
              <a:gd name="connsiteX37" fmla="*/ 8006080 w 8404003"/>
              <a:gd name="connsiteY37" fmla="*/ 0 h 857047"/>
              <a:gd name="connsiteX38" fmla="*/ 8030270 w 8404003"/>
              <a:gd name="connsiteY38" fmla="*/ 10516 h 857047"/>
              <a:gd name="connsiteX39" fmla="*/ 8035108 w 8404003"/>
              <a:gd name="connsiteY39" fmla="*/ 15774 h 857047"/>
              <a:gd name="connsiteX40" fmla="*/ 8393118 w 8404003"/>
              <a:gd name="connsiteY40" fmla="*/ 404863 h 857047"/>
              <a:gd name="connsiteX41" fmla="*/ 8393118 w 8404003"/>
              <a:gd name="connsiteY41" fmla="*/ 452185 h 857047"/>
              <a:gd name="connsiteX42" fmla="*/ 8035108 w 8404003"/>
              <a:gd name="connsiteY42" fmla="*/ 841273 h 857047"/>
              <a:gd name="connsiteX43" fmla="*/ 8030270 w 8404003"/>
              <a:gd name="connsiteY43" fmla="*/ 846531 h 857047"/>
              <a:gd name="connsiteX44" fmla="*/ 8006080 w 8404003"/>
              <a:gd name="connsiteY44" fmla="*/ 857047 h 857047"/>
              <a:gd name="connsiteX45" fmla="*/ 7889742 w 8404003"/>
              <a:gd name="connsiteY45" fmla="*/ 857047 h 857047"/>
              <a:gd name="connsiteX46" fmla="*/ 7782893 w 8404003"/>
              <a:gd name="connsiteY46" fmla="*/ 857047 h 857047"/>
              <a:gd name="connsiteX47" fmla="*/ 7776190 w 8404003"/>
              <a:gd name="connsiteY47" fmla="*/ 857047 h 857047"/>
              <a:gd name="connsiteX48" fmla="*/ 7730315 w 8404003"/>
              <a:gd name="connsiteY48" fmla="*/ 857047 h 857047"/>
              <a:gd name="connsiteX49" fmla="*/ 7729264 w 8404003"/>
              <a:gd name="connsiteY49" fmla="*/ 857047 h 857047"/>
              <a:gd name="connsiteX50" fmla="*/ 7601893 w 8404003"/>
              <a:gd name="connsiteY50" fmla="*/ 857047 h 857047"/>
              <a:gd name="connsiteX51" fmla="*/ 7467477 w 8404003"/>
              <a:gd name="connsiteY51" fmla="*/ 857047 h 857047"/>
              <a:gd name="connsiteX52" fmla="*/ 7353856 w 8404003"/>
              <a:gd name="connsiteY52" fmla="*/ 857047 h 857047"/>
              <a:gd name="connsiteX53" fmla="*/ 7075374 w 8404003"/>
              <a:gd name="connsiteY53" fmla="*/ 857047 h 857047"/>
              <a:gd name="connsiteX54" fmla="*/ 6944929 w 8404003"/>
              <a:gd name="connsiteY54" fmla="*/ 857047 h 857047"/>
              <a:gd name="connsiteX55" fmla="*/ 6528153 w 8404003"/>
              <a:gd name="connsiteY55" fmla="*/ 857047 h 857047"/>
              <a:gd name="connsiteX56" fmla="*/ 6334891 w 8404003"/>
              <a:gd name="connsiteY56" fmla="*/ 857047 h 857047"/>
              <a:gd name="connsiteX57" fmla="*/ 5799962 w 8404003"/>
              <a:gd name="connsiteY57" fmla="*/ 857047 h 857047"/>
              <a:gd name="connsiteX58" fmla="*/ 5722554 w 8404003"/>
              <a:gd name="connsiteY58" fmla="*/ 857047 h 857047"/>
              <a:gd name="connsiteX59" fmla="*/ 5648775 w 8404003"/>
              <a:gd name="connsiteY59" fmla="*/ 857047 h 857047"/>
              <a:gd name="connsiteX60" fmla="*/ 5483520 w 8404003"/>
              <a:gd name="connsiteY60" fmla="*/ 857047 h 857047"/>
              <a:gd name="connsiteX61" fmla="*/ 5473550 w 8404003"/>
              <a:gd name="connsiteY61" fmla="*/ 857047 h 857047"/>
              <a:gd name="connsiteX62" fmla="*/ 5132321 w 8404003"/>
              <a:gd name="connsiteY62" fmla="*/ 857047 h 857047"/>
              <a:gd name="connsiteX63" fmla="*/ 5047108 w 8404003"/>
              <a:gd name="connsiteY63" fmla="*/ 857047 h 857047"/>
              <a:gd name="connsiteX64" fmla="*/ 4954764 w 8404003"/>
              <a:gd name="connsiteY64" fmla="*/ 857047 h 857047"/>
              <a:gd name="connsiteX65" fmla="*/ 4930335 w 8404003"/>
              <a:gd name="connsiteY65" fmla="*/ 857047 h 857047"/>
              <a:gd name="connsiteX66" fmla="*/ 4450619 w 8404003"/>
              <a:gd name="connsiteY66" fmla="*/ 857047 h 857047"/>
              <a:gd name="connsiteX67" fmla="*/ 4350592 w 8404003"/>
              <a:gd name="connsiteY67" fmla="*/ 857047 h 857047"/>
              <a:gd name="connsiteX68" fmla="*/ 4335538 w 8404003"/>
              <a:gd name="connsiteY68" fmla="*/ 857047 h 857047"/>
              <a:gd name="connsiteX69" fmla="*/ 4230161 w 8404003"/>
              <a:gd name="connsiteY69" fmla="*/ 857047 h 857047"/>
              <a:gd name="connsiteX70" fmla="*/ 4215812 w 8404003"/>
              <a:gd name="connsiteY70" fmla="*/ 857047 h 857047"/>
              <a:gd name="connsiteX71" fmla="*/ 4115374 w 8404003"/>
              <a:gd name="connsiteY71" fmla="*/ 857047 h 857047"/>
              <a:gd name="connsiteX72" fmla="*/ 4049804 w 8404003"/>
              <a:gd name="connsiteY72" fmla="*/ 857047 h 857047"/>
              <a:gd name="connsiteX73" fmla="*/ 3842757 w 8404003"/>
              <a:gd name="connsiteY73" fmla="*/ 857047 h 857047"/>
              <a:gd name="connsiteX74" fmla="*/ 3614977 w 8404003"/>
              <a:gd name="connsiteY74" fmla="*/ 857047 h 857047"/>
              <a:gd name="connsiteX75" fmla="*/ 3516436 w 8404003"/>
              <a:gd name="connsiteY75" fmla="*/ 857047 h 857047"/>
              <a:gd name="connsiteX76" fmla="*/ 3452333 w 8404003"/>
              <a:gd name="connsiteY76" fmla="*/ 857047 h 857047"/>
              <a:gd name="connsiteX77" fmla="*/ 3311869 w 8404003"/>
              <a:gd name="connsiteY77" fmla="*/ 857047 h 857047"/>
              <a:gd name="connsiteX78" fmla="*/ 3300088 w 8404003"/>
              <a:gd name="connsiteY78" fmla="*/ 857047 h 857047"/>
              <a:gd name="connsiteX79" fmla="*/ 3272588 w 8404003"/>
              <a:gd name="connsiteY79" fmla="*/ 857047 h 857047"/>
              <a:gd name="connsiteX80" fmla="*/ 3179295 w 8404003"/>
              <a:gd name="connsiteY80" fmla="*/ 857047 h 857047"/>
              <a:gd name="connsiteX81" fmla="*/ 3003610 w 8404003"/>
              <a:gd name="connsiteY81" fmla="*/ 857047 h 857047"/>
              <a:gd name="connsiteX82" fmla="*/ 2997618 w 8404003"/>
              <a:gd name="connsiteY82" fmla="*/ 857047 h 857047"/>
              <a:gd name="connsiteX83" fmla="*/ 797860 w 8404003"/>
              <a:gd name="connsiteY83" fmla="*/ 857047 h 857047"/>
              <a:gd name="connsiteX84" fmla="*/ 0 w 8404003"/>
              <a:gd name="connsiteY84" fmla="*/ 857047 h 857047"/>
              <a:gd name="connsiteX85" fmla="*/ 0 w 8404003"/>
              <a:gd name="connsiteY85" fmla="*/ 0 h 85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404003" h="857047">
                <a:moveTo>
                  <a:pt x="0" y="0"/>
                </a:moveTo>
                <a:cubicBezTo>
                  <a:pt x="0" y="0"/>
                  <a:pt x="0" y="0"/>
                  <a:pt x="797860" y="0"/>
                </a:cubicBezTo>
                <a:cubicBezTo>
                  <a:pt x="797860" y="0"/>
                  <a:pt x="797860" y="0"/>
                  <a:pt x="2482050" y="0"/>
                </a:cubicBezTo>
                <a:lnTo>
                  <a:pt x="3003610" y="0"/>
                </a:lnTo>
                <a:cubicBezTo>
                  <a:pt x="3003610" y="0"/>
                  <a:pt x="3003610" y="0"/>
                  <a:pt x="3219959" y="0"/>
                </a:cubicBezTo>
                <a:lnTo>
                  <a:pt x="3311869" y="0"/>
                </a:lnTo>
                <a:lnTo>
                  <a:pt x="3326218" y="0"/>
                </a:lnTo>
                <a:lnTo>
                  <a:pt x="3426656" y="0"/>
                </a:lnTo>
                <a:lnTo>
                  <a:pt x="3516436" y="0"/>
                </a:lnTo>
                <a:cubicBezTo>
                  <a:pt x="3516436" y="0"/>
                  <a:pt x="3516436" y="0"/>
                  <a:pt x="3601649" y="0"/>
                </a:cubicBezTo>
                <a:lnTo>
                  <a:pt x="3699274" y="0"/>
                </a:lnTo>
                <a:lnTo>
                  <a:pt x="3718421" y="0"/>
                </a:lnTo>
                <a:cubicBezTo>
                  <a:pt x="3768918" y="0"/>
                  <a:pt x="3832038" y="0"/>
                  <a:pt x="3910939" y="0"/>
                </a:cubicBezTo>
                <a:lnTo>
                  <a:pt x="3927053" y="0"/>
                </a:lnTo>
                <a:lnTo>
                  <a:pt x="4198137" y="0"/>
                </a:lnTo>
                <a:lnTo>
                  <a:pt x="4230161" y="0"/>
                </a:lnTo>
                <a:lnTo>
                  <a:pt x="4245215" y="0"/>
                </a:lnTo>
                <a:lnTo>
                  <a:pt x="4350592" y="0"/>
                </a:lnTo>
                <a:lnTo>
                  <a:pt x="4357296" y="0"/>
                </a:lnTo>
                <a:lnTo>
                  <a:pt x="4404222" y="0"/>
                </a:lnTo>
                <a:lnTo>
                  <a:pt x="4531592" y="0"/>
                </a:lnTo>
                <a:lnTo>
                  <a:pt x="4598953" y="0"/>
                </a:lnTo>
                <a:lnTo>
                  <a:pt x="4779630" y="0"/>
                </a:lnTo>
                <a:lnTo>
                  <a:pt x="5132321" y="0"/>
                </a:lnTo>
                <a:cubicBezTo>
                  <a:pt x="5132321" y="0"/>
                  <a:pt x="5132321" y="0"/>
                  <a:pt x="5141543" y="0"/>
                </a:cubicBezTo>
                <a:lnTo>
                  <a:pt x="5188556" y="0"/>
                </a:lnTo>
                <a:lnTo>
                  <a:pt x="5206100" y="0"/>
                </a:lnTo>
                <a:cubicBezTo>
                  <a:pt x="5279879" y="0"/>
                  <a:pt x="5427438" y="0"/>
                  <a:pt x="5722554" y="0"/>
                </a:cubicBezTo>
                <a:cubicBezTo>
                  <a:pt x="5722554" y="0"/>
                  <a:pt x="5722554" y="0"/>
                  <a:pt x="5732230" y="0"/>
                </a:cubicBezTo>
                <a:lnTo>
                  <a:pt x="5798594" y="0"/>
                </a:lnTo>
                <a:lnTo>
                  <a:pt x="5799962" y="0"/>
                </a:lnTo>
                <a:cubicBezTo>
                  <a:pt x="5799962" y="0"/>
                  <a:pt x="5799962" y="0"/>
                  <a:pt x="6338565" y="0"/>
                </a:cubicBezTo>
                <a:lnTo>
                  <a:pt x="6649966" y="0"/>
                </a:lnTo>
                <a:lnTo>
                  <a:pt x="6730668" y="0"/>
                </a:lnTo>
                <a:lnTo>
                  <a:pt x="7178721" y="0"/>
                </a:lnTo>
                <a:lnTo>
                  <a:pt x="7277889" y="0"/>
                </a:lnTo>
                <a:lnTo>
                  <a:pt x="7782893" y="0"/>
                </a:lnTo>
                <a:lnTo>
                  <a:pt x="8006080" y="0"/>
                </a:lnTo>
                <a:cubicBezTo>
                  <a:pt x="8015756" y="0"/>
                  <a:pt x="8025432" y="5258"/>
                  <a:pt x="8030270" y="10516"/>
                </a:cubicBezTo>
                <a:cubicBezTo>
                  <a:pt x="8030270" y="10516"/>
                  <a:pt x="8035108" y="10516"/>
                  <a:pt x="8035108" y="15774"/>
                </a:cubicBezTo>
                <a:cubicBezTo>
                  <a:pt x="8035108" y="15774"/>
                  <a:pt x="8035108" y="15774"/>
                  <a:pt x="8393118" y="404863"/>
                </a:cubicBezTo>
                <a:cubicBezTo>
                  <a:pt x="8407632" y="415379"/>
                  <a:pt x="8407632" y="436411"/>
                  <a:pt x="8393118" y="452185"/>
                </a:cubicBezTo>
                <a:cubicBezTo>
                  <a:pt x="8393118" y="452185"/>
                  <a:pt x="8393118" y="452185"/>
                  <a:pt x="8035108" y="841273"/>
                </a:cubicBezTo>
                <a:cubicBezTo>
                  <a:pt x="8035108" y="841273"/>
                  <a:pt x="8030270" y="841273"/>
                  <a:pt x="8030270" y="846531"/>
                </a:cubicBezTo>
                <a:cubicBezTo>
                  <a:pt x="8025432" y="851789"/>
                  <a:pt x="8015756" y="857047"/>
                  <a:pt x="8006080" y="857047"/>
                </a:cubicBezTo>
                <a:cubicBezTo>
                  <a:pt x="8006080" y="857047"/>
                  <a:pt x="8006080" y="857047"/>
                  <a:pt x="7889742" y="857047"/>
                </a:cubicBezTo>
                <a:lnTo>
                  <a:pt x="7782893" y="857047"/>
                </a:lnTo>
                <a:lnTo>
                  <a:pt x="7776190" y="857047"/>
                </a:lnTo>
                <a:lnTo>
                  <a:pt x="7730315" y="857047"/>
                </a:lnTo>
                <a:lnTo>
                  <a:pt x="7729264" y="857047"/>
                </a:lnTo>
                <a:lnTo>
                  <a:pt x="7601893" y="857047"/>
                </a:lnTo>
                <a:lnTo>
                  <a:pt x="7467477" y="857047"/>
                </a:lnTo>
                <a:lnTo>
                  <a:pt x="7353856" y="857047"/>
                </a:lnTo>
                <a:lnTo>
                  <a:pt x="7075374" y="857047"/>
                </a:lnTo>
                <a:lnTo>
                  <a:pt x="6944929" y="857047"/>
                </a:lnTo>
                <a:lnTo>
                  <a:pt x="6528153" y="857047"/>
                </a:lnTo>
                <a:lnTo>
                  <a:pt x="6334891" y="857047"/>
                </a:lnTo>
                <a:lnTo>
                  <a:pt x="5799962" y="857047"/>
                </a:lnTo>
                <a:cubicBezTo>
                  <a:pt x="5799962" y="857047"/>
                  <a:pt x="5799962" y="857047"/>
                  <a:pt x="5722554" y="857047"/>
                </a:cubicBezTo>
                <a:cubicBezTo>
                  <a:pt x="5722554" y="857047"/>
                  <a:pt x="5722554" y="857047"/>
                  <a:pt x="5648775" y="857047"/>
                </a:cubicBezTo>
                <a:lnTo>
                  <a:pt x="5483520" y="857047"/>
                </a:lnTo>
                <a:lnTo>
                  <a:pt x="5473550" y="857047"/>
                </a:lnTo>
                <a:cubicBezTo>
                  <a:pt x="5390548" y="857047"/>
                  <a:pt x="5279879" y="857047"/>
                  <a:pt x="5132321" y="857047"/>
                </a:cubicBezTo>
                <a:cubicBezTo>
                  <a:pt x="5132321" y="857047"/>
                  <a:pt x="5132321" y="857047"/>
                  <a:pt x="5047108" y="857047"/>
                </a:cubicBezTo>
                <a:lnTo>
                  <a:pt x="4954764" y="857047"/>
                </a:lnTo>
                <a:lnTo>
                  <a:pt x="4930335" y="857047"/>
                </a:lnTo>
                <a:cubicBezTo>
                  <a:pt x="4829342" y="857047"/>
                  <a:pt x="4677853" y="857047"/>
                  <a:pt x="4450619" y="857047"/>
                </a:cubicBezTo>
                <a:lnTo>
                  <a:pt x="4350592" y="857047"/>
                </a:lnTo>
                <a:lnTo>
                  <a:pt x="4335538" y="857047"/>
                </a:lnTo>
                <a:lnTo>
                  <a:pt x="4230161" y="857047"/>
                </a:lnTo>
                <a:lnTo>
                  <a:pt x="4215812" y="857047"/>
                </a:lnTo>
                <a:lnTo>
                  <a:pt x="4115374" y="857047"/>
                </a:lnTo>
                <a:lnTo>
                  <a:pt x="4049804" y="857047"/>
                </a:lnTo>
                <a:lnTo>
                  <a:pt x="3842757" y="857047"/>
                </a:lnTo>
                <a:lnTo>
                  <a:pt x="3614977" y="857047"/>
                </a:lnTo>
                <a:lnTo>
                  <a:pt x="3516436" y="857047"/>
                </a:lnTo>
                <a:cubicBezTo>
                  <a:pt x="3516436" y="857047"/>
                  <a:pt x="3516436" y="857047"/>
                  <a:pt x="3452333" y="857047"/>
                </a:cubicBezTo>
                <a:lnTo>
                  <a:pt x="3311869" y="857047"/>
                </a:lnTo>
                <a:lnTo>
                  <a:pt x="3300088" y="857047"/>
                </a:lnTo>
                <a:lnTo>
                  <a:pt x="3272588" y="857047"/>
                </a:lnTo>
                <a:lnTo>
                  <a:pt x="3179295" y="857047"/>
                </a:lnTo>
                <a:lnTo>
                  <a:pt x="3003610" y="857047"/>
                </a:lnTo>
                <a:lnTo>
                  <a:pt x="2997618" y="857047"/>
                </a:lnTo>
                <a:cubicBezTo>
                  <a:pt x="2683367" y="857047"/>
                  <a:pt x="2054864" y="857047"/>
                  <a:pt x="797860" y="857047"/>
                </a:cubicBezTo>
                <a:cubicBezTo>
                  <a:pt x="797860" y="857047"/>
                  <a:pt x="797860" y="857047"/>
                  <a:pt x="0" y="857047"/>
                </a:cubicBezTo>
                <a:cubicBezTo>
                  <a:pt x="0" y="857047"/>
                  <a:pt x="0" y="857047"/>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en-US"/>
          </a:p>
        </p:txBody>
      </p:sp>
    </p:spTree>
    <p:extLst>
      <p:ext uri="{BB962C8B-B14F-4D97-AF65-F5344CB8AC3E}">
        <p14:creationId xmlns:p14="http://schemas.microsoft.com/office/powerpoint/2010/main" val="3420097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a:bodyPr>
          <a:lstStyle/>
          <a:p>
            <a:r>
              <a:rPr lang="en-US" sz="3600" b="1" dirty="0"/>
              <a:t>From Theory to Praxis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Relationships are extremely important</a:t>
            </a:r>
          </a:p>
        </p:txBody>
      </p:sp>
      <p:pic>
        <p:nvPicPr>
          <p:cNvPr id="20" name="Content Placeholder 19">
            <a:extLst>
              <a:ext uri="{FF2B5EF4-FFF2-40B4-BE49-F238E27FC236}">
                <a16:creationId xmlns:a16="http://schemas.microsoft.com/office/drawing/2014/main" id="{E00297B4-5A63-4F1A-B896-FE30490D17F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5751"/>
          <a:stretch/>
        </p:blipFill>
        <p:spPr>
          <a:xfrm>
            <a:off x="7614909" y="14068"/>
            <a:ext cx="4586044" cy="6858000"/>
          </a:xfrm>
        </p:spPr>
      </p:pic>
    </p:spTree>
    <p:extLst>
      <p:ext uri="{BB962C8B-B14F-4D97-AF65-F5344CB8AC3E}">
        <p14:creationId xmlns:p14="http://schemas.microsoft.com/office/powerpoint/2010/main" val="28555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A6117-AA2B-4B09-8657-C6DFA6B7E199}"/>
              </a:ext>
            </a:extLst>
          </p:cNvPr>
          <p:cNvSpPr>
            <a:spLocks noGrp="1"/>
          </p:cNvSpPr>
          <p:nvPr>
            <p:ph type="title"/>
          </p:nvPr>
        </p:nvSpPr>
        <p:spPr>
          <a:xfrm>
            <a:off x="2750038" y="1723762"/>
            <a:ext cx="9008254" cy="3410475"/>
          </a:xfrm>
        </p:spPr>
        <p:txBody>
          <a:bodyPr vert="horz" lIns="91440" tIns="45720" rIns="91440" bIns="45720" rtlCol="0" anchor="ctr">
            <a:normAutofit/>
          </a:bodyPr>
          <a:lstStyle/>
          <a:p>
            <a:r>
              <a:rPr lang="en-US" sz="6000" dirty="0"/>
              <a:t>The American “Nones”</a:t>
            </a:r>
          </a:p>
        </p:txBody>
      </p:sp>
    </p:spTree>
    <p:extLst>
      <p:ext uri="{BB962C8B-B14F-4D97-AF65-F5344CB8AC3E}">
        <p14:creationId xmlns:p14="http://schemas.microsoft.com/office/powerpoint/2010/main" val="3417015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a:bodyPr>
          <a:lstStyle/>
          <a:p>
            <a:r>
              <a:rPr lang="en-US" sz="3600" b="1" dirty="0"/>
              <a:t>From Theory to Praxis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Relationships are extremely important</a:t>
            </a:r>
          </a:p>
          <a:p>
            <a:pPr marL="742950" lvl="1" indent="-285750">
              <a:buFont typeface="Arial" panose="020B0604020202020204" pitchFamily="34" charset="0"/>
              <a:buChar char="•"/>
            </a:pPr>
            <a:r>
              <a:rPr lang="en-US" sz="1800" dirty="0"/>
              <a:t>Japanese Models</a:t>
            </a:r>
          </a:p>
        </p:txBody>
      </p:sp>
      <p:pic>
        <p:nvPicPr>
          <p:cNvPr id="7" name="Content Placeholder 6">
            <a:extLst>
              <a:ext uri="{FF2B5EF4-FFF2-40B4-BE49-F238E27FC236}">
                <a16:creationId xmlns:a16="http://schemas.microsoft.com/office/drawing/2014/main" id="{9E2A5248-B86B-4242-87D1-1CCC4B9631B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5400000">
            <a:off x="6177169" y="859786"/>
            <a:ext cx="6851238" cy="5138428"/>
          </a:xfrm>
        </p:spPr>
      </p:pic>
    </p:spTree>
    <p:extLst>
      <p:ext uri="{BB962C8B-B14F-4D97-AF65-F5344CB8AC3E}">
        <p14:creationId xmlns:p14="http://schemas.microsoft.com/office/powerpoint/2010/main" val="14639029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a:bodyPr>
          <a:lstStyle/>
          <a:p>
            <a:r>
              <a:rPr lang="en-US" sz="3600" b="1" dirty="0"/>
              <a:t>From Theory to Praxis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Relationships are extremely important</a:t>
            </a:r>
          </a:p>
          <a:p>
            <a:pPr marL="742950" lvl="1" indent="-285750">
              <a:buFont typeface="Arial" panose="020B0604020202020204" pitchFamily="34" charset="0"/>
              <a:buChar char="•"/>
            </a:pPr>
            <a:r>
              <a:rPr lang="en-US" sz="1800" dirty="0"/>
              <a:t>Japanese Models</a:t>
            </a:r>
          </a:p>
          <a:p>
            <a:pPr marL="285750" indent="-285750">
              <a:buFont typeface="Arial" panose="020B0604020202020204" pitchFamily="34" charset="0"/>
              <a:buChar char="•"/>
            </a:pPr>
            <a:r>
              <a:rPr lang="en-US" sz="2000" dirty="0"/>
              <a:t>The Nones are not irreligious nor amoral</a:t>
            </a:r>
            <a:r>
              <a:rPr lang="en-US" sz="2000" baseline="30000" dirty="0"/>
              <a:t>5</a:t>
            </a:r>
            <a:endParaRPr lang="en-US" sz="2000" dirty="0"/>
          </a:p>
        </p:txBody>
      </p:sp>
      <p:pic>
        <p:nvPicPr>
          <p:cNvPr id="7" name="Content Placeholder 6">
            <a:extLst>
              <a:ext uri="{FF2B5EF4-FFF2-40B4-BE49-F238E27FC236}">
                <a16:creationId xmlns:a16="http://schemas.microsoft.com/office/drawing/2014/main" id="{AC6D1622-556F-41EE-9107-0848915ED14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974013" y="1043145"/>
            <a:ext cx="3257550" cy="4752975"/>
          </a:xfrm>
        </p:spPr>
      </p:pic>
    </p:spTree>
    <p:extLst>
      <p:ext uri="{BB962C8B-B14F-4D97-AF65-F5344CB8AC3E}">
        <p14:creationId xmlns:p14="http://schemas.microsoft.com/office/powerpoint/2010/main" val="2625064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a:bodyPr>
          <a:lstStyle/>
          <a:p>
            <a:r>
              <a:rPr lang="en-US" sz="3600" b="1" dirty="0"/>
              <a:t>From Theory to Praxis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Relationships are extremely important</a:t>
            </a:r>
          </a:p>
          <a:p>
            <a:pPr marL="742950" lvl="1" indent="-285750">
              <a:buFont typeface="Arial" panose="020B0604020202020204" pitchFamily="34" charset="0"/>
              <a:buChar char="•"/>
            </a:pPr>
            <a:r>
              <a:rPr lang="en-US" sz="1800" dirty="0"/>
              <a:t>Japanese Models</a:t>
            </a:r>
          </a:p>
          <a:p>
            <a:pPr marL="285750" indent="-285750">
              <a:buFont typeface="Arial" panose="020B0604020202020204" pitchFamily="34" charset="0"/>
              <a:buChar char="•"/>
            </a:pPr>
            <a:r>
              <a:rPr lang="en-US" sz="2000" dirty="0"/>
              <a:t>The Nones are not irreligious nor amoral</a:t>
            </a:r>
            <a:r>
              <a:rPr lang="en-US" sz="2000" baseline="30000" dirty="0"/>
              <a:t>5</a:t>
            </a:r>
            <a:endParaRPr lang="en-US" sz="2000" dirty="0"/>
          </a:p>
          <a:p>
            <a:pPr marL="285750" indent="-285750">
              <a:buFont typeface="Arial" panose="020B0604020202020204" pitchFamily="34" charset="0"/>
              <a:buChar char="•"/>
            </a:pPr>
            <a:r>
              <a:rPr lang="en-US" sz="2000" dirty="0"/>
              <a:t>Prevalence of the Sacred in daily life</a:t>
            </a:r>
          </a:p>
        </p:txBody>
      </p:sp>
      <p:pic>
        <p:nvPicPr>
          <p:cNvPr id="22" name="Content Placeholder 21">
            <a:extLst>
              <a:ext uri="{FF2B5EF4-FFF2-40B4-BE49-F238E27FC236}">
                <a16:creationId xmlns:a16="http://schemas.microsoft.com/office/drawing/2014/main" id="{A85EAE12-EAEB-4CAD-876E-86701E1C872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8184" b="8958"/>
          <a:stretch/>
        </p:blipFill>
        <p:spPr>
          <a:xfrm>
            <a:off x="7529030" y="0"/>
            <a:ext cx="4662970" cy="6858000"/>
          </a:xfrm>
        </p:spPr>
      </p:pic>
    </p:spTree>
    <p:extLst>
      <p:ext uri="{BB962C8B-B14F-4D97-AF65-F5344CB8AC3E}">
        <p14:creationId xmlns:p14="http://schemas.microsoft.com/office/powerpoint/2010/main" val="3379130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6690-D39D-4333-954A-7724A7DF6777}"/>
              </a:ext>
            </a:extLst>
          </p:cNvPr>
          <p:cNvSpPr>
            <a:spLocks noGrp="1"/>
          </p:cNvSpPr>
          <p:nvPr>
            <p:ph type="title"/>
          </p:nvPr>
        </p:nvSpPr>
        <p:spPr>
          <a:xfrm>
            <a:off x="2166426" y="446088"/>
            <a:ext cx="5008098" cy="976312"/>
          </a:xfrm>
        </p:spPr>
        <p:txBody>
          <a:bodyPr>
            <a:normAutofit/>
          </a:bodyPr>
          <a:lstStyle/>
          <a:p>
            <a:r>
              <a:rPr lang="en-US" sz="3600" b="1" dirty="0"/>
              <a:t>From Theory to Praxis</a:t>
            </a:r>
          </a:p>
        </p:txBody>
      </p:sp>
      <p:sp>
        <p:nvSpPr>
          <p:cNvPr id="4" name="Text Placeholder 3">
            <a:extLst>
              <a:ext uri="{FF2B5EF4-FFF2-40B4-BE49-F238E27FC236}">
                <a16:creationId xmlns:a16="http://schemas.microsoft.com/office/drawing/2014/main" id="{85F6190D-DE7B-4F5C-9BA8-F1A493AA043F}"/>
              </a:ext>
            </a:extLst>
          </p:cNvPr>
          <p:cNvSpPr>
            <a:spLocks noGrp="1"/>
          </p:cNvSpPr>
          <p:nvPr>
            <p:ph type="body" sz="half" idx="2"/>
          </p:nvPr>
        </p:nvSpPr>
        <p:spPr>
          <a:xfrm>
            <a:off x="2589212" y="1598613"/>
            <a:ext cx="3505199" cy="4262436"/>
          </a:xfrm>
        </p:spPr>
        <p:txBody>
          <a:bodyPr>
            <a:normAutofit/>
          </a:bodyPr>
          <a:lstStyle/>
          <a:p>
            <a:pPr marL="285750" indent="-285750">
              <a:buFont typeface="Arial" panose="020B0604020202020204" pitchFamily="34" charset="0"/>
              <a:buChar char="•"/>
            </a:pPr>
            <a:r>
              <a:rPr lang="en-US" sz="2000" dirty="0"/>
              <a:t>Relationships are extremely important</a:t>
            </a:r>
          </a:p>
          <a:p>
            <a:pPr marL="742950" lvl="1" indent="-285750">
              <a:buFont typeface="Arial" panose="020B0604020202020204" pitchFamily="34" charset="0"/>
              <a:buChar char="•"/>
            </a:pPr>
            <a:r>
              <a:rPr lang="en-US" sz="1800" dirty="0"/>
              <a:t>Japanese Models</a:t>
            </a:r>
          </a:p>
          <a:p>
            <a:pPr marL="285750" indent="-285750">
              <a:buFont typeface="Arial" panose="020B0604020202020204" pitchFamily="34" charset="0"/>
              <a:buChar char="•"/>
            </a:pPr>
            <a:r>
              <a:rPr lang="en-US" sz="2000" dirty="0"/>
              <a:t>The Nones are not irreligious nor amoral</a:t>
            </a:r>
            <a:r>
              <a:rPr lang="en-US" sz="2000" baseline="30000" dirty="0"/>
              <a:t>5</a:t>
            </a:r>
            <a:endParaRPr lang="en-US" sz="2000" dirty="0"/>
          </a:p>
          <a:p>
            <a:pPr marL="285750" indent="-285750">
              <a:buFont typeface="Arial" panose="020B0604020202020204" pitchFamily="34" charset="0"/>
              <a:buChar char="•"/>
            </a:pPr>
            <a:r>
              <a:rPr lang="en-US" sz="2000" dirty="0"/>
              <a:t>Prevalence of the Sacred in daily life</a:t>
            </a:r>
          </a:p>
          <a:p>
            <a:pPr marL="285750" indent="-285750">
              <a:buFont typeface="Arial" panose="020B0604020202020204" pitchFamily="34" charset="0"/>
              <a:buChar char="•"/>
            </a:pPr>
            <a:r>
              <a:rPr lang="en-US" sz="2000" dirty="0"/>
              <a:t>The Nones, as a group, are not necessarily new but are on the rise</a:t>
            </a:r>
          </a:p>
        </p:txBody>
      </p:sp>
      <p:pic>
        <p:nvPicPr>
          <p:cNvPr id="7" name="Content Placeholder 6">
            <a:extLst>
              <a:ext uri="{FF2B5EF4-FFF2-40B4-BE49-F238E27FC236}">
                <a16:creationId xmlns:a16="http://schemas.microsoft.com/office/drawing/2014/main" id="{E71F8FDF-0BC0-45DB-A562-A74BFB17E21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0473" b="7364"/>
          <a:stretch/>
        </p:blipFill>
        <p:spPr>
          <a:xfrm>
            <a:off x="7453842" y="-52098"/>
            <a:ext cx="4738158" cy="6910098"/>
          </a:xfrm>
        </p:spPr>
      </p:pic>
    </p:spTree>
    <p:extLst>
      <p:ext uri="{BB962C8B-B14F-4D97-AF65-F5344CB8AC3E}">
        <p14:creationId xmlns:p14="http://schemas.microsoft.com/office/powerpoint/2010/main" val="2960703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68248-92D1-487C-9EF9-4EBD494B5E5C}"/>
              </a:ext>
            </a:extLst>
          </p:cNvPr>
          <p:cNvSpPr>
            <a:spLocks noGrp="1"/>
          </p:cNvSpPr>
          <p:nvPr>
            <p:ph type="title"/>
          </p:nvPr>
        </p:nvSpPr>
        <p:spPr>
          <a:xfrm>
            <a:off x="2592925" y="624110"/>
            <a:ext cx="8911687" cy="781357"/>
          </a:xfrm>
        </p:spPr>
        <p:txBody>
          <a:bodyPr/>
          <a:lstStyle/>
          <a:p>
            <a:r>
              <a:rPr lang="en-US" dirty="0"/>
              <a:t>References</a:t>
            </a:r>
          </a:p>
        </p:txBody>
      </p:sp>
      <p:sp>
        <p:nvSpPr>
          <p:cNvPr id="3" name="Content Placeholder 2">
            <a:extLst>
              <a:ext uri="{FF2B5EF4-FFF2-40B4-BE49-F238E27FC236}">
                <a16:creationId xmlns:a16="http://schemas.microsoft.com/office/drawing/2014/main" id="{1A6BD547-9DFF-4574-A5D1-8781C2C46F97}"/>
              </a:ext>
            </a:extLst>
          </p:cNvPr>
          <p:cNvSpPr>
            <a:spLocks noGrp="1"/>
          </p:cNvSpPr>
          <p:nvPr>
            <p:ph idx="1"/>
          </p:nvPr>
        </p:nvSpPr>
        <p:spPr>
          <a:xfrm>
            <a:off x="2589212" y="1405467"/>
            <a:ext cx="8915400" cy="5232400"/>
          </a:xfrm>
        </p:spPr>
        <p:txBody>
          <a:bodyPr>
            <a:normAutofit/>
          </a:bodyPr>
          <a:lstStyle/>
          <a:p>
            <a:pPr>
              <a:buFont typeface="+mj-lt"/>
              <a:buAutoNum type="arabicPeriod"/>
            </a:pPr>
            <a:r>
              <a:rPr lang="en-US" dirty="0"/>
              <a:t>Bunce, William Kenneth. </a:t>
            </a:r>
            <a:r>
              <a:rPr lang="en-US" i="1" dirty="0"/>
              <a:t>Religions in Japan: Buddhism, Shinto, Christianity</a:t>
            </a:r>
            <a:r>
              <a:rPr lang="en-US" dirty="0"/>
              <a:t>. Rutland, VT: Charles E. Tuttle Company, 1955.</a:t>
            </a:r>
          </a:p>
          <a:p>
            <a:pPr>
              <a:buFont typeface="+mj-lt"/>
              <a:buAutoNum type="arabicPeriod"/>
            </a:pPr>
            <a:r>
              <a:rPr lang="en-US" dirty="0"/>
              <a:t>Drescher, Elizabeth. </a:t>
            </a:r>
            <a:r>
              <a:rPr lang="en-US" i="1" dirty="0"/>
              <a:t>Choosing Our Religion: The Spiritual Lives of Americas Nones</a:t>
            </a:r>
            <a:r>
              <a:rPr lang="en-US" dirty="0"/>
              <a:t>. New York, NY: Oxford University Press, 2016.</a:t>
            </a:r>
          </a:p>
          <a:p>
            <a:pPr>
              <a:buFont typeface="+mj-lt"/>
              <a:buAutoNum type="arabicPeriod"/>
            </a:pPr>
            <a:r>
              <a:rPr lang="en-US" dirty="0"/>
              <a:t>Eliade, Mircea. </a:t>
            </a:r>
            <a:r>
              <a:rPr lang="en-US" i="1" dirty="0"/>
              <a:t>The Sacred and the Profane: The Nature of Religion</a:t>
            </a:r>
            <a:r>
              <a:rPr lang="en-US" dirty="0"/>
              <a:t>. San Diego, CA: Harcourt, Brace, 1987.</a:t>
            </a:r>
          </a:p>
          <a:p>
            <a:pPr>
              <a:buFont typeface="+mj-lt"/>
              <a:buAutoNum type="arabicPeriod"/>
            </a:pPr>
            <a:r>
              <a:rPr lang="en-US" dirty="0"/>
              <a:t>Ellwood, Robert S. </a:t>
            </a:r>
            <a:r>
              <a:rPr lang="en-US" i="1" dirty="0"/>
              <a:t>Introducing Japanese Religion</a:t>
            </a:r>
            <a:r>
              <a:rPr lang="en-US" dirty="0"/>
              <a:t>. Second ed. London: Routledge, 2016.</a:t>
            </a:r>
          </a:p>
          <a:p>
            <a:pPr>
              <a:buFont typeface="+mj-lt"/>
              <a:buAutoNum type="arabicPeriod"/>
            </a:pPr>
            <a:r>
              <a:rPr lang="en-US" dirty="0" err="1"/>
              <a:t>Mercadante</a:t>
            </a:r>
            <a:r>
              <a:rPr lang="en-US" dirty="0"/>
              <a:t>, Linda A. Belief Without Borders: Inside the Minds of the Spiritual but Not Religious. New York, NY: Oxford University Press, 2014.</a:t>
            </a:r>
          </a:p>
          <a:p>
            <a:pPr lvl="0">
              <a:buFont typeface="+mj-lt"/>
              <a:buAutoNum type="arabicPeriod"/>
            </a:pPr>
            <a:r>
              <a:rPr lang="en-US" dirty="0"/>
              <a:t>Varley, H. Paul. </a:t>
            </a:r>
            <a:r>
              <a:rPr lang="en-US" i="1" dirty="0"/>
              <a:t>Japanese Culture: 4th Pa (Updated and Expanded)</a:t>
            </a:r>
            <a:r>
              <a:rPr lang="en-US" dirty="0"/>
              <a:t>. University of Hawaii Press, 2000.</a:t>
            </a:r>
          </a:p>
          <a:p>
            <a:pPr>
              <a:buFont typeface="+mj-lt"/>
              <a:buAutoNum type="arabicPeriod"/>
            </a:pPr>
            <a:r>
              <a:rPr lang="en-US" dirty="0"/>
              <a:t>White, James Emery. </a:t>
            </a:r>
            <a:r>
              <a:rPr lang="en-US" i="1" dirty="0"/>
              <a:t>The Rise of the Nones: Understanding and Reaching the Religiously Unaffiliated</a:t>
            </a:r>
            <a:r>
              <a:rPr lang="en-US" dirty="0"/>
              <a:t>. Grand Rapids, MI: Baker Books, 2014. </a:t>
            </a:r>
          </a:p>
        </p:txBody>
      </p:sp>
    </p:spTree>
    <p:extLst>
      <p:ext uri="{BB962C8B-B14F-4D97-AF65-F5344CB8AC3E}">
        <p14:creationId xmlns:p14="http://schemas.microsoft.com/office/powerpoint/2010/main" val="2855959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384" name="Group 216">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385"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6"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87"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388"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389"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390"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224"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225"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226"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227"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228"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229"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231" name="Group 230">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232"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233"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234"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235"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236"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237"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238"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239"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240"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391"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42"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43"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392" name="Rectangle 244">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393" name="Freeform 6">
            <a:extLst>
              <a:ext uri="{FF2B5EF4-FFF2-40B4-BE49-F238E27FC236}">
                <a16:creationId xmlns:a16="http://schemas.microsoft.com/office/drawing/2014/main" id="{7BD08880-457D-4C62-A3B5-6A9B0878C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394" name="Rectangle 248">
            <a:extLst>
              <a:ext uri="{FF2B5EF4-FFF2-40B4-BE49-F238E27FC236}">
                <a16:creationId xmlns:a16="http://schemas.microsoft.com/office/drawing/2014/main" id="{FA94DED7-0A28-4AD9-8747-E94113225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395" name="Rectangle 250">
            <a:extLst>
              <a:ext uri="{FF2B5EF4-FFF2-40B4-BE49-F238E27FC236}">
                <a16:creationId xmlns:a16="http://schemas.microsoft.com/office/drawing/2014/main" id="{6F175609-91A3-416E-BC3D-7548FDE029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 y="-1"/>
            <a:ext cx="1220724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3" name="Rectangle 252">
            <a:extLst>
              <a:ext uri="{FF2B5EF4-FFF2-40B4-BE49-F238E27FC236}">
                <a16:creationId xmlns:a16="http://schemas.microsoft.com/office/drawing/2014/main" id="{9A3B0D54-9DF0-4FF8-A0AA-B4234DF358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4639734" cy="6858000"/>
          </a:xfrm>
          <a:prstGeom prst="rect">
            <a:avLst/>
          </a:prstGeom>
          <a:solidFill>
            <a:schemeClr val="tx2">
              <a:lumMod val="50000"/>
              <a:alpha val="90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8" name="Picture 7">
            <a:extLst>
              <a:ext uri="{FF2B5EF4-FFF2-40B4-BE49-F238E27FC236}">
                <a16:creationId xmlns:a16="http://schemas.microsoft.com/office/drawing/2014/main" id="{12912F58-2600-4074-8B91-4EAFE0F5887D}"/>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27006" r="-1" b="26558"/>
          <a:stretch/>
        </p:blipFill>
        <p:spPr>
          <a:xfrm>
            <a:off x="4639732" y="10"/>
            <a:ext cx="7552267" cy="6857990"/>
          </a:xfrm>
          <a:prstGeom prst="rect">
            <a:avLst/>
          </a:prstGeom>
        </p:spPr>
      </p:pic>
      <p:sp>
        <p:nvSpPr>
          <p:cNvPr id="255" name="Freeform 5">
            <a:extLst>
              <a:ext uri="{FF2B5EF4-FFF2-40B4-BE49-F238E27FC236}">
                <a16:creationId xmlns:a16="http://schemas.microsoft.com/office/drawing/2014/main" id="{64D236DE-BD07-488F-B236-DDEEFFF72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5033007"/>
            <a:ext cx="5404022" cy="857047"/>
          </a:xfrm>
          <a:custGeom>
            <a:avLst/>
            <a:gdLst>
              <a:gd name="T0" fmla="*/ 1114 w 1117"/>
              <a:gd name="T1" fmla="*/ 77 h 163"/>
              <a:gd name="T2" fmla="*/ 1040 w 1117"/>
              <a:gd name="T3" fmla="*/ 3 h 163"/>
              <a:gd name="T4" fmla="*/ 1039 w 1117"/>
              <a:gd name="T5" fmla="*/ 2 h 163"/>
              <a:gd name="T6" fmla="*/ 1034 w 1117"/>
              <a:gd name="T7" fmla="*/ 0 h 163"/>
              <a:gd name="T8" fmla="*/ 578 w 1117"/>
              <a:gd name="T9" fmla="*/ 0 h 163"/>
              <a:gd name="T10" fmla="*/ 562 w 1117"/>
              <a:gd name="T11" fmla="*/ 0 h 163"/>
              <a:gd name="T12" fmla="*/ 440 w 1117"/>
              <a:gd name="T13" fmla="*/ 0 h 163"/>
              <a:gd name="T14" fmla="*/ 106 w 1117"/>
              <a:gd name="T15" fmla="*/ 0 h 163"/>
              <a:gd name="T16" fmla="*/ 0 w 1117"/>
              <a:gd name="T17" fmla="*/ 0 h 163"/>
              <a:gd name="T18" fmla="*/ 0 w 1117"/>
              <a:gd name="T19" fmla="*/ 163 h 163"/>
              <a:gd name="T20" fmla="*/ 106 w 1117"/>
              <a:gd name="T21" fmla="*/ 163 h 163"/>
              <a:gd name="T22" fmla="*/ 440 w 1117"/>
              <a:gd name="T23" fmla="*/ 163 h 163"/>
              <a:gd name="T24" fmla="*/ 562 w 1117"/>
              <a:gd name="T25" fmla="*/ 163 h 163"/>
              <a:gd name="T26" fmla="*/ 578 w 1117"/>
              <a:gd name="T27" fmla="*/ 163 h 163"/>
              <a:gd name="T28" fmla="*/ 1034 w 1117"/>
              <a:gd name="T29" fmla="*/ 163 h 163"/>
              <a:gd name="T30" fmla="*/ 1039 w 1117"/>
              <a:gd name="T31" fmla="*/ 161 h 163"/>
              <a:gd name="T32" fmla="*/ 1040 w 1117"/>
              <a:gd name="T33" fmla="*/ 160 h 163"/>
              <a:gd name="T34" fmla="*/ 1114 w 1117"/>
              <a:gd name="T35" fmla="*/ 86 h 163"/>
              <a:gd name="T36" fmla="*/ 1114 w 1117"/>
              <a:gd name="T37" fmla="*/ 7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7" h="163">
                <a:moveTo>
                  <a:pt x="1114" y="77"/>
                </a:moveTo>
                <a:cubicBezTo>
                  <a:pt x="1040" y="3"/>
                  <a:pt x="1040" y="3"/>
                  <a:pt x="1040" y="3"/>
                </a:cubicBezTo>
                <a:cubicBezTo>
                  <a:pt x="1040" y="2"/>
                  <a:pt x="1039" y="2"/>
                  <a:pt x="1039" y="2"/>
                </a:cubicBezTo>
                <a:cubicBezTo>
                  <a:pt x="1038" y="1"/>
                  <a:pt x="1036" y="0"/>
                  <a:pt x="1034" y="0"/>
                </a:cubicBezTo>
                <a:cubicBezTo>
                  <a:pt x="578" y="0"/>
                  <a:pt x="578" y="0"/>
                  <a:pt x="578" y="0"/>
                </a:cubicBezTo>
                <a:cubicBezTo>
                  <a:pt x="562" y="0"/>
                  <a:pt x="562" y="0"/>
                  <a:pt x="562" y="0"/>
                </a:cubicBezTo>
                <a:cubicBezTo>
                  <a:pt x="440" y="0"/>
                  <a:pt x="440" y="0"/>
                  <a:pt x="440" y="0"/>
                </a:cubicBezTo>
                <a:cubicBezTo>
                  <a:pt x="106" y="0"/>
                  <a:pt x="106" y="0"/>
                  <a:pt x="106" y="0"/>
                </a:cubicBezTo>
                <a:cubicBezTo>
                  <a:pt x="0" y="0"/>
                  <a:pt x="0" y="0"/>
                  <a:pt x="0" y="0"/>
                </a:cubicBezTo>
                <a:cubicBezTo>
                  <a:pt x="0" y="163"/>
                  <a:pt x="0" y="163"/>
                  <a:pt x="0" y="163"/>
                </a:cubicBezTo>
                <a:cubicBezTo>
                  <a:pt x="106" y="163"/>
                  <a:pt x="106" y="163"/>
                  <a:pt x="106" y="163"/>
                </a:cubicBezTo>
                <a:cubicBezTo>
                  <a:pt x="440" y="163"/>
                  <a:pt x="440" y="163"/>
                  <a:pt x="440" y="163"/>
                </a:cubicBezTo>
                <a:cubicBezTo>
                  <a:pt x="562" y="163"/>
                  <a:pt x="562" y="163"/>
                  <a:pt x="562" y="163"/>
                </a:cubicBezTo>
                <a:cubicBezTo>
                  <a:pt x="578" y="163"/>
                  <a:pt x="578" y="163"/>
                  <a:pt x="578" y="163"/>
                </a:cubicBezTo>
                <a:cubicBezTo>
                  <a:pt x="1034" y="163"/>
                  <a:pt x="1034" y="163"/>
                  <a:pt x="1034" y="163"/>
                </a:cubicBezTo>
                <a:cubicBezTo>
                  <a:pt x="1036" y="163"/>
                  <a:pt x="1038" y="162"/>
                  <a:pt x="1039" y="161"/>
                </a:cubicBezTo>
                <a:cubicBezTo>
                  <a:pt x="1039" y="160"/>
                  <a:pt x="1040" y="160"/>
                  <a:pt x="1040" y="160"/>
                </a:cubicBezTo>
                <a:cubicBezTo>
                  <a:pt x="1114" y="86"/>
                  <a:pt x="1114" y="86"/>
                  <a:pt x="1114" y="86"/>
                </a:cubicBezTo>
                <a:cubicBezTo>
                  <a:pt x="1117" y="83"/>
                  <a:pt x="1117" y="79"/>
                  <a:pt x="1114"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9C1076CE-54A8-453D-B280-6C3240103C55}"/>
              </a:ext>
            </a:extLst>
          </p:cNvPr>
          <p:cNvSpPr>
            <a:spLocks noGrp="1"/>
          </p:cNvSpPr>
          <p:nvPr>
            <p:ph type="title"/>
          </p:nvPr>
        </p:nvSpPr>
        <p:spPr>
          <a:xfrm>
            <a:off x="1080978" y="4930785"/>
            <a:ext cx="3778870" cy="857047"/>
          </a:xfrm>
        </p:spPr>
        <p:txBody>
          <a:bodyPr vert="horz" lIns="91440" tIns="45720" rIns="91440" bIns="45720" rtlCol="0" anchor="b">
            <a:normAutofit/>
          </a:bodyPr>
          <a:lstStyle/>
          <a:p>
            <a:r>
              <a:rPr lang="en-US" dirty="0">
                <a:solidFill>
                  <a:srgbClr val="FEFFFF"/>
                </a:solidFill>
              </a:rPr>
              <a:t>Thank you!</a:t>
            </a:r>
          </a:p>
        </p:txBody>
      </p:sp>
    </p:spTree>
    <p:extLst>
      <p:ext uri="{BB962C8B-B14F-4D97-AF65-F5344CB8AC3E}">
        <p14:creationId xmlns:p14="http://schemas.microsoft.com/office/powerpoint/2010/main" val="3516359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121527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a:p>
            <a:pPr marL="342900" indent="-342900">
              <a:buFont typeface="Arial" panose="020B0604020202020204" pitchFamily="34" charset="0"/>
              <a:buChar char="•"/>
            </a:pPr>
            <a:r>
              <a:rPr lang="en-US" sz="2000" dirty="0"/>
              <a:t>Friends</a:t>
            </a:r>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2427085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a:p>
            <a:pPr marL="342900" indent="-342900">
              <a:buFont typeface="Arial" panose="020B0604020202020204" pitchFamily="34" charset="0"/>
              <a:buChar char="•"/>
            </a:pPr>
            <a:r>
              <a:rPr lang="en-US" sz="2000" dirty="0"/>
              <a:t>Friends</a:t>
            </a:r>
          </a:p>
          <a:p>
            <a:pPr marL="342900" indent="-342900">
              <a:buFont typeface="Arial" panose="020B0604020202020204" pitchFamily="34" charset="0"/>
              <a:buChar char="•"/>
            </a:pPr>
            <a:r>
              <a:rPr lang="en-US" sz="2000" dirty="0"/>
              <a:t>Fido</a:t>
            </a:r>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2201928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a:p>
            <a:pPr marL="342900" indent="-342900">
              <a:buFont typeface="Arial" panose="020B0604020202020204" pitchFamily="34" charset="0"/>
              <a:buChar char="•"/>
            </a:pPr>
            <a:r>
              <a:rPr lang="en-US" sz="2000" dirty="0"/>
              <a:t>Friends</a:t>
            </a:r>
          </a:p>
          <a:p>
            <a:pPr marL="342900" indent="-342900">
              <a:buFont typeface="Arial" panose="020B0604020202020204" pitchFamily="34" charset="0"/>
              <a:buChar char="•"/>
            </a:pPr>
            <a:r>
              <a:rPr lang="en-US" sz="2000" dirty="0"/>
              <a:t>Fido</a:t>
            </a:r>
          </a:p>
          <a:p>
            <a:pPr marL="342900" indent="-342900">
              <a:buFont typeface="Arial" panose="020B0604020202020204" pitchFamily="34" charset="0"/>
              <a:buChar char="•"/>
            </a:pPr>
            <a:r>
              <a:rPr lang="en-US" sz="2000" dirty="0"/>
              <a:t>Food</a:t>
            </a:r>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868245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a:p>
            <a:pPr marL="342900" indent="-342900">
              <a:buFont typeface="Arial" panose="020B0604020202020204" pitchFamily="34" charset="0"/>
              <a:buChar char="•"/>
            </a:pPr>
            <a:r>
              <a:rPr lang="en-US" sz="2000" dirty="0"/>
              <a:t>Friends</a:t>
            </a:r>
          </a:p>
          <a:p>
            <a:pPr marL="342900" indent="-342900">
              <a:buFont typeface="Arial" panose="020B0604020202020204" pitchFamily="34" charset="0"/>
              <a:buChar char="•"/>
            </a:pPr>
            <a:r>
              <a:rPr lang="en-US" sz="2000" dirty="0"/>
              <a:t>Fido</a:t>
            </a:r>
          </a:p>
          <a:p>
            <a:pPr marL="342900" indent="-342900">
              <a:buFont typeface="Arial" panose="020B0604020202020204" pitchFamily="34" charset="0"/>
              <a:buChar char="•"/>
            </a:pPr>
            <a:r>
              <a:rPr lang="en-US" sz="2000" dirty="0"/>
              <a:t>Food</a:t>
            </a:r>
          </a:p>
          <a:p>
            <a:pPr marL="342900" indent="-342900">
              <a:buFont typeface="Arial" panose="020B0604020202020204" pitchFamily="34" charset="0"/>
              <a:buChar char="•"/>
            </a:pPr>
            <a:r>
              <a:rPr lang="en-US" sz="2000" dirty="0"/>
              <a:t>Labels</a:t>
            </a:r>
            <a:r>
              <a:rPr lang="en-US" sz="2000" baseline="30000" dirty="0"/>
              <a:t>7</a:t>
            </a:r>
            <a:endParaRPr lang="en-US" sz="2000" dirty="0"/>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1032484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8EC51-84F1-4AA2-BAD9-5D5EAFC5C98F}"/>
              </a:ext>
            </a:extLst>
          </p:cNvPr>
          <p:cNvSpPr>
            <a:spLocks noGrp="1"/>
          </p:cNvSpPr>
          <p:nvPr>
            <p:ph type="title"/>
          </p:nvPr>
        </p:nvSpPr>
        <p:spPr/>
        <p:txBody>
          <a:bodyPr>
            <a:normAutofit/>
          </a:bodyPr>
          <a:lstStyle/>
          <a:p>
            <a:r>
              <a:rPr lang="en-US" sz="3200" b="1" dirty="0"/>
              <a:t>The Nones</a:t>
            </a:r>
          </a:p>
        </p:txBody>
      </p:sp>
      <p:pic>
        <p:nvPicPr>
          <p:cNvPr id="6" name="Content Placeholder 5">
            <a:extLst>
              <a:ext uri="{FF2B5EF4-FFF2-40B4-BE49-F238E27FC236}">
                <a16:creationId xmlns:a16="http://schemas.microsoft.com/office/drawing/2014/main" id="{D278513C-4F53-4FCA-8024-181A4DECE7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86335" y="321727"/>
            <a:ext cx="3076966" cy="4610828"/>
          </a:xfrm>
        </p:spPr>
      </p:pic>
      <p:sp>
        <p:nvSpPr>
          <p:cNvPr id="4" name="Text Placeholder 3">
            <a:extLst>
              <a:ext uri="{FF2B5EF4-FFF2-40B4-BE49-F238E27FC236}">
                <a16:creationId xmlns:a16="http://schemas.microsoft.com/office/drawing/2014/main" id="{7DA4CC6C-42A3-479B-84A9-E602A57811B5}"/>
              </a:ext>
            </a:extLst>
          </p:cNvPr>
          <p:cNvSpPr>
            <a:spLocks noGrp="1"/>
          </p:cNvSpPr>
          <p:nvPr>
            <p:ph type="body" sz="half" idx="2"/>
          </p:nvPr>
        </p:nvSpPr>
        <p:spPr>
          <a:xfrm>
            <a:off x="2589212" y="1598613"/>
            <a:ext cx="2607629" cy="4262436"/>
          </a:xfrm>
        </p:spPr>
        <p:txBody>
          <a:bodyPr>
            <a:normAutofit/>
          </a:bodyPr>
          <a:lstStyle/>
          <a:p>
            <a:pPr marL="342900" indent="-342900">
              <a:buFont typeface="Arial" panose="020B0604020202020204" pitchFamily="34" charset="0"/>
              <a:buChar char="•"/>
            </a:pPr>
            <a:r>
              <a:rPr lang="en-US" sz="2000" dirty="0"/>
              <a:t>Family</a:t>
            </a:r>
            <a:r>
              <a:rPr lang="en-US" sz="2000" baseline="30000" dirty="0"/>
              <a:t>2</a:t>
            </a:r>
            <a:endParaRPr lang="en-US" sz="2000" dirty="0"/>
          </a:p>
          <a:p>
            <a:pPr marL="342900" indent="-342900">
              <a:buFont typeface="Arial" panose="020B0604020202020204" pitchFamily="34" charset="0"/>
              <a:buChar char="•"/>
            </a:pPr>
            <a:r>
              <a:rPr lang="en-US" sz="2000" dirty="0"/>
              <a:t>Friends</a:t>
            </a:r>
          </a:p>
          <a:p>
            <a:pPr marL="342900" indent="-342900">
              <a:buFont typeface="Arial" panose="020B0604020202020204" pitchFamily="34" charset="0"/>
              <a:buChar char="•"/>
            </a:pPr>
            <a:r>
              <a:rPr lang="en-US" sz="2000" dirty="0"/>
              <a:t>Fido</a:t>
            </a:r>
          </a:p>
          <a:p>
            <a:pPr marL="342900" indent="-342900">
              <a:buFont typeface="Arial" panose="020B0604020202020204" pitchFamily="34" charset="0"/>
              <a:buChar char="•"/>
            </a:pPr>
            <a:r>
              <a:rPr lang="en-US" sz="2000" dirty="0"/>
              <a:t>Food</a:t>
            </a:r>
          </a:p>
          <a:p>
            <a:pPr marL="342900" indent="-342900">
              <a:buFont typeface="Arial" panose="020B0604020202020204" pitchFamily="34" charset="0"/>
              <a:buChar char="•"/>
            </a:pPr>
            <a:r>
              <a:rPr lang="en-US" sz="2000" dirty="0"/>
              <a:t>Labels</a:t>
            </a:r>
            <a:r>
              <a:rPr lang="en-US" sz="2000" baseline="30000" dirty="0"/>
              <a:t>7</a:t>
            </a:r>
            <a:endParaRPr lang="en-US" sz="2000" dirty="0"/>
          </a:p>
          <a:p>
            <a:pPr marL="342900" indent="-342900">
              <a:buFont typeface="Arial" panose="020B0604020202020204" pitchFamily="34" charset="0"/>
              <a:buChar char="•"/>
            </a:pPr>
            <a:r>
              <a:rPr lang="en-US" sz="2000" dirty="0"/>
              <a:t>Ethics</a:t>
            </a:r>
            <a:r>
              <a:rPr lang="en-US" sz="2000" baseline="30000" dirty="0"/>
              <a:t>5</a:t>
            </a:r>
            <a:endParaRPr lang="en-US" sz="2000" dirty="0"/>
          </a:p>
        </p:txBody>
      </p:sp>
      <p:pic>
        <p:nvPicPr>
          <p:cNvPr id="8" name="Picture 7">
            <a:extLst>
              <a:ext uri="{FF2B5EF4-FFF2-40B4-BE49-F238E27FC236}">
                <a16:creationId xmlns:a16="http://schemas.microsoft.com/office/drawing/2014/main" id="{2EA777E6-35D0-4C8A-9D32-972D7D009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849" y="1598613"/>
            <a:ext cx="2983478" cy="4610828"/>
          </a:xfrm>
          <a:prstGeom prst="rect">
            <a:avLst/>
          </a:prstGeom>
        </p:spPr>
      </p:pic>
    </p:spTree>
    <p:extLst>
      <p:ext uri="{BB962C8B-B14F-4D97-AF65-F5344CB8AC3E}">
        <p14:creationId xmlns:p14="http://schemas.microsoft.com/office/powerpoint/2010/main" val="219561253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711</Words>
  <Application>Microsoft Office PowerPoint</Application>
  <PresentationFormat>Widescreen</PresentationFormat>
  <Paragraphs>150</Paragraphs>
  <Slides>35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Century Gothic</vt:lpstr>
      <vt:lpstr>Wingdings 3</vt:lpstr>
      <vt:lpstr>Wisp</vt:lpstr>
      <vt:lpstr>The Japanese Way in America </vt:lpstr>
      <vt:lpstr>Project Background</vt:lpstr>
      <vt:lpstr>The American “Nones”</vt:lpstr>
      <vt:lpstr>The Nones</vt:lpstr>
      <vt:lpstr>The Nones</vt:lpstr>
      <vt:lpstr>The Nones</vt:lpstr>
      <vt:lpstr>The Nones</vt:lpstr>
      <vt:lpstr>The Nones</vt:lpstr>
      <vt:lpstr>The Nones</vt:lpstr>
      <vt:lpstr>The Japanese Nationals</vt:lpstr>
      <vt:lpstr>The Japanese Nationals</vt:lpstr>
      <vt:lpstr>The Japanese Nationals</vt:lpstr>
      <vt:lpstr>The Japanese Nationals</vt:lpstr>
      <vt:lpstr>The Sacred and The Profane3</vt:lpstr>
      <vt:lpstr>Sacred Space</vt:lpstr>
      <vt:lpstr>Sacred Time</vt:lpstr>
      <vt:lpstr>Sacredness of Nature</vt:lpstr>
      <vt:lpstr>Sacredness of Human Existence</vt:lpstr>
      <vt:lpstr>A Swift Comparison of Ethics</vt:lpstr>
      <vt:lpstr>Comparison Results</vt:lpstr>
      <vt:lpstr>Comparison Results</vt:lpstr>
      <vt:lpstr>Comparison Results</vt:lpstr>
      <vt:lpstr>Comparison Results</vt:lpstr>
      <vt:lpstr>Comparison Results</vt:lpstr>
      <vt:lpstr>Comparison Results</vt:lpstr>
      <vt:lpstr>Comparison Results</vt:lpstr>
      <vt:lpstr>Comparison Results</vt:lpstr>
      <vt:lpstr>What does it then mean to be Human?</vt:lpstr>
      <vt:lpstr>From Theory to Praxis</vt:lpstr>
      <vt:lpstr>From Theory to Praxis</vt:lpstr>
      <vt:lpstr>From Theory to Praxis</vt:lpstr>
      <vt:lpstr>From Theory to Praxis</vt:lpstr>
      <vt:lpstr>From Theory to Praxis</vt:lpstr>
      <vt:lpstr>References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Japanese Way in America </dc:title>
  <dc:creator>Jaden</dc:creator>
  <cp:lastModifiedBy>Jaden</cp:lastModifiedBy>
  <cp:revision>28</cp:revision>
  <dcterms:created xsi:type="dcterms:W3CDTF">2019-04-09T01:31:31Z</dcterms:created>
  <dcterms:modified xsi:type="dcterms:W3CDTF">2019-04-10T01:34:23Z</dcterms:modified>
</cp:coreProperties>
</file>