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0" r:id="rId4"/>
  </p:sldMasterIdLst>
  <p:notesMasterIdLst>
    <p:notesMasterId r:id="rId22"/>
  </p:notesMasterIdLst>
  <p:sldIdLst>
    <p:sldId id="257" r:id="rId5"/>
    <p:sldId id="258" r:id="rId6"/>
    <p:sldId id="268" r:id="rId7"/>
    <p:sldId id="270" r:id="rId8"/>
    <p:sldId id="272" r:id="rId9"/>
    <p:sldId id="271" r:id="rId10"/>
    <p:sldId id="265" r:id="rId11"/>
    <p:sldId id="259" r:id="rId12"/>
    <p:sldId id="263" r:id="rId13"/>
    <p:sldId id="277" r:id="rId14"/>
    <p:sldId id="267" r:id="rId15"/>
    <p:sldId id="276" r:id="rId16"/>
    <p:sldId id="274" r:id="rId17"/>
    <p:sldId id="275" r:id="rId18"/>
    <p:sldId id="261" r:id="rId19"/>
    <p:sldId id="266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rek Rosenberger" initials="DR" lastIdx="7" clrIdx="0">
    <p:extLst>
      <p:ext uri="{19B8F6BF-5375-455C-9EA6-DF929625EA0E}">
        <p15:presenceInfo xmlns:p15="http://schemas.microsoft.com/office/powerpoint/2012/main" userId="S-1-5-21-3002888236-2590675151-463901157-5537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75AAE-0936-40B9-ACF9-A981EEF95D23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B1F30-39B2-4CE2-8EF3-91F31795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2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85461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16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Talk about the site locations up mountain along elevational gradient</a:t>
            </a:r>
          </a:p>
          <a:p>
            <a:r>
              <a:rPr lang="en-US"/>
              <a:t>QERC at ___ m elevation</a:t>
            </a:r>
          </a:p>
          <a:p>
            <a:r>
              <a:rPr lang="en-US"/>
              <a:t>24 sites, some above, some below</a:t>
            </a:r>
          </a:p>
          <a:p>
            <a:r>
              <a:rPr lang="en-US"/>
              <a:t>Sampled sites randomly, every other day (up mountain one day, down mountain next day for 1 week)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887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722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78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062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539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2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66ED7-631A-46AF-B451-227D0A8685A0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512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03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5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713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290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950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687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884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862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90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9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107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32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338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888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7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250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8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51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ee, outdoor, nature, spring&#10;&#10;Description automatically generated">
            <a:extLst>
              <a:ext uri="{FF2B5EF4-FFF2-40B4-BE49-F238E27FC236}">
                <a16:creationId xmlns:a16="http://schemas.microsoft.com/office/drawing/2014/main" id="{0DB4E4A6-E41E-4C15-A451-713A3B13C4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9D262D4-AE8B-4620-949A-609FC366F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2616" y="1411015"/>
            <a:ext cx="7808159" cy="4103960"/>
          </a:xfrm>
          <a:prstGeom prst="rect">
            <a:avLst/>
          </a:prstGeom>
          <a:blipFill dpi="0" rotWithShape="1">
            <a:blip r:embed="rId5">
              <a:alphaModFix amt="86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0000" sy="100000" flip="none" algn="ctr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05853C-E63A-49E2-84A4-4B7DD77A5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28332" y="1540931"/>
            <a:ext cx="7543802" cy="3835401"/>
          </a:xfrm>
          <a:prstGeom prst="rect">
            <a:avLst/>
          </a:prstGeom>
          <a:noFill/>
          <a:ln w="15875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500549F-5B68-400C-A605-BDF102BDBB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3631"/>
            <a:ext cx="12231160" cy="659658"/>
            <a:chOff x="-16934" y="3123631"/>
            <a:chExt cx="12231160" cy="659658"/>
          </a:xfrm>
        </p:grpSpPr>
        <p:sp>
          <p:nvSpPr>
            <p:cNvPr id="26" name="Rounded Rectangle 17">
              <a:extLst>
                <a:ext uri="{FF2B5EF4-FFF2-40B4-BE49-F238E27FC236}">
                  <a16:creationId xmlns:a16="http://schemas.microsoft.com/office/drawing/2014/main" id="{CE12C213-76C6-4953-849D-69BD0C0740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30976" y="312363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5D5C439-F0A9-41AB-BF38-FB38EB00B7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5536"/>
              <a:ext cx="2478024" cy="612648"/>
            </a:xfrm>
            <a:prstGeom prst="rect">
              <a:avLst/>
            </a:prstGeom>
          </p:spPr>
        </p:pic>
        <p:sp>
          <p:nvSpPr>
            <p:cNvPr id="28" name="Rounded Rectangle 20">
              <a:extLst>
                <a:ext uri="{FF2B5EF4-FFF2-40B4-BE49-F238E27FC236}">
                  <a16:creationId xmlns:a16="http://schemas.microsoft.com/office/drawing/2014/main" id="{CE714C63-2EB2-4CE0-8982-994E7A37A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17803" y="312492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E568286-7D0B-4E62-BC33-A99A0FD743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5536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400">
                <a:ea typeface="+mj-lt"/>
                <a:cs typeface="+mj-lt"/>
              </a:rPr>
              <a:t>Changes to the Elevational Distribution of </a:t>
            </a:r>
            <a:r>
              <a:rPr lang="en-US" sz="3400" i="1">
                <a:ea typeface="+mj-lt"/>
                <a:cs typeface="+mj-lt"/>
              </a:rPr>
              <a:t>Craugastor </a:t>
            </a:r>
            <a:r>
              <a:rPr lang="en-US" sz="3400" i="1" err="1">
                <a:ea typeface="+mj-lt"/>
                <a:cs typeface="+mj-lt"/>
              </a:rPr>
              <a:t>podiciferus</a:t>
            </a:r>
            <a:r>
              <a:rPr lang="en-US" sz="3400">
                <a:ea typeface="+mj-lt"/>
                <a:cs typeface="+mj-lt"/>
              </a:rPr>
              <a:t> (Piglet Flesh-Bellied Frog) in a Costa Rican Cloud Forest</a:t>
            </a:r>
            <a:endParaRPr lang="en-US" sz="34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71974"/>
            <a:ext cx="6815669" cy="1320802"/>
          </a:xfrm>
        </p:spPr>
        <p:txBody>
          <a:bodyPr>
            <a:normAutofit/>
          </a:bodyPr>
          <a:lstStyle/>
          <a:p>
            <a:r>
              <a:rPr lang="en-US" dirty="0"/>
              <a:t>Dakotah Henn, Tanner Senti, </a:t>
            </a:r>
            <a:br>
              <a:rPr lang="en-US" dirty="0"/>
            </a:br>
            <a:r>
              <a:rPr lang="en-US" dirty="0"/>
              <a:t>Derek Rosenberger, Ph.D.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E22DAF0-5C05-4D01-A6C7-283266577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29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7E61F402-3445-458A-9A2B-D28FD2883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A673C096-95AE-4644-B76C-1DF1B667D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7A91835-418B-4867-87D7-1376A57F3F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65B511A1-E0EC-49FE-8068-9DA29CD00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A61BC5F-ADA4-4DBA-9C6B-E17E0B82E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3" name="Picture 15">
              <a:extLst>
                <a:ext uri="{FF2B5EF4-FFF2-40B4-BE49-F238E27FC236}">
                  <a16:creationId xmlns:a16="http://schemas.microsoft.com/office/drawing/2014/main" id="{1CE6F7D2-ACED-47D2-BEFD-FB26F7537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cxnSp>
        <p:nvCxnSpPr>
          <p:cNvPr id="24" name="Straight Connector 17">
            <a:extLst>
              <a:ext uri="{FF2B5EF4-FFF2-40B4-BE49-F238E27FC236}">
                <a16:creationId xmlns:a16="http://schemas.microsoft.com/office/drawing/2014/main" id="{2BE880E9-2B86-4CDB-B5B7-308745CDD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E87AADB-7621-4DF3-A738-FBD8C1B8BEBC}"/>
              </a:ext>
            </a:extLst>
          </p:cNvPr>
          <p:cNvSpPr/>
          <p:nvPr/>
        </p:nvSpPr>
        <p:spPr>
          <a:xfrm>
            <a:off x="491612" y="488549"/>
            <a:ext cx="11207187" cy="587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ED4DED6-B3C7-4A78-AE36-32282445E0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7284627" y="486763"/>
            <a:ext cx="4412585" cy="587911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EAB158-1747-4639-B3E1-A578E0DEAFF3}"/>
              </a:ext>
            </a:extLst>
          </p:cNvPr>
          <p:cNvSpPr txBox="1"/>
          <p:nvPr/>
        </p:nvSpPr>
        <p:spPr>
          <a:xfrm>
            <a:off x="6440346" y="4987158"/>
            <a:ext cx="79861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/>
              <a:t>1090m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589BB5-9344-4B10-97F1-AAD9A52B4D02}"/>
              </a:ext>
            </a:extLst>
          </p:cNvPr>
          <p:cNvSpPr txBox="1"/>
          <p:nvPr/>
        </p:nvSpPr>
        <p:spPr>
          <a:xfrm>
            <a:off x="6478142" y="2065815"/>
            <a:ext cx="79861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/>
              <a:t>2650m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BFAD0ADE-8B19-4134-BA8A-F412DF1C3076}"/>
              </a:ext>
            </a:extLst>
          </p:cNvPr>
          <p:cNvSpPr/>
          <p:nvPr/>
        </p:nvSpPr>
        <p:spPr>
          <a:xfrm>
            <a:off x="6590073" y="1663317"/>
            <a:ext cx="590236" cy="3157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C077A38A-5DD6-4D0A-9F16-E0F6E8484F4F}"/>
              </a:ext>
            </a:extLst>
          </p:cNvPr>
          <p:cNvSpPr/>
          <p:nvPr/>
        </p:nvSpPr>
        <p:spPr>
          <a:xfrm>
            <a:off x="6440409" y="4431760"/>
            <a:ext cx="798617" cy="552281"/>
          </a:xfrm>
          <a:prstGeom prst="upArrow">
            <a:avLst/>
          </a:prstGeom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8D6678-EA36-431C-9EDE-992CD6C2F809}"/>
              </a:ext>
            </a:extLst>
          </p:cNvPr>
          <p:cNvSpPr txBox="1"/>
          <p:nvPr/>
        </p:nvSpPr>
        <p:spPr>
          <a:xfrm>
            <a:off x="6634608" y="4425510"/>
            <a:ext cx="385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285F0E-C01F-4A73-9013-BB8CC0EF8A02}"/>
              </a:ext>
            </a:extLst>
          </p:cNvPr>
          <p:cNvSpPr txBox="1"/>
          <p:nvPr/>
        </p:nvSpPr>
        <p:spPr>
          <a:xfrm>
            <a:off x="6485883" y="1293985"/>
            <a:ext cx="79861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/>
              <a:t>2777m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BE8C85F-172E-4EF8-BEAE-58E35A027E48}"/>
              </a:ext>
            </a:extLst>
          </p:cNvPr>
          <p:cNvSpPr txBox="1">
            <a:spLocks/>
          </p:cNvSpPr>
          <p:nvPr/>
        </p:nvSpPr>
        <p:spPr>
          <a:xfrm>
            <a:off x="903657" y="2532211"/>
            <a:ext cx="5555775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55 frogs found in total:</a:t>
            </a:r>
          </a:p>
          <a:p>
            <a:pPr lvl="1"/>
            <a:r>
              <a:rPr lang="en-US" dirty="0"/>
              <a:t>2 at maximum recorded elevation (2650 m)</a:t>
            </a:r>
          </a:p>
          <a:p>
            <a:pPr lvl="1"/>
            <a:r>
              <a:rPr lang="en-US" dirty="0"/>
              <a:t>7 above maximum recorded elevation</a:t>
            </a:r>
          </a:p>
          <a:p>
            <a:r>
              <a:rPr lang="en-US" dirty="0"/>
              <a:t>Highest elevation: 2777 meters</a:t>
            </a:r>
          </a:p>
          <a:p>
            <a:r>
              <a:rPr lang="en-US" dirty="0"/>
              <a:t>This raises the question of what is the mechanism? Temperature? Insect Food?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D3F345-9B74-42FB-AADE-331841E2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701" y="881590"/>
            <a:ext cx="5420030" cy="1303867"/>
          </a:xfrm>
        </p:spPr>
        <p:txBody>
          <a:bodyPr>
            <a:noAutofit/>
          </a:bodyPr>
          <a:lstStyle/>
          <a:p>
            <a:r>
              <a:rPr lang="en-US" sz="3200" dirty="0"/>
              <a:t>Frogs were found 127m (416ft) higher than ever previously recorded!</a:t>
            </a:r>
          </a:p>
        </p:txBody>
      </p:sp>
      <p:pic>
        <p:nvPicPr>
          <p:cNvPr id="26" name="Picture 25" descr="A picture containing frog, salamander, dark&#10;&#10;Description automatically generated">
            <a:extLst>
              <a:ext uri="{FF2B5EF4-FFF2-40B4-BE49-F238E27FC236}">
                <a16:creationId xmlns:a16="http://schemas.microsoft.com/office/drawing/2014/main" id="{1F318778-AD6F-4E0B-94DD-458050E564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54913" y1="78807" x2="54913" y2="78807"/>
                        <a14:backgroundMark x1="40378" y1="90455" x2="63107" y2="92273"/>
                        <a14:backgroundMark x1="55543" y1="86705" x2="55543" y2="86705"/>
                        <a14:backgroundMark x1="38265" y1="88580" x2="38265" y2="88580"/>
                        <a14:backgroundMark x1="32814" y1="96932" x2="55543" y2="63466"/>
                        <a14:backgroundMark x1="44308" y1="66250" x2="46459" y2="76477"/>
                        <a14:backgroundMark x1="44939" y1="64432" x2="43419" y2="71818"/>
                        <a14:backgroundMark x1="42195" y1="67216" x2="47349" y2="78807"/>
                        <a14:backgroundMark x1="44308" y1="76023" x2="46756" y2="70455"/>
                        <a14:backgroundMark x1="41602" y1="66705" x2="41602" y2="66705"/>
                        <a14:backgroundMark x1="41009" y1="66705" x2="27660" y2="89489"/>
                        <a14:backgroundMark x1="27660" y1="89489" x2="27660" y2="89489"/>
                        <a14:backgroundMark x1="30070" y1="89034" x2="44939" y2="59773"/>
                        <a14:backgroundMark x1="44939" y1="59773" x2="44939" y2="59773"/>
                        <a14:backgroundMark x1="41009" y1="70000" x2="26140" y2="99716"/>
                        <a14:backgroundMark x1="26140" y1="99716" x2="26140" y2="99716"/>
                        <a14:backgroundMark x1="41898" y1="68125" x2="29181" y2="92727"/>
                        <a14:backgroundMark x1="29181" y1="92727" x2="29181" y2="92727"/>
                        <a14:backgroundMark x1="38561" y1="78352" x2="45235" y2="70000"/>
                        <a14:backgroundMark x1="47349" y1="76477" x2="47349" y2="764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42995">
            <a:off x="564431" y="5390163"/>
            <a:ext cx="2373328" cy="15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7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6AC4E34-D6A0-4E21-B145-FF6CC6214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6DAF3C9-57D3-4380-91C8-0177A1E82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338E7C-2928-42FC-BA07-1B825D3010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71FE40E-CC40-427F-AEFB-BB5EA0E97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12948D6-ACC1-4FAF-9E30-BD96CE343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28DAC4-ADD6-4208-A282-0A4E5769F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4" y="98807"/>
            <a:ext cx="9601196" cy="1303867"/>
          </a:xfrm>
        </p:spPr>
        <p:txBody>
          <a:bodyPr>
            <a:noAutofit/>
          </a:bodyPr>
          <a:lstStyle/>
          <a:p>
            <a:r>
              <a:rPr lang="en-US" sz="3200"/>
              <a:t>Linear Regression suggests that frog abundance was not significantly correlated with elevation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41BC5-B2D1-4CA0-8BB0-A433AC29C1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4749" y="1542237"/>
            <a:ext cx="8389367" cy="50347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1601D5-C750-4EAF-8B5F-2118383F5157}"/>
              </a:ext>
            </a:extLst>
          </p:cNvPr>
          <p:cNvSpPr txBox="1"/>
          <p:nvPr/>
        </p:nvSpPr>
        <p:spPr>
          <a:xfrm>
            <a:off x="8148441" y="1726513"/>
            <a:ext cx="1327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(p = 0.12)</a:t>
            </a:r>
          </a:p>
        </p:txBody>
      </p:sp>
      <p:pic>
        <p:nvPicPr>
          <p:cNvPr id="3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B636530-14C1-4A31-BB40-8191962101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37" b="99775" l="9892" r="99760">
                        <a14:foregroundMark x1="54317" y1="38264" x2="55875" y2="28058"/>
                        <a14:foregroundMark x1="55875" y1="28058" x2="83873" y2="4137"/>
                        <a14:foregroundMark x1="83873" y1="4137" x2="99820" y2="24685"/>
                        <a14:foregroundMark x1="42566" y1="75225" x2="40048" y2="85117"/>
                        <a14:foregroundMark x1="40048" y1="85117" x2="32614" y2="93255"/>
                        <a14:foregroundMark x1="32614" y1="93255" x2="30576" y2="99775"/>
                        <a14:foregroundMark x1="28477" y1="45459" x2="28477" y2="42266"/>
                        <a14:foregroundMark x1="28237" y1="42851" x2="29556" y2="40288"/>
                        <a14:foregroundMark x1="34641" y1="45698" x2="35671" y2="46853"/>
                        <a14:foregroundMark x1="30336" y1="40872" x2="34440" y2="45473"/>
                        <a14:foregroundMark x1="27398" y1="46853" x2="27938" y2="45279"/>
                        <a14:foregroundMark x1="27398" y1="43660" x2="27398" y2="43660"/>
                        <a14:backgroundMark x1="34353" y1="45279" x2="34053" y2="44065"/>
                        <a14:backgroundMark x1="30336" y1="41457" x2="30096" y2="40872"/>
                        <a14:backgroundMark x1="42026" y1="65827" x2="42026" y2="654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5646" y="1930880"/>
            <a:ext cx="3692106" cy="492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6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6AC4E34-D6A0-4E21-B145-FF6CC6214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6DAF3C9-57D3-4380-91C8-0177A1E82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338E7C-2928-42FC-BA07-1B825D3010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71FE40E-CC40-427F-AEFB-BB5EA0E97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12948D6-ACC1-4FAF-9E30-BD96CE343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8A9B59-9294-424D-A982-212ECCCAA1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235" y="1592065"/>
            <a:ext cx="7117770" cy="4232316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7D1FC7-E814-4AE9-9DC8-5C22B65AFBF4}"/>
              </a:ext>
            </a:extLst>
          </p:cNvPr>
          <p:cNvSpPr txBox="1"/>
          <p:nvPr/>
        </p:nvSpPr>
        <p:spPr>
          <a:xfrm>
            <a:off x="7180778" y="1728801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(p = 0.000003)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A0A4D96-C2DE-4037-89CF-B7ED8BF815AD}"/>
              </a:ext>
            </a:extLst>
          </p:cNvPr>
          <p:cNvSpPr txBox="1">
            <a:spLocks/>
          </p:cNvSpPr>
          <p:nvPr/>
        </p:nvSpPr>
        <p:spPr>
          <a:xfrm>
            <a:off x="943970" y="166074"/>
            <a:ext cx="9822301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/>
              <a:t>However, we observed significant declines in litter insects (food) with elevation…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35F490-E1F0-4484-B9AF-FB2EA5C13872}"/>
              </a:ext>
            </a:extLst>
          </p:cNvPr>
          <p:cNvSpPr/>
          <p:nvPr/>
        </p:nvSpPr>
        <p:spPr>
          <a:xfrm>
            <a:off x="3542941" y="6131997"/>
            <a:ext cx="510294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/>
              <a:t>Perhaps insects determined abundance? </a:t>
            </a:r>
          </a:p>
        </p:txBody>
      </p:sp>
      <p:pic>
        <p:nvPicPr>
          <p:cNvPr id="3" name="Picture 2" descr="A picture containing insect&#10;&#10;Description automatically generated">
            <a:extLst>
              <a:ext uri="{FF2B5EF4-FFF2-40B4-BE49-F238E27FC236}">
                <a16:creationId xmlns:a16="http://schemas.microsoft.com/office/drawing/2014/main" id="{FEFDF2D5-3473-454F-BAAF-029260078D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23" b="95113" l="0" r="96438">
                        <a14:foregroundMark x1="25954" y1="52256" x2="19571" y2="51886"/>
                        <a14:foregroundMark x1="10263" y1="56223" x2="8651" y2="59023"/>
                        <a14:foregroundMark x1="19847" y1="40226" x2="5089" y2="27444"/>
                        <a14:foregroundMark x1="26209" y1="42857" x2="19338" y2="39850"/>
                        <a14:foregroundMark x1="6870" y1="26316" x2="1018" y2="15038"/>
                        <a14:foregroundMark x1="9415" y1="57143" x2="509" y2="72180"/>
                        <a14:foregroundMark x1="509" y1="72180" x2="0" y2="73308"/>
                        <a14:foregroundMark x1="33588" y1="90226" x2="35878" y2="71053"/>
                        <a14:foregroundMark x1="35878" y1="71053" x2="39186" y2="67293"/>
                        <a14:foregroundMark x1="55471" y1="95113" x2="53944" y2="79323"/>
                        <a14:foregroundMark x1="66667" y1="24812" x2="76845" y2="30451"/>
                        <a14:foregroundMark x1="83206" y1="36090" x2="96438" y2="36090"/>
                        <a14:foregroundMark x1="96438" y1="36090" x2="96438" y2="35338"/>
                        <a14:foregroundMark x1="19847" y1="53759" x2="11705" y2="56015"/>
                        <a14:backgroundMark x1="10499" y1="53547" x2="9160" y2="54135"/>
                        <a14:backgroundMark x1="18575" y1="50000" x2="18110" y2="50204"/>
                        <a14:backgroundMark x1="63868" y1="87970" x2="58524" y2="755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01342">
            <a:off x="8941356" y="4829573"/>
            <a:ext cx="1908817" cy="1291973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B6ECBF6D-A59D-47E3-A1B8-A84D212E4E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435386">
            <a:off x="679126" y="988131"/>
            <a:ext cx="2626210" cy="197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95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6AC4E34-D6A0-4E21-B145-FF6CC6214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6DAF3C9-57D3-4380-91C8-0177A1E82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338E7C-2928-42FC-BA07-1B825D3010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71FE40E-CC40-427F-AEFB-BB5EA0E97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12948D6-ACC1-4FAF-9E30-BD96CE343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28DAC4-ADD6-4208-A282-0A4E5769F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788" y="48675"/>
            <a:ext cx="8107275" cy="1283815"/>
          </a:xfrm>
        </p:spPr>
        <p:txBody>
          <a:bodyPr>
            <a:noAutofit/>
          </a:bodyPr>
          <a:lstStyle/>
          <a:p>
            <a:r>
              <a:rPr lang="en-US" sz="3600"/>
              <a:t>Frog abundance was not (quite) correlated with insect food abundance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D0A113-D755-4533-9262-4EFBBFDBE9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3321" y="1332358"/>
            <a:ext cx="7871848" cy="471029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C70EB19-0681-4FC9-A08B-2E2EBE051F6E}"/>
              </a:ext>
            </a:extLst>
          </p:cNvPr>
          <p:cNvSpPr txBox="1"/>
          <p:nvPr/>
        </p:nvSpPr>
        <p:spPr>
          <a:xfrm>
            <a:off x="8307762" y="1511901"/>
            <a:ext cx="1458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(p = 0.053)</a:t>
            </a:r>
          </a:p>
        </p:txBody>
      </p:sp>
      <p:pic>
        <p:nvPicPr>
          <p:cNvPr id="11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03FD967B-74AC-4FE7-933B-E63D6D2A4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4873" y1="53369" x2="28223" y2="66895"/>
                        <a14:foregroundMark x1="28223" y1="66895" x2="46924" y2="75732"/>
                        <a14:foregroundMark x1="46924" y1="75732" x2="51660" y2="62109"/>
                        <a14:foregroundMark x1="34668" y1="60449" x2="30859" y2="65479"/>
                        <a14:foregroundMark x1="24463" y1="62109" x2="31689" y2="50439"/>
                        <a14:foregroundMark x1="26563" y1="58350" x2="32520" y2="53760"/>
                        <a14:foregroundMark x1="80615" y1="68408" x2="75488" y2="65039"/>
                        <a14:foregroundMark x1="84424" y1="70068" x2="85693" y2="65869"/>
                        <a14:foregroundMark x1="82275" y1="67578" x2="81885" y2="67969"/>
                        <a14:foregroundMark x1="29541" y1="73828" x2="32520" y2="72168"/>
                        <a14:foregroundMark x1="27441" y1="62549" x2="30420" y2="61279"/>
                        <a14:foregroundMark x1="27881" y1="52930" x2="29541" y2="51270"/>
                        <a14:foregroundMark x1="26172" y1="54590" x2="28711" y2="52539"/>
                        <a14:foregroundMark x1="24023" y1="60059" x2="26172" y2="54590"/>
                        <a14:foregroundMark x1="24463" y1="66309" x2="27441" y2="66309"/>
                        <a14:foregroundMark x1="30859" y1="73389" x2="32959" y2="75488"/>
                        <a14:foregroundMark x1="37207" y1="72559" x2="32129" y2="71289"/>
                        <a14:foregroundMark x1="40186" y1="56689" x2="44873" y2="47119"/>
                        <a14:foregroundMark x1="39551" y1="48828" x2="39551" y2="50000"/>
                        <a14:foregroundMark x1="35693" y1="57617" x2="44043" y2="43799"/>
                        <a14:foregroundMark x1="44043" y1="43799" x2="44336" y2="42139"/>
                        <a14:foregroundMark x1="26758" y1="67871" x2="29736" y2="69043"/>
                        <a14:foregroundMark x1="30029" y1="73145" x2="27051" y2="65527"/>
                        <a14:foregroundMark x1="38379" y1="64941" x2="38672" y2="64355"/>
                        <a14:foregroundMark x1="46143" y1="64941" x2="47021" y2="63184"/>
                        <a14:foregroundMark x1="33594" y1="75488" x2="32715" y2="75195"/>
                        <a14:foregroundMark x1="33887" y1="73438" x2="35107" y2="72266"/>
                        <a14:foregroundMark x1="35400" y1="74609" x2="35107" y2="75195"/>
                        <a14:foregroundMark x1="75977" y1="68750" x2="77734" y2="66992"/>
                        <a14:foregroundMark x1="78955" y1="65820" x2="80420" y2="64941"/>
                        <a14:foregroundMark x1="80420" y1="65820" x2="82813" y2="67285"/>
                        <a14:foregroundMark x1="83398" y1="68457" x2="82227" y2="68457"/>
                        <a14:foregroundMark x1="81934" y1="69629" x2="84619" y2="69043"/>
                        <a14:foregroundMark x1="84326" y1="67285" x2="79541" y2="65820"/>
                        <a14:foregroundMark x1="80127" y1="65527" x2="78955" y2="66113"/>
                        <a14:foregroundMark x1="80420" y1="65527" x2="78027" y2="64648"/>
                        <a14:foregroundMark x1="47248" y1="17923" x2="48730" y2="16650"/>
                        <a14:foregroundMark x1="44478" y1="20304" x2="46205" y2="18820"/>
                        <a14:foregroundMark x1="41455" y1="22900" x2="42889" y2="21668"/>
                        <a14:backgroundMark x1="43408" y1="20703" x2="46191" y2="19092"/>
                        <a14:backgroundMark x1="50391" y1="18799" x2="46191" y2="18799"/>
                        <a14:backgroundMark x1="42871" y1="23730" x2="43408" y2="21826"/>
                        <a14:backgroundMark x1="44238" y1="20166" x2="43164" y2="21826"/>
                        <a14:backgroundMark x1="48438" y1="19092" x2="45654" y2="179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83595" y="3697846"/>
            <a:ext cx="3535926" cy="360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6AC4E34-D6A0-4E21-B145-FF6CC6214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6DAF3C9-57D3-4380-91C8-0177A1E82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338E7C-2928-42FC-BA07-1B825D3010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71FE40E-CC40-427F-AEFB-BB5EA0E97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12948D6-ACC1-4FAF-9E30-BD96CE343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28DAC4-ADD6-4208-A282-0A4E5769F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4" y="732034"/>
            <a:ext cx="9601196" cy="1303867"/>
          </a:xfrm>
        </p:spPr>
        <p:txBody>
          <a:bodyPr>
            <a:noAutofit/>
          </a:bodyPr>
          <a:lstStyle/>
          <a:p>
            <a:r>
              <a:rPr lang="en-US" sz="3600"/>
              <a:t>However, when comparing frog abundance to the interaction of both elevation and insects, a significant relationship is evident (p = 0.034)!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C240B5-C7D5-4C12-8E52-856821D303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674" y="2747038"/>
            <a:ext cx="5836538" cy="35027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DA5D27-2EBE-4E34-82FF-6F6DE10179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1886" y="2747038"/>
            <a:ext cx="5835050" cy="350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A440FBE6-72B7-43D4-A8EB-FDBC35FE5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647B8492-BC4D-4046-B35A-C38E03494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7264A7B-BD07-443B-B4AE-B7D112274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D9B85B4-ACC6-412B-BC6B-2163BCCDFB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7D5E57D-F913-44D3-9AF3-FCDFAE64F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CF01E4E-4102-455A-BC41-D5F848B941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anchor="b">
            <a:normAutofit/>
          </a:bodyPr>
          <a:lstStyle/>
          <a:p>
            <a:r>
              <a:rPr lang="en-US" sz="3200" dirty="0"/>
              <a:t>Implications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6652DC1-CA18-4263-AC06-BAB0B05EC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0974" y="2540338"/>
            <a:ext cx="4613302" cy="3382094"/>
          </a:xfrm>
        </p:spPr>
        <p:txBody>
          <a:bodyPr>
            <a:normAutofit/>
          </a:bodyPr>
          <a:lstStyle/>
          <a:p>
            <a:r>
              <a:rPr lang="en-US" dirty="0"/>
              <a:t>Range expansion due to changing climate?</a:t>
            </a:r>
          </a:p>
          <a:p>
            <a:pPr lvl="1"/>
            <a:r>
              <a:rPr lang="en-US" dirty="0"/>
              <a:t>Species may become “trapped” on mountain tops</a:t>
            </a:r>
          </a:p>
          <a:p>
            <a:r>
              <a:rPr lang="en-US" dirty="0"/>
              <a:t>Sample lower elevational limits of the frog's distribution</a:t>
            </a:r>
          </a:p>
        </p:txBody>
      </p:sp>
      <p:pic>
        <p:nvPicPr>
          <p:cNvPr id="5" name="Picture 4" descr="A picture containing tree, outdoor, grass, plant&#10;&#10;Description automatically generated">
            <a:extLst>
              <a:ext uri="{FF2B5EF4-FFF2-40B4-BE49-F238E27FC236}">
                <a16:creationId xmlns:a16="http://schemas.microsoft.com/office/drawing/2014/main" id="{13453D89-582E-494B-8021-86026A6815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3"/>
          <a:stretch/>
        </p:blipFill>
        <p:spPr>
          <a:xfrm>
            <a:off x="5892811" y="982133"/>
            <a:ext cx="5469466" cy="4893735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00301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9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255D2B-9CB9-480B-83E2-7EC2D431C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788648" y="1104805"/>
            <a:ext cx="6546935" cy="4667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80D067-D898-4048-84F5-90BFD8E01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19679" y="928537"/>
            <a:ext cx="6588660" cy="4978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33441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9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255D2B-9CB9-480B-83E2-7EC2D431C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788648" y="1104805"/>
            <a:ext cx="6546935" cy="4667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381092-3396-4B45-AD76-F75BFEA48C41}"/>
              </a:ext>
            </a:extLst>
          </p:cNvPr>
          <p:cNvSpPr txBox="1"/>
          <p:nvPr/>
        </p:nvSpPr>
        <p:spPr>
          <a:xfrm>
            <a:off x="1532769" y="432732"/>
            <a:ext cx="42024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Special thanks to: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Hippenhammer</a:t>
            </a:r>
            <a:r>
              <a:rPr lang="en-US" sz="2400" dirty="0"/>
              <a:t> Family</a:t>
            </a:r>
          </a:p>
          <a:p>
            <a:r>
              <a:rPr lang="en-US" sz="2400" dirty="0"/>
              <a:t>QERC</a:t>
            </a:r>
            <a:br>
              <a:rPr lang="en-US" sz="2400" dirty="0"/>
            </a:br>
            <a:r>
              <a:rPr lang="en-US" sz="2400" dirty="0"/>
              <a:t>Chacon Family</a:t>
            </a:r>
          </a:p>
          <a:p>
            <a:r>
              <a:rPr lang="en-US" sz="2400" dirty="0"/>
              <a:t>Dr. John </a:t>
            </a:r>
            <a:r>
              <a:rPr lang="en-US" sz="2400" dirty="0" err="1"/>
              <a:t>Cossel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5C421B-2204-4B58-86BA-DCE57A5A7D60}"/>
              </a:ext>
            </a:extLst>
          </p:cNvPr>
          <p:cNvSpPr txBox="1"/>
          <p:nvPr/>
        </p:nvSpPr>
        <p:spPr>
          <a:xfrm>
            <a:off x="1532769" y="5261832"/>
            <a:ext cx="30957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Questions?</a:t>
            </a:r>
            <a:endParaRPr lang="en-US" sz="4800" dirty="0"/>
          </a:p>
        </p:txBody>
      </p:sp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AE6C99D6-3B1A-4178-BD0C-45FC89433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27" y="2878292"/>
            <a:ext cx="3112828" cy="1802905"/>
          </a:xfrm>
          <a:prstGeom prst="rect">
            <a:avLst/>
          </a:prstGeom>
        </p:spPr>
      </p:pic>
      <p:pic>
        <p:nvPicPr>
          <p:cNvPr id="9" name="Picture 8" descr="A picture containing tree, grass, outdoor, house&#10;&#10;Description automatically generated">
            <a:extLst>
              <a:ext uri="{FF2B5EF4-FFF2-40B4-BE49-F238E27FC236}">
                <a16:creationId xmlns:a16="http://schemas.microsoft.com/office/drawing/2014/main" id="{3D91CAD6-46CD-4C20-B4A7-4F457D007A6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45" b="6645"/>
          <a:stretch/>
        </p:blipFill>
        <p:spPr>
          <a:xfrm>
            <a:off x="3358677" y="2878292"/>
            <a:ext cx="3112828" cy="180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3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7328C2D-38F0-4C80-9EA5-A1AD0D6B2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tretch/>
          </a:blipFill>
          <a:ln w="15875" cap="flat" cmpd="sng" algn="ctr">
            <a:solidFill>
              <a:srgbClr val="B15E28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D17E249-48D0-476B-A642-A5D58DD39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E4B7EC7-DE5B-4F27-839A-7CDF49C618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DA01082-3C8F-4602-8DA7-C82DF70956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p:spPr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A21B48A-5892-4DD2-B2E1-91BD42A44C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E083B53-5B4C-4C29-BDFD-A28B754A59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/>
          </a:bodyPr>
          <a:lstStyle/>
          <a:p>
            <a:r>
              <a:rPr lang="en-US"/>
              <a:t>Why Study These Frogs?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B65B193-F600-4C1B-9DBF-09D94CDB08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83042" y="2400639"/>
            <a:ext cx="92738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318936"/>
          </a:xfrm>
        </p:spPr>
        <p:txBody>
          <a:bodyPr>
            <a:normAutofit/>
          </a:bodyPr>
          <a:lstStyle/>
          <a:p>
            <a:r>
              <a:rPr lang="en-US" dirty="0"/>
              <a:t>Background: 2018 tropical field studies course</a:t>
            </a:r>
          </a:p>
          <a:p>
            <a:pPr lvl="1">
              <a:buSzPct val="114999"/>
            </a:pPr>
            <a:r>
              <a:rPr lang="en-US" dirty="0">
                <a:ea typeface="+mn-lt"/>
                <a:cs typeface="+mn-lt"/>
              </a:rPr>
              <a:t>Observations of </a:t>
            </a:r>
            <a:r>
              <a:rPr lang="en-US" i="1" dirty="0">
                <a:ea typeface="+mn-lt"/>
                <a:cs typeface="+mn-lt"/>
              </a:rPr>
              <a:t>C. </a:t>
            </a:r>
            <a:r>
              <a:rPr lang="en-US" i="1" dirty="0" err="1">
                <a:ea typeface="+mn-lt"/>
                <a:cs typeface="+mn-lt"/>
              </a:rPr>
              <a:t>podiciferus</a:t>
            </a:r>
            <a:r>
              <a:rPr lang="en-US" i="1" dirty="0"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</a:rPr>
              <a:t>resulted in an initial research project investigating natural history. </a:t>
            </a:r>
            <a:endParaRPr lang="en-US" dirty="0"/>
          </a:p>
          <a:p>
            <a:pPr>
              <a:buSzPct val="114999"/>
            </a:pPr>
            <a:r>
              <a:rPr lang="en-US" dirty="0"/>
              <a:t>No previous extensive research evaluating the current range</a:t>
            </a:r>
          </a:p>
          <a:p>
            <a:pPr>
              <a:buSzPct val="114999"/>
            </a:pPr>
            <a:r>
              <a:rPr lang="en-US" dirty="0"/>
              <a:t>Funding from a </a:t>
            </a:r>
            <a:r>
              <a:rPr lang="en-US" dirty="0" err="1"/>
              <a:t>Hippenhammer</a:t>
            </a:r>
            <a:r>
              <a:rPr lang="en-US" dirty="0"/>
              <a:t> Faculty Scholarship Grant to Dr. Rosenberger on beetle diversity allowed for additional focus on </a:t>
            </a:r>
            <a:r>
              <a:rPr lang="en-US" i="1" dirty="0"/>
              <a:t>C. </a:t>
            </a:r>
            <a:r>
              <a:rPr lang="en-US" i="1" dirty="0" err="1"/>
              <a:t>podiciferus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77256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49ECF-EC3A-4DF8-8416-6ABD3390B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Natural History of </a:t>
            </a:r>
            <a:r>
              <a:rPr lang="en-US" i="1" dirty="0"/>
              <a:t>C. </a:t>
            </a:r>
            <a:r>
              <a:rPr lang="en-US" i="1" dirty="0" err="1"/>
              <a:t>podiciferus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BB740-36B4-468E-B10B-AAD97286E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Cryptic montane forest floor species</a:t>
            </a:r>
          </a:p>
          <a:p>
            <a:pPr>
              <a:buSzPct val="114999"/>
            </a:pPr>
            <a:r>
              <a:rPr lang="en-US" dirty="0">
                <a:ea typeface="+mn-lt"/>
                <a:cs typeface="+mn-lt"/>
              </a:rPr>
              <a:t>Highly variable color</a:t>
            </a:r>
            <a:endParaRPr lang="en-US" dirty="0"/>
          </a:p>
          <a:p>
            <a:pPr>
              <a:buSzPct val="114999"/>
            </a:pPr>
            <a:r>
              <a:rPr lang="en-US" dirty="0"/>
              <a:t>Females larger than males (~1.5-2.5cm)</a:t>
            </a:r>
          </a:p>
          <a:p>
            <a:pPr>
              <a:buSzPct val="114999"/>
            </a:pPr>
            <a:r>
              <a:rPr lang="en-US" dirty="0"/>
              <a:t>Direct development- juveniles small</a:t>
            </a:r>
          </a:p>
          <a:p>
            <a:pPr>
              <a:buSzPct val="114999"/>
            </a:pPr>
            <a:r>
              <a:rPr lang="en-US" dirty="0"/>
              <a:t>Little studied - listed as near threatened</a:t>
            </a:r>
          </a:p>
          <a:p>
            <a:pPr>
              <a:buSzPct val="114999"/>
            </a:pPr>
            <a:r>
              <a:rPr lang="en-US" dirty="0">
                <a:ea typeface="+mn-lt"/>
                <a:cs typeface="+mn-lt"/>
              </a:rPr>
              <a:t>Occurs between 1,090-2,650m (3,575-8,694 ft)</a:t>
            </a:r>
            <a:endParaRPr lang="en-US" dirty="0"/>
          </a:p>
          <a:p>
            <a:pPr>
              <a:buSzPct val="114999"/>
            </a:pPr>
            <a:endParaRPr lang="en-US" dirty="0"/>
          </a:p>
          <a:p>
            <a:pPr marL="457200" lvl="1" indent="0">
              <a:buSzPct val="114999"/>
              <a:buNone/>
            </a:pPr>
            <a:endParaRPr lang="en-US" dirty="0"/>
          </a:p>
        </p:txBody>
      </p:sp>
      <p:pic>
        <p:nvPicPr>
          <p:cNvPr id="4" name="Picture 3" descr="A picture containing frog, salamander, meal, meat&#10;&#10;Description automatically generated">
            <a:extLst>
              <a:ext uri="{FF2B5EF4-FFF2-40B4-BE49-F238E27FC236}">
                <a16:creationId xmlns:a16="http://schemas.microsoft.com/office/drawing/2014/main" id="{3312A679-56B8-4E95-9CE2-778261B47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7219" y="4357900"/>
            <a:ext cx="2311430" cy="1730710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F59447F-3F58-4CF8-9EC6-7E6C604A10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4637" y="2344190"/>
            <a:ext cx="2305705" cy="1730710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66838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7E61F402-3445-458A-9A2B-D28FD2883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A673C096-95AE-4644-B76C-1DF1B667D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7A91835-418B-4867-87D7-1376A57F3F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65B511A1-E0EC-49FE-8068-9DA29CD00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A61BC5F-ADA4-4DBA-9C6B-E17E0B82E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3" name="Picture 15">
              <a:extLst>
                <a:ext uri="{FF2B5EF4-FFF2-40B4-BE49-F238E27FC236}">
                  <a16:creationId xmlns:a16="http://schemas.microsoft.com/office/drawing/2014/main" id="{1CE6F7D2-ACED-47D2-BEFD-FB26F7537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DB2FF3-76E3-4911-82BD-4314F76F9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anchor="b">
            <a:normAutofit/>
          </a:bodyPr>
          <a:lstStyle/>
          <a:p>
            <a:r>
              <a:rPr lang="en-US" sz="2800">
                <a:solidFill>
                  <a:srgbClr val="262626"/>
                </a:solidFill>
              </a:rPr>
              <a:t>Thermoclines: Limiting Species’ Ranges</a:t>
            </a:r>
          </a:p>
        </p:txBody>
      </p:sp>
      <p:cxnSp>
        <p:nvCxnSpPr>
          <p:cNvPr id="24" name="Straight Connector 17">
            <a:extLst>
              <a:ext uri="{FF2B5EF4-FFF2-40B4-BE49-F238E27FC236}">
                <a16:creationId xmlns:a16="http://schemas.microsoft.com/office/drawing/2014/main" id="{2BE880E9-2B86-4CDB-B5B7-308745CDD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756B9-529B-4D5F-938B-C929E72A57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2231" y="2493774"/>
            <a:ext cx="4537075" cy="361213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262626"/>
                </a:solidFill>
              </a:rPr>
              <a:t>Mountain species have optimal elevational preferences</a:t>
            </a:r>
          </a:p>
          <a:p>
            <a:pPr lvl="1">
              <a:lnSpc>
                <a:spcPct val="90000"/>
              </a:lnSpc>
            </a:pPr>
            <a:r>
              <a:rPr lang="en-US" sz="1600" dirty="0">
                <a:solidFill>
                  <a:srgbClr val="262626"/>
                </a:solidFill>
              </a:rPr>
              <a:t>Elevation determines temperature and habitat type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rgbClr val="262626"/>
                </a:solidFill>
              </a:rPr>
              <a:t>Elevational temperature gradients cause compressed life zones</a:t>
            </a:r>
            <a:endParaRPr lang="en-US" dirty="0"/>
          </a:p>
          <a:p>
            <a:pPr>
              <a:lnSpc>
                <a:spcPct val="90000"/>
              </a:lnSpc>
              <a:buSzPct val="114999"/>
            </a:pPr>
            <a:r>
              <a:rPr lang="en-US" sz="2000" dirty="0">
                <a:solidFill>
                  <a:srgbClr val="262626"/>
                </a:solidFill>
              </a:rPr>
              <a:t>As climate changes and temperatures increase, suitable habitat shifts up mountains and “shrinks” in area</a:t>
            </a:r>
          </a:p>
          <a:p>
            <a:pPr algn="ctr">
              <a:lnSpc>
                <a:spcPct val="90000"/>
              </a:lnSpc>
              <a:buSzPct val="114999"/>
            </a:pPr>
            <a:endParaRPr lang="en-US" sz="1600" dirty="0">
              <a:solidFill>
                <a:srgbClr val="262626"/>
              </a:solidFill>
            </a:endParaRPr>
          </a:p>
        </p:txBody>
      </p:sp>
      <p:pic>
        <p:nvPicPr>
          <p:cNvPr id="5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106C40F5-720D-4295-ACB2-AC7408A66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420" y="651452"/>
            <a:ext cx="4159131" cy="5540716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EAB158-1747-4639-B3E1-A578E0DEAFF3}"/>
              </a:ext>
            </a:extLst>
          </p:cNvPr>
          <p:cNvSpPr txBox="1"/>
          <p:nvPr/>
        </p:nvSpPr>
        <p:spPr>
          <a:xfrm>
            <a:off x="5761159" y="4572000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1090m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589BB5-9344-4B10-97F1-AAD9A52B4D02}"/>
              </a:ext>
            </a:extLst>
          </p:cNvPr>
          <p:cNvSpPr txBox="1"/>
          <p:nvPr/>
        </p:nvSpPr>
        <p:spPr>
          <a:xfrm>
            <a:off x="5761158" y="2031307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2650m</a:t>
            </a:r>
          </a:p>
        </p:txBody>
      </p:sp>
    </p:spTree>
    <p:extLst>
      <p:ext uri="{BB962C8B-B14F-4D97-AF65-F5344CB8AC3E}">
        <p14:creationId xmlns:p14="http://schemas.microsoft.com/office/powerpoint/2010/main" val="126201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7E61F402-3445-458A-9A2B-D28FD2883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A673C096-95AE-4644-B76C-1DF1B667D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7A91835-418B-4867-87D7-1376A57F3F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65B511A1-E0EC-49FE-8068-9DA29CD00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A61BC5F-ADA4-4DBA-9C6B-E17E0B82EC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3" name="Picture 15">
              <a:extLst>
                <a:ext uri="{FF2B5EF4-FFF2-40B4-BE49-F238E27FC236}">
                  <a16:creationId xmlns:a16="http://schemas.microsoft.com/office/drawing/2014/main" id="{1CE6F7D2-ACED-47D2-BEFD-FB26F7537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DB2FF3-76E3-4911-82BD-4314F76F9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anchor="b">
            <a:normAutofit/>
          </a:bodyPr>
          <a:lstStyle/>
          <a:p>
            <a:r>
              <a:rPr lang="en-US" sz="4000" dirty="0">
                <a:solidFill>
                  <a:srgbClr val="262626"/>
                </a:solidFill>
              </a:rPr>
              <a:t>Objective:</a:t>
            </a:r>
          </a:p>
        </p:txBody>
      </p:sp>
      <p:cxnSp>
        <p:nvCxnSpPr>
          <p:cNvPr id="24" name="Straight Connector 17">
            <a:extLst>
              <a:ext uri="{FF2B5EF4-FFF2-40B4-BE49-F238E27FC236}">
                <a16:creationId xmlns:a16="http://schemas.microsoft.com/office/drawing/2014/main" id="{2BE880E9-2B86-4CDB-B5B7-308745CDD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756B9-529B-4D5F-938B-C929E72A57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2232" y="2493774"/>
            <a:ext cx="4261132" cy="361213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3000"/>
              <a:t>Investigate the elevational distribution and limits of </a:t>
            </a:r>
            <a:r>
              <a:rPr lang="en-US" sz="3000" i="1"/>
              <a:t>C. </a:t>
            </a:r>
            <a:r>
              <a:rPr lang="en-US" sz="3000" i="1" err="1"/>
              <a:t>podiciferus</a:t>
            </a:r>
            <a:endParaRPr lang="en-US" sz="3000"/>
          </a:p>
        </p:txBody>
      </p:sp>
      <p:pic>
        <p:nvPicPr>
          <p:cNvPr id="5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106C40F5-720D-4295-ACB2-AC7408A66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420" y="651452"/>
            <a:ext cx="4159131" cy="5540716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EAB158-1747-4639-B3E1-A578E0DEAFF3}"/>
              </a:ext>
            </a:extLst>
          </p:cNvPr>
          <p:cNvSpPr txBox="1"/>
          <p:nvPr/>
        </p:nvSpPr>
        <p:spPr>
          <a:xfrm>
            <a:off x="5761159" y="4572000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1090m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589BB5-9344-4B10-97F1-AAD9A52B4D02}"/>
              </a:ext>
            </a:extLst>
          </p:cNvPr>
          <p:cNvSpPr txBox="1"/>
          <p:nvPr/>
        </p:nvSpPr>
        <p:spPr>
          <a:xfrm>
            <a:off x="5761158" y="2031307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2650m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BFAD0ADE-8B19-4134-BA8A-F412DF1C3076}"/>
              </a:ext>
            </a:extLst>
          </p:cNvPr>
          <p:cNvSpPr/>
          <p:nvPr/>
        </p:nvSpPr>
        <p:spPr>
          <a:xfrm>
            <a:off x="5735884" y="1463748"/>
            <a:ext cx="798617" cy="55228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A0F99F-7FC8-400B-9EA2-651DC4C18045}"/>
              </a:ext>
            </a:extLst>
          </p:cNvPr>
          <p:cNvSpPr txBox="1"/>
          <p:nvPr/>
        </p:nvSpPr>
        <p:spPr>
          <a:xfrm>
            <a:off x="5944460" y="1443120"/>
            <a:ext cx="385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C077A38A-5DD6-4D0A-9F16-E0F6E8484F4F}"/>
              </a:ext>
            </a:extLst>
          </p:cNvPr>
          <p:cNvSpPr/>
          <p:nvPr/>
        </p:nvSpPr>
        <p:spPr>
          <a:xfrm>
            <a:off x="5761222" y="4002226"/>
            <a:ext cx="798617" cy="552281"/>
          </a:xfrm>
          <a:prstGeom prst="upArrow">
            <a:avLst/>
          </a:prstGeom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8D6678-EA36-431C-9EDE-992CD6C2F809}"/>
              </a:ext>
            </a:extLst>
          </p:cNvPr>
          <p:cNvSpPr txBox="1"/>
          <p:nvPr/>
        </p:nvSpPr>
        <p:spPr>
          <a:xfrm>
            <a:off x="5969798" y="3981598"/>
            <a:ext cx="385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5785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>
            <a:extLst>
              <a:ext uri="{FF2B5EF4-FFF2-40B4-BE49-F238E27FC236}">
                <a16:creationId xmlns:a16="http://schemas.microsoft.com/office/drawing/2014/main" id="{5066F8AE-A5C7-4B3E-B1DA-D0B624059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78E901E-6697-44E3-9533-1457FA4F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515452A-514A-4763-9932-37302A8D6D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0EC146D-CF08-4B34-ADEB-2F0296F98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1FBA240-87AB-400A-9292-7DC6F3E55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 useBgFill="1">
        <p:nvSpPr>
          <p:cNvPr id="10" name="Rectangle 16">
            <a:extLst>
              <a:ext uri="{FF2B5EF4-FFF2-40B4-BE49-F238E27FC236}">
                <a16:creationId xmlns:a16="http://schemas.microsoft.com/office/drawing/2014/main" id="{6D75FD42-C156-41A4-B68A-6C71A47E7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6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704A7BF-21E3-4BDF-9BE8-BEC32066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36" y="28937"/>
            <a:ext cx="12188825" cy="6856214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8123F6EE-1623-4B79-B9D5-56BAED6CDF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9361" r="1" b="22336"/>
          <a:stretch/>
        </p:blipFill>
        <p:spPr>
          <a:xfrm>
            <a:off x="628034" y="673313"/>
            <a:ext cx="10901284" cy="556746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0180162-DDE5-43C8-B0DC-645F4CA9D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16C9EE30-D91E-4DE1-8EEC-6A3AD1DD0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8E1E1CD-6653-4129-A465-3CFB3A1CCD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24" name="Rounded Rectangle 27">
              <a:extLst>
                <a:ext uri="{FF2B5EF4-FFF2-40B4-BE49-F238E27FC236}">
                  <a16:creationId xmlns:a16="http://schemas.microsoft.com/office/drawing/2014/main" id="{5424F715-2587-4418-AB8A-9B4218F346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srgbClr val="171717">
                  <a:alpha val="82745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F8A0F16-00E1-4B0A-9B6E-8906A111B6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4786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749C117F-F390-437B-ADB0-57E87EFF3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7EF42F8-2417-49A6-95CE-DE9503B0AA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C6F623B-2003-4AED-B02F-541A150EC1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D11837A-4F3D-419F-ACE2-E80B1EA28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9411D1A-7E2C-4A36-BE32-BF7A8E130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0742BC3-654B-4E41-9A6A-73A42E477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401732C-37EE-4B98-A709-9530173F3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54E48C8-2A00-4C54-BC9C-B18EE49E9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786"/>
            <a:ext cx="12229962" cy="6856214"/>
            <a:chOff x="-15736" y="0"/>
            <a:chExt cx="12229962" cy="6856214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E0A0544-8F52-43F0-AC3E-DF683908B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F4057D3-A680-4443-9E51-ED920A691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F6853A4-7B38-4FDE-B024-AE8BA71E7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6ADF4DB-4290-4441-8F8E-04152FE60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pic>
        <p:nvPicPr>
          <p:cNvPr id="5" name="Picture 4" descr="A picture containing text, outdoor, day&#10;&#10;Description automatically generated">
            <a:extLst>
              <a:ext uri="{FF2B5EF4-FFF2-40B4-BE49-F238E27FC236}">
                <a16:creationId xmlns:a16="http://schemas.microsoft.com/office/drawing/2014/main" id="{61ADE22E-A79E-4120-AE8C-A4988C55D1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4734" y="2294126"/>
            <a:ext cx="8730827" cy="37911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281ADFF-57A4-477D-AE1F-FF9219F2AC49}"/>
              </a:ext>
            </a:extLst>
          </p:cNvPr>
          <p:cNvSpPr txBox="1"/>
          <p:nvPr/>
        </p:nvSpPr>
        <p:spPr>
          <a:xfrm>
            <a:off x="4765637" y="810391"/>
            <a:ext cx="3065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+mj-lt"/>
              </a:rPr>
              <a:t>24 Locations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E3FB93-E418-4615-9EBD-E01D5C9A6490}"/>
              </a:ext>
            </a:extLst>
          </p:cNvPr>
          <p:cNvSpPr txBox="1"/>
          <p:nvPr/>
        </p:nvSpPr>
        <p:spPr>
          <a:xfrm>
            <a:off x="4865695" y="1466106"/>
            <a:ext cx="248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</a:rPr>
              <a:t>2094m – 3030m</a:t>
            </a:r>
          </a:p>
        </p:txBody>
      </p:sp>
    </p:spTree>
    <p:extLst>
      <p:ext uri="{BB962C8B-B14F-4D97-AF65-F5344CB8AC3E}">
        <p14:creationId xmlns:p14="http://schemas.microsoft.com/office/powerpoint/2010/main" val="60781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286" y="1159670"/>
            <a:ext cx="4356131" cy="1303867"/>
          </a:xfrm>
        </p:spPr>
        <p:txBody>
          <a:bodyPr/>
          <a:lstStyle/>
          <a:p>
            <a:r>
              <a:rPr lang="en-US" sz="6000"/>
              <a:t>Methods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123559" y="2459263"/>
            <a:ext cx="7192617" cy="576262"/>
          </a:xfrm>
        </p:spPr>
        <p:txBody>
          <a:bodyPr/>
          <a:lstStyle/>
          <a:p>
            <a:r>
              <a:rPr lang="en-US"/>
              <a:t>Visual Encounter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066050" y="3040732"/>
            <a:ext cx="4479922" cy="350962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10m transects for 10 minutes</a:t>
            </a:r>
          </a:p>
          <a:p>
            <a:pPr lvl="1">
              <a:buSzPct val="114999"/>
            </a:pPr>
            <a:r>
              <a:rPr lang="en-US" dirty="0"/>
              <a:t>Each location surveyed 6 times</a:t>
            </a:r>
          </a:p>
          <a:p>
            <a:pPr lvl="1">
              <a:buSzPct val="114999"/>
            </a:pPr>
            <a:r>
              <a:rPr lang="en-US" dirty="0"/>
              <a:t>144 total transects, 24 hours searching</a:t>
            </a:r>
          </a:p>
          <a:p>
            <a:r>
              <a:rPr lang="en-US" dirty="0"/>
              <a:t>Snout-vent length</a:t>
            </a:r>
          </a:p>
          <a:p>
            <a:r>
              <a:rPr lang="en-US" dirty="0"/>
              <a:t>Sex</a:t>
            </a:r>
          </a:p>
          <a:p>
            <a:r>
              <a:rPr lang="en-US" dirty="0"/>
              <a:t>Pictures</a:t>
            </a:r>
          </a:p>
          <a:p>
            <a:pPr>
              <a:buSzPct val="114999"/>
            </a:pPr>
            <a:r>
              <a:rPr lang="en-US" dirty="0"/>
              <a:t>Temperature loggers</a:t>
            </a:r>
          </a:p>
          <a:p>
            <a:pPr>
              <a:buSzPct val="114999"/>
            </a:pPr>
            <a:r>
              <a:rPr lang="en-US" dirty="0"/>
              <a:t>Insect abundance quadrates</a:t>
            </a:r>
          </a:p>
          <a:p>
            <a:pPr lvl="1">
              <a:buSzPct val="114999"/>
            </a:pPr>
            <a:r>
              <a:rPr lang="en-US" dirty="0"/>
              <a:t>Noticing less insects as elevation increased</a:t>
            </a:r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13" name="Picture 2" descr="A picture containing person, grass, outdoor&#10;&#10;Description automatically generated">
            <a:extLst>
              <a:ext uri="{FF2B5EF4-FFF2-40B4-BE49-F238E27FC236}">
                <a16:creationId xmlns:a16="http://schemas.microsoft.com/office/drawing/2014/main" id="{94FE2727-70F1-435F-84E0-532D7C3F4C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3350" y="431319"/>
            <a:ext cx="3989821" cy="291871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88550D35-7A6E-4F97-9692-9B220A3052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030" y="3430168"/>
            <a:ext cx="4004198" cy="2995961"/>
          </a:xfrm>
          <a:prstGeom prst="rect">
            <a:avLst/>
          </a:prstGeom>
        </p:spPr>
      </p:pic>
      <p:pic>
        <p:nvPicPr>
          <p:cNvPr id="6" name="Picture 6" descr="Text&#10;&#10;Description automatically generated">
            <a:extLst>
              <a:ext uri="{FF2B5EF4-FFF2-40B4-BE49-F238E27FC236}">
                <a16:creationId xmlns:a16="http://schemas.microsoft.com/office/drawing/2014/main" id="{E0166484-8591-45C8-851D-B9EE9C6780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26"/>
          <a:stretch/>
        </p:blipFill>
        <p:spPr>
          <a:xfrm rot="-5400000">
            <a:off x="9499182" y="3793473"/>
            <a:ext cx="2988427" cy="227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2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B378FDEB-7A0A-46D7-8B84-A6F3B8E8E8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138" y="488137"/>
            <a:ext cx="11227442" cy="588329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25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27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11075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1FCE2C095C7B45A49F65B3FBC774F7" ma:contentTypeVersion="12" ma:contentTypeDescription="Create a new document." ma:contentTypeScope="" ma:versionID="218dc9ac9e632ee1804f481546bbc4b0">
  <xsd:schema xmlns:xsd="http://www.w3.org/2001/XMLSchema" xmlns:xs="http://www.w3.org/2001/XMLSchema" xmlns:p="http://schemas.microsoft.com/office/2006/metadata/properties" xmlns:ns3="fc40fff2-3ba6-4cea-ad5c-51a2a491d406" xmlns:ns4="7fee7957-6303-4e0f-b451-dd4876e55be9" targetNamespace="http://schemas.microsoft.com/office/2006/metadata/properties" ma:root="true" ma:fieldsID="2e48e0b0877245399109ce52e1b6c966" ns3:_="" ns4:_="">
    <xsd:import namespace="fc40fff2-3ba6-4cea-ad5c-51a2a491d406"/>
    <xsd:import namespace="7fee7957-6303-4e0f-b451-dd4876e55be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0fff2-3ba6-4cea-ad5c-51a2a491d4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ee7957-6303-4e0f-b451-dd4876e55be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3862234-B55D-4C0A-BE06-457068F26EC0}">
  <ds:schemaRefs>
    <ds:schemaRef ds:uri="http://purl.org/dc/elements/1.1/"/>
    <ds:schemaRef ds:uri="http://schemas.microsoft.com/office/2006/metadata/properties"/>
    <ds:schemaRef ds:uri="7fee7957-6303-4e0f-b451-dd4876e55be9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fc40fff2-3ba6-4cea-ad5c-51a2a491d406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343F21A-C55E-48C9-8EFC-0DBE7B7B9C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951D3D-0FC6-4F88-982C-75F89DE08CD7}">
  <ds:schemaRefs>
    <ds:schemaRef ds:uri="7fee7957-6303-4e0f-b451-dd4876e55be9"/>
    <ds:schemaRef ds:uri="fc40fff2-3ba6-4cea-ad5c-51a2a491d40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</TotalTime>
  <Words>467</Words>
  <Application>Microsoft Office PowerPoint</Application>
  <PresentationFormat>Widescreen</PresentationFormat>
  <Paragraphs>80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Garamond</vt:lpstr>
      <vt:lpstr>Organic</vt:lpstr>
      <vt:lpstr>Changes to the Elevational Distribution of Craugastor podiciferus (Piglet Flesh-Bellied Frog) in a Costa Rican Cloud Forest</vt:lpstr>
      <vt:lpstr>Why Study These Frogs?</vt:lpstr>
      <vt:lpstr>Natural History of C. podiciferus</vt:lpstr>
      <vt:lpstr>Thermoclines: Limiting Species’ Ranges</vt:lpstr>
      <vt:lpstr>Objective:</vt:lpstr>
      <vt:lpstr>PowerPoint Presentation</vt:lpstr>
      <vt:lpstr>PowerPoint Presentation</vt:lpstr>
      <vt:lpstr>Methods</vt:lpstr>
      <vt:lpstr>PowerPoint Presentation</vt:lpstr>
      <vt:lpstr>Frogs were found 127m (416ft) higher than ever previously recorded!</vt:lpstr>
      <vt:lpstr>Linear Regression suggests that frog abundance was not significantly correlated with elevation</vt:lpstr>
      <vt:lpstr>PowerPoint Presentation</vt:lpstr>
      <vt:lpstr>Frog abundance was not (quite) correlated with insect food abundance</vt:lpstr>
      <vt:lpstr>However, when comparing frog abundance to the interaction of both elevation and insects, a significant relationship is evident (p = 0.034)!</vt:lpstr>
      <vt:lpstr>Implications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name</dc:title>
  <dc:creator>Derek Rosenberger</dc:creator>
  <cp:lastModifiedBy>Lisa McGrady</cp:lastModifiedBy>
  <cp:revision>9</cp:revision>
  <dcterms:created xsi:type="dcterms:W3CDTF">2014-04-17T23:07:25Z</dcterms:created>
  <dcterms:modified xsi:type="dcterms:W3CDTF">2021-04-21T15:40:11Z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0x010100531FCE2C095C7B45A49F65B3FBC774F7</vt:lpwstr>
  </property>
</Properties>
</file>