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7" roundtripDataSignature="AMtx7mhDRsodOxA4yZtofRA9aIhnuLz8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DFF5BE4-2873-4284-BD4C-364D8321B1E7}">
  <a:tblStyle styleId="{4DFF5BE4-2873-4284-BD4C-364D8321B1E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62408B2-83F8-4F44-B1C1-E0A2D6F09ED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customschemas.google.com/relationships/presentationmetadata" Target="meta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8397e8540b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8397e8540b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397e8540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8397e8540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646e05351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646e05351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646e053517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646e053517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7d2151baf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7d2151baff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8397e8540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g8397e8540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7ac80095e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7ac80095e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83707c02c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83707c02cc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83707c02cc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83707c02cc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83707c03c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83707c03c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839e38878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839e388782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839e388782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839e388782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64799be0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64799be0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8397e8540b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8397e8540b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8397e8540b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8397e8540b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8397e8540b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g8397e8540b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7441c75f5f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7441c75f5f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82c29fad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82c29fad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82d692a25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82d692a25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8397e8540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g8397e8540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397e8540b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397e8540b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72694c6c5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72694c6c5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72694c6c5b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72694c6c5b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83707c03c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83707c03c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83707c03c5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83707c03c5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83707c03c5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83707c03c5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83707c03c5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83707c03c5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83707c03c5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83707c03c5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83707c03c5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83707c03c5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83707c03c5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83707c03c5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83707c03c5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83707c03c5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83707c03c5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83707c03c5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83707c03c5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83707c03c5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83707c03c5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83707c03c5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83707c03c5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83707c03c5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72694c6c5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72694c6c5b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72694c6c5b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72694c6c5b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83707c03c5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83707c03c5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72694c6c5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72694c6c5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8397e8540b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g8397e8540b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75df6bed0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75df6bed0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75df6bed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75df6bed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5df6bed0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5df6bed0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61bf3427fb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61bf3427fb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4901784" y="2040673"/>
            <a:ext cx="5766216" cy="1469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4901784" y="3602038"/>
            <a:ext cx="5766216" cy="143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5A5A5"/>
              </a:buClr>
              <a:buSzPts val="3200"/>
              <a:buNone/>
              <a:defRPr sz="3200">
                <a:solidFill>
                  <a:srgbClr val="A5A5A5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ftr" idx="11"/>
          </p:nvPr>
        </p:nvSpPr>
        <p:spPr>
          <a:xfrm>
            <a:off x="2563318" y="6356350"/>
            <a:ext cx="581618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4400"/>
              <a:buFont typeface="Calibri"/>
              <a:buNone/>
              <a:defRPr b="1">
                <a:solidFill>
                  <a:srgbClr val="40315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dt" idx="10"/>
          </p:nvPr>
        </p:nvSpPr>
        <p:spPr>
          <a:xfrm>
            <a:off x="1863436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ftr" idx="11"/>
          </p:nvPr>
        </p:nvSpPr>
        <p:spPr>
          <a:xfrm>
            <a:off x="3588326" y="6356350"/>
            <a:ext cx="47911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"/>
          <p:cNvSpPr txBox="1">
            <a:spLocks noGrp="1"/>
          </p:cNvSpPr>
          <p:nvPr>
            <p:ph type="body" idx="1"/>
          </p:nvPr>
        </p:nvSpPr>
        <p:spPr>
          <a:xfrm>
            <a:off x="304800" y="304800"/>
            <a:ext cx="109728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ftr" idx="11"/>
          </p:nvPr>
        </p:nvSpPr>
        <p:spPr>
          <a:xfrm>
            <a:off x="2563318" y="6356350"/>
            <a:ext cx="581618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5306518" y="2068643"/>
            <a:ext cx="6040931" cy="2173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5306518" y="4242216"/>
            <a:ext cx="6040932" cy="794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5A5A5"/>
              </a:buClr>
              <a:buSzPts val="2400"/>
              <a:buNone/>
              <a:defRPr sz="2400">
                <a:solidFill>
                  <a:srgbClr val="A5A5A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ftr" idx="11"/>
          </p:nvPr>
        </p:nvSpPr>
        <p:spPr>
          <a:xfrm>
            <a:off x="2563318" y="6356350"/>
            <a:ext cx="581618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715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400"/>
              <a:buNone/>
              <a:defRPr sz="2400" b="1">
                <a:solidFill>
                  <a:srgbClr val="40315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400"/>
              <a:buNone/>
              <a:defRPr sz="2400" b="1">
                <a:solidFill>
                  <a:srgbClr val="40315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>
                <a:solidFill>
                  <a:srgbClr val="40315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>
                <a:solidFill>
                  <a:srgbClr val="403152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>
                <a:solidFill>
                  <a:srgbClr val="403152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1800"/>
              <a:buChar char="•"/>
              <a:defRPr>
                <a:solidFill>
                  <a:srgbClr val="403152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ftr" idx="11"/>
          </p:nvPr>
        </p:nvSpPr>
        <p:spPr>
          <a:xfrm>
            <a:off x="2563318" y="6356350"/>
            <a:ext cx="581618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2563318" y="6356350"/>
            <a:ext cx="581618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1863436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3588326" y="6356350"/>
            <a:ext cx="47911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200"/>
              <a:buFont typeface="Calibri"/>
              <a:buNone/>
              <a:defRPr sz="3200" b="1">
                <a:solidFill>
                  <a:srgbClr val="40315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200"/>
              <a:buChar char="•"/>
              <a:defRPr sz="3200">
                <a:solidFill>
                  <a:srgbClr val="403152"/>
                </a:solidFill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800"/>
              <a:buChar char="•"/>
              <a:defRPr sz="2800">
                <a:solidFill>
                  <a:srgbClr val="403152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400"/>
              <a:buChar char="•"/>
              <a:defRPr sz="2400">
                <a:solidFill>
                  <a:srgbClr val="403152"/>
                </a:solidFill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 sz="2000">
                <a:solidFill>
                  <a:srgbClr val="403152"/>
                </a:solidFill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03152"/>
              </a:buClr>
              <a:buSzPts val="2000"/>
              <a:buChar char="•"/>
              <a:defRPr sz="2000">
                <a:solidFill>
                  <a:srgbClr val="403152"/>
                </a:solidFill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1600"/>
              <a:buNone/>
              <a:defRPr sz="1600">
                <a:solidFill>
                  <a:srgbClr val="40315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1863436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ftr" idx="11"/>
          </p:nvPr>
        </p:nvSpPr>
        <p:spPr>
          <a:xfrm>
            <a:off x="3588326" y="6356350"/>
            <a:ext cx="47911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200"/>
              <a:buFont typeface="Calibri"/>
              <a:buNone/>
              <a:defRPr sz="3200" b="1">
                <a:solidFill>
                  <a:srgbClr val="40315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40315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1600"/>
              <a:buNone/>
              <a:defRPr sz="1600">
                <a:solidFill>
                  <a:srgbClr val="40315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1863436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ftr" idx="11"/>
          </p:nvPr>
        </p:nvSpPr>
        <p:spPr>
          <a:xfrm>
            <a:off x="3588326" y="6356350"/>
            <a:ext cx="47911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4901784" y="2040673"/>
            <a:ext cx="5766216" cy="1469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Final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Presentation </a:t>
            </a:r>
            <a:endParaRPr/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4901784" y="3602038"/>
            <a:ext cx="5766216" cy="143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3200"/>
              <a:buNone/>
            </a:pPr>
            <a:r>
              <a:rPr lang="en-US"/>
              <a:t>Nucor Storage Racks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8397e8540b_0_73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Purpose</a:t>
            </a:r>
            <a:endParaRPr/>
          </a:p>
        </p:txBody>
      </p:sp>
      <p:sp>
        <p:nvSpPr>
          <p:cNvPr id="157" name="Google Shape;157;g8397e8540b_0_7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85900" lvl="0" indent="-102870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 b="1"/>
              <a:t>Need:</a:t>
            </a:r>
            <a:r>
              <a:rPr lang="en-US"/>
              <a:t> A rack that allows the shipping department to be more efficient</a:t>
            </a:r>
            <a:endParaRPr/>
          </a:p>
          <a:p>
            <a:pPr marL="1428750" lvl="0" indent="-97155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1371600" lvl="0" indent="-91440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 b="1"/>
              <a:t>Why:</a:t>
            </a:r>
            <a:r>
              <a:rPr lang="en-US"/>
              <a:t> To help give Nucor ideas so their engineers can develop a rack they think is best</a:t>
            </a:r>
            <a:endParaRPr/>
          </a:p>
          <a:p>
            <a:pPr marL="1428750" lvl="0" indent="-97155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1428750" lvl="0" indent="-97155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 b="1"/>
              <a:t>Who:</a:t>
            </a:r>
            <a:r>
              <a:rPr lang="en-US"/>
              <a:t> This will benefit the shipping department by reducing times for loading product</a:t>
            </a:r>
            <a:endParaRPr/>
          </a:p>
        </p:txBody>
      </p:sp>
      <p:sp>
        <p:nvSpPr>
          <p:cNvPr id="158" name="Google Shape;158;g8397e8540b_0_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8397e8540b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64" name="Google Shape;164;g8397e8540b_0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651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Introduction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 b="1"/>
              <a:t>Problem Statement</a:t>
            </a:r>
            <a:endParaRPr sz="3600" b="1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Alternatives</a:t>
            </a:r>
            <a:endParaRPr sz="3600"/>
          </a:p>
          <a:p>
            <a:pPr marL="228600" lvl="0" indent="-279400" algn="l" rtl="0"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   Final Design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Testing and Validation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Conclusion</a:t>
            </a:r>
            <a:endParaRPr sz="3600"/>
          </a:p>
        </p:txBody>
      </p:sp>
      <p:sp>
        <p:nvSpPr>
          <p:cNvPr id="165" name="Google Shape;165;g8397e8540b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Design Functions</a:t>
            </a:r>
            <a:endParaRPr/>
          </a:p>
        </p:txBody>
      </p:sp>
      <p:sp>
        <p:nvSpPr>
          <p:cNvPr id="171" name="Google Shape;17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Be accessible to warehouse personnel without causing a safety concern </a:t>
            </a:r>
            <a:endParaRPr sz="3000"/>
          </a:p>
          <a:p>
            <a:pPr marL="457200" lvl="0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Hold and organize different steel products</a:t>
            </a:r>
            <a:endParaRPr sz="3000"/>
          </a:p>
          <a:p>
            <a:pPr marL="457200" lvl="0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Allow magnet to pick up bundles</a:t>
            </a:r>
            <a:endParaRPr sz="3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2800"/>
              <a:buNone/>
            </a:pPr>
            <a:endParaRPr/>
          </a:p>
        </p:txBody>
      </p:sp>
      <p:sp>
        <p:nvSpPr>
          <p:cNvPr id="172" name="Google Shape;17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173" name="Google Shape;17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1150" y="3527875"/>
            <a:ext cx="5989694" cy="3193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646e053517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Objectives</a:t>
            </a:r>
            <a:endParaRPr/>
          </a:p>
        </p:txBody>
      </p:sp>
      <p:sp>
        <p:nvSpPr>
          <p:cNvPr id="179" name="Google Shape;179;g646e053517_0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Structurally sound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Effectively separate different products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Hold and fit all of the manufactured products</a:t>
            </a:r>
            <a:endParaRPr sz="300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60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80" name="Google Shape;180;g646e053517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181" name="Google Shape;181;g646e053517_0_0"/>
          <p:cNvPicPr preferRelativeResize="0"/>
          <p:nvPr/>
        </p:nvPicPr>
        <p:blipFill rotWithShape="1">
          <a:blip r:embed="rId3">
            <a:alphaModFix/>
          </a:blip>
          <a:srcRect t="50000" r="25991"/>
          <a:stretch/>
        </p:blipFill>
        <p:spPr>
          <a:xfrm>
            <a:off x="2778686" y="3235675"/>
            <a:ext cx="6634626" cy="336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646e053517_0_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Constraints </a:t>
            </a:r>
            <a:endParaRPr/>
          </a:p>
        </p:txBody>
      </p:sp>
      <p:sp>
        <p:nvSpPr>
          <p:cNvPr id="187" name="Google Shape;187;g646e053517_0_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Budget: Each rack &lt;$50,000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Crane Lift Height of 20 feet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Crane Maximum load of 30,000 lbs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Magnet Size</a:t>
            </a:r>
            <a:endParaRPr sz="300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88" name="Google Shape;188;g646e053517_0_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189" name="Google Shape;189;g646e053517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1025" y="3909550"/>
            <a:ext cx="3194650" cy="281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g646e053517_0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0600" y="3951363"/>
            <a:ext cx="4108474" cy="272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d2151baff_0_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Deliverables for Sponsor</a:t>
            </a:r>
            <a:endParaRPr/>
          </a:p>
        </p:txBody>
      </p:sp>
      <p:sp>
        <p:nvSpPr>
          <p:cNvPr id="196" name="Google Shape;196;g7d2151baff_0_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Initially discussed building a prototype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We will not be responsible for building, Nucor will put the design together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Because of this we need to talk to Nucor about their fabrication ability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We need to develop blueprints for assembly and a materials list</a:t>
            </a:r>
            <a:endParaRPr/>
          </a:p>
        </p:txBody>
      </p:sp>
      <p:sp>
        <p:nvSpPr>
          <p:cNvPr id="197" name="Google Shape;197;g7d2151baff_0_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8397e8540b_0_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203" name="Google Shape;203;g8397e8540b_0_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651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Introduction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Problem Statement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 b="1"/>
              <a:t>Design Alternatives</a:t>
            </a:r>
            <a:endParaRPr sz="3600" b="1"/>
          </a:p>
          <a:p>
            <a:pPr marL="228600" lvl="0" indent="-279400" algn="l" rtl="0"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   Final Design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Testing and Validation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Conclusion</a:t>
            </a:r>
            <a:endParaRPr sz="3600"/>
          </a:p>
        </p:txBody>
      </p:sp>
      <p:sp>
        <p:nvSpPr>
          <p:cNvPr id="204" name="Google Shape;204;g8397e8540b_0_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7ac80095eb_0_1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Past Solutions</a:t>
            </a:r>
            <a:endParaRPr/>
          </a:p>
        </p:txBody>
      </p:sp>
      <p:sp>
        <p:nvSpPr>
          <p:cNvPr id="210" name="Google Shape;210;g7ac80095eb_0_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g7ac80095eb_0_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212" name="Google Shape;212;g7ac80095eb_0_10"/>
          <p:cNvPicPr preferRelativeResize="0"/>
          <p:nvPr/>
        </p:nvPicPr>
        <p:blipFill rotWithShape="1">
          <a:blip r:embed="rId3">
            <a:alphaModFix/>
          </a:blip>
          <a:srcRect t="21255" b="23620"/>
          <a:stretch/>
        </p:blipFill>
        <p:spPr>
          <a:xfrm>
            <a:off x="0" y="1274075"/>
            <a:ext cx="12192000" cy="5583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83707c02cc_0_6"/>
          <p:cNvSpPr txBox="1">
            <a:spLocks noGrp="1"/>
          </p:cNvSpPr>
          <p:nvPr>
            <p:ph type="title"/>
          </p:nvPr>
        </p:nvSpPr>
        <p:spPr>
          <a:xfrm>
            <a:off x="2698205" y="320400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Idea: Stackable Racks</a:t>
            </a:r>
            <a:endParaRPr/>
          </a:p>
        </p:txBody>
      </p:sp>
      <p:sp>
        <p:nvSpPr>
          <p:cNvPr id="218" name="Google Shape;218;g83707c02cc_0_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Rack Front View							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												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											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											                           Rack Side View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                           </a:t>
            </a:r>
            <a:endParaRPr/>
          </a:p>
        </p:txBody>
      </p:sp>
      <p:sp>
        <p:nvSpPr>
          <p:cNvPr id="219" name="Google Shape;219;g83707c02cc_0_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220" name="Google Shape;220;g83707c02cc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0" y="1291975"/>
            <a:ext cx="5997300" cy="380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g83707c02cc_0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429000"/>
            <a:ext cx="5605107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83707c02cc_0_1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Idea: Stackable Racks Issues</a:t>
            </a:r>
            <a:endParaRPr/>
          </a:p>
        </p:txBody>
      </p:sp>
      <p:sp>
        <p:nvSpPr>
          <p:cNvPr id="227" name="Google Shape;227;g83707c02cc_0_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Font typeface="Calibri"/>
              <a:buChar char="•"/>
            </a:pPr>
            <a:r>
              <a:rPr lang="en-US"/>
              <a:t>Weight of the rack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Font typeface="Calibri"/>
              <a:buChar char="•"/>
            </a:pPr>
            <a:r>
              <a:rPr lang="en-US"/>
              <a:t>Height restrictions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Font typeface="Calibri"/>
              <a:buChar char="•"/>
            </a:pPr>
            <a:r>
              <a:rPr lang="en-US"/>
              <a:t>Safety Concerns</a:t>
            </a:r>
            <a:endParaRPr/>
          </a:p>
        </p:txBody>
      </p:sp>
      <p:sp>
        <p:nvSpPr>
          <p:cNvPr id="228" name="Google Shape;228;g83707c02cc_0_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pic>
        <p:nvPicPr>
          <p:cNvPr id="229" name="Google Shape;229;g83707c02cc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4200" y="1825625"/>
            <a:ext cx="4419600" cy="2800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g83707c02cc_0_16"/>
          <p:cNvSpPr txBox="1"/>
          <p:nvPr/>
        </p:nvSpPr>
        <p:spPr>
          <a:xfrm>
            <a:off x="8709350" y="4509475"/>
            <a:ext cx="1730700" cy="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Stackable Rack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83707c03c5_0_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Team</a:t>
            </a:r>
            <a:endParaRPr/>
          </a:p>
        </p:txBody>
      </p:sp>
      <p:sp>
        <p:nvSpPr>
          <p:cNvPr id="96" name="Google Shape;96;g83707c03c5_0_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Mac Hanson Mechanical Engineering - Creo drawings and Design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Robert Wozek Mechanical Engineering - Creo drawings and Design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Hannah Cataldo Architectural Engineering - Structural Analysis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Jason Ziganto Architectural Engineering - Structural Analysis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g83707c03c5_0_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839e388782_1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Idea: Track Rack</a:t>
            </a:r>
            <a:endParaRPr/>
          </a:p>
        </p:txBody>
      </p:sp>
      <p:sp>
        <p:nvSpPr>
          <p:cNvPr id="236" name="Google Shape;236;g839e388782_1_0"/>
          <p:cNvSpPr txBox="1">
            <a:spLocks noGrp="1"/>
          </p:cNvSpPr>
          <p:nvPr>
            <p:ph type="body" idx="1"/>
          </p:nvPr>
        </p:nvSpPr>
        <p:spPr>
          <a:xfrm>
            <a:off x="912100" y="1847988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Continuous Track moves bundles to the end of rack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Each rack extends further out as you go down</a:t>
            </a:r>
            <a:endParaRPr/>
          </a:p>
        </p:txBody>
      </p:sp>
      <p:sp>
        <p:nvSpPr>
          <p:cNvPr id="237" name="Google Shape;237;g839e388782_1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pic>
        <p:nvPicPr>
          <p:cNvPr id="238" name="Google Shape;238;g839e388782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24400" y="1690826"/>
            <a:ext cx="2867600" cy="4125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g839e388782_1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3525" y="4151313"/>
            <a:ext cx="3295650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g839e388782_1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64263" y="4398963"/>
            <a:ext cx="460057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39e388782_1_9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Idea: Track Rack Issues</a:t>
            </a:r>
            <a:endParaRPr/>
          </a:p>
        </p:txBody>
      </p:sp>
      <p:sp>
        <p:nvSpPr>
          <p:cNvPr id="246" name="Google Shape;246;g839e388782_1_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Weight of the steel bundles</a:t>
            </a:r>
            <a:endParaRPr/>
          </a:p>
          <a:p>
            <a:pPr marL="457200" lvl="0" indent="-4064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Motor</a:t>
            </a:r>
            <a:endParaRPr/>
          </a:p>
          <a:p>
            <a:pPr marL="457200" lvl="0" indent="-4064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Electrical</a:t>
            </a:r>
            <a:endParaRPr/>
          </a:p>
          <a:p>
            <a:pPr marL="457200" lvl="0" indent="-4064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Cost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839e388782_1_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pic>
        <p:nvPicPr>
          <p:cNvPr id="248" name="Google Shape;248;g839e388782_1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5825" y="2175502"/>
            <a:ext cx="4000500" cy="277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64799be047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Idea: Slotted Rack</a:t>
            </a:r>
            <a:endParaRPr/>
          </a:p>
        </p:txBody>
      </p:sp>
      <p:sp>
        <p:nvSpPr>
          <p:cNvPr id="254" name="Google Shape;254;g64799be047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pic>
        <p:nvPicPr>
          <p:cNvPr id="255" name="Google Shape;255;g64799be047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5375" y="4388525"/>
            <a:ext cx="6387100" cy="231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64799be047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4425" y="1517275"/>
            <a:ext cx="4509000" cy="2807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64799be047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45550" y="1517275"/>
            <a:ext cx="2049375" cy="5181599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g64799be047_0_0"/>
          <p:cNvSpPr txBox="1"/>
          <p:nvPr/>
        </p:nvSpPr>
        <p:spPr>
          <a:xfrm>
            <a:off x="3789150" y="4000825"/>
            <a:ext cx="16182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Front View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g64799be047_0_0"/>
          <p:cNvSpPr txBox="1"/>
          <p:nvPr/>
        </p:nvSpPr>
        <p:spPr>
          <a:xfrm>
            <a:off x="3789150" y="5895175"/>
            <a:ext cx="16182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Side View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g64799be047_0_0"/>
          <p:cNvSpPr txBox="1"/>
          <p:nvPr/>
        </p:nvSpPr>
        <p:spPr>
          <a:xfrm>
            <a:off x="8406125" y="6356350"/>
            <a:ext cx="1618200" cy="2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Top View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8397e8540b_0_39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Design Idea: Slotted Rack</a:t>
            </a:r>
            <a:endParaRPr/>
          </a:p>
        </p:txBody>
      </p:sp>
      <p:sp>
        <p:nvSpPr>
          <p:cNvPr id="266" name="Google Shape;266;g8397e8540b_0_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pic>
        <p:nvPicPr>
          <p:cNvPr id="267" name="Google Shape;267;g8397e8540b_0_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825625"/>
            <a:ext cx="4572000" cy="276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g8397e8540b_0_39"/>
          <p:cNvSpPr txBox="1"/>
          <p:nvPr/>
        </p:nvSpPr>
        <p:spPr>
          <a:xfrm>
            <a:off x="2565575" y="4479875"/>
            <a:ext cx="25656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Slotted Rack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g8397e8540b_0_39"/>
          <p:cNvSpPr txBox="1"/>
          <p:nvPr/>
        </p:nvSpPr>
        <p:spPr>
          <a:xfrm>
            <a:off x="6873900" y="1490025"/>
            <a:ext cx="4479900" cy="41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Long enough to hold longest bundle produced by Nucor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Separated into three sections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Bottom layer cut outs allow for short products to be held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Front section widths are large enough for the magnet to pick up bundles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Not Expandable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8397e8540b_0_8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Matrix</a:t>
            </a:r>
            <a:endParaRPr/>
          </a:p>
        </p:txBody>
      </p:sp>
      <p:sp>
        <p:nvSpPr>
          <p:cNvPr id="275" name="Google Shape;275;g8397e8540b_0_8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graphicFrame>
        <p:nvGraphicFramePr>
          <p:cNvPr id="276" name="Google Shape;276;g8397e8540b_0_80"/>
          <p:cNvGraphicFramePr/>
          <p:nvPr/>
        </p:nvGraphicFramePr>
        <p:xfrm>
          <a:off x="1942600" y="1678950"/>
          <a:ext cx="8306800" cy="5026000"/>
        </p:xfrm>
        <a:graphic>
          <a:graphicData uri="http://schemas.openxmlformats.org/drawingml/2006/table">
            <a:tbl>
              <a:tblPr>
                <a:noFill/>
                <a:tableStyleId>{4DFF5BE4-2873-4284-BD4C-364D8321B1E7}</a:tableStyleId>
              </a:tblPr>
              <a:tblGrid>
                <a:gridCol w="207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6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6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680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Selection Criteria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Stackable Racks 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Track Rack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Slotted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30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30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Expandability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0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Size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57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Holding Capacity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20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30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20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8397e8540b_0_12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282" name="Google Shape;282;g8397e8540b_0_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651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Introduction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Problem Statement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Alternatives</a:t>
            </a:r>
            <a:endParaRPr sz="3600"/>
          </a:p>
          <a:p>
            <a:pPr marL="228600" lvl="0" indent="-279400" algn="l" rtl="0"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   </a:t>
            </a:r>
            <a:r>
              <a:rPr lang="en-US" sz="3600" b="1"/>
              <a:t>Final Design</a:t>
            </a:r>
            <a:endParaRPr sz="3600" b="1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Testing and Validation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Conclusion</a:t>
            </a:r>
            <a:endParaRPr sz="3600"/>
          </a:p>
        </p:txBody>
      </p:sp>
      <p:sp>
        <p:nvSpPr>
          <p:cNvPr id="283" name="Google Shape;283;g8397e8540b_0_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7441c75f5f_0_8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Description</a:t>
            </a:r>
            <a:endParaRPr/>
          </a:p>
        </p:txBody>
      </p:sp>
      <p:sp>
        <p:nvSpPr>
          <p:cNvPr id="289" name="Google Shape;289;g7441c75f5f_0_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Combine current design with Nucor’s idea</a:t>
            </a:r>
            <a:endParaRPr sz="30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00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g7441c75f5f_0_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pic>
        <p:nvPicPr>
          <p:cNvPr id="291" name="Google Shape;291;g7441c75f5f_0_8"/>
          <p:cNvPicPr preferRelativeResize="0"/>
          <p:nvPr/>
        </p:nvPicPr>
        <p:blipFill rotWithShape="1">
          <a:blip r:embed="rId3">
            <a:alphaModFix/>
          </a:blip>
          <a:srcRect l="36779" t="5326" r="12981" b="40706"/>
          <a:stretch/>
        </p:blipFill>
        <p:spPr>
          <a:xfrm>
            <a:off x="838200" y="2651725"/>
            <a:ext cx="5376823" cy="34280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2" name="Google Shape;292;g7441c75f5f_0_8"/>
          <p:cNvGraphicFramePr/>
          <p:nvPr/>
        </p:nvGraphicFramePr>
        <p:xfrm>
          <a:off x="6943313" y="2560063"/>
          <a:ext cx="4743500" cy="3519750"/>
        </p:xfrm>
        <a:graphic>
          <a:graphicData uri="http://schemas.openxmlformats.org/drawingml/2006/table">
            <a:tbl>
              <a:tblPr>
                <a:noFill/>
                <a:tableStyleId>{762408B2-83F8-4F44-B1C1-E0A2D6F09ED4}</a:tableStyleId>
              </a:tblPr>
              <a:tblGrid>
                <a:gridCol w="94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8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8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8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03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82c29fad16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Current Model</a:t>
            </a:r>
            <a:endParaRPr/>
          </a:p>
        </p:txBody>
      </p:sp>
      <p:sp>
        <p:nvSpPr>
          <p:cNvPr id="298" name="Google Shape;298;g82c29fad16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pic>
        <p:nvPicPr>
          <p:cNvPr id="299" name="Google Shape;299;g82c29fad16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3300" y="3289000"/>
            <a:ext cx="4638126" cy="356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82c29fad16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59400" y="2497275"/>
            <a:ext cx="3132603" cy="4360726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g82c29fad16_0_0"/>
          <p:cNvSpPr txBox="1"/>
          <p:nvPr/>
        </p:nvSpPr>
        <p:spPr>
          <a:xfrm>
            <a:off x="773200" y="1781700"/>
            <a:ext cx="7749000" cy="3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Column welded to plate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Plate bolted to I Beam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Beam will have holes spaced down entire length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82d692a252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Layout</a:t>
            </a:r>
            <a:endParaRPr/>
          </a:p>
        </p:txBody>
      </p:sp>
      <p:sp>
        <p:nvSpPr>
          <p:cNvPr id="307" name="Google Shape;307;g82d692a252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  <p:pic>
        <p:nvPicPr>
          <p:cNvPr id="308" name="Google Shape;308;g82d692a252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3013" y="2833087"/>
            <a:ext cx="5121450" cy="2655275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g82d692a252_0_0"/>
          <p:cNvSpPr txBox="1"/>
          <p:nvPr/>
        </p:nvSpPr>
        <p:spPr>
          <a:xfrm>
            <a:off x="1245125" y="2769500"/>
            <a:ext cx="28167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Truck Loading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g82d692a252_0_0"/>
          <p:cNvSpPr txBox="1"/>
          <p:nvPr/>
        </p:nvSpPr>
        <p:spPr>
          <a:xfrm>
            <a:off x="1245125" y="4716625"/>
            <a:ext cx="28167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Truck Loading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1" name="Google Shape;311;g82d692a252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3690263" y="2833087"/>
            <a:ext cx="5121450" cy="2655275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g82d692a252_0_0"/>
          <p:cNvSpPr txBox="1"/>
          <p:nvPr/>
        </p:nvSpPr>
        <p:spPr>
          <a:xfrm>
            <a:off x="5008575" y="4716625"/>
            <a:ext cx="28167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Truck Loading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82d692a252_0_0"/>
          <p:cNvSpPr txBox="1"/>
          <p:nvPr/>
        </p:nvSpPr>
        <p:spPr>
          <a:xfrm>
            <a:off x="5008575" y="2769500"/>
            <a:ext cx="2816700" cy="10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Truck Loading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82d692a252_0_0"/>
          <p:cNvSpPr/>
          <p:nvPr/>
        </p:nvSpPr>
        <p:spPr>
          <a:xfrm>
            <a:off x="5526800" y="3518150"/>
            <a:ext cx="1164900" cy="213900"/>
          </a:xfrm>
          <a:prstGeom prst="rect">
            <a:avLst/>
          </a:prstGeom>
          <a:solidFill>
            <a:srgbClr val="43434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g82d692a252_0_0"/>
          <p:cNvSpPr/>
          <p:nvPr/>
        </p:nvSpPr>
        <p:spPr>
          <a:xfrm>
            <a:off x="6584600" y="33577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g82d692a252_0_0"/>
          <p:cNvSpPr/>
          <p:nvPr/>
        </p:nvSpPr>
        <p:spPr>
          <a:xfrm>
            <a:off x="6584600" y="38149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82d692a252_0_0"/>
          <p:cNvSpPr/>
          <p:nvPr/>
        </p:nvSpPr>
        <p:spPr>
          <a:xfrm>
            <a:off x="6144050" y="4576938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g82d692a252_0_0"/>
          <p:cNvSpPr/>
          <p:nvPr/>
        </p:nvSpPr>
        <p:spPr>
          <a:xfrm>
            <a:off x="6584600" y="45769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g82d692a252_0_0"/>
          <p:cNvSpPr/>
          <p:nvPr/>
        </p:nvSpPr>
        <p:spPr>
          <a:xfrm>
            <a:off x="6635575" y="544600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g82d692a252_0_0"/>
          <p:cNvSpPr/>
          <p:nvPr/>
        </p:nvSpPr>
        <p:spPr>
          <a:xfrm>
            <a:off x="6144038" y="38149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g82d692a252_0_0"/>
          <p:cNvSpPr/>
          <p:nvPr/>
        </p:nvSpPr>
        <p:spPr>
          <a:xfrm>
            <a:off x="6144050" y="33577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g82d692a252_0_0"/>
          <p:cNvSpPr/>
          <p:nvPr/>
        </p:nvSpPr>
        <p:spPr>
          <a:xfrm>
            <a:off x="5526800" y="33577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g82d692a252_0_0"/>
          <p:cNvSpPr/>
          <p:nvPr/>
        </p:nvSpPr>
        <p:spPr>
          <a:xfrm>
            <a:off x="6635575" y="6081575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g82d692a252_0_0"/>
          <p:cNvSpPr/>
          <p:nvPr/>
        </p:nvSpPr>
        <p:spPr>
          <a:xfrm>
            <a:off x="5526800" y="38149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g82d692a252_0_0"/>
          <p:cNvSpPr/>
          <p:nvPr/>
        </p:nvSpPr>
        <p:spPr>
          <a:xfrm>
            <a:off x="5526800" y="4576950"/>
            <a:ext cx="107100" cy="142500"/>
          </a:xfrm>
          <a:prstGeom prst="ellipse">
            <a:avLst/>
          </a:prstGeom>
          <a:solidFill>
            <a:srgbClr val="783F0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g82d692a252_0_0"/>
          <p:cNvSpPr/>
          <p:nvPr/>
        </p:nvSpPr>
        <p:spPr>
          <a:xfrm>
            <a:off x="5349600" y="1913575"/>
            <a:ext cx="1492800" cy="297000"/>
          </a:xfrm>
          <a:prstGeom prst="roundRect">
            <a:avLst>
              <a:gd name="adj" fmla="val 16667"/>
            </a:avLst>
          </a:prstGeom>
          <a:solidFill>
            <a:srgbClr val="434343"/>
          </a:solidFill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g82d692a252_0_0"/>
          <p:cNvSpPr txBox="1"/>
          <p:nvPr/>
        </p:nvSpPr>
        <p:spPr>
          <a:xfrm>
            <a:off x="5773263" y="1879525"/>
            <a:ext cx="1287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3F3F3"/>
                </a:solidFill>
                <a:latin typeface="Calibri"/>
                <a:ea typeface="Calibri"/>
                <a:cs typeface="Calibri"/>
                <a:sym typeface="Calibri"/>
              </a:rPr>
              <a:t>Magnet</a:t>
            </a:r>
            <a:endParaRPr>
              <a:solidFill>
                <a:srgbClr val="F3F3F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g82d692a252_0_0"/>
          <p:cNvSpPr txBox="1"/>
          <p:nvPr/>
        </p:nvSpPr>
        <p:spPr>
          <a:xfrm>
            <a:off x="7398750" y="1913575"/>
            <a:ext cx="4081800" cy="36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Thin gray lines are beams laid out on floor, 8’ spacing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Brown circles represent columns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Large gray rectangle represents products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8397e8540b_0_18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334" name="Google Shape;334;g8397e8540b_0_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651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Introduction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Problem Statement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Alternatives</a:t>
            </a:r>
            <a:endParaRPr sz="3600"/>
          </a:p>
          <a:p>
            <a:pPr marL="228600" lvl="0" indent="-279400" algn="l" rtl="0"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   Final Design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 b="1"/>
              <a:t>Design Testing and Validation</a:t>
            </a:r>
            <a:endParaRPr sz="3600" b="1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Conclusion</a:t>
            </a:r>
            <a:endParaRPr sz="3600"/>
          </a:p>
        </p:txBody>
      </p:sp>
      <p:sp>
        <p:nvSpPr>
          <p:cNvPr id="335" name="Google Shape;335;g8397e8540b_0_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397e8540b_0_5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Acknowledgements</a:t>
            </a:r>
            <a:endParaRPr/>
          </a:p>
        </p:txBody>
      </p:sp>
      <p:sp>
        <p:nvSpPr>
          <p:cNvPr id="103" name="Google Shape;103;g8397e8540b_0_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Olivet Nazarene University 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Nucor Steel of Kankakee 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 b="1"/>
              <a:t>Faculty Mentor:</a:t>
            </a:r>
            <a:r>
              <a:rPr lang="en-US" sz="3000"/>
              <a:t> Dr. Scott Ragan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 b="1"/>
              <a:t>Sponsor Contact:</a:t>
            </a:r>
            <a:r>
              <a:rPr lang="en-US" sz="3000"/>
              <a:t> Richard Riccardi</a:t>
            </a:r>
            <a:endParaRPr sz="3000"/>
          </a:p>
        </p:txBody>
      </p:sp>
      <p:sp>
        <p:nvSpPr>
          <p:cNvPr id="104" name="Google Shape;104;g8397e8540b_0_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72694c6c5b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Testing And Validation</a:t>
            </a:r>
            <a:endParaRPr/>
          </a:p>
        </p:txBody>
      </p:sp>
      <p:sp>
        <p:nvSpPr>
          <p:cNvPr id="341" name="Google Shape;341;g72694c6c5b_0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Most design requirements can be validated by inspection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Need to test our design for adjustability and structural integrity</a:t>
            </a:r>
            <a:endParaRPr/>
          </a:p>
        </p:txBody>
      </p:sp>
      <p:sp>
        <p:nvSpPr>
          <p:cNvPr id="342" name="Google Shape;342;g72694c6c5b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  <p:pic>
        <p:nvPicPr>
          <p:cNvPr id="343" name="Google Shape;343;g72694c6c5b_0_0"/>
          <p:cNvPicPr preferRelativeResize="0"/>
          <p:nvPr/>
        </p:nvPicPr>
        <p:blipFill rotWithShape="1">
          <a:blip r:embed="rId3">
            <a:alphaModFix/>
          </a:blip>
          <a:srcRect r="2647"/>
          <a:stretch/>
        </p:blipFill>
        <p:spPr>
          <a:xfrm>
            <a:off x="3782000" y="2894075"/>
            <a:ext cx="4319850" cy="382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72694c6c5b_0_19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Testing and Validation: Structural Integrity</a:t>
            </a:r>
            <a:endParaRPr/>
          </a:p>
        </p:txBody>
      </p:sp>
      <p:sp>
        <p:nvSpPr>
          <p:cNvPr id="349" name="Google Shape;349;g72694c6c5b_0_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Initial plan was to use Visual Analysis 18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Due to current situation using this software was not possible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Tested structural elements of the rack using calculations </a:t>
            </a:r>
            <a:endParaRPr/>
          </a:p>
        </p:txBody>
      </p:sp>
      <p:sp>
        <p:nvSpPr>
          <p:cNvPr id="350" name="Google Shape;350;g72694c6c5b_0_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  <p:pic>
        <p:nvPicPr>
          <p:cNvPr id="351" name="Google Shape;351;g72694c6c5b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9200" y="3502127"/>
            <a:ext cx="3925974" cy="3068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83707c03c5_0_0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Structural Calculations</a:t>
            </a:r>
            <a:endParaRPr/>
          </a:p>
        </p:txBody>
      </p:sp>
      <p:sp>
        <p:nvSpPr>
          <p:cNvPr id="357" name="Google Shape;357;g83707c03c5_0_0"/>
          <p:cNvSpPr txBox="1">
            <a:spLocks noGrp="1"/>
          </p:cNvSpPr>
          <p:nvPr>
            <p:ph type="body" idx="1"/>
          </p:nvPr>
        </p:nvSpPr>
        <p:spPr>
          <a:xfrm>
            <a:off x="838200" y="1847988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Load Calculation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Column Design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Base Plate Design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Beam Design For Moment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Anchor Bolt Design </a:t>
            </a:r>
            <a:endParaRPr/>
          </a:p>
        </p:txBody>
      </p:sp>
      <p:sp>
        <p:nvSpPr>
          <p:cNvPr id="358" name="Google Shape;358;g83707c03c5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  <p:pic>
        <p:nvPicPr>
          <p:cNvPr id="359" name="Google Shape;359;g83707c03c5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2850" y="3731550"/>
            <a:ext cx="7929150" cy="312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83707c03c5_0_43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Structural Calculation Definitions</a:t>
            </a:r>
            <a:endParaRPr/>
          </a:p>
        </p:txBody>
      </p:sp>
      <p:sp>
        <p:nvSpPr>
          <p:cNvPr id="365" name="Google Shape;365;g83707c03c5_0_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Yield Strength : amount of stress applied to steel when it will permanently deform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Tensile Rupture : amount of stress when steel will fail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Torsional Buckling : simultaneous </a:t>
            </a:r>
            <a:r>
              <a:rPr lang="en-US">
                <a:solidFill>
                  <a:srgbClr val="222222"/>
                </a:solidFill>
                <a:highlight>
                  <a:srgbClr val="FFFFFF"/>
                </a:highlight>
              </a:rPr>
              <a:t>bending and twisting of a member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lang="en-US">
                <a:solidFill>
                  <a:srgbClr val="222222"/>
                </a:solidFill>
                <a:highlight>
                  <a:srgbClr val="FFFFFF"/>
                </a:highlight>
              </a:rPr>
              <a:t>Mn: maximum moment capacity 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lang="en-US">
                <a:solidFill>
                  <a:srgbClr val="222222"/>
                </a:solidFill>
                <a:highlight>
                  <a:srgbClr val="FFFFFF"/>
                </a:highlight>
              </a:rPr>
              <a:t>AISC: American Institute of Steel Construction </a:t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  <p:sp>
        <p:nvSpPr>
          <p:cNvPr id="366" name="Google Shape;366;g83707c03c5_0_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83707c03c5_0_10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g83707c03c5_0_10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g83707c03c5_0_1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pic>
        <p:nvPicPr>
          <p:cNvPr id="374" name="Google Shape;374;g83707c03c5_0_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1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83707c03c5_0_19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Load Calculation </a:t>
            </a:r>
            <a:endParaRPr/>
          </a:p>
        </p:txBody>
      </p:sp>
      <p:sp>
        <p:nvSpPr>
          <p:cNvPr id="380" name="Google Shape;380;g83707c03c5_0_19"/>
          <p:cNvSpPr txBox="1">
            <a:spLocks noGrp="1"/>
          </p:cNvSpPr>
          <p:nvPr>
            <p:ph type="body" idx="1"/>
          </p:nvPr>
        </p:nvSpPr>
        <p:spPr>
          <a:xfrm>
            <a:off x="586075" y="1444588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Had to assume a load on the rack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Multiplied density of steel by the area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Reduced load to 25%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Load = 50 kips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Load applied as if system was a retaining wall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Load creates a 167 k-ft moment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  </a:t>
            </a:r>
            <a:endParaRPr/>
          </a:p>
        </p:txBody>
      </p:sp>
      <p:sp>
        <p:nvSpPr>
          <p:cNvPr id="381" name="Google Shape;381;g83707c03c5_0_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pic>
        <p:nvPicPr>
          <p:cNvPr id="382" name="Google Shape;382;g83707c03c5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0250" y="3611864"/>
            <a:ext cx="6242574" cy="3246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83707c03c5_0_49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Load Image </a:t>
            </a:r>
            <a:endParaRPr/>
          </a:p>
        </p:txBody>
      </p:sp>
      <p:sp>
        <p:nvSpPr>
          <p:cNvPr id="388" name="Google Shape;388;g83707c03c5_0_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g83707c03c5_0_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  <p:pic>
        <p:nvPicPr>
          <p:cNvPr id="390" name="Google Shape;390;g83707c03c5_0_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83707c03c5_0_31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Column Calculations and Selection </a:t>
            </a:r>
            <a:endParaRPr/>
          </a:p>
        </p:txBody>
      </p:sp>
      <p:sp>
        <p:nvSpPr>
          <p:cNvPr id="396" name="Google Shape;396;g83707c03c5_0_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Rounded moment up to 200 k-ft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Used a rectangular 10”x8”x1/2” HSS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Compact sections = no buckling issues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Yield Strength = 216.25 k-ft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Column selection is safe </a:t>
            </a:r>
            <a:endParaRPr/>
          </a:p>
        </p:txBody>
      </p:sp>
      <p:sp>
        <p:nvSpPr>
          <p:cNvPr id="397" name="Google Shape;397;g83707c03c5_0_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  <p:pic>
        <p:nvPicPr>
          <p:cNvPr id="398" name="Google Shape;398;g83707c03c5_0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0850" y="3429000"/>
            <a:ext cx="3857225" cy="3164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g83707c03c5_0_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1938" y="1509000"/>
            <a:ext cx="2116935" cy="484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83707c03c5_0_5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Base Plate Design </a:t>
            </a:r>
            <a:endParaRPr/>
          </a:p>
        </p:txBody>
      </p:sp>
      <p:sp>
        <p:nvSpPr>
          <p:cNvPr id="405" name="Google Shape;405;g83707c03c5_0_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Factored Moment up 60% to 320 k-ft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Bolt spacing = 14”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Calculated a 16” long x 12” wide x 4” thick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g83707c03c5_0_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  <p:pic>
        <p:nvPicPr>
          <p:cNvPr id="407" name="Google Shape;407;g83707c03c5_0_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0597" y="1472650"/>
            <a:ext cx="4500626" cy="423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83707c03c5_0_61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Bolt Selection </a:t>
            </a:r>
            <a:endParaRPr/>
          </a:p>
        </p:txBody>
      </p:sp>
      <p:sp>
        <p:nvSpPr>
          <p:cNvPr id="413" name="Google Shape;413;g83707c03c5_0_6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Found tensile force on bolt from base plate design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Divided by 2 for 2 bolts on each side of plate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Determined design needs Grade A 1 ½” diameter bolt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Use a 5 ½” long bolt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Holes for bolt is 1 ⅝” </a:t>
            </a:r>
            <a:endParaRPr/>
          </a:p>
        </p:txBody>
      </p:sp>
      <p:sp>
        <p:nvSpPr>
          <p:cNvPr id="414" name="Google Shape;414;g83707c03c5_0_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  <p:pic>
        <p:nvPicPr>
          <p:cNvPr id="415" name="Google Shape;415;g83707c03c5_0_61"/>
          <p:cNvPicPr preferRelativeResize="0"/>
          <p:nvPr/>
        </p:nvPicPr>
        <p:blipFill rotWithShape="1">
          <a:blip r:embed="rId3">
            <a:alphaModFix/>
          </a:blip>
          <a:srcRect l="1960"/>
          <a:stretch/>
        </p:blipFill>
        <p:spPr>
          <a:xfrm>
            <a:off x="3109625" y="4074250"/>
            <a:ext cx="5868649" cy="264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10" name="Google Shape;110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651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Introduction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Problem Statement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Alternatives</a:t>
            </a:r>
            <a:endParaRPr sz="3600"/>
          </a:p>
          <a:p>
            <a:pPr marL="228600" lvl="0" indent="-279400" algn="l" rtl="0"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   Final Design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Testing and Validation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Conclusion</a:t>
            </a:r>
            <a:endParaRPr sz="3600"/>
          </a:p>
        </p:txBody>
      </p:sp>
      <p:sp>
        <p:nvSpPr>
          <p:cNvPr id="111" name="Google Shape;111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83707c03c5_0_67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Beam Selection </a:t>
            </a:r>
            <a:endParaRPr/>
          </a:p>
        </p:txBody>
      </p:sp>
      <p:sp>
        <p:nvSpPr>
          <p:cNvPr id="421" name="Google Shape;421;g83707c03c5_0_6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Selected a W12x79 beam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Tensile Rupture did not apply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Torsional Buckling does not apply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Yield Strength Controls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Calculated Mn as 403 k-ft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Reduced to 363 k-ft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Beam is safe  </a:t>
            </a:r>
            <a:endParaRPr/>
          </a:p>
        </p:txBody>
      </p:sp>
      <p:sp>
        <p:nvSpPr>
          <p:cNvPr id="422" name="Google Shape;422;g83707c03c5_0_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  <p:pic>
        <p:nvPicPr>
          <p:cNvPr id="423" name="Google Shape;423;g83707c03c5_0_67"/>
          <p:cNvPicPr preferRelativeResize="0"/>
          <p:nvPr/>
        </p:nvPicPr>
        <p:blipFill rotWithShape="1">
          <a:blip r:embed="rId3">
            <a:alphaModFix/>
          </a:blip>
          <a:srcRect b="2978"/>
          <a:stretch/>
        </p:blipFill>
        <p:spPr>
          <a:xfrm>
            <a:off x="7372350" y="1401275"/>
            <a:ext cx="4819650" cy="308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g83707c03c5_0_67"/>
          <p:cNvPicPr preferRelativeResize="0"/>
          <p:nvPr/>
        </p:nvPicPr>
        <p:blipFill rotWithShape="1">
          <a:blip r:embed="rId4">
            <a:alphaModFix/>
          </a:blip>
          <a:srcRect l="16548" t="25092" r="12459" b="19747"/>
          <a:stretch/>
        </p:blipFill>
        <p:spPr>
          <a:xfrm>
            <a:off x="2151525" y="4669700"/>
            <a:ext cx="8370774" cy="205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83707c03c5_0_7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Anchor Bolt Design</a:t>
            </a:r>
            <a:endParaRPr/>
          </a:p>
        </p:txBody>
      </p:sp>
      <p:sp>
        <p:nvSpPr>
          <p:cNvPr id="430" name="Google Shape;430;g83707c03c5_0_7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SACone = 444.284 in^2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 355.43 Kips</a:t>
            </a:r>
            <a:endParaRPr/>
          </a:p>
        </p:txBody>
      </p:sp>
      <p:sp>
        <p:nvSpPr>
          <p:cNvPr id="431" name="Google Shape;431;g83707c03c5_0_7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  <p:pic>
        <p:nvPicPr>
          <p:cNvPr id="432" name="Google Shape;432;g83707c03c5_0_75"/>
          <p:cNvPicPr preferRelativeResize="0"/>
          <p:nvPr/>
        </p:nvPicPr>
        <p:blipFill rotWithShape="1">
          <a:blip r:embed="rId3">
            <a:alphaModFix/>
          </a:blip>
          <a:srcRect l="16971" t="48135" r="47760" b="29283"/>
          <a:stretch/>
        </p:blipFill>
        <p:spPr>
          <a:xfrm>
            <a:off x="5134150" y="1564325"/>
            <a:ext cx="6219675" cy="2654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83707c03c5_0_81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Final Design Specifications</a:t>
            </a:r>
            <a:endParaRPr/>
          </a:p>
        </p:txBody>
      </p:sp>
      <p:sp>
        <p:nvSpPr>
          <p:cNvPr id="438" name="Google Shape;438;g83707c03c5_0_8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Beam: W12x79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Column: Rectangular HSS 10”x 8”x 1/2” standing 10’ tall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Base plate: 16” x 12” x 4”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Bolts: Grade A 1 ½” diameter and 5 ½” long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Anchor Bolt: 1 ½” diameter and 10” long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Stiffeners: ½” thick </a:t>
            </a:r>
            <a:endParaRPr/>
          </a:p>
        </p:txBody>
      </p:sp>
      <p:sp>
        <p:nvSpPr>
          <p:cNvPr id="439" name="Google Shape;439;g83707c03c5_0_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83707c03c5_0_117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g83707c03c5_0_1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g83707c03c5_0_1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  <p:pic>
        <p:nvPicPr>
          <p:cNvPr id="447" name="Google Shape;447;g83707c03c5_0_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72694c6c5b_0_13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Testing and Validation: Adjustability Plan </a:t>
            </a:r>
            <a:endParaRPr/>
          </a:p>
        </p:txBody>
      </p:sp>
      <p:sp>
        <p:nvSpPr>
          <p:cNvPr id="453" name="Google Shape;453;g72694c6c5b_0_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We have requested product storage data from Nucor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Run statistical analysis on Excel to see what products are sitting around the warehouse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Use this data to determine spacing for each rack storage bay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g72694c6c5b_0_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44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72694c6c5b_0_2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Adjustability Validation Expectations</a:t>
            </a:r>
            <a:endParaRPr/>
          </a:p>
        </p:txBody>
      </p:sp>
      <p:sp>
        <p:nvSpPr>
          <p:cNvPr id="460" name="Google Shape;460;g72694c6c5b_0_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We have not yet gotten our data from Nucor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Rack design validates adjustability requirements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Column can be moved every 14” for different sized bays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g72694c6c5b_0_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45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83707c03c5_0_93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Constraint Validation </a:t>
            </a:r>
            <a:endParaRPr/>
          </a:p>
        </p:txBody>
      </p:sp>
      <p:sp>
        <p:nvSpPr>
          <p:cNvPr id="467" name="Google Shape;467;g83707c03c5_0_9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06400" algn="l" rtl="0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Height Constraint: Total rack height = 11’ 4”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Weight Restrictions: Max weight of one section = 5000 lbs</a:t>
            </a:r>
            <a:endParaRPr/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Heaviest Beam: 79lbs </a:t>
            </a:r>
            <a:endParaRPr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Budget cannot be verified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g83707c03c5_0_9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72694c6c5b_0_6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Design Validation Table</a:t>
            </a:r>
            <a:endParaRPr/>
          </a:p>
        </p:txBody>
      </p:sp>
      <p:sp>
        <p:nvSpPr>
          <p:cNvPr id="474" name="Google Shape;474;g72694c6c5b_0_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  <p:pic>
        <p:nvPicPr>
          <p:cNvPr id="475" name="Google Shape;475;g72694c6c5b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625" y="1406200"/>
            <a:ext cx="11619376" cy="4860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8397e8540b_0_24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481" name="Google Shape;481;g8397e8540b_0_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651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Introduction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Problem Statement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Alternatives</a:t>
            </a:r>
            <a:endParaRPr sz="3600"/>
          </a:p>
          <a:p>
            <a:pPr marL="228600" lvl="0" indent="-279400" algn="l" rtl="0"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/>
              <a:t>   Final Design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03152"/>
              </a:buClr>
              <a:buSzPts val="3600"/>
              <a:buFont typeface="Calibri"/>
              <a:buAutoNum type="arabicPeriod"/>
            </a:pPr>
            <a:r>
              <a:rPr lang="en-US" sz="3600"/>
              <a:t>Design Testing and Validation</a:t>
            </a:r>
            <a:endParaRPr sz="3600"/>
          </a:p>
          <a:p>
            <a:pPr marL="514350" lvl="0" indent="-5651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AutoNum type="arabicPeriod"/>
            </a:pPr>
            <a:r>
              <a:rPr lang="en-US" sz="3600" b="1"/>
              <a:t>Conclusion</a:t>
            </a:r>
            <a:endParaRPr sz="3600" b="1"/>
          </a:p>
        </p:txBody>
      </p:sp>
      <p:sp>
        <p:nvSpPr>
          <p:cNvPr id="482" name="Google Shape;482;g8397e8540b_0_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8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Recommendations</a:t>
            </a:r>
            <a:endParaRPr/>
          </a:p>
        </p:txBody>
      </p:sp>
      <p:sp>
        <p:nvSpPr>
          <p:cNvPr id="488" name="Google Shape;488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Perform an analysis to see how many columns Nucor would need at a time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Create a plan for organization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Consistent Sponsor Communication</a:t>
            </a:r>
            <a:endParaRPr sz="3000"/>
          </a:p>
          <a:p>
            <a:pPr marL="4572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489" name="Google Shape;48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  <p:pic>
        <p:nvPicPr>
          <p:cNvPr id="490" name="Google Shape;490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6473" y="3795500"/>
            <a:ext cx="5699050" cy="280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5df6bed0d_0_7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17" name="Google Shape;117;g75df6bed0d_0_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Nucor Steel is the largest US based steel manufacturer with over 300 locations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Locations span across the entire United States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International company with locations in Canada, Switzerland, and Italy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Service a vast amount of industries including automotive, construction, infrastructure, and transportation </a:t>
            </a:r>
            <a:endParaRPr sz="30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g75df6bed0d_0_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19" name="Google Shape;119;g75df6bed0d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4075" y="4992100"/>
            <a:ext cx="6603850" cy="186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9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Questions</a:t>
            </a:r>
            <a:endParaRPr/>
          </a:p>
        </p:txBody>
      </p:sp>
      <p:pic>
        <p:nvPicPr>
          <p:cNvPr id="496" name="Google Shape;496;p9" descr="Question mark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45582" y="1886868"/>
            <a:ext cx="4273299" cy="4273299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  <p:pic>
        <p:nvPicPr>
          <p:cNvPr id="498" name="Google Shape;498;p9" descr="Checklis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20335" y="1886869"/>
            <a:ext cx="4273299" cy="427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57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/>
              <a:t>Nucor Kankakee</a:t>
            </a:r>
            <a:endParaRPr/>
          </a:p>
        </p:txBody>
      </p:sp>
      <p:sp>
        <p:nvSpPr>
          <p:cNvPr id="125" name="Google Shape;1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Providing unparalleled customer care, building trusted partnerships and creating sustained value.</a:t>
            </a:r>
            <a:endParaRPr sz="30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000"/>
              <a:buChar char="•"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</a:rPr>
              <a:t>Products</a:t>
            </a:r>
            <a:endParaRPr sz="30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000"/>
              <a:buChar char="•"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</a:rPr>
              <a:t>Rebar</a:t>
            </a:r>
            <a:endParaRPr sz="30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000"/>
              <a:buChar char="•"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</a:rPr>
              <a:t>Rounds</a:t>
            </a:r>
            <a:endParaRPr sz="30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000"/>
              <a:buChar char="•"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</a:rPr>
              <a:t>Angle Iron</a:t>
            </a:r>
            <a:endParaRPr sz="30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marL="914400" lvl="1" indent="-4191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000"/>
              <a:buChar char="•"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</a:rPr>
              <a:t>Channels </a:t>
            </a:r>
            <a:endParaRPr sz="30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sp>
        <p:nvSpPr>
          <p:cNvPr id="126" name="Google Shape;1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77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127" name="Google Shape;127;p3"/>
          <p:cNvPicPr preferRelativeResize="0"/>
          <p:nvPr/>
        </p:nvPicPr>
        <p:blipFill rotWithShape="1">
          <a:blip r:embed="rId3">
            <a:alphaModFix/>
          </a:blip>
          <a:srcRect l="1832" r="1726"/>
          <a:stretch/>
        </p:blipFill>
        <p:spPr>
          <a:xfrm>
            <a:off x="4697475" y="2789600"/>
            <a:ext cx="4042800" cy="40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5df6bed0d_0_1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Nucor Kankakee Expansion</a:t>
            </a:r>
            <a:endParaRPr/>
          </a:p>
        </p:txBody>
      </p:sp>
      <p:sp>
        <p:nvSpPr>
          <p:cNvPr id="133" name="Google Shape;133;g75df6bed0d_0_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Currently Constructing a new bar mill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$180,000,000 mill specifically for merchant bar quality (MBQ)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MBQ is lower quality and does not require additional machining in its application</a:t>
            </a:r>
            <a:endParaRPr sz="3000"/>
          </a:p>
        </p:txBody>
      </p:sp>
      <p:sp>
        <p:nvSpPr>
          <p:cNvPr id="134" name="Google Shape;134;g75df6bed0d_0_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135" name="Google Shape;135;g75df6bed0d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7275" y="3657100"/>
            <a:ext cx="6417458" cy="306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5df6bed0d_0_15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Shipping Process</a:t>
            </a:r>
            <a:endParaRPr/>
          </a:p>
        </p:txBody>
      </p:sp>
      <p:sp>
        <p:nvSpPr>
          <p:cNvPr id="141" name="Google Shape;141;g75df6bed0d_0_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Load over 100 trucks daily 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Use a trolley crane to move and load steel bundles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Have magnet bars that are 48’ and 15’ in length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Magnets are roughly 2’ x 5’ and are spaced down length of the bars</a:t>
            </a:r>
            <a:endParaRPr sz="3000"/>
          </a:p>
        </p:txBody>
      </p:sp>
      <p:sp>
        <p:nvSpPr>
          <p:cNvPr id="142" name="Google Shape;142;g75df6bed0d_0_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143" name="Google Shape;143;g75df6bed0d_0_15"/>
          <p:cNvPicPr preferRelativeResize="0"/>
          <p:nvPr/>
        </p:nvPicPr>
        <p:blipFill rotWithShape="1">
          <a:blip r:embed="rId3">
            <a:alphaModFix/>
          </a:blip>
          <a:srcRect l="3110" t="21170" r="-3109" b="43912"/>
          <a:stretch/>
        </p:blipFill>
        <p:spPr>
          <a:xfrm>
            <a:off x="1165625" y="4039035"/>
            <a:ext cx="10515599" cy="27537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61bf3427fb_0_3"/>
          <p:cNvSpPr txBox="1">
            <a:spLocks noGrp="1"/>
          </p:cNvSpPr>
          <p:nvPr>
            <p:ph type="title"/>
          </p:nvPr>
        </p:nvSpPr>
        <p:spPr>
          <a:xfrm>
            <a:off x="2698230" y="365125"/>
            <a:ext cx="86556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Need Statement </a:t>
            </a:r>
            <a:endParaRPr/>
          </a:p>
        </p:txBody>
      </p:sp>
      <p:sp>
        <p:nvSpPr>
          <p:cNvPr id="149" name="Google Shape;149;g61bf3427fb_0_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19100" algn="l" rtl="0"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There is an inefficiency in the shipping process because different products get stacked on top of one another. </a:t>
            </a:r>
            <a:endParaRPr sz="3000"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en-US" sz="3000"/>
              <a:t>Construction of Mill 2 will further this problem </a:t>
            </a:r>
            <a:endParaRPr sz="3000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3000"/>
          </a:p>
        </p:txBody>
      </p:sp>
      <p:sp>
        <p:nvSpPr>
          <p:cNvPr id="150" name="Google Shape;150;g61bf3427fb_0_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14928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151" name="Google Shape;151;g61bf3427fb_0_3"/>
          <p:cNvPicPr preferRelativeResize="0"/>
          <p:nvPr/>
        </p:nvPicPr>
        <p:blipFill rotWithShape="1">
          <a:blip r:embed="rId3">
            <a:alphaModFix/>
          </a:blip>
          <a:srcRect t="36577" b="25655"/>
          <a:stretch/>
        </p:blipFill>
        <p:spPr>
          <a:xfrm>
            <a:off x="2933831" y="3429000"/>
            <a:ext cx="6324341" cy="318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NU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1227</Words>
  <Application>Microsoft Office PowerPoint</Application>
  <PresentationFormat>Widescreen</PresentationFormat>
  <Paragraphs>318</Paragraphs>
  <Slides>50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Arial</vt:lpstr>
      <vt:lpstr>Calibri</vt:lpstr>
      <vt:lpstr>Times New Roman</vt:lpstr>
      <vt:lpstr>ONU</vt:lpstr>
      <vt:lpstr>Final  Presentation </vt:lpstr>
      <vt:lpstr>Team</vt:lpstr>
      <vt:lpstr>Acknowledgements</vt:lpstr>
      <vt:lpstr>Agenda</vt:lpstr>
      <vt:lpstr>Introduction</vt:lpstr>
      <vt:lpstr>Nucor Kankakee</vt:lpstr>
      <vt:lpstr>Nucor Kankakee Expansion</vt:lpstr>
      <vt:lpstr>Shipping Process</vt:lpstr>
      <vt:lpstr>Need Statement </vt:lpstr>
      <vt:lpstr>Purpose</vt:lpstr>
      <vt:lpstr>Agenda</vt:lpstr>
      <vt:lpstr>Design Functions</vt:lpstr>
      <vt:lpstr>Design Objectives</vt:lpstr>
      <vt:lpstr>Design Constraints </vt:lpstr>
      <vt:lpstr>Deliverables for Sponsor</vt:lpstr>
      <vt:lpstr>Agenda</vt:lpstr>
      <vt:lpstr>Past Solutions</vt:lpstr>
      <vt:lpstr>Design Idea: Stackable Racks</vt:lpstr>
      <vt:lpstr>Design Idea: Stackable Racks Issues</vt:lpstr>
      <vt:lpstr>Design Idea: Track Rack</vt:lpstr>
      <vt:lpstr>Design Idea: Track Rack Issues</vt:lpstr>
      <vt:lpstr>Design Idea: Slotted Rack</vt:lpstr>
      <vt:lpstr>Design Idea: Slotted Rack</vt:lpstr>
      <vt:lpstr>Design Matrix</vt:lpstr>
      <vt:lpstr>Agenda</vt:lpstr>
      <vt:lpstr>Design Description</vt:lpstr>
      <vt:lpstr>Current Model</vt:lpstr>
      <vt:lpstr>Layout</vt:lpstr>
      <vt:lpstr>Agenda</vt:lpstr>
      <vt:lpstr>Design Testing And Validation</vt:lpstr>
      <vt:lpstr>Testing and Validation: Structural Integrity</vt:lpstr>
      <vt:lpstr>Structural Calculations</vt:lpstr>
      <vt:lpstr>Structural Calculation Definitions</vt:lpstr>
      <vt:lpstr>PowerPoint Presentation</vt:lpstr>
      <vt:lpstr>Load Calculation </vt:lpstr>
      <vt:lpstr>Load Image </vt:lpstr>
      <vt:lpstr>Column Calculations and Selection </vt:lpstr>
      <vt:lpstr>Base Plate Design </vt:lpstr>
      <vt:lpstr>Bolt Selection </vt:lpstr>
      <vt:lpstr>Beam Selection </vt:lpstr>
      <vt:lpstr>Anchor Bolt Design</vt:lpstr>
      <vt:lpstr>Final Design Specifications</vt:lpstr>
      <vt:lpstr>PowerPoint Presentation</vt:lpstr>
      <vt:lpstr>Testing and Validation: Adjustability Plan </vt:lpstr>
      <vt:lpstr>Adjustability Validation Expectations</vt:lpstr>
      <vt:lpstr>Constraint Validation </vt:lpstr>
      <vt:lpstr>Design Validation Table</vt:lpstr>
      <vt:lpstr>Agenda</vt:lpstr>
      <vt:lpstr>Recommendations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 Presentation</dc:title>
  <dc:creator>User</dc:creator>
  <cp:lastModifiedBy>Jasmine Cieszynski</cp:lastModifiedBy>
  <cp:revision>2</cp:revision>
  <dcterms:modified xsi:type="dcterms:W3CDTF">2020-05-11T14:54:13Z</dcterms:modified>
</cp:coreProperties>
</file>