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3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1" r:id="rId14"/>
    <p:sldId id="268" r:id="rId15"/>
    <p:sldId id="269" r:id="rId16"/>
    <p:sldId id="270" r:id="rId17"/>
  </p:sldIdLst>
  <p:sldSz cx="9144000" cy="5143500" type="screen16x9"/>
  <p:notesSz cx="6858000" cy="9144000"/>
  <p:embeddedFontLst>
    <p:embeddedFont>
      <p:font typeface="Alfa Slab One" panose="020B0604020202020204" charset="0"/>
      <p:regular r:id="rId19"/>
    </p:embeddedFont>
    <p:embeddedFont>
      <p:font typeface="Proxima Nova" panose="020B0604020202020204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906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fd06a103cc_0_6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Google Shape;237;gfd06a103cc_0_6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Average 10.77, deviation 2.11. Average level of specialization is 2.375</a:t>
            </a:r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fcf6155c6a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fcf6155c6a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fcf6155c6a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Google Shape;250;gfcf6155c6a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fcf6155c6a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Google Shape;250;gfcf6155c6a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27382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fd06a103cc_0_13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" name="Google Shape;257;gfd06a103cc_0_13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fd06a103c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fd06a103c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fcf6155c6a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" name="Google Shape;272;gfcf6155c6a_0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a173a4305a_0_5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a173a4305a_0_5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666666"/>
                </a:solidFill>
                <a:latin typeface="Proxima Nova"/>
                <a:ea typeface="Proxima Nova"/>
                <a:cs typeface="Proxima Nova"/>
                <a:sym typeface="Proxima Nova"/>
              </a:rPr>
              <a:t>Characterized by burnouts, detriments to social life, pressure from coach/parents, and increased athletic performance 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1026c26a7e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1026c26a7e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a173a4305a_0_8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a173a4305a_0_8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a173a4305a_0_14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a173a4305a_0_14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a173a4305a_0_16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a173a4305a_0_16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fcf6155c6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fcf6155c6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232 total. 201 non football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ab131c72c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ab131c72c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fcf6155c6a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fcf6155c6a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Average 14.85, 2.45 deviation. 143 yes, 88 no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4278300" y="2751163"/>
            <a:ext cx="587400" cy="0"/>
          </a:xfrm>
          <a:prstGeom prst="straightConnector1">
            <a:avLst/>
          </a:prstGeom>
          <a:noFill/>
          <a:ln w="762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311700" y="595975"/>
            <a:ext cx="8520600" cy="195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311700" y="3165823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67925"/>
            <a:ext cx="8520600" cy="198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>
            <a:spLocks noGrp="1"/>
          </p:cNvSpPr>
          <p:nvPr>
            <p:ph type="body" idx="1"/>
          </p:nvPr>
        </p:nvSpPr>
        <p:spPr>
          <a:xfrm>
            <a:off x="311700" y="3224250"/>
            <a:ext cx="85206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3">
  <p:cSld name="AUTOLAYOUT_3">
    <p:bg>
      <p:bgPr>
        <a:solidFill>
          <a:srgbClr val="FFFFFF"/>
        </a:solid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13"/>
          <p:cNvSpPr/>
          <p:nvPr/>
        </p:nvSpPr>
        <p:spPr>
          <a:xfrm>
            <a:off x="0" y="0"/>
            <a:ext cx="3535200" cy="5143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13"/>
          <p:cNvSpPr/>
          <p:nvPr/>
        </p:nvSpPr>
        <p:spPr>
          <a:xfrm>
            <a:off x="4108825" y="636500"/>
            <a:ext cx="1944900" cy="57900"/>
          </a:xfrm>
          <a:prstGeom prst="rect">
            <a:avLst/>
          </a:prstGeom>
          <a:solidFill>
            <a:srgbClr val="E0E0E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13"/>
          <p:cNvSpPr/>
          <p:nvPr/>
        </p:nvSpPr>
        <p:spPr>
          <a:xfrm>
            <a:off x="6529975" y="636500"/>
            <a:ext cx="1944900" cy="57900"/>
          </a:xfrm>
          <a:prstGeom prst="rect">
            <a:avLst/>
          </a:prstGeom>
          <a:solidFill>
            <a:srgbClr val="E0E0E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13"/>
          <p:cNvSpPr/>
          <p:nvPr/>
        </p:nvSpPr>
        <p:spPr>
          <a:xfrm>
            <a:off x="4108825" y="2828200"/>
            <a:ext cx="1944900" cy="57900"/>
          </a:xfrm>
          <a:prstGeom prst="rect">
            <a:avLst/>
          </a:prstGeom>
          <a:solidFill>
            <a:srgbClr val="E0E0E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13"/>
          <p:cNvSpPr/>
          <p:nvPr/>
        </p:nvSpPr>
        <p:spPr>
          <a:xfrm>
            <a:off x="6529975" y="2828200"/>
            <a:ext cx="1944900" cy="57900"/>
          </a:xfrm>
          <a:prstGeom prst="rect">
            <a:avLst/>
          </a:prstGeom>
          <a:solidFill>
            <a:srgbClr val="E0E0E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13"/>
          <p:cNvSpPr/>
          <p:nvPr/>
        </p:nvSpPr>
        <p:spPr>
          <a:xfrm>
            <a:off x="388425" y="636500"/>
            <a:ext cx="2789700" cy="57900"/>
          </a:xfrm>
          <a:prstGeom prst="rect">
            <a:avLst/>
          </a:prstGeom>
          <a:solidFill>
            <a:srgbClr val="FF98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title"/>
          </p:nvPr>
        </p:nvSpPr>
        <p:spPr>
          <a:xfrm>
            <a:off x="311400" y="770525"/>
            <a:ext cx="2866800" cy="375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body" idx="1"/>
          </p:nvPr>
        </p:nvSpPr>
        <p:spPr>
          <a:xfrm>
            <a:off x="4024825" y="694325"/>
            <a:ext cx="2143800" cy="1700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●"/>
              <a:defRPr sz="1200">
                <a:solidFill>
                  <a:srgbClr val="434343"/>
                </a:solidFill>
              </a:defRPr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Char char="○"/>
              <a:defRPr sz="1200">
                <a:solidFill>
                  <a:srgbClr val="434343"/>
                </a:solidFill>
              </a:defRPr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Char char="■"/>
              <a:defRPr sz="1200">
                <a:solidFill>
                  <a:srgbClr val="434343"/>
                </a:solidFill>
              </a:defRPr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Char char="●"/>
              <a:defRPr sz="1200">
                <a:solidFill>
                  <a:srgbClr val="434343"/>
                </a:solidFill>
              </a:defRPr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Char char="○"/>
              <a:defRPr sz="1200">
                <a:solidFill>
                  <a:srgbClr val="434343"/>
                </a:solidFill>
              </a:defRPr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Char char="■"/>
              <a:defRPr sz="1200">
                <a:solidFill>
                  <a:srgbClr val="434343"/>
                </a:solidFill>
              </a:defRPr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Char char="●"/>
              <a:defRPr sz="1200">
                <a:solidFill>
                  <a:srgbClr val="434343"/>
                </a:solidFill>
              </a:defRPr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Char char="○"/>
              <a:defRPr sz="1200">
                <a:solidFill>
                  <a:srgbClr val="434343"/>
                </a:solidFill>
              </a:defRPr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200"/>
              <a:buChar char="■"/>
              <a:defRPr sz="12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body" idx="2"/>
          </p:nvPr>
        </p:nvSpPr>
        <p:spPr>
          <a:xfrm>
            <a:off x="6430525" y="694325"/>
            <a:ext cx="2143800" cy="1700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●"/>
              <a:defRPr sz="1200">
                <a:solidFill>
                  <a:srgbClr val="434343"/>
                </a:solidFill>
              </a:defRPr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Char char="○"/>
              <a:defRPr sz="1200">
                <a:solidFill>
                  <a:srgbClr val="434343"/>
                </a:solidFill>
              </a:defRPr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Char char="■"/>
              <a:defRPr sz="1200">
                <a:solidFill>
                  <a:srgbClr val="434343"/>
                </a:solidFill>
              </a:defRPr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Char char="●"/>
              <a:defRPr sz="1200">
                <a:solidFill>
                  <a:srgbClr val="434343"/>
                </a:solidFill>
              </a:defRPr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Char char="○"/>
              <a:defRPr sz="1200">
                <a:solidFill>
                  <a:srgbClr val="434343"/>
                </a:solidFill>
              </a:defRPr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Char char="■"/>
              <a:defRPr sz="1200">
                <a:solidFill>
                  <a:srgbClr val="434343"/>
                </a:solidFill>
              </a:defRPr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Char char="●"/>
              <a:defRPr sz="1200">
                <a:solidFill>
                  <a:srgbClr val="434343"/>
                </a:solidFill>
              </a:defRPr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Char char="○"/>
              <a:defRPr sz="1200">
                <a:solidFill>
                  <a:srgbClr val="434343"/>
                </a:solidFill>
              </a:defRPr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200"/>
              <a:buChar char="■"/>
              <a:defRPr sz="12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body" idx="3"/>
          </p:nvPr>
        </p:nvSpPr>
        <p:spPr>
          <a:xfrm>
            <a:off x="4024825" y="2886100"/>
            <a:ext cx="2143800" cy="1700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●"/>
              <a:defRPr sz="1200">
                <a:solidFill>
                  <a:srgbClr val="434343"/>
                </a:solidFill>
              </a:defRPr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Char char="○"/>
              <a:defRPr sz="1200">
                <a:solidFill>
                  <a:srgbClr val="434343"/>
                </a:solidFill>
              </a:defRPr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Char char="■"/>
              <a:defRPr sz="1200">
                <a:solidFill>
                  <a:srgbClr val="434343"/>
                </a:solidFill>
              </a:defRPr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Char char="●"/>
              <a:defRPr sz="1200">
                <a:solidFill>
                  <a:srgbClr val="434343"/>
                </a:solidFill>
              </a:defRPr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Char char="○"/>
              <a:defRPr sz="1200">
                <a:solidFill>
                  <a:srgbClr val="434343"/>
                </a:solidFill>
              </a:defRPr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Char char="■"/>
              <a:defRPr sz="1200">
                <a:solidFill>
                  <a:srgbClr val="434343"/>
                </a:solidFill>
              </a:defRPr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Char char="●"/>
              <a:defRPr sz="1200">
                <a:solidFill>
                  <a:srgbClr val="434343"/>
                </a:solidFill>
              </a:defRPr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Char char="○"/>
              <a:defRPr sz="1200">
                <a:solidFill>
                  <a:srgbClr val="434343"/>
                </a:solidFill>
              </a:defRPr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200"/>
              <a:buChar char="■"/>
              <a:defRPr sz="12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body" idx="4"/>
          </p:nvPr>
        </p:nvSpPr>
        <p:spPr>
          <a:xfrm>
            <a:off x="6430525" y="2886100"/>
            <a:ext cx="2143800" cy="1700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●"/>
              <a:defRPr sz="1200">
                <a:solidFill>
                  <a:srgbClr val="434343"/>
                </a:solidFill>
              </a:defRPr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Char char="○"/>
              <a:defRPr sz="1200">
                <a:solidFill>
                  <a:srgbClr val="434343"/>
                </a:solidFill>
              </a:defRPr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Char char="■"/>
              <a:defRPr sz="1200">
                <a:solidFill>
                  <a:srgbClr val="434343"/>
                </a:solidFill>
              </a:defRPr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Char char="●"/>
              <a:defRPr sz="1200">
                <a:solidFill>
                  <a:srgbClr val="434343"/>
                </a:solidFill>
              </a:defRPr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Char char="○"/>
              <a:defRPr sz="1200">
                <a:solidFill>
                  <a:srgbClr val="434343"/>
                </a:solidFill>
              </a:defRPr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Char char="■"/>
              <a:defRPr sz="1200">
                <a:solidFill>
                  <a:srgbClr val="434343"/>
                </a:solidFill>
              </a:defRPr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Char char="●"/>
              <a:defRPr sz="1200">
                <a:solidFill>
                  <a:srgbClr val="434343"/>
                </a:solidFill>
              </a:defRPr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Char char="○"/>
              <a:defRPr sz="1200">
                <a:solidFill>
                  <a:srgbClr val="434343"/>
                </a:solidFill>
              </a:defRPr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200"/>
              <a:buChar char="■"/>
              <a:defRPr sz="12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65" name="Google Shape;65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5">
  <p:cSld name="AUTOLAYOUT_7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14"/>
          <p:cNvSpPr/>
          <p:nvPr/>
        </p:nvSpPr>
        <p:spPr>
          <a:xfrm>
            <a:off x="0" y="0"/>
            <a:ext cx="9144000" cy="1853400"/>
          </a:xfrm>
          <a:prstGeom prst="rect">
            <a:avLst/>
          </a:prstGeom>
          <a:gradFill>
            <a:gsLst>
              <a:gs pos="0">
                <a:srgbClr val="696969"/>
              </a:gs>
              <a:gs pos="100000">
                <a:srgbClr val="1D1D1D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14"/>
          <p:cNvSpPr/>
          <p:nvPr/>
        </p:nvSpPr>
        <p:spPr>
          <a:xfrm rot="-5400000">
            <a:off x="8350500" y="4274700"/>
            <a:ext cx="792600" cy="792600"/>
          </a:xfrm>
          <a:prstGeom prst="rtTriangl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14"/>
          <p:cNvSpPr/>
          <p:nvPr/>
        </p:nvSpPr>
        <p:spPr>
          <a:xfrm rot="-5400000">
            <a:off x="7289700" y="0"/>
            <a:ext cx="1853400" cy="1853400"/>
          </a:xfrm>
          <a:prstGeom prst="rtTriangle">
            <a:avLst/>
          </a:prstGeom>
          <a:solidFill>
            <a:srgbClr val="C6282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14"/>
          <p:cNvSpPr txBox="1">
            <a:spLocks noGrp="1"/>
          </p:cNvSpPr>
          <p:nvPr>
            <p:ph type="title"/>
          </p:nvPr>
        </p:nvSpPr>
        <p:spPr>
          <a:xfrm>
            <a:off x="311700" y="751700"/>
            <a:ext cx="6721500" cy="1007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 b="1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 b="1"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 b="1"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 b="1"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 b="1"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 b="1"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 b="1"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 b="1"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 b="1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72" name="Google Shape;72;p14"/>
          <p:cNvSpPr txBox="1">
            <a:spLocks noGrp="1"/>
          </p:cNvSpPr>
          <p:nvPr>
            <p:ph type="body" idx="1"/>
          </p:nvPr>
        </p:nvSpPr>
        <p:spPr>
          <a:xfrm>
            <a:off x="311700" y="2069750"/>
            <a:ext cx="8520600" cy="24993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3" name="Google Shape;73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4">
  <p:cSld name="AUTOLAYOUT_8">
    <p:bg>
      <p:bgPr>
        <a:solidFill>
          <a:srgbClr val="FFFFFF"/>
        </a:solid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43434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76" name="Google Shape;76;p15"/>
          <p:cNvCxnSpPr/>
          <p:nvPr/>
        </p:nvCxnSpPr>
        <p:spPr>
          <a:xfrm>
            <a:off x="393910" y="2899950"/>
            <a:ext cx="2479800" cy="0"/>
          </a:xfrm>
          <a:prstGeom prst="straightConnector1">
            <a:avLst/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7" name="Google Shape;77;p15"/>
          <p:cNvCxnSpPr/>
          <p:nvPr/>
        </p:nvCxnSpPr>
        <p:spPr>
          <a:xfrm>
            <a:off x="3332060" y="2899950"/>
            <a:ext cx="2479800" cy="0"/>
          </a:xfrm>
          <a:prstGeom prst="straightConnector1">
            <a:avLst/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8" name="Google Shape;78;p15"/>
          <p:cNvCxnSpPr/>
          <p:nvPr/>
        </p:nvCxnSpPr>
        <p:spPr>
          <a:xfrm>
            <a:off x="6270210" y="2899950"/>
            <a:ext cx="2479800" cy="0"/>
          </a:xfrm>
          <a:prstGeom prst="straightConnector1">
            <a:avLst/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5"/>
          <p:cNvSpPr txBox="1">
            <a:spLocks noGrp="1"/>
          </p:cNvSpPr>
          <p:nvPr>
            <p:ph type="title"/>
          </p:nvPr>
        </p:nvSpPr>
        <p:spPr>
          <a:xfrm>
            <a:off x="304800" y="477850"/>
            <a:ext cx="5590200" cy="21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80" name="Google Shape;80;p15"/>
          <p:cNvSpPr txBox="1">
            <a:spLocks noGrp="1"/>
          </p:cNvSpPr>
          <p:nvPr>
            <p:ph type="body" idx="1"/>
          </p:nvPr>
        </p:nvSpPr>
        <p:spPr>
          <a:xfrm>
            <a:off x="304800" y="2976150"/>
            <a:ext cx="2646300" cy="1592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  <a:defRPr sz="1200">
                <a:solidFill>
                  <a:srgbClr val="FFFFFF"/>
                </a:solidFill>
              </a:defRPr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○"/>
              <a:defRPr sz="1200">
                <a:solidFill>
                  <a:srgbClr val="FFFFFF"/>
                </a:solidFill>
              </a:defRPr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■"/>
              <a:defRPr sz="1200">
                <a:solidFill>
                  <a:srgbClr val="FFFFFF"/>
                </a:solidFill>
              </a:defRPr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  <a:defRPr sz="1200">
                <a:solidFill>
                  <a:srgbClr val="FFFFFF"/>
                </a:solidFill>
              </a:defRPr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○"/>
              <a:defRPr sz="1200">
                <a:solidFill>
                  <a:srgbClr val="FFFFFF"/>
                </a:solidFill>
              </a:defRPr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■"/>
              <a:defRPr sz="1200">
                <a:solidFill>
                  <a:srgbClr val="FFFFFF"/>
                </a:solidFill>
              </a:defRPr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  <a:defRPr sz="1200">
                <a:solidFill>
                  <a:srgbClr val="FFFFFF"/>
                </a:solidFill>
              </a:defRPr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○"/>
              <a:defRPr sz="1200">
                <a:solidFill>
                  <a:srgbClr val="FFFFFF"/>
                </a:solidFill>
              </a:defRPr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FFFFFF"/>
              </a:buClr>
              <a:buSzPts val="1200"/>
              <a:buChar char="■"/>
              <a:defRPr sz="12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81" name="Google Shape;81;p15"/>
          <p:cNvSpPr txBox="1">
            <a:spLocks noGrp="1"/>
          </p:cNvSpPr>
          <p:nvPr>
            <p:ph type="body" idx="2"/>
          </p:nvPr>
        </p:nvSpPr>
        <p:spPr>
          <a:xfrm>
            <a:off x="3248800" y="2976150"/>
            <a:ext cx="2646300" cy="1592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  <a:defRPr sz="1200">
                <a:solidFill>
                  <a:srgbClr val="FFFFFF"/>
                </a:solidFill>
              </a:defRPr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○"/>
              <a:defRPr sz="1200">
                <a:solidFill>
                  <a:srgbClr val="FFFFFF"/>
                </a:solidFill>
              </a:defRPr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■"/>
              <a:defRPr sz="1200">
                <a:solidFill>
                  <a:srgbClr val="FFFFFF"/>
                </a:solidFill>
              </a:defRPr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  <a:defRPr sz="1200">
                <a:solidFill>
                  <a:srgbClr val="FFFFFF"/>
                </a:solidFill>
              </a:defRPr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○"/>
              <a:defRPr sz="1200">
                <a:solidFill>
                  <a:srgbClr val="FFFFFF"/>
                </a:solidFill>
              </a:defRPr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■"/>
              <a:defRPr sz="1200">
                <a:solidFill>
                  <a:srgbClr val="FFFFFF"/>
                </a:solidFill>
              </a:defRPr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  <a:defRPr sz="1200">
                <a:solidFill>
                  <a:srgbClr val="FFFFFF"/>
                </a:solidFill>
              </a:defRPr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○"/>
              <a:defRPr sz="1200">
                <a:solidFill>
                  <a:srgbClr val="FFFFFF"/>
                </a:solidFill>
              </a:defRPr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FFFFFF"/>
              </a:buClr>
              <a:buSzPts val="1200"/>
              <a:buChar char="■"/>
              <a:defRPr sz="12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82" name="Google Shape;82;p15"/>
          <p:cNvSpPr txBox="1">
            <a:spLocks noGrp="1"/>
          </p:cNvSpPr>
          <p:nvPr>
            <p:ph type="body" idx="3"/>
          </p:nvPr>
        </p:nvSpPr>
        <p:spPr>
          <a:xfrm>
            <a:off x="6192900" y="2998964"/>
            <a:ext cx="2646300" cy="1592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  <a:defRPr sz="1200">
                <a:solidFill>
                  <a:srgbClr val="FFFFFF"/>
                </a:solidFill>
              </a:defRPr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○"/>
              <a:defRPr sz="1200">
                <a:solidFill>
                  <a:srgbClr val="FFFFFF"/>
                </a:solidFill>
              </a:defRPr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■"/>
              <a:defRPr sz="1200">
                <a:solidFill>
                  <a:srgbClr val="FFFFFF"/>
                </a:solidFill>
              </a:defRPr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  <a:defRPr sz="1200">
                <a:solidFill>
                  <a:srgbClr val="FFFFFF"/>
                </a:solidFill>
              </a:defRPr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○"/>
              <a:defRPr sz="1200">
                <a:solidFill>
                  <a:srgbClr val="FFFFFF"/>
                </a:solidFill>
              </a:defRPr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■"/>
              <a:defRPr sz="1200">
                <a:solidFill>
                  <a:srgbClr val="FFFFFF"/>
                </a:solidFill>
              </a:defRPr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  <a:defRPr sz="1200">
                <a:solidFill>
                  <a:srgbClr val="FFFFFF"/>
                </a:solidFill>
              </a:defRPr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○"/>
              <a:defRPr sz="1200">
                <a:solidFill>
                  <a:srgbClr val="FFFFFF"/>
                </a:solidFill>
              </a:defRPr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FFFFFF"/>
              </a:buClr>
              <a:buSzPts val="1200"/>
              <a:buChar char="■"/>
              <a:defRPr sz="12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83" name="Google Shape;83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6">
  <p:cSld name="AUTOLAYOUT_9">
    <p:bg>
      <p:bgPr>
        <a:solidFill>
          <a:srgbClr val="FFFFFF"/>
        </a:solidFill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/>
          <p:nvPr/>
        </p:nvSpPr>
        <p:spPr>
          <a:xfrm>
            <a:off x="7500" y="0"/>
            <a:ext cx="91323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86" name="Google Shape;86;p16"/>
          <p:cNvCxnSpPr/>
          <p:nvPr/>
        </p:nvCxnSpPr>
        <p:spPr>
          <a:xfrm>
            <a:off x="841350" y="460903"/>
            <a:ext cx="0" cy="4261800"/>
          </a:xfrm>
          <a:prstGeom prst="straightConnector1">
            <a:avLst/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87" name="Google Shape;87;p16"/>
          <p:cNvCxnSpPr/>
          <p:nvPr/>
        </p:nvCxnSpPr>
        <p:spPr>
          <a:xfrm>
            <a:off x="8337675" y="460903"/>
            <a:ext cx="0" cy="4261800"/>
          </a:xfrm>
          <a:prstGeom prst="straightConnector1">
            <a:avLst/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8" name="Google Shape;88;p16"/>
          <p:cNvSpPr/>
          <p:nvPr/>
        </p:nvSpPr>
        <p:spPr>
          <a:xfrm rot="-5400000">
            <a:off x="4327200" y="853550"/>
            <a:ext cx="483000" cy="427200"/>
          </a:xfrm>
          <a:prstGeom prst="hexagon">
            <a:avLst>
              <a:gd name="adj" fmla="val 28666"/>
              <a:gd name="vf" fmla="val 115470"/>
            </a:avLst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16"/>
          <p:cNvSpPr txBox="1">
            <a:spLocks noGrp="1"/>
          </p:cNvSpPr>
          <p:nvPr>
            <p:ph type="ctrTitle"/>
          </p:nvPr>
        </p:nvSpPr>
        <p:spPr>
          <a:xfrm>
            <a:off x="1883125" y="1447250"/>
            <a:ext cx="5400900" cy="1971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43C44"/>
              </a:buClr>
              <a:buSzPts val="3600"/>
              <a:buNone/>
              <a:defRPr sz="3600" b="1">
                <a:solidFill>
                  <a:srgbClr val="343C44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43C44"/>
              </a:buClr>
              <a:buSzPts val="3600"/>
              <a:buNone/>
              <a:defRPr sz="3600" b="1">
                <a:solidFill>
                  <a:srgbClr val="343C44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43C44"/>
              </a:buClr>
              <a:buSzPts val="3600"/>
              <a:buNone/>
              <a:defRPr sz="3600" b="1">
                <a:solidFill>
                  <a:srgbClr val="343C44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43C44"/>
              </a:buClr>
              <a:buSzPts val="3600"/>
              <a:buNone/>
              <a:defRPr sz="3600" b="1">
                <a:solidFill>
                  <a:srgbClr val="343C44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43C44"/>
              </a:buClr>
              <a:buSzPts val="3600"/>
              <a:buNone/>
              <a:defRPr sz="3600" b="1">
                <a:solidFill>
                  <a:srgbClr val="343C44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43C44"/>
              </a:buClr>
              <a:buSzPts val="3600"/>
              <a:buNone/>
              <a:defRPr sz="3600" b="1">
                <a:solidFill>
                  <a:srgbClr val="343C44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43C44"/>
              </a:buClr>
              <a:buSzPts val="3600"/>
              <a:buNone/>
              <a:defRPr sz="3600" b="1">
                <a:solidFill>
                  <a:srgbClr val="343C44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43C44"/>
              </a:buClr>
              <a:buSzPts val="3600"/>
              <a:buNone/>
              <a:defRPr sz="3600" b="1">
                <a:solidFill>
                  <a:srgbClr val="343C44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43C44"/>
              </a:buClr>
              <a:buSzPts val="3600"/>
              <a:buNone/>
              <a:defRPr sz="3600" b="1">
                <a:solidFill>
                  <a:srgbClr val="343C44"/>
                </a:solidFill>
              </a:defRPr>
            </a:lvl9pPr>
          </a:lstStyle>
          <a:p>
            <a:endParaRPr/>
          </a:p>
        </p:txBody>
      </p:sp>
      <p:sp>
        <p:nvSpPr>
          <p:cNvPr id="90" name="Google Shape;90;p16"/>
          <p:cNvSpPr txBox="1">
            <a:spLocks noGrp="1"/>
          </p:cNvSpPr>
          <p:nvPr>
            <p:ph type="subTitle" idx="1"/>
          </p:nvPr>
        </p:nvSpPr>
        <p:spPr>
          <a:xfrm>
            <a:off x="2429850" y="3493650"/>
            <a:ext cx="4287600" cy="788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91" name="Google Shape;91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434343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434343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434343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434343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434343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434343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434343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434343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43434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7">
  <p:cSld name="AUTOLAYOUT_11">
    <p:bg>
      <p:bgPr>
        <a:solidFill>
          <a:srgbClr val="FFFFFF"/>
        </a:solid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7"/>
          <p:cNvSpPr/>
          <p:nvPr/>
        </p:nvSpPr>
        <p:spPr>
          <a:xfrm>
            <a:off x="3047650" y="0"/>
            <a:ext cx="60963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1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5" name="Google Shape;95;p17"/>
          <p:cNvGrpSpPr/>
          <p:nvPr/>
        </p:nvGrpSpPr>
        <p:grpSpPr>
          <a:xfrm>
            <a:off x="2" y="4713898"/>
            <a:ext cx="3047923" cy="429600"/>
            <a:chOff x="-73" y="4713898"/>
            <a:chExt cx="3047923" cy="429600"/>
          </a:xfrm>
        </p:grpSpPr>
        <p:sp>
          <p:nvSpPr>
            <p:cNvPr id="96" name="Google Shape;96;p17"/>
            <p:cNvSpPr/>
            <p:nvPr/>
          </p:nvSpPr>
          <p:spPr>
            <a:xfrm rot="-5400000">
              <a:off x="2452050" y="4547698"/>
              <a:ext cx="429600" cy="762000"/>
            </a:xfrm>
            <a:prstGeom prst="rtTriangle">
              <a:avLst/>
            </a:pr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17"/>
            <p:cNvSpPr/>
            <p:nvPr/>
          </p:nvSpPr>
          <p:spPr>
            <a:xfrm rot="-5400000">
              <a:off x="928119" y="4547698"/>
              <a:ext cx="429600" cy="762000"/>
            </a:xfrm>
            <a:prstGeom prst="rtTriangle">
              <a:avLst/>
            </a:pr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17"/>
            <p:cNvSpPr/>
            <p:nvPr/>
          </p:nvSpPr>
          <p:spPr>
            <a:xfrm rot="5400000" flipH="1">
              <a:off x="1689952" y="4547698"/>
              <a:ext cx="429600" cy="762000"/>
            </a:xfrm>
            <a:prstGeom prst="rtTriangle">
              <a:avLst/>
            </a:pr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17"/>
            <p:cNvSpPr/>
            <p:nvPr/>
          </p:nvSpPr>
          <p:spPr>
            <a:xfrm rot="5400000" flipH="1">
              <a:off x="166127" y="4547698"/>
              <a:ext cx="429600" cy="762000"/>
            </a:xfrm>
            <a:prstGeom prst="rtTriangle">
              <a:avLst/>
            </a:pr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0" name="Google Shape;100;p17"/>
          <p:cNvSpPr txBox="1">
            <a:spLocks noGrp="1"/>
          </p:cNvSpPr>
          <p:nvPr>
            <p:ph type="title"/>
          </p:nvPr>
        </p:nvSpPr>
        <p:spPr>
          <a:xfrm>
            <a:off x="185350" y="679625"/>
            <a:ext cx="2683200" cy="1042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rgbClr val="21212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rgbClr val="21212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rgbClr val="21212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rgbClr val="21212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rgbClr val="21212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rgbClr val="21212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rgbClr val="21212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rgbClr val="21212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rgbClr val="212121"/>
                </a:solidFill>
              </a:defRPr>
            </a:lvl9pPr>
          </a:lstStyle>
          <a:p>
            <a:endParaRPr/>
          </a:p>
        </p:txBody>
      </p:sp>
      <p:sp>
        <p:nvSpPr>
          <p:cNvPr id="101" name="Google Shape;101;p17"/>
          <p:cNvSpPr txBox="1">
            <a:spLocks noGrp="1"/>
          </p:cNvSpPr>
          <p:nvPr>
            <p:ph type="body" idx="1"/>
          </p:nvPr>
        </p:nvSpPr>
        <p:spPr>
          <a:xfrm>
            <a:off x="185350" y="1798300"/>
            <a:ext cx="2683200" cy="2540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16161"/>
              </a:buClr>
              <a:buSzPts val="1600"/>
              <a:buChar char="●"/>
              <a:defRPr sz="1600">
                <a:solidFill>
                  <a:srgbClr val="616161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16161"/>
              </a:buClr>
              <a:buSzPts val="1400"/>
              <a:buChar char="○"/>
              <a:defRPr sz="1400">
                <a:solidFill>
                  <a:srgbClr val="616161"/>
                </a:solidFill>
              </a:defRPr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16161"/>
              </a:buClr>
              <a:buSzPts val="1400"/>
              <a:buChar char="■"/>
              <a:defRPr sz="1400">
                <a:solidFill>
                  <a:srgbClr val="616161"/>
                </a:solidFill>
              </a:defRPr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16161"/>
              </a:buClr>
              <a:buSzPts val="1400"/>
              <a:buChar char="●"/>
              <a:defRPr sz="1400">
                <a:solidFill>
                  <a:srgbClr val="616161"/>
                </a:solidFill>
              </a:defRPr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16161"/>
              </a:buClr>
              <a:buSzPts val="1400"/>
              <a:buChar char="○"/>
              <a:defRPr sz="1400">
                <a:solidFill>
                  <a:srgbClr val="616161"/>
                </a:solidFill>
              </a:defRPr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16161"/>
              </a:buClr>
              <a:buSzPts val="1400"/>
              <a:buChar char="■"/>
              <a:defRPr sz="1400">
                <a:solidFill>
                  <a:srgbClr val="616161"/>
                </a:solidFill>
              </a:defRPr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16161"/>
              </a:buClr>
              <a:buSzPts val="1400"/>
              <a:buChar char="●"/>
              <a:defRPr sz="1400">
                <a:solidFill>
                  <a:srgbClr val="616161"/>
                </a:solidFill>
              </a:defRPr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16161"/>
              </a:buClr>
              <a:buSzPts val="1400"/>
              <a:buChar char="○"/>
              <a:defRPr sz="1400">
                <a:solidFill>
                  <a:srgbClr val="616161"/>
                </a:solidFill>
              </a:defRPr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616161"/>
              </a:buClr>
              <a:buSzPts val="1400"/>
              <a:buChar char="■"/>
              <a:defRPr sz="1400">
                <a:solidFill>
                  <a:srgbClr val="616161"/>
                </a:solidFill>
              </a:defRPr>
            </a:lvl9pPr>
          </a:lstStyle>
          <a:p>
            <a:endParaRPr/>
          </a:p>
        </p:txBody>
      </p:sp>
      <p:sp>
        <p:nvSpPr>
          <p:cNvPr id="102" name="Google Shape;102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9">
  <p:cSld name="AUTOLAYOUT_14">
    <p:bg>
      <p:bgPr>
        <a:solidFill>
          <a:srgbClr val="FFFFFF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18"/>
          <p:cNvSpPr txBox="1">
            <a:spLocks noGrp="1"/>
          </p:cNvSpPr>
          <p:nvPr>
            <p:ph type="ctrTitle"/>
          </p:nvPr>
        </p:nvSpPr>
        <p:spPr>
          <a:xfrm>
            <a:off x="390450" y="361375"/>
            <a:ext cx="8363100" cy="1001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rgbClr val="696969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rgbClr val="696969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rgbClr val="696969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rgbClr val="696969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rgbClr val="696969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rgbClr val="696969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rgbClr val="696969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rgbClr val="696969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rgbClr val="696969"/>
                </a:solidFill>
              </a:defRPr>
            </a:lvl9pPr>
          </a:lstStyle>
          <a:p>
            <a:endParaRPr/>
          </a:p>
        </p:txBody>
      </p:sp>
      <p:sp>
        <p:nvSpPr>
          <p:cNvPr id="106" name="Google Shape;106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8">
  <p:cSld name="AUTOLAYOUT_15">
    <p:bg>
      <p:bgPr>
        <a:solidFill>
          <a:srgbClr val="FFFFFF"/>
        </a:solid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9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19"/>
          <p:cNvSpPr txBox="1">
            <a:spLocks noGrp="1"/>
          </p:cNvSpPr>
          <p:nvPr>
            <p:ph type="ctrTitle"/>
          </p:nvPr>
        </p:nvSpPr>
        <p:spPr>
          <a:xfrm>
            <a:off x="390450" y="361375"/>
            <a:ext cx="8363100" cy="1001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rgbClr val="434343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rgbClr val="434343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rgbClr val="434343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rgbClr val="434343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10" name="Google Shape;110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2">
  <p:cSld name="AUTOLAYOUT_16">
    <p:bg>
      <p:bgPr>
        <a:solidFill>
          <a:srgbClr val="FFFFFF"/>
        </a:soli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20"/>
          <p:cNvSpPr/>
          <p:nvPr/>
        </p:nvSpPr>
        <p:spPr>
          <a:xfrm>
            <a:off x="6095951" y="5085678"/>
            <a:ext cx="3048000" cy="57900"/>
          </a:xfrm>
          <a:prstGeom prst="rect">
            <a:avLst/>
          </a:prstGeom>
          <a:solidFill>
            <a:srgbClr val="C5392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20"/>
          <p:cNvSpPr/>
          <p:nvPr/>
        </p:nvSpPr>
        <p:spPr>
          <a:xfrm>
            <a:off x="0" y="5085676"/>
            <a:ext cx="3048000" cy="57900"/>
          </a:xfrm>
          <a:prstGeom prst="rect">
            <a:avLst/>
          </a:prstGeom>
          <a:solidFill>
            <a:srgbClr val="E67C7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20"/>
          <p:cNvSpPr/>
          <p:nvPr/>
        </p:nvSpPr>
        <p:spPr>
          <a:xfrm>
            <a:off x="3047999" y="5085676"/>
            <a:ext cx="3048000" cy="57900"/>
          </a:xfrm>
          <a:prstGeom prst="rect">
            <a:avLst/>
          </a:prstGeom>
          <a:solidFill>
            <a:srgbClr val="DB443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20"/>
          <p:cNvSpPr/>
          <p:nvPr/>
        </p:nvSpPr>
        <p:spPr>
          <a:xfrm>
            <a:off x="4396950" y="2109425"/>
            <a:ext cx="350100" cy="350100"/>
          </a:xfrm>
          <a:prstGeom prst="ellipse">
            <a:avLst/>
          </a:prstGeom>
          <a:solidFill>
            <a:srgbClr val="DB443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20"/>
          <p:cNvSpPr/>
          <p:nvPr/>
        </p:nvSpPr>
        <p:spPr>
          <a:xfrm>
            <a:off x="7025525" y="2109425"/>
            <a:ext cx="350100" cy="350100"/>
          </a:xfrm>
          <a:prstGeom prst="ellipse">
            <a:avLst/>
          </a:prstGeom>
          <a:solidFill>
            <a:srgbClr val="C5392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20"/>
          <p:cNvSpPr/>
          <p:nvPr/>
        </p:nvSpPr>
        <p:spPr>
          <a:xfrm>
            <a:off x="1768350" y="2109400"/>
            <a:ext cx="350100" cy="350100"/>
          </a:xfrm>
          <a:prstGeom prst="ellipse">
            <a:avLst/>
          </a:prstGeom>
          <a:solidFill>
            <a:srgbClr val="E67C7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20"/>
          <p:cNvSpPr txBox="1"/>
          <p:nvPr/>
        </p:nvSpPr>
        <p:spPr>
          <a:xfrm>
            <a:off x="1742150" y="2109425"/>
            <a:ext cx="402600" cy="35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rgbClr val="FFFFFF"/>
                </a:solidFill>
              </a:rPr>
              <a:t>1</a:t>
            </a:r>
            <a:endParaRPr sz="1200" b="1">
              <a:solidFill>
                <a:srgbClr val="FFFFFF"/>
              </a:solidFill>
            </a:endParaRPr>
          </a:p>
        </p:txBody>
      </p:sp>
      <p:sp>
        <p:nvSpPr>
          <p:cNvPr id="120" name="Google Shape;120;p20"/>
          <p:cNvSpPr txBox="1"/>
          <p:nvPr/>
        </p:nvSpPr>
        <p:spPr>
          <a:xfrm>
            <a:off x="4370688" y="2109425"/>
            <a:ext cx="402600" cy="35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rgbClr val="FFFFFF"/>
                </a:solidFill>
              </a:rPr>
              <a:t>2</a:t>
            </a:r>
            <a:endParaRPr sz="1200" b="1">
              <a:solidFill>
                <a:srgbClr val="FFFFFF"/>
              </a:solidFill>
            </a:endParaRPr>
          </a:p>
        </p:txBody>
      </p:sp>
      <p:sp>
        <p:nvSpPr>
          <p:cNvPr id="121" name="Google Shape;121;p20"/>
          <p:cNvSpPr txBox="1"/>
          <p:nvPr/>
        </p:nvSpPr>
        <p:spPr>
          <a:xfrm>
            <a:off x="6999238" y="2109425"/>
            <a:ext cx="402600" cy="35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rgbClr val="FFFFFF"/>
                </a:solidFill>
              </a:rPr>
              <a:t>3</a:t>
            </a:r>
            <a:endParaRPr sz="1200" b="1">
              <a:solidFill>
                <a:srgbClr val="FFFFFF"/>
              </a:solidFill>
            </a:endParaRPr>
          </a:p>
        </p:txBody>
      </p:sp>
      <p:sp>
        <p:nvSpPr>
          <p:cNvPr id="122" name="Google Shape;122;p20"/>
          <p:cNvSpPr txBox="1">
            <a:spLocks noGrp="1"/>
          </p:cNvSpPr>
          <p:nvPr>
            <p:ph type="title"/>
          </p:nvPr>
        </p:nvSpPr>
        <p:spPr>
          <a:xfrm>
            <a:off x="1367950" y="844325"/>
            <a:ext cx="6408000" cy="8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b="1">
                <a:solidFill>
                  <a:srgbClr val="434343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b="1">
                <a:solidFill>
                  <a:srgbClr val="434343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b="1">
                <a:solidFill>
                  <a:srgbClr val="434343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b="1">
                <a:solidFill>
                  <a:srgbClr val="434343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b="1">
                <a:solidFill>
                  <a:srgbClr val="434343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b="1">
                <a:solidFill>
                  <a:srgbClr val="434343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b="1">
                <a:solidFill>
                  <a:srgbClr val="434343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b="1">
                <a:solidFill>
                  <a:srgbClr val="434343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b="1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23" name="Google Shape;123;p20"/>
          <p:cNvSpPr txBox="1">
            <a:spLocks noGrp="1"/>
          </p:cNvSpPr>
          <p:nvPr>
            <p:ph type="body" idx="1"/>
          </p:nvPr>
        </p:nvSpPr>
        <p:spPr>
          <a:xfrm>
            <a:off x="838850" y="2535725"/>
            <a:ext cx="2209200" cy="1741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●"/>
              <a:defRPr sz="1200">
                <a:solidFill>
                  <a:srgbClr val="434343"/>
                </a:solidFill>
              </a:defRPr>
            </a:lvl1pPr>
            <a:lvl2pPr marL="914400" lvl="1" indent="-304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Char char="○"/>
              <a:defRPr sz="1200">
                <a:solidFill>
                  <a:srgbClr val="434343"/>
                </a:solidFill>
              </a:defRPr>
            </a:lvl2pPr>
            <a:lvl3pPr marL="1371600" lvl="2" indent="-304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Char char="■"/>
              <a:defRPr sz="1200">
                <a:solidFill>
                  <a:srgbClr val="434343"/>
                </a:solidFill>
              </a:defRPr>
            </a:lvl3pPr>
            <a:lvl4pPr marL="1828800" lvl="3" indent="-304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Char char="●"/>
              <a:defRPr sz="1200">
                <a:solidFill>
                  <a:srgbClr val="434343"/>
                </a:solidFill>
              </a:defRPr>
            </a:lvl4pPr>
            <a:lvl5pPr marL="2286000" lvl="4" indent="-304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Char char="○"/>
              <a:defRPr sz="1200">
                <a:solidFill>
                  <a:srgbClr val="434343"/>
                </a:solidFill>
              </a:defRPr>
            </a:lvl5pPr>
            <a:lvl6pPr marL="2743200" lvl="5" indent="-304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Char char="■"/>
              <a:defRPr sz="1200">
                <a:solidFill>
                  <a:srgbClr val="434343"/>
                </a:solidFill>
              </a:defRPr>
            </a:lvl6pPr>
            <a:lvl7pPr marL="3200400" lvl="6" indent="-304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Char char="●"/>
              <a:defRPr sz="1200">
                <a:solidFill>
                  <a:srgbClr val="434343"/>
                </a:solidFill>
              </a:defRPr>
            </a:lvl7pPr>
            <a:lvl8pPr marL="3657600" lvl="7" indent="-304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Char char="○"/>
              <a:defRPr sz="1200">
                <a:solidFill>
                  <a:srgbClr val="434343"/>
                </a:solidFill>
              </a:defRPr>
            </a:lvl8pPr>
            <a:lvl9pPr marL="4114800" lvl="8" indent="-30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200"/>
              <a:buChar char="■"/>
              <a:defRPr sz="12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24" name="Google Shape;124;p20"/>
          <p:cNvSpPr txBox="1">
            <a:spLocks noGrp="1"/>
          </p:cNvSpPr>
          <p:nvPr>
            <p:ph type="body" idx="2"/>
          </p:nvPr>
        </p:nvSpPr>
        <p:spPr>
          <a:xfrm>
            <a:off x="3467413" y="2544125"/>
            <a:ext cx="2209200" cy="1741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●"/>
              <a:defRPr sz="1200">
                <a:solidFill>
                  <a:srgbClr val="434343"/>
                </a:solidFill>
              </a:defRPr>
            </a:lvl1pPr>
            <a:lvl2pPr marL="914400" lvl="1" indent="-304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Char char="○"/>
              <a:defRPr sz="1200">
                <a:solidFill>
                  <a:srgbClr val="434343"/>
                </a:solidFill>
              </a:defRPr>
            </a:lvl2pPr>
            <a:lvl3pPr marL="1371600" lvl="2" indent="-304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Char char="■"/>
              <a:defRPr sz="1200">
                <a:solidFill>
                  <a:srgbClr val="434343"/>
                </a:solidFill>
              </a:defRPr>
            </a:lvl3pPr>
            <a:lvl4pPr marL="1828800" lvl="3" indent="-304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Char char="●"/>
              <a:defRPr sz="1200">
                <a:solidFill>
                  <a:srgbClr val="434343"/>
                </a:solidFill>
              </a:defRPr>
            </a:lvl4pPr>
            <a:lvl5pPr marL="2286000" lvl="4" indent="-304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Char char="○"/>
              <a:defRPr sz="1200">
                <a:solidFill>
                  <a:srgbClr val="434343"/>
                </a:solidFill>
              </a:defRPr>
            </a:lvl5pPr>
            <a:lvl6pPr marL="2743200" lvl="5" indent="-304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Char char="■"/>
              <a:defRPr sz="1200">
                <a:solidFill>
                  <a:srgbClr val="434343"/>
                </a:solidFill>
              </a:defRPr>
            </a:lvl6pPr>
            <a:lvl7pPr marL="3200400" lvl="6" indent="-304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Char char="●"/>
              <a:defRPr sz="1200">
                <a:solidFill>
                  <a:srgbClr val="434343"/>
                </a:solidFill>
              </a:defRPr>
            </a:lvl7pPr>
            <a:lvl8pPr marL="3657600" lvl="7" indent="-304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Char char="○"/>
              <a:defRPr sz="1200">
                <a:solidFill>
                  <a:srgbClr val="434343"/>
                </a:solidFill>
              </a:defRPr>
            </a:lvl8pPr>
            <a:lvl9pPr marL="4114800" lvl="8" indent="-30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200"/>
              <a:buChar char="■"/>
              <a:defRPr sz="12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25" name="Google Shape;125;p20"/>
          <p:cNvSpPr txBox="1">
            <a:spLocks noGrp="1"/>
          </p:cNvSpPr>
          <p:nvPr>
            <p:ph type="body" idx="3"/>
          </p:nvPr>
        </p:nvSpPr>
        <p:spPr>
          <a:xfrm>
            <a:off x="6095988" y="2544125"/>
            <a:ext cx="2209200" cy="1741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●"/>
              <a:defRPr sz="1200">
                <a:solidFill>
                  <a:srgbClr val="434343"/>
                </a:solidFill>
              </a:defRPr>
            </a:lvl1pPr>
            <a:lvl2pPr marL="914400" lvl="1" indent="-304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Char char="○"/>
              <a:defRPr sz="1200">
                <a:solidFill>
                  <a:srgbClr val="434343"/>
                </a:solidFill>
              </a:defRPr>
            </a:lvl2pPr>
            <a:lvl3pPr marL="1371600" lvl="2" indent="-304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Char char="■"/>
              <a:defRPr sz="1200">
                <a:solidFill>
                  <a:srgbClr val="434343"/>
                </a:solidFill>
              </a:defRPr>
            </a:lvl3pPr>
            <a:lvl4pPr marL="1828800" lvl="3" indent="-304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Char char="●"/>
              <a:defRPr sz="1200">
                <a:solidFill>
                  <a:srgbClr val="434343"/>
                </a:solidFill>
              </a:defRPr>
            </a:lvl4pPr>
            <a:lvl5pPr marL="2286000" lvl="4" indent="-304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Char char="○"/>
              <a:defRPr sz="1200">
                <a:solidFill>
                  <a:srgbClr val="434343"/>
                </a:solidFill>
              </a:defRPr>
            </a:lvl5pPr>
            <a:lvl6pPr marL="2743200" lvl="5" indent="-304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Char char="■"/>
              <a:defRPr sz="1200">
                <a:solidFill>
                  <a:srgbClr val="434343"/>
                </a:solidFill>
              </a:defRPr>
            </a:lvl6pPr>
            <a:lvl7pPr marL="3200400" lvl="6" indent="-304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Char char="●"/>
              <a:defRPr sz="1200">
                <a:solidFill>
                  <a:srgbClr val="434343"/>
                </a:solidFill>
              </a:defRPr>
            </a:lvl7pPr>
            <a:lvl8pPr marL="3657600" lvl="7" indent="-304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Char char="○"/>
              <a:defRPr sz="1200">
                <a:solidFill>
                  <a:srgbClr val="434343"/>
                </a:solidFill>
              </a:defRPr>
            </a:lvl8pPr>
            <a:lvl9pPr marL="4114800" lvl="8" indent="-30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200"/>
              <a:buChar char="■"/>
              <a:defRPr sz="12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26" name="Google Shape;126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61616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>
            <a:spLocks noGrp="1"/>
          </p:cNvSpPr>
          <p:nvPr>
            <p:ph type="title"/>
          </p:nvPr>
        </p:nvSpPr>
        <p:spPr>
          <a:xfrm>
            <a:off x="311700" y="2480550"/>
            <a:ext cx="8114400" cy="2445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11">
  <p:cSld name="AUTOLAYOUT_20">
    <p:bg>
      <p:bgPr>
        <a:solidFill>
          <a:srgbClr val="FFFFFF"/>
        </a:solidFill>
        <a:effectLst/>
      </p:bgPr>
    </p:bg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21"/>
          <p:cNvSpPr/>
          <p:nvPr/>
        </p:nvSpPr>
        <p:spPr>
          <a:xfrm>
            <a:off x="4574400" y="0"/>
            <a:ext cx="4569600" cy="51435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21"/>
          <p:cNvSpPr/>
          <p:nvPr/>
        </p:nvSpPr>
        <p:spPr>
          <a:xfrm>
            <a:off x="4844700" y="1040701"/>
            <a:ext cx="4031700" cy="30621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rgbClr val="BDBDBD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50800" dist="38100" dir="5400000" algn="t" rotWithShape="0">
              <a:srgbClr val="000000">
                <a:alpha val="298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21"/>
          <p:cNvSpPr txBox="1">
            <a:spLocks noGrp="1"/>
          </p:cNvSpPr>
          <p:nvPr>
            <p:ph type="title"/>
          </p:nvPr>
        </p:nvSpPr>
        <p:spPr>
          <a:xfrm>
            <a:off x="291875" y="406900"/>
            <a:ext cx="3978000" cy="1388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32" name="Google Shape;132;p21"/>
          <p:cNvSpPr txBox="1">
            <a:spLocks noGrp="1"/>
          </p:cNvSpPr>
          <p:nvPr>
            <p:ph type="body" idx="1"/>
          </p:nvPr>
        </p:nvSpPr>
        <p:spPr>
          <a:xfrm>
            <a:off x="291950" y="1854951"/>
            <a:ext cx="3978000" cy="25770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  <a:defRPr sz="1600">
                <a:solidFill>
                  <a:schemeClr val="dk2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3" name="Google Shape;133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AUTOLAYOUT_21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43434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6" name="Google Shape;136;p22"/>
          <p:cNvGrpSpPr/>
          <p:nvPr/>
        </p:nvGrpSpPr>
        <p:grpSpPr>
          <a:xfrm>
            <a:off x="0" y="4510813"/>
            <a:ext cx="9144000" cy="150575"/>
            <a:chOff x="0" y="3797750"/>
            <a:chExt cx="9144000" cy="150575"/>
          </a:xfrm>
        </p:grpSpPr>
        <p:cxnSp>
          <p:nvCxnSpPr>
            <p:cNvPr id="137" name="Google Shape;137;p22"/>
            <p:cNvCxnSpPr/>
            <p:nvPr/>
          </p:nvCxnSpPr>
          <p:spPr>
            <a:xfrm>
              <a:off x="0" y="3797750"/>
              <a:ext cx="9144000" cy="0"/>
            </a:xfrm>
            <a:prstGeom prst="straightConnector1">
              <a:avLst/>
            </a:prstGeom>
            <a:noFill/>
            <a:ln w="19050" cap="flat" cmpd="sng">
              <a:solidFill>
                <a:srgbClr val="90A4AE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38" name="Google Shape;138;p22"/>
            <p:cNvCxnSpPr/>
            <p:nvPr/>
          </p:nvCxnSpPr>
          <p:spPr>
            <a:xfrm>
              <a:off x="0" y="3948325"/>
              <a:ext cx="9144000" cy="0"/>
            </a:xfrm>
            <a:prstGeom prst="straightConnector1">
              <a:avLst/>
            </a:prstGeom>
            <a:noFill/>
            <a:ln w="19050" cap="flat" cmpd="sng">
              <a:solidFill>
                <a:srgbClr val="90A4AE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39" name="Google Shape;139;p22"/>
            <p:cNvCxnSpPr/>
            <p:nvPr/>
          </p:nvCxnSpPr>
          <p:spPr>
            <a:xfrm>
              <a:off x="0" y="3873038"/>
              <a:ext cx="9144000" cy="0"/>
            </a:xfrm>
            <a:prstGeom prst="straightConnector1">
              <a:avLst/>
            </a:prstGeom>
            <a:noFill/>
            <a:ln w="19050" cap="flat" cmpd="sng">
              <a:solidFill>
                <a:srgbClr val="90A4AE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40" name="Google Shape;140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None/>
              <a:defRPr sz="3200" b="1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None/>
              <a:defRPr sz="3200" b="1"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None/>
              <a:defRPr sz="3200" b="1"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None/>
              <a:defRPr sz="3200" b="1"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None/>
              <a:defRPr sz="3200" b="1"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None/>
              <a:defRPr sz="3200" b="1"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None/>
              <a:defRPr sz="3200" b="1"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None/>
              <a:defRPr sz="3200" b="1"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None/>
              <a:defRPr sz="3200" b="1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41" name="Google Shape;141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12">
  <p:cSld name="AUTOLAYOUT_22">
    <p:bg>
      <p:bgPr>
        <a:solidFill>
          <a:srgbClr val="FFFFFF"/>
        </a:solidFill>
        <a:effectLst/>
      </p:bgPr>
    </p:bg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23"/>
          <p:cNvSpPr/>
          <p:nvPr/>
        </p:nvSpPr>
        <p:spPr>
          <a:xfrm>
            <a:off x="4574400" y="0"/>
            <a:ext cx="4569600" cy="51435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23"/>
          <p:cNvSpPr/>
          <p:nvPr/>
        </p:nvSpPr>
        <p:spPr>
          <a:xfrm>
            <a:off x="4844700" y="1040701"/>
            <a:ext cx="4031700" cy="3062100"/>
          </a:xfrm>
          <a:prstGeom prst="rect">
            <a:avLst/>
          </a:prstGeom>
          <a:solidFill>
            <a:srgbClr val="434343"/>
          </a:solidFill>
          <a:ln w="9525" cap="flat" cmpd="sng">
            <a:solidFill>
              <a:srgbClr val="BDBDBD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50800" dist="38100" dir="5400000" algn="t" rotWithShape="0">
              <a:srgbClr val="000000">
                <a:alpha val="298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23"/>
          <p:cNvSpPr txBox="1">
            <a:spLocks noGrp="1"/>
          </p:cNvSpPr>
          <p:nvPr>
            <p:ph type="title"/>
          </p:nvPr>
        </p:nvSpPr>
        <p:spPr>
          <a:xfrm>
            <a:off x="291875" y="406900"/>
            <a:ext cx="3978000" cy="1388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rgbClr val="434343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rgbClr val="434343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rgbClr val="434343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rgbClr val="434343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47" name="Google Shape;147;p23"/>
          <p:cNvSpPr txBox="1">
            <a:spLocks noGrp="1"/>
          </p:cNvSpPr>
          <p:nvPr>
            <p:ph type="body" idx="1"/>
          </p:nvPr>
        </p:nvSpPr>
        <p:spPr>
          <a:xfrm>
            <a:off x="291950" y="1854951"/>
            <a:ext cx="3978000" cy="25770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  <a:defRPr sz="1600">
                <a:solidFill>
                  <a:schemeClr val="dk2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48" name="Google Shape;148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10">
  <p:cSld name="AUTOLAYOUT_23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24"/>
          <p:cNvSpPr/>
          <p:nvPr/>
        </p:nvSpPr>
        <p:spPr>
          <a:xfrm>
            <a:off x="4574400" y="0"/>
            <a:ext cx="4569600" cy="51435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24"/>
          <p:cNvSpPr/>
          <p:nvPr/>
        </p:nvSpPr>
        <p:spPr>
          <a:xfrm>
            <a:off x="4844700" y="1040701"/>
            <a:ext cx="4031700" cy="3062100"/>
          </a:xfrm>
          <a:prstGeom prst="rect">
            <a:avLst/>
          </a:prstGeom>
          <a:solidFill>
            <a:schemeClr val="accent3"/>
          </a:solidFill>
          <a:ln w="9525" cap="flat" cmpd="sng">
            <a:solidFill>
              <a:srgbClr val="BDBDBD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50800" dist="38100" dir="5400000" algn="t" rotWithShape="0">
              <a:srgbClr val="000000">
                <a:alpha val="298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24"/>
          <p:cNvSpPr txBox="1">
            <a:spLocks noGrp="1"/>
          </p:cNvSpPr>
          <p:nvPr>
            <p:ph type="title"/>
          </p:nvPr>
        </p:nvSpPr>
        <p:spPr>
          <a:xfrm>
            <a:off x="291875" y="406900"/>
            <a:ext cx="3978000" cy="1388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chemeClr val="accent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chemeClr val="accent3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chemeClr val="accent3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chemeClr val="accent3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chemeClr val="accent3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chemeClr val="accent3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chemeClr val="accent3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chemeClr val="accent3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154" name="Google Shape;154;p24"/>
          <p:cNvSpPr txBox="1">
            <a:spLocks noGrp="1"/>
          </p:cNvSpPr>
          <p:nvPr>
            <p:ph type="body" idx="1"/>
          </p:nvPr>
        </p:nvSpPr>
        <p:spPr>
          <a:xfrm>
            <a:off x="291950" y="1854951"/>
            <a:ext cx="3978000" cy="25770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  <a:defRPr sz="1600">
                <a:solidFill>
                  <a:schemeClr val="dk2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55" name="Google Shape;155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1">
  <p:cSld name="AUTOLAYOUT_24">
    <p:bg>
      <p:bgPr>
        <a:solidFill>
          <a:srgbClr val="2D3142"/>
        </a:solidFill>
        <a:effectLst/>
      </p:bgPr>
    </p:bg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69696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25"/>
          <p:cNvSpPr/>
          <p:nvPr/>
        </p:nvSpPr>
        <p:spPr>
          <a:xfrm>
            <a:off x="336579" y="333100"/>
            <a:ext cx="8470800" cy="4505700"/>
          </a:xfrm>
          <a:prstGeom prst="rect">
            <a:avLst/>
          </a:prstGeom>
          <a:solidFill>
            <a:srgbClr val="696969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25"/>
          <p:cNvSpPr/>
          <p:nvPr/>
        </p:nvSpPr>
        <p:spPr>
          <a:xfrm>
            <a:off x="141725" y="656801"/>
            <a:ext cx="8860500" cy="3858300"/>
          </a:xfrm>
          <a:prstGeom prst="rect">
            <a:avLst/>
          </a:prstGeom>
          <a:solidFill>
            <a:srgbClr val="69696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25"/>
          <p:cNvSpPr txBox="1">
            <a:spLocks noGrp="1"/>
          </p:cNvSpPr>
          <p:nvPr>
            <p:ph type="title"/>
          </p:nvPr>
        </p:nvSpPr>
        <p:spPr>
          <a:xfrm>
            <a:off x="813263" y="977425"/>
            <a:ext cx="4252200" cy="1591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D7EE"/>
              </a:buClr>
              <a:buSzPts val="3000"/>
              <a:buNone/>
              <a:defRPr sz="3000" b="1">
                <a:solidFill>
                  <a:srgbClr val="F2D7E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D7EE"/>
              </a:buClr>
              <a:buSzPts val="3200"/>
              <a:buNone/>
              <a:defRPr sz="3200" b="1">
                <a:solidFill>
                  <a:srgbClr val="F2D7EE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D7EE"/>
              </a:buClr>
              <a:buSzPts val="3200"/>
              <a:buNone/>
              <a:defRPr sz="3200" b="1">
                <a:solidFill>
                  <a:srgbClr val="F2D7EE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D7EE"/>
              </a:buClr>
              <a:buSzPts val="3200"/>
              <a:buNone/>
              <a:defRPr sz="3200" b="1">
                <a:solidFill>
                  <a:srgbClr val="F2D7EE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D7EE"/>
              </a:buClr>
              <a:buSzPts val="3200"/>
              <a:buNone/>
              <a:defRPr sz="3200" b="1">
                <a:solidFill>
                  <a:srgbClr val="F2D7EE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D7EE"/>
              </a:buClr>
              <a:buSzPts val="3200"/>
              <a:buNone/>
              <a:defRPr sz="3200" b="1">
                <a:solidFill>
                  <a:srgbClr val="F2D7EE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D7EE"/>
              </a:buClr>
              <a:buSzPts val="3200"/>
              <a:buNone/>
              <a:defRPr sz="3200" b="1">
                <a:solidFill>
                  <a:srgbClr val="F2D7EE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D7EE"/>
              </a:buClr>
              <a:buSzPts val="3200"/>
              <a:buNone/>
              <a:defRPr sz="3200" b="1">
                <a:solidFill>
                  <a:srgbClr val="F2D7EE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D7EE"/>
              </a:buClr>
              <a:buSzPts val="3200"/>
              <a:buNone/>
              <a:defRPr sz="3200" b="1">
                <a:solidFill>
                  <a:srgbClr val="F2D7EE"/>
                </a:solidFill>
              </a:defRPr>
            </a:lvl9pPr>
          </a:lstStyle>
          <a:p>
            <a:endParaRPr/>
          </a:p>
        </p:txBody>
      </p:sp>
      <p:sp>
        <p:nvSpPr>
          <p:cNvPr id="161" name="Google Shape;161;p25"/>
          <p:cNvSpPr txBox="1">
            <a:spLocks noGrp="1"/>
          </p:cNvSpPr>
          <p:nvPr>
            <p:ph type="body" idx="1"/>
          </p:nvPr>
        </p:nvSpPr>
        <p:spPr>
          <a:xfrm>
            <a:off x="813263" y="2651475"/>
            <a:ext cx="4252200" cy="1541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2D7EE"/>
              </a:buClr>
              <a:buSzPts val="1400"/>
              <a:buChar char="●"/>
              <a:defRPr sz="1400">
                <a:solidFill>
                  <a:srgbClr val="F2D7EE"/>
                </a:solidFill>
              </a:defRPr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2D7EE"/>
              </a:buClr>
              <a:buSzPts val="1200"/>
              <a:buChar char="○"/>
              <a:defRPr sz="1200">
                <a:solidFill>
                  <a:srgbClr val="F2D7EE"/>
                </a:solidFill>
              </a:defRPr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2D7EE"/>
              </a:buClr>
              <a:buSzPts val="1200"/>
              <a:buChar char="■"/>
              <a:defRPr sz="1200">
                <a:solidFill>
                  <a:srgbClr val="F2D7EE"/>
                </a:solidFill>
              </a:defRPr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2D7EE"/>
              </a:buClr>
              <a:buSzPts val="1200"/>
              <a:buChar char="●"/>
              <a:defRPr sz="1200">
                <a:solidFill>
                  <a:srgbClr val="F2D7EE"/>
                </a:solidFill>
              </a:defRPr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2D7EE"/>
              </a:buClr>
              <a:buSzPts val="1200"/>
              <a:buChar char="○"/>
              <a:defRPr sz="1200">
                <a:solidFill>
                  <a:srgbClr val="F2D7EE"/>
                </a:solidFill>
              </a:defRPr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2D7EE"/>
              </a:buClr>
              <a:buSzPts val="1200"/>
              <a:buChar char="■"/>
              <a:defRPr sz="1200">
                <a:solidFill>
                  <a:srgbClr val="F2D7EE"/>
                </a:solidFill>
              </a:defRPr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2D7EE"/>
              </a:buClr>
              <a:buSzPts val="1200"/>
              <a:buChar char="●"/>
              <a:defRPr sz="1200">
                <a:solidFill>
                  <a:srgbClr val="F2D7EE"/>
                </a:solidFill>
              </a:defRPr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2D7EE"/>
              </a:buClr>
              <a:buSzPts val="1200"/>
              <a:buChar char="○"/>
              <a:defRPr sz="1200">
                <a:solidFill>
                  <a:srgbClr val="F2D7EE"/>
                </a:solidFill>
              </a:defRPr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F2D7EE"/>
              </a:buClr>
              <a:buSzPts val="1200"/>
              <a:buChar char="■"/>
              <a:defRPr sz="1200">
                <a:solidFill>
                  <a:srgbClr val="F2D7EE"/>
                </a:solidFill>
              </a:defRPr>
            </a:lvl9pPr>
          </a:lstStyle>
          <a:p>
            <a:endParaRPr/>
          </a:p>
        </p:txBody>
      </p:sp>
      <p:sp>
        <p:nvSpPr>
          <p:cNvPr id="162" name="Google Shape;162;p25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13">
  <p:cSld name="AUTOLAYOUT_25"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26"/>
          <p:cNvSpPr/>
          <p:nvPr/>
        </p:nvSpPr>
        <p:spPr>
          <a:xfrm>
            <a:off x="0" y="0"/>
            <a:ext cx="9144000" cy="1853400"/>
          </a:xfrm>
          <a:prstGeom prst="rect">
            <a:avLst/>
          </a:prstGeom>
          <a:gradFill>
            <a:gsLst>
              <a:gs pos="0">
                <a:srgbClr val="696969"/>
              </a:gs>
              <a:gs pos="100000">
                <a:srgbClr val="1D1D1D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26"/>
          <p:cNvSpPr/>
          <p:nvPr/>
        </p:nvSpPr>
        <p:spPr>
          <a:xfrm rot="-5400000">
            <a:off x="8350500" y="4274700"/>
            <a:ext cx="792600" cy="792600"/>
          </a:xfrm>
          <a:prstGeom prst="rtTriangl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26"/>
          <p:cNvSpPr/>
          <p:nvPr/>
        </p:nvSpPr>
        <p:spPr>
          <a:xfrm rot="-5400000">
            <a:off x="7289700" y="0"/>
            <a:ext cx="1853400" cy="1853400"/>
          </a:xfrm>
          <a:prstGeom prst="rtTriangle">
            <a:avLst/>
          </a:prstGeom>
          <a:solidFill>
            <a:srgbClr val="EEEEE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26"/>
          <p:cNvSpPr txBox="1">
            <a:spLocks noGrp="1"/>
          </p:cNvSpPr>
          <p:nvPr>
            <p:ph type="title"/>
          </p:nvPr>
        </p:nvSpPr>
        <p:spPr>
          <a:xfrm>
            <a:off x="311700" y="751700"/>
            <a:ext cx="6721500" cy="1007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 b="1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 b="1"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 b="1"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 b="1"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 b="1"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 b="1"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 b="1"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 b="1"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 b="1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69" name="Google Shape;169;p26"/>
          <p:cNvSpPr txBox="1">
            <a:spLocks noGrp="1"/>
          </p:cNvSpPr>
          <p:nvPr>
            <p:ph type="body" idx="1"/>
          </p:nvPr>
        </p:nvSpPr>
        <p:spPr>
          <a:xfrm>
            <a:off x="311700" y="2069750"/>
            <a:ext cx="8520600" cy="24993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70" name="Google Shape;170;p2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title"/>
          </p:nvPr>
        </p:nvSpPr>
        <p:spPr>
          <a:xfrm>
            <a:off x="311700" y="6318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body" idx="1"/>
          </p:nvPr>
        </p:nvSpPr>
        <p:spPr>
          <a:xfrm>
            <a:off x="311700" y="1490875"/>
            <a:ext cx="2808000" cy="307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83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/>
          <p:nvPr/>
        </p:nvSpPr>
        <p:spPr>
          <a:xfrm>
            <a:off x="4572000" y="10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8" name="Google Shape;38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9"/>
          <p:cNvSpPr txBox="1">
            <a:spLocks noGrp="1"/>
          </p:cNvSpPr>
          <p:nvPr>
            <p:ph type="title"/>
          </p:nvPr>
        </p:nvSpPr>
        <p:spPr>
          <a:xfrm>
            <a:off x="265500" y="1375599"/>
            <a:ext cx="4045200" cy="155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ubTitle" idx="1"/>
          </p:nvPr>
        </p:nvSpPr>
        <p:spPr>
          <a:xfrm>
            <a:off x="265500" y="2981125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>
            <a:spLocks noGrp="1"/>
          </p:cNvSpPr>
          <p:nvPr>
            <p:ph type="body" idx="1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lfa Slab One"/>
              <a:buNone/>
              <a:defRPr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1pPr>
          </a:lstStyle>
          <a:p>
            <a:endParaRPr/>
          </a:p>
        </p:txBody>
      </p:sp>
      <p:sp>
        <p:nvSpPr>
          <p:cNvPr id="45" name="Google Shape;45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gameday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roxima Nova"/>
              <a:buChar char="●"/>
              <a:defRPr sz="18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7"/>
          <p:cNvSpPr txBox="1">
            <a:spLocks noGrp="1"/>
          </p:cNvSpPr>
          <p:nvPr>
            <p:ph type="ctrTitle"/>
          </p:nvPr>
        </p:nvSpPr>
        <p:spPr>
          <a:xfrm>
            <a:off x="1883125" y="1447250"/>
            <a:ext cx="5400900" cy="197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Sport Specialization and Injury Risk in NAIA Athletes</a:t>
            </a:r>
            <a:endParaRPr/>
          </a:p>
        </p:txBody>
      </p:sp>
      <p:sp>
        <p:nvSpPr>
          <p:cNvPr id="176" name="Google Shape;176;p27"/>
          <p:cNvSpPr txBox="1">
            <a:spLocks noGrp="1"/>
          </p:cNvSpPr>
          <p:nvPr>
            <p:ph type="subTitle" idx="1"/>
          </p:nvPr>
        </p:nvSpPr>
        <p:spPr>
          <a:xfrm>
            <a:off x="2429850" y="3493650"/>
            <a:ext cx="4287600" cy="78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Connor Cavanaugh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36"/>
          <p:cNvSpPr txBox="1">
            <a:spLocks noGrp="1"/>
          </p:cNvSpPr>
          <p:nvPr>
            <p:ph type="ctrTitle"/>
          </p:nvPr>
        </p:nvSpPr>
        <p:spPr>
          <a:xfrm>
            <a:off x="390450" y="361375"/>
            <a:ext cx="8363100" cy="100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434343"/>
                </a:solidFill>
              </a:rPr>
              <a:t>Hallmarks of Specialization Show Increasing Levels</a:t>
            </a:r>
            <a:endParaRPr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C005B98-72F0-4DF3-9A77-180D8A16F7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353" y="1949949"/>
            <a:ext cx="3863242" cy="242325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AC519E3-BD43-40C7-8DD2-1F4D3BB173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8034" y="1949949"/>
            <a:ext cx="4031613" cy="2423257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37"/>
          <p:cNvSpPr txBox="1">
            <a:spLocks noGrp="1"/>
          </p:cNvSpPr>
          <p:nvPr>
            <p:ph type="title"/>
          </p:nvPr>
        </p:nvSpPr>
        <p:spPr>
          <a:xfrm>
            <a:off x="311700" y="751700"/>
            <a:ext cx="6721500" cy="100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does this mean?</a:t>
            </a:r>
            <a:endParaRPr/>
          </a:p>
        </p:txBody>
      </p:sp>
      <p:sp>
        <p:nvSpPr>
          <p:cNvPr id="247" name="Google Shape;247;p37"/>
          <p:cNvSpPr txBox="1">
            <a:spLocks noGrp="1"/>
          </p:cNvSpPr>
          <p:nvPr>
            <p:ph type="body" idx="1"/>
          </p:nvPr>
        </p:nvSpPr>
        <p:spPr>
          <a:xfrm>
            <a:off x="311700" y="2069750"/>
            <a:ext cx="8520600" cy="24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en" dirty="0"/>
              <a:t>Large jump in specialization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" dirty="0"/>
              <a:t>Average level of specialization is 2.375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" dirty="0"/>
              <a:t>Undetermined magnitude and effect on injury rates </a:t>
            </a:r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23C41A8-5393-4FE7-9218-CCC2B4E9C4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8549" y="-10055"/>
            <a:ext cx="6275451" cy="51535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3" name="Google Shape;253;p38"/>
          <p:cNvSpPr txBox="1">
            <a:spLocks noGrp="1"/>
          </p:cNvSpPr>
          <p:nvPr>
            <p:ph type="title"/>
          </p:nvPr>
        </p:nvSpPr>
        <p:spPr>
          <a:xfrm>
            <a:off x="185350" y="679625"/>
            <a:ext cx="2683200" cy="1042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/>
              <a:t>Large Percentage of Athletes Report Injuries in the Last Year</a:t>
            </a:r>
            <a:endParaRPr sz="1800" dirty="0"/>
          </a:p>
        </p:txBody>
      </p:sp>
      <p:sp>
        <p:nvSpPr>
          <p:cNvPr id="254" name="Google Shape;254;p38"/>
          <p:cNvSpPr txBox="1">
            <a:spLocks noGrp="1"/>
          </p:cNvSpPr>
          <p:nvPr>
            <p:ph type="body" idx="1"/>
          </p:nvPr>
        </p:nvSpPr>
        <p:spPr>
          <a:xfrm>
            <a:off x="185350" y="1798300"/>
            <a:ext cx="2683200" cy="254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40% Yes (93)</a:t>
            </a:r>
            <a:endParaRPr dirty="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dirty="0"/>
              <a:t>60% No (139)</a:t>
            </a:r>
            <a:endParaRPr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23C41A8-5393-4FE7-9218-CCC2B4E9C4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8549" y="-10055"/>
            <a:ext cx="6275451" cy="51535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3" name="Google Shape;253;p38"/>
          <p:cNvSpPr txBox="1">
            <a:spLocks noGrp="1"/>
          </p:cNvSpPr>
          <p:nvPr>
            <p:ph type="title"/>
          </p:nvPr>
        </p:nvSpPr>
        <p:spPr>
          <a:xfrm>
            <a:off x="185350" y="679625"/>
            <a:ext cx="2683200" cy="1042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/>
              <a:t>Injury Frequencies </a:t>
            </a:r>
            <a:endParaRPr sz="1800" dirty="0"/>
          </a:p>
        </p:txBody>
      </p:sp>
      <p:sp>
        <p:nvSpPr>
          <p:cNvPr id="254" name="Google Shape;254;p38"/>
          <p:cNvSpPr txBox="1">
            <a:spLocks noGrp="1"/>
          </p:cNvSpPr>
          <p:nvPr>
            <p:ph type="body" idx="1"/>
          </p:nvPr>
        </p:nvSpPr>
        <p:spPr>
          <a:xfrm>
            <a:off x="185350" y="1798300"/>
            <a:ext cx="2683200" cy="254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Small sample size for level 0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Further analysis is possible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384E32E-F4CE-49DB-8784-72006434B9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8548" y="-10055"/>
            <a:ext cx="6275453" cy="5153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7345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39"/>
          <p:cNvSpPr txBox="1">
            <a:spLocks noGrp="1"/>
          </p:cNvSpPr>
          <p:nvPr>
            <p:ph type="title"/>
          </p:nvPr>
        </p:nvSpPr>
        <p:spPr>
          <a:xfrm>
            <a:off x="1367950" y="844325"/>
            <a:ext cx="6408000" cy="8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Hypotheses </a:t>
            </a:r>
            <a:endParaRPr/>
          </a:p>
        </p:txBody>
      </p:sp>
      <p:sp>
        <p:nvSpPr>
          <p:cNvPr id="260" name="Google Shape;260;p39"/>
          <p:cNvSpPr txBox="1">
            <a:spLocks noGrp="1"/>
          </p:cNvSpPr>
          <p:nvPr>
            <p:ph type="body" idx="1"/>
          </p:nvPr>
        </p:nvSpPr>
        <p:spPr>
          <a:xfrm>
            <a:off x="838850" y="2535725"/>
            <a:ext cx="2209200" cy="174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/>
              <a:t>Appears to be supported by the data</a:t>
            </a:r>
            <a:endParaRPr dirty="0"/>
          </a:p>
        </p:txBody>
      </p:sp>
      <p:sp>
        <p:nvSpPr>
          <p:cNvPr id="261" name="Google Shape;261;p39"/>
          <p:cNvSpPr txBox="1">
            <a:spLocks noGrp="1"/>
          </p:cNvSpPr>
          <p:nvPr>
            <p:ph type="body" idx="2"/>
          </p:nvPr>
        </p:nvSpPr>
        <p:spPr>
          <a:xfrm>
            <a:off x="3467413" y="2544125"/>
            <a:ext cx="2209200" cy="174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/>
              <a:t>Appears to be supported, though lack of unspecialized athletes makes drawing conclusions difficult</a:t>
            </a:r>
            <a:endParaRPr dirty="0"/>
          </a:p>
        </p:txBody>
      </p:sp>
      <p:sp>
        <p:nvSpPr>
          <p:cNvPr id="262" name="Google Shape;262;p39"/>
          <p:cNvSpPr txBox="1">
            <a:spLocks noGrp="1"/>
          </p:cNvSpPr>
          <p:nvPr>
            <p:ph type="body" idx="3"/>
          </p:nvPr>
        </p:nvSpPr>
        <p:spPr>
          <a:xfrm>
            <a:off x="6095988" y="2544125"/>
            <a:ext cx="2209200" cy="174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/>
              <a:t>Many confounding factors make it difficult to determine</a:t>
            </a:r>
            <a:endParaRPr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40"/>
          <p:cNvSpPr txBox="1">
            <a:spLocks noGrp="1"/>
          </p:cNvSpPr>
          <p:nvPr>
            <p:ph type="title"/>
          </p:nvPr>
        </p:nvSpPr>
        <p:spPr>
          <a:xfrm>
            <a:off x="311700" y="751700"/>
            <a:ext cx="6721500" cy="100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Further Work</a:t>
            </a:r>
            <a:endParaRPr/>
          </a:p>
        </p:txBody>
      </p:sp>
      <p:sp>
        <p:nvSpPr>
          <p:cNvPr id="268" name="Google Shape;268;p40"/>
          <p:cNvSpPr txBox="1">
            <a:spLocks noGrp="1"/>
          </p:cNvSpPr>
          <p:nvPr>
            <p:ph type="body" idx="1"/>
          </p:nvPr>
        </p:nvSpPr>
        <p:spPr>
          <a:xfrm>
            <a:off x="311700" y="2069750"/>
            <a:ext cx="8520600" cy="24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Continue analyzing data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Possibly compare to other studies</a:t>
            </a:r>
            <a:endParaRPr/>
          </a:p>
        </p:txBody>
      </p:sp>
      <p:pic>
        <p:nvPicPr>
          <p:cNvPr id="269" name="Google Shape;269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658775"/>
            <a:ext cx="3857625" cy="4051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E0DE83B2-514C-48BB-8EF5-71095892BF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658788"/>
            <a:ext cx="3857625" cy="4051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D7E2842-ADBD-4F05-BF63-49B48022F8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2504" y="574450"/>
            <a:ext cx="4238625" cy="413572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4" name="Google Shape;274;p41"/>
          <p:cNvPicPr preferRelativeResize="0"/>
          <p:nvPr/>
        </p:nvPicPr>
        <p:blipFill rotWithShape="1">
          <a:blip r:embed="rId3">
            <a:alphaModFix/>
          </a:blip>
          <a:srcRect l="6514" r="6514"/>
          <a:stretch/>
        </p:blipFill>
        <p:spPr>
          <a:xfrm>
            <a:off x="5585238" y="1036200"/>
            <a:ext cx="2745453" cy="3156673"/>
          </a:xfrm>
          <a:prstGeom prst="rect">
            <a:avLst/>
          </a:prstGeom>
          <a:noFill/>
          <a:ln>
            <a:noFill/>
          </a:ln>
        </p:spPr>
      </p:pic>
      <p:sp>
        <p:nvSpPr>
          <p:cNvPr id="275" name="Google Shape;275;p41"/>
          <p:cNvSpPr txBox="1">
            <a:spLocks noGrp="1"/>
          </p:cNvSpPr>
          <p:nvPr>
            <p:ph type="title"/>
          </p:nvPr>
        </p:nvSpPr>
        <p:spPr>
          <a:xfrm>
            <a:off x="813263" y="977425"/>
            <a:ext cx="4252200" cy="15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Questions?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3582172-5DE9-4198-AEC7-6B52268A735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7440"/>
          <a:stretch/>
        </p:blipFill>
        <p:spPr>
          <a:xfrm>
            <a:off x="5546513" y="1036200"/>
            <a:ext cx="2822901" cy="3156673"/>
          </a:xfrm>
          <a:prstGeom prst="rect">
            <a:avLst/>
          </a:prstGeom>
        </p:spPr>
      </p:pic>
      <p:sp>
        <p:nvSpPr>
          <p:cNvPr id="276" name="Google Shape;276;p41"/>
          <p:cNvSpPr txBox="1">
            <a:spLocks noGrp="1"/>
          </p:cNvSpPr>
          <p:nvPr>
            <p:ph type="body" idx="1"/>
          </p:nvPr>
        </p:nvSpPr>
        <p:spPr>
          <a:xfrm>
            <a:off x="813263" y="2651475"/>
            <a:ext cx="4252200" cy="15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Google Shape;181;p28"/>
          <p:cNvPicPr preferRelativeResize="0"/>
          <p:nvPr/>
        </p:nvPicPr>
        <p:blipFill rotWithShape="1">
          <a:blip r:embed="rId3">
            <a:alphaModFix/>
          </a:blip>
          <a:srcRect t="13121" b="13121"/>
          <a:stretch/>
        </p:blipFill>
        <p:spPr>
          <a:xfrm>
            <a:off x="5244250" y="1386100"/>
            <a:ext cx="3232599" cy="2384201"/>
          </a:xfrm>
          <a:prstGeom prst="rect">
            <a:avLst/>
          </a:prstGeom>
          <a:noFill/>
          <a:ln w="76200" cap="flat" cmpd="dbl">
            <a:solidFill>
              <a:schemeClr val="lt1"/>
            </a:solidFill>
            <a:prstDash val="solid"/>
            <a:miter lim="8000"/>
            <a:headEnd type="none" w="sm" len="sm"/>
            <a:tailEnd type="none" w="sm" len="sm"/>
          </a:ln>
        </p:spPr>
      </p:pic>
      <p:sp>
        <p:nvSpPr>
          <p:cNvPr id="182" name="Google Shape;182;p28"/>
          <p:cNvSpPr txBox="1">
            <a:spLocks noGrp="1"/>
          </p:cNvSpPr>
          <p:nvPr>
            <p:ph type="title"/>
          </p:nvPr>
        </p:nvSpPr>
        <p:spPr>
          <a:xfrm>
            <a:off x="291875" y="406900"/>
            <a:ext cx="3978000" cy="1388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Sport Specialization</a:t>
            </a:r>
            <a:endParaRPr/>
          </a:p>
        </p:txBody>
      </p:sp>
      <p:sp>
        <p:nvSpPr>
          <p:cNvPr id="183" name="Google Shape;183;p28"/>
          <p:cNvSpPr txBox="1">
            <a:spLocks noGrp="1"/>
          </p:cNvSpPr>
          <p:nvPr>
            <p:ph type="body" idx="1"/>
          </p:nvPr>
        </p:nvSpPr>
        <p:spPr>
          <a:xfrm>
            <a:off x="291950" y="1854951"/>
            <a:ext cx="3978000" cy="257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“Intense, year-round training in a single sport while excluding other sports” - National Center for Biotechnology Information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Characteristics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Where does injury risk fit in?</a:t>
            </a:r>
            <a:endParaRPr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79BFF4FE-940B-4B4A-83E5-77652A209D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4877" y="1167788"/>
            <a:ext cx="3426246" cy="2798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9"/>
          <p:cNvSpPr txBox="1">
            <a:spLocks noGrp="1"/>
          </p:cNvSpPr>
          <p:nvPr>
            <p:ph type="title"/>
          </p:nvPr>
        </p:nvSpPr>
        <p:spPr>
          <a:xfrm>
            <a:off x="311700" y="751700"/>
            <a:ext cx="6721500" cy="100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Background</a:t>
            </a:r>
            <a:endParaRPr/>
          </a:p>
        </p:txBody>
      </p:sp>
      <p:sp>
        <p:nvSpPr>
          <p:cNvPr id="189" name="Google Shape;189;p29"/>
          <p:cNvSpPr txBox="1">
            <a:spLocks noGrp="1"/>
          </p:cNvSpPr>
          <p:nvPr>
            <p:ph type="body" idx="1"/>
          </p:nvPr>
        </p:nvSpPr>
        <p:spPr>
          <a:xfrm>
            <a:off x="311700" y="2069750"/>
            <a:ext cx="8520600" cy="24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Specialization is a growing trend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	11% increase from 2016-17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85-100% increased risk of injury in general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Almost 3x as likely to be injured repeatedly in college and required 9 more months to recover on average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0"/>
          <p:cNvSpPr txBox="1">
            <a:spLocks noGrp="1"/>
          </p:cNvSpPr>
          <p:nvPr>
            <p:ph type="title"/>
          </p:nvPr>
        </p:nvSpPr>
        <p:spPr>
          <a:xfrm>
            <a:off x="311400" y="770525"/>
            <a:ext cx="2866800" cy="375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Previous Studies</a:t>
            </a:r>
            <a:endParaRPr/>
          </a:p>
        </p:txBody>
      </p:sp>
      <p:sp>
        <p:nvSpPr>
          <p:cNvPr id="195" name="Google Shape;195;p30"/>
          <p:cNvSpPr txBox="1">
            <a:spLocks noGrp="1"/>
          </p:cNvSpPr>
          <p:nvPr>
            <p:ph type="body" idx="1"/>
          </p:nvPr>
        </p:nvSpPr>
        <p:spPr>
          <a:xfrm>
            <a:off x="4024825" y="694325"/>
            <a:ext cx="2143800" cy="170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No solid connection between injury risk and sport specialization, only suggestions (Bell et al., 2018; Buckley et al., 2017; Hall et al., 2015)</a:t>
            </a:r>
            <a:endParaRPr/>
          </a:p>
        </p:txBody>
      </p:sp>
      <p:sp>
        <p:nvSpPr>
          <p:cNvPr id="196" name="Google Shape;196;p30"/>
          <p:cNvSpPr txBox="1">
            <a:spLocks noGrp="1"/>
          </p:cNvSpPr>
          <p:nvPr>
            <p:ph type="body" idx="2"/>
          </p:nvPr>
        </p:nvSpPr>
        <p:spPr>
          <a:xfrm>
            <a:off x="6430525" y="694325"/>
            <a:ext cx="2143800" cy="170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Conflicting Studies (Frome et al., 2019)</a:t>
            </a:r>
            <a:endParaRPr/>
          </a:p>
        </p:txBody>
      </p:sp>
      <p:sp>
        <p:nvSpPr>
          <p:cNvPr id="197" name="Google Shape;197;p30"/>
          <p:cNvSpPr txBox="1">
            <a:spLocks noGrp="1"/>
          </p:cNvSpPr>
          <p:nvPr>
            <p:ph type="body" idx="3"/>
          </p:nvPr>
        </p:nvSpPr>
        <p:spPr>
          <a:xfrm>
            <a:off x="4024825" y="2962300"/>
            <a:ext cx="2143800" cy="170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Specialization increases throughout high school by 24.2% (Post et al., 2017)</a:t>
            </a:r>
            <a:endParaRPr/>
          </a:p>
        </p:txBody>
      </p:sp>
      <p:sp>
        <p:nvSpPr>
          <p:cNvPr id="198" name="Google Shape;198;p30"/>
          <p:cNvSpPr txBox="1">
            <a:spLocks noGrp="1"/>
          </p:cNvSpPr>
          <p:nvPr>
            <p:ph type="body" idx="4"/>
          </p:nvPr>
        </p:nvSpPr>
        <p:spPr>
          <a:xfrm>
            <a:off x="6430525" y="2886100"/>
            <a:ext cx="2143800" cy="170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Little to no research on NAIA or Division III (Rugg et al., 2018; Wilhelm et al., 2017; Post et al., 2017) 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Google Shape;203;p31"/>
          <p:cNvPicPr preferRelativeResize="0"/>
          <p:nvPr/>
        </p:nvPicPr>
        <p:blipFill rotWithShape="1">
          <a:blip r:embed="rId3">
            <a:alphaModFix/>
          </a:blip>
          <a:srcRect l="7748" r="7748"/>
          <a:stretch/>
        </p:blipFill>
        <p:spPr>
          <a:xfrm>
            <a:off x="5244250" y="1386100"/>
            <a:ext cx="3232598" cy="2384201"/>
          </a:xfrm>
          <a:prstGeom prst="rect">
            <a:avLst/>
          </a:prstGeom>
          <a:noFill/>
          <a:ln w="76200" cap="flat" cmpd="dbl">
            <a:solidFill>
              <a:schemeClr val="lt1"/>
            </a:solidFill>
            <a:prstDash val="solid"/>
            <a:miter lim="8000"/>
            <a:headEnd type="none" w="sm" len="sm"/>
            <a:tailEnd type="none" w="sm" len="sm"/>
          </a:ln>
        </p:spPr>
      </p:pic>
      <p:sp>
        <p:nvSpPr>
          <p:cNvPr id="204" name="Google Shape;204;p31"/>
          <p:cNvSpPr txBox="1">
            <a:spLocks noGrp="1"/>
          </p:cNvSpPr>
          <p:nvPr>
            <p:ph type="title"/>
          </p:nvPr>
        </p:nvSpPr>
        <p:spPr>
          <a:xfrm>
            <a:off x="291875" y="406900"/>
            <a:ext cx="3978000" cy="1388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Hypotheses</a:t>
            </a:r>
            <a:endParaRPr/>
          </a:p>
        </p:txBody>
      </p:sp>
      <p:sp>
        <p:nvSpPr>
          <p:cNvPr id="205" name="Google Shape;205;p31"/>
          <p:cNvSpPr txBox="1">
            <a:spLocks noGrp="1"/>
          </p:cNvSpPr>
          <p:nvPr>
            <p:ph type="body" idx="1"/>
          </p:nvPr>
        </p:nvSpPr>
        <p:spPr>
          <a:xfrm>
            <a:off x="291950" y="1854951"/>
            <a:ext cx="3978000" cy="257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/>
              <a:t>Specialization will increase compared to high school</a:t>
            </a:r>
            <a:endParaRPr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/>
              <a:t>Increased specialization will lead to increased injury rates </a:t>
            </a:r>
            <a:endParaRPr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/>
              <a:t>Overuse injuries will be much more common than acute injuries in specialized athletes</a:t>
            </a:r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28C2FF6-B08E-4D8E-A676-D368E52C754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-1" r="-20" b="46443"/>
          <a:stretch/>
        </p:blipFill>
        <p:spPr>
          <a:xfrm>
            <a:off x="4613275" y="925417"/>
            <a:ext cx="4494547" cy="321692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" name="Google Shape;210;p32"/>
          <p:cNvPicPr preferRelativeResize="0"/>
          <p:nvPr/>
        </p:nvPicPr>
        <p:blipFill rotWithShape="1">
          <a:blip r:embed="rId3">
            <a:alphaModFix/>
          </a:blip>
          <a:srcRect t="768" b="768"/>
          <a:stretch/>
        </p:blipFill>
        <p:spPr>
          <a:xfrm>
            <a:off x="5244250" y="1386100"/>
            <a:ext cx="3232598" cy="2384201"/>
          </a:xfrm>
          <a:prstGeom prst="rect">
            <a:avLst/>
          </a:prstGeom>
          <a:noFill/>
          <a:ln w="76200" cap="flat" cmpd="dbl">
            <a:solidFill>
              <a:schemeClr val="lt1"/>
            </a:solidFill>
            <a:prstDash val="solid"/>
            <a:miter lim="8000"/>
            <a:headEnd type="none" w="sm" len="sm"/>
            <a:tailEnd type="none" w="sm" len="sm"/>
          </a:ln>
        </p:spPr>
      </p:pic>
      <p:sp>
        <p:nvSpPr>
          <p:cNvPr id="211" name="Google Shape;211;p32"/>
          <p:cNvSpPr txBox="1">
            <a:spLocks noGrp="1"/>
          </p:cNvSpPr>
          <p:nvPr>
            <p:ph type="title"/>
          </p:nvPr>
        </p:nvSpPr>
        <p:spPr>
          <a:xfrm>
            <a:off x="291875" y="406900"/>
            <a:ext cx="3978000" cy="1388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Methodology</a:t>
            </a:r>
            <a:endParaRPr/>
          </a:p>
        </p:txBody>
      </p:sp>
      <p:sp>
        <p:nvSpPr>
          <p:cNvPr id="212" name="Google Shape;212;p32"/>
          <p:cNvSpPr txBox="1">
            <a:spLocks noGrp="1"/>
          </p:cNvSpPr>
          <p:nvPr>
            <p:ph type="body" idx="1"/>
          </p:nvPr>
        </p:nvSpPr>
        <p:spPr>
          <a:xfrm>
            <a:off x="291950" y="1854951"/>
            <a:ext cx="3978000" cy="257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Survey sent out to the school’s athletes 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Online survey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Survey is adapted from Jayanthi et al., 2015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3 point scale to measure specialization level and demographic questions</a:t>
            </a:r>
            <a:endParaRPr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7D2679C5-1507-4923-BDEA-4C4888D9A8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3861" y="1281493"/>
            <a:ext cx="3445119" cy="2580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E2F1CDE-2E47-4B64-BB76-70E146E001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84929" y="1249582"/>
            <a:ext cx="3542981" cy="265723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Large decrease in sports played from High School to College</a:t>
            </a:r>
            <a:endParaRPr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BF5DF39-0D0B-4EC5-A495-6A5D7E6883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7076" y="1833049"/>
            <a:ext cx="4065224" cy="244345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944706B-7EE8-4B9D-AADD-1CB66FB32B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700" y="1833049"/>
            <a:ext cx="4065223" cy="244345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7EA7DFA-C5D2-4490-B4E2-E964741A88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700" y="1833049"/>
            <a:ext cx="4065223" cy="244345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4"/>
          <p:cNvSpPr txBox="1">
            <a:spLocks noGrp="1"/>
          </p:cNvSpPr>
          <p:nvPr>
            <p:ph type="title"/>
          </p:nvPr>
        </p:nvSpPr>
        <p:spPr>
          <a:xfrm>
            <a:off x="304800" y="477850"/>
            <a:ext cx="5590200" cy="21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 Determining Questions</a:t>
            </a:r>
            <a:endParaRPr/>
          </a:p>
        </p:txBody>
      </p:sp>
      <p:sp>
        <p:nvSpPr>
          <p:cNvPr id="225" name="Google Shape;225;p34"/>
          <p:cNvSpPr txBox="1">
            <a:spLocks noGrp="1"/>
          </p:cNvSpPr>
          <p:nvPr>
            <p:ph type="body" idx="1"/>
          </p:nvPr>
        </p:nvSpPr>
        <p:spPr>
          <a:xfrm>
            <a:off x="304800" y="2976150"/>
            <a:ext cx="2646300" cy="159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Have you quit other sports to focus on one main sport? If yes, how old were you when you quit other sports?</a:t>
            </a:r>
            <a:endParaRPr/>
          </a:p>
        </p:txBody>
      </p:sp>
      <p:sp>
        <p:nvSpPr>
          <p:cNvPr id="226" name="Google Shape;226;p34"/>
          <p:cNvSpPr txBox="1">
            <a:spLocks noGrp="1"/>
          </p:cNvSpPr>
          <p:nvPr>
            <p:ph type="body" idx="2"/>
          </p:nvPr>
        </p:nvSpPr>
        <p:spPr>
          <a:xfrm>
            <a:off x="3248800" y="2976150"/>
            <a:ext cx="2646300" cy="159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Is one main sport more important to you than any other?</a:t>
            </a:r>
            <a:endParaRPr/>
          </a:p>
        </p:txBody>
      </p:sp>
      <p:sp>
        <p:nvSpPr>
          <p:cNvPr id="227" name="Google Shape;227;p34"/>
          <p:cNvSpPr txBox="1">
            <a:spLocks noGrp="1"/>
          </p:cNvSpPr>
          <p:nvPr>
            <p:ph type="body" idx="3"/>
          </p:nvPr>
        </p:nvSpPr>
        <p:spPr>
          <a:xfrm>
            <a:off x="6192900" y="2998964"/>
            <a:ext cx="2646300" cy="159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How many months per year do you train for one main sport?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5"/>
          <p:cNvSpPr txBox="1">
            <a:spLocks noGrp="1"/>
          </p:cNvSpPr>
          <p:nvPr>
            <p:ph type="ctrTitle"/>
          </p:nvPr>
        </p:nvSpPr>
        <p:spPr>
          <a:xfrm>
            <a:off x="390450" y="361375"/>
            <a:ext cx="8363100" cy="100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Specialization Begins Early and is Very Prevalent</a:t>
            </a:r>
            <a:endParaRPr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2BC4BA-0569-4462-B79F-014E605754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451" y="1949961"/>
            <a:ext cx="4078395" cy="245137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56680D1-8FD4-4D9F-BCBF-A86A3EAF40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155" y="1949961"/>
            <a:ext cx="4078395" cy="245137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Gameday">
  <a:themeElements>
    <a:clrScheme name="Gameday">
      <a:dk1>
        <a:srgbClr val="4285F4"/>
      </a:dk1>
      <a:lt1>
        <a:srgbClr val="FFFFFF"/>
      </a:lt1>
      <a:dk2>
        <a:srgbClr val="666666"/>
      </a:dk2>
      <a:lt2>
        <a:srgbClr val="D9D9D9"/>
      </a:lt2>
      <a:accent1>
        <a:srgbClr val="455A64"/>
      </a:accent1>
      <a:accent2>
        <a:srgbClr val="607D8B"/>
      </a:accent2>
      <a:accent3>
        <a:srgbClr val="FF5722"/>
      </a:accent3>
      <a:accent4>
        <a:srgbClr val="D84315"/>
      </a:accent4>
      <a:accent5>
        <a:srgbClr val="1C3AA9"/>
      </a:accent5>
      <a:accent6>
        <a:srgbClr val="FFAB40"/>
      </a:accent6>
      <a:hlink>
        <a:srgbClr val="1C3AA9"/>
      </a:hlink>
      <a:folHlink>
        <a:srgbClr val="1C3AA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448</Words>
  <Application>Microsoft Office PowerPoint</Application>
  <PresentationFormat>On-screen Show (16:9)</PresentationFormat>
  <Paragraphs>54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Proxima Nova</vt:lpstr>
      <vt:lpstr>Alfa Slab One</vt:lpstr>
      <vt:lpstr>Arial</vt:lpstr>
      <vt:lpstr>Gameday</vt:lpstr>
      <vt:lpstr>Sport Specialization and Injury Risk in NAIA Athletes</vt:lpstr>
      <vt:lpstr>What is Sport Specialization</vt:lpstr>
      <vt:lpstr>Background</vt:lpstr>
      <vt:lpstr>Previous Studies</vt:lpstr>
      <vt:lpstr>The Hypotheses</vt:lpstr>
      <vt:lpstr>Methodology</vt:lpstr>
      <vt:lpstr>Large decrease in sports played from High School to College</vt:lpstr>
      <vt:lpstr>3 Determining Questions</vt:lpstr>
      <vt:lpstr>Specialization Begins Early and is Very Prevalent</vt:lpstr>
      <vt:lpstr>Hallmarks of Specialization Show Increasing Levels</vt:lpstr>
      <vt:lpstr>What does this mean?</vt:lpstr>
      <vt:lpstr>Large Percentage of Athletes Report Injuries in the Last Year</vt:lpstr>
      <vt:lpstr>Injury Frequencies </vt:lpstr>
      <vt:lpstr>The Hypotheses </vt:lpstr>
      <vt:lpstr>Further Work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Sport Specialization and Injury Risk in NAIA Athletes</dc:title>
  <cp:lastModifiedBy>Connor Cavanaugh</cp:lastModifiedBy>
  <cp:revision>7</cp:revision>
  <dcterms:modified xsi:type="dcterms:W3CDTF">2022-04-05T19:38:19Z</dcterms:modified>
</cp:coreProperties>
</file>