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9" r:id="rId3"/>
    <p:sldId id="257" r:id="rId4"/>
    <p:sldId id="258" r:id="rId5"/>
    <p:sldId id="259" r:id="rId6"/>
    <p:sldId id="260" r:id="rId7"/>
    <p:sldId id="261" r:id="rId8"/>
    <p:sldId id="262" r:id="rId9"/>
    <p:sldId id="263" r:id="rId10"/>
    <p:sldId id="269" r:id="rId11"/>
    <p:sldId id="267" r:id="rId12"/>
    <p:sldId id="272" r:id="rId13"/>
    <p:sldId id="273" r:id="rId14"/>
    <p:sldId id="274" r:id="rId15"/>
    <p:sldId id="275" r:id="rId16"/>
    <p:sldId id="276" r:id="rId17"/>
    <p:sldId id="277" r:id="rId18"/>
    <p:sldId id="288" r:id="rId19"/>
    <p:sldId id="279" r:id="rId20"/>
    <p:sldId id="281" r:id="rId21"/>
    <p:sldId id="282" r:id="rId22"/>
    <p:sldId id="283" r:id="rId23"/>
    <p:sldId id="284" r:id="rId24"/>
    <p:sldId id="285" r:id="rId25"/>
    <p:sldId id="286" r:id="rId26"/>
    <p:sldId id="28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8" d="100"/>
          <a:sy n="88" d="100"/>
        </p:scale>
        <p:origin x="403"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8E6AD1-000B-48A2-BAAC-8611510870A4}"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2046184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8E6AD1-000B-48A2-BAAC-8611510870A4}"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1643399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8E6AD1-000B-48A2-BAAC-8611510870A4}"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1123745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8E6AD1-000B-48A2-BAAC-8611510870A4}"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2228233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8E6AD1-000B-48A2-BAAC-8611510870A4}"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2569430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8E6AD1-000B-48A2-BAAC-8611510870A4}" type="datetimeFigureOut">
              <a:rPr lang="en-US" smtClean="0"/>
              <a:t>4/9/2019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2544573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38E6AD1-000B-48A2-BAAC-8611510870A4}" type="datetimeFigureOut">
              <a:rPr lang="en-US" smtClean="0"/>
              <a:t>4/9/2019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60955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8E6AD1-000B-48A2-BAAC-8611510870A4}" type="datetimeFigureOut">
              <a:rPr lang="en-US" smtClean="0"/>
              <a:t>4/9/2019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369429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E6AD1-000B-48A2-BAAC-8611510870A4}" type="datetimeFigureOut">
              <a:rPr lang="en-US" smtClean="0"/>
              <a:t>4/9/2019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3887700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8E6AD1-000B-48A2-BAAC-8611510870A4}" type="datetimeFigureOut">
              <a:rPr lang="en-US" smtClean="0"/>
              <a:t>4/9/2019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748014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8E6AD1-000B-48A2-BAAC-8611510870A4}" type="datetimeFigureOut">
              <a:rPr lang="en-US" smtClean="0"/>
              <a:t>4/9/2019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E9424-3511-47C0-8C0D-C2DCAE504BCA}" type="slidenum">
              <a:rPr lang="en-US" smtClean="0"/>
              <a:t>‹#›</a:t>
            </a:fld>
            <a:endParaRPr lang="en-US"/>
          </a:p>
        </p:txBody>
      </p:sp>
    </p:spTree>
    <p:extLst>
      <p:ext uri="{BB962C8B-B14F-4D97-AF65-F5344CB8AC3E}">
        <p14:creationId xmlns:p14="http://schemas.microsoft.com/office/powerpoint/2010/main" val="1593289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8E6AD1-000B-48A2-BAAC-8611510870A4}" type="datetimeFigureOut">
              <a:rPr lang="en-US" smtClean="0"/>
              <a:t>4/9/2019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E9424-3511-47C0-8C0D-C2DCAE504BCA}" type="slidenum">
              <a:rPr lang="en-US" smtClean="0"/>
              <a:t>‹#›</a:t>
            </a:fld>
            <a:endParaRPr lang="en-US"/>
          </a:p>
        </p:txBody>
      </p:sp>
    </p:spTree>
    <p:extLst>
      <p:ext uri="{BB962C8B-B14F-4D97-AF65-F5344CB8AC3E}">
        <p14:creationId xmlns:p14="http://schemas.microsoft.com/office/powerpoint/2010/main" val="98942713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THE USE OF CHINGLISH (CHNESE-ENGLISH) IN THE PUBLIC PLACES IN CHINA</a:t>
            </a:r>
          </a:p>
        </p:txBody>
      </p:sp>
      <p:sp>
        <p:nvSpPr>
          <p:cNvPr id="3" name="Subtitle 2"/>
          <p:cNvSpPr>
            <a:spLocks noGrp="1"/>
          </p:cNvSpPr>
          <p:nvPr>
            <p:ph type="subTitle" idx="1"/>
          </p:nvPr>
        </p:nvSpPr>
        <p:spPr/>
        <p:txBody>
          <a:bodyPr/>
          <a:lstStyle/>
          <a:p>
            <a:r>
              <a:rPr lang="en-US" dirty="0"/>
              <a:t>Scholar Week (April 2019)</a:t>
            </a:r>
          </a:p>
          <a:p>
            <a:r>
              <a:rPr lang="en-US" dirty="0"/>
              <a:t>Kashama Mulamba</a:t>
            </a:r>
          </a:p>
        </p:txBody>
      </p:sp>
    </p:spTree>
    <p:extLst>
      <p:ext uri="{BB962C8B-B14F-4D97-AF65-F5344CB8AC3E}">
        <p14:creationId xmlns:p14="http://schemas.microsoft.com/office/powerpoint/2010/main" val="2192501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IS CHINGLISH A </a:t>
            </a:r>
            <a:r>
              <a:rPr lang="en-US" dirty="0" smtClean="0">
                <a:latin typeface="Times New Roman" panose="02020603050405020304" pitchFamily="18" charset="0"/>
                <a:cs typeface="Times New Roman" panose="02020603050405020304" pitchFamily="18" charset="0"/>
              </a:rPr>
              <a:t>VARIETY OR A DIALECT </a:t>
            </a:r>
            <a:r>
              <a:rPr lang="en-US" dirty="0">
                <a:latin typeface="Times New Roman" panose="02020603050405020304" pitchFamily="18" charset="0"/>
                <a:cs typeface="Times New Roman" panose="02020603050405020304" pitchFamily="18" charset="0"/>
              </a:rPr>
              <a:t>OF ENGLISH?</a:t>
            </a:r>
          </a:p>
        </p:txBody>
      </p:sp>
      <p:sp>
        <p:nvSpPr>
          <p:cNvPr id="3" name="Content Placeholder 2"/>
          <p:cNvSpPr>
            <a:spLocks noGrp="1"/>
          </p:cNvSpPr>
          <p:nvPr>
            <p:ph idx="1"/>
          </p:nvPr>
        </p:nvSpPr>
        <p:spPr/>
        <p:txBody>
          <a:bodyPr>
            <a:normAutofit lnSpcReduction="10000"/>
          </a:bodyPr>
          <a:lstStyle/>
          <a:p>
            <a:r>
              <a:rPr lang="en-US" dirty="0">
                <a:latin typeface="Times New Roman" panose="02020603050405020304" pitchFamily="18" charset="0"/>
                <a:cs typeface="Times New Roman" panose="02020603050405020304" pitchFamily="18" charset="0"/>
              </a:rPr>
              <a:t>The answer is “NO”.</a:t>
            </a:r>
          </a:p>
          <a:p>
            <a:r>
              <a:rPr lang="en-US" dirty="0">
                <a:latin typeface="Times New Roman" panose="02020603050405020304" pitchFamily="18" charset="0"/>
                <a:cs typeface="Times New Roman" panose="02020603050405020304" pitchFamily="18" charset="0"/>
              </a:rPr>
              <a:t>According to Edward </a:t>
            </a:r>
            <a:r>
              <a:rPr lang="en-US" dirty="0" err="1">
                <a:latin typeface="Times New Roman" panose="02020603050405020304" pitchFamily="18" charset="0"/>
                <a:cs typeface="Times New Roman" panose="02020603050405020304" pitchFamily="18" charset="0"/>
              </a:rPr>
              <a:t>Finegan</a:t>
            </a:r>
            <a:r>
              <a:rPr lang="en-US" dirty="0">
                <a:latin typeface="Times New Roman" panose="02020603050405020304" pitchFamily="18" charset="0"/>
                <a:cs typeface="Times New Roman" panose="02020603050405020304" pitchFamily="18" charset="0"/>
              </a:rPr>
              <a:t> (2008), “the term </a:t>
            </a:r>
            <a:r>
              <a:rPr lang="en-US" i="1" dirty="0">
                <a:latin typeface="Times New Roman" panose="02020603050405020304" pitchFamily="18" charset="0"/>
                <a:cs typeface="Times New Roman" panose="02020603050405020304" pitchFamily="18" charset="0"/>
              </a:rPr>
              <a:t>dialect</a:t>
            </a:r>
            <a:r>
              <a:rPr lang="en-US" dirty="0">
                <a:latin typeface="Times New Roman" panose="02020603050405020304" pitchFamily="18" charset="0"/>
                <a:cs typeface="Times New Roman" panose="02020603050405020304" pitchFamily="18" charset="0"/>
              </a:rPr>
              <a:t> refers to the language variety characteristic of a particular regional or social group. Partly through his or her dialect we can recognize a person’s regional, ethnic, social, and gender affiliation. Thus the term </a:t>
            </a:r>
            <a:r>
              <a:rPr lang="en-US" i="1" dirty="0">
                <a:latin typeface="Times New Roman" panose="02020603050405020304" pitchFamily="18" charset="0"/>
                <a:cs typeface="Times New Roman" panose="02020603050405020304" pitchFamily="18" charset="0"/>
              </a:rPr>
              <a:t>dialect</a:t>
            </a:r>
            <a:r>
              <a:rPr lang="en-US" dirty="0">
                <a:latin typeface="Times New Roman" panose="02020603050405020304" pitchFamily="18" charset="0"/>
                <a:cs typeface="Times New Roman" panose="02020603050405020304" pitchFamily="18" charset="0"/>
              </a:rPr>
              <a:t> has to do with language </a:t>
            </a:r>
            <a:r>
              <a:rPr lang="en-US" i="1" dirty="0">
                <a:latin typeface="Times New Roman" panose="02020603050405020304" pitchFamily="18" charset="0"/>
                <a:cs typeface="Times New Roman" panose="02020603050405020304" pitchFamily="18" charset="0"/>
              </a:rPr>
              <a:t>users</a:t>
            </a:r>
            <a:r>
              <a:rPr lang="en-US" dirty="0">
                <a:latin typeface="Times New Roman" panose="02020603050405020304" pitchFamily="18" charset="0"/>
                <a:cs typeface="Times New Roman" panose="02020603050405020304" pitchFamily="18" charset="0"/>
              </a:rPr>
              <a:t>, with groups of speakers” (pp. 373-4).</a:t>
            </a:r>
          </a:p>
          <a:p>
            <a:r>
              <a:rPr lang="en-US" dirty="0">
                <a:latin typeface="Times New Roman" panose="02020603050405020304" pitchFamily="18" charset="0"/>
                <a:cs typeface="Times New Roman" panose="02020603050405020304" pitchFamily="18" charset="0"/>
              </a:rPr>
              <a:t>From a linguistic point of view, what is called a language and what is called a dialect are indistinguishable.</a:t>
            </a:r>
          </a:p>
          <a:p>
            <a:r>
              <a:rPr lang="en-US" i="1" dirty="0">
                <a:latin typeface="Times New Roman" panose="02020603050405020304" pitchFamily="18" charset="0"/>
                <a:cs typeface="Times New Roman" panose="02020603050405020304" pitchFamily="18" charset="0"/>
              </a:rPr>
              <a:t>Dialect</a:t>
            </a:r>
            <a:r>
              <a:rPr lang="en-US" dirty="0">
                <a:latin typeface="Times New Roman" panose="02020603050405020304" pitchFamily="18" charset="0"/>
                <a:cs typeface="Times New Roman" panose="02020603050405020304" pitchFamily="18" charset="0"/>
              </a:rPr>
              <a:t> refers to a language variety in its totality—including vocabulary, grammar, pronunciation, pragmatic, and any other aspect of the linguistic system. So do the terms </a:t>
            </a:r>
            <a:r>
              <a:rPr lang="en-US" i="1" dirty="0">
                <a:latin typeface="Times New Roman" panose="02020603050405020304" pitchFamily="18" charset="0"/>
                <a:cs typeface="Times New Roman" panose="02020603050405020304" pitchFamily="18" charset="0"/>
              </a:rPr>
              <a:t>language</a:t>
            </a:r>
            <a:r>
              <a:rPr lang="en-US" dirty="0">
                <a:latin typeface="Times New Roman" panose="02020603050405020304" pitchFamily="18" charset="0"/>
                <a:cs typeface="Times New Roman" panose="02020603050405020304" pitchFamily="18" charset="0"/>
              </a:rPr>
              <a:t> and </a:t>
            </a:r>
            <a:r>
              <a:rPr lang="en-US" i="1" dirty="0">
                <a:latin typeface="Times New Roman" panose="02020603050405020304" pitchFamily="18" charset="0"/>
                <a:cs typeface="Times New Roman" panose="02020603050405020304" pitchFamily="18" charset="0"/>
              </a:rPr>
              <a:t>variety</a:t>
            </a:r>
            <a:r>
              <a:rPr lang="en-US" dirty="0">
                <a:latin typeface="Times New Roman" panose="02020603050405020304" pitchFamily="18"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2580111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latin typeface="Times New Roman" panose="02020603050405020304" pitchFamily="18" charset="0"/>
                <a:cs typeface="Times New Roman" panose="02020603050405020304" pitchFamily="18" charset="0"/>
              </a:rPr>
              <a:t>In the same way, </a:t>
            </a:r>
            <a:r>
              <a:rPr lang="en-US" dirty="0" err="1" smtClean="0">
                <a:latin typeface="Times New Roman" panose="02020603050405020304" pitchFamily="18" charset="0"/>
                <a:cs typeface="Times New Roman" panose="02020603050405020304" pitchFamily="18" charset="0"/>
              </a:rPr>
              <a:t>Braj</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 </a:t>
            </a:r>
            <a:r>
              <a:rPr lang="en-US" dirty="0" err="1">
                <a:latin typeface="Times New Roman" panose="02020603050405020304" pitchFamily="18" charset="0"/>
                <a:cs typeface="Times New Roman" panose="02020603050405020304" pitchFamily="18" charset="0"/>
              </a:rPr>
              <a:t>Kachuru</a:t>
            </a:r>
            <a:r>
              <a:rPr lang="en-US" dirty="0">
                <a:latin typeface="Times New Roman" panose="02020603050405020304" pitchFamily="18" charset="0"/>
                <a:cs typeface="Times New Roman" panose="02020603050405020304" pitchFamily="18" charset="0"/>
              </a:rPr>
              <a:t> and Cecil L. Nelson (2006), </a:t>
            </a:r>
            <a:r>
              <a:rPr lang="en-US" dirty="0" smtClean="0">
                <a:latin typeface="Times New Roman" panose="02020603050405020304" pitchFamily="18" charset="0"/>
                <a:cs typeface="Times New Roman" panose="02020603050405020304" pitchFamily="18" charset="0"/>
              </a:rPr>
              <a:t>define </a:t>
            </a:r>
            <a:r>
              <a:rPr lang="en-US" dirty="0">
                <a:latin typeface="Times New Roman" panose="02020603050405020304" pitchFamily="18" charset="0"/>
                <a:cs typeface="Times New Roman" panose="02020603050405020304" pitchFamily="18" charset="0"/>
              </a:rPr>
              <a:t>dialects, i.e. language varieties, as being “characterized by identifiable differences </a:t>
            </a:r>
            <a:r>
              <a:rPr lang="en-US" i="1" dirty="0">
                <a:latin typeface="Times New Roman" panose="02020603050405020304" pitchFamily="18" charset="0"/>
                <a:cs typeface="Times New Roman" panose="02020603050405020304" pitchFamily="18" charset="0"/>
              </a:rPr>
              <a:t>vis-à-vis</a:t>
            </a:r>
            <a:r>
              <a:rPr lang="en-US" dirty="0">
                <a:latin typeface="Times New Roman" panose="02020603050405020304" pitchFamily="18" charset="0"/>
                <a:cs typeface="Times New Roman" panose="02020603050405020304" pitchFamily="18" charset="0"/>
              </a:rPr>
              <a:t> other dialects, in pronunciation, lexical choice or usage, grammar, and so on” (p. 10). </a:t>
            </a:r>
          </a:p>
          <a:p>
            <a:r>
              <a:rPr lang="en-US" dirty="0">
                <a:latin typeface="Times New Roman" panose="02020603050405020304" pitchFamily="18" charset="0"/>
                <a:cs typeface="Times New Roman" panose="02020603050405020304" pitchFamily="18" charset="0"/>
              </a:rPr>
              <a:t>Chinglish does not present a consistent pattern in its production.</a:t>
            </a:r>
          </a:p>
          <a:p>
            <a:r>
              <a:rPr lang="en-US" dirty="0" err="1">
                <a:latin typeface="Times New Roman" panose="02020603050405020304" pitchFamily="18" charset="0"/>
                <a:cs typeface="Times New Roman" panose="02020603050405020304" pitchFamily="18" charset="0"/>
              </a:rPr>
              <a:t>Kachuru</a:t>
            </a:r>
            <a:r>
              <a:rPr lang="en-US" dirty="0">
                <a:latin typeface="Times New Roman" panose="02020603050405020304" pitchFamily="18" charset="0"/>
                <a:cs typeface="Times New Roman" panose="02020603050405020304" pitchFamily="18" charset="0"/>
              </a:rPr>
              <a:t> and Nelson further suggest that “in assessing written text</a:t>
            </a:r>
            <a:r>
              <a:rPr lang="en-US" dirty="0" smtClean="0">
                <a:latin typeface="Times New Roman" panose="02020603050405020304" pitchFamily="18" charset="0"/>
                <a:cs typeface="Times New Roman" panose="02020603050405020304" pitchFamily="18" charset="0"/>
              </a:rPr>
              <a:t>, one </a:t>
            </a:r>
            <a:r>
              <a:rPr lang="en-US" dirty="0">
                <a:latin typeface="Times New Roman" panose="02020603050405020304" pitchFamily="18" charset="0"/>
                <a:cs typeface="Times New Roman" panose="02020603050405020304" pitchFamily="18" charset="0"/>
              </a:rPr>
              <a:t>can notice word choice or </a:t>
            </a:r>
            <a:r>
              <a:rPr lang="en-US" i="1" dirty="0">
                <a:latin typeface="Times New Roman" panose="02020603050405020304" pitchFamily="18" charset="0"/>
                <a:cs typeface="Times New Roman" panose="02020603050405020304" pitchFamily="18" charset="0"/>
              </a:rPr>
              <a:t>lexis</a:t>
            </a:r>
            <a:r>
              <a:rPr lang="en-US" dirty="0">
                <a:latin typeface="Times New Roman" panose="02020603050405020304" pitchFamily="18" charset="0"/>
                <a:cs typeface="Times New Roman" panose="02020603050405020304" pitchFamily="18" charset="0"/>
              </a:rPr>
              <a:t>, preferred word combinations or </a:t>
            </a:r>
            <a:r>
              <a:rPr lang="en-US" i="1" dirty="0">
                <a:latin typeface="Times New Roman" panose="02020603050405020304" pitchFamily="18" charset="0"/>
                <a:cs typeface="Times New Roman" panose="02020603050405020304" pitchFamily="18" charset="0"/>
              </a:rPr>
              <a:t>collocations</a:t>
            </a:r>
            <a:r>
              <a:rPr lang="en-US" dirty="0">
                <a:latin typeface="Times New Roman" panose="02020603050405020304" pitchFamily="18" charset="0"/>
                <a:cs typeface="Times New Roman" panose="02020603050405020304" pitchFamily="18" charset="0"/>
              </a:rPr>
              <a:t>, and grammar” (p. 12).</a:t>
            </a:r>
          </a:p>
          <a:p>
            <a:r>
              <a:rPr lang="en-US" dirty="0">
                <a:latin typeface="Times New Roman" panose="02020603050405020304" pitchFamily="18" charset="0"/>
                <a:cs typeface="Times New Roman" panose="02020603050405020304" pitchFamily="18" charset="0"/>
              </a:rPr>
              <a:t>Chinglish” is expressed only in written form and its </a:t>
            </a:r>
            <a:r>
              <a:rPr lang="en-US" i="1" dirty="0">
                <a:latin typeface="Times New Roman" panose="02020603050405020304" pitchFamily="18" charset="0"/>
                <a:cs typeface="Times New Roman" panose="02020603050405020304" pitchFamily="18" charset="0"/>
              </a:rPr>
              <a:t>lexis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collocations</a:t>
            </a:r>
            <a:r>
              <a:rPr lang="en-US" dirty="0">
                <a:latin typeface="Times New Roman" panose="02020603050405020304" pitchFamily="18" charset="0"/>
                <a:cs typeface="Times New Roman" panose="02020603050405020304" pitchFamily="18" charset="0"/>
              </a:rPr>
              <a:t>, and grammar do not present consistency in their distribution and uses. </a:t>
            </a:r>
          </a:p>
        </p:txBody>
      </p:sp>
    </p:spTree>
    <p:extLst>
      <p:ext uri="{BB962C8B-B14F-4D97-AF65-F5344CB8AC3E}">
        <p14:creationId xmlns:p14="http://schemas.microsoft.com/office/powerpoint/2010/main" val="2137774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INTELLIGIBILITY, COMPREHENSIBILITY, INTERPRETABILITY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Larry Smith (1988) notes, “any text is received by a reader or hearer on three levels – intelligibility, comprehensibility, and interpretability (cited in Kachru and Nelson, 2006). </a:t>
            </a:r>
          </a:p>
          <a:p>
            <a:r>
              <a:rPr lang="en-US" dirty="0">
                <a:latin typeface="Times New Roman" panose="02020603050405020304" pitchFamily="18" charset="0"/>
                <a:cs typeface="Times New Roman" panose="02020603050405020304" pitchFamily="18" charset="0"/>
              </a:rPr>
              <a:t>Does Chinglish reflect these three characteristics?</a:t>
            </a:r>
          </a:p>
        </p:txBody>
      </p:sp>
    </p:spTree>
    <p:extLst>
      <p:ext uri="{BB962C8B-B14F-4D97-AF65-F5344CB8AC3E}">
        <p14:creationId xmlns:p14="http://schemas.microsoft.com/office/powerpoint/2010/main" val="169869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INTELLIGIBILITY</a:t>
            </a:r>
          </a:p>
        </p:txBody>
      </p:sp>
      <p:sp>
        <p:nvSpPr>
          <p:cNvPr id="3" name="Content Placeholder 2"/>
          <p:cNvSpPr>
            <a:spLocks noGrp="1"/>
          </p:cNvSpPr>
          <p:nvPr>
            <p:ph idx="1"/>
          </p:nvPr>
        </p:nvSpPr>
        <p:spPr/>
        <p:txBody>
          <a:bodyPr>
            <a:normAutofit fontScale="92500" lnSpcReduction="20000"/>
          </a:bodyPr>
          <a:lstStyle/>
          <a:p>
            <a:pPr lvl="0"/>
            <a:r>
              <a:rPr lang="en-US" dirty="0">
                <a:latin typeface="Times New Roman" panose="02020603050405020304" pitchFamily="18" charset="0"/>
                <a:cs typeface="Times New Roman" panose="02020603050405020304" pitchFamily="18" charset="0"/>
              </a:rPr>
              <a:t>As with any piece of communication, “the context of situation,” as J. R. Firth pointed out, “will contribute to the decoding of the message” (cited in Kachru and Nelson, 2006).  </a:t>
            </a:r>
          </a:p>
          <a:p>
            <a:pPr lvl="0"/>
            <a:r>
              <a:rPr lang="en-US" dirty="0">
                <a:latin typeface="Times New Roman" panose="02020603050405020304" pitchFamily="18" charset="0"/>
                <a:cs typeface="Times New Roman" panose="02020603050405020304" pitchFamily="18" charset="0"/>
              </a:rPr>
              <a:t>Smith also observes that “</a:t>
            </a:r>
            <a:r>
              <a:rPr lang="en-US" i="1" dirty="0">
                <a:latin typeface="Times New Roman" panose="02020603050405020304" pitchFamily="18" charset="0"/>
                <a:cs typeface="Times New Roman" panose="02020603050405020304" pitchFamily="18" charset="0"/>
              </a:rPr>
              <a:t>intelligibility</a:t>
            </a:r>
            <a:r>
              <a:rPr lang="en-US" dirty="0">
                <a:latin typeface="Times New Roman" panose="02020603050405020304" pitchFamily="18" charset="0"/>
                <a:cs typeface="Times New Roman" panose="02020603050405020304" pitchFamily="18" charset="0"/>
              </a:rPr>
              <a:t> consists of word-level recognition. If you recognize that you are hearing (or reading) English, then the language is intelligible to you, according to this technical definition of the term” (cited in Kachru and Nelson, 2006). </a:t>
            </a:r>
          </a:p>
          <a:p>
            <a:pPr lvl="0"/>
            <a:r>
              <a:rPr lang="en-US" dirty="0">
                <a:latin typeface="Times New Roman" panose="02020603050405020304" pitchFamily="18" charset="0"/>
                <a:cs typeface="Times New Roman" panose="02020603050405020304" pitchFamily="18" charset="0"/>
              </a:rPr>
              <a:t>Since Chinglish displayed in the public places is produced in a context of situation (restroom, restaurant, elevator, and so on), we may conclude that in most of the cases it is intelligible. </a:t>
            </a:r>
          </a:p>
          <a:p>
            <a:pPr lvl="0"/>
            <a:r>
              <a:rPr lang="en-US" dirty="0" err="1" smtClean="0">
                <a:latin typeface="Times New Roman" panose="02020603050405020304" pitchFamily="18" charset="0"/>
                <a:cs typeface="Times New Roman" panose="02020603050405020304" pitchFamily="18" charset="0"/>
              </a:rPr>
              <a:t>Kachru</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Nelson further </a:t>
            </a:r>
            <a:r>
              <a:rPr lang="en-US" dirty="0" smtClean="0">
                <a:latin typeface="Times New Roman" panose="02020603050405020304" pitchFamily="18" charset="0"/>
                <a:cs typeface="Times New Roman" panose="02020603050405020304" pitchFamily="18" charset="0"/>
              </a:rPr>
              <a:t>suggest that </a:t>
            </a:r>
            <a:r>
              <a:rPr lang="en-US" dirty="0">
                <a:latin typeface="Times New Roman" panose="02020603050405020304" pitchFamily="18" charset="0"/>
                <a:cs typeface="Times New Roman" panose="02020603050405020304" pitchFamily="18" charset="0"/>
              </a:rPr>
              <a:t>“a consideration of both the producer and the receiver of the text and of the circumstances under which the text was produced would be indispensable (p. 21). </a:t>
            </a:r>
          </a:p>
        </p:txBody>
      </p:sp>
    </p:spTree>
    <p:extLst>
      <p:ext uri="{BB962C8B-B14F-4D97-AF65-F5344CB8AC3E}">
        <p14:creationId xmlns:p14="http://schemas.microsoft.com/office/powerpoint/2010/main" val="3811345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COMPREHENSIBILITY</a:t>
            </a:r>
          </a:p>
        </p:txBody>
      </p:sp>
      <p:sp>
        <p:nvSpPr>
          <p:cNvPr id="3" name="Content Placeholder 2"/>
          <p:cNvSpPr>
            <a:spLocks noGrp="1"/>
          </p:cNvSpPr>
          <p:nvPr>
            <p:ph idx="1"/>
          </p:nvPr>
        </p:nvSpPr>
        <p:spPr/>
        <p:txBody>
          <a:bodyPr>
            <a:normAutofit fontScale="92500" lnSpcReduction="10000"/>
          </a:bodyPr>
          <a:lstStyle/>
          <a:p>
            <a:pPr lvl="0"/>
            <a:r>
              <a:rPr lang="en-US" dirty="0">
                <a:latin typeface="Times New Roman" panose="02020603050405020304" pitchFamily="18" charset="0"/>
                <a:cs typeface="Times New Roman" panose="02020603050405020304" pitchFamily="18" charset="0"/>
              </a:rPr>
              <a:t>As with intelligibility, if a receiver can find a text meaningful, then it is comprehensible.</a:t>
            </a:r>
          </a:p>
          <a:p>
            <a:pPr lvl="0"/>
            <a:r>
              <a:rPr lang="en-US" dirty="0">
                <a:latin typeface="Times New Roman" panose="02020603050405020304" pitchFamily="18" charset="0"/>
                <a:cs typeface="Times New Roman" panose="02020603050405020304" pitchFamily="18" charset="0"/>
              </a:rPr>
              <a:t>Kachru and Nelson </a:t>
            </a:r>
            <a:r>
              <a:rPr lang="en-US" dirty="0" smtClean="0">
                <a:latin typeface="Times New Roman" panose="02020603050405020304" pitchFamily="18" charset="0"/>
                <a:cs typeface="Times New Roman" panose="02020603050405020304" pitchFamily="18" charset="0"/>
              </a:rPr>
              <a:t>also argue </a:t>
            </a:r>
            <a:r>
              <a:rPr lang="en-US" dirty="0">
                <a:latin typeface="Times New Roman" panose="02020603050405020304" pitchFamily="18" charset="0"/>
                <a:cs typeface="Times New Roman" panose="02020603050405020304" pitchFamily="18" charset="0"/>
              </a:rPr>
              <a:t>that “if someone says, ‘</a:t>
            </a:r>
            <a:r>
              <a:rPr lang="en-US" dirty="0">
                <a:solidFill>
                  <a:srgbClr val="FF0000"/>
                </a:solidFill>
                <a:latin typeface="Times New Roman" panose="02020603050405020304" pitchFamily="18" charset="0"/>
                <a:cs typeface="Times New Roman" panose="02020603050405020304" pitchFamily="18" charset="0"/>
              </a:rPr>
              <a:t>Please open the door</a:t>
            </a:r>
            <a:r>
              <a:rPr lang="en-US" dirty="0">
                <a:latin typeface="Times New Roman" panose="02020603050405020304" pitchFamily="18" charset="0"/>
                <a:cs typeface="Times New Roman" panose="02020603050405020304" pitchFamily="18" charset="0"/>
              </a:rPr>
              <a:t>,’ and if the words are intelligible to you and you can assign referential meaning to them (you understand </a:t>
            </a:r>
            <a:r>
              <a:rPr lang="en-US" i="1" dirty="0">
                <a:solidFill>
                  <a:srgbClr val="FF0000"/>
                </a:solidFill>
                <a:latin typeface="Times New Roman" panose="02020603050405020304" pitchFamily="18" charset="0"/>
                <a:cs typeface="Times New Roman" panose="02020603050405020304" pitchFamily="18" charset="0"/>
              </a:rPr>
              <a:t>please</a:t>
            </a:r>
            <a:r>
              <a:rPr lang="en-US" dirty="0">
                <a:latin typeface="Times New Roman" panose="02020603050405020304" pitchFamily="18" charset="0"/>
                <a:cs typeface="Times New Roman" panose="02020603050405020304" pitchFamily="18" charset="0"/>
              </a:rPr>
              <a:t> as polite request opener, </a:t>
            </a:r>
            <a:r>
              <a:rPr lang="en-US" i="1" dirty="0">
                <a:solidFill>
                  <a:srgbClr val="FF0000"/>
                </a:solidFill>
                <a:latin typeface="Times New Roman" panose="02020603050405020304" pitchFamily="18" charset="0"/>
                <a:cs typeface="Times New Roman" panose="02020603050405020304" pitchFamily="18" charset="0"/>
              </a:rPr>
              <a:t>open</a:t>
            </a:r>
            <a:r>
              <a:rPr lang="en-US" dirty="0">
                <a:latin typeface="Times New Roman" panose="02020603050405020304" pitchFamily="18" charset="0"/>
                <a:cs typeface="Times New Roman" panose="02020603050405020304" pitchFamily="18" charset="0"/>
              </a:rPr>
              <a:t> as referring to a particular activity, </a:t>
            </a:r>
            <a:r>
              <a:rPr lang="en-US" i="1" dirty="0">
                <a:solidFill>
                  <a:srgbClr val="FF0000"/>
                </a:solidFill>
                <a:latin typeface="Times New Roman" panose="02020603050405020304" pitchFamily="18" charset="0"/>
                <a:cs typeface="Times New Roman" panose="02020603050405020304" pitchFamily="18" charset="0"/>
              </a:rPr>
              <a:t>door</a:t>
            </a:r>
            <a:r>
              <a:rPr lang="en-US" dirty="0">
                <a:latin typeface="Times New Roman" panose="02020603050405020304" pitchFamily="18" charset="0"/>
                <a:cs typeface="Times New Roman" panose="02020603050405020304" pitchFamily="18" charset="0"/>
              </a:rPr>
              <a:t> as having a certain concrete referent in the immediate environment, and so on), then that bit of text is comprehensible to you. Further, if you interpret the utterance ‘</a:t>
            </a:r>
            <a:r>
              <a:rPr lang="en-US" dirty="0">
                <a:solidFill>
                  <a:srgbClr val="FF0000"/>
                </a:solidFill>
                <a:latin typeface="Times New Roman" panose="02020603050405020304" pitchFamily="18" charset="0"/>
                <a:cs typeface="Times New Roman" panose="02020603050405020304" pitchFamily="18" charset="0"/>
              </a:rPr>
              <a:t>Please open the door</a:t>
            </a:r>
            <a:r>
              <a:rPr lang="en-US" dirty="0">
                <a:latin typeface="Times New Roman" panose="02020603050405020304" pitchFamily="18" charset="0"/>
                <a:cs typeface="Times New Roman" panose="02020603050405020304" pitchFamily="18" charset="0"/>
              </a:rPr>
              <a:t>’ as a request for a particular activity which you may carry out, ignore, object to, or otherwise react to in ways that will, in their turns, elicit another round of interpretation and response from other participants in the situation, it is comprehensible to you” (p. 21).</a:t>
            </a:r>
          </a:p>
          <a:p>
            <a:pPr marL="0" indent="0">
              <a:buNone/>
            </a:pPr>
            <a:endParaRPr lang="en-US" dirty="0"/>
          </a:p>
        </p:txBody>
      </p:sp>
    </p:spTree>
    <p:extLst>
      <p:ext uri="{BB962C8B-B14F-4D97-AF65-F5344CB8AC3E}">
        <p14:creationId xmlns:p14="http://schemas.microsoft.com/office/powerpoint/2010/main" val="4105571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In the case of Chinglish, for instance, someone who reads the humoristic sign “</a:t>
            </a:r>
            <a:r>
              <a:rPr lang="en-US" dirty="0">
                <a:solidFill>
                  <a:srgbClr val="FF0000"/>
                </a:solidFill>
                <a:latin typeface="Times New Roman" panose="02020603050405020304" pitchFamily="18" charset="0"/>
                <a:cs typeface="Times New Roman" panose="02020603050405020304" pitchFamily="18" charset="0"/>
              </a:rPr>
              <a:t>I like your smile, but unlike you put your shoes on my face</a:t>
            </a:r>
            <a:r>
              <a:rPr lang="en-US" dirty="0">
                <a:latin typeface="Times New Roman" panose="02020603050405020304" pitchFamily="18" charset="0"/>
                <a:cs typeface="Times New Roman" panose="02020603050405020304" pitchFamily="18" charset="0"/>
              </a:rPr>
              <a:t>,” posted in front of the grass, as meaning “</a:t>
            </a:r>
            <a:r>
              <a:rPr lang="en-US" dirty="0">
                <a:solidFill>
                  <a:srgbClr val="FF0000"/>
                </a:solidFill>
                <a:latin typeface="Times New Roman" panose="02020603050405020304" pitchFamily="18" charset="0"/>
                <a:cs typeface="Times New Roman" panose="02020603050405020304" pitchFamily="18" charset="0"/>
              </a:rPr>
              <a:t>Please do not step on the grass</a:t>
            </a:r>
            <a:r>
              <a:rPr lang="en-US" dirty="0">
                <a:latin typeface="Times New Roman" panose="02020603050405020304" pitchFamily="18" charset="0"/>
                <a:cs typeface="Times New Roman" panose="02020603050405020304" pitchFamily="18" charset="0"/>
              </a:rPr>
              <a:t>,” indicates that the sign is intelligible and comprehensible since he or she understood the intended meaning of the utterance.</a:t>
            </a:r>
          </a:p>
          <a:p>
            <a:pPr marL="0" indent="0">
              <a:buNone/>
            </a:pPr>
            <a:endParaRPr lang="en-US" dirty="0"/>
          </a:p>
        </p:txBody>
      </p:sp>
    </p:spTree>
    <p:extLst>
      <p:ext uri="{BB962C8B-B14F-4D97-AF65-F5344CB8AC3E}">
        <p14:creationId xmlns:p14="http://schemas.microsoft.com/office/powerpoint/2010/main" val="1353865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INTERPRETABILITY</a:t>
            </a:r>
          </a:p>
        </p:txBody>
      </p:sp>
      <p:sp>
        <p:nvSpPr>
          <p:cNvPr id="3" name="Content Placeholder 2"/>
          <p:cNvSpPr>
            <a:spLocks noGrp="1"/>
          </p:cNvSpPr>
          <p:nvPr>
            <p:ph idx="1"/>
          </p:nvPr>
        </p:nvSpPr>
        <p:spPr/>
        <p:txBody>
          <a:bodyPr/>
          <a:lstStyle/>
          <a:p>
            <a:pPr lvl="0"/>
            <a:r>
              <a:rPr lang="en-US" dirty="0">
                <a:latin typeface="Times New Roman" panose="02020603050405020304" pitchFamily="18" charset="0"/>
                <a:cs typeface="Times New Roman" panose="02020603050405020304" pitchFamily="18" charset="0"/>
              </a:rPr>
              <a:t>Kachru and Nelson </a:t>
            </a:r>
            <a:r>
              <a:rPr lang="en-US" dirty="0" smtClean="0">
                <a:latin typeface="Times New Roman" panose="02020603050405020304" pitchFamily="18" charset="0"/>
                <a:cs typeface="Times New Roman" panose="02020603050405020304" pitchFamily="18" charset="0"/>
              </a:rPr>
              <a:t>also claim  </a:t>
            </a:r>
            <a:r>
              <a:rPr lang="en-US" dirty="0">
                <a:latin typeface="Times New Roman" panose="02020603050405020304" pitchFamily="18" charset="0"/>
                <a:cs typeface="Times New Roman" panose="02020603050405020304" pitchFamily="18" charset="0"/>
              </a:rPr>
              <a:t>that “interpretability refers to the apprehension of intent, purpose, or meaning behind the utterance. It is the capacity to take </a:t>
            </a:r>
            <a:r>
              <a:rPr lang="en-US" dirty="0" smtClean="0">
                <a:latin typeface="Times New Roman" panose="02020603050405020304" pitchFamily="18" charset="0"/>
                <a:cs typeface="Times New Roman" panose="02020603050405020304" pitchFamily="18" charset="0"/>
              </a:rPr>
              <a:t>‘</a:t>
            </a:r>
            <a:r>
              <a:rPr lang="en-US" dirty="0" smtClean="0">
                <a:solidFill>
                  <a:srgbClr val="FF0000"/>
                </a:solidFill>
                <a:latin typeface="Times New Roman" panose="02020603050405020304" pitchFamily="18" charset="0"/>
                <a:cs typeface="Times New Roman" panose="02020603050405020304" pitchFamily="18" charset="0"/>
              </a:rPr>
              <a:t>Gee</a:t>
            </a:r>
            <a:r>
              <a:rPr lang="en-US" dirty="0">
                <a:solidFill>
                  <a:srgbClr val="FF0000"/>
                </a:solidFill>
                <a:latin typeface="Times New Roman" panose="02020603050405020304" pitchFamily="18" charset="0"/>
                <a:cs typeface="Times New Roman" panose="02020603050405020304" pitchFamily="18" charset="0"/>
              </a:rPr>
              <a:t>, it’s hot in </a:t>
            </a:r>
            <a:r>
              <a:rPr lang="en-US" dirty="0" smtClean="0">
                <a:solidFill>
                  <a:srgbClr val="FF0000"/>
                </a:solidFill>
                <a:latin typeface="Times New Roman" panose="02020603050405020304" pitchFamily="18" charset="0"/>
                <a:cs typeface="Times New Roman" panose="02020603050405020304" pitchFamily="18" charset="0"/>
              </a:rPr>
              <a:t>here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 the equivalent, as far as appropriate response is concerned, of the direct request </a:t>
            </a:r>
            <a:r>
              <a:rPr lang="en-US" dirty="0" smtClean="0">
                <a:latin typeface="Times New Roman" panose="02020603050405020304" pitchFamily="18" charset="0"/>
                <a:cs typeface="Times New Roman" panose="02020603050405020304" pitchFamily="18" charset="0"/>
              </a:rPr>
              <a:t>‘</a:t>
            </a:r>
            <a:r>
              <a:rPr lang="en-US" dirty="0" smtClean="0">
                <a:solidFill>
                  <a:srgbClr val="FF0000"/>
                </a:solidFill>
                <a:latin typeface="Times New Roman" panose="02020603050405020304" pitchFamily="18" charset="0"/>
                <a:cs typeface="Times New Roman" panose="02020603050405020304" pitchFamily="18" charset="0"/>
              </a:rPr>
              <a:t>Please open the window</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 22). </a:t>
            </a:r>
          </a:p>
          <a:p>
            <a:pPr lvl="0"/>
            <a:r>
              <a:rPr lang="en-US" dirty="0">
                <a:latin typeface="Times New Roman" panose="02020603050405020304" pitchFamily="18" charset="0"/>
                <a:cs typeface="Times New Roman" panose="02020603050405020304" pitchFamily="18" charset="0"/>
              </a:rPr>
              <a:t>In the case of Chinglish, if someone can interpret “</a:t>
            </a:r>
            <a:r>
              <a:rPr lang="en-US" dirty="0">
                <a:solidFill>
                  <a:srgbClr val="FF0000"/>
                </a:solidFill>
                <a:latin typeface="Times New Roman" panose="02020603050405020304" pitchFamily="18" charset="0"/>
                <a:cs typeface="Times New Roman" panose="02020603050405020304" pitchFamily="18" charset="0"/>
              </a:rPr>
              <a:t>I like your smile, but unlike you put your shoes on my face</a:t>
            </a:r>
            <a:r>
              <a:rPr lang="en-US" dirty="0">
                <a:latin typeface="Times New Roman" panose="02020603050405020304" pitchFamily="18" charset="0"/>
                <a:cs typeface="Times New Roman" panose="02020603050405020304" pitchFamily="18" charset="0"/>
              </a:rPr>
              <a:t>” as meaning “</a:t>
            </a:r>
            <a:r>
              <a:rPr lang="en-US" dirty="0">
                <a:solidFill>
                  <a:srgbClr val="FF0000"/>
                </a:solidFill>
                <a:latin typeface="Times New Roman" panose="02020603050405020304" pitchFamily="18" charset="0"/>
                <a:cs typeface="Times New Roman" panose="02020603050405020304" pitchFamily="18" charset="0"/>
              </a:rPr>
              <a:t>Please do not step on the grass</a:t>
            </a:r>
            <a:r>
              <a:rPr lang="en-US" dirty="0">
                <a:latin typeface="Times New Roman" panose="02020603050405020304" pitchFamily="18" charset="0"/>
                <a:cs typeface="Times New Roman" panose="02020603050405020304" pitchFamily="18" charset="0"/>
              </a:rPr>
              <a:t>,” interpretability is achieved.</a:t>
            </a:r>
          </a:p>
        </p:txBody>
      </p:sp>
    </p:spTree>
    <p:extLst>
      <p:ext uri="{BB962C8B-B14F-4D97-AF65-F5344CB8AC3E}">
        <p14:creationId xmlns:p14="http://schemas.microsoft.com/office/powerpoint/2010/main" val="268167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GRAMMAR ERRORS</a:t>
            </a:r>
          </a:p>
        </p:txBody>
      </p:sp>
      <p:sp>
        <p:nvSpPr>
          <p:cNvPr id="3" name="Content Placeholder 2"/>
          <p:cNvSpPr>
            <a:spLocks noGrp="1"/>
          </p:cNvSpPr>
          <p:nvPr>
            <p:ph idx="1"/>
          </p:nvPr>
        </p:nvSpPr>
        <p:spPr/>
        <p:txBody>
          <a:bodyPr/>
          <a:lstStyle/>
          <a:p>
            <a:r>
              <a:rPr lang="en-US" dirty="0"/>
              <a:t>Why is it that Chinglish, with all the wrong translations and grammatical errors, is displayed in public signs? </a:t>
            </a:r>
          </a:p>
          <a:p>
            <a:r>
              <a:rPr lang="en-US" dirty="0"/>
              <a:t>Radtke came up with five possible reasons that I will briefly present here.</a:t>
            </a:r>
          </a:p>
          <a:p>
            <a:endParaRPr lang="en-US" dirty="0"/>
          </a:p>
        </p:txBody>
      </p:sp>
    </p:spTree>
    <p:extLst>
      <p:ext uri="{BB962C8B-B14F-4D97-AF65-F5344CB8AC3E}">
        <p14:creationId xmlns:p14="http://schemas.microsoft.com/office/powerpoint/2010/main" val="1078176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B87DA-DFC1-416B-819F-23C624F05A83}"/>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C7A186F6-F67E-47A9-B0A8-B78C46C2524D}"/>
              </a:ext>
            </a:extLst>
          </p:cNvPr>
          <p:cNvSpPr>
            <a:spLocks noGrp="1"/>
          </p:cNvSpPr>
          <p:nvPr>
            <p:ph idx="1"/>
          </p:nvPr>
        </p:nvSpPr>
        <p:spPr/>
        <p:txBody>
          <a:bodyPr>
            <a:normAutofit fontScale="85000" lnSpcReduction="10000"/>
          </a:bodyPr>
          <a:lstStyle/>
          <a:p>
            <a:r>
              <a:rPr lang="en-US" b="1" dirty="0">
                <a:latin typeface="Times New Roman" panose="02020603050405020304" pitchFamily="18" charset="0"/>
                <a:cs typeface="Times New Roman" panose="02020603050405020304" pitchFamily="18" charset="0"/>
              </a:rPr>
              <a:t>Nobody speaks English in China:</a:t>
            </a:r>
            <a:r>
              <a:rPr lang="en-US" dirty="0">
                <a:latin typeface="Times New Roman" panose="02020603050405020304" pitchFamily="18" charset="0"/>
                <a:cs typeface="Times New Roman" panose="02020603050405020304" pitchFamily="18" charset="0"/>
              </a:rPr>
              <a:t> This reason was not valid as there are enough foreigners and Chinese university graduates with excellent language skills. The problem may be that young Chinese who are fluent in English don’t like working as translators and foreign native speakers of English are not fluent in Chinese.</a:t>
            </a:r>
          </a:p>
          <a:p>
            <a:r>
              <a:rPr lang="en-US" b="1" dirty="0">
                <a:latin typeface="Times New Roman" panose="02020603050405020304" pitchFamily="18" charset="0"/>
                <a:cs typeface="Times New Roman" panose="02020603050405020304" pitchFamily="18" charset="0"/>
              </a:rPr>
              <a:t>We don’t care:</a:t>
            </a:r>
            <a:r>
              <a:rPr lang="en-US" dirty="0">
                <a:latin typeface="Times New Roman" panose="02020603050405020304" pitchFamily="18" charset="0"/>
                <a:cs typeface="Times New Roman" panose="02020603050405020304" pitchFamily="18" charset="0"/>
              </a:rPr>
              <a:t> The idea behind Chinglish is no matter if it is right or wrong, as long as it looks foreign, cool, and different, we are fine with it. Some of the Chinglish, according to Radtke, is not translating, but decorating. English words are meant for display, not for information. Hence, advertisements such as “</a:t>
            </a:r>
            <a:r>
              <a:rPr lang="en-US" dirty="0">
                <a:solidFill>
                  <a:srgbClr val="FF0000"/>
                </a:solidFill>
                <a:latin typeface="Times New Roman" panose="02020603050405020304" pitchFamily="18" charset="0"/>
                <a:cs typeface="Times New Roman" panose="02020603050405020304" pitchFamily="18" charset="0"/>
              </a:rPr>
              <a:t>Are you praised when it’s great</a:t>
            </a:r>
            <a:r>
              <a:rPr lang="en-US" dirty="0">
                <a:latin typeface="Times New Roman" panose="02020603050405020304" pitchFamily="18" charset="0"/>
                <a:cs typeface="Times New Roman" panose="02020603050405020304" pitchFamily="18" charset="0"/>
              </a:rPr>
              <a:t>?” are found on men’s underwear in China. (Not meant for information. Someone who wears the underwear is indirectly answering the question positively, implying that when he’s seen wearing the underwear, he is sending the message that he has </a:t>
            </a:r>
            <a:r>
              <a:rPr lang="en-US" dirty="0" smtClean="0">
                <a:latin typeface="Times New Roman" panose="02020603050405020304" pitchFamily="18" charset="0"/>
                <a:cs typeface="Times New Roman" panose="02020603050405020304" pitchFamily="18" charset="0"/>
              </a:rPr>
              <a:t>taste and, </a:t>
            </a:r>
            <a:r>
              <a:rPr lang="en-US" dirty="0">
                <a:latin typeface="Times New Roman" panose="02020603050405020304" pitchFamily="18" charset="0"/>
                <a:cs typeface="Times New Roman" panose="02020603050405020304" pitchFamily="18" charset="0"/>
              </a:rPr>
              <a:t>as </a:t>
            </a:r>
            <a:r>
              <a:rPr lang="en-US" dirty="0" smtClean="0">
                <a:latin typeface="Times New Roman" panose="02020603050405020304" pitchFamily="18" charset="0"/>
                <a:cs typeface="Times New Roman" panose="02020603050405020304" pitchFamily="18" charset="0"/>
              </a:rPr>
              <a:t>such, </a:t>
            </a:r>
            <a:r>
              <a:rPr lang="en-US" dirty="0">
                <a:latin typeface="Times New Roman" panose="02020603050405020304" pitchFamily="18" charset="0"/>
                <a:cs typeface="Times New Roman" panose="02020603050405020304" pitchFamily="18" charset="0"/>
              </a:rPr>
              <a:t>people will praise, i.e., compliment him.</a:t>
            </a:r>
          </a:p>
          <a:p>
            <a:endParaRPr lang="en-US" dirty="0"/>
          </a:p>
        </p:txBody>
      </p:sp>
    </p:spTree>
    <p:extLst>
      <p:ext uri="{BB962C8B-B14F-4D97-AF65-F5344CB8AC3E}">
        <p14:creationId xmlns:p14="http://schemas.microsoft.com/office/powerpoint/2010/main" val="663766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lvl="0"/>
            <a:r>
              <a:rPr lang="en-US" b="1" dirty="0">
                <a:latin typeface="Times New Roman" panose="02020603050405020304" pitchFamily="18" charset="0"/>
                <a:cs typeface="Times New Roman" panose="02020603050405020304" pitchFamily="18" charset="0"/>
              </a:rPr>
              <a:t>We don’t know any better:</a:t>
            </a:r>
            <a:r>
              <a:rPr lang="en-US" dirty="0">
                <a:latin typeface="Times New Roman" panose="02020603050405020304" pitchFamily="18" charset="0"/>
                <a:cs typeface="Times New Roman" panose="02020603050405020304" pitchFamily="18" charset="0"/>
              </a:rPr>
              <a:t> Companies use translators without checking their credentials. Most of the time companies would use an employee who has some knowledge of English because they cannot find a better person to do the translation. The result is therefore that no one notices the wrong translation because no one in the companies knows English better than the employee.</a:t>
            </a:r>
          </a:p>
          <a:p>
            <a:r>
              <a:rPr lang="en-US" b="1" dirty="0">
                <a:latin typeface="Times New Roman" panose="02020603050405020304" pitchFamily="18" charset="0"/>
                <a:cs typeface="Times New Roman" panose="02020603050405020304" pitchFamily="18" charset="0"/>
              </a:rPr>
              <a:t>We want to do it ourselves:</a:t>
            </a:r>
            <a:r>
              <a:rPr lang="en-US" dirty="0">
                <a:latin typeface="Times New Roman" panose="02020603050405020304" pitchFamily="18" charset="0"/>
                <a:cs typeface="Times New Roman" panose="02020603050405020304" pitchFamily="18" charset="0"/>
              </a:rPr>
              <a:t> This reason had something to do with “losing face.” We can translate our own work without asking foreigners to do it for us.</a:t>
            </a:r>
            <a:r>
              <a:rPr lang="en-US" b="1" dirty="0"/>
              <a:t> </a:t>
            </a:r>
          </a:p>
          <a:p>
            <a:r>
              <a:rPr lang="en-US" b="1" dirty="0"/>
              <a:t>The might of online translation tools:</a:t>
            </a:r>
            <a:r>
              <a:rPr lang="en-US" dirty="0"/>
              <a:t> Chinglish in this case is a direct word-by-word translation from a dictionary and/or online translator. </a:t>
            </a:r>
          </a:p>
          <a:p>
            <a:pPr lvl="0"/>
            <a:endParaRPr lang="en-US" dirty="0">
              <a:latin typeface="Times New Roman" panose="02020603050405020304" pitchFamily="18" charset="0"/>
              <a:cs typeface="Times New Roman" panose="02020603050405020304" pitchFamily="18" charset="0"/>
            </a:endParaRPr>
          </a:p>
          <a:p>
            <a:pPr lvl="0"/>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6350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CONTEXT</a:t>
            </a:r>
          </a:p>
          <a:p>
            <a:r>
              <a:rPr lang="en-US" dirty="0" smtClean="0"/>
              <a:t>WHY IS CHINGLISH EVERYWHERE IN CHINA?</a:t>
            </a:r>
          </a:p>
          <a:p>
            <a:r>
              <a:rPr lang="en-US" dirty="0" smtClean="0"/>
              <a:t>IS CHINGLISH A VARIETY OR A DIALECT OF ENGLISH?</a:t>
            </a:r>
          </a:p>
          <a:p>
            <a:r>
              <a:rPr lang="en-US" dirty="0" smtClean="0"/>
              <a:t>INTELLIGIBILITY, COMPREHENSIBILITY, AND INTERPRETABILITY</a:t>
            </a:r>
          </a:p>
          <a:p>
            <a:r>
              <a:rPr lang="en-US" dirty="0" smtClean="0"/>
              <a:t>GRAMMAR ERRORS</a:t>
            </a:r>
          </a:p>
          <a:p>
            <a:r>
              <a:rPr lang="en-US" dirty="0" smtClean="0"/>
              <a:t>PERSONAL OBSERVATION ON GRAMMAR ERRORS</a:t>
            </a:r>
            <a:endParaRPr lang="en-US" dirty="0"/>
          </a:p>
        </p:txBody>
      </p:sp>
    </p:spTree>
    <p:extLst>
      <p:ext uri="{BB962C8B-B14F-4D97-AF65-F5344CB8AC3E}">
        <p14:creationId xmlns:p14="http://schemas.microsoft.com/office/powerpoint/2010/main" val="26479252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PERSONAL OBSERVATION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b="1" dirty="0"/>
              <a:t>A Reflection of </a:t>
            </a:r>
            <a:r>
              <a:rPr lang="en-US" b="1" dirty="0" smtClean="0"/>
              <a:t>Chinese Social </a:t>
            </a:r>
            <a:r>
              <a:rPr lang="en-US" b="1" dirty="0"/>
              <a:t>and Public Life:</a:t>
            </a:r>
            <a:r>
              <a:rPr lang="en-US" dirty="0"/>
              <a:t> Chinglish might be a reflection of Chinese way of </a:t>
            </a:r>
            <a:r>
              <a:rPr lang="en-US" dirty="0" smtClean="0"/>
              <a:t>living and, </a:t>
            </a:r>
            <a:r>
              <a:rPr lang="en-US" dirty="0"/>
              <a:t>as such, it is accepted in public places like any of the Chinese aspect of life is. In the same way that “euphemisms” in signs are displayed in public, Chinese people display in public aspects of </a:t>
            </a:r>
            <a:r>
              <a:rPr lang="en-US" dirty="0" smtClean="0"/>
              <a:t>their social life </a:t>
            </a:r>
            <a:r>
              <a:rPr lang="en-US" dirty="0"/>
              <a:t>that may be considered “euphemistic” in other cultures, particularly in the Western cultures. For instance, they dry their clothes in the streets, on the sidewalks, on the soccer fields and basketball courts in school, and so forth. </a:t>
            </a:r>
          </a:p>
          <a:p>
            <a:endParaRPr lang="en-US" dirty="0"/>
          </a:p>
          <a:p>
            <a:endParaRPr lang="en-US" dirty="0"/>
          </a:p>
        </p:txBody>
      </p:sp>
    </p:spTree>
    <p:extLst>
      <p:ext uri="{BB962C8B-B14F-4D97-AF65-F5344CB8AC3E}">
        <p14:creationId xmlns:p14="http://schemas.microsoft.com/office/powerpoint/2010/main" val="3813036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YTRIPTOCHINA 41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510" y="717058"/>
            <a:ext cx="5212080" cy="4572000"/>
          </a:xfrm>
          <a:prstGeom prst="rect">
            <a:avLst/>
          </a:prstGeom>
          <a:noFill/>
          <a:ln>
            <a:noFill/>
          </a:ln>
        </p:spPr>
      </p:pic>
      <p:pic>
        <p:nvPicPr>
          <p:cNvPr id="4" name="Picture 3" descr="MYTRIPTOCHINA 01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5610" y="717058"/>
            <a:ext cx="4937760" cy="4572000"/>
          </a:xfrm>
          <a:prstGeom prst="rect">
            <a:avLst/>
          </a:prstGeom>
          <a:noFill/>
          <a:ln>
            <a:noFill/>
          </a:ln>
        </p:spPr>
      </p:pic>
    </p:spTree>
    <p:extLst>
      <p:ext uri="{BB962C8B-B14F-4D97-AF65-F5344CB8AC3E}">
        <p14:creationId xmlns:p14="http://schemas.microsoft.com/office/powerpoint/2010/main" val="1237981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Dance lessons and music lessons are taught in the open. Morning ping-pong games where men and women play take place in the parks, and people enjoy it. People sit on the escalator while it’s running (at the Expo), and no one bothers them.</a:t>
            </a:r>
          </a:p>
          <a:p>
            <a:endParaRPr lang="en-US" dirty="0"/>
          </a:p>
        </p:txBody>
      </p:sp>
    </p:spTree>
    <p:extLst>
      <p:ext uri="{BB962C8B-B14F-4D97-AF65-F5344CB8AC3E}">
        <p14:creationId xmlns:p14="http://schemas.microsoft.com/office/powerpoint/2010/main" val="1762140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YTRIPTOCHINA 12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2393" y="875009"/>
            <a:ext cx="2834640" cy="3657600"/>
          </a:xfrm>
          <a:prstGeom prst="rect">
            <a:avLst/>
          </a:prstGeom>
          <a:noFill/>
          <a:ln>
            <a:noFill/>
          </a:ln>
        </p:spPr>
      </p:pic>
      <p:pic>
        <p:nvPicPr>
          <p:cNvPr id="3" name="Picture 2" descr="MYTRIPTOCHINA 12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85618" y="875009"/>
            <a:ext cx="3383280" cy="3657600"/>
          </a:xfrm>
          <a:prstGeom prst="rect">
            <a:avLst/>
          </a:prstGeom>
          <a:noFill/>
          <a:ln>
            <a:noFill/>
          </a:ln>
        </p:spPr>
      </p:pic>
      <p:pic>
        <p:nvPicPr>
          <p:cNvPr id="5" name="Picture 4" descr="MYTRIPTOCHINA 15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60599" y="875009"/>
            <a:ext cx="3657600" cy="3657600"/>
          </a:xfrm>
          <a:prstGeom prst="rect">
            <a:avLst/>
          </a:prstGeom>
          <a:noFill/>
          <a:ln>
            <a:noFill/>
          </a:ln>
        </p:spPr>
      </p:pic>
    </p:spTree>
    <p:extLst>
      <p:ext uri="{BB962C8B-B14F-4D97-AF65-F5344CB8AC3E}">
        <p14:creationId xmlns:p14="http://schemas.microsoft.com/office/powerpoint/2010/main" val="2344209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YTRIPTOCHINA 85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5457" y="594242"/>
            <a:ext cx="5303520" cy="4663440"/>
          </a:xfrm>
          <a:prstGeom prst="rect">
            <a:avLst/>
          </a:prstGeom>
          <a:noFill/>
          <a:ln>
            <a:noFill/>
          </a:ln>
        </p:spPr>
      </p:pic>
      <p:pic>
        <p:nvPicPr>
          <p:cNvPr id="3" name="Picture 2" descr="MYTRIPTOCHINA 163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3025" y="594242"/>
            <a:ext cx="5486400" cy="4663440"/>
          </a:xfrm>
          <a:prstGeom prst="rect">
            <a:avLst/>
          </a:prstGeom>
          <a:noFill/>
          <a:ln>
            <a:noFill/>
          </a:ln>
        </p:spPr>
      </p:pic>
    </p:spTree>
    <p:extLst>
      <p:ext uri="{BB962C8B-B14F-4D97-AF65-F5344CB8AC3E}">
        <p14:creationId xmlns:p14="http://schemas.microsoft.com/office/powerpoint/2010/main" val="2709020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This </a:t>
            </a:r>
            <a:r>
              <a:rPr lang="en-US" dirty="0" smtClean="0"/>
              <a:t>public behavior, through </a:t>
            </a:r>
            <a:r>
              <a:rPr lang="en-US" dirty="0"/>
              <a:t>which Chinese people freely express themselves by exposing aspects of their </a:t>
            </a:r>
            <a:r>
              <a:rPr lang="en-US" dirty="0" smtClean="0"/>
              <a:t>life, may </a:t>
            </a:r>
            <a:r>
              <a:rPr lang="en-US" dirty="0"/>
              <a:t>be what is reflected in their use of Chinglish in </a:t>
            </a:r>
            <a:r>
              <a:rPr lang="en-US" dirty="0" smtClean="0"/>
              <a:t>public </a:t>
            </a:r>
            <a:r>
              <a:rPr lang="en-US" dirty="0"/>
              <a:t>places. Maybe China is saying to the tourists and to the world, “we are free to use English the way we see fit, just like we are free to expose aspects of our life in public the way we see fit.” In other words, Chinglish may be a deliberate way for the Chinese to show that they are different, to </a:t>
            </a:r>
            <a:r>
              <a:rPr lang="en-US" dirty="0" smtClean="0"/>
              <a:t>affirm </a:t>
            </a:r>
            <a:r>
              <a:rPr lang="en-US" dirty="0"/>
              <a:t>their common affiliation, and </a:t>
            </a:r>
            <a:r>
              <a:rPr lang="en-US" dirty="0" smtClean="0"/>
              <a:t>heir </a:t>
            </a:r>
            <a:r>
              <a:rPr lang="en-US" dirty="0"/>
              <a:t>identity as a people.</a:t>
            </a:r>
          </a:p>
          <a:p>
            <a:pPr marL="0" indent="0">
              <a:buNone/>
            </a:pPr>
            <a:endParaRPr lang="en-US" dirty="0"/>
          </a:p>
        </p:txBody>
      </p:sp>
    </p:spTree>
    <p:extLst>
      <p:ext uri="{BB962C8B-B14F-4D97-AF65-F5344CB8AC3E}">
        <p14:creationId xmlns:p14="http://schemas.microsoft.com/office/powerpoint/2010/main" val="4272068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lgn="ctr">
              <a:buNone/>
            </a:pPr>
            <a:r>
              <a:rPr lang="en-US" dirty="0"/>
              <a:t>References</a:t>
            </a:r>
          </a:p>
          <a:p>
            <a:r>
              <a:rPr lang="en-US" dirty="0" err="1"/>
              <a:t>Finegan</a:t>
            </a:r>
            <a:r>
              <a:rPr lang="en-US" dirty="0"/>
              <a:t>, E. (2008). </a:t>
            </a:r>
            <a:r>
              <a:rPr lang="en-US" i="1" dirty="0"/>
              <a:t>Language: Its structure and use</a:t>
            </a:r>
            <a:r>
              <a:rPr lang="en-US" dirty="0"/>
              <a:t>. 5th Ed. Boston: Thomson  Wadsworth.</a:t>
            </a:r>
          </a:p>
          <a:p>
            <a:r>
              <a:rPr lang="en-US" dirty="0" err="1"/>
              <a:t>Kachru</a:t>
            </a:r>
            <a:r>
              <a:rPr lang="en-US" dirty="0"/>
              <a:t>, B. B &amp; Nelson, L. C. (2006). World </a:t>
            </a:r>
            <a:r>
              <a:rPr lang="en-US" dirty="0" err="1"/>
              <a:t>Englishes</a:t>
            </a:r>
            <a:r>
              <a:rPr lang="en-US" dirty="0"/>
              <a:t>. In A. Burns &amp; C. Coffin (Eds.), </a:t>
            </a:r>
            <a:r>
              <a:rPr lang="en-US" i="1" dirty="0" err="1"/>
              <a:t>Analysing</a:t>
            </a:r>
            <a:r>
              <a:rPr lang="en-US" i="1" dirty="0"/>
              <a:t> English in a global context</a:t>
            </a:r>
            <a:r>
              <a:rPr lang="en-US" dirty="0"/>
              <a:t> (pp. 9-25). New York: Routledge.</a:t>
            </a:r>
          </a:p>
          <a:p>
            <a:r>
              <a:rPr lang="en-US" dirty="0" err="1"/>
              <a:t>Ratdke</a:t>
            </a:r>
            <a:r>
              <a:rPr lang="en-US" dirty="0"/>
              <a:t>, L. O. (2007). </a:t>
            </a:r>
            <a:r>
              <a:rPr lang="en-US" i="1" dirty="0"/>
              <a:t>Chinglish: Found in translation</a:t>
            </a:r>
            <a:r>
              <a:rPr lang="en-US" dirty="0"/>
              <a:t>. Layton (Utah): Gibbs Smith.</a:t>
            </a:r>
          </a:p>
          <a:p>
            <a:r>
              <a:rPr lang="en-US" dirty="0" err="1"/>
              <a:t>Radtke</a:t>
            </a:r>
            <a:r>
              <a:rPr lang="en-US" dirty="0"/>
              <a:t>, L. O. (2009). </a:t>
            </a:r>
            <a:r>
              <a:rPr lang="en-US" i="1" dirty="0"/>
              <a:t>More Chinglish: Speaking in tongues</a:t>
            </a:r>
            <a:r>
              <a:rPr lang="en-US" dirty="0"/>
              <a:t>. Layton (Utah): Gibbs Smith.</a:t>
            </a:r>
          </a:p>
          <a:p>
            <a:endParaRPr lang="en-US" dirty="0"/>
          </a:p>
        </p:txBody>
      </p:sp>
    </p:spTree>
    <p:extLst>
      <p:ext uri="{BB962C8B-B14F-4D97-AF65-F5344CB8AC3E}">
        <p14:creationId xmlns:p14="http://schemas.microsoft.com/office/powerpoint/2010/main" val="1810123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CONTEXT </a:t>
            </a:r>
          </a:p>
        </p:txBody>
      </p:sp>
      <p:sp>
        <p:nvSpPr>
          <p:cNvPr id="3" name="Content Placeholder 2"/>
          <p:cNvSpPr>
            <a:spLocks noGrp="1"/>
          </p:cNvSpPr>
          <p:nvPr>
            <p:ph idx="1"/>
          </p:nvPr>
        </p:nvSpPr>
        <p:spPr/>
        <p:txBody>
          <a:bodyPr>
            <a:normAutofit fontScale="92500" lnSpcReduction="10000"/>
          </a:bodyPr>
          <a:lstStyle/>
          <a:p>
            <a:r>
              <a:rPr lang="en-US" dirty="0"/>
              <a:t>Chinglish is found everywhere in China</a:t>
            </a:r>
          </a:p>
          <a:p>
            <a:r>
              <a:rPr lang="en-US" dirty="0"/>
              <a:t>Oliver L. </a:t>
            </a:r>
            <a:r>
              <a:rPr lang="en-US" dirty="0" err="1"/>
              <a:t>Radtke</a:t>
            </a:r>
            <a:r>
              <a:rPr lang="en-US" dirty="0"/>
              <a:t> (2007) puts it so well in his book, </a:t>
            </a:r>
            <a:r>
              <a:rPr lang="en-US" i="1" dirty="0"/>
              <a:t>Chinglish: Found in translation</a:t>
            </a:r>
            <a:r>
              <a:rPr lang="en-US" dirty="0"/>
              <a:t>, “I spotted it throughout, often in the most unsuspected places. I found it on hotel room doors and brightly lit highway billboards, construction sites and soccer balls, condoms and pencil boxes” (p. 6). </a:t>
            </a:r>
          </a:p>
          <a:p>
            <a:r>
              <a:rPr lang="en-US" dirty="0"/>
              <a:t>Chinglish is characterized by its use of direct translation, personification, and </a:t>
            </a:r>
            <a:r>
              <a:rPr lang="en-US" dirty="0" err="1"/>
              <a:t>mis</a:t>
            </a:r>
            <a:r>
              <a:rPr lang="en-US" dirty="0"/>
              <a:t>-use of grammatical structures. </a:t>
            </a:r>
          </a:p>
          <a:p>
            <a:r>
              <a:rPr lang="en-US" dirty="0"/>
              <a:t>“Chinglish,” says </a:t>
            </a:r>
            <a:r>
              <a:rPr lang="en-US" dirty="0" err="1"/>
              <a:t>Radtke</a:t>
            </a:r>
            <a:r>
              <a:rPr lang="en-US" dirty="0"/>
              <a:t>, “is very funny because of the sometimes scarily direct nature of the new meaning produced by the translation. A </a:t>
            </a:r>
            <a:r>
              <a:rPr lang="en-US" dirty="0" smtClean="0"/>
              <a:t>‘</a:t>
            </a:r>
            <a:r>
              <a:rPr lang="en-US" dirty="0" smtClean="0">
                <a:solidFill>
                  <a:srgbClr val="FF0000"/>
                </a:solidFill>
              </a:rPr>
              <a:t>deformed </a:t>
            </a:r>
            <a:r>
              <a:rPr lang="en-US" dirty="0">
                <a:solidFill>
                  <a:srgbClr val="FF0000"/>
                </a:solidFill>
              </a:rPr>
              <a:t>man </a:t>
            </a:r>
            <a:r>
              <a:rPr lang="en-US" dirty="0" smtClean="0">
                <a:solidFill>
                  <a:srgbClr val="FF0000"/>
                </a:solidFill>
              </a:rPr>
              <a:t>toilet</a:t>
            </a:r>
            <a:r>
              <a:rPr lang="en-US" dirty="0" smtClean="0"/>
              <a:t>’ </a:t>
            </a:r>
            <a:r>
              <a:rPr lang="en-US" dirty="0"/>
              <a:t>in Shanghai or an </a:t>
            </a:r>
            <a:r>
              <a:rPr lang="en-US" dirty="0" smtClean="0"/>
              <a:t>‘</a:t>
            </a:r>
            <a:r>
              <a:rPr lang="en-US" dirty="0" smtClean="0">
                <a:solidFill>
                  <a:srgbClr val="FF0000"/>
                </a:solidFill>
              </a:rPr>
              <a:t>anus hospital</a:t>
            </a:r>
            <a:r>
              <a:rPr lang="en-US" dirty="0" smtClean="0"/>
              <a:t>’ </a:t>
            </a:r>
            <a:r>
              <a:rPr lang="en-US" dirty="0"/>
              <a:t>in Beijing is funny because it instantly destroys linguistic euphemisms …” (p. 7). </a:t>
            </a:r>
          </a:p>
          <a:p>
            <a:endParaRPr lang="en-US" dirty="0"/>
          </a:p>
        </p:txBody>
      </p:sp>
    </p:spTree>
    <p:extLst>
      <p:ext uri="{BB962C8B-B14F-4D97-AF65-F5344CB8AC3E}">
        <p14:creationId xmlns:p14="http://schemas.microsoft.com/office/powerpoint/2010/main" val="1709201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CHINGLISH EVERYWHERE IN CHINA?</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Sociological Changes</a:t>
            </a:r>
            <a:endParaRPr lang="en-US" dirty="0"/>
          </a:p>
          <a:p>
            <a:pPr lvl="1"/>
            <a:r>
              <a:rPr lang="en-US" dirty="0"/>
              <a:t>Outside world’s influence on China due to its opening to the world in 1978. </a:t>
            </a:r>
          </a:p>
          <a:p>
            <a:pPr lvl="1"/>
            <a:r>
              <a:rPr lang="en-US" dirty="0"/>
              <a:t>Some cultural changes have taken place in China as a result of its contact with the outside world, and those changes have had some impact on the use of English, e.g., Chinglish.  </a:t>
            </a:r>
          </a:p>
          <a:p>
            <a:r>
              <a:rPr lang="en-US" dirty="0"/>
              <a:t>Radtke (2007) observes, “Chinglish exists because people travel and their language travels with them. Chinglish also exists because of China’s opening to the world, the tourism industry, state propaganda mechanisms, and the internet” (p. 6). </a:t>
            </a:r>
          </a:p>
          <a:p>
            <a:r>
              <a:rPr lang="en-US" dirty="0"/>
              <a:t>With this opening to the world, China has experienced some changes. </a:t>
            </a:r>
          </a:p>
          <a:p>
            <a:r>
              <a:rPr lang="en-US" dirty="0"/>
              <a:t>Examples: Some American restaurants, fast food restaurants, stores, banks, etc. have been established in China. </a:t>
            </a:r>
          </a:p>
          <a:p>
            <a:r>
              <a:rPr lang="en-US" dirty="0"/>
              <a:t>Jeans are worn by the youth as a result of China’s opening to the outside world.  </a:t>
            </a:r>
          </a:p>
        </p:txBody>
      </p:sp>
    </p:spTree>
    <p:extLst>
      <p:ext uri="{BB962C8B-B14F-4D97-AF65-F5344CB8AC3E}">
        <p14:creationId xmlns:p14="http://schemas.microsoft.com/office/powerpoint/2010/main" val="12151950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YTRIPTOCHINA 135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177" y="499680"/>
            <a:ext cx="2651760" cy="1828800"/>
          </a:xfrm>
          <a:prstGeom prst="rect">
            <a:avLst/>
          </a:prstGeom>
          <a:noFill/>
          <a:ln>
            <a:noFill/>
          </a:ln>
        </p:spPr>
      </p:pic>
      <p:pic>
        <p:nvPicPr>
          <p:cNvPr id="4" name="Picture 3" descr="MYTRIPTOCHINA 181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2169" y="499679"/>
            <a:ext cx="2743200" cy="1828800"/>
          </a:xfrm>
          <a:prstGeom prst="rect">
            <a:avLst/>
          </a:prstGeom>
          <a:noFill/>
          <a:ln>
            <a:noFill/>
          </a:ln>
        </p:spPr>
      </p:pic>
      <p:pic>
        <p:nvPicPr>
          <p:cNvPr id="5" name="Picture 4" descr="MYTRIPTOCHINA 18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3905" y="499679"/>
            <a:ext cx="2743200" cy="1828800"/>
          </a:xfrm>
          <a:prstGeom prst="rect">
            <a:avLst/>
          </a:prstGeom>
          <a:noFill/>
          <a:ln>
            <a:noFill/>
          </a:ln>
        </p:spPr>
      </p:pic>
      <p:pic>
        <p:nvPicPr>
          <p:cNvPr id="6" name="Picture 5" descr="MYTRIPTOCHINA 59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412" y="2697512"/>
            <a:ext cx="2743200" cy="1828800"/>
          </a:xfrm>
          <a:prstGeom prst="rect">
            <a:avLst/>
          </a:prstGeom>
          <a:noFill/>
          <a:ln>
            <a:noFill/>
          </a:ln>
        </p:spPr>
      </p:pic>
      <p:pic>
        <p:nvPicPr>
          <p:cNvPr id="7" name="Picture 6" descr="MYTRIPTOCHINA 26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8675" y="4934975"/>
            <a:ext cx="2651760" cy="1828800"/>
          </a:xfrm>
          <a:prstGeom prst="rect">
            <a:avLst/>
          </a:prstGeom>
          <a:noFill/>
          <a:ln>
            <a:noFill/>
          </a:ln>
        </p:spPr>
      </p:pic>
      <p:pic>
        <p:nvPicPr>
          <p:cNvPr id="8" name="Picture 7" descr="MYTRIPTOCHINA 19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23904" y="2697512"/>
            <a:ext cx="2743200" cy="1828800"/>
          </a:xfrm>
          <a:prstGeom prst="rect">
            <a:avLst/>
          </a:prstGeom>
          <a:ln>
            <a:noFill/>
          </a:ln>
          <a:effectLst>
            <a:softEdge rad="112500"/>
          </a:effectLst>
        </p:spPr>
      </p:pic>
      <p:pic>
        <p:nvPicPr>
          <p:cNvPr id="9" name="Picture 8" descr="MYTRIPTOCHINA 190"/>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22168" y="2697512"/>
            <a:ext cx="2743200" cy="1828800"/>
          </a:xfrm>
          <a:prstGeom prst="rect">
            <a:avLst/>
          </a:prstGeom>
          <a:noFill/>
          <a:ln>
            <a:noFill/>
          </a:ln>
        </p:spPr>
      </p:pic>
      <p:pic>
        <p:nvPicPr>
          <p:cNvPr id="10" name="Picture 9" descr="MYTRIPTOCHINA 180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22168" y="4934975"/>
            <a:ext cx="2651760" cy="1828800"/>
          </a:xfrm>
          <a:prstGeom prst="rect">
            <a:avLst/>
          </a:prstGeom>
          <a:noFill/>
          <a:ln>
            <a:noFill/>
          </a:ln>
        </p:spPr>
      </p:pic>
    </p:spTree>
    <p:extLst>
      <p:ext uri="{BB962C8B-B14F-4D97-AF65-F5344CB8AC3E}">
        <p14:creationId xmlns:p14="http://schemas.microsoft.com/office/powerpoint/2010/main" val="3370558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China has gone from a closed society into an open society. </a:t>
            </a:r>
          </a:p>
          <a:p>
            <a:r>
              <a:rPr lang="en-US" dirty="0"/>
              <a:t>According to Professor Wang Yingjie of Beijing Normal University, “American living style and culture came in. Coca-Cola is one of the most popular soft drinks. McDonald and Kentucky Fried Chicken are widely spread over </a:t>
            </a:r>
            <a:r>
              <a:rPr lang="en-US" dirty="0" smtClean="0"/>
              <a:t>China</a:t>
            </a:r>
            <a:r>
              <a:rPr lang="en-US" dirty="0"/>
              <a:t>. Nike shoes and fashion blue jeans are new fashion, and there is internet and opening of cultural products market. China was authorized to use </a:t>
            </a:r>
            <a:r>
              <a:rPr lang="en-US" dirty="0" smtClean="0"/>
              <a:t>the internet </a:t>
            </a:r>
            <a:r>
              <a:rPr lang="en-US" dirty="0"/>
              <a:t>in 1994</a:t>
            </a:r>
            <a:r>
              <a:rPr lang="en-US" dirty="0" smtClean="0"/>
              <a:t>.”  </a:t>
            </a:r>
            <a:endParaRPr lang="en-US" dirty="0"/>
          </a:p>
          <a:p>
            <a:pPr marL="0" indent="0">
              <a:buNone/>
            </a:pPr>
            <a:r>
              <a:rPr lang="en-US" dirty="0"/>
              <a:t>(Professor Wang </a:t>
            </a:r>
            <a:r>
              <a:rPr lang="en-US" dirty="0" err="1"/>
              <a:t>Yingjie</a:t>
            </a:r>
            <a:r>
              <a:rPr lang="en-US" dirty="0"/>
              <a:t> addressed the 2010 </a:t>
            </a:r>
            <a:r>
              <a:rPr lang="en-US" dirty="0" err="1" smtClean="0"/>
              <a:t>fulbrighters</a:t>
            </a:r>
            <a:r>
              <a:rPr lang="en-US" dirty="0" smtClean="0"/>
              <a:t> </a:t>
            </a:r>
            <a:r>
              <a:rPr lang="en-US" dirty="0"/>
              <a:t>on the topic “Dramatic social changes and educational reforms in China” on July 2, 2010 on the campus of Beijing Normal University).</a:t>
            </a:r>
          </a:p>
          <a:p>
            <a:endParaRPr lang="en-US" dirty="0"/>
          </a:p>
        </p:txBody>
      </p:sp>
    </p:spTree>
    <p:extLst>
      <p:ext uri="{BB962C8B-B14F-4D97-AF65-F5344CB8AC3E}">
        <p14:creationId xmlns:p14="http://schemas.microsoft.com/office/powerpoint/2010/main" val="3126306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This chart, taken from Professor Wang Yingjie’s presentation, gives us an idea of the number of Internet users between 2001 and 2009</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61553" y="1846349"/>
            <a:ext cx="9418320" cy="4572000"/>
          </a:xfrm>
          <a:prstGeom prst="rect">
            <a:avLst/>
          </a:prstGeom>
          <a:noFill/>
          <a:ln>
            <a:noFill/>
          </a:ln>
        </p:spPr>
      </p:pic>
    </p:spTree>
    <p:extLst>
      <p:ext uri="{BB962C8B-B14F-4D97-AF65-F5344CB8AC3E}">
        <p14:creationId xmlns:p14="http://schemas.microsoft.com/office/powerpoint/2010/main" val="2894542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3200" dirty="0"/>
              <a:t>China’s opening to the world made it possible for the </a:t>
            </a:r>
            <a:r>
              <a:rPr lang="en-US" sz="3200" dirty="0" smtClean="0"/>
              <a:t>tourism </a:t>
            </a:r>
            <a:r>
              <a:rPr lang="en-US" sz="3200" dirty="0"/>
              <a:t>industry to interact with the visitors using English as the language of international communication.  </a:t>
            </a:r>
          </a:p>
          <a:p>
            <a:r>
              <a:rPr lang="en-US" sz="3200" dirty="0" err="1"/>
              <a:t>Radtke</a:t>
            </a:r>
            <a:r>
              <a:rPr lang="en-US" sz="3200" dirty="0"/>
              <a:t> </a:t>
            </a:r>
            <a:r>
              <a:rPr lang="en-US" sz="3200" dirty="0" smtClean="0"/>
              <a:t>points </a:t>
            </a:r>
            <a:r>
              <a:rPr lang="en-US" sz="3200" dirty="0"/>
              <a:t>out that “nearly four hundred million people speak it as their mother tongue, another six hundred million as their second language. A billion are learning it, a third of the world’s population is exposed to it, and </a:t>
            </a:r>
            <a:r>
              <a:rPr lang="en-US" sz="3200" i="1" dirty="0"/>
              <a:t>The Economist </a:t>
            </a:r>
            <a:r>
              <a:rPr lang="en-US" sz="3200" dirty="0"/>
              <a:t>predicts that by 2050 half the world will be in some way proficient in it: English is globalization’s number one language, the  communicative tool for trade, techniques, and tacticians in foreign ministries around the world” (p. 8).</a:t>
            </a:r>
          </a:p>
          <a:p>
            <a:endParaRPr lang="en-US" dirty="0"/>
          </a:p>
        </p:txBody>
      </p:sp>
    </p:spTree>
    <p:extLst>
      <p:ext uri="{BB962C8B-B14F-4D97-AF65-F5344CB8AC3E}">
        <p14:creationId xmlns:p14="http://schemas.microsoft.com/office/powerpoint/2010/main" val="1204908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It is in this context that “Chinglish” came into existence in China. </a:t>
            </a:r>
          </a:p>
          <a:p>
            <a:r>
              <a:rPr lang="en-US" dirty="0"/>
              <a:t>China’s opening to the outside world made it possible for tourists to come to China. </a:t>
            </a:r>
          </a:p>
          <a:p>
            <a:pPr lvl="1"/>
            <a:r>
              <a:rPr lang="en-US" sz="2800" dirty="0"/>
              <a:t>American tourists started visiting China again since the normalization of the US-China diplomacy in  January, 1979. </a:t>
            </a:r>
          </a:p>
          <a:p>
            <a:pPr lvl="1"/>
            <a:r>
              <a:rPr lang="en-US" sz="2800" dirty="0"/>
              <a:t>The need for Chinese to use </a:t>
            </a:r>
            <a:r>
              <a:rPr lang="en-US" sz="2800" dirty="0" smtClean="0"/>
              <a:t>English continues </a:t>
            </a:r>
            <a:r>
              <a:rPr lang="en-US" sz="2800" dirty="0"/>
              <a:t>to grow as they provide directions, warnings, caution, and so forth to international visitors</a:t>
            </a:r>
          </a:p>
        </p:txBody>
      </p:sp>
    </p:spTree>
    <p:extLst>
      <p:ext uri="{BB962C8B-B14F-4D97-AF65-F5344CB8AC3E}">
        <p14:creationId xmlns:p14="http://schemas.microsoft.com/office/powerpoint/2010/main" val="17179791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350</TotalTime>
  <Words>2235</Words>
  <Application>Microsoft Office PowerPoint</Application>
  <PresentationFormat>Widescreen</PresentationFormat>
  <Paragraphs>73</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Times New Roman</vt:lpstr>
      <vt:lpstr>Office Theme</vt:lpstr>
      <vt:lpstr>THE USE OF CHINGLISH (CHNESE-ENGLISH) IN THE PUBLIC PLACES IN CHINA</vt:lpstr>
      <vt:lpstr>PowerPoint Presentation</vt:lpstr>
      <vt:lpstr>CONTEXT </vt:lpstr>
      <vt:lpstr>WHY IS CHINGLISH EVERYWHERE IN CHINA?</vt:lpstr>
      <vt:lpstr>PowerPoint Presentation</vt:lpstr>
      <vt:lpstr>PowerPoint Presentation</vt:lpstr>
      <vt:lpstr>This chart, taken from Professor Wang Yingjie’s presentation, gives us an idea of the number of Internet users between 2001 and 2009</vt:lpstr>
      <vt:lpstr>PowerPoint Presentation</vt:lpstr>
      <vt:lpstr>PowerPoint Presentation</vt:lpstr>
      <vt:lpstr>IS CHINGLISH A VARIETY OR A DIALECT OF ENGLISH?</vt:lpstr>
      <vt:lpstr>PowerPoint Presentation</vt:lpstr>
      <vt:lpstr>INTELLIGIBILITY, COMPREHENSIBILITY, INTERPRETABILITY</vt:lpstr>
      <vt:lpstr>INTELLIGIBILITY</vt:lpstr>
      <vt:lpstr>COMPREHENSIBILITY</vt:lpstr>
      <vt:lpstr>PowerPoint Presentation</vt:lpstr>
      <vt:lpstr>INTERPRETABILITY</vt:lpstr>
      <vt:lpstr>GRAMMAR ERRORS</vt:lpstr>
      <vt:lpstr>PowerPoint Presentation</vt:lpstr>
      <vt:lpstr>PowerPoint Presentation</vt:lpstr>
      <vt:lpstr>PERSONAL OBSERVATION</vt:lpstr>
      <vt:lpstr>PowerPoint Presentation</vt:lpstr>
      <vt:lpstr>PowerPoint Presentation</vt:lpstr>
      <vt:lpstr>PowerPoint Presentation</vt:lpstr>
      <vt:lpstr>PowerPoint Presentation</vt:lpstr>
      <vt:lpstr>PowerPoint Presentation</vt:lpstr>
      <vt:lpstr>PowerPoint Presentation</vt:lpstr>
    </vt:vector>
  </TitlesOfParts>
  <Company>Olivet Nazarene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USE OF CHINGLISH (CHNESE-ENGLISH) IN THE PUBLIC PLACES IN CHINA</dc:title>
  <dc:creator>Kash Mulamba</dc:creator>
  <cp:lastModifiedBy>Lisa McGrady</cp:lastModifiedBy>
  <cp:revision>35</cp:revision>
  <dcterms:created xsi:type="dcterms:W3CDTF">2019-04-09T01:02:38Z</dcterms:created>
  <dcterms:modified xsi:type="dcterms:W3CDTF">2019-04-09T19:02:19Z</dcterms:modified>
</cp:coreProperties>
</file>