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69" r:id="rId3"/>
    <p:sldId id="271" r:id="rId4"/>
    <p:sldId id="260" r:id="rId5"/>
    <p:sldId id="258" r:id="rId6"/>
    <p:sldId id="259" r:id="rId7"/>
    <p:sldId id="261" r:id="rId8"/>
    <p:sldId id="262" r:id="rId9"/>
    <p:sldId id="263" r:id="rId10"/>
    <p:sldId id="270" r:id="rId11"/>
    <p:sldId id="264" r:id="rId12"/>
    <p:sldId id="265" r:id="rId13"/>
    <p:sldId id="266" r:id="rId14"/>
    <p:sldId id="267" r:id="rId15"/>
    <p:sldId id="268" r:id="rId16"/>
  </p:sldIdLst>
  <p:sldSz cx="12192000" cy="6858000"/>
  <p:notesSz cx="7023100" cy="93091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86" autoAdjust="0"/>
    <p:restoredTop sz="94660"/>
  </p:normalViewPr>
  <p:slideViewPr>
    <p:cSldViewPr snapToGrid="0">
      <p:cViewPr varScale="1">
        <p:scale>
          <a:sx n="101" d="100"/>
          <a:sy n="101" d="100"/>
        </p:scale>
        <p:origin x="126" y="33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C3-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371600" y="1803405"/>
            <a:ext cx="9448800" cy="1825096"/>
          </a:xfrm>
        </p:spPr>
        <p:txBody>
          <a:bodyPr anchor="b">
            <a:normAutofit/>
          </a:bodyPr>
          <a:lstStyle>
            <a:lvl1pPr algn="l">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09561" y="4314328"/>
            <a:ext cx="2910840" cy="374642"/>
          </a:xfrm>
        </p:spPr>
        <p:txBody>
          <a:bodyPr/>
          <a:lstStyle/>
          <a:p>
            <a:fld id="{48A87A34-81AB-432B-8DAE-1953F412C126}" type="datetimeFigureOut">
              <a:rPr lang="en-US" dirty="0"/>
              <a:t>4/4/2019</a:t>
            </a:fld>
            <a:endParaRPr lang="en-US" dirty="0"/>
          </a:p>
        </p:txBody>
      </p:sp>
      <p:sp>
        <p:nvSpPr>
          <p:cNvPr id="5" name="Footer Placeholder 4"/>
          <p:cNvSpPr>
            <a:spLocks noGrp="1"/>
          </p:cNvSpPr>
          <p:nvPr>
            <p:ph type="ftr" sz="quarter" idx="11"/>
          </p:nvPr>
        </p:nvSpPr>
        <p:spPr>
          <a:xfrm>
            <a:off x="1371600" y="4323845"/>
            <a:ext cx="6400800" cy="365125"/>
          </a:xfrm>
        </p:spPr>
        <p:txBody>
          <a:bodyPr/>
          <a:lstStyle/>
          <a:p>
            <a:endParaRPr lang="en-US" dirty="0"/>
          </a:p>
        </p:txBody>
      </p:sp>
      <p:sp>
        <p:nvSpPr>
          <p:cNvPr id="6" name="Slide Number Placeholder 5"/>
          <p:cNvSpPr>
            <a:spLocks noGrp="1"/>
          </p:cNvSpPr>
          <p:nvPr>
            <p:ph type="sldNum" sz="quarter" idx="12"/>
          </p:nvPr>
        </p:nvSpPr>
        <p:spPr>
          <a:xfrm>
            <a:off x="8077200" y="1430866"/>
            <a:ext cx="2743200"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4/4/2019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pic>
        <p:nvPicPr>
          <p:cNvPr id="9" name="Picture 8" descr="C3-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4/4/2019</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pic>
        <p:nvPicPr>
          <p:cNvPr id="11" name="Picture 10" descr="C3-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4/4/2019</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pic>
        <p:nvPicPr>
          <p:cNvPr id="8" name="Picture 7" descr="C3-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fld id="{48A87A34-81AB-432B-8DAE-1953F412C126}" type="datetimeFigureOut">
              <a:rPr lang="en-US" dirty="0"/>
              <a:pPr/>
              <a:t>4/4/2019</a:t>
            </a:fld>
            <a:endParaRPr lang="en-US" dirty="0"/>
          </a:p>
        </p:txBody>
      </p:sp>
      <p:sp>
        <p:nvSpPr>
          <p:cNvPr id="6" name="Footer Placeholder 5"/>
          <p:cNvSpPr>
            <a:spLocks noGrp="1"/>
          </p:cNvSpPr>
          <p:nvPr>
            <p:ph type="ftr" sz="quarter" idx="11"/>
          </p:nvPr>
        </p:nvSpPr>
        <p:spPr>
          <a:xfrm>
            <a:off x="685800" y="378883"/>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4/4/2019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4/4/2019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4/4/2019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pic>
        <p:nvPicPr>
          <p:cNvPr id="9" name="Picture 8" descr="C3-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fld id="{48A87A34-81AB-432B-8DAE-1953F412C126}" type="datetimeFigureOut">
              <a:rPr lang="en-US" dirty="0"/>
              <a:pPr/>
              <a:t>4/4/2019</a:t>
            </a:fld>
            <a:endParaRPr lang="en-US" dirty="0"/>
          </a:p>
        </p:txBody>
      </p:sp>
      <p:sp>
        <p:nvSpPr>
          <p:cNvPr id="5" name="Footer Placeholder 4"/>
          <p:cNvSpPr>
            <a:spLocks noGrp="1"/>
          </p:cNvSpPr>
          <p:nvPr>
            <p:ph type="ftr" sz="quarter" idx="11"/>
          </p:nvPr>
        </p:nvSpPr>
        <p:spPr>
          <a:xfrm>
            <a:off x="685800" y="381000"/>
            <a:ext cx="6991492" cy="36512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4/4/2019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8" name="Picture 7" descr="C3-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3"/>
            <a:ext cx="10820399" cy="2801935"/>
          </a:xfrm>
        </p:spPr>
        <p:txBody>
          <a:bodyPr anchor="b">
            <a:normAutofit/>
          </a:bodyPr>
          <a:lstStyle>
            <a:lvl1pPr algn="r">
              <a:defRPr sz="4000"/>
            </a:lvl1pPr>
          </a:lstStyle>
          <a:p>
            <a:r>
              <a:rPr lang="en-US" smtClean="0"/>
              <a:t>Click to edit Master title style</a:t>
            </a:r>
            <a:endParaRPr lang="en-US" dirty="0"/>
          </a:p>
        </p:txBody>
      </p:sp>
      <p:sp>
        <p:nvSpPr>
          <p:cNvPr id="3" name="Text Placeholder 2"/>
          <p:cNvSpPr>
            <a:spLocks noGrp="1"/>
          </p:cNvSpPr>
          <p:nvPr>
            <p:ph type="body" idx="1"/>
          </p:nvPr>
        </p:nvSpPr>
        <p:spPr>
          <a:xfrm>
            <a:off x="1024467" y="3641725"/>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4/4/2019</a:t>
            </a:fld>
            <a:endParaRPr lang="en-US" dirty="0"/>
          </a:p>
        </p:txBody>
      </p:sp>
      <p:sp>
        <p:nvSpPr>
          <p:cNvPr id="5" name="Footer Placeholder 4"/>
          <p:cNvSpPr>
            <a:spLocks noGrp="1"/>
          </p:cNvSpPr>
          <p:nvPr>
            <p:ph type="ftr" sz="quarter" idx="11"/>
          </p:nvPr>
        </p:nvSpPr>
        <p:spPr>
          <a:xfrm>
            <a:off x="685800" y="381001"/>
            <a:ext cx="6991492" cy="36406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5800" y="2194559"/>
            <a:ext cx="5334000" cy="40241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2194559"/>
            <a:ext cx="5334000" cy="40241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4/4/2019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5800" y="3132666"/>
            <a:ext cx="5311775" cy="308601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3132666"/>
            <a:ext cx="5334000" cy="308601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4/4/2019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4/4/2019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4/4/2019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en-US" smtClean="0"/>
              <a:t>Click to edit Master title style</a:t>
            </a:r>
            <a:endParaRPr lang="en-US" dirty="0"/>
          </a:p>
        </p:txBody>
      </p:sp>
      <p:sp>
        <p:nvSpPr>
          <p:cNvPr id="3" name="Content Placeholder 2"/>
          <p:cNvSpPr>
            <a:spLocks noGrp="1"/>
          </p:cNvSpPr>
          <p:nvPr>
            <p:ph idx="1"/>
          </p:nvPr>
        </p:nvSpPr>
        <p:spPr>
          <a:xfrm>
            <a:off x="4995582" y="746759"/>
            <a:ext cx="6510618" cy="5471925"/>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4/4/2019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4/4/2019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C3-HD-TOP.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dirty="0"/>
              <a:pPr/>
              <a:t>4/4/2019</a:t>
            </a:fld>
            <a:endParaRPr lang="en-US" dirty="0"/>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u="sng" dirty="0"/>
              <a:t>Synthesis of Cyclopropyl Analogs of Acetylcholine</a:t>
            </a:r>
            <a:endParaRPr lang="en-US" dirty="0"/>
          </a:p>
        </p:txBody>
      </p:sp>
      <p:sp>
        <p:nvSpPr>
          <p:cNvPr id="3" name="Subtitle 2"/>
          <p:cNvSpPr>
            <a:spLocks noGrp="1"/>
          </p:cNvSpPr>
          <p:nvPr>
            <p:ph type="subTitle" idx="1"/>
          </p:nvPr>
        </p:nvSpPr>
        <p:spPr/>
        <p:txBody>
          <a:bodyPr>
            <a:noAutofit/>
          </a:bodyPr>
          <a:lstStyle/>
          <a:p>
            <a:r>
              <a:rPr lang="en-US" dirty="0"/>
              <a:t>Douglas Armstrong, Zachary </a:t>
            </a:r>
            <a:r>
              <a:rPr lang="en-US" dirty="0" smtClean="0"/>
              <a:t>Emptage and </a:t>
            </a:r>
            <a:r>
              <a:rPr lang="en-US" dirty="0"/>
              <a:t>Anderson Verhoeven</a:t>
            </a:r>
          </a:p>
        </p:txBody>
      </p:sp>
    </p:spTree>
    <p:extLst>
      <p:ext uri="{BB962C8B-B14F-4D97-AF65-F5344CB8AC3E}">
        <p14:creationId xmlns:p14="http://schemas.microsoft.com/office/powerpoint/2010/main" val="191517906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22300" y="1527245"/>
            <a:ext cx="10947400" cy="4832092"/>
          </a:xfrm>
          <a:prstGeom prst="rect">
            <a:avLst/>
          </a:prstGeom>
        </p:spPr>
        <p:txBody>
          <a:bodyPr wrap="square">
            <a:spAutoFit/>
          </a:bodyPr>
          <a:lstStyle/>
          <a:p>
            <a:r>
              <a:rPr lang="en-US" sz="2200" dirty="0"/>
              <a:t>Also, by using X-Ray crystallography, it was determined that the train of atoms in (+) - III superimpose perfectly upon the corresponding atoms in L - (+) - </a:t>
            </a:r>
            <a:r>
              <a:rPr lang="en-US" sz="2200" dirty="0" err="1"/>
              <a:t>muscarine</a:t>
            </a:r>
            <a:r>
              <a:rPr lang="en-US" sz="2200" dirty="0"/>
              <a:t>, which is the most </a:t>
            </a:r>
            <a:r>
              <a:rPr lang="en-US" sz="2200" dirty="0" err="1"/>
              <a:t>muscarinically</a:t>
            </a:r>
            <a:r>
              <a:rPr lang="en-US" sz="2200" dirty="0"/>
              <a:t> active stereoisomer. Also, the absolute configuration of (+) - III was determined to be the same as that of the </a:t>
            </a:r>
            <a:r>
              <a:rPr lang="en-US" sz="2200" dirty="0" err="1"/>
              <a:t>muscarinically</a:t>
            </a:r>
            <a:r>
              <a:rPr lang="en-US" sz="2200" dirty="0"/>
              <a:t> potent drug, acetyl - (+) - (S) - β - </a:t>
            </a:r>
            <a:r>
              <a:rPr lang="en-US" sz="2200" dirty="0" err="1"/>
              <a:t>methylcholine</a:t>
            </a:r>
            <a:r>
              <a:rPr lang="en-US" sz="2200" dirty="0"/>
              <a:t>, which is the </a:t>
            </a:r>
            <a:r>
              <a:rPr lang="en-US" sz="2200" u="sng" dirty="0" err="1"/>
              <a:t>dextro</a:t>
            </a:r>
            <a:r>
              <a:rPr lang="en-US" sz="2200" dirty="0"/>
              <a:t> (+) enantiomer.</a:t>
            </a:r>
          </a:p>
          <a:p>
            <a:endParaRPr lang="en-US" sz="2200" u="sng" dirty="0" smtClean="0"/>
          </a:p>
          <a:p>
            <a:r>
              <a:rPr lang="en-US" sz="2200" u="sng" dirty="0" smtClean="0"/>
              <a:t>Both </a:t>
            </a:r>
            <a:r>
              <a:rPr lang="en-US" sz="2200" u="sng" dirty="0"/>
              <a:t>of these findings are highly significant</a:t>
            </a:r>
            <a:r>
              <a:rPr lang="en-US" sz="2200" dirty="0" smtClean="0"/>
              <a:t>.</a:t>
            </a:r>
          </a:p>
          <a:p>
            <a:endParaRPr lang="en-US" sz="2200" dirty="0"/>
          </a:p>
          <a:p>
            <a:r>
              <a:rPr lang="en-US" sz="2200" dirty="0"/>
              <a:t>But, in contrast to the above successes in the </a:t>
            </a:r>
            <a:r>
              <a:rPr lang="en-US" sz="2200" u="sng" dirty="0"/>
              <a:t>trans</a:t>
            </a:r>
            <a:r>
              <a:rPr lang="en-US" sz="2200" dirty="0"/>
              <a:t> series, the </a:t>
            </a:r>
            <a:r>
              <a:rPr lang="en-US" sz="2200" u="sng" dirty="0"/>
              <a:t>cis</a:t>
            </a:r>
            <a:r>
              <a:rPr lang="en-US" sz="2200" dirty="0"/>
              <a:t> series was only partially successful, because for the </a:t>
            </a:r>
            <a:r>
              <a:rPr lang="en-US" sz="2200" u="sng" dirty="0"/>
              <a:t>cis</a:t>
            </a:r>
            <a:r>
              <a:rPr lang="en-US" sz="2200" dirty="0"/>
              <a:t> isomer (VI), the 45:1 ratio was very unfavorable because </a:t>
            </a:r>
            <a:r>
              <a:rPr lang="en-US" sz="2200" u="sng" dirty="0"/>
              <a:t>HUGE</a:t>
            </a:r>
            <a:r>
              <a:rPr lang="en-US" sz="2200" dirty="0"/>
              <a:t> amounts of the </a:t>
            </a:r>
            <a:r>
              <a:rPr lang="en-US" sz="2200" u="sng" dirty="0"/>
              <a:t>trans</a:t>
            </a:r>
            <a:r>
              <a:rPr lang="en-US" sz="2200" dirty="0"/>
              <a:t> isomer had to be made just to get small amounts of the </a:t>
            </a:r>
            <a:r>
              <a:rPr lang="en-US" sz="2200" u="sng" dirty="0"/>
              <a:t>cis</a:t>
            </a:r>
            <a:r>
              <a:rPr lang="en-US" sz="2200" dirty="0"/>
              <a:t> isomer, which made it problematic to carry the</a:t>
            </a:r>
          </a:p>
          <a:p>
            <a:endParaRPr lang="en-US" sz="2200" dirty="0" smtClean="0"/>
          </a:p>
        </p:txBody>
      </p:sp>
    </p:spTree>
    <p:extLst>
      <p:ext uri="{BB962C8B-B14F-4D97-AF65-F5344CB8AC3E}">
        <p14:creationId xmlns:p14="http://schemas.microsoft.com/office/powerpoint/2010/main" val="24475476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22300" y="1527245"/>
            <a:ext cx="10947400" cy="4154984"/>
          </a:xfrm>
          <a:prstGeom prst="rect">
            <a:avLst/>
          </a:prstGeom>
        </p:spPr>
        <p:txBody>
          <a:bodyPr wrap="square">
            <a:spAutoFit/>
          </a:bodyPr>
          <a:lstStyle/>
          <a:p>
            <a:r>
              <a:rPr lang="en-US" sz="2200" u="sng" dirty="0" smtClean="0"/>
              <a:t>cis</a:t>
            </a:r>
            <a:r>
              <a:rPr lang="en-US" sz="2200" dirty="0" smtClean="0"/>
              <a:t> </a:t>
            </a:r>
            <a:r>
              <a:rPr lang="en-US" sz="2200" dirty="0"/>
              <a:t>isomer through the many subsequent steps (reactions) to try to arrive at the ultimate </a:t>
            </a:r>
            <a:r>
              <a:rPr lang="en-US" sz="2200" u="sng" dirty="0"/>
              <a:t>cis</a:t>
            </a:r>
            <a:r>
              <a:rPr lang="en-US" sz="2200" dirty="0"/>
              <a:t> product (IV) (above), especially because this initial ring-forming step (to synthesize V and VI) was very early in the synthetic sequence. Several attempts were made (back at that time) to improve upon the 45:1 ratio, but all of them failed</a:t>
            </a:r>
            <a:r>
              <a:rPr lang="en-US" sz="2200" dirty="0" smtClean="0"/>
              <a:t>.</a:t>
            </a:r>
          </a:p>
          <a:p>
            <a:endParaRPr lang="en-US" sz="2200" dirty="0"/>
          </a:p>
          <a:p>
            <a:r>
              <a:rPr lang="en-US" sz="2200" dirty="0" smtClean="0"/>
              <a:t>Therefore</a:t>
            </a:r>
            <a:r>
              <a:rPr lang="en-US" sz="2200" dirty="0"/>
              <a:t>, there was only enough of the </a:t>
            </a:r>
            <a:r>
              <a:rPr lang="en-US" sz="2200" u="sng" dirty="0"/>
              <a:t>cis</a:t>
            </a:r>
            <a:r>
              <a:rPr lang="en-US" sz="2200" dirty="0"/>
              <a:t> isomer to prove only the first two synthetic reactions - - i.e., not nearly enough to prove the several additional reactions to get the ultimate </a:t>
            </a:r>
            <a:r>
              <a:rPr lang="en-US" sz="2200" u="sng" dirty="0"/>
              <a:t>cis</a:t>
            </a:r>
            <a:r>
              <a:rPr lang="en-US" sz="2200" dirty="0"/>
              <a:t> product (IV). Therefore, the other part (</a:t>
            </a:r>
            <a:r>
              <a:rPr lang="en-US" sz="2200" u="sng" dirty="0"/>
              <a:t>cis</a:t>
            </a:r>
            <a:r>
              <a:rPr lang="en-US" sz="2200" dirty="0"/>
              <a:t>) of the original hypothesis could only be tentatively stated. </a:t>
            </a:r>
          </a:p>
          <a:p>
            <a:endParaRPr lang="en-US" sz="2200" dirty="0"/>
          </a:p>
          <a:p>
            <a:endParaRPr lang="en-US" sz="2200" dirty="0" smtClean="0"/>
          </a:p>
        </p:txBody>
      </p:sp>
    </p:spTree>
    <p:extLst>
      <p:ext uri="{BB962C8B-B14F-4D97-AF65-F5344CB8AC3E}">
        <p14:creationId xmlns:p14="http://schemas.microsoft.com/office/powerpoint/2010/main" val="331337318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475693" y="559217"/>
            <a:ext cx="9677400" cy="1293028"/>
          </a:xfrm>
          <a:prstGeom prst="rect">
            <a:avLst/>
          </a:prstGeom>
        </p:spPr>
        <p:txBody>
          <a:bodyPr>
            <a:normAutofit/>
          </a:bodyPr>
          <a:lst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a:lstStyle>
          <a:p>
            <a:r>
              <a:rPr lang="en-US" sz="3600" b="1" u="sng" dirty="0" smtClean="0"/>
              <a:t>Current efforts</a:t>
            </a:r>
            <a:endParaRPr lang="en-US" sz="3600" dirty="0"/>
          </a:p>
        </p:txBody>
      </p:sp>
      <p:sp>
        <p:nvSpPr>
          <p:cNvPr id="3" name="Rectangle 2"/>
          <p:cNvSpPr/>
          <p:nvPr/>
        </p:nvSpPr>
        <p:spPr>
          <a:xfrm>
            <a:off x="635000" y="1554540"/>
            <a:ext cx="10947400" cy="2800767"/>
          </a:xfrm>
          <a:prstGeom prst="rect">
            <a:avLst/>
          </a:prstGeom>
        </p:spPr>
        <p:txBody>
          <a:bodyPr wrap="square">
            <a:spAutoFit/>
          </a:bodyPr>
          <a:lstStyle/>
          <a:p>
            <a:r>
              <a:rPr lang="en-US" sz="2200" dirty="0"/>
              <a:t>The 45:1 ratio represents the reason why the current efforts were started - - that is, to try to make the ratio considerably more favorable for the </a:t>
            </a:r>
            <a:r>
              <a:rPr lang="en-US" sz="2200" u="sng" dirty="0"/>
              <a:t>cis</a:t>
            </a:r>
            <a:r>
              <a:rPr lang="en-US" sz="2200" dirty="0"/>
              <a:t> isomer. In more recent times, the PI conceived a method which he expects will considerably improve upon that ratio, and make possible the synthesis of enough of the </a:t>
            </a:r>
            <a:r>
              <a:rPr lang="en-US" sz="2200" u="sng" dirty="0"/>
              <a:t>cis</a:t>
            </a:r>
            <a:r>
              <a:rPr lang="en-US" sz="2200" dirty="0"/>
              <a:t> isomer (VI), such that considerably more of the ultimate </a:t>
            </a:r>
            <a:r>
              <a:rPr lang="en-US" sz="2200" u="sng" dirty="0"/>
              <a:t>cis</a:t>
            </a:r>
            <a:r>
              <a:rPr lang="en-US" sz="2200" dirty="0"/>
              <a:t> product (IV) can be synthesized, and used for more decisive pharmacological and biochemical evaluations, than were possible back during the Ph.D. research. </a:t>
            </a:r>
          </a:p>
        </p:txBody>
      </p:sp>
    </p:spTree>
    <p:extLst>
      <p:ext uri="{BB962C8B-B14F-4D97-AF65-F5344CB8AC3E}">
        <p14:creationId xmlns:p14="http://schemas.microsoft.com/office/powerpoint/2010/main" val="277134738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4294967295"/>
          </p:nvPr>
        </p:nvSpPr>
        <p:spPr>
          <a:xfrm>
            <a:off x="654050" y="1622425"/>
            <a:ext cx="10979150" cy="4024313"/>
          </a:xfrm>
        </p:spPr>
        <p:txBody>
          <a:bodyPr>
            <a:noAutofit/>
          </a:bodyPr>
          <a:lstStyle/>
          <a:p>
            <a:pPr marL="0" indent="0">
              <a:lnSpc>
                <a:spcPct val="100000"/>
              </a:lnSpc>
              <a:buNone/>
            </a:pPr>
            <a:r>
              <a:rPr lang="en-US" dirty="0"/>
              <a:t>Referring to the key step (above), in which the mixture of V and VI was formed, it was expected </a:t>
            </a:r>
            <a:r>
              <a:rPr lang="en-US" u="sng" dirty="0"/>
              <a:t>not</a:t>
            </a:r>
            <a:r>
              <a:rPr lang="en-US" dirty="0"/>
              <a:t> to involve the “free” </a:t>
            </a:r>
            <a:r>
              <a:rPr lang="en-US" dirty="0" err="1"/>
              <a:t>carbene</a:t>
            </a:r>
            <a:r>
              <a:rPr lang="en-US" dirty="0"/>
              <a:t> (:CHCO</a:t>
            </a:r>
            <a:r>
              <a:rPr lang="en-US" baseline="-25000" dirty="0"/>
              <a:t>2</a:t>
            </a:r>
            <a:r>
              <a:rPr lang="en-US" dirty="0"/>
              <a:t>Et), based on literature precedent, but rather a copper complex thereof. The PI’s hypothesis is that the complex, being quite bulky, caused the formation of the </a:t>
            </a:r>
            <a:r>
              <a:rPr lang="en-US" u="sng" dirty="0"/>
              <a:t>trans</a:t>
            </a:r>
            <a:r>
              <a:rPr lang="en-US" dirty="0"/>
              <a:t> product (V) to be much more favorable than the </a:t>
            </a:r>
            <a:r>
              <a:rPr lang="en-US" u="sng" dirty="0"/>
              <a:t>cis</a:t>
            </a:r>
            <a:r>
              <a:rPr lang="en-US" dirty="0"/>
              <a:t> product, just from a sheer steric standpoint. His approach is using a method, which he conceived, which he expects will produce the free </a:t>
            </a:r>
            <a:r>
              <a:rPr lang="en-US" dirty="0" err="1"/>
              <a:t>carbene</a:t>
            </a:r>
            <a:r>
              <a:rPr lang="en-US" dirty="0"/>
              <a:t>, which, being considerably smaller than the copper complex, should give a much more favorable ratio. (That is, to create larger amounts of the </a:t>
            </a:r>
            <a:r>
              <a:rPr lang="en-US" u="sng" dirty="0"/>
              <a:t>cis</a:t>
            </a:r>
            <a:r>
              <a:rPr lang="en-US" dirty="0"/>
              <a:t> isomer (VI) in the initial formation of the cyclopropyl ring.)</a:t>
            </a:r>
          </a:p>
          <a:p>
            <a:pPr>
              <a:lnSpc>
                <a:spcPct val="100000"/>
              </a:lnSpc>
            </a:pPr>
            <a:endParaRPr lang="en-US" dirty="0"/>
          </a:p>
          <a:p>
            <a:pPr marL="0" indent="0">
              <a:lnSpc>
                <a:spcPct val="100000"/>
              </a:lnSpc>
              <a:buNone/>
            </a:pPr>
            <a:r>
              <a:rPr lang="en-US" dirty="0"/>
              <a:t>Current progress involves the synthesis of the precursors needed to “test” the above bulk-related hypothesis.</a:t>
            </a:r>
          </a:p>
        </p:txBody>
      </p:sp>
    </p:spTree>
    <p:extLst>
      <p:ext uri="{BB962C8B-B14F-4D97-AF65-F5344CB8AC3E}">
        <p14:creationId xmlns:p14="http://schemas.microsoft.com/office/powerpoint/2010/main" val="17021045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475693" y="559217"/>
            <a:ext cx="9677400" cy="1293028"/>
          </a:xfrm>
          <a:prstGeom prst="rect">
            <a:avLst/>
          </a:prstGeom>
        </p:spPr>
        <p:txBody>
          <a:bodyPr>
            <a:normAutofit/>
          </a:bodyPr>
          <a:lst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a:lstStyle>
          <a:p>
            <a:r>
              <a:rPr lang="en-US" sz="3600" b="1" u="sng" dirty="0"/>
              <a:t>FUTURE PERSPECTIVES</a:t>
            </a:r>
            <a:endParaRPr lang="en-US" sz="3600" dirty="0"/>
          </a:p>
        </p:txBody>
      </p:sp>
      <p:sp>
        <p:nvSpPr>
          <p:cNvPr id="3" name="Rectangle 2"/>
          <p:cNvSpPr/>
          <p:nvPr/>
        </p:nvSpPr>
        <p:spPr>
          <a:xfrm>
            <a:off x="635000" y="1554540"/>
            <a:ext cx="10947400" cy="5170646"/>
          </a:xfrm>
          <a:prstGeom prst="rect">
            <a:avLst/>
          </a:prstGeom>
        </p:spPr>
        <p:txBody>
          <a:bodyPr wrap="square">
            <a:spAutoFit/>
          </a:bodyPr>
          <a:lstStyle/>
          <a:p>
            <a:r>
              <a:rPr lang="en-US" sz="2200" dirty="0"/>
              <a:t>In therapeutics, muscarinic and nicotinic effects are generally used for two separate types of medical reasons (or needs). At the time of this Ph.D. work, there was very little (if any) value considered for nicotinic activity, and in fact, it was usually considered undesirable. All of that remained to be the case for many years after that. But, in recent years, the value of nicotinic effects has been explored. One example (among many) was the discovery by several scientists, including ONU alumnus, David </a:t>
            </a:r>
            <a:r>
              <a:rPr lang="en-US" sz="2200" dirty="0" err="1"/>
              <a:t>Tingley</a:t>
            </a:r>
            <a:r>
              <a:rPr lang="en-US" sz="2200" dirty="0"/>
              <a:t>, of the smoking-cessation drug, </a:t>
            </a:r>
            <a:r>
              <a:rPr lang="en-US" sz="2200" u="sng" dirty="0"/>
              <a:t>Chantix</a:t>
            </a:r>
            <a:r>
              <a:rPr lang="en-US" sz="2200" dirty="0" smtClean="0"/>
              <a:t>.</a:t>
            </a:r>
          </a:p>
          <a:p>
            <a:endParaRPr lang="en-US" sz="2200" dirty="0"/>
          </a:p>
          <a:p>
            <a:r>
              <a:rPr lang="en-US" sz="2200" dirty="0"/>
              <a:t>The more recent interest in nicotinic effects among the “scientific community” has stimulated the PI to try to “nail down” the </a:t>
            </a:r>
            <a:r>
              <a:rPr lang="en-US" sz="2200" u="sng" dirty="0"/>
              <a:t>cis</a:t>
            </a:r>
            <a:r>
              <a:rPr lang="en-US" sz="2200" dirty="0"/>
              <a:t> series, because, as a general rule in therapeutics, drugs are better if they have only one of these two types of activity, and not both.</a:t>
            </a:r>
          </a:p>
          <a:p>
            <a:endParaRPr lang="en-US" sz="2200" dirty="0"/>
          </a:p>
          <a:p>
            <a:endParaRPr lang="en-US" sz="2200" dirty="0"/>
          </a:p>
        </p:txBody>
      </p:sp>
    </p:spTree>
    <p:extLst>
      <p:ext uri="{BB962C8B-B14F-4D97-AF65-F5344CB8AC3E}">
        <p14:creationId xmlns:p14="http://schemas.microsoft.com/office/powerpoint/2010/main" val="180776742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475693" y="559217"/>
            <a:ext cx="9677400" cy="1293028"/>
          </a:xfrm>
          <a:prstGeom prst="rect">
            <a:avLst/>
          </a:prstGeom>
        </p:spPr>
        <p:txBody>
          <a:bodyPr>
            <a:normAutofit/>
          </a:bodyPr>
          <a:lst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a:lstStyle>
          <a:p>
            <a:r>
              <a:rPr lang="en-US" sz="3600" b="1" u="sng" dirty="0"/>
              <a:t>ACKNOWLEDGMENTS</a:t>
            </a:r>
            <a:endParaRPr lang="en-US" sz="3600" dirty="0"/>
          </a:p>
        </p:txBody>
      </p:sp>
      <p:sp>
        <p:nvSpPr>
          <p:cNvPr id="3" name="Rectangle 2"/>
          <p:cNvSpPr/>
          <p:nvPr/>
        </p:nvSpPr>
        <p:spPr>
          <a:xfrm>
            <a:off x="635000" y="1554540"/>
            <a:ext cx="10947400" cy="2123658"/>
          </a:xfrm>
          <a:prstGeom prst="rect">
            <a:avLst/>
          </a:prstGeom>
        </p:spPr>
        <p:txBody>
          <a:bodyPr wrap="square">
            <a:spAutoFit/>
          </a:bodyPr>
          <a:lstStyle/>
          <a:p>
            <a:r>
              <a:rPr lang="en-US" sz="2200" dirty="0"/>
              <a:t>The PI and his undergraduate researchers, Zach Emptage and Anderson Verhoeven, wish to thank </a:t>
            </a:r>
            <a:r>
              <a:rPr lang="en-US" sz="2200" dirty="0" err="1"/>
              <a:t>Craighton</a:t>
            </a:r>
            <a:r>
              <a:rPr lang="en-US" sz="2200" dirty="0"/>
              <a:t> and Linda </a:t>
            </a:r>
            <a:r>
              <a:rPr lang="en-US" sz="2200" dirty="0" err="1"/>
              <a:t>Hippenhammer</a:t>
            </a:r>
            <a:r>
              <a:rPr lang="en-US" sz="2200" dirty="0"/>
              <a:t> for their grant to support this project.</a:t>
            </a:r>
          </a:p>
          <a:p>
            <a:endParaRPr lang="en-US" sz="2200" dirty="0"/>
          </a:p>
          <a:p>
            <a:r>
              <a:rPr lang="en-US" sz="2200" dirty="0"/>
              <a:t>The PI also wishes to thank his student researches for their help with, and interest in, this project.</a:t>
            </a:r>
          </a:p>
        </p:txBody>
      </p:sp>
    </p:spTree>
    <p:extLst>
      <p:ext uri="{BB962C8B-B14F-4D97-AF65-F5344CB8AC3E}">
        <p14:creationId xmlns:p14="http://schemas.microsoft.com/office/powerpoint/2010/main" val="272778625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22600" y="218273"/>
            <a:ext cx="9169400" cy="1293028"/>
          </a:xfrm>
        </p:spPr>
        <p:txBody>
          <a:bodyPr>
            <a:normAutofit/>
          </a:bodyPr>
          <a:lstStyle/>
          <a:p>
            <a:r>
              <a:rPr lang="en-US" sz="3600" b="1" u="sng" dirty="0"/>
              <a:t>Introduction and Background</a:t>
            </a:r>
            <a:endParaRPr lang="en-US" sz="3600" dirty="0"/>
          </a:p>
        </p:txBody>
      </p:sp>
      <p:sp>
        <p:nvSpPr>
          <p:cNvPr id="3" name="Content Placeholder 2"/>
          <p:cNvSpPr>
            <a:spLocks noGrp="1"/>
          </p:cNvSpPr>
          <p:nvPr>
            <p:ph sz="half" idx="1"/>
          </p:nvPr>
        </p:nvSpPr>
        <p:spPr>
          <a:xfrm>
            <a:off x="622300" y="1636518"/>
            <a:ext cx="5016500" cy="4954782"/>
          </a:xfrm>
        </p:spPr>
        <p:txBody>
          <a:bodyPr>
            <a:normAutofit fontScale="92500"/>
          </a:bodyPr>
          <a:lstStyle/>
          <a:p>
            <a:pPr marL="0" indent="0">
              <a:lnSpc>
                <a:spcPct val="110000"/>
              </a:lnSpc>
              <a:buNone/>
            </a:pPr>
            <a:r>
              <a:rPr lang="en-US" dirty="0"/>
              <a:t>The research of Douglas Armstrong, Principal Investigator (PI), leading to his Ph.D. degree at the University of Iowa, had as its main objective to see if there is a connection between the conformations of the neurotransmitter, acetylcholine, and including the conformations of related drugs, and their muscarinic </a:t>
            </a:r>
            <a:r>
              <a:rPr lang="en-US" u="sng" dirty="0"/>
              <a:t>versus</a:t>
            </a:r>
            <a:r>
              <a:rPr lang="en-US" dirty="0"/>
              <a:t> nicotinic effects. That is, using acetylcholine itself to illustrate, the two conformations of interest, are the </a:t>
            </a:r>
            <a:r>
              <a:rPr lang="en-US" u="sng" dirty="0"/>
              <a:t>anti</a:t>
            </a:r>
            <a:r>
              <a:rPr lang="en-US" dirty="0"/>
              <a:t> conformation (I) and the </a:t>
            </a:r>
            <a:r>
              <a:rPr lang="en-US" u="sng" dirty="0"/>
              <a:t>gauche</a:t>
            </a:r>
            <a:r>
              <a:rPr lang="en-US" dirty="0"/>
              <a:t> conformation (II), as follows:</a:t>
            </a:r>
          </a:p>
          <a:p>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204677" y="1636518"/>
            <a:ext cx="5847623" cy="3799841"/>
          </a:xfrm>
          <a:prstGeom prst="rect">
            <a:avLst/>
          </a:prstGeom>
        </p:spPr>
      </p:pic>
    </p:spTree>
    <p:extLst>
      <p:ext uri="{BB962C8B-B14F-4D97-AF65-F5344CB8AC3E}">
        <p14:creationId xmlns:p14="http://schemas.microsoft.com/office/powerpoint/2010/main" val="20998540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47700" y="1600538"/>
            <a:ext cx="10922000" cy="1785104"/>
          </a:xfrm>
          <a:prstGeom prst="rect">
            <a:avLst/>
          </a:prstGeom>
        </p:spPr>
        <p:txBody>
          <a:bodyPr wrap="square">
            <a:spAutoFit/>
          </a:bodyPr>
          <a:lstStyle/>
          <a:p>
            <a:r>
              <a:rPr lang="en-US" sz="2200" dirty="0"/>
              <a:t>With conformational rotation in acetylcholine being (relatively) free, and similarly for drugs related to it, the “working hypothesis” of his Ph.D. research was that, quite possibly, one of the above conformations might be responsible for the muscarinic effect, and the other, for the nicotinic effect, and similarly for drugs related to acetylcholine.</a:t>
            </a:r>
          </a:p>
        </p:txBody>
      </p:sp>
    </p:spTree>
    <p:extLst>
      <p:ext uri="{BB962C8B-B14F-4D97-AF65-F5344CB8AC3E}">
        <p14:creationId xmlns:p14="http://schemas.microsoft.com/office/powerpoint/2010/main" val="5190897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45538" y="1587475"/>
            <a:ext cx="11089532" cy="3139321"/>
          </a:xfrm>
          <a:prstGeom prst="rect">
            <a:avLst/>
          </a:prstGeom>
        </p:spPr>
        <p:txBody>
          <a:bodyPr wrap="square">
            <a:spAutoFit/>
          </a:bodyPr>
          <a:lstStyle/>
          <a:p>
            <a:r>
              <a:rPr lang="en-US" sz="2200" dirty="0"/>
              <a:t>The emphasis was for related drugs, since acetylcholine itself is not useful as a drug. For drugs, muscarinic effects are desirable, but nicotinic effects are (usually) considered undesirable. At least, that was considered to be true back at the time of this Ph.D. work.  Therefore, the goal of this Ph.D. research was to synthesize conformationally rigid analogs of acetylcholine, in which there would be no conformational rotation, which might prove (or disprove) the above hypothesis. If proven, this would direct the synthesis of future drug molecules which would (hopefully) have potent muscarinic effects, but little or no nicotinic effects.</a:t>
            </a:r>
          </a:p>
        </p:txBody>
      </p:sp>
    </p:spTree>
    <p:extLst>
      <p:ext uri="{BB962C8B-B14F-4D97-AF65-F5344CB8AC3E}">
        <p14:creationId xmlns:p14="http://schemas.microsoft.com/office/powerpoint/2010/main" val="294998331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84199" y="1585360"/>
            <a:ext cx="10909571" cy="2911521"/>
          </a:xfrm>
        </p:spPr>
        <p:txBody>
          <a:bodyPr>
            <a:normAutofit/>
          </a:bodyPr>
          <a:lstStyle/>
          <a:p>
            <a:pPr marL="0" indent="0">
              <a:lnSpc>
                <a:spcPct val="100000"/>
              </a:lnSpc>
              <a:buNone/>
            </a:pPr>
            <a:r>
              <a:rPr lang="en-US" dirty="0" smtClean="0"/>
              <a:t>This </a:t>
            </a:r>
            <a:r>
              <a:rPr lang="en-US" dirty="0"/>
              <a:t>goal was approached via choosing the cyclopropyl ring as a means to impart conformational rigidity. Thus, the PI conceived a series of many synthetic steps (reactions) expected to lead to cyclopropyl analogs of acetylcholine, in which conformational rotation about the carbon-carbon bond of the -CH</a:t>
            </a:r>
            <a:r>
              <a:rPr lang="en-US" baseline="-25000" dirty="0"/>
              <a:t>2</a:t>
            </a:r>
            <a:r>
              <a:rPr lang="en-US" dirty="0"/>
              <a:t>-CH</a:t>
            </a:r>
            <a:r>
              <a:rPr lang="en-US" baseline="-25000" dirty="0"/>
              <a:t>2</a:t>
            </a:r>
            <a:r>
              <a:rPr lang="en-US" dirty="0"/>
              <a:t>- group (illustrated above) is prevented, via </a:t>
            </a:r>
            <a:r>
              <a:rPr lang="en-US" u="sng" dirty="0"/>
              <a:t>trans</a:t>
            </a:r>
            <a:r>
              <a:rPr lang="en-US" dirty="0"/>
              <a:t> (III)- and </a:t>
            </a:r>
            <a:r>
              <a:rPr lang="en-US" u="sng" dirty="0"/>
              <a:t>cis</a:t>
            </a:r>
            <a:r>
              <a:rPr lang="en-US" dirty="0"/>
              <a:t> (IV)- isomers, as follows:</a:t>
            </a:r>
          </a:p>
        </p:txBody>
      </p:sp>
      <p:pic>
        <p:nvPicPr>
          <p:cNvPr id="4" name="Content Placeholder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21125" y="3872184"/>
            <a:ext cx="7438917" cy="2692784"/>
          </a:xfrm>
          <a:prstGeom prst="rect">
            <a:avLst/>
          </a:prstGeom>
        </p:spPr>
      </p:pic>
    </p:spTree>
    <p:extLst>
      <p:ext uri="{BB962C8B-B14F-4D97-AF65-F5344CB8AC3E}">
        <p14:creationId xmlns:p14="http://schemas.microsoft.com/office/powerpoint/2010/main" val="320634274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4294967295"/>
          </p:nvPr>
        </p:nvSpPr>
        <p:spPr>
          <a:xfrm>
            <a:off x="641350" y="1635125"/>
            <a:ext cx="10979150" cy="4024313"/>
          </a:xfrm>
        </p:spPr>
        <p:txBody>
          <a:bodyPr/>
          <a:lstStyle/>
          <a:p>
            <a:pPr marL="0" indent="0">
              <a:lnSpc>
                <a:spcPct val="100000"/>
              </a:lnSpc>
              <a:buNone/>
            </a:pPr>
            <a:r>
              <a:rPr lang="en-US" dirty="0"/>
              <a:t>where wedges are bonds which come out toward the viewer, and where dotted bonds go back away from the viewer. Thus, the </a:t>
            </a:r>
            <a:r>
              <a:rPr lang="en-US" u="sng" dirty="0"/>
              <a:t>trans</a:t>
            </a:r>
            <a:r>
              <a:rPr lang="en-US" dirty="0"/>
              <a:t> isomer closely resembles the </a:t>
            </a:r>
            <a:r>
              <a:rPr lang="en-US" u="sng" dirty="0"/>
              <a:t>anti</a:t>
            </a:r>
            <a:r>
              <a:rPr lang="en-US" dirty="0"/>
              <a:t> conformation of acetylcholine, whereas the </a:t>
            </a:r>
            <a:r>
              <a:rPr lang="en-US" u="sng" dirty="0"/>
              <a:t>cis</a:t>
            </a:r>
            <a:r>
              <a:rPr lang="en-US" dirty="0"/>
              <a:t> isomer closely resembles the </a:t>
            </a:r>
            <a:r>
              <a:rPr lang="en-US" u="sng" dirty="0"/>
              <a:t>gauche</a:t>
            </a:r>
            <a:r>
              <a:rPr lang="en-US" dirty="0"/>
              <a:t> conformation of acetylcholine.</a:t>
            </a:r>
          </a:p>
          <a:p>
            <a:pPr>
              <a:lnSpc>
                <a:spcPct val="100000"/>
              </a:lnSpc>
            </a:pPr>
            <a:endParaRPr lang="en-US" dirty="0"/>
          </a:p>
          <a:p>
            <a:pPr marL="0" indent="0">
              <a:lnSpc>
                <a:spcPct val="100000"/>
              </a:lnSpc>
              <a:buNone/>
            </a:pPr>
            <a:r>
              <a:rPr lang="en-US" dirty="0"/>
              <a:t>The key step leading ultimately to the Ph.D. synthesis of the above </a:t>
            </a:r>
            <a:r>
              <a:rPr lang="en-US" u="sng" dirty="0"/>
              <a:t>trans</a:t>
            </a:r>
            <a:r>
              <a:rPr lang="en-US" dirty="0"/>
              <a:t>- and </a:t>
            </a:r>
            <a:r>
              <a:rPr lang="en-US" u="sng" dirty="0"/>
              <a:t>cis</a:t>
            </a:r>
            <a:r>
              <a:rPr lang="en-US" dirty="0"/>
              <a:t>- isomers, was the initial formation of the cyclopropyl ring via the following copper-catalyzed reaction, which was very early in the synthetic sequence.</a:t>
            </a:r>
          </a:p>
        </p:txBody>
      </p:sp>
    </p:spTree>
    <p:extLst>
      <p:ext uri="{BB962C8B-B14F-4D97-AF65-F5344CB8AC3E}">
        <p14:creationId xmlns:p14="http://schemas.microsoft.com/office/powerpoint/2010/main" val="105804856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618421" y="3520841"/>
            <a:ext cx="10980019" cy="3032358"/>
          </a:xfrm>
        </p:spPr>
        <p:txBody>
          <a:bodyPr>
            <a:normAutofit lnSpcReduction="10000"/>
          </a:bodyPr>
          <a:lstStyle/>
          <a:p>
            <a:pPr marL="0" indent="0">
              <a:lnSpc>
                <a:spcPct val="110000"/>
              </a:lnSpc>
              <a:buNone/>
            </a:pPr>
            <a:r>
              <a:rPr lang="en-US" dirty="0" smtClean="0"/>
              <a:t>The </a:t>
            </a:r>
            <a:r>
              <a:rPr lang="en-US" dirty="0"/>
              <a:t>“squiggly” bond indicates a mixture of </a:t>
            </a:r>
            <a:r>
              <a:rPr lang="en-US" u="sng" dirty="0"/>
              <a:t>trans</a:t>
            </a:r>
            <a:r>
              <a:rPr lang="en-US" dirty="0"/>
              <a:t> (V) and </a:t>
            </a:r>
            <a:r>
              <a:rPr lang="en-US" u="sng" dirty="0"/>
              <a:t>cis</a:t>
            </a:r>
            <a:r>
              <a:rPr lang="en-US" dirty="0"/>
              <a:t> (VI) isomers (formed as products). </a:t>
            </a:r>
          </a:p>
          <a:p>
            <a:pPr>
              <a:lnSpc>
                <a:spcPct val="110000"/>
              </a:lnSpc>
            </a:pPr>
            <a:endParaRPr lang="en-US" dirty="0"/>
          </a:p>
          <a:p>
            <a:pPr marL="0" indent="0">
              <a:lnSpc>
                <a:spcPct val="110000"/>
              </a:lnSpc>
              <a:buNone/>
            </a:pPr>
            <a:r>
              <a:rPr lang="en-US" dirty="0"/>
              <a:t>The PI selected the 2-tetrahydropyranyl group because of its known “protection” of -OH groups, knowing that cyclopropyl alcohol and its derivatives are known to “open the ring” under certain conditions. But, with 2-tetrahydropyranyl ethers being cleaved under acidic conditions, he had to  select subsequent reactions as being under basic or neutral conditions. </a:t>
            </a:r>
          </a:p>
          <a:p>
            <a:pPr marL="0" indent="0">
              <a:buNone/>
            </a:pPr>
            <a:endParaRPr lang="en-US"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62274" y="1193624"/>
            <a:ext cx="7892314" cy="2136717"/>
          </a:xfrm>
          <a:prstGeom prst="rect">
            <a:avLst/>
          </a:prstGeom>
        </p:spPr>
      </p:pic>
    </p:spTree>
    <p:extLst>
      <p:ext uri="{BB962C8B-B14F-4D97-AF65-F5344CB8AC3E}">
        <p14:creationId xmlns:p14="http://schemas.microsoft.com/office/powerpoint/2010/main" val="164962153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4294967295"/>
          </p:nvPr>
        </p:nvSpPr>
        <p:spPr>
          <a:xfrm>
            <a:off x="654050" y="1622425"/>
            <a:ext cx="10979150" cy="4024313"/>
          </a:xfrm>
        </p:spPr>
        <p:txBody>
          <a:bodyPr>
            <a:noAutofit/>
          </a:bodyPr>
          <a:lstStyle/>
          <a:p>
            <a:pPr marL="0" indent="0">
              <a:lnSpc>
                <a:spcPct val="100000"/>
              </a:lnSpc>
              <a:buNone/>
            </a:pPr>
            <a:r>
              <a:rPr lang="en-US" dirty="0"/>
              <a:t>The mixture of product isomers was </a:t>
            </a:r>
            <a:r>
              <a:rPr lang="en-US" u="sng" dirty="0"/>
              <a:t>trans</a:t>
            </a:r>
            <a:r>
              <a:rPr lang="en-US" dirty="0"/>
              <a:t> (V) : </a:t>
            </a:r>
            <a:r>
              <a:rPr lang="en-US" u="sng" dirty="0"/>
              <a:t>cis</a:t>
            </a:r>
            <a:r>
              <a:rPr lang="en-US" dirty="0"/>
              <a:t> (VI) = 45:1. Naturally, this ratio was very favorable for carrying the </a:t>
            </a:r>
            <a:r>
              <a:rPr lang="en-US" u="sng" dirty="0"/>
              <a:t>trans</a:t>
            </a:r>
            <a:r>
              <a:rPr lang="en-US" dirty="0"/>
              <a:t> isomer (V) through the many synthetic steps to reach the ultimate </a:t>
            </a:r>
            <a:r>
              <a:rPr lang="en-US" u="sng" dirty="0"/>
              <a:t>trans</a:t>
            </a:r>
            <a:r>
              <a:rPr lang="en-US" dirty="0"/>
              <a:t> product (III) (above). This allowed the PI to synthesize enough of the ultimate </a:t>
            </a:r>
            <a:r>
              <a:rPr lang="en-US" u="sng" dirty="0"/>
              <a:t>trans</a:t>
            </a:r>
            <a:r>
              <a:rPr lang="en-US" dirty="0"/>
              <a:t> product for it to be thoroughly evaluated, both pharmacologically and biochemically. It was found to have strong muscarinic activity and virtually no nicotinic activity. Thus, one part (</a:t>
            </a:r>
            <a:r>
              <a:rPr lang="en-US" u="sng" dirty="0"/>
              <a:t>trans</a:t>
            </a:r>
            <a:r>
              <a:rPr lang="en-US" dirty="0"/>
              <a:t>) of the original hypothesis was established. That is, this suggested that the </a:t>
            </a:r>
            <a:r>
              <a:rPr lang="en-US" u="sng" dirty="0"/>
              <a:t>anti</a:t>
            </a:r>
            <a:r>
              <a:rPr lang="en-US" dirty="0"/>
              <a:t> conformation (I) of acetylcholine is responsible for its muscarinic activity, and similarly for related drug molecules.</a:t>
            </a:r>
          </a:p>
          <a:p>
            <a:pPr marL="0" indent="0">
              <a:buNone/>
            </a:pPr>
            <a:endParaRPr lang="en-US" dirty="0"/>
          </a:p>
        </p:txBody>
      </p:sp>
    </p:spTree>
    <p:extLst>
      <p:ext uri="{BB962C8B-B14F-4D97-AF65-F5344CB8AC3E}">
        <p14:creationId xmlns:p14="http://schemas.microsoft.com/office/powerpoint/2010/main" val="7711054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35000" y="1589038"/>
            <a:ext cx="11150600" cy="2462213"/>
          </a:xfrm>
          <a:prstGeom prst="rect">
            <a:avLst/>
          </a:prstGeom>
        </p:spPr>
        <p:txBody>
          <a:bodyPr wrap="square">
            <a:spAutoFit/>
          </a:bodyPr>
          <a:lstStyle/>
          <a:p>
            <a:r>
              <a:rPr lang="en-US" sz="2200" dirty="0"/>
              <a:t>Turning from geometric isomers (</a:t>
            </a:r>
            <a:r>
              <a:rPr lang="en-US" sz="2200" u="sng" dirty="0"/>
              <a:t>trans</a:t>
            </a:r>
            <a:r>
              <a:rPr lang="en-US" sz="2200" dirty="0"/>
              <a:t> vs. </a:t>
            </a:r>
            <a:r>
              <a:rPr lang="en-US" sz="2200" u="sng" dirty="0"/>
              <a:t>cis</a:t>
            </a:r>
            <a:r>
              <a:rPr lang="en-US" sz="2200" dirty="0"/>
              <a:t>) to enantiomers, in the </a:t>
            </a:r>
            <a:r>
              <a:rPr lang="en-US" sz="2200" u="sng" dirty="0"/>
              <a:t>trans</a:t>
            </a:r>
            <a:r>
              <a:rPr lang="en-US" sz="2200" dirty="0"/>
              <a:t> synthetic series, one of the intermediates was resolved, thus separating the two enantiomers from each other. Then, each enantiomer was put through the rest of the synthetic sequence, to obtain the two enantiomers of the ultimate </a:t>
            </a:r>
            <a:r>
              <a:rPr lang="en-US" sz="2200" u="sng" dirty="0"/>
              <a:t>trans</a:t>
            </a:r>
            <a:r>
              <a:rPr lang="en-US" sz="2200" dirty="0"/>
              <a:t> product - - i.e., (+) - III and (-) - III - - each of which was evaluated pharmacologically for muscarinic activity. The </a:t>
            </a:r>
            <a:r>
              <a:rPr lang="en-US" sz="2200" u="sng" dirty="0" err="1"/>
              <a:t>dextro</a:t>
            </a:r>
            <a:r>
              <a:rPr lang="en-US" sz="2200" dirty="0"/>
              <a:t> enantiomer, (+) - III, was found to have much more potent muscarinic activity than its enantiomer, (-) - III. </a:t>
            </a:r>
          </a:p>
        </p:txBody>
      </p:sp>
    </p:spTree>
    <p:extLst>
      <p:ext uri="{BB962C8B-B14F-4D97-AF65-F5344CB8AC3E}">
        <p14:creationId xmlns:p14="http://schemas.microsoft.com/office/powerpoint/2010/main" val="1640516484"/>
      </p:ext>
    </p:extLst>
  </p:cSld>
  <p:clrMapOvr>
    <a:masterClrMapping/>
  </p:clrMapOvr>
  <p:timing>
    <p:tnLst>
      <p:par>
        <p:cTn id="1" dur="indefinite" restart="never" nodeType="tmRoot"/>
      </p:par>
    </p:tnLst>
  </p:timing>
</p:sld>
</file>

<file path=ppt/theme/theme1.xml><?xml version="1.0" encoding="utf-8"?>
<a:theme xmlns:a="http://schemas.openxmlformats.org/drawingml/2006/main" name="Vapor Trail">
  <a:themeElements>
    <a:clrScheme name="Vapor Trail">
      <a:dk1>
        <a:sysClr val="windowText" lastClr="000000"/>
      </a:dk1>
      <a:lt1>
        <a:sysClr val="window" lastClr="FFFFFF"/>
      </a:lt1>
      <a:dk2>
        <a:srgbClr val="454545"/>
      </a:dk2>
      <a:lt2>
        <a:srgbClr val="DADADA"/>
      </a:lt2>
      <a:accent1>
        <a:srgbClr val="C4220D"/>
      </a:accent1>
      <a:accent2>
        <a:srgbClr val="EB7712"/>
      </a:accent2>
      <a:accent3>
        <a:srgbClr val="ECBD31"/>
      </a:accent3>
      <a:accent4>
        <a:srgbClr val="92CE4A"/>
      </a:accent4>
      <a:accent5>
        <a:srgbClr val="50CFB4"/>
      </a:accent5>
      <a:accent6>
        <a:srgbClr val="0D8EC5"/>
      </a:accent6>
      <a:hlink>
        <a:srgbClr val="EA5A0C"/>
      </a:hlink>
      <a:folHlink>
        <a:srgbClr val="F09D3A"/>
      </a:folHlink>
    </a:clrScheme>
    <a:fontScheme name="Vapor Trail">
      <a:majorFont>
        <a:latin typeface="Century Gothic" panose="020B0502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apor Trail">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FE1EB5C7-81A8-4CBA-AE6E-B3BF73DC3895}"/>
    </a:ext>
  </a:extLst>
</a:theme>
</file>

<file path=docProps/app.xml><?xml version="1.0" encoding="utf-8"?>
<Properties xmlns="http://schemas.openxmlformats.org/officeDocument/2006/extended-properties" xmlns:vt="http://schemas.openxmlformats.org/officeDocument/2006/docPropsVTypes">
  <Template>TM04033937[[fn=Vapor Trail]]</Template>
  <TotalTime>141</TotalTime>
  <Words>1545</Words>
  <Application>Microsoft Office PowerPoint</Application>
  <PresentationFormat>Widescreen</PresentationFormat>
  <Paragraphs>36</Paragraphs>
  <Slides>15</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15</vt:i4>
      </vt:variant>
    </vt:vector>
  </HeadingPairs>
  <TitlesOfParts>
    <vt:vector size="18" baseType="lpstr">
      <vt:lpstr>Arial</vt:lpstr>
      <vt:lpstr>Century Gothic</vt:lpstr>
      <vt:lpstr>Vapor Trail</vt:lpstr>
      <vt:lpstr>Synthesis of Cyclopropyl Analogs of Acetylcholine</vt:lpstr>
      <vt:lpstr>Introduction and Background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ONU2013</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Synthesis of Cyclopropyl Analogs of Acetylcholine</dc:title>
  <dc:creator>Tina Bruner</dc:creator>
  <cp:lastModifiedBy>Jasmine Cieszynski</cp:lastModifiedBy>
  <cp:revision>9</cp:revision>
  <cp:lastPrinted>2019-04-04T18:04:38Z</cp:lastPrinted>
  <dcterms:created xsi:type="dcterms:W3CDTF">2019-04-04T17:09:49Z</dcterms:created>
  <dcterms:modified xsi:type="dcterms:W3CDTF">2019-04-05T00:11:06Z</dcterms:modified>
</cp:coreProperties>
</file>