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71" r:id="rId4"/>
    <p:sldId id="272" r:id="rId5"/>
    <p:sldId id="273" r:id="rId6"/>
    <p:sldId id="276" r:id="rId7"/>
    <p:sldId id="277" r:id="rId8"/>
    <p:sldId id="278" r:id="rId9"/>
    <p:sldId id="294" r:id="rId10"/>
    <p:sldId id="274" r:id="rId11"/>
    <p:sldId id="298" r:id="rId12"/>
    <p:sldId id="269" r:id="rId13"/>
    <p:sldId id="295" r:id="rId14"/>
    <p:sldId id="282" r:id="rId15"/>
    <p:sldId id="258" r:id="rId16"/>
    <p:sldId id="288" r:id="rId17"/>
    <p:sldId id="267" r:id="rId18"/>
    <p:sldId id="289" r:id="rId19"/>
    <p:sldId id="297" r:id="rId20"/>
    <p:sldId id="264" r:id="rId21"/>
    <p:sldId id="281" r:id="rId22"/>
    <p:sldId id="296" r:id="rId23"/>
    <p:sldId id="291" r:id="rId24"/>
    <p:sldId id="270" r:id="rId25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2" autoAdjust="0"/>
    <p:restoredTop sz="72727" autoAdjust="0"/>
  </p:normalViewPr>
  <p:slideViewPr>
    <p:cSldViewPr snapToGrid="0">
      <p:cViewPr varScale="1">
        <p:scale>
          <a:sx n="78" d="100"/>
          <a:sy n="78" d="100"/>
        </p:scale>
        <p:origin x="3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2040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Hispanic Students' Graduation Rates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2178234271131623E-2"/>
          <c:y val="0.16446353510621736"/>
          <c:w val="0.90249880727070719"/>
          <c:h val="0.7215048695135286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'Graduation Chart'!$B$1</c:f>
              <c:strCache>
                <c:ptCount val="1"/>
                <c:pt idx="0">
                  <c:v> Hispanic Students' Graduation Rates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cat>
            <c:strRef>
              <c:f>'Graduation Chart'!$A$2:$A$3</c:f>
              <c:strCache>
                <c:ptCount val="2"/>
                <c:pt idx="0">
                  <c:v>506 Students: ENGAGED in at least one student organization</c:v>
                </c:pt>
                <c:pt idx="1">
                  <c:v>506 Students: NOT ENGAGED in any student organization</c:v>
                </c:pt>
              </c:strCache>
            </c:strRef>
          </c:cat>
          <c:val>
            <c:numRef>
              <c:f>'Graduation Chart'!$B$2:$B$3</c:f>
              <c:numCache>
                <c:formatCode>0%</c:formatCode>
                <c:ptCount val="2"/>
                <c:pt idx="0">
                  <c:v>0.37</c:v>
                </c:pt>
                <c:pt idx="1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80-47D9-83DA-202FA8C06E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7225807"/>
        <c:axId val="263101743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'Graduation Chart'!$C$1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dk1">
                      <a:tint val="55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'Graduation Chart'!$A$2:$A$3</c15:sqref>
                        </c15:formulaRef>
                      </c:ext>
                    </c:extLst>
                    <c:strCache>
                      <c:ptCount val="2"/>
                      <c:pt idx="0">
                        <c:v>506 Students: ENGAGED in at least one student organization</c:v>
                      </c:pt>
                      <c:pt idx="1">
                        <c:v>506 Students: NOT ENGAGED in any student organization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'Graduation Chart'!$C$2:$C$3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F780-47D9-83DA-202FA8C06E28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'Graduation Chart'!$D$1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dk1">
                      <a:tint val="75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'Graduation Chart'!$A$2:$A$3</c15:sqref>
                        </c15:formulaRef>
                      </c:ext>
                    </c:extLst>
                    <c:strCache>
                      <c:ptCount val="2"/>
                      <c:pt idx="0">
                        <c:v>506 Students: ENGAGED in at least one student organization</c:v>
                      </c:pt>
                      <c:pt idx="1">
                        <c:v>506 Students: NOT ENGAGED in any student organization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'Graduation Chart'!$D$2:$D$3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F780-47D9-83DA-202FA8C06E28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'Graduation Chart'!$E$1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dk1">
                      <a:tint val="985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'Graduation Chart'!$A$2:$A$3</c15:sqref>
                        </c15:formulaRef>
                      </c:ext>
                    </c:extLst>
                    <c:strCache>
                      <c:ptCount val="2"/>
                      <c:pt idx="0">
                        <c:v>506 Students: ENGAGED in at least one student organization</c:v>
                      </c:pt>
                      <c:pt idx="1">
                        <c:v>506 Students: NOT ENGAGED in any student organization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'Graduation Chart'!$E$2:$E$3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F780-47D9-83DA-202FA8C06E28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'Graduation Chart'!$F$1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dk1">
                      <a:tint val="3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'Graduation Chart'!$A$2:$A$3</c15:sqref>
                        </c15:formulaRef>
                      </c:ext>
                    </c:extLst>
                    <c:strCache>
                      <c:ptCount val="2"/>
                      <c:pt idx="0">
                        <c:v>506 Students: ENGAGED in at least one student organization</c:v>
                      </c:pt>
                      <c:pt idx="1">
                        <c:v>506 Students: NOT ENGAGED in any student organization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'Graduation Chart'!$F$2:$F$3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F780-47D9-83DA-202FA8C06E28}"/>
                  </c:ext>
                </c:extLst>
              </c15:ser>
            </c15:filteredBarSeries>
          </c:ext>
        </c:extLst>
      </c:barChart>
      <c:catAx>
        <c:axId val="3772258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3101743"/>
        <c:crosses val="autoZero"/>
        <c:auto val="1"/>
        <c:lblAlgn val="ctr"/>
        <c:lblOffset val="100"/>
        <c:noMultiLvlLbl val="0"/>
      </c:catAx>
      <c:valAx>
        <c:axId val="263101743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7225807"/>
        <c:crosses val="autoZero"/>
        <c:crossBetween val="between"/>
      </c:valAx>
      <c:spPr>
        <a:noFill/>
        <a:ln w="19050">
          <a:solidFill>
            <a:sysClr val="windowText" lastClr="000000"/>
          </a:solidFill>
        </a:ln>
        <a:effectLst/>
      </c:spPr>
    </c:plotArea>
    <c:plotVisOnly val="1"/>
    <c:dispBlanksAs val="gap"/>
    <c:showDLblsOverMax val="0"/>
  </c:chart>
  <c:spPr>
    <a:solidFill>
      <a:sysClr val="window" lastClr="FFFFFF"/>
    </a:solidFill>
    <a:ln w="19050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r>
              <a:rPr lang="en-US" dirty="0" smtClean="0"/>
              <a:t>Alvarez     #1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934789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EC9A6B58-8E0A-4A34-B9BE-3417D93F7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6180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D93F6E7-C938-4FD9-A76A-C8A14B613F1A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2CE99572-6348-45D5-8F78-FC755DF83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150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5116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lvl="0" indent="-228600">
              <a:buAutoNum type="arabicParenR"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673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1113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6729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9396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370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3128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332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 defTabSz="933237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6295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 defTabSz="933237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838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 defTabSz="933237">
              <a:buFont typeface="Arial" panose="020B0604020202020204" pitchFamily="34" charset="0"/>
              <a:buNone/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1351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485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982" indent="-174982">
              <a:buFont typeface="Arial" panose="020B0604020202020204" pitchFamily="34" charset="0"/>
              <a:buChar char="•"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3174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8909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3216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4389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8658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709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820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982" indent="-174982">
              <a:buFont typeface="Arial" panose="020B0604020202020204" pitchFamily="34" charset="0"/>
              <a:buChar char="•"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944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982" indent="-174982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391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480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4114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978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99572-6348-45D5-8F78-FC755DF8303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415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D61C-0B66-4D11-BE72-B5F779739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257" y="1375526"/>
            <a:ext cx="11062725" cy="2221397"/>
          </a:xfrm>
        </p:spPr>
        <p:txBody>
          <a:bodyPr>
            <a:normAutofit/>
          </a:bodyPr>
          <a:lstStyle/>
          <a:p>
            <a:pPr algn="ctr"/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community college student organizations </a:t>
            </a:r>
            <a:b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Hispanic students’ gpa, retention, </a:t>
            </a:r>
            <a:b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graduation rates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922E69-1DAB-45D0-9EE1-6712030BBF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8018" y="3098503"/>
            <a:ext cx="9448800" cy="2383971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</a:p>
          <a:p>
            <a:pPr algn="ctr"/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JoAnne Alvarez</a:t>
            </a:r>
          </a:p>
          <a:p>
            <a:pPr algn="ctr"/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Colloquium- April 18, 2020</a:t>
            </a:r>
          </a:p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Advisor: Dr. Roxanne Forgrave</a:t>
            </a:r>
          </a:p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Reader: Dr. Robert E. Hull</a:t>
            </a:r>
          </a:p>
        </p:txBody>
      </p:sp>
    </p:spTree>
    <p:extLst>
      <p:ext uri="{BB962C8B-B14F-4D97-AF65-F5344CB8AC3E}">
        <p14:creationId xmlns:p14="http://schemas.microsoft.com/office/powerpoint/2010/main" val="59503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1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6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E623C-D847-4CB5-9A48-ABF4E2750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 (RQ) 1-3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55008C-4051-48A8-AEEA-BCA6FF995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3618" y="1903247"/>
            <a:ext cx="10820400" cy="4553537"/>
          </a:xfrm>
        </p:spPr>
        <p:txBody>
          <a:bodyPr>
            <a:normAutofit/>
          </a:bodyPr>
          <a:lstStyle/>
          <a:p>
            <a:endParaRPr lang="en-US" sz="2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difference exists between Hispanic students’:</a:t>
            </a:r>
          </a:p>
          <a:p>
            <a:pPr marL="742950" indent="-742950">
              <a:buAutoNum type="arabicParenR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GPAs </a:t>
            </a:r>
          </a:p>
          <a:p>
            <a:pPr marL="742950" indent="-742950">
              <a:buAutoNum type="arabicParenR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retention rates</a:t>
            </a:r>
          </a:p>
          <a:p>
            <a:pPr marL="742950" indent="-742950">
              <a:buAutoNum type="arabicParenR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rates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those engaged in at least one community college student organization versus those not engaged?</a:t>
            </a:r>
            <a:endParaRPr lang="en-US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45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significance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6855" y="2306782"/>
            <a:ext cx="10349345" cy="3499658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Hispanic students and families</a:t>
            </a:r>
          </a:p>
          <a:p>
            <a:pPr lvl="1"/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Student retention and graduation</a:t>
            </a:r>
          </a:p>
          <a:p>
            <a:pPr marL="0" lvl="0" indent="0">
              <a:buNone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Community colleges:</a:t>
            </a:r>
          </a:p>
          <a:p>
            <a:pPr lvl="1"/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College administrators</a:t>
            </a:r>
          </a:p>
          <a:p>
            <a:pPr lvl="1"/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Faculty/staff</a:t>
            </a:r>
          </a:p>
          <a:p>
            <a:pPr lvl="2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Student involvement and academic success</a:t>
            </a:r>
          </a:p>
        </p:txBody>
      </p:sp>
    </p:spTree>
    <p:extLst>
      <p:ext uri="{BB962C8B-B14F-4D97-AF65-F5344CB8AC3E}">
        <p14:creationId xmlns:p14="http://schemas.microsoft.com/office/powerpoint/2010/main" val="22096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6" dur="1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design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7401"/>
            <a:ext cx="10820400" cy="4036226"/>
          </a:xfrm>
        </p:spPr>
        <p:txBody>
          <a:bodyPr/>
          <a:lstStyle/>
          <a:p>
            <a:pPr marL="0" lv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Pre-existing, quantitative data</a:t>
            </a:r>
          </a:p>
          <a:p>
            <a:pPr marL="0" lvl="0" indent="0">
              <a:buNone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RQ1: Independent </a:t>
            </a:r>
            <a:r>
              <a:rPr lang="en-US" sz="3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-test: (</a:t>
            </a:r>
            <a:r>
              <a:rPr lang="en-US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Yockey</a:t>
            </a:r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2019)</a:t>
            </a:r>
          </a:p>
          <a:p>
            <a:pPr lvl="2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GPA means compared </a:t>
            </a:r>
          </a:p>
          <a:p>
            <a:pPr lvl="2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distinct groups</a:t>
            </a:r>
          </a:p>
          <a:p>
            <a:pPr lvl="3"/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Self-identified Hispanic students - Engaged</a:t>
            </a:r>
          </a:p>
          <a:p>
            <a:pPr lvl="3"/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Self-identified Hispanic students – Non-engaged</a:t>
            </a:r>
          </a:p>
          <a:p>
            <a:pPr lvl="0"/>
            <a:endParaRPr lang="en-US" sz="3600" dirty="0">
              <a:solidFill>
                <a:srgbClr val="45454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3200" dirty="0">
              <a:solidFill>
                <a:srgbClr val="45454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699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6" dur="1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design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08018"/>
            <a:ext cx="10820400" cy="48213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Pre-existing, quantitative data</a:t>
            </a:r>
          </a:p>
          <a:p>
            <a:pPr marL="0" indent="0">
              <a:buNone/>
            </a:pP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RQ 2/RQ3: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Chi-square test: (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Yockey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2019)</a:t>
            </a:r>
          </a:p>
          <a:p>
            <a:pPr lvl="2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distinct groups compared</a:t>
            </a:r>
          </a:p>
          <a:p>
            <a:pPr lvl="3"/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Self-identified Hispanic students - Engaged</a:t>
            </a:r>
          </a:p>
          <a:p>
            <a:pPr lvl="3"/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Self-identified Hispanic students – Non-engaged</a:t>
            </a:r>
          </a:p>
          <a:p>
            <a:pPr marL="1371600" lvl="3" indent="0">
              <a:buNone/>
            </a:pP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RQ2 Retention Rates/RQ3 Graduation Rates</a:t>
            </a:r>
          </a:p>
          <a:p>
            <a:pPr lvl="3"/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Nominal Scale – Units/Categories</a:t>
            </a:r>
          </a:p>
          <a:p>
            <a:pPr marL="3657600" lvl="8" indent="0">
              <a:buNone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(</a:t>
            </a:r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Leedy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Ormrod, 2016)</a:t>
            </a:r>
          </a:p>
          <a:p>
            <a:pPr lvl="0"/>
            <a:endParaRPr lang="en-US" sz="3200" dirty="0">
              <a:solidFill>
                <a:srgbClr val="45454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80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6" dur="1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8" dur="1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20" dur="1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9D8E6-2FD2-48B6-8C0C-704136669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participants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8AFB57-A159-42CF-964B-9C9FD21A22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7944" y="1870365"/>
            <a:ext cx="10885713" cy="4654534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Self-identified Hispanic students; 18 years or older</a:t>
            </a:r>
          </a:p>
          <a:p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Attended a Midwestern, statewide community college</a:t>
            </a:r>
          </a:p>
          <a:p>
            <a:pPr lvl="1"/>
            <a:r>
              <a:rPr lang="en-US" sz="3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 community college system; 40 sites and campuses</a:t>
            </a:r>
          </a:p>
          <a:p>
            <a:pPr marL="457200" lvl="1" indent="0">
              <a:buNone/>
            </a:pP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Registered for classes; fall 2017</a:t>
            </a:r>
          </a:p>
          <a:p>
            <a:pPr marL="0" indent="0">
              <a:buNone/>
            </a:pP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Degree seeking:</a:t>
            </a:r>
          </a:p>
          <a:p>
            <a:pPr lvl="1"/>
            <a:r>
              <a:rPr lang="en-US" sz="3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Certificate, Technical Certificate, Associate</a:t>
            </a:r>
            <a:endParaRPr lang="en-US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3600" dirty="0">
              <a:solidFill>
                <a:prstClr val="white">
                  <a:lumMod val="6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>
              <a:solidFill>
                <a:schemeClr val="tx1">
                  <a:lumMod val="6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1600" dirty="0">
              <a:solidFill>
                <a:schemeClr val="tx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1600" dirty="0">
              <a:solidFill>
                <a:schemeClr val="tx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3200" dirty="0">
              <a:solidFill>
                <a:prstClr val="white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32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34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6" dur="1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9D8E6-2FD2-48B6-8C0C-704136669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8AFB57-A159-42CF-964B-9C9FD21A22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963" y="1828800"/>
            <a:ext cx="11042073" cy="473825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Pre-existing data, Fall 2017: </a:t>
            </a:r>
          </a:p>
          <a:p>
            <a:pPr lvl="1"/>
            <a:r>
              <a:rPr lang="en-US" sz="3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 file drop (1,521 unduplicated students)</a:t>
            </a:r>
          </a:p>
          <a:p>
            <a:pPr lvl="2"/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Statewide registered</a:t>
            </a:r>
          </a:p>
          <a:p>
            <a:pPr lvl="1"/>
            <a:r>
              <a:rPr lang="en-US" sz="3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Flash drive (over 2000 duplicate students)</a:t>
            </a:r>
          </a:p>
          <a:p>
            <a:pPr lvl="2"/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Student life membership: final size - 506 unduplicated</a:t>
            </a:r>
          </a:p>
          <a:p>
            <a:pPr lvl="1"/>
            <a:r>
              <a:rPr lang="en-US" sz="3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Systemic sampling used; every 2</a:t>
            </a:r>
            <a:r>
              <a:rPr lang="en-US" sz="34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3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student selected</a:t>
            </a:r>
          </a:p>
          <a:p>
            <a:pPr lvl="0"/>
            <a:endParaRPr lang="en-US" sz="3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3600" dirty="0">
              <a:solidFill>
                <a:prstClr val="white">
                  <a:lumMod val="6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>
              <a:solidFill>
                <a:schemeClr val="tx1">
                  <a:lumMod val="6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1600" dirty="0">
              <a:solidFill>
                <a:schemeClr val="tx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1600" dirty="0">
              <a:solidFill>
                <a:schemeClr val="tx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3200" dirty="0">
              <a:solidFill>
                <a:prstClr val="white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32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05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6" dur="1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ECB22-9F92-470B-930C-7735D17B5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5995" y="392577"/>
            <a:ext cx="8610600" cy="1293028"/>
          </a:xfrm>
        </p:spPr>
        <p:txBody>
          <a:bodyPr/>
          <a:lstStyle/>
          <a:p>
            <a:r>
              <a:rPr lang="en-US" sz="2800" dirty="0">
                <a:solidFill>
                  <a:prstClr val="white">
                    <a:lumMod val="6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Findings (RQ1)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DEECF6-305F-4973-B29F-0580376F9E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0259" y="1316374"/>
            <a:ext cx="11608622" cy="5541626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GPA Mean, total sample size =1,012 </a:t>
            </a:r>
          </a:p>
          <a:p>
            <a:pPr lvl="1"/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506 Engaged Hispanic Students: </a:t>
            </a:r>
            <a:r>
              <a:rPr lang="en-US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2.98, </a:t>
            </a:r>
            <a:r>
              <a:rPr lang="en-US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0.72</a:t>
            </a:r>
          </a:p>
          <a:p>
            <a:pPr lvl="1"/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506 Non-engaged Hispanic Students: </a:t>
            </a:r>
            <a:r>
              <a:rPr lang="en-US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2.44, </a:t>
            </a:r>
            <a:r>
              <a:rPr lang="en-US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1.0</a:t>
            </a:r>
          </a:p>
          <a:p>
            <a:pPr lvl="1"/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</a:p>
          <a:p>
            <a:pPr marL="0" indent="0">
              <a:buNone/>
            </a:pPr>
            <a:r>
              <a:rPr lang="en-US" sz="3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		        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(504) = -9.85,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&lt;.001,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=.619</a:t>
            </a:r>
          </a:p>
          <a:p>
            <a:pPr marL="0" indent="0">
              <a:buNone/>
            </a:pP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           statistically significant results</a:t>
            </a:r>
          </a:p>
          <a:p>
            <a:pPr marL="457200" lvl="1" indent="0">
              <a:buNone/>
            </a:pPr>
            <a:r>
              <a:rPr lang="en-US" sz="1700" dirty="0">
                <a:solidFill>
                  <a:srgbClr val="454545">
                    <a:lumMod val="50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</a:t>
            </a:r>
            <a:endParaRPr lang="en-US" sz="17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0" lvl="8" indent="0">
              <a:buNone/>
            </a:pPr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3600" dirty="0">
              <a:solidFill>
                <a:prstClr val="white">
                  <a:lumMod val="6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US" sz="3600" dirty="0">
              <a:solidFill>
                <a:prstClr val="white">
                  <a:lumMod val="65000"/>
                </a:prst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ACBFF8-3686-4B43-948C-5F772A8CB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5691" y="2609401"/>
            <a:ext cx="5993664" cy="323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318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6" dur="1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8" dur="1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20" dur="1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ECB22-9F92-470B-930C-7735D17B5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5995" y="307587"/>
            <a:ext cx="8610600" cy="1293028"/>
          </a:xfrm>
        </p:spPr>
        <p:txBody>
          <a:bodyPr/>
          <a:lstStyle/>
          <a:p>
            <a:r>
              <a:rPr lang="en-US" sz="2800" dirty="0">
                <a:solidFill>
                  <a:prstClr val="white">
                    <a:lumMod val="6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Findings (RQ2)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24B0A56-B7C2-471C-A886-D230B54F2242}"/>
              </a:ext>
            </a:extLst>
          </p:cNvPr>
          <p:cNvSpPr txBox="1">
            <a:spLocks/>
          </p:cNvSpPr>
          <p:nvPr/>
        </p:nvSpPr>
        <p:spPr>
          <a:xfrm>
            <a:off x="1139536" y="1475144"/>
            <a:ext cx="9912927" cy="55416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Fall to fall retention, total sample size =1,012           </a:t>
            </a:r>
          </a:p>
          <a:p>
            <a:pPr lvl="1"/>
            <a:r>
              <a:rPr lang="en-US" sz="3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506 Engaged Hispanic students = 19% or 96 retained</a:t>
            </a:r>
          </a:p>
          <a:p>
            <a:pPr lvl="1"/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506 Non-engaged Hispanic students = 0% or none retained</a:t>
            </a:r>
          </a:p>
          <a:p>
            <a:pPr lvl="1"/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3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</a:p>
          <a:p>
            <a:pPr marL="457200" lvl="1" indent="0">
              <a:buNone/>
            </a:pPr>
            <a:r>
              <a:rPr lang="en-US" sz="3000" i="1" cap="all" normalizeH="1" baseline="-25000" dirty="0">
                <a:solidFill>
                  <a:srgbClr val="454545">
                    <a:lumMod val="50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</a:p>
          <a:p>
            <a:pPr marL="457200" lvl="1" indent="0">
              <a:buNone/>
            </a:pPr>
            <a:endParaRPr lang="en-US" sz="3000" i="1" cap="all" normalizeH="1" baseline="-25000" dirty="0">
              <a:solidFill>
                <a:srgbClr val="454545">
                  <a:lumMod val="50000"/>
                </a:srgb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3000" i="1" cap="all" normalizeH="1" baseline="-25000" dirty="0">
              <a:solidFill>
                <a:srgbClr val="454545">
                  <a:lumMod val="50000"/>
                </a:srgb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sz="3000" i="1" cap="all" normalizeH="1" baseline="-25000" dirty="0">
                <a:solidFill>
                  <a:srgbClr val="454545">
                    <a:lumMod val="50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en-US" sz="3000" i="1" cap="all" normalizeH="1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30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(1, </a:t>
            </a:r>
            <a:r>
              <a:rPr lang="en-US" sz="3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1012) = 109, </a:t>
            </a:r>
            <a:r>
              <a:rPr lang="en-US" sz="3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3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&lt;.001, Cramer’s </a:t>
            </a:r>
            <a:r>
              <a:rPr lang="en-US" sz="3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3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.33</a:t>
            </a:r>
          </a:p>
          <a:p>
            <a:pPr marL="457200" lvl="1" indent="0" algn="ctr">
              <a:buNone/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statistically significant results</a:t>
            </a:r>
          </a:p>
          <a:p>
            <a:pPr lvl="1"/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0" lvl="8" indent="0">
              <a:buFont typeface="Arial" panose="020B0604020202020204" pitchFamily="34" charset="0"/>
              <a:buNone/>
            </a:pPr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3600" dirty="0">
              <a:solidFill>
                <a:prstClr val="white">
                  <a:lumMod val="6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3600" dirty="0">
              <a:solidFill>
                <a:prstClr val="white">
                  <a:lumMod val="65000"/>
                </a:prst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B9210A-2F64-44F2-9389-E9BFD0C9B8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5995" y="2589774"/>
            <a:ext cx="6060289" cy="318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72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1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1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1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2" dur="1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1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6" dur="1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8" dur="1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ECB22-9F92-470B-930C-7735D17B5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7945" y="327955"/>
            <a:ext cx="8610600" cy="1293028"/>
          </a:xfrm>
        </p:spPr>
        <p:txBody>
          <a:bodyPr/>
          <a:lstStyle/>
          <a:p>
            <a:r>
              <a:rPr lang="en-US" sz="2800" dirty="0">
                <a:solidFill>
                  <a:prstClr val="white">
                    <a:lumMod val="6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Findings (RQ3)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ED2E8A-D0A2-4A24-96A9-C76253D30DC3}"/>
              </a:ext>
            </a:extLst>
          </p:cNvPr>
          <p:cNvSpPr txBox="1">
            <a:spLocks/>
          </p:cNvSpPr>
          <p:nvPr/>
        </p:nvSpPr>
        <p:spPr>
          <a:xfrm>
            <a:off x="1139536" y="1316374"/>
            <a:ext cx="9912927" cy="55416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Graduation, total sample size =1,012           </a:t>
            </a:r>
          </a:p>
          <a:p>
            <a:pPr lvl="2"/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506 Engaged Hispanic students = 37% or 187 graduated</a:t>
            </a:r>
          </a:p>
          <a:p>
            <a:pPr lvl="2"/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506 Non-engaged Hispanic students = 32% or 162 graduated</a:t>
            </a:r>
          </a:p>
          <a:p>
            <a:pPr lvl="1"/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3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</a:p>
          <a:p>
            <a:pPr marL="457200" lvl="1" indent="0">
              <a:buNone/>
            </a:pPr>
            <a:r>
              <a:rPr lang="en-US" sz="3000" i="1" cap="all" normalizeH="1" baseline="-25000" dirty="0">
                <a:solidFill>
                  <a:srgbClr val="454545">
                    <a:lumMod val="50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</a:p>
          <a:p>
            <a:pPr marL="457200" lvl="1" indent="0">
              <a:buNone/>
            </a:pPr>
            <a:endParaRPr lang="en-US" sz="3000" i="1" cap="all" normalizeH="1" baseline="-25000" dirty="0">
              <a:solidFill>
                <a:srgbClr val="454545">
                  <a:lumMod val="50000"/>
                </a:srgb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3" indent="0">
              <a:buNone/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i="1" cap="all" normalizeH="1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(1, </a:t>
            </a:r>
            <a:r>
              <a:rPr lang="en-US" sz="2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1012) = 2.95, </a:t>
            </a:r>
            <a:r>
              <a:rPr lang="en-US" sz="2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&gt;.05, Cramer’s </a:t>
            </a:r>
            <a:r>
              <a:rPr lang="en-US" sz="2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.054</a:t>
            </a:r>
          </a:p>
          <a:p>
            <a:pPr marL="1371600" lvl="3" indent="0">
              <a:buNone/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           </a:t>
            </a:r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Indicated results not significant</a:t>
            </a:r>
          </a:p>
          <a:p>
            <a:pPr lvl="1"/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0" lvl="8" indent="0">
              <a:buFont typeface="Arial" panose="020B0604020202020204" pitchFamily="34" charset="0"/>
              <a:buNone/>
            </a:pPr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3600" dirty="0">
              <a:solidFill>
                <a:prstClr val="white">
                  <a:lumMod val="6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3600" dirty="0">
              <a:solidFill>
                <a:prstClr val="white">
                  <a:lumMod val="65000"/>
                </a:prst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E46BEF29-4204-44DF-B23D-CC728F8F0A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226811"/>
              </p:ext>
            </p:extLst>
          </p:nvPr>
        </p:nvGraphicFramePr>
        <p:xfrm>
          <a:off x="3399452" y="2609402"/>
          <a:ext cx="5393093" cy="3250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2873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1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1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1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2" dur="1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1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6" dur="1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8" dur="1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7A081-527C-44E0-9A30-F592C3105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079216-8F98-496F-B16B-53836DA36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6018" y="1847462"/>
            <a:ext cx="10673231" cy="4246166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Engaged students = greater academic success: </a:t>
            </a:r>
          </a:p>
          <a:p>
            <a:pPr lvl="1"/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GPA and retention rates</a:t>
            </a:r>
          </a:p>
          <a:p>
            <a:pPr marL="0" indent="0">
              <a:buNone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RQ1 &amp; RQ2: statistically significant results</a:t>
            </a:r>
          </a:p>
          <a:p>
            <a:pPr lvl="1"/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Higher GPAs and increased retention rates </a:t>
            </a:r>
          </a:p>
          <a:p>
            <a:pPr marL="0" indent="0">
              <a:buNone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RQ3: results were not statistically significant</a:t>
            </a:r>
          </a:p>
          <a:p>
            <a:pPr lvl="1"/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rates – not significant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80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6" dur="1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59EED-600F-4A8E-BA38-666593693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95557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A1C081-0E98-4329-B0F6-1929E55696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7799" y="1528156"/>
            <a:ext cx="10231583" cy="5096579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2016 Hispanic U. S. population </a:t>
            </a:r>
          </a:p>
          <a:p>
            <a:pPr lvl="1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55.2 million or 17.3% of U. S. citizens</a:t>
            </a:r>
          </a:p>
          <a:p>
            <a:pPr marL="457200" lvl="1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(U. S. Census Bureau, 2017)</a:t>
            </a:r>
          </a:p>
          <a:p>
            <a:pPr marL="457200" lvl="1" indent="0">
              <a:buNone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2022-2023: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3.4 million or 30% of all U. S. K-12 students (McGlynn, 2014)</a:t>
            </a:r>
          </a:p>
          <a:p>
            <a:pPr marL="457200" lvl="1" indent="0">
              <a:buNone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population of 31,020 Hispanics</a:t>
            </a:r>
            <a:endParaRPr lang="en-US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15.5% or 4,808 of Hispanics with Bachelor’s </a:t>
            </a:r>
          </a:p>
          <a:p>
            <a:pPr marL="457200" lvl="1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(Ryan &amp; Bauman, 2016)</a:t>
            </a:r>
          </a:p>
          <a:p>
            <a:pPr lvl="1"/>
            <a:endParaRPr lang="en-US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solidFill>
                <a:srgbClr val="45454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3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2400" dirty="0">
              <a:solidFill>
                <a:schemeClr val="tx1">
                  <a:lumMod val="6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78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6" dur="1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8" dur="1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7A081-527C-44E0-9A30-F592C3105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079216-8F98-496F-B16B-53836DA36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9418" y="2057401"/>
            <a:ext cx="8977745" cy="4551217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Student engagement; curriculum</a:t>
            </a:r>
          </a:p>
          <a:p>
            <a:pPr lvl="1"/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Relevant cultural events; discussions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Intentional supports</a:t>
            </a:r>
          </a:p>
          <a:p>
            <a:pPr lvl="1"/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Financial literacy; language understood</a:t>
            </a:r>
          </a:p>
          <a:p>
            <a:pPr lvl="1"/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Support/encourage student organizations</a:t>
            </a:r>
          </a:p>
          <a:p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Replicate study; underserved, at-risk groups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48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6" dur="1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limitations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4128" y="2544186"/>
            <a:ext cx="9263743" cy="3015343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Self-identification; race/ethnicity</a:t>
            </a:r>
          </a:p>
          <a:p>
            <a:pPr marL="0" lvl="0" indent="0">
              <a:buNone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Self-defined membership</a:t>
            </a:r>
          </a:p>
          <a:p>
            <a:pPr marL="0" lvl="0" indent="0">
              <a:buNone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Human error; researcher and paid assistant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68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214CD-60D0-49B1-9C85-70BCFB836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1A74D-9AA2-4CEF-8F2A-293EA19C2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7909" y="2236123"/>
            <a:ext cx="8936182" cy="3857504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Self-identification; race/ethnicity</a:t>
            </a:r>
          </a:p>
          <a:p>
            <a:pPr lvl="1"/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Disclaimer – future data</a:t>
            </a:r>
          </a:p>
          <a:p>
            <a:pPr marL="457200" lvl="1" indent="0">
              <a:buNone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Self-defined membership</a:t>
            </a:r>
          </a:p>
          <a:p>
            <a:pPr lvl="1"/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Specific conditions/stipulations defined </a:t>
            </a:r>
          </a:p>
          <a:p>
            <a:pPr lvl="1"/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Human error; researcher and paid assistant</a:t>
            </a:r>
          </a:p>
          <a:p>
            <a:pPr lvl="1"/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time to review/examine</a:t>
            </a:r>
          </a:p>
          <a:p>
            <a:endParaRPr lang="en-US" sz="3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09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6" dur="1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1B645-06E3-42FE-B8D8-9B34E323A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8566" y="0"/>
            <a:ext cx="3071327" cy="69120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55BA3-FF5B-4688-A999-3348D3F7C5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155" y="691203"/>
            <a:ext cx="11961845" cy="6373545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400"/>
              </a:spcBef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Arevalo, I., So, D., &amp; McNaughton-</a:t>
            </a:r>
            <a:r>
              <a:rPr lang="en-US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Cassill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(2016). The role of collectivism among Latino American college students. </a:t>
            </a:r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Latinos and           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Education, 15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(1), 3-11. http://dx.doi.org/10.1080/15348431.2015.1045143</a:t>
            </a:r>
          </a:p>
          <a:p>
            <a:pPr>
              <a:spcBef>
                <a:spcPts val="400"/>
              </a:spcBef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Baum, S., &amp; Ma, J. (2016). Trends in community colleges: Enrollment, prices, student debt, and completion. </a:t>
            </a:r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College Board Research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1-23.   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Retrieved from https://trends.collegeboard.org/sites/default/files/trends-in-community-colleges-research-brief.pdf</a:t>
            </a:r>
          </a:p>
          <a:p>
            <a:pPr>
              <a:spcBef>
                <a:spcPts val="400"/>
              </a:spcBef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Bowman, N. A., Park, J. J., &amp; Denson, N. (2015). Student involvement in ethnic student organizations: Examining civic outcomes 6 years after 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graduation. </a:t>
            </a:r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in Higher Education, 56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(2),</a:t>
            </a:r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127-145. https://doi.org/10.1007/s11162-014-9353-8</a:t>
            </a:r>
          </a:p>
          <a:p>
            <a:pPr>
              <a:spcBef>
                <a:spcPts val="400"/>
              </a:spcBef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Hanover Research. (2014). Strategies for improving student retention. </a:t>
            </a:r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E-Journal of Academy Administration Practice,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1-30</a:t>
            </a:r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Retrieved 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from https://www.hanoverresearch.com/media/Strategies-for-Improving-Student-Retention.pdf</a:t>
            </a:r>
          </a:p>
          <a:p>
            <a:pPr>
              <a:spcBef>
                <a:spcPts val="400"/>
              </a:spcBef>
            </a:pPr>
            <a:r>
              <a:rPr lang="en-US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Leedy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P. D., &amp; Ormrod, J. E. (2016). </a:t>
            </a:r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Practical research, planning and design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(11</a:t>
            </a:r>
            <a:r>
              <a:rPr lang="en-US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ed.). Emerita, CO: Pearson</a:t>
            </a:r>
          </a:p>
          <a:p>
            <a:pPr>
              <a:spcBef>
                <a:spcPts val="400"/>
              </a:spcBef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McGlynn, A. P. (2014). Latino college-going &amp; graduation rates moving up but gaps remain. </a:t>
            </a:r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Hispanic Outlook in Higher Education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24,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18-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20. Retrieved from https://www.questia.com/magazine/1P3-3434553291/latino-college-going-graduation-rates-moving-up</a:t>
            </a:r>
          </a:p>
          <a:p>
            <a:pPr>
              <a:spcBef>
                <a:spcPts val="400"/>
              </a:spcBef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Musoba, G. D., Collazo, C., &amp; Placide, S. (2013). The first year: Just surviving or thriving at an HIS. Journal of Hispanic Higher Education, 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12(4), 356-368. https://doi.org/10.1177/1538192713497222</a:t>
            </a:r>
          </a:p>
          <a:p>
            <a:pPr>
              <a:spcBef>
                <a:spcPts val="400"/>
              </a:spcBef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Ortiz, C. J., Valerio, M. A., &amp; Lopez, K. (2012). Trends in Hispanic academic achievement: Where do we go from here? Journal of Hispanic 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Education, 11(2), 136-148. https://doi.org/10.1177%2F1538192712437935</a:t>
            </a:r>
          </a:p>
          <a:p>
            <a:pPr>
              <a:spcBef>
                <a:spcPts val="400"/>
              </a:spcBef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Rodriguez, E., Rhodes, K., &amp; Aguirre, G. (2015). Intervention for high school Latino students in preparing for college: Steps for consideration. 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Journal of Hispanic Higher Education, 14(3), 207-222. https://doi.org/10.1177%2F1538192714551369 </a:t>
            </a:r>
          </a:p>
          <a:p>
            <a:pPr>
              <a:spcBef>
                <a:spcPts val="400"/>
              </a:spcBef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Ryan, C. L., &amp; Bauman, K. (2016). Educational attainment in the United States: 2015. United States Census Bureau. Retrieved from 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https://www.census.gov/content/dam/Census/library/publications/2016/demo/p20-578.pdf</a:t>
            </a:r>
          </a:p>
          <a:p>
            <a:pPr>
              <a:spcBef>
                <a:spcPts val="400"/>
              </a:spcBef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Sahay, K. M., Thatcher, K, </a:t>
            </a:r>
            <a:r>
              <a:rPr lang="en-US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Nuñez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C., &amp; Lightfoot, A. (2016). “It’s like we’re all legally, illegal”: Latino/a youth emphasize barriers to higher 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education using photovoice. The High School Journal, 100(1), 45-65. https://doi.org/10.1353/hsj.2016.0020</a:t>
            </a:r>
          </a:p>
          <a:p>
            <a:pPr>
              <a:spcBef>
                <a:spcPts val="400"/>
              </a:spcBef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U. S. Census Bureau. (2017, December). American community survey 5-year estimates: 2012 to 2016. Washington, DC: U. S. Government 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Printing Office. Retrieved from https://www.census.gov/programs-surveys/acs/technical-documentation/table-and-geography-changes/2016/5-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year.html</a:t>
            </a:r>
          </a:p>
          <a:p>
            <a:pPr>
              <a:spcBef>
                <a:spcPts val="400"/>
              </a:spcBef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Wilkerson Dias, T. (2017). Experiences of Latino community college students in overcoming barriers to persist. </a:t>
            </a:r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Underrepresented and Minority   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Progress, 1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(1), 52-65. http//dx.doi.org/10.5281/zenodo.1165454 </a:t>
            </a:r>
          </a:p>
          <a:p>
            <a:pPr>
              <a:spcBef>
                <a:spcPts val="400"/>
              </a:spcBef>
            </a:pPr>
            <a:r>
              <a:rPr lang="en-US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Yockey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 D. (2019). SPSS demystified: A step-by-step guide to successful data analysis (3rd ed.). Boston, MA: Prentice Hall.</a:t>
            </a:r>
          </a:p>
          <a:p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845157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3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1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3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1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3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012" y="2782486"/>
            <a:ext cx="8610600" cy="1293028"/>
          </a:xfrm>
        </p:spPr>
        <p:txBody>
          <a:bodyPr>
            <a:noAutofit/>
          </a:bodyPr>
          <a:lstStyle/>
          <a:p>
            <a:pPr marL="228600" lvl="0" indent="-228600" algn="ctr">
              <a:spcBef>
                <a:spcPts val="1000"/>
              </a:spcBef>
            </a:pPr>
            <a:r>
              <a:rPr lang="en-US" sz="4400" cap="non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Questions?</a:t>
            </a:r>
            <a:r>
              <a:rPr lang="en-US" sz="4400" cap="none" dirty="0">
                <a:solidFill>
                  <a:srgbClr val="454545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4400" cap="none" dirty="0">
                <a:solidFill>
                  <a:srgbClr val="454545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044769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1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59EED-600F-4A8E-BA38-666593693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A1C081-0E98-4329-B0F6-1929E55696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492629"/>
            <a:ext cx="10668000" cy="512054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College education proportionately low </a:t>
            </a:r>
          </a:p>
          <a:p>
            <a:pPr marL="0" indent="0">
              <a:buNone/>
            </a:pP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Lower expectations - quick job placement</a:t>
            </a:r>
          </a:p>
          <a:p>
            <a:pPr marL="457200" lvl="1" indent="0">
              <a:buNone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First-generation students; lack of understanding:</a:t>
            </a:r>
          </a:p>
          <a:p>
            <a:pPr lvl="2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Benefits of college degree</a:t>
            </a:r>
          </a:p>
          <a:p>
            <a:pPr lvl="2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Financial planning</a:t>
            </a:r>
          </a:p>
          <a:p>
            <a:pPr lvl="2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Language barriers</a:t>
            </a:r>
          </a:p>
          <a:p>
            <a:pPr lvl="2"/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(Rodriguez, Rhodes, &amp; Aguirre, 2015)</a:t>
            </a:r>
          </a:p>
          <a:p>
            <a:endParaRPr lang="en-US" sz="2800" dirty="0">
              <a:solidFill>
                <a:srgbClr val="45454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3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2400" dirty="0">
              <a:solidFill>
                <a:schemeClr val="tx1">
                  <a:lumMod val="6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426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6" dur="1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8" dur="1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59EED-600F-4A8E-BA38-666593693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A1C081-0E98-4329-B0F6-1929E55696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3539" y="1546643"/>
            <a:ext cx="10813888" cy="4406287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Post-secondary education rates</a:t>
            </a:r>
          </a:p>
          <a:p>
            <a:pPr lvl="1"/>
            <a:r>
              <a:rPr lang="en-US" sz="3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U. S. Hispanics vs non-Hispanics</a:t>
            </a:r>
          </a:p>
          <a:p>
            <a:pPr marL="457200" lvl="1" indent="0">
              <a:buNone/>
            </a:pP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Largest ethnic/racial minority</a:t>
            </a:r>
            <a:endParaRPr lang="en-US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Lowest degree attainment</a:t>
            </a:r>
          </a:p>
          <a:p>
            <a:pPr lvl="1"/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Hispanics fall below:</a:t>
            </a:r>
            <a:endParaRPr lang="en-US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Asians, Whites, Blacks (Ryan &amp; Bauman, 2016)</a:t>
            </a:r>
          </a:p>
          <a:p>
            <a:endParaRPr lang="en-US" sz="2800" dirty="0">
              <a:solidFill>
                <a:srgbClr val="45454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3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2400" dirty="0">
              <a:solidFill>
                <a:schemeClr val="tx1">
                  <a:lumMod val="6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74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1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5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8" dur="1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5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1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5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2" dur="1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5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1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5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1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59EED-600F-4A8E-BA38-666593693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A1C081-0E98-4329-B0F6-1929E55696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8312" y="1745014"/>
            <a:ext cx="10058401" cy="4737429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purpose of the current study was to investigate whether being engaged in at least one community college student organization made a difference to Hispanic students in order to determine academic success regarding grade point averages, retention rates, and graduation rates.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3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2400" dirty="0">
              <a:solidFill>
                <a:schemeClr val="tx1">
                  <a:lumMod val="6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80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F1494-84C4-47CA-A5D3-4287C05E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6327" y="764373"/>
            <a:ext cx="8679873" cy="1293028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white">
                    <a:lumMod val="6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Literature: Hispanic students and community colleges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FDFE8-4B74-45B1-BD5E-90A2E528A3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824246"/>
            <a:ext cx="12039600" cy="4722027"/>
          </a:xfrm>
        </p:spPr>
        <p:txBody>
          <a:bodyPr/>
          <a:lstStyle/>
          <a:p>
            <a:pPr lvl="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2014: community colleges</a:t>
            </a:r>
          </a:p>
          <a:p>
            <a:pPr lvl="1"/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42% or ~three million undergraduates</a:t>
            </a:r>
          </a:p>
          <a:p>
            <a:pPr lvl="1"/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56% or 1.69 million – Hispanic (Baum &amp; Ma, 2016)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Hispanic increase - attendance, not graduation </a:t>
            </a:r>
          </a:p>
          <a:p>
            <a:pPr marL="0" lv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(Wilkerson Dias, 2017)</a:t>
            </a:r>
          </a:p>
          <a:p>
            <a:pPr marL="0" lvl="0" indent="0">
              <a:buNone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Challenges: academics, ESL resources, peer pressure, family finances, personal problems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(Ortiz, Valerio, &amp; Lopez, 2012)</a:t>
            </a:r>
          </a:p>
          <a:p>
            <a:pPr lvl="1"/>
            <a:endParaRPr lang="en-US" sz="3400" dirty="0">
              <a:solidFill>
                <a:srgbClr val="45454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10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6" dur="1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F1494-84C4-47CA-A5D3-4287C05E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1073" y="540326"/>
            <a:ext cx="8610600" cy="1293028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white">
                    <a:lumMod val="6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Literature: Ethnic student orgs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FDFE8-4B74-45B1-BD5E-90A2E528A3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11928"/>
            <a:ext cx="11366292" cy="4405746"/>
          </a:xfrm>
        </p:spPr>
        <p:txBody>
          <a:bodyPr>
            <a:normAutofit/>
          </a:bodyPr>
          <a:lstStyle/>
          <a:p>
            <a:pPr lvl="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Purpose and belonging; student persistence and success </a:t>
            </a:r>
          </a:p>
          <a:p>
            <a:pPr lvl="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Participation increased student commitment</a:t>
            </a:r>
          </a:p>
          <a:p>
            <a:pPr marL="0" lv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(Bowman, Park, &amp; Denson, 2015)</a:t>
            </a:r>
            <a:endParaRPr lang="en-US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Sense of belonging = family/comfort</a:t>
            </a:r>
          </a:p>
          <a:p>
            <a:pPr lvl="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sense of belonging until joined student organization</a:t>
            </a:r>
          </a:p>
          <a:p>
            <a:pPr marL="0" lv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(Musoba, Collazo, &amp; Placide, 2013)</a:t>
            </a:r>
            <a:endParaRPr lang="en-US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3400" dirty="0">
              <a:solidFill>
                <a:srgbClr val="45454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25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6" dur="1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F1494-84C4-47CA-A5D3-4287C05E3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prstClr val="white">
                    <a:lumMod val="6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Literature: Financial roadblocks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FDFE8-4B74-45B1-BD5E-90A2E528A3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057401"/>
            <a:ext cx="11326091" cy="4655127"/>
          </a:xfrm>
        </p:spPr>
        <p:txBody>
          <a:bodyPr>
            <a:normAutofit/>
          </a:bodyPr>
          <a:lstStyle/>
          <a:p>
            <a:pPr lvl="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Balancing class and work schedules</a:t>
            </a:r>
          </a:p>
          <a:p>
            <a:pPr lvl="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Comprehensive understanding of school-related expenses (Wilkerson Dias, 2017)</a:t>
            </a:r>
          </a:p>
          <a:p>
            <a:pPr marL="457200" lvl="1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Deferred Action Childhood Arrivals (DACA)</a:t>
            </a:r>
          </a:p>
          <a:p>
            <a:pPr lvl="1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Out-of-state tuition or international tuition/fees</a:t>
            </a:r>
          </a:p>
          <a:p>
            <a:pPr lvl="1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financial aid/school loans</a:t>
            </a:r>
          </a:p>
          <a:p>
            <a:pPr marL="457200" lvl="1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(Sahay, Thatcher,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Nuñez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&amp; Lightfoot, 2016)</a:t>
            </a:r>
          </a:p>
          <a:p>
            <a:pPr lvl="1"/>
            <a:endParaRPr lang="en-US" sz="3200" dirty="0">
              <a:solidFill>
                <a:srgbClr val="45454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3200" dirty="0">
              <a:solidFill>
                <a:srgbClr val="45454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3400" dirty="0">
              <a:solidFill>
                <a:srgbClr val="45454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17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6" dur="1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F1494-84C4-47CA-A5D3-4287C05E3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prstClr val="white">
                    <a:lumMod val="6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Literature: overcoming barriers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FDFE8-4B74-45B1-BD5E-90A2E528A3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245" y="2486610"/>
            <a:ext cx="11381509" cy="3018452"/>
          </a:xfrm>
        </p:spPr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Difficulties: social support = academic support 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(Hanover Research, 2014)</a:t>
            </a:r>
          </a:p>
          <a:p>
            <a:pPr marL="0" indent="0">
              <a:buNone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than other cultures, activities and relationships sought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(Arevalo, So, &amp; McNaughton-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Cassill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2016)</a:t>
            </a:r>
          </a:p>
          <a:p>
            <a:pPr marL="0" indent="0">
              <a:buNone/>
            </a:pPr>
            <a:endParaRPr lang="en-US" sz="1200" dirty="0">
              <a:solidFill>
                <a:srgbClr val="45454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341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3990</TotalTime>
  <Words>1426</Words>
  <Application>Microsoft Office PowerPoint</Application>
  <PresentationFormat>Widescreen</PresentationFormat>
  <Paragraphs>304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Century Gothic</vt:lpstr>
      <vt:lpstr>Times New Roman</vt:lpstr>
      <vt:lpstr>Vapor Trail</vt:lpstr>
      <vt:lpstr>community college student organizations  and Hispanic students’ gpa, retention,  and graduation rates </vt:lpstr>
      <vt:lpstr>introduction</vt:lpstr>
      <vt:lpstr>background</vt:lpstr>
      <vt:lpstr>problem</vt:lpstr>
      <vt:lpstr>purpose</vt:lpstr>
      <vt:lpstr>Literature: Hispanic students and community colleges</vt:lpstr>
      <vt:lpstr>Literature: Ethnic student orgs</vt:lpstr>
      <vt:lpstr>Literature: Financial roadblocks</vt:lpstr>
      <vt:lpstr>Literature: overcoming barriers</vt:lpstr>
      <vt:lpstr>Research question (RQ) 1-3</vt:lpstr>
      <vt:lpstr>Study significance</vt:lpstr>
      <vt:lpstr>Research design</vt:lpstr>
      <vt:lpstr>Research design</vt:lpstr>
      <vt:lpstr>participants</vt:lpstr>
      <vt:lpstr>Data collection</vt:lpstr>
      <vt:lpstr>Findings (RQ1)</vt:lpstr>
      <vt:lpstr>Findings (RQ2)</vt:lpstr>
      <vt:lpstr>Findings (RQ3)</vt:lpstr>
      <vt:lpstr>conclusion</vt:lpstr>
      <vt:lpstr>implications</vt:lpstr>
      <vt:lpstr>limitations</vt:lpstr>
      <vt:lpstr>recommendations</vt:lpstr>
      <vt:lpstr>references</vt:lpstr>
      <vt:lpstr>Questions?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community college student organizations gpa, retention and graduation rates</dc:title>
  <dc:creator>JoAnne Alvarez</dc:creator>
  <cp:lastModifiedBy>Kelly Brown</cp:lastModifiedBy>
  <cp:revision>573</cp:revision>
  <cp:lastPrinted>2020-04-02T16:01:42Z</cp:lastPrinted>
  <dcterms:created xsi:type="dcterms:W3CDTF">2019-03-23T15:44:12Z</dcterms:created>
  <dcterms:modified xsi:type="dcterms:W3CDTF">2020-04-02T16:01:54Z</dcterms:modified>
</cp:coreProperties>
</file>