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7" r:id="rId1"/>
  </p:sldMasterIdLst>
  <p:sldIdLst>
    <p:sldId id="256" r:id="rId2"/>
    <p:sldId id="257" r:id="rId3"/>
    <p:sldId id="258" r:id="rId4"/>
    <p:sldId id="273" r:id="rId5"/>
    <p:sldId id="259" r:id="rId6"/>
    <p:sldId id="260" r:id="rId7"/>
    <p:sldId id="261" r:id="rId8"/>
    <p:sldId id="262" r:id="rId9"/>
    <p:sldId id="264" r:id="rId10"/>
    <p:sldId id="263" r:id="rId11"/>
    <p:sldId id="271" r:id="rId12"/>
    <p:sldId id="270" r:id="rId13"/>
    <p:sldId id="266" r:id="rId14"/>
    <p:sldId id="268" r:id="rId15"/>
    <p:sldId id="269" r:id="rId16"/>
    <p:sldId id="272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3.jpe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3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4DF880B-7140-48BB-AB11-444A0E76F0A1}" type="doc">
      <dgm:prSet loTypeId="urn:microsoft.com/office/officeart/2008/layout/CircularPictureCallout" loCatId="picture" qsTypeId="urn:microsoft.com/office/officeart/2005/8/quickstyle/simple1" qsCatId="simple" csTypeId="urn:microsoft.com/office/officeart/2005/8/colors/accent1_2" csCatId="accent1" phldr="1"/>
      <dgm:spPr/>
    </dgm:pt>
    <dgm:pt modelId="{AB925D1C-D374-42F1-AE55-CF5723ADD80C}">
      <dgm:prSet phldrT="[Text]" phldr="1"/>
      <dgm:spPr/>
      <dgm:t>
        <a:bodyPr/>
        <a:lstStyle/>
        <a:p>
          <a:endParaRPr lang="en-US" dirty="0"/>
        </a:p>
      </dgm:t>
    </dgm:pt>
    <dgm:pt modelId="{80E5CC92-B1B8-4F1A-9829-29EE8D076FFB}" type="sibTrans" cxnId="{A98250E2-39C9-4256-8B76-B588781BCAE6}">
      <dgm:prSet/>
      <dgm:spPr>
        <a:blipFill rotWithShape="1"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en-US"/>
        </a:p>
      </dgm:t>
      <dgm:extLst>
        <a:ext uri="{E40237B7-FDA0-4F09-8148-C483321AD2D9}">
          <dgm14:cNvPr xmlns:dgm14="http://schemas.microsoft.com/office/drawing/2010/diagram" id="0" name="" descr="A bee on a flower&#10;&#10;Description automatically generated">
            <a:extLst>
              <a:ext uri="{FF2B5EF4-FFF2-40B4-BE49-F238E27FC236}">
                <a16:creationId xmlns:a16="http://schemas.microsoft.com/office/drawing/2014/main" id="{9EE28BD1-780B-43D2-BA54-1F9FD2F6D19F}"/>
              </a:ext>
            </a:extLst>
          </dgm14:cNvPr>
        </a:ext>
      </dgm:extLst>
    </dgm:pt>
    <dgm:pt modelId="{69861313-11FB-4B12-A352-951B92EB87A8}" type="parTrans" cxnId="{A98250E2-39C9-4256-8B76-B588781BCAE6}">
      <dgm:prSet/>
      <dgm:spPr/>
      <dgm:t>
        <a:bodyPr/>
        <a:lstStyle/>
        <a:p>
          <a:endParaRPr lang="en-US"/>
        </a:p>
      </dgm:t>
    </dgm:pt>
    <dgm:pt modelId="{F1016C64-7AF8-4360-A91B-282C3B64C46C}" type="pres">
      <dgm:prSet presAssocID="{24DF880B-7140-48BB-AB11-444A0E76F0A1}" presName="Name0" presStyleCnt="0">
        <dgm:presLayoutVars>
          <dgm:chMax val="7"/>
          <dgm:chPref val="7"/>
          <dgm:dir/>
        </dgm:presLayoutVars>
      </dgm:prSet>
      <dgm:spPr/>
    </dgm:pt>
    <dgm:pt modelId="{40091C43-C7A3-4D14-85EE-62C48D1F6771}" type="pres">
      <dgm:prSet presAssocID="{24DF880B-7140-48BB-AB11-444A0E76F0A1}" presName="Name1" presStyleCnt="0"/>
      <dgm:spPr/>
    </dgm:pt>
    <dgm:pt modelId="{72333217-5DF6-463D-A1E9-8A46EE9941AC}" type="pres">
      <dgm:prSet presAssocID="{80E5CC92-B1B8-4F1A-9829-29EE8D076FFB}" presName="picture_1" presStyleCnt="0"/>
      <dgm:spPr/>
    </dgm:pt>
    <dgm:pt modelId="{6909569E-8637-433A-B697-4DA49E28FC7F}" type="pres">
      <dgm:prSet presAssocID="{80E5CC92-B1B8-4F1A-9829-29EE8D076FFB}" presName="pictureRepeatNode" presStyleLbl="alignImgPlace1" presStyleIdx="0" presStyleCnt="1" custAng="5400000" custScaleX="200000" custScaleY="203303" custLinFactNeighborX="78685" custLinFactNeighborY="1322"/>
      <dgm:spPr/>
    </dgm:pt>
    <dgm:pt modelId="{088A856B-AA61-45BA-86D1-6F6042816023}" type="pres">
      <dgm:prSet presAssocID="{AB925D1C-D374-42F1-AE55-CF5723ADD80C}" presName="text_1" presStyleLbl="node1" presStyleIdx="0" presStyleCnt="0" custFlipHor="1" custScaleX="19413" custScaleY="34762" custLinFactX="-300000" custLinFactY="-415316" custLinFactNeighborX="-360141" custLinFactNeighborY="-500000">
        <dgm:presLayoutVars>
          <dgm:bulletEnabled val="1"/>
        </dgm:presLayoutVars>
      </dgm:prSet>
      <dgm:spPr/>
    </dgm:pt>
  </dgm:ptLst>
  <dgm:cxnLst>
    <dgm:cxn modelId="{923E6609-13F4-47B3-95A6-305F31173796}" type="presOf" srcId="{24DF880B-7140-48BB-AB11-444A0E76F0A1}" destId="{F1016C64-7AF8-4360-A91B-282C3B64C46C}" srcOrd="0" destOrd="0" presId="urn:microsoft.com/office/officeart/2008/layout/CircularPictureCallout"/>
    <dgm:cxn modelId="{5FDDD037-DAD1-43AA-965E-37F6965DF342}" type="presOf" srcId="{80E5CC92-B1B8-4F1A-9829-29EE8D076FFB}" destId="{6909569E-8637-433A-B697-4DA49E28FC7F}" srcOrd="0" destOrd="0" presId="urn:microsoft.com/office/officeart/2008/layout/CircularPictureCallout"/>
    <dgm:cxn modelId="{84C028C2-7D4B-4591-9B0F-106F349434EA}" type="presOf" srcId="{AB925D1C-D374-42F1-AE55-CF5723ADD80C}" destId="{088A856B-AA61-45BA-86D1-6F6042816023}" srcOrd="0" destOrd="0" presId="urn:microsoft.com/office/officeart/2008/layout/CircularPictureCallout"/>
    <dgm:cxn modelId="{A98250E2-39C9-4256-8B76-B588781BCAE6}" srcId="{24DF880B-7140-48BB-AB11-444A0E76F0A1}" destId="{AB925D1C-D374-42F1-AE55-CF5723ADD80C}" srcOrd="0" destOrd="0" parTransId="{69861313-11FB-4B12-A352-951B92EB87A8}" sibTransId="{80E5CC92-B1B8-4F1A-9829-29EE8D076FFB}"/>
    <dgm:cxn modelId="{60FD1072-227A-486D-A257-FAB9A73438D2}" type="presParOf" srcId="{F1016C64-7AF8-4360-A91B-282C3B64C46C}" destId="{40091C43-C7A3-4D14-85EE-62C48D1F6771}" srcOrd="0" destOrd="0" presId="urn:microsoft.com/office/officeart/2008/layout/CircularPictureCallout"/>
    <dgm:cxn modelId="{47EBEDE1-DD7A-4F4E-95D0-F43E3D07C7E0}" type="presParOf" srcId="{40091C43-C7A3-4D14-85EE-62C48D1F6771}" destId="{72333217-5DF6-463D-A1E9-8A46EE9941AC}" srcOrd="0" destOrd="0" presId="urn:microsoft.com/office/officeart/2008/layout/CircularPictureCallout"/>
    <dgm:cxn modelId="{58B6BBD7-F604-41C0-B08A-8BBE436CEAAA}" type="presParOf" srcId="{72333217-5DF6-463D-A1E9-8A46EE9941AC}" destId="{6909569E-8637-433A-B697-4DA49E28FC7F}" srcOrd="0" destOrd="0" presId="urn:microsoft.com/office/officeart/2008/layout/CircularPictureCallout"/>
    <dgm:cxn modelId="{BD5E8766-DD92-46AE-8107-32934F5FFECB}" type="presParOf" srcId="{40091C43-C7A3-4D14-85EE-62C48D1F6771}" destId="{088A856B-AA61-45BA-86D1-6F6042816023}" srcOrd="1" destOrd="0" presId="urn:microsoft.com/office/officeart/2008/layout/CircularPictureCallou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09569E-8637-433A-B697-4DA49E28FC7F}">
      <dsp:nvSpPr>
        <dsp:cNvPr id="0" name=""/>
        <dsp:cNvSpPr/>
      </dsp:nvSpPr>
      <dsp:spPr>
        <a:xfrm rot="5400000">
          <a:off x="0" y="67653"/>
          <a:ext cx="2917367" cy="2965547"/>
        </a:xfrm>
        <a:prstGeom prst="ellipse">
          <a:avLst/>
        </a:prstGeom>
        <a:blipFill rotWithShape="1"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88A856B-AA61-45BA-86D1-6F6042816023}">
      <dsp:nvSpPr>
        <dsp:cNvPr id="0" name=""/>
        <dsp:cNvSpPr/>
      </dsp:nvSpPr>
      <dsp:spPr>
        <a:xfrm flipH="1">
          <a:off x="0" y="0"/>
          <a:ext cx="181231" cy="167332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b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600" kern="1200" dirty="0"/>
        </a:p>
      </dsp:txBody>
      <dsp:txXfrm>
        <a:off x="0" y="0"/>
        <a:ext cx="181231" cy="16733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CircularPictureCallout">
  <dgm:title val=""/>
  <dgm:desc val=""/>
  <dgm:catLst>
    <dgm:cat type="picture" pri="2000"/>
    <dgm:cat type="pictureconvert" pri="2000"/>
  </dgm:catLst>
  <dgm:sampData>
    <dgm:dataModel>
      <dgm:ptLst>
        <dgm:pt modelId="0" type="doc"/>
        <dgm:pt modelId="1"/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2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axis="ch" ptType="node" func="cnt" op="lte" val="1">
          <dgm:constrLst>
            <dgm:constr type="h" for="ch" forName="picture_1" refType="h"/>
            <dgm:constr type="w" for="ch" forName="picture_1" refType="h" refFor="ch" refForName="picture_1" op="equ"/>
            <dgm:constr type="l" for="ch" forName="picture_1"/>
            <dgm:constr type="t" for="ch" forName="picture_1"/>
            <dgm:constr type="w" for="ch" forName="text_1" refType="w" refFor="ch" refForName="picture_1" fact="0.64"/>
            <dgm:constr type="h" for="ch" forName="text_1" refType="h" refFor="ch" refForName="picture_1" fact="0.33"/>
            <dgm:constr type="l" for="ch" forName="text_1" refType="w" refFor="ch" refForName="picture_1" fact="0.18"/>
            <dgm:constr type="t" for="ch" forName="text_1" refType="h" refFor="ch" refForName="picture_1" fact="0.531"/>
          </dgm:constrLst>
        </dgm:if>
        <dgm:if name="Name4" axis="ch" ptType="node" func="cnt" op="lte" val="2">
          <dgm:choose name="Name5">
            <dgm:if name="Name6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5"/>
                <dgm:constr type="h" for="ch" forName="picture_2" refType="h" refFor="ch" refForName="picture_1" fact="0.5"/>
                <dgm:constr type="l" for="ch" forName="picture_2" refType="w" refFor="ch" refForName="picture_1" fact="1.21"/>
                <dgm:constr type="ctrY" for="ch" forName="picture_2" refType="h" refFor="ch" refForName="picture_1" fact="0.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</dgm:constrLst>
            </dgm:if>
            <dgm:else name="Name7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5"/>
                <dgm:constr type="h" for="ch" forName="picture_2" refType="h" refFor="ch" refForName="picture_1" fact="0.5"/>
                <dgm:constr type="r" for="ch" forName="picture_2" refType="w"/>
                <dgm:constr type="rOff" for="ch" forName="picture_2" refType="w" refFor="ch" refForName="picture_1" fact="-1.21"/>
                <dgm:constr type="ctrY" for="ch" forName="picture_2" refType="h" refFor="ch" refForName="picture_1" fact="0.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</dgm:constrLst>
            </dgm:else>
          </dgm:choose>
        </dgm:if>
        <dgm:if name="Name8" axis="ch" ptType="node" func="cnt" op="lte" val="3">
          <dgm:choose name="Name9">
            <dgm:if name="Name10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75"/>
                <dgm:constr type="h" for="ch" forName="picture_2" refType="h" refFor="ch" refForName="picture_1" fact="0.375"/>
                <dgm:constr type="l" for="ch" forName="picture_2" refType="w" refFor="ch" refForName="picture_1" fact="1.21"/>
                <dgm:constr type="ctrY" for="ch" forName="picture_2" refType="h" refFor="ch" refForName="picture_1" fact="0.187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75"/>
                <dgm:constr type="h" for="ch" forName="picture_3" refType="h" refFor="ch" refForName="picture_1" fact="0.375"/>
                <dgm:constr type="l" for="ch" forName="picture_3" refType="w" refFor="ch" refForName="picture_1" fact="1.21"/>
                <dgm:constr type="ctrY" for="ch" forName="picture_3" refType="h" refFor="ch" refForName="picture_1" fact="0.8125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</dgm:constrLst>
            </dgm:if>
            <dgm:else name="Name11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75"/>
                <dgm:constr type="h" for="ch" forName="picture_2" refType="h" refFor="ch" refForName="picture_1" fact="0.375"/>
                <dgm:constr type="r" for="ch" forName="picture_2" refType="w"/>
                <dgm:constr type="rOff" for="ch" forName="picture_2" refType="w" refFor="ch" refForName="picture_1" fact="-1.21"/>
                <dgm:constr type="ctrY" for="ch" forName="picture_2" refType="h" refFor="ch" refForName="picture_1" fact="0.187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75"/>
                <dgm:constr type="h" for="ch" forName="picture_3" refType="h" refFor="ch" refForName="picture_1" fact="0.375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8125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</dgm:constrLst>
            </dgm:else>
          </dgm:choose>
        </dgm:if>
        <dgm:if name="Name12" axis="ch" ptType="node" func="cnt" op="lte" val="4">
          <dgm:choose name="Name13">
            <dgm:if name="Name14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"/>
                <dgm:constr type="h" for="ch" forName="picture_2" refType="h" refFor="ch" refForName="picture_1" fact="0.3"/>
                <dgm:constr type="l" for="ch" forName="picture_2" refType="w" refFor="ch" refForName="picture_1" fact="1.354"/>
                <dgm:constr type="ctrY" for="ch" forName="picture_2" refType="h" refFor="ch" refForName="picture_1" fact="0.1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"/>
                <dgm:constr type="h" for="ch" forName="picture_3" refType="h" refFor="ch" refForName="picture_1" fact="0.3"/>
                <dgm:constr type="l" for="ch" forName="picture_3" refType="w" refFor="ch" refForName="picture_1" fact="1.21"/>
                <dgm:constr type="ctrY" for="ch" forName="picture_3" refType="h" refFor="ch" refForName="picture_1" fact="0.5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3"/>
                <dgm:constr type="h" for="ch" forName="picture_4" refType="h" refFor="ch" refForName="picture_1" fact="0.3"/>
                <dgm:constr type="l" for="ch" forName="picture_4" refType="w" refFor="ch" refForName="picture_1" fact="1.354"/>
                <dgm:constr type="ctrY" for="ch" forName="picture_4" refType="h" refFor="ch" refForName="picture_1" fact="0.8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</dgm:constrLst>
            </dgm:if>
            <dgm:else name="Name15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"/>
                <dgm:constr type="h" for="ch" forName="picture_2" refType="h" refFor="ch" refForName="picture_1" fact="0.3"/>
                <dgm:constr type="r" for="ch" forName="picture_2" refType="w"/>
                <dgm:constr type="rOff" for="ch" forName="picture_2" refType="w" refFor="ch" refForName="picture_1" fact="-1.354"/>
                <dgm:constr type="ctrY" for="ch" forName="picture_2" refType="h" refFor="ch" refForName="picture_1" fact="0.1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"/>
                <dgm:constr type="h" for="ch" forName="picture_3" refType="h" refFor="ch" refForName="picture_1" fact="0.3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5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3"/>
                <dgm:constr type="h" for="ch" forName="picture_4" refType="h" refFor="ch" refForName="picture_1" fact="0.3"/>
                <dgm:constr type="r" for="ch" forName="picture_4" refType="w"/>
                <dgm:constr type="rOff" for="ch" forName="picture_4" refType="w" refFor="ch" refForName="picture_1" fact="-1.354"/>
                <dgm:constr type="ctrY" for="ch" forName="picture_4" refType="h" refFor="ch" refForName="picture_1" fact="0.8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</dgm:constrLst>
            </dgm:else>
          </dgm:choose>
        </dgm:if>
        <dgm:if name="Name16" axis="ch" ptType="node" func="cnt" op="lte" val="5">
          <dgm:choose name="Name17">
            <dgm:if name="Name18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22"/>
                <dgm:constr type="h" for="ch" forName="picture_2" refType="h" refFor="ch" refForName="picture_1" fact="0.22"/>
                <dgm:constr type="l" for="ch" forName="picture_2" refType="w" refFor="ch" refForName="picture_1" fact="1.375"/>
                <dgm:constr type="ctrY" for="ch" forName="picture_2" refType="h" refFor="ch" refForName="picture_1" fact="0.11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22"/>
                <dgm:constr type="h" for="ch" forName="picture_3" refType="h" refFor="ch" refForName="picture_1" fact="0.22"/>
                <dgm:constr type="l" for="ch" forName="picture_3" refType="w" refFor="ch" refForName="picture_1" fact="1.21"/>
                <dgm:constr type="ctrY" for="ch" forName="picture_3" refType="h" refFor="ch" refForName="picture_1" fact="0.353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22"/>
                <dgm:constr type="h" for="ch" forName="picture_4" refType="h" refFor="ch" refForName="picture_1" fact="0.22"/>
                <dgm:constr type="l" for="ch" forName="picture_4" refType="w" refFor="ch" refForName="picture_1" fact="1.21"/>
                <dgm:constr type="ctrY" for="ch" forName="picture_4" refType="h" refFor="ch" refForName="picture_1" fact="0.647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22"/>
                <dgm:constr type="h" for="ch" forName="picture_5" refType="h" refFor="ch" refForName="picture_1" fact="0.22"/>
                <dgm:constr type="l" for="ch" forName="picture_5" refType="w" refFor="ch" refForName="picture_1" fact="1.375"/>
                <dgm:constr type="ctrY" for="ch" forName="picture_5" refType="h" refFor="ch" refForName="picture_1" fact="0.89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</dgm:constrLst>
            </dgm:if>
            <dgm:else name="Name19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22"/>
                <dgm:constr type="h" for="ch" forName="picture_2" refType="h" refFor="ch" refForName="picture_1" fact="0.22"/>
                <dgm:constr type="r" for="ch" forName="picture_2" refType="w"/>
                <dgm:constr type="rOff" for="ch" forName="picture_2" refType="w" refFor="ch" refForName="picture_1" fact="-1.375"/>
                <dgm:constr type="ctrY" for="ch" forName="picture_2" refType="h" refFor="ch" refForName="picture_1" fact="0.11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22"/>
                <dgm:constr type="h" for="ch" forName="picture_3" refType="h" refFor="ch" refForName="picture_1" fact="0.22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353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22"/>
                <dgm:constr type="h" for="ch" forName="picture_4" refType="h" refFor="ch" refForName="picture_1" fact="0.22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647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22"/>
                <dgm:constr type="h" for="ch" forName="picture_5" refType="h" refFor="ch" refForName="picture_1" fact="0.22"/>
                <dgm:constr type="r" for="ch" forName="picture_5" refType="w"/>
                <dgm:constr type="rOff" for="ch" forName="picture_5" refType="w" refFor="ch" refForName="picture_1" fact="-1.375"/>
                <dgm:constr type="ctrY" for="ch" forName="picture_5" refType="h" refFor="ch" refForName="picture_1" fact="0.89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</dgm:constrLst>
            </dgm:else>
          </dgm:choose>
        </dgm:if>
        <dgm:if name="Name20" axis="ch" ptType="node" func="cnt" op="lte" val="6">
          <dgm:choose name="Name21">
            <dgm:if name="Name22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8"/>
                <dgm:constr type="h" for="ch" forName="picture_2" refType="h" refFor="ch" refForName="picture_1" fact="0.18"/>
                <dgm:constr type="l" for="ch" forName="picture_2" refType="w" refFor="ch" refForName="picture_1" fact="1.4238"/>
                <dgm:constr type="ctrY" for="ch" forName="picture_2" refType="h" refFor="ch" refForName="picture_1" fact="0.09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8"/>
                <dgm:constr type="h" for="ch" forName="picture_3" refType="h" refFor="ch" refForName="picture_1" fact="0.18"/>
                <dgm:constr type="l" for="ch" forName="picture_3" refType="w" refFor="ch" refForName="picture_1" fact="1.2667"/>
                <dgm:constr type="ctrY" for="ch" forName="picture_3" refType="h" refFor="ch" refForName="picture_1" fact="0.261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8"/>
                <dgm:constr type="h" for="ch" forName="picture_4" refType="h" refFor="ch" refForName="picture_1" fact="0.18"/>
                <dgm:constr type="l" for="ch" forName="picture_4" refType="w" refFor="ch" refForName="picture_1" fact="1.21"/>
                <dgm:constr type="ctrY" for="ch" forName="picture_4" refType="h" refFor="ch" refForName="picture_1" fact="0.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8"/>
                <dgm:constr type="h" for="ch" forName="picture_5" refType="h" refFor="ch" refForName="picture_1" fact="0.18"/>
                <dgm:constr type="l" for="ch" forName="picture_5" refType="w" refFor="ch" refForName="picture_1" fact="1.2667"/>
                <dgm:constr type="ctrY" for="ch" forName="picture_5" refType="h" refFor="ch" refForName="picture_1" fact="0.739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8"/>
                <dgm:constr type="h" for="ch" forName="picture_6" refType="h" refFor="ch" refForName="picture_1" fact="0.18"/>
                <dgm:constr type="l" for="ch" forName="picture_6" refType="w" refFor="ch" refForName="picture_1" fact="1.4238"/>
                <dgm:constr type="ctrY" for="ch" forName="picture_6" refType="h" refFor="ch" refForName="picture_1" fact="0.91"/>
                <dgm:constr type="l" for="ch" forName="line_6" refType="ctrX" refFor="ch" refForName="picture_1"/>
                <dgm:constr type="h" for="ch" forName="line_6"/>
                <dgm:constr type="r" for="ch" forName="line_6" refType="ctrX" refFor="ch" refForName="picture_6"/>
                <dgm:constr type="ctrY" for="ch" forName="line_6" refType="ctrY" refFor="ch" refForName="picture_6"/>
                <dgm:constr type="r" for="ch" forName="textparent_6" refType="w"/>
                <dgm:constr type="h" for="ch" forName="textparent_6" refType="h" refFor="ch" refForName="picture_6"/>
                <dgm:constr type="l" for="ch" forName="textparent_6" refType="r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</dgm:constrLst>
            </dgm:if>
            <dgm:else name="Name23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8"/>
                <dgm:constr type="h" for="ch" forName="picture_2" refType="h" refFor="ch" refForName="picture_1" fact="0.18"/>
                <dgm:constr type="r" for="ch" forName="picture_2" refType="w"/>
                <dgm:constr type="rOff" for="ch" forName="picture_2" refType="w" refFor="ch" refForName="picture_1" fact="-1.4238"/>
                <dgm:constr type="ctrY" for="ch" forName="picture_2" refType="h" refFor="ch" refForName="picture_1" fact="0.09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8"/>
                <dgm:constr type="h" for="ch" forName="picture_3" refType="h" refFor="ch" refForName="picture_1" fact="0.18"/>
                <dgm:constr type="r" for="ch" forName="picture_3" refType="w"/>
                <dgm:constr type="rOff" for="ch" forName="picture_3" refType="w" refFor="ch" refForName="picture_1" fact="-1.2667"/>
                <dgm:constr type="ctrY" for="ch" forName="picture_3" refType="h" refFor="ch" refForName="picture_1" fact="0.261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8"/>
                <dgm:constr type="h" for="ch" forName="picture_4" refType="h" refFor="ch" refForName="picture_1" fact="0.18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8"/>
                <dgm:constr type="h" for="ch" forName="picture_5" refType="h" refFor="ch" refForName="picture_1" fact="0.18"/>
                <dgm:constr type="r" for="ch" forName="picture_5" refType="w"/>
                <dgm:constr type="rOff" for="ch" forName="picture_5" refType="w" refFor="ch" refForName="picture_1" fact="-1.2667"/>
                <dgm:constr type="ctrY" for="ch" forName="picture_5" refType="h" refFor="ch" refForName="picture_1" fact="0.739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8"/>
                <dgm:constr type="h" for="ch" forName="picture_6" refType="h" refFor="ch" refForName="picture_1" fact="0.18"/>
                <dgm:constr type="r" for="ch" forName="picture_6" refType="w"/>
                <dgm:constr type="rOff" for="ch" forName="picture_6" refType="w" refFor="ch" refForName="picture_1" fact="-1.4238"/>
                <dgm:constr type="ctrY" for="ch" forName="picture_6" refType="h" refFor="ch" refForName="picture_1" fact="0.91"/>
                <dgm:constr type="r" for="ch" forName="line_6" refType="ctrX" refFor="ch" refForName="picture_1"/>
                <dgm:constr type="h" for="ch" forName="line_6"/>
                <dgm:constr type="l" for="ch" forName="line_6" refType="ctrX" refFor="ch" refForName="picture_6"/>
                <dgm:constr type="ctrY" for="ch" forName="line_6" refType="ctrY" refFor="ch" refForName="picture_6"/>
                <dgm:constr type="l" for="ch" forName="textparent_6"/>
                <dgm:constr type="h" for="ch" forName="textparent_6" refType="h" refFor="ch" refForName="picture_6"/>
                <dgm:constr type="r" for="ch" forName="textparent_6" refType="l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</dgm:constrLst>
            </dgm:else>
          </dgm:choose>
        </dgm:if>
        <dgm:else name="Name24">
          <dgm:choose name="Name25">
            <dgm:if name="Name26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5"/>
                <dgm:constr type="h" for="ch" forName="picture_2" refType="h" refFor="ch" refForName="picture_1" fact="0.15"/>
                <dgm:constr type="l" for="ch" forName="picture_2" refType="w" refFor="ch" refForName="picture_1" fact="1.4363"/>
                <dgm:constr type="ctrY" for="ch" forName="picture_2" refType="h" refFor="ch" refForName="picture_1" fact="0.07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5"/>
                <dgm:constr type="h" for="ch" forName="picture_3" refType="h" refFor="ch" refForName="picture_1" fact="0.15"/>
                <dgm:constr type="l" for="ch" forName="picture_3" refType="w" refFor="ch" refForName="picture_1" fact="1.2898"/>
                <dgm:constr type="ctrY" for="ch" forName="picture_3" refType="h" refFor="ch" refForName="picture_1" fact="0.227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5"/>
                <dgm:constr type="h" for="ch" forName="picture_4" refType="h" refFor="ch" refForName="picture_1" fact="0.15"/>
                <dgm:constr type="l" for="ch" forName="picture_4" refType="w" refFor="ch" refForName="picture_1" fact="1.21"/>
                <dgm:constr type="ctrY" for="ch" forName="picture_4" refType="h" refFor="ch" refForName="picture_1" fact="0.40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5"/>
                <dgm:constr type="h" for="ch" forName="picture_5" refType="h" refFor="ch" refForName="picture_1" fact="0.15"/>
                <dgm:constr type="l" for="ch" forName="picture_5" refType="w" refFor="ch" refForName="picture_1" fact="1.21"/>
                <dgm:constr type="ctrY" for="ch" forName="picture_5" refType="h" refFor="ch" refForName="picture_1" fact="0.595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5"/>
                <dgm:constr type="h" for="ch" forName="picture_6" refType="h" refFor="ch" refForName="picture_1" fact="0.15"/>
                <dgm:constr type="l" for="ch" forName="picture_6" refType="w" refFor="ch" refForName="picture_1" fact="1.2898"/>
                <dgm:constr type="ctrY" for="ch" forName="picture_6" refType="h" refFor="ch" refForName="picture_1" fact="0.773"/>
                <dgm:constr type="l" for="ch" forName="line_6" refType="ctrX" refFor="ch" refForName="picture_1"/>
                <dgm:constr type="h" for="ch" forName="line_6"/>
                <dgm:constr type="r" for="ch" forName="line_6" refType="ctrX" refFor="ch" refForName="picture_6"/>
                <dgm:constr type="ctrY" for="ch" forName="line_6" refType="ctrY" refFor="ch" refForName="picture_6"/>
                <dgm:constr type="r" for="ch" forName="textparent_6" refType="w"/>
                <dgm:constr type="h" for="ch" forName="textparent_6" refType="h" refFor="ch" refForName="picture_6"/>
                <dgm:constr type="l" for="ch" forName="textparent_6" refType="r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  <dgm:constr type="w" for="ch" forName="picture_7" refType="w" refFor="ch" refForName="picture_1" fact="0.15"/>
                <dgm:constr type="h" for="ch" forName="picture_7" refType="h" refFor="ch" refForName="picture_1" fact="0.15"/>
                <dgm:constr type="l" for="ch" forName="picture_7" refType="w" refFor="ch" refForName="picture_1" fact="1.4363"/>
                <dgm:constr type="ctrY" for="ch" forName="picture_7" refType="h" refFor="ch" refForName="picture_1" fact="0.925"/>
                <dgm:constr type="l" for="ch" forName="line_7" refType="ctrX" refFor="ch" refForName="picture_1"/>
                <dgm:constr type="h" for="ch" forName="line_7"/>
                <dgm:constr type="r" for="ch" forName="line_7" refType="ctrX" refFor="ch" refForName="picture_7"/>
                <dgm:constr type="ctrY" for="ch" forName="line_7" refType="ctrY" refFor="ch" refForName="picture_7"/>
                <dgm:constr type="r" for="ch" forName="textparent_7" refType="w"/>
                <dgm:constr type="h" for="ch" forName="textparent_7" refType="h" refFor="ch" refForName="picture_7"/>
                <dgm:constr type="l" for="ch" forName="textparent_7" refType="r" refFor="ch" refForName="picture_7"/>
                <dgm:constr type="ctrY" for="ch" forName="textparent_7" refType="ctrY" refFor="ch" refForName="picture_7"/>
                <dgm:constr type="primFontSz" for="des" forName="text_7" refType="primFontSz" refFor="des" refForName="text_2" op="equ"/>
              </dgm:constrLst>
            </dgm:if>
            <dgm:else name="Name27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5"/>
                <dgm:constr type="h" for="ch" forName="picture_2" refType="h" refFor="ch" refForName="picture_1" fact="0.15"/>
                <dgm:constr type="r" for="ch" forName="picture_2" refType="w"/>
                <dgm:constr type="rOff" for="ch" forName="picture_2" refType="w" refFor="ch" refForName="picture_1" fact="-1.4363"/>
                <dgm:constr type="ctrY" for="ch" forName="picture_2" refType="h" refFor="ch" refForName="picture_1" fact="0.07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5"/>
                <dgm:constr type="h" for="ch" forName="picture_3" refType="h" refFor="ch" refForName="picture_1" fact="0.15"/>
                <dgm:constr type="r" for="ch" forName="picture_3" refType="w"/>
                <dgm:constr type="rOff" for="ch" forName="picture_3" refType="w" refFor="ch" refForName="picture_1" fact="-1.2898"/>
                <dgm:constr type="ctrY" for="ch" forName="picture_3" refType="h" refFor="ch" refForName="picture_1" fact="0.227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5"/>
                <dgm:constr type="h" for="ch" forName="picture_4" refType="h" refFor="ch" refForName="picture_1" fact="0.15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40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5"/>
                <dgm:constr type="h" for="ch" forName="picture_5" refType="h" refFor="ch" refForName="picture_1" fact="0.15"/>
                <dgm:constr type="r" for="ch" forName="picture_5" refType="w"/>
                <dgm:constr type="rOff" for="ch" forName="picture_5" refType="w" refFor="ch" refForName="picture_1" fact="-1.21"/>
                <dgm:constr type="ctrY" for="ch" forName="picture_5" refType="h" refFor="ch" refForName="picture_1" fact="0.595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5"/>
                <dgm:constr type="h" for="ch" forName="picture_6" refType="h" refFor="ch" refForName="picture_1" fact="0.15"/>
                <dgm:constr type="r" for="ch" forName="picture_6" refType="w"/>
                <dgm:constr type="rOff" for="ch" forName="picture_6" refType="w" refFor="ch" refForName="picture_1" fact="-1.2898"/>
                <dgm:constr type="ctrY" for="ch" forName="picture_6" refType="h" refFor="ch" refForName="picture_1" fact="0.773"/>
                <dgm:constr type="r" for="ch" forName="line_6" refType="ctrX" refFor="ch" refForName="picture_1"/>
                <dgm:constr type="h" for="ch" forName="line_6"/>
                <dgm:constr type="l" for="ch" forName="line_6" refType="ctrX" refFor="ch" refForName="picture_6"/>
                <dgm:constr type="ctrY" for="ch" forName="line_6" refType="ctrY" refFor="ch" refForName="picture_6"/>
                <dgm:constr type="l" for="ch" forName="textparent_6"/>
                <dgm:constr type="h" for="ch" forName="textparent_6" refType="h" refFor="ch" refForName="picture_6"/>
                <dgm:constr type="r" for="ch" forName="textparent_6" refType="l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  <dgm:constr type="w" for="ch" forName="picture_7" refType="w" refFor="ch" refForName="picture_1" fact="0.15"/>
                <dgm:constr type="h" for="ch" forName="picture_7" refType="h" refFor="ch" refForName="picture_1" fact="0.15"/>
                <dgm:constr type="r" for="ch" forName="picture_7" refType="w"/>
                <dgm:constr type="rOff" for="ch" forName="picture_7" refType="w" refFor="ch" refForName="picture_1" fact="-1.4363"/>
                <dgm:constr type="ctrY" for="ch" forName="picture_7" refType="h" refFor="ch" refForName="picture_1" fact="0.925"/>
                <dgm:constr type="r" for="ch" forName="line_7" refType="ctrX" refFor="ch" refForName="picture_1"/>
                <dgm:constr type="h" for="ch" forName="line_7"/>
                <dgm:constr type="l" for="ch" forName="line_7" refType="ctrX" refFor="ch" refForName="picture_7"/>
                <dgm:constr type="ctrY" for="ch" forName="line_7" refType="ctrY" refFor="ch" refForName="picture_7"/>
                <dgm:constr type="l" for="ch" forName="textparent_7"/>
                <dgm:constr type="h" for="ch" forName="textparent_7" refType="h" refFor="ch" refForName="picture_7"/>
                <dgm:constr type="r" for="ch" forName="textparent_7" refType="l" refFor="ch" refForName="picture_7"/>
                <dgm:constr type="ctrY" for="ch" forName="textparent_7" refType="ctrY" refFor="ch" refForName="picture_7"/>
                <dgm:constr type="primFontSz" for="des" forName="text_7" refType="primFontSz" refFor="des" refForName="text_2" op="equ"/>
              </dgm:constrLst>
            </dgm:else>
          </dgm:choose>
        </dgm:else>
      </dgm:choose>
      <dgm:forEach name="wrapper" axis="self" ptType="parTrans">
        <dgm:forEach name="wrapper2" axis="self" ptType="sibTrans" st="2">
          <dgm:forEach name="pictureRepeat" axis="self">
            <dgm:layoutNode name="pictureRepeatNode" styleLbl="alignImgPlace1">
              <dgm:alg type="sp"/>
              <dgm:shape xmlns:r="http://schemas.openxmlformats.org/officeDocument/2006/relationships" type="ellipse" r:blip="" blipPhldr="1">
                <dgm:adjLst/>
              </dgm:shape>
              <dgm:presOf axis="self"/>
            </dgm:layoutNode>
          </dgm:forEach>
        </dgm:forEach>
      </dgm:forEach>
      <dgm:forEach name="Name28" axis="ch" ptType="sibTrans" hideLastTrans="0" cnt="1">
        <dgm:layoutNode name="picture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9" ref="pictureRepeat"/>
        </dgm:layoutNode>
      </dgm:forEach>
      <dgm:forEach name="Name30" axis="ch" ptType="node" cnt="1">
        <dgm:layoutNode name="text_1" styleLbl="node1">
          <dgm:varLst>
            <dgm:bulletEnabled val="1"/>
          </dgm:varLst>
          <dgm:alg type="tx">
            <dgm:param type="txAnchorVert" val="b"/>
            <dgm:param type="txAnchorVertCh" val="b"/>
            <dgm:param type="parTxRTLAlign" val="r"/>
            <dgm:param type="shpTxRTLAlignCh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primFontSz" val="65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</dgm:forEach>
      <dgm:forEach name="Name31" axis="ch" ptType="sibTrans" hideLastTrans="0" st="2" cnt="1">
        <dgm:layoutNode name="picture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2" ref="pictureRepeat"/>
        </dgm:layoutNode>
      </dgm:forEach>
      <dgm:forEach name="Name33" axis="ch" ptType="node" st="2" cnt="1">
        <dgm:layoutNode name="line_2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2">
          <dgm:choose name="Name34">
            <dgm:if name="Name35" func="var" arg="dir" op="equ" val="norm">
              <dgm:alg type="lin">
                <dgm:param type="horzAlign" val="l"/>
              </dgm:alg>
            </dgm:if>
            <dgm:else name="Name36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2" refType="w"/>
            <dgm:constr type="h" for="ch" forName="text_2" refType="h"/>
          </dgm:constrLst>
          <dgm:presOf/>
          <dgm:layoutNode name="text_2" styleLbl="revTx">
            <dgm:varLst>
              <dgm:bulletEnabled val="1"/>
            </dgm:varLst>
            <dgm:choose name="Name37">
              <dgm:if name="Name38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39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40" axis="ch" ptType="sibTrans" hideLastTrans="0" st="3" cnt="1">
        <dgm:layoutNode name="picture_3">
          <dgm:alg type="sp"/>
          <dgm:shape xmlns:r="http://schemas.openxmlformats.org/officeDocument/2006/relationships" r:blip="">
            <dgm:adjLst/>
          </dgm:shape>
          <dgm:presOf/>
          <dgm:constrLst/>
          <dgm:forEach name="Name41" ref="pictureRepeat"/>
        </dgm:layoutNode>
      </dgm:forEach>
      <dgm:forEach name="Name42" axis="ch" ptType="node" st="3" cnt="1">
        <dgm:layoutNode name="line_3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3">
          <dgm:choose name="Name43">
            <dgm:if name="Name44" func="var" arg="dir" op="equ" val="norm">
              <dgm:alg type="lin">
                <dgm:param type="horzAlign" val="l"/>
              </dgm:alg>
            </dgm:if>
            <dgm:else name="Name45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3" refType="w"/>
            <dgm:constr type="h" for="ch" forName="text_3" refType="h"/>
          </dgm:constrLst>
          <dgm:presOf/>
          <dgm:layoutNode name="text_3" styleLbl="revTx">
            <dgm:varLst>
              <dgm:bulletEnabled val="1"/>
            </dgm:varLst>
            <dgm:choose name="Name46">
              <dgm:if name="Name47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48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49" axis="ch" ptType="sibTrans" hideLastTrans="0" st="4" cnt="1">
        <dgm:layoutNode name="picture_4">
          <dgm:alg type="sp"/>
          <dgm:shape xmlns:r="http://schemas.openxmlformats.org/officeDocument/2006/relationships" r:blip="">
            <dgm:adjLst/>
          </dgm:shape>
          <dgm:presOf/>
          <dgm:constrLst/>
          <dgm:forEach name="Name50" ref="pictureRepeat"/>
        </dgm:layoutNode>
      </dgm:forEach>
      <dgm:forEach name="Name51" axis="ch" ptType="node" st="4" cnt="1">
        <dgm:layoutNode name="line_4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4">
          <dgm:choose name="Name52">
            <dgm:if name="Name53" func="var" arg="dir" op="equ" val="norm">
              <dgm:alg type="lin">
                <dgm:param type="horzAlign" val="l"/>
              </dgm:alg>
            </dgm:if>
            <dgm:else name="Name54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4" refType="w"/>
            <dgm:constr type="h" for="ch" forName="text_4" refType="h"/>
          </dgm:constrLst>
          <dgm:presOf/>
          <dgm:layoutNode name="text_4" styleLbl="revTx">
            <dgm:varLst>
              <dgm:bulletEnabled val="1"/>
            </dgm:varLst>
            <dgm:choose name="Name55">
              <dgm:if name="Name56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57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58" axis="ch" ptType="sibTrans" hideLastTrans="0" st="5" cnt="1">
        <dgm:layoutNode name="picture_5">
          <dgm:alg type="sp"/>
          <dgm:shape xmlns:r="http://schemas.openxmlformats.org/officeDocument/2006/relationships" r:blip="">
            <dgm:adjLst/>
          </dgm:shape>
          <dgm:presOf/>
          <dgm:constrLst/>
          <dgm:forEach name="Name59" ref="pictureRepeat"/>
        </dgm:layoutNode>
      </dgm:forEach>
      <dgm:forEach name="Name60" axis="ch" ptType="node" st="5" cnt="1">
        <dgm:layoutNode name="line_5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5">
          <dgm:choose name="Name61">
            <dgm:if name="Name62" func="var" arg="dir" op="equ" val="norm">
              <dgm:alg type="lin">
                <dgm:param type="horzAlign" val="l"/>
              </dgm:alg>
            </dgm:if>
            <dgm:else name="Name63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5" refType="w"/>
            <dgm:constr type="h" for="ch" forName="text_5" refType="h"/>
          </dgm:constrLst>
          <dgm:presOf/>
          <dgm:layoutNode name="text_5" styleLbl="revTx">
            <dgm:varLst>
              <dgm:bulletEnabled val="1"/>
            </dgm:varLst>
            <dgm:choose name="Name64">
              <dgm:if name="Name65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66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67" axis="ch" ptType="sibTrans" hideLastTrans="0" st="6" cnt="1">
        <dgm:layoutNode name="picture_6">
          <dgm:alg type="sp"/>
          <dgm:shape xmlns:r="http://schemas.openxmlformats.org/officeDocument/2006/relationships" r:blip="">
            <dgm:adjLst/>
          </dgm:shape>
          <dgm:presOf/>
          <dgm:constrLst/>
          <dgm:forEach name="Name68" ref="pictureRepeat"/>
        </dgm:layoutNode>
      </dgm:forEach>
      <dgm:forEach name="Name69" axis="ch" ptType="node" st="6" cnt="1">
        <dgm:layoutNode name="line_6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6">
          <dgm:choose name="Name70">
            <dgm:if name="Name71" func="var" arg="dir" op="equ" val="norm">
              <dgm:alg type="lin">
                <dgm:param type="horzAlign" val="l"/>
              </dgm:alg>
            </dgm:if>
            <dgm:else name="Name72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6" refType="w"/>
            <dgm:constr type="h" for="ch" forName="text_6" refType="h"/>
          </dgm:constrLst>
          <dgm:presOf/>
          <dgm:layoutNode name="text_6" styleLbl="revTx">
            <dgm:varLst>
              <dgm:bulletEnabled val="1"/>
            </dgm:varLst>
            <dgm:choose name="Name73">
              <dgm:if name="Name74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75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76" axis="ch" ptType="sibTrans" hideLastTrans="0" st="7" cnt="1">
        <dgm:layoutNode name="picture_7">
          <dgm:alg type="sp"/>
          <dgm:shape xmlns:r="http://schemas.openxmlformats.org/officeDocument/2006/relationships" r:blip="">
            <dgm:adjLst/>
          </dgm:shape>
          <dgm:presOf/>
          <dgm:constrLst/>
          <dgm:forEach name="Name77" ref="pictureRepeat"/>
        </dgm:layoutNode>
      </dgm:forEach>
      <dgm:forEach name="Name78" axis="ch" ptType="node" st="7" cnt="1">
        <dgm:layoutNode name="line_7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7">
          <dgm:choose name="Name79">
            <dgm:if name="Name80" func="var" arg="dir" op="equ" val="norm">
              <dgm:alg type="lin">
                <dgm:param type="horzAlign" val="l"/>
              </dgm:alg>
            </dgm:if>
            <dgm:else name="Name81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7" refType="w"/>
            <dgm:constr type="h" for="ch" forName="text_7" refType="h"/>
          </dgm:constrLst>
          <dgm:presOf/>
          <dgm:layoutNode name="text_7" styleLbl="revTx">
            <dgm:varLst>
              <dgm:bulletEnabled val="1"/>
            </dgm:varLst>
            <dgm:choose name="Name82">
              <dgm:if name="Name83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84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D2D54E-CBA9-4041-9B36-0D7FAFC5F9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8E224F4-7372-41CF-BA3B-F8B114D0DCF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8624F8-35C7-4421-ABB1-9C0032351C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A0D8F-2306-43BE-9735-516AE5D70E72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9EB8F6-B5FD-415A-B734-0F195D15D2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1149EB-AC9D-419B-8972-310EF7A84E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6C2F4-AE04-4D92-8D93-A307884452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880133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EA3321-B42C-43C5-9937-40836AF1F7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C288D1B-9E54-4051-B02B-89C58B276F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AD1011-29C5-4CE0-AB16-BA839D84B6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A0D8F-2306-43BE-9735-516AE5D70E72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E485B4-C38E-4679-98A0-760E84CE8D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F0249B-31F0-467B-9E48-714F18B2A1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6C2F4-AE04-4D92-8D93-A307884452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33314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199A059-AE5A-4FF1-A18B-34701F3A61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B5D450-E89E-41BF-896F-4BBC532052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44EB9E-986C-4B83-8EA5-38460E5028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A0D8F-2306-43BE-9735-516AE5D70E72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2D5554-3667-4559-8DEF-2F7045075D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5B3031-7E57-43AA-A735-685E70B8BE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6C2F4-AE04-4D92-8D93-A307884452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238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CE44C6-7E44-402C-BA09-12496FC750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284894-BA3E-4A0F-90DB-925157C489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E57EEA-BB6B-4D4E-856A-4425DACBAD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A0D8F-2306-43BE-9735-516AE5D70E72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9E52DB-B191-4C41-97CA-1CF52648F3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9DF377-F382-48CE-A9D7-0F8945300E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6C2F4-AE04-4D92-8D93-A307884452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0722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959292-FCBC-45D2-A2E9-BE4EF577B5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6270E7C-1529-4A69-A349-7C56A1A62C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005F3D-04AA-4002-A13D-F028E7C03B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A0D8F-2306-43BE-9735-516AE5D70E72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511ACD-1A2F-4C27-A11E-C3FFB76E1A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1544E5-8BD6-495E-87B4-C8EA93261C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6C2F4-AE04-4D92-8D93-A307884452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4669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44B127-EDD2-4473-81CD-547FE3060D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540704-E382-4745-A1BE-D773BA86C0A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4D27C00-49AD-4A80-BC91-C47B7B6E3F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B43793B-C0D6-46F2-9C16-C18B581ED9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A0D8F-2306-43BE-9735-516AE5D70E72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D1F905-2980-4612-AA05-69C2FC4FAC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0B8499B-B87E-4D9D-98A2-BCBD1AB187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6C2F4-AE04-4D92-8D93-A307884452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48615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5C0EA2-34D1-4413-BFD2-71F661200E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7E07D1-277F-4761-9C8B-717438B728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96FB2BA-DEA9-4378-9CB3-DC6810533E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423997A-A370-41EE-A994-A14228C7AB6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882E824-B061-4A75-93C5-7FECD3E32DA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FAE59F4-1295-4501-877D-FCDA1A9F0F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A0D8F-2306-43BE-9735-516AE5D70E72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E63E66E-58FC-44E2-8331-ECED8D348D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240F4A4-45BA-4A9B-BF5D-99DCA3106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6C2F4-AE04-4D92-8D93-A307884452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363757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DE771C-05A6-44B7-916A-95B2E909A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A5BF7BF-5FCD-49C9-B023-4D5CA37BF6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A0D8F-2306-43BE-9735-516AE5D70E72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C2B292C-C33A-4D88-BD5C-46E152D450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18F0103-6E59-4E3A-A522-2DD1F307FC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6C2F4-AE04-4D92-8D93-A307884452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19335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E387D79-1822-4141-8D46-71C66CE08A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A0D8F-2306-43BE-9735-516AE5D70E72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79DFC1A-E1F5-45BD-8657-2ED1151ED0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501DD4-7107-4763-943D-9C17F6184D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6C2F4-AE04-4D92-8D93-A307884452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73866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0727AE-83FA-41D7-8A18-8A40C9775D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752C6B-CCED-42DF-8F0A-A9EBFF576F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F1B7537-9B8D-4F2A-9E49-0891790369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379D9C7-6F74-47B6-A068-A10A9A92BF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A0D8F-2306-43BE-9735-516AE5D70E72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59B3BD5-79AA-4F1A-8E92-F6309362A9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C29F56B-E5A5-40B6-8AAA-4B4CDDD5E2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6C2F4-AE04-4D92-8D93-A307884452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96818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74D96C-D8ED-4B1C-A408-3C885077F4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5AFBBE8-E805-40E8-8E74-797DC4DA358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87E56A4-E16B-4575-B277-3D16ED316D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DBB5B91-2A8A-4AA4-A5C4-5B87B5ED0F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A0D8F-2306-43BE-9735-516AE5D70E72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71C803-14BC-4DEB-A3FD-0777A51A36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14B84F0-CABB-4D49-B471-9648B6C2D5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6C2F4-AE04-4D92-8D93-A307884452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72481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D2C572D-B607-41C0-A15D-7EE18C264E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036F66-CD43-464E-954B-ADF83E7148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B289CE-9A3A-49D6-8A61-109DB3F39F9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3A0D8F-2306-43BE-9735-516AE5D70E72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47B0B4-97D8-4A3D-A3CC-ECB1B05012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71E543-FB2A-4F02-8252-69DE1EC7F1D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16C2F4-AE04-4D92-8D93-A307884452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26157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microsoft.com/office/2007/relationships/hdphoto" Target="../media/hdphoto4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microsoft.com/office/2007/relationships/hdphoto" Target="../media/hdphoto3.wdp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diagramLayout" Target="../diagrams/layout1.xml"/><Relationship Id="rId7" Type="http://schemas.openxmlformats.org/officeDocument/2006/relationships/image" Target="../media/image24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10" Type="http://schemas.microsoft.com/office/2007/relationships/hdphoto" Target="../media/hdphoto7.wdp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microsoft.com/office/2007/relationships/hdphoto" Target="../media/hdphoto9.wdp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4E1BEB12-92AF-4445-98AD-4C7756E7C9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0522C2C-7B5C-48A7-A969-03941E5D2E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Freeform 13">
            <a:extLst>
              <a:ext uri="{FF2B5EF4-FFF2-40B4-BE49-F238E27FC236}">
                <a16:creationId xmlns:a16="http://schemas.microsoft.com/office/drawing/2014/main" id="{9C682A1A-5B2D-4111-BBD6-620165633E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769476" y="220196"/>
            <a:ext cx="9422524" cy="6637806"/>
          </a:xfrm>
          <a:custGeom>
            <a:avLst/>
            <a:gdLst>
              <a:gd name="connsiteX0" fmla="*/ 4929467 w 8191500"/>
              <a:gd name="connsiteY0" fmla="*/ 0 h 5770597"/>
              <a:gd name="connsiteX1" fmla="*/ 8065066 w 8191500"/>
              <a:gd name="connsiteY1" fmla="*/ 1118513 h 5770597"/>
              <a:gd name="connsiteX2" fmla="*/ 8191500 w 8191500"/>
              <a:gd name="connsiteY2" fmla="*/ 1227339 h 5770597"/>
              <a:gd name="connsiteX3" fmla="*/ 8191500 w 8191500"/>
              <a:gd name="connsiteY3" fmla="*/ 5770597 h 5770597"/>
              <a:gd name="connsiteX4" fmla="*/ 79523 w 8191500"/>
              <a:gd name="connsiteY4" fmla="*/ 5770597 h 5770597"/>
              <a:gd name="connsiteX5" fmla="*/ 56799 w 8191500"/>
              <a:gd name="connsiteY5" fmla="*/ 5644158 h 5770597"/>
              <a:gd name="connsiteX6" fmla="*/ 0 w 8191500"/>
              <a:gd name="connsiteY6" fmla="*/ 4898209 h 5770597"/>
              <a:gd name="connsiteX7" fmla="*/ 4929467 w 8191500"/>
              <a:gd name="connsiteY7" fmla="*/ 0 h 57705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191500" h="5770597">
                <a:moveTo>
                  <a:pt x="4929467" y="0"/>
                </a:moveTo>
                <a:cubicBezTo>
                  <a:pt x="6120547" y="0"/>
                  <a:pt x="7212963" y="419755"/>
                  <a:pt x="8065066" y="1118513"/>
                </a:cubicBezTo>
                <a:lnTo>
                  <a:pt x="8191500" y="1227339"/>
                </a:lnTo>
                <a:lnTo>
                  <a:pt x="8191500" y="5770597"/>
                </a:lnTo>
                <a:lnTo>
                  <a:pt x="79523" y="5770597"/>
                </a:lnTo>
                <a:lnTo>
                  <a:pt x="56799" y="5644158"/>
                </a:lnTo>
                <a:cubicBezTo>
                  <a:pt x="19398" y="5400934"/>
                  <a:pt x="0" y="5151822"/>
                  <a:pt x="0" y="4898209"/>
                </a:cubicBezTo>
                <a:cubicBezTo>
                  <a:pt x="0" y="2193003"/>
                  <a:pt x="2206998" y="0"/>
                  <a:pt x="492946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D6EE29F2-D77F-4BD0-A20B-334D316A1C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09800" y="2099696"/>
            <a:ext cx="1942241" cy="188955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22D09ED2-868F-42C6-866E-F92E0CEF31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520172">
            <a:off x="1613162" y="1492572"/>
            <a:ext cx="2987899" cy="2987899"/>
          </a:xfrm>
          <a:prstGeom prst="arc">
            <a:avLst>
              <a:gd name="adj1" fmla="val 14455503"/>
              <a:gd name="adj2" fmla="val 227775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4B6EB3D-4521-4C78-8B1B-98E10EC16F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38600" y="1939159"/>
            <a:ext cx="7644627" cy="2751086"/>
          </a:xfrm>
        </p:spPr>
        <p:txBody>
          <a:bodyPr>
            <a:normAutofit/>
          </a:bodyPr>
          <a:lstStyle/>
          <a:p>
            <a:pPr algn="r"/>
            <a:r>
              <a:rPr lang="en-US" sz="2900" dirty="0"/>
              <a:t>Surveys of bees at Midewin National Tallgrass Prairie with special focus on the possible </a:t>
            </a:r>
            <a:br>
              <a:rPr lang="en-US" sz="2900" dirty="0"/>
            </a:br>
            <a:r>
              <a:rPr lang="en-US" sz="2900" dirty="0"/>
              <a:t>presence of a rusty patched bumble bee populations</a:t>
            </a:r>
            <a:br>
              <a:rPr lang="en-US" sz="2900" dirty="0"/>
            </a:br>
            <a:endParaRPr lang="en-US" sz="29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375267-2A25-4458-B49F-7AFAC8EB71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38600" y="4782320"/>
            <a:ext cx="7644627" cy="1329443"/>
          </a:xfrm>
        </p:spPr>
        <p:txBody>
          <a:bodyPr>
            <a:normAutofit/>
          </a:bodyPr>
          <a:lstStyle/>
          <a:p>
            <a:pPr algn="r"/>
            <a:r>
              <a:rPr lang="en-US" dirty="0"/>
              <a:t>Nicole Dede and Derek Rosenberger Ph.D.</a:t>
            </a:r>
          </a:p>
        </p:txBody>
      </p:sp>
      <p:pic>
        <p:nvPicPr>
          <p:cNvPr id="6" name="Picture 5" descr="A bee on a white surface&#10;&#10;Description automatically generated with medium confidence">
            <a:extLst>
              <a:ext uri="{FF2B5EF4-FFF2-40B4-BE49-F238E27FC236}">
                <a16:creationId xmlns:a16="http://schemas.microsoft.com/office/drawing/2014/main" id="{3B0280F2-DC71-4E20-AA1F-4B6AC460538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backgroundMark x1="74380" y1="59524" x2="74380" y2="59524"/>
                        <a14:backgroundMark x1="73537" y1="59259" x2="73958" y2="57507"/>
                        <a14:backgroundMark x1="74157" y1="62500" x2="74851" y2="63525"/>
                      </a14:backgroundRemoval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322794">
            <a:off x="1916613" y="2478160"/>
            <a:ext cx="5776127" cy="4332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17632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97AE72-419D-4831-8B3E-1014743931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/>
              <a:t>Rusty patched bumble bee was not found for the second year in a row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04C4F6D-016E-4CF5-92E1-AC00344E5FF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100" y="1547811"/>
            <a:ext cx="11868150" cy="494506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1CAB6AE-B87C-45FA-BBC2-1BF378BF28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50" y="5454757"/>
            <a:ext cx="11460779" cy="463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71308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9E90EB45-EEE9-4563-8179-65EF62AE09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E4E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close up of a spider&#10;&#10;Description automatically generated with low confidence">
            <a:extLst>
              <a:ext uri="{FF2B5EF4-FFF2-40B4-BE49-F238E27FC236}">
                <a16:creationId xmlns:a16="http://schemas.microsoft.com/office/drawing/2014/main" id="{9F47329E-8FE3-45F0-B76E-185B12846E9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6176433" y="1580220"/>
            <a:ext cx="5372100" cy="3697559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23D0EF74-AD1E-4FD9-914D-8EC9058EBB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close up of a bug&#10;&#10;Description automatically generated with medium confidence">
            <a:extLst>
              <a:ext uri="{FF2B5EF4-FFF2-40B4-BE49-F238E27FC236}">
                <a16:creationId xmlns:a16="http://schemas.microsoft.com/office/drawing/2014/main" id="{B9DD4364-5F47-4EBB-899A-F53ADEDD7BD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643466" y="877564"/>
            <a:ext cx="5372099" cy="510287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742CA71-F103-45F1-A270-F2D6A7805D52}"/>
              </a:ext>
            </a:extLst>
          </p:cNvPr>
          <p:cNvSpPr txBox="1"/>
          <p:nvPr/>
        </p:nvSpPr>
        <p:spPr>
          <a:xfrm>
            <a:off x="7010930" y="5573173"/>
            <a:ext cx="51810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Found at a site 7.5mi North of </a:t>
            </a:r>
            <a:r>
              <a:rPr lang="en-US" dirty="0" err="1">
                <a:solidFill>
                  <a:schemeClr val="bg1"/>
                </a:solidFill>
              </a:rPr>
              <a:t>Midewin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78639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97AE72-419D-4831-8B3E-1014743931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/>
              <a:t>Two vulnerable species were found for the 3</a:t>
            </a:r>
            <a:r>
              <a:rPr lang="en-US" baseline="30000" dirty="0"/>
              <a:t>rd</a:t>
            </a:r>
            <a:r>
              <a:rPr lang="en-US" dirty="0"/>
              <a:t> year in a row.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04C4F6D-016E-4CF5-92E1-AC00344E5FF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251" y="1595438"/>
            <a:ext cx="11753845" cy="489743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D2F9825-E0D3-4A4C-91F5-D3760DDCEDAD}"/>
              </a:ext>
            </a:extLst>
          </p:cNvPr>
          <p:cNvSpPr/>
          <p:nvPr/>
        </p:nvSpPr>
        <p:spPr>
          <a:xfrm>
            <a:off x="342904" y="4376737"/>
            <a:ext cx="11315699" cy="409575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FEF346B-8CF6-4C89-9984-9549AB676F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4" y="5116619"/>
            <a:ext cx="11389335" cy="463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1911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605494DE-B078-4D87-BB01-C84320618D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3324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A0576B0-CD8C-4661-95C8-A9F2CE7CDD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3324"/>
            <a:ext cx="4724288" cy="6861324"/>
          </a:xfrm>
          <a:prstGeom prst="rect">
            <a:avLst/>
          </a:prstGeom>
          <a:solidFill>
            <a:srgbClr val="000000">
              <a:alpha val="8039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3FF60E2B-3919-423C-B1FF-56CDE66811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319042" cy="6858000"/>
          </a:xfrm>
          <a:custGeom>
            <a:avLst/>
            <a:gdLst>
              <a:gd name="connsiteX0" fmla="*/ 0 w 4319042"/>
              <a:gd name="connsiteY0" fmla="*/ 0 h 6858000"/>
              <a:gd name="connsiteX1" fmla="*/ 1142888 w 4319042"/>
              <a:gd name="connsiteY1" fmla="*/ 0 h 6858000"/>
              <a:gd name="connsiteX2" fmla="*/ 4319042 w 4319042"/>
              <a:gd name="connsiteY2" fmla="*/ 6858000 h 6858000"/>
              <a:gd name="connsiteX3" fmla="*/ 0 w 431904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19042" h="6858000">
                <a:moveTo>
                  <a:pt x="0" y="0"/>
                </a:moveTo>
                <a:lnTo>
                  <a:pt x="1142888" y="0"/>
                </a:lnTo>
                <a:lnTo>
                  <a:pt x="4319042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000000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F8AB91E-0486-475B-8C87-77373D31AF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5572" y="246202"/>
            <a:ext cx="4034028" cy="1706319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8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16 species and 130 individuals were caught.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C496DF2-F053-4E14-A35B-6DF352B2C27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2001" y="324380"/>
            <a:ext cx="5150360" cy="5571066"/>
          </a:xfrm>
          <a:prstGeom prst="rect">
            <a:avLst/>
          </a:prstGeom>
        </p:spPr>
      </p:pic>
      <p:pic>
        <p:nvPicPr>
          <p:cNvPr id="4" name="Picture 3" descr="A picture containing wall, indoor, several&#10;&#10;Description automatically generated">
            <a:extLst>
              <a:ext uri="{FF2B5EF4-FFF2-40B4-BE49-F238E27FC236}">
                <a16:creationId xmlns:a16="http://schemas.microsoft.com/office/drawing/2014/main" id="{77B053CC-67D1-40F5-94A8-D0254170CC1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1797332" y="4634129"/>
            <a:ext cx="2622268" cy="1966701"/>
          </a:xfrm>
          <a:prstGeom prst="rect">
            <a:avLst/>
          </a:prstGeom>
        </p:spPr>
      </p:pic>
      <p:pic>
        <p:nvPicPr>
          <p:cNvPr id="7" name="Picture 6" descr="A close up of a bee&#10;&#10;Description automatically generated with medium confidence">
            <a:extLst>
              <a:ext uri="{FF2B5EF4-FFF2-40B4-BE49-F238E27FC236}">
                <a16:creationId xmlns:a16="http://schemas.microsoft.com/office/drawing/2014/main" id="{B50087DC-78EE-43C4-9ABA-B149010014D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970120">
            <a:off x="8982905" y="4039349"/>
            <a:ext cx="4544672" cy="3408504"/>
          </a:xfrm>
          <a:prstGeom prst="rect">
            <a:avLst/>
          </a:prstGeom>
        </p:spPr>
      </p:pic>
      <p:pic>
        <p:nvPicPr>
          <p:cNvPr id="9" name="Picture 8" descr="A green bug on a white surface&#10;&#10;Description automatically generated with low confidence">
            <a:extLst>
              <a:ext uri="{FF2B5EF4-FFF2-40B4-BE49-F238E27FC236}">
                <a16:creationId xmlns:a16="http://schemas.microsoft.com/office/drawing/2014/main" id="{E5A031DA-A518-4575-BFF9-0CFB98A60CE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>
                        <a14:backgroundMark x1="39509" y1="55358" x2="36113" y2="57056"/>
                        <a14:backgroundMark x1="37629" y1="39062" x2="39660" y2="38900"/>
                        <a14:backgroundMark x1="59854" y1="32147" x2="58065" y2="37606"/>
                      </a14:backgroundRemoval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497494">
            <a:off x="3629607" y="819149"/>
            <a:ext cx="3429000" cy="257175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0F3BE20-04FE-401C-98EF-CF62FA27F547}"/>
              </a:ext>
            </a:extLst>
          </p:cNvPr>
          <p:cNvSpPr txBox="1"/>
          <p:nvPr/>
        </p:nvSpPr>
        <p:spPr>
          <a:xfrm>
            <a:off x="128810" y="2168080"/>
            <a:ext cx="454755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Two-spotted longhorn bee, and 2 species of sweet bee were the most abundant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Very common, widespread species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Preliminary identification only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Laura </a:t>
            </a:r>
            <a:r>
              <a:rPr lang="en-US" sz="2000" dirty="0" err="1">
                <a:solidFill>
                  <a:schemeClr val="bg1"/>
                </a:solidFill>
              </a:rPr>
              <a:t>Reicha</a:t>
            </a:r>
            <a:r>
              <a:rPr lang="en-US" sz="2000" dirty="0">
                <a:solidFill>
                  <a:schemeClr val="bg1"/>
                </a:solidFill>
              </a:rPr>
              <a:t>-Anchor helping with final identification</a:t>
            </a:r>
          </a:p>
        </p:txBody>
      </p:sp>
    </p:spTree>
    <p:extLst>
      <p:ext uri="{BB962C8B-B14F-4D97-AF65-F5344CB8AC3E}">
        <p14:creationId xmlns:p14="http://schemas.microsoft.com/office/powerpoint/2010/main" val="88864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07EF6B7-1338-4443-8C46-6A318D952D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DAAE4CDD-124C-4DCF-9584-B6033B545D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4167271" cy="6858000"/>
          </a:xfrm>
          <a:custGeom>
            <a:avLst/>
            <a:gdLst>
              <a:gd name="connsiteX0" fmla="*/ 0 w 4167271"/>
              <a:gd name="connsiteY0" fmla="*/ 0 h 6858000"/>
              <a:gd name="connsiteX1" fmla="*/ 2259550 w 4167271"/>
              <a:gd name="connsiteY1" fmla="*/ 0 h 6858000"/>
              <a:gd name="connsiteX2" fmla="*/ 2387803 w 4167271"/>
              <a:gd name="connsiteY2" fmla="*/ 82222 h 6858000"/>
              <a:gd name="connsiteX3" fmla="*/ 4167271 w 4167271"/>
              <a:gd name="connsiteY3" fmla="*/ 3429000 h 6858000"/>
              <a:gd name="connsiteX4" fmla="*/ 2387803 w 4167271"/>
              <a:gd name="connsiteY4" fmla="*/ 6775779 h 6858000"/>
              <a:gd name="connsiteX5" fmla="*/ 2259550 w 4167271"/>
              <a:gd name="connsiteY5" fmla="*/ 6858000 h 6858000"/>
              <a:gd name="connsiteX6" fmla="*/ 0 w 416727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67271" h="6858000">
                <a:moveTo>
                  <a:pt x="0" y="0"/>
                </a:moveTo>
                <a:lnTo>
                  <a:pt x="2259550" y="0"/>
                </a:lnTo>
                <a:lnTo>
                  <a:pt x="2387803" y="82222"/>
                </a:lnTo>
                <a:cubicBezTo>
                  <a:pt x="3461407" y="807534"/>
                  <a:pt x="4167271" y="2035835"/>
                  <a:pt x="4167271" y="3429000"/>
                </a:cubicBezTo>
                <a:cubicBezTo>
                  <a:pt x="4167271" y="4822165"/>
                  <a:pt x="3461407" y="6050467"/>
                  <a:pt x="2387803" y="6775779"/>
                </a:cubicBezTo>
                <a:lnTo>
                  <a:pt x="22595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73F661D-A22B-499A-8C9F-A13A50794E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6834" y="1153572"/>
            <a:ext cx="3200400" cy="4461163"/>
          </a:xfrm>
        </p:spPr>
        <p:txBody>
          <a:bodyPr>
            <a:normAutofit/>
          </a:bodyPr>
          <a:lstStyle/>
          <a:p>
            <a:r>
              <a:rPr lang="en-US">
                <a:solidFill>
                  <a:srgbClr val="FFFFFF"/>
                </a:solidFill>
              </a:rPr>
              <a:t>Discussion</a:t>
            </a:r>
          </a:p>
        </p:txBody>
      </p:sp>
      <p:sp>
        <p:nvSpPr>
          <p:cNvPr id="12" name="Arc 11">
            <a:extLst>
              <a:ext uri="{FF2B5EF4-FFF2-40B4-BE49-F238E27FC236}">
                <a16:creationId xmlns:a16="http://schemas.microsoft.com/office/drawing/2014/main" id="{081E4A58-353D-44AE-B2FC-2A74E2E400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7550402" y="245547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7721A7-79BE-41F4-86E0-1B83CC5AEE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7308" y="591344"/>
            <a:ext cx="6906491" cy="5585619"/>
          </a:xfrm>
        </p:spPr>
        <p:txBody>
          <a:bodyPr anchor="ctr">
            <a:normAutofit fontScale="92500"/>
          </a:bodyPr>
          <a:lstStyle/>
          <a:p>
            <a:r>
              <a:rPr lang="en-US" dirty="0"/>
              <a:t>Rusty patched bumble bee was not recaptured at Midewin</a:t>
            </a:r>
          </a:p>
          <a:p>
            <a:pPr lvl="1"/>
            <a:r>
              <a:rPr lang="en-US" dirty="0"/>
              <a:t>Several rusty patched workers found 7.5 mi north</a:t>
            </a:r>
          </a:p>
          <a:p>
            <a:pPr lvl="2"/>
            <a:r>
              <a:rPr lang="en-US" dirty="0"/>
              <a:t>Could hint to more possible nests in this county</a:t>
            </a:r>
          </a:p>
          <a:p>
            <a:pPr lvl="1"/>
            <a:r>
              <a:rPr lang="en-US" dirty="0"/>
              <a:t>2 individuals captured in 2018 were males</a:t>
            </a:r>
          </a:p>
          <a:p>
            <a:pPr lvl="2"/>
            <a:r>
              <a:rPr lang="en-US" dirty="0"/>
              <a:t>Likely came from nest in Midewin or immediate area</a:t>
            </a:r>
          </a:p>
          <a:p>
            <a:r>
              <a:rPr lang="en-US" dirty="0"/>
              <a:t>A long-term consistent study is needed to accurately assess population trends</a:t>
            </a:r>
          </a:p>
          <a:p>
            <a:pPr lvl="1"/>
            <a:r>
              <a:rPr lang="en-US" dirty="0"/>
              <a:t>Relative abundance of bumble bees fluctuated from year to year</a:t>
            </a:r>
          </a:p>
          <a:p>
            <a:r>
              <a:rPr lang="en-US" dirty="0"/>
              <a:t>25 total species caught in Midewin (16 non-</a:t>
            </a:r>
            <a:r>
              <a:rPr lang="en-US" i="1" dirty="0" err="1"/>
              <a:t>bombus</a:t>
            </a:r>
            <a:r>
              <a:rPr lang="en-US" dirty="0"/>
              <a:t> species)</a:t>
            </a:r>
          </a:p>
          <a:p>
            <a:pPr lvl="1"/>
            <a:r>
              <a:rPr lang="nl-NL" dirty="0"/>
              <a:t>126 bee species (Tonietto et al 2017) found in surrounding Chicago prairies though this is from much larger and more diverse census.</a:t>
            </a:r>
          </a:p>
        </p:txBody>
      </p:sp>
      <p:pic>
        <p:nvPicPr>
          <p:cNvPr id="5" name="Picture 4" descr="A picture containing wall, insect&#10;&#10;Description automatically generated">
            <a:extLst>
              <a:ext uri="{FF2B5EF4-FFF2-40B4-BE49-F238E27FC236}">
                <a16:creationId xmlns:a16="http://schemas.microsoft.com/office/drawing/2014/main" id="{410F09E4-81E6-4D5C-91B5-AB2D6C8C4EA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backgroundMark x1="37227" y1="39153" x2="39385" y2="40840"/>
                        <a14:backgroundMark x1="72917" y1="38161" x2="71181" y2="38327"/>
                        <a14:backgroundMark x1="40427" y1="54067" x2="40898" y2="56845"/>
                      </a14:backgroundRemoval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398696">
            <a:off x="1438726" y="-420133"/>
            <a:ext cx="4340761" cy="3255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142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2554CA6-288E-4202-BC52-2E5A8F0C0A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9189" y="1119031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66D72D0-6BD0-4426-95FF-A90E5493E5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1074" y="1396686"/>
            <a:ext cx="3240506" cy="4064628"/>
          </a:xfrm>
        </p:spPr>
        <p:txBody>
          <a:bodyPr>
            <a:normAutofit/>
          </a:bodyPr>
          <a:lstStyle/>
          <a:p>
            <a:r>
              <a:rPr lang="en-US">
                <a:solidFill>
                  <a:srgbClr val="FFFFFF"/>
                </a:solidFill>
              </a:rPr>
              <a:t>Further Study</a:t>
            </a:r>
          </a:p>
        </p:txBody>
      </p:sp>
      <p:sp>
        <p:nvSpPr>
          <p:cNvPr id="12" name="Arc 11">
            <a:extLst>
              <a:ext uri="{FF2B5EF4-FFF2-40B4-BE49-F238E27FC236}">
                <a16:creationId xmlns:a16="http://schemas.microsoft.com/office/drawing/2014/main" id="{5B7778FC-632E-4DCA-A7CB-0D7731CCF9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9809111">
            <a:off x="8683720" y="941148"/>
            <a:ext cx="2987899" cy="2987899"/>
          </a:xfrm>
          <a:prstGeom prst="arc">
            <a:avLst>
              <a:gd name="adj1" fmla="val 15817365"/>
              <a:gd name="adj2" fmla="val 1781380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FA23A907-97FB-4A8F-880A-DD77401C42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10048" y="4780992"/>
            <a:ext cx="546100" cy="5461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B25F6D-467E-42F8-AED5-5C1B9BA6C8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70153" y="1526031"/>
            <a:ext cx="5536397" cy="3935281"/>
          </a:xfrm>
        </p:spPr>
        <p:txBody>
          <a:bodyPr>
            <a:normAutofit/>
          </a:bodyPr>
          <a:lstStyle/>
          <a:p>
            <a:r>
              <a:rPr lang="en-US" dirty="0"/>
              <a:t>Continuation of non-</a:t>
            </a:r>
            <a:r>
              <a:rPr lang="en-US" i="1" dirty="0" err="1"/>
              <a:t>bombus</a:t>
            </a:r>
            <a:r>
              <a:rPr lang="en-US" dirty="0"/>
              <a:t> species census</a:t>
            </a:r>
          </a:p>
          <a:p>
            <a:pPr lvl="1"/>
            <a:r>
              <a:rPr lang="en-US" dirty="0"/>
              <a:t>Possibly adjusting trapping methods</a:t>
            </a:r>
          </a:p>
          <a:p>
            <a:pPr lvl="1"/>
            <a:r>
              <a:rPr lang="en-US" dirty="0"/>
              <a:t>Use in more areas of Midewin</a:t>
            </a:r>
          </a:p>
          <a:p>
            <a:r>
              <a:rPr lang="en-US" dirty="0"/>
              <a:t>Plant pollinator community makeup</a:t>
            </a:r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998EB7DA-5D86-4AA7-AC4A-08B86CDE5A8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13563349"/>
              </p:ext>
            </p:extLst>
          </p:nvPr>
        </p:nvGraphicFramePr>
        <p:xfrm>
          <a:off x="7979233" y="3776662"/>
          <a:ext cx="2917367" cy="30622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9" name="Picture 8" descr="A close up of a spider&#10;&#10;Description automatically generated with medium confidence">
            <a:extLst>
              <a:ext uri="{FF2B5EF4-FFF2-40B4-BE49-F238E27FC236}">
                <a16:creationId xmlns:a16="http://schemas.microsoft.com/office/drawing/2014/main" id="{54F8E641-1D37-4548-81CA-1BD5BEA9F5A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>
                        <a14:foregroundMark x1="67510" y1="49537" x2="67510" y2="49537"/>
                        <a14:foregroundMark x1="57837" y1="68155" x2="57490" y2="78604"/>
                        <a14:foregroundMark x1="57837" y1="28505" x2="58333" y2="18519"/>
                        <a14:foregroundMark x1="58829" y1="65840" x2="60565" y2="67692"/>
                        <a14:foregroundMark x1="62153" y1="70470" x2="60565" y2="70007"/>
                        <a14:foregroundMark x1="61880" y1="30291" x2="60838" y2="32407"/>
                        <a14:foregroundMark x1="60962" y1="22784" x2="60144" y2="24636"/>
                      </a14:backgroundRemoval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2363805">
            <a:off x="2002834" y="173401"/>
            <a:ext cx="3607015" cy="2705261"/>
          </a:xfrm>
          <a:prstGeom prst="rect">
            <a:avLst/>
          </a:prstGeom>
        </p:spPr>
      </p:pic>
      <p:pic>
        <p:nvPicPr>
          <p:cNvPr id="13" name="Picture 12" descr="A picture containing insect&#10;&#10;Description automatically generated">
            <a:extLst>
              <a:ext uri="{FF2B5EF4-FFF2-40B4-BE49-F238E27FC236}">
                <a16:creationId xmlns:a16="http://schemas.microsoft.com/office/drawing/2014/main" id="{7465899F-A877-4639-A895-72316BF6B35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>
                        <a14:backgroundMark x1="75694" y1="43254" x2="75967" y2="49735"/>
                        <a14:backgroundMark x1="71949" y1="45635" x2="68676" y2="46197"/>
                        <a14:backgroundMark x1="35342" y1="43155" x2="32093" y2="43618"/>
                        <a14:backgroundMark x1="36880" y1="43254" x2="36186" y2="43320"/>
                        <a14:backgroundMark x1="36186" y1="44907" x2="36111" y2="43783"/>
                      </a14:backgroundRemoval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617308">
            <a:off x="1004217" y="2980350"/>
            <a:ext cx="5205367" cy="3904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2603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777A147A-9ED8-46B4-8660-1B3C2AA880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E6BA5C1-DDDC-41DF-89EA-00180FFDF9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1400" y="579548"/>
            <a:ext cx="3600860" cy="3224097"/>
          </a:xfrm>
        </p:spPr>
        <p:txBody>
          <a:bodyPr>
            <a:normAutofit/>
          </a:bodyPr>
          <a:lstStyle/>
          <a:p>
            <a:pPr algn="ctr"/>
            <a:r>
              <a:rPr lang="en-US" sz="3400" dirty="0"/>
              <a:t>Acknowledgements</a:t>
            </a:r>
            <a:br>
              <a:rPr lang="en-US" sz="3400" dirty="0"/>
            </a:br>
            <a:br>
              <a:rPr lang="en-US" sz="3400" dirty="0"/>
            </a:br>
            <a:r>
              <a:rPr lang="en-US" sz="3400" dirty="0"/>
              <a:t>&amp; </a:t>
            </a:r>
            <a:br>
              <a:rPr lang="en-US" sz="3400" dirty="0"/>
            </a:br>
            <a:br>
              <a:rPr lang="en-US" sz="3400" dirty="0"/>
            </a:br>
            <a:r>
              <a:rPr lang="en-US" sz="3400" dirty="0"/>
              <a:t>Questions? </a:t>
            </a:r>
          </a:p>
        </p:txBody>
      </p:sp>
      <p:sp>
        <p:nvSpPr>
          <p:cNvPr id="10" name="sketch line">
            <a:extLst>
              <a:ext uri="{FF2B5EF4-FFF2-40B4-BE49-F238E27FC236}">
                <a16:creationId xmlns:a16="http://schemas.microsoft.com/office/drawing/2014/main" id="{5D6C15A0-C087-4593-8414-2B4EC1CDC3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2543983" y="3258715"/>
            <a:ext cx="4480560" cy="18288"/>
          </a:xfrm>
          <a:custGeom>
            <a:avLst/>
            <a:gdLst>
              <a:gd name="connsiteX0" fmla="*/ 0 w 4480560"/>
              <a:gd name="connsiteY0" fmla="*/ 0 h 18288"/>
              <a:gd name="connsiteX1" fmla="*/ 595274 w 4480560"/>
              <a:gd name="connsiteY1" fmla="*/ 0 h 18288"/>
              <a:gd name="connsiteX2" fmla="*/ 1100938 w 4480560"/>
              <a:gd name="connsiteY2" fmla="*/ 0 h 18288"/>
              <a:gd name="connsiteX3" fmla="*/ 1651406 w 4480560"/>
              <a:gd name="connsiteY3" fmla="*/ 0 h 18288"/>
              <a:gd name="connsiteX4" fmla="*/ 2336292 w 4480560"/>
              <a:gd name="connsiteY4" fmla="*/ 0 h 18288"/>
              <a:gd name="connsiteX5" fmla="*/ 2931566 w 4480560"/>
              <a:gd name="connsiteY5" fmla="*/ 0 h 18288"/>
              <a:gd name="connsiteX6" fmla="*/ 3482035 w 4480560"/>
              <a:gd name="connsiteY6" fmla="*/ 0 h 18288"/>
              <a:gd name="connsiteX7" fmla="*/ 4480560 w 4480560"/>
              <a:gd name="connsiteY7" fmla="*/ 0 h 18288"/>
              <a:gd name="connsiteX8" fmla="*/ 4480560 w 4480560"/>
              <a:gd name="connsiteY8" fmla="*/ 18288 h 18288"/>
              <a:gd name="connsiteX9" fmla="*/ 3840480 w 4480560"/>
              <a:gd name="connsiteY9" fmla="*/ 18288 h 18288"/>
              <a:gd name="connsiteX10" fmla="*/ 3290011 w 4480560"/>
              <a:gd name="connsiteY10" fmla="*/ 18288 h 18288"/>
              <a:gd name="connsiteX11" fmla="*/ 2560320 w 4480560"/>
              <a:gd name="connsiteY11" fmla="*/ 18288 h 18288"/>
              <a:gd name="connsiteX12" fmla="*/ 1965046 w 4480560"/>
              <a:gd name="connsiteY12" fmla="*/ 18288 h 18288"/>
              <a:gd name="connsiteX13" fmla="*/ 1459382 w 4480560"/>
              <a:gd name="connsiteY13" fmla="*/ 18288 h 18288"/>
              <a:gd name="connsiteX14" fmla="*/ 774497 w 4480560"/>
              <a:gd name="connsiteY14" fmla="*/ 18288 h 18288"/>
              <a:gd name="connsiteX15" fmla="*/ 0 w 4480560"/>
              <a:gd name="connsiteY15" fmla="*/ 18288 h 18288"/>
              <a:gd name="connsiteX16" fmla="*/ 0 w 4480560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480560" h="18288" fill="none" extrusionOk="0">
                <a:moveTo>
                  <a:pt x="0" y="0"/>
                </a:moveTo>
                <a:cubicBezTo>
                  <a:pt x="267821" y="8731"/>
                  <a:pt x="334105" y="2629"/>
                  <a:pt x="595274" y="0"/>
                </a:cubicBezTo>
                <a:cubicBezTo>
                  <a:pt x="856443" y="-2629"/>
                  <a:pt x="863808" y="-13353"/>
                  <a:pt x="1100938" y="0"/>
                </a:cubicBezTo>
                <a:cubicBezTo>
                  <a:pt x="1338068" y="13353"/>
                  <a:pt x="1431663" y="-25862"/>
                  <a:pt x="1651406" y="0"/>
                </a:cubicBezTo>
                <a:cubicBezTo>
                  <a:pt x="1871149" y="25862"/>
                  <a:pt x="2173163" y="23827"/>
                  <a:pt x="2336292" y="0"/>
                </a:cubicBezTo>
                <a:cubicBezTo>
                  <a:pt x="2499421" y="-23827"/>
                  <a:pt x="2720589" y="28148"/>
                  <a:pt x="2931566" y="0"/>
                </a:cubicBezTo>
                <a:cubicBezTo>
                  <a:pt x="3142543" y="-28148"/>
                  <a:pt x="3323630" y="27022"/>
                  <a:pt x="3482035" y="0"/>
                </a:cubicBezTo>
                <a:cubicBezTo>
                  <a:pt x="3640440" y="-27022"/>
                  <a:pt x="4012110" y="-20118"/>
                  <a:pt x="4480560" y="0"/>
                </a:cubicBezTo>
                <a:cubicBezTo>
                  <a:pt x="4480958" y="7429"/>
                  <a:pt x="4480540" y="10822"/>
                  <a:pt x="4480560" y="18288"/>
                </a:cubicBezTo>
                <a:cubicBezTo>
                  <a:pt x="4314132" y="14924"/>
                  <a:pt x="4028383" y="36632"/>
                  <a:pt x="3840480" y="18288"/>
                </a:cubicBezTo>
                <a:cubicBezTo>
                  <a:pt x="3652577" y="-56"/>
                  <a:pt x="3547615" y="2848"/>
                  <a:pt x="3290011" y="18288"/>
                </a:cubicBezTo>
                <a:cubicBezTo>
                  <a:pt x="3032407" y="33728"/>
                  <a:pt x="2830268" y="8719"/>
                  <a:pt x="2560320" y="18288"/>
                </a:cubicBezTo>
                <a:cubicBezTo>
                  <a:pt x="2290372" y="27857"/>
                  <a:pt x="2147422" y="6728"/>
                  <a:pt x="1965046" y="18288"/>
                </a:cubicBezTo>
                <a:cubicBezTo>
                  <a:pt x="1782670" y="29848"/>
                  <a:pt x="1689791" y="40680"/>
                  <a:pt x="1459382" y="18288"/>
                </a:cubicBezTo>
                <a:cubicBezTo>
                  <a:pt x="1228973" y="-4104"/>
                  <a:pt x="915486" y="36501"/>
                  <a:pt x="774497" y="18288"/>
                </a:cubicBezTo>
                <a:cubicBezTo>
                  <a:pt x="633508" y="75"/>
                  <a:pt x="361442" y="-11107"/>
                  <a:pt x="0" y="18288"/>
                </a:cubicBezTo>
                <a:cubicBezTo>
                  <a:pt x="-591" y="13205"/>
                  <a:pt x="-663" y="6329"/>
                  <a:pt x="0" y="0"/>
                </a:cubicBezTo>
                <a:close/>
              </a:path>
              <a:path w="4480560" h="18288" stroke="0" extrusionOk="0">
                <a:moveTo>
                  <a:pt x="0" y="0"/>
                </a:moveTo>
                <a:cubicBezTo>
                  <a:pt x="285465" y="225"/>
                  <a:pt x="322691" y="16223"/>
                  <a:pt x="595274" y="0"/>
                </a:cubicBezTo>
                <a:cubicBezTo>
                  <a:pt x="867857" y="-16223"/>
                  <a:pt x="989129" y="-11242"/>
                  <a:pt x="1100938" y="0"/>
                </a:cubicBezTo>
                <a:cubicBezTo>
                  <a:pt x="1212747" y="11242"/>
                  <a:pt x="1574350" y="-36410"/>
                  <a:pt x="1830629" y="0"/>
                </a:cubicBezTo>
                <a:cubicBezTo>
                  <a:pt x="2086908" y="36410"/>
                  <a:pt x="2180922" y="4645"/>
                  <a:pt x="2425903" y="0"/>
                </a:cubicBezTo>
                <a:cubicBezTo>
                  <a:pt x="2670884" y="-4645"/>
                  <a:pt x="2782024" y="22929"/>
                  <a:pt x="3021178" y="0"/>
                </a:cubicBezTo>
                <a:cubicBezTo>
                  <a:pt x="3260332" y="-22929"/>
                  <a:pt x="3456982" y="-1586"/>
                  <a:pt x="3750869" y="0"/>
                </a:cubicBezTo>
                <a:cubicBezTo>
                  <a:pt x="4044756" y="1586"/>
                  <a:pt x="4302726" y="17043"/>
                  <a:pt x="4480560" y="0"/>
                </a:cubicBezTo>
                <a:cubicBezTo>
                  <a:pt x="4479674" y="5429"/>
                  <a:pt x="4481381" y="14046"/>
                  <a:pt x="4480560" y="18288"/>
                </a:cubicBezTo>
                <a:cubicBezTo>
                  <a:pt x="4279652" y="-6850"/>
                  <a:pt x="4200762" y="41566"/>
                  <a:pt x="3930091" y="18288"/>
                </a:cubicBezTo>
                <a:cubicBezTo>
                  <a:pt x="3659420" y="-4990"/>
                  <a:pt x="3456052" y="22294"/>
                  <a:pt x="3290011" y="18288"/>
                </a:cubicBezTo>
                <a:cubicBezTo>
                  <a:pt x="3123970" y="14282"/>
                  <a:pt x="2882392" y="32818"/>
                  <a:pt x="2649931" y="18288"/>
                </a:cubicBezTo>
                <a:cubicBezTo>
                  <a:pt x="2417470" y="3758"/>
                  <a:pt x="2238426" y="7337"/>
                  <a:pt x="2054657" y="18288"/>
                </a:cubicBezTo>
                <a:cubicBezTo>
                  <a:pt x="1870888" y="29239"/>
                  <a:pt x="1566368" y="45040"/>
                  <a:pt x="1324966" y="18288"/>
                </a:cubicBezTo>
                <a:cubicBezTo>
                  <a:pt x="1083564" y="-8464"/>
                  <a:pt x="787410" y="10946"/>
                  <a:pt x="595274" y="18288"/>
                </a:cubicBezTo>
                <a:cubicBezTo>
                  <a:pt x="403138" y="25630"/>
                  <a:pt x="169622" y="10499"/>
                  <a:pt x="0" y="18288"/>
                </a:cubicBezTo>
                <a:cubicBezTo>
                  <a:pt x="668" y="13665"/>
                  <a:pt x="578" y="5675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7D3192-6DA7-4857-8A14-EBD6DB8C01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26418" y="552091"/>
            <a:ext cx="6224335" cy="5431536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n-US" sz="2200" dirty="0"/>
              <a:t>Thank you to USDA-FS Midewin staff for helping support and fund this research.</a:t>
            </a:r>
          </a:p>
          <a:p>
            <a:pPr marL="0" indent="0">
              <a:buNone/>
            </a:pPr>
            <a:r>
              <a:rPr lang="en-US" sz="2200" dirty="0"/>
              <a:t>Thank you to past researchers Anne Hughes and special thanks to Barbara Krupa for training</a:t>
            </a:r>
          </a:p>
          <a:p>
            <a:pPr marL="0" indent="0">
              <a:buNone/>
            </a:pPr>
            <a:r>
              <a:rPr lang="en-US" sz="2200" dirty="0"/>
              <a:t>Thank you to Laura </a:t>
            </a:r>
            <a:r>
              <a:rPr lang="en-US" sz="2200" dirty="0" err="1"/>
              <a:t>Reicha</a:t>
            </a:r>
            <a:r>
              <a:rPr lang="en-US" sz="2200" dirty="0"/>
              <a:t>-Anchor for help with species identification and bee collections</a:t>
            </a:r>
          </a:p>
          <a:p>
            <a:pPr marL="0" indent="0">
              <a:buNone/>
            </a:pPr>
            <a:endParaRPr lang="en-US" sz="2200" dirty="0"/>
          </a:p>
        </p:txBody>
      </p:sp>
      <p:pic>
        <p:nvPicPr>
          <p:cNvPr id="5" name="Picture 4" descr="A bee on a piece of paper&#10;&#10;Description automatically generated with medium confidence">
            <a:extLst>
              <a:ext uri="{FF2B5EF4-FFF2-40B4-BE49-F238E27FC236}">
                <a16:creationId xmlns:a16="http://schemas.microsoft.com/office/drawing/2014/main" id="{080FA67C-0F9C-4D6E-AEC6-DAB29AEC1D0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backgroundMark x1="19792" y1="37698" x2="24504" y2="37698"/>
                        <a14:backgroundMark x1="28398" y1="38327" x2="33829" y2="38161"/>
                        <a14:backgroundMark x1="64782" y1="40079" x2="80556" y2="40079"/>
                        <a14:backgroundMark x1="55283" y1="38988" x2="55283" y2="40079"/>
                      </a14:backgroundRemoval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144828">
            <a:off x="-601148" y="1073710"/>
            <a:ext cx="3429000" cy="2571750"/>
          </a:xfrm>
          <a:prstGeom prst="rect">
            <a:avLst/>
          </a:prstGeom>
        </p:spPr>
      </p:pic>
      <p:pic>
        <p:nvPicPr>
          <p:cNvPr id="7" name="Picture 6" descr="A fish in the water&#10;&#10;Description automatically generated with medium confidence">
            <a:extLst>
              <a:ext uri="{FF2B5EF4-FFF2-40B4-BE49-F238E27FC236}">
                <a16:creationId xmlns:a16="http://schemas.microsoft.com/office/drawing/2014/main" id="{E31BD9AF-F1CA-411A-AA2D-D34B8EE407A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899469">
            <a:off x="9024344" y="4279217"/>
            <a:ext cx="3395662" cy="2546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6518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Rectangle 7">
            <a:extLst>
              <a:ext uri="{FF2B5EF4-FFF2-40B4-BE49-F238E27FC236}">
                <a16:creationId xmlns:a16="http://schemas.microsoft.com/office/drawing/2014/main" id="{907EF6B7-1338-4443-8C46-6A318D952D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: Shape 9">
            <a:extLst>
              <a:ext uri="{FF2B5EF4-FFF2-40B4-BE49-F238E27FC236}">
                <a16:creationId xmlns:a16="http://schemas.microsoft.com/office/drawing/2014/main" id="{DAAE4CDD-124C-4DCF-9584-B6033B545D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4167271" cy="6858000"/>
          </a:xfrm>
          <a:custGeom>
            <a:avLst/>
            <a:gdLst>
              <a:gd name="connsiteX0" fmla="*/ 0 w 4167271"/>
              <a:gd name="connsiteY0" fmla="*/ 0 h 6858000"/>
              <a:gd name="connsiteX1" fmla="*/ 2259550 w 4167271"/>
              <a:gd name="connsiteY1" fmla="*/ 0 h 6858000"/>
              <a:gd name="connsiteX2" fmla="*/ 2387803 w 4167271"/>
              <a:gd name="connsiteY2" fmla="*/ 82222 h 6858000"/>
              <a:gd name="connsiteX3" fmla="*/ 4167271 w 4167271"/>
              <a:gd name="connsiteY3" fmla="*/ 3429000 h 6858000"/>
              <a:gd name="connsiteX4" fmla="*/ 2387803 w 4167271"/>
              <a:gd name="connsiteY4" fmla="*/ 6775779 h 6858000"/>
              <a:gd name="connsiteX5" fmla="*/ 2259550 w 4167271"/>
              <a:gd name="connsiteY5" fmla="*/ 6858000 h 6858000"/>
              <a:gd name="connsiteX6" fmla="*/ 0 w 416727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67271" h="6858000">
                <a:moveTo>
                  <a:pt x="0" y="0"/>
                </a:moveTo>
                <a:lnTo>
                  <a:pt x="2259550" y="0"/>
                </a:lnTo>
                <a:lnTo>
                  <a:pt x="2387803" y="82222"/>
                </a:lnTo>
                <a:cubicBezTo>
                  <a:pt x="3461407" y="807534"/>
                  <a:pt x="4167271" y="2035835"/>
                  <a:pt x="4167271" y="3429000"/>
                </a:cubicBezTo>
                <a:cubicBezTo>
                  <a:pt x="4167271" y="4822165"/>
                  <a:pt x="3461407" y="6050467"/>
                  <a:pt x="2387803" y="6775779"/>
                </a:cubicBezTo>
                <a:lnTo>
                  <a:pt x="22595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6EF2AEE-99E2-4337-8792-839DD8C324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6834" y="1153572"/>
            <a:ext cx="3200400" cy="4461163"/>
          </a:xfrm>
        </p:spPr>
        <p:txBody>
          <a:bodyPr>
            <a:normAutofit/>
          </a:bodyPr>
          <a:lstStyle/>
          <a:p>
            <a:r>
              <a:rPr lang="en-US">
                <a:solidFill>
                  <a:srgbClr val="FFFFFF"/>
                </a:solidFill>
              </a:rPr>
              <a:t>Decline of Essential Native Pollinators</a:t>
            </a:r>
          </a:p>
        </p:txBody>
      </p:sp>
      <p:sp>
        <p:nvSpPr>
          <p:cNvPr id="7" name="Arc 11">
            <a:extLst>
              <a:ext uri="{FF2B5EF4-FFF2-40B4-BE49-F238E27FC236}">
                <a16:creationId xmlns:a16="http://schemas.microsoft.com/office/drawing/2014/main" id="{081E4A58-353D-44AE-B2FC-2A74E2E400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7550402" y="245547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4240BF-4721-4E0F-AAF0-F0B0DA717C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65355" y="424656"/>
            <a:ext cx="7568480" cy="5585619"/>
          </a:xfrm>
        </p:spPr>
        <p:txBody>
          <a:bodyPr anchor="ctr">
            <a:normAutofit/>
          </a:bodyPr>
          <a:lstStyle/>
          <a:p>
            <a:r>
              <a:rPr lang="en-US" dirty="0"/>
              <a:t>Essential for 85% of flowering plants (Ollerton et al. 2010)</a:t>
            </a:r>
          </a:p>
          <a:p>
            <a:pPr lvl="1"/>
            <a:r>
              <a:rPr lang="en-US" dirty="0"/>
              <a:t>pollinating ornamentals and private gardens (Mach &amp; Potter, 2018)</a:t>
            </a:r>
          </a:p>
          <a:p>
            <a:r>
              <a:rPr lang="en-US" dirty="0"/>
              <a:t>Declined around the world and in the Midwest (Grixti et al 2009), likely due to a combination of pesticides, disease and habitat loss (</a:t>
            </a:r>
            <a:r>
              <a:rPr lang="en-US" dirty="0" err="1"/>
              <a:t>Goulson</a:t>
            </a:r>
            <a:r>
              <a:rPr lang="en-US" dirty="0"/>
              <a:t> et al 2015)</a:t>
            </a:r>
          </a:p>
          <a:p>
            <a:r>
              <a:rPr lang="en-US" i="1" dirty="0"/>
              <a:t>B. </a:t>
            </a:r>
            <a:r>
              <a:rPr lang="en-US" i="1" dirty="0" err="1"/>
              <a:t>affinis</a:t>
            </a:r>
            <a:r>
              <a:rPr lang="en-US" i="1" dirty="0"/>
              <a:t>, B. </a:t>
            </a:r>
            <a:r>
              <a:rPr lang="en-US" i="1" dirty="0" err="1"/>
              <a:t>franklini</a:t>
            </a:r>
            <a:r>
              <a:rPr lang="en-US" i="1" dirty="0"/>
              <a:t>, B. occidentalis, B. </a:t>
            </a:r>
            <a:r>
              <a:rPr lang="en-US" i="1" dirty="0" err="1"/>
              <a:t>pensylvanicus</a:t>
            </a:r>
            <a:r>
              <a:rPr lang="en-US" i="1" dirty="0"/>
              <a:t>, and B. sonorous </a:t>
            </a:r>
            <a:r>
              <a:rPr lang="en-US" dirty="0"/>
              <a:t>listed as declining species by Xerces Society for Insect Conservation and the Committee on Status of Pollinators in North America along with IUCN and FWS.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50A3358-75B6-4A5C-9A2B-2001F81BB8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58164" y="4523030"/>
            <a:ext cx="3115326" cy="2334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9849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473C11-54FE-4FF3-8A5D-E345917A0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929" y="629266"/>
            <a:ext cx="3505495" cy="1622321"/>
          </a:xfrm>
        </p:spPr>
        <p:txBody>
          <a:bodyPr>
            <a:normAutofit fontScale="90000"/>
          </a:bodyPr>
          <a:lstStyle/>
          <a:p>
            <a:r>
              <a:rPr lang="en-US" dirty="0"/>
              <a:t>Rusty patched Bumble Bee</a:t>
            </a:r>
            <a:br>
              <a:rPr lang="en-US" dirty="0"/>
            </a:br>
            <a:r>
              <a:rPr lang="en-US" dirty="0"/>
              <a:t>(</a:t>
            </a:r>
            <a:r>
              <a:rPr lang="en-US" i="1" dirty="0"/>
              <a:t>Bombus affinis</a:t>
            </a:r>
            <a:r>
              <a:rPr lang="en-US" dirty="0"/>
              <a:t>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52742B-B304-423E-A69C-0C99417161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0893" y="2329070"/>
            <a:ext cx="3878343" cy="4419600"/>
          </a:xfrm>
        </p:spPr>
        <p:txBody>
          <a:bodyPr>
            <a:normAutofit fontScale="92500" lnSpcReduction="10000"/>
          </a:bodyPr>
          <a:lstStyle/>
          <a:p>
            <a:r>
              <a:rPr lang="en-US" sz="2400" dirty="0"/>
              <a:t>first bumble bee listed as critically endangered federally in 2017</a:t>
            </a:r>
          </a:p>
          <a:p>
            <a:r>
              <a:rPr lang="en-US" sz="2400" dirty="0"/>
              <a:t>90% reduction in range over the last 20 years</a:t>
            </a:r>
          </a:p>
          <a:p>
            <a:endParaRPr lang="en-US" sz="1700" dirty="0"/>
          </a:p>
          <a:p>
            <a:endParaRPr lang="en-US" sz="1700" dirty="0"/>
          </a:p>
          <a:p>
            <a:endParaRPr lang="en-US" sz="1700" dirty="0"/>
          </a:p>
          <a:p>
            <a:endParaRPr lang="en-US" sz="1700" dirty="0"/>
          </a:p>
          <a:p>
            <a:endParaRPr lang="en-US" sz="1700" dirty="0"/>
          </a:p>
          <a:p>
            <a:endParaRPr lang="en-US" sz="1700" dirty="0"/>
          </a:p>
          <a:p>
            <a:pPr marL="0" indent="0">
              <a:buNone/>
            </a:pPr>
            <a:endParaRPr lang="en-US" sz="1700" dirty="0"/>
          </a:p>
          <a:p>
            <a:pPr marL="0" indent="0">
              <a:buNone/>
            </a:pPr>
            <a:r>
              <a:rPr lang="en-US" sz="1700" dirty="0"/>
              <a:t>https://www.fws.gov/midwest/endangered/insects/rpbb/rpbbmap.html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E39A796-BE83-48B1-B33F-35C4A32AAB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39056" y="0"/>
            <a:ext cx="7552944" cy="6858000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ounded Rectangle 9">
            <a:extLst>
              <a:ext uri="{FF2B5EF4-FFF2-40B4-BE49-F238E27FC236}">
                <a16:creationId xmlns:a16="http://schemas.microsoft.com/office/drawing/2014/main" id="{72F84B47-E267-4194-8194-831DB7B554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23688" y="557784"/>
            <a:ext cx="6584098" cy="573918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88BC719-4B2E-48CD-BC27-CB572B53EC7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10200" y="830040"/>
            <a:ext cx="6060889" cy="5197920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702748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B5DAA40F-4F28-4316-934E-C55D7C3AA0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F6D467C8-A8E0-468B-B88D-9CEEE37BFC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7433452" cy="6858000"/>
          </a:xfrm>
          <a:custGeom>
            <a:avLst/>
            <a:gdLst>
              <a:gd name="connsiteX0" fmla="*/ 0 w 7433452"/>
              <a:gd name="connsiteY0" fmla="*/ 0 h 6858000"/>
              <a:gd name="connsiteX1" fmla="*/ 1592736 w 7433452"/>
              <a:gd name="connsiteY1" fmla="*/ 0 h 6858000"/>
              <a:gd name="connsiteX2" fmla="*/ 2171700 w 7433452"/>
              <a:gd name="connsiteY2" fmla="*/ 0 h 6858000"/>
              <a:gd name="connsiteX3" fmla="*/ 2762696 w 7433452"/>
              <a:gd name="connsiteY3" fmla="*/ 0 h 6858000"/>
              <a:gd name="connsiteX4" fmla="*/ 2829254 w 7433452"/>
              <a:gd name="connsiteY4" fmla="*/ 0 h 6858000"/>
              <a:gd name="connsiteX5" fmla="*/ 7415310 w 7433452"/>
              <a:gd name="connsiteY5" fmla="*/ 0 h 6858000"/>
              <a:gd name="connsiteX6" fmla="*/ 7405703 w 7433452"/>
              <a:gd name="connsiteY6" fmla="*/ 94814 h 6858000"/>
              <a:gd name="connsiteX7" fmla="*/ 7410754 w 7433452"/>
              <a:gd name="connsiteY7" fmla="*/ 421796 h 6858000"/>
              <a:gd name="connsiteX8" fmla="*/ 7414688 w 7433452"/>
              <a:gd name="connsiteY8" fmla="*/ 812192 h 6858000"/>
              <a:gd name="connsiteX9" fmla="*/ 7395017 w 7433452"/>
              <a:gd name="connsiteY9" fmla="*/ 1113642 h 6858000"/>
              <a:gd name="connsiteX10" fmla="*/ 7422810 w 7433452"/>
              <a:gd name="connsiteY10" fmla="*/ 1796708 h 6858000"/>
              <a:gd name="connsiteX11" fmla="*/ 7421161 w 7433452"/>
              <a:gd name="connsiteY11" fmla="*/ 2327333 h 6858000"/>
              <a:gd name="connsiteX12" fmla="*/ 7412023 w 7433452"/>
              <a:gd name="connsiteY12" fmla="*/ 2784280 h 6858000"/>
              <a:gd name="connsiteX13" fmla="*/ 7417480 w 7433452"/>
              <a:gd name="connsiteY13" fmla="*/ 2985458 h 6858000"/>
              <a:gd name="connsiteX14" fmla="*/ 7403774 w 7433452"/>
              <a:gd name="connsiteY14" fmla="*/ 3531096 h 6858000"/>
              <a:gd name="connsiteX15" fmla="*/ 7414307 w 7433452"/>
              <a:gd name="connsiteY15" fmla="*/ 4336830 h 6858000"/>
              <a:gd name="connsiteX16" fmla="*/ 7413419 w 7433452"/>
              <a:gd name="connsiteY16" fmla="*/ 5026893 h 6858000"/>
              <a:gd name="connsiteX17" fmla="*/ 7417734 w 7433452"/>
              <a:gd name="connsiteY17" fmla="*/ 5252632 h 6858000"/>
              <a:gd name="connsiteX18" fmla="*/ 7417734 w 7433452"/>
              <a:gd name="connsiteY18" fmla="*/ 5466282 h 6858000"/>
              <a:gd name="connsiteX19" fmla="*/ 7379659 w 7433452"/>
              <a:gd name="connsiteY19" fmla="*/ 6121225 h 6858000"/>
              <a:gd name="connsiteX20" fmla="*/ 7395115 w 7433452"/>
              <a:gd name="connsiteY20" fmla="*/ 6708907 h 6858000"/>
              <a:gd name="connsiteX21" fmla="*/ 7412408 w 7433452"/>
              <a:gd name="connsiteY21" fmla="*/ 6858000 h 6858000"/>
              <a:gd name="connsiteX22" fmla="*/ 2829254 w 7433452"/>
              <a:gd name="connsiteY22" fmla="*/ 6858000 h 6858000"/>
              <a:gd name="connsiteX23" fmla="*/ 2762696 w 7433452"/>
              <a:gd name="connsiteY23" fmla="*/ 6858000 h 6858000"/>
              <a:gd name="connsiteX24" fmla="*/ 2171700 w 7433452"/>
              <a:gd name="connsiteY24" fmla="*/ 6858000 h 6858000"/>
              <a:gd name="connsiteX25" fmla="*/ 1592736 w 7433452"/>
              <a:gd name="connsiteY25" fmla="*/ 6858000 h 6858000"/>
              <a:gd name="connsiteX26" fmla="*/ 0 w 7433452"/>
              <a:gd name="connsiteY2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7433452" h="6858000">
                <a:moveTo>
                  <a:pt x="0" y="0"/>
                </a:moveTo>
                <a:lnTo>
                  <a:pt x="1592736" y="0"/>
                </a:lnTo>
                <a:lnTo>
                  <a:pt x="2171700" y="0"/>
                </a:lnTo>
                <a:lnTo>
                  <a:pt x="2762696" y="0"/>
                </a:lnTo>
                <a:lnTo>
                  <a:pt x="2829254" y="0"/>
                </a:lnTo>
                <a:lnTo>
                  <a:pt x="7415310" y="0"/>
                </a:lnTo>
                <a:lnTo>
                  <a:pt x="7405703" y="94814"/>
                </a:lnTo>
                <a:cubicBezTo>
                  <a:pt x="7398856" y="203629"/>
                  <a:pt x="7403520" y="312712"/>
                  <a:pt x="7410754" y="421796"/>
                </a:cubicBezTo>
                <a:cubicBezTo>
                  <a:pt x="7421580" y="551656"/>
                  <a:pt x="7422900" y="682144"/>
                  <a:pt x="7414688" y="812192"/>
                </a:cubicBezTo>
                <a:cubicBezTo>
                  <a:pt x="7406693" y="912591"/>
                  <a:pt x="7397682" y="1012988"/>
                  <a:pt x="7395017" y="1113642"/>
                </a:cubicBezTo>
                <a:cubicBezTo>
                  <a:pt x="7388670" y="1342689"/>
                  <a:pt x="7407708" y="1569316"/>
                  <a:pt x="7422810" y="1796708"/>
                </a:cubicBezTo>
                <a:cubicBezTo>
                  <a:pt x="7434487" y="1973710"/>
                  <a:pt x="7439944" y="2150457"/>
                  <a:pt x="7421161" y="2327333"/>
                </a:cubicBezTo>
                <a:cubicBezTo>
                  <a:pt x="7405170" y="2479266"/>
                  <a:pt x="7396793" y="2631453"/>
                  <a:pt x="7412023" y="2784280"/>
                </a:cubicBezTo>
                <a:cubicBezTo>
                  <a:pt x="7418749" y="2851085"/>
                  <a:pt x="7425984" y="2918653"/>
                  <a:pt x="7417480" y="2985458"/>
                </a:cubicBezTo>
                <a:cubicBezTo>
                  <a:pt x="7394508" y="3167039"/>
                  <a:pt x="7398063" y="3349132"/>
                  <a:pt x="7403774" y="3531096"/>
                </a:cubicBezTo>
                <a:cubicBezTo>
                  <a:pt x="7412277" y="3799715"/>
                  <a:pt x="7426364" y="4067954"/>
                  <a:pt x="7414307" y="4336830"/>
                </a:cubicBezTo>
                <a:cubicBezTo>
                  <a:pt x="7404027" y="4566639"/>
                  <a:pt x="7420653" y="4796831"/>
                  <a:pt x="7413419" y="5026893"/>
                </a:cubicBezTo>
                <a:cubicBezTo>
                  <a:pt x="7410982" y="5102162"/>
                  <a:pt x="7412429" y="5177504"/>
                  <a:pt x="7417734" y="5252632"/>
                </a:cubicBezTo>
                <a:cubicBezTo>
                  <a:pt x="7424271" y="5323700"/>
                  <a:pt x="7424271" y="5395213"/>
                  <a:pt x="7417734" y="5466282"/>
                </a:cubicBezTo>
                <a:cubicBezTo>
                  <a:pt x="7393239" y="5683875"/>
                  <a:pt x="7383214" y="5902486"/>
                  <a:pt x="7379659" y="6121225"/>
                </a:cubicBezTo>
                <a:cubicBezTo>
                  <a:pt x="7376423" y="6317442"/>
                  <a:pt x="7378041" y="6513586"/>
                  <a:pt x="7395115" y="6708907"/>
                </a:cubicBezTo>
                <a:lnTo>
                  <a:pt x="7412408" y="6858000"/>
                </a:lnTo>
                <a:lnTo>
                  <a:pt x="2829254" y="6858000"/>
                </a:lnTo>
                <a:lnTo>
                  <a:pt x="2762696" y="6858000"/>
                </a:lnTo>
                <a:lnTo>
                  <a:pt x="2171700" y="6858000"/>
                </a:lnTo>
                <a:lnTo>
                  <a:pt x="1592736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9D56D03-33F4-4AC9-A70C-1D1B7A55A9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1" y="329184"/>
            <a:ext cx="6241568" cy="1783080"/>
          </a:xfrm>
        </p:spPr>
        <p:txBody>
          <a:bodyPr anchor="b">
            <a:normAutofit/>
          </a:bodyPr>
          <a:lstStyle/>
          <a:p>
            <a:r>
              <a:rPr lang="en-US" sz="5400">
                <a:solidFill>
                  <a:srgbClr val="FFFFFF"/>
                </a:solidFill>
              </a:rPr>
              <a:t>Midewin National Tallgrass Prairie</a:t>
            </a:r>
          </a:p>
        </p:txBody>
      </p:sp>
      <p:sp>
        <p:nvSpPr>
          <p:cNvPr id="16" name="sketch line">
            <a:extLst>
              <a:ext uri="{FF2B5EF4-FFF2-40B4-BE49-F238E27FC236}">
                <a16:creationId xmlns:a16="http://schemas.microsoft.com/office/drawing/2014/main" id="{62677C27-4325-4BE2-B2C9-B721DA9E3C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45475" y="2362200"/>
            <a:ext cx="4056549" cy="18288"/>
          </a:xfrm>
          <a:custGeom>
            <a:avLst/>
            <a:gdLst>
              <a:gd name="connsiteX0" fmla="*/ 0 w 4056549"/>
              <a:gd name="connsiteY0" fmla="*/ 0 h 18288"/>
              <a:gd name="connsiteX1" fmla="*/ 676092 w 4056549"/>
              <a:gd name="connsiteY1" fmla="*/ 0 h 18288"/>
              <a:gd name="connsiteX2" fmla="*/ 1271052 w 4056549"/>
              <a:gd name="connsiteY2" fmla="*/ 0 h 18288"/>
              <a:gd name="connsiteX3" fmla="*/ 1947144 w 4056549"/>
              <a:gd name="connsiteY3" fmla="*/ 0 h 18288"/>
              <a:gd name="connsiteX4" fmla="*/ 2501539 w 4056549"/>
              <a:gd name="connsiteY4" fmla="*/ 0 h 18288"/>
              <a:gd name="connsiteX5" fmla="*/ 3137065 w 4056549"/>
              <a:gd name="connsiteY5" fmla="*/ 0 h 18288"/>
              <a:gd name="connsiteX6" fmla="*/ 4056549 w 4056549"/>
              <a:gd name="connsiteY6" fmla="*/ 0 h 18288"/>
              <a:gd name="connsiteX7" fmla="*/ 4056549 w 4056549"/>
              <a:gd name="connsiteY7" fmla="*/ 18288 h 18288"/>
              <a:gd name="connsiteX8" fmla="*/ 3380458 w 4056549"/>
              <a:gd name="connsiteY8" fmla="*/ 18288 h 18288"/>
              <a:gd name="connsiteX9" fmla="*/ 2663801 w 4056549"/>
              <a:gd name="connsiteY9" fmla="*/ 18288 h 18288"/>
              <a:gd name="connsiteX10" fmla="*/ 2068840 w 4056549"/>
              <a:gd name="connsiteY10" fmla="*/ 18288 h 18288"/>
              <a:gd name="connsiteX11" fmla="*/ 1311618 w 4056549"/>
              <a:gd name="connsiteY11" fmla="*/ 18288 h 18288"/>
              <a:gd name="connsiteX12" fmla="*/ 716657 w 4056549"/>
              <a:gd name="connsiteY12" fmla="*/ 18288 h 18288"/>
              <a:gd name="connsiteX13" fmla="*/ 0 w 4056549"/>
              <a:gd name="connsiteY13" fmla="*/ 18288 h 18288"/>
              <a:gd name="connsiteX14" fmla="*/ 0 w 4056549"/>
              <a:gd name="connsiteY14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056549" h="18288" fill="none" extrusionOk="0">
                <a:moveTo>
                  <a:pt x="0" y="0"/>
                </a:moveTo>
                <a:cubicBezTo>
                  <a:pt x="324395" y="-12272"/>
                  <a:pt x="437185" y="20747"/>
                  <a:pt x="676092" y="0"/>
                </a:cubicBezTo>
                <a:cubicBezTo>
                  <a:pt x="914999" y="-20747"/>
                  <a:pt x="980886" y="20074"/>
                  <a:pt x="1271052" y="0"/>
                </a:cubicBezTo>
                <a:cubicBezTo>
                  <a:pt x="1561218" y="-20074"/>
                  <a:pt x="1609815" y="19965"/>
                  <a:pt x="1947144" y="0"/>
                </a:cubicBezTo>
                <a:cubicBezTo>
                  <a:pt x="2284473" y="-19965"/>
                  <a:pt x="2317816" y="-23682"/>
                  <a:pt x="2501539" y="0"/>
                </a:cubicBezTo>
                <a:cubicBezTo>
                  <a:pt x="2685262" y="23682"/>
                  <a:pt x="2879461" y="12712"/>
                  <a:pt x="3137065" y="0"/>
                </a:cubicBezTo>
                <a:cubicBezTo>
                  <a:pt x="3394669" y="-12712"/>
                  <a:pt x="3618306" y="-41742"/>
                  <a:pt x="4056549" y="0"/>
                </a:cubicBezTo>
                <a:cubicBezTo>
                  <a:pt x="4056201" y="6465"/>
                  <a:pt x="4056979" y="10922"/>
                  <a:pt x="4056549" y="18288"/>
                </a:cubicBezTo>
                <a:cubicBezTo>
                  <a:pt x="3807729" y="-7540"/>
                  <a:pt x="3536237" y="12619"/>
                  <a:pt x="3380458" y="18288"/>
                </a:cubicBezTo>
                <a:cubicBezTo>
                  <a:pt x="3224679" y="23957"/>
                  <a:pt x="2967497" y="23368"/>
                  <a:pt x="2663801" y="18288"/>
                </a:cubicBezTo>
                <a:cubicBezTo>
                  <a:pt x="2360105" y="13208"/>
                  <a:pt x="2359716" y="-8821"/>
                  <a:pt x="2068840" y="18288"/>
                </a:cubicBezTo>
                <a:cubicBezTo>
                  <a:pt x="1777964" y="45397"/>
                  <a:pt x="1641909" y="31681"/>
                  <a:pt x="1311618" y="18288"/>
                </a:cubicBezTo>
                <a:cubicBezTo>
                  <a:pt x="981327" y="4895"/>
                  <a:pt x="990410" y="11155"/>
                  <a:pt x="716657" y="18288"/>
                </a:cubicBezTo>
                <a:cubicBezTo>
                  <a:pt x="442904" y="25421"/>
                  <a:pt x="330722" y="13665"/>
                  <a:pt x="0" y="18288"/>
                </a:cubicBezTo>
                <a:cubicBezTo>
                  <a:pt x="75" y="12069"/>
                  <a:pt x="515" y="5650"/>
                  <a:pt x="0" y="0"/>
                </a:cubicBezTo>
                <a:close/>
              </a:path>
              <a:path w="4056549" h="18288" stroke="0" extrusionOk="0">
                <a:moveTo>
                  <a:pt x="0" y="0"/>
                </a:moveTo>
                <a:cubicBezTo>
                  <a:pt x="175099" y="13469"/>
                  <a:pt x="459673" y="14529"/>
                  <a:pt x="594961" y="0"/>
                </a:cubicBezTo>
                <a:cubicBezTo>
                  <a:pt x="730249" y="-14529"/>
                  <a:pt x="873178" y="22015"/>
                  <a:pt x="1149356" y="0"/>
                </a:cubicBezTo>
                <a:cubicBezTo>
                  <a:pt x="1425534" y="-22015"/>
                  <a:pt x="1498871" y="-21513"/>
                  <a:pt x="1744316" y="0"/>
                </a:cubicBezTo>
                <a:cubicBezTo>
                  <a:pt x="1989761" y="21513"/>
                  <a:pt x="2112991" y="-46"/>
                  <a:pt x="2420408" y="0"/>
                </a:cubicBezTo>
                <a:cubicBezTo>
                  <a:pt x="2727825" y="46"/>
                  <a:pt x="2880256" y="-10040"/>
                  <a:pt x="3137065" y="0"/>
                </a:cubicBezTo>
                <a:cubicBezTo>
                  <a:pt x="3393874" y="10040"/>
                  <a:pt x="3704325" y="-6685"/>
                  <a:pt x="4056549" y="0"/>
                </a:cubicBezTo>
                <a:cubicBezTo>
                  <a:pt x="4055732" y="6895"/>
                  <a:pt x="4055770" y="11206"/>
                  <a:pt x="4056549" y="18288"/>
                </a:cubicBezTo>
                <a:cubicBezTo>
                  <a:pt x="3812770" y="11959"/>
                  <a:pt x="3533996" y="-5717"/>
                  <a:pt x="3299327" y="18288"/>
                </a:cubicBezTo>
                <a:cubicBezTo>
                  <a:pt x="3064658" y="42293"/>
                  <a:pt x="2940381" y="24492"/>
                  <a:pt x="2744931" y="18288"/>
                </a:cubicBezTo>
                <a:cubicBezTo>
                  <a:pt x="2549481" y="12084"/>
                  <a:pt x="2252169" y="51841"/>
                  <a:pt x="1987709" y="18288"/>
                </a:cubicBezTo>
                <a:cubicBezTo>
                  <a:pt x="1723249" y="-15265"/>
                  <a:pt x="1438946" y="3423"/>
                  <a:pt x="1230487" y="18288"/>
                </a:cubicBezTo>
                <a:cubicBezTo>
                  <a:pt x="1022028" y="33153"/>
                  <a:pt x="795957" y="18596"/>
                  <a:pt x="676092" y="18288"/>
                </a:cubicBezTo>
                <a:cubicBezTo>
                  <a:pt x="556227" y="17980"/>
                  <a:pt x="334853" y="39451"/>
                  <a:pt x="0" y="18288"/>
                </a:cubicBezTo>
                <a:cubicBezTo>
                  <a:pt x="95" y="14343"/>
                  <a:pt x="742" y="6860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41275" cap="rnd">
            <a:solidFill>
              <a:srgbClr val="FFFFFF"/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44670-DD89-4318-9231-90AD3E2042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1" y="2706624"/>
            <a:ext cx="6241568" cy="3483864"/>
          </a:xfrm>
        </p:spPr>
        <p:txBody>
          <a:bodyPr>
            <a:normAutofit/>
          </a:bodyPr>
          <a:lstStyle/>
          <a:p>
            <a:r>
              <a:rPr lang="en-US" sz="2200" dirty="0">
                <a:solidFill>
                  <a:srgbClr val="FFFFFF"/>
                </a:solidFill>
              </a:rPr>
              <a:t>Midewin is one of the largest areas of restored native grassland in the Midwest. </a:t>
            </a:r>
          </a:p>
          <a:p>
            <a:pPr lvl="1"/>
            <a:r>
              <a:rPr lang="en-US" sz="2200" dirty="0">
                <a:solidFill>
                  <a:srgbClr val="FFFFFF"/>
                </a:solidFill>
              </a:rPr>
              <a:t>Formerly an Army ammunitions facility,  it now contains around 20,000 acres of a mixture of restored and remnant landscape.</a:t>
            </a:r>
          </a:p>
          <a:p>
            <a:r>
              <a:rPr lang="en-US" sz="2200" dirty="0">
                <a:solidFill>
                  <a:srgbClr val="FFFFFF"/>
                </a:solidFill>
              </a:rPr>
              <a:t>Its size and mission to restore and conserve native prairie makes it a potential safe haven for threatened and declining bee species.</a:t>
            </a:r>
          </a:p>
          <a:p>
            <a:r>
              <a:rPr lang="en-US" sz="2200" dirty="0">
                <a:solidFill>
                  <a:srgbClr val="FFFFFF"/>
                </a:solidFill>
              </a:rPr>
              <a:t>A cost-share agreement with the USDA- forest service and ONU now funds this research</a:t>
            </a:r>
          </a:p>
        </p:txBody>
      </p:sp>
      <p:pic>
        <p:nvPicPr>
          <p:cNvPr id="5" name="Picture 4" descr="A grassy area with a body of water in the background&#10;&#10;Description automatically generated with medium confidence">
            <a:extLst>
              <a:ext uri="{FF2B5EF4-FFF2-40B4-BE49-F238E27FC236}">
                <a16:creationId xmlns:a16="http://schemas.microsoft.com/office/drawing/2014/main" id="{551436EC-D95A-43BF-9B7C-122ADD0D89A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7080206" y="647589"/>
            <a:ext cx="3120069" cy="234005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84B667F-E150-47E5-93D1-6CD745BAF78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398"/>
          <a:stretch/>
        </p:blipFill>
        <p:spPr>
          <a:xfrm>
            <a:off x="9878096" y="231820"/>
            <a:ext cx="2244226" cy="312587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30A710B-36C6-4E28-839C-DD167C798E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13690" y="3691892"/>
            <a:ext cx="3321810" cy="2815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5252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3346177D-ADC4-4968-B747-5CFCD390B5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C2BC098-EC97-4703-9352-DDD3633E16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06440" y="-142872"/>
            <a:ext cx="5754896" cy="1655483"/>
          </a:xfrm>
        </p:spPr>
        <p:txBody>
          <a:bodyPr anchor="b">
            <a:normAutofit/>
          </a:bodyPr>
          <a:lstStyle/>
          <a:p>
            <a:r>
              <a:rPr lang="en-US" sz="4000" dirty="0"/>
              <a:t>Previous Work at Midewin</a:t>
            </a:r>
          </a:p>
        </p:txBody>
      </p:sp>
      <p:pic>
        <p:nvPicPr>
          <p:cNvPr id="5" name="Picture 4" descr="A bee on a flower&#10;&#10;Description automatically generated">
            <a:extLst>
              <a:ext uri="{FF2B5EF4-FFF2-40B4-BE49-F238E27FC236}">
                <a16:creationId xmlns:a16="http://schemas.microsoft.com/office/drawing/2014/main" id="{697A5FAC-E84A-4BF2-B6FA-D502FC168A9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343812" y="1091133"/>
            <a:ext cx="4687231" cy="4421355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BBC0D0-F410-47FB-AF6C-37ADB40BA0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50830" y="1621581"/>
            <a:ext cx="6834634" cy="4592183"/>
          </a:xfrm>
        </p:spPr>
        <p:txBody>
          <a:bodyPr anchor="t">
            <a:noAutofit/>
          </a:bodyPr>
          <a:lstStyle/>
          <a:p>
            <a:r>
              <a:rPr lang="en-US" sz="2400" b="1" dirty="0"/>
              <a:t>2017</a:t>
            </a:r>
            <a:r>
              <a:rPr lang="en-US" sz="2400" dirty="0"/>
              <a:t>-Work begun on assessing bumble bee populations across prairie and grazing habitats</a:t>
            </a:r>
          </a:p>
          <a:p>
            <a:r>
              <a:rPr lang="en-US" sz="2400" b="1" dirty="0"/>
              <a:t>2018</a:t>
            </a:r>
            <a:r>
              <a:rPr lang="en-US" sz="2400" dirty="0"/>
              <a:t>-Bumble bee census done at Midewin National Tallgrass Prairie</a:t>
            </a:r>
          </a:p>
          <a:p>
            <a:pPr lvl="1"/>
            <a:r>
              <a:rPr lang="en-US" dirty="0"/>
              <a:t>2 male rusty patched bumble bees were caught</a:t>
            </a:r>
          </a:p>
          <a:p>
            <a:r>
              <a:rPr lang="en-US" sz="2400" b="1" dirty="0"/>
              <a:t>2019</a:t>
            </a:r>
            <a:r>
              <a:rPr lang="en-US" sz="2400" dirty="0"/>
              <a:t>-Census continues at Midewin and adjacent Goose Lake to find possible rusty patched population</a:t>
            </a:r>
          </a:p>
          <a:p>
            <a:pPr lvl="1"/>
            <a:r>
              <a:rPr lang="en-US" dirty="0"/>
              <a:t>No rusty patched bumble bees were found</a:t>
            </a:r>
          </a:p>
          <a:p>
            <a:r>
              <a:rPr lang="en-US" sz="2400" b="1" dirty="0"/>
              <a:t>2020</a:t>
            </a:r>
            <a:r>
              <a:rPr lang="en-US" sz="2400" dirty="0"/>
              <a:t>- Search for rusty patched continues solely at Midewin, along with census of both bumble bees and other native bees.</a:t>
            </a:r>
          </a:p>
          <a:p>
            <a:endParaRPr lang="en-US" sz="2400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844A943-BF79-4FEA-ABB1-3BD54D2366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437CC72-F4A8-4DC3-AFAB-D22C482C81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487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7AE9375-4664-4DB2-922D-2782A6E439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0838E69-9C64-4FFF-9EE6-D71344ADA9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669925"/>
            <a:ext cx="4800600" cy="1325563"/>
          </a:xfrm>
        </p:spPr>
        <p:txBody>
          <a:bodyPr anchor="b">
            <a:normAutofit/>
          </a:bodyPr>
          <a:lstStyle/>
          <a:p>
            <a:r>
              <a:rPr lang="en-US">
                <a:solidFill>
                  <a:schemeClr val="bg1"/>
                </a:solidFill>
              </a:rPr>
              <a:t>Purpose for 2020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EE504C98-6397-41C1-A8D8-2D9C4ED307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1" y="2026340"/>
            <a:ext cx="6095999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87A3BF-7224-44B5-85C5-15958C3B19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9416" y="2476504"/>
            <a:ext cx="6453430" cy="3711571"/>
          </a:xfrm>
        </p:spPr>
        <p:txBody>
          <a:bodyPr>
            <a:norm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Continue a long-term census of bumble bee populations during peak bee flight at Midewin National Tallgrass Prairie</a:t>
            </a:r>
          </a:p>
          <a:p>
            <a:endParaRPr lang="en-US" sz="2000" dirty="0">
              <a:solidFill>
                <a:schemeClr val="bg1"/>
              </a:solidFill>
            </a:endParaRPr>
          </a:p>
          <a:p>
            <a:r>
              <a:rPr lang="en-US" sz="2000" dirty="0">
                <a:solidFill>
                  <a:schemeClr val="bg1"/>
                </a:solidFill>
              </a:rPr>
              <a:t>Continue searching for possible population of rusty patched bumble bee in Midewin.</a:t>
            </a:r>
          </a:p>
          <a:p>
            <a:endParaRPr lang="en-US" sz="2000" dirty="0">
              <a:solidFill>
                <a:schemeClr val="bg1"/>
              </a:solidFill>
            </a:endParaRPr>
          </a:p>
          <a:p>
            <a:r>
              <a:rPr lang="en-US" sz="2000" dirty="0">
                <a:solidFill>
                  <a:schemeClr val="bg1"/>
                </a:solidFill>
              </a:rPr>
              <a:t>Start surveying non-</a:t>
            </a:r>
            <a:r>
              <a:rPr lang="en-US" sz="2000" i="1" dirty="0" err="1">
                <a:solidFill>
                  <a:schemeClr val="bg1"/>
                </a:solidFill>
              </a:rPr>
              <a:t>bombus</a:t>
            </a:r>
            <a:r>
              <a:rPr lang="en-US" sz="2000" dirty="0">
                <a:solidFill>
                  <a:schemeClr val="bg1"/>
                </a:solidFill>
              </a:rPr>
              <a:t> bee populations at Midewin.</a:t>
            </a:r>
          </a:p>
        </p:txBody>
      </p:sp>
      <p:pic>
        <p:nvPicPr>
          <p:cNvPr id="5" name="Picture 4" descr="A picture containing outdoor, sky, grass, person&#10;&#10;Description automatically generated">
            <a:extLst>
              <a:ext uri="{FF2B5EF4-FFF2-40B4-BE49-F238E27FC236}">
                <a16:creationId xmlns:a16="http://schemas.microsoft.com/office/drawing/2014/main" id="{B4522790-DEDD-4089-977F-C1188FC558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1400" y="216139"/>
            <a:ext cx="4562263" cy="6425722"/>
          </a:xfrm>
          <a:prstGeom prst="rect">
            <a:avLst/>
          </a:prstGeom>
        </p:spPr>
      </p:pic>
      <p:cxnSp>
        <p:nvCxnSpPr>
          <p:cNvPr id="31" name="Straight Connector 13">
            <a:extLst>
              <a:ext uri="{FF2B5EF4-FFF2-40B4-BE49-F238E27FC236}">
                <a16:creationId xmlns:a16="http://schemas.microsoft.com/office/drawing/2014/main" id="{B7188D9B-1674-419B-A379-D1632A7EC3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829053" y="0"/>
            <a:ext cx="0" cy="685800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9212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D2B783EE-0239-4717-BBEA-8C9EAC61C8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6E92465-0AD8-4EF3-9DFA-3DD66834C7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45810"/>
            <a:ext cx="5120561" cy="1325563"/>
          </a:xfrm>
        </p:spPr>
        <p:txBody>
          <a:bodyPr>
            <a:normAutofit/>
          </a:bodyPr>
          <a:lstStyle/>
          <a:p>
            <a:r>
              <a:rPr lang="en-US"/>
              <a:t>Methods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96C5D8-8691-4579-B1C8-7229994A3A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2649" y="1927872"/>
            <a:ext cx="5731564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400" b="1" dirty="0"/>
              <a:t>Bumble bee sampling</a:t>
            </a:r>
          </a:p>
          <a:p>
            <a:r>
              <a:rPr lang="en-US" sz="2400" dirty="0"/>
              <a:t>Midewin divided into 12 even sections with an established 100m repeating transect in each section.</a:t>
            </a:r>
          </a:p>
          <a:p>
            <a:pPr lvl="1"/>
            <a:r>
              <a:rPr lang="en-US" dirty="0"/>
              <a:t>Sampled 3 times a month for 30 minutes late June through early august</a:t>
            </a:r>
          </a:p>
          <a:p>
            <a:pPr lvl="1"/>
            <a:r>
              <a:rPr lang="en-US" dirty="0"/>
              <a:t>Random sampling done in possible ideal habitat</a:t>
            </a:r>
          </a:p>
          <a:p>
            <a:pPr marL="0" indent="0">
              <a:buNone/>
            </a:pPr>
            <a:r>
              <a:rPr lang="en-US" sz="2400" b="1" dirty="0"/>
              <a:t>Other bee sampling</a:t>
            </a:r>
          </a:p>
          <a:p>
            <a:r>
              <a:rPr lang="en-US" sz="2400" dirty="0"/>
              <a:t>10 pan traps  set up at Iron Bridge trailhead</a:t>
            </a:r>
          </a:p>
          <a:p>
            <a:pPr lvl="1"/>
            <a:r>
              <a:rPr lang="en-US" dirty="0"/>
              <a:t>Left out for 24 hours 3 times a month</a:t>
            </a:r>
          </a:p>
          <a:p>
            <a:endParaRPr lang="en-US" sz="1500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A7B99495-F43F-4D80-A44F-2CB4764EB9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20569" y="1364732"/>
            <a:ext cx="947488" cy="92178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0C14D24-60FD-4EEC-845C-EC072B22093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3"/>
          <a:stretch/>
        </p:blipFill>
        <p:spPr>
          <a:xfrm>
            <a:off x="7901259" y="2727729"/>
            <a:ext cx="4290741" cy="4130271"/>
          </a:xfrm>
          <a:custGeom>
            <a:avLst/>
            <a:gdLst/>
            <a:ahLst/>
            <a:cxnLst/>
            <a:rect l="l" t="t" r="r" b="b"/>
            <a:pathLst>
              <a:path w="4290741" h="4130271">
                <a:moveTo>
                  <a:pt x="2503809" y="0"/>
                </a:moveTo>
                <a:cubicBezTo>
                  <a:pt x="3157405" y="0"/>
                  <a:pt x="3752509" y="250434"/>
                  <a:pt x="4198398" y="660580"/>
                </a:cubicBezTo>
                <a:lnTo>
                  <a:pt x="4290741" y="751286"/>
                </a:lnTo>
                <a:lnTo>
                  <a:pt x="4290741" y="4130271"/>
                </a:lnTo>
                <a:lnTo>
                  <a:pt x="604508" y="4130271"/>
                </a:lnTo>
                <a:lnTo>
                  <a:pt x="461940" y="3953232"/>
                </a:lnTo>
                <a:cubicBezTo>
                  <a:pt x="171051" y="3544183"/>
                  <a:pt x="0" y="3043971"/>
                  <a:pt x="0" y="2503809"/>
                </a:cubicBezTo>
                <a:cubicBezTo>
                  <a:pt x="0" y="1120992"/>
                  <a:pt x="1120992" y="0"/>
                  <a:pt x="2503809" y="0"/>
                </a:cubicBezTo>
                <a:close/>
              </a:path>
            </a:pathLst>
          </a:custGeom>
        </p:spPr>
      </p:pic>
      <p:sp>
        <p:nvSpPr>
          <p:cNvPr id="14" name="Arc 13">
            <a:extLst>
              <a:ext uri="{FF2B5EF4-FFF2-40B4-BE49-F238E27FC236}">
                <a16:creationId xmlns:a16="http://schemas.microsoft.com/office/drawing/2014/main" id="{70BEB1E7-2F88-40BC-B73D-42E5B6F80B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4759070" flipV="1">
            <a:off x="6034138" y="-673140"/>
            <a:ext cx="4021193" cy="4021193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 descr="A picture containing grass, outdoor, field, sky&#10;&#10;Description automatically generated">
            <a:extLst>
              <a:ext uri="{FF2B5EF4-FFF2-40B4-BE49-F238E27FC236}">
                <a16:creationId xmlns:a16="http://schemas.microsoft.com/office/drawing/2014/main" id="{3E76AEF6-0442-4B42-B343-31EB85C5C4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9539" y="258153"/>
            <a:ext cx="3687090" cy="2756509"/>
          </a:xfrm>
          <a:prstGeom prst="ellipse">
            <a:avLst/>
          </a:prstGeom>
          <a:ln w="190500" cap="rnd">
            <a:noFill/>
            <a:prstDash val="solid"/>
          </a:ln>
          <a:effectLst/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2813635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>
            <a:extLst>
              <a:ext uri="{FF2B5EF4-FFF2-40B4-BE49-F238E27FC236}">
                <a16:creationId xmlns:a16="http://schemas.microsoft.com/office/drawing/2014/main" id="{A4AC5506-6312-4701-8D3C-40187889A9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B7226DB-D4B5-4342-92CE-AD03F252D1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kern="12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320 total bees were captured in 92 total sampling bouts.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3459B48-6E37-4543-8A02-C2E4119674E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868" t="20137" r="20422" b="19217"/>
          <a:stretch/>
        </p:blipFill>
        <p:spPr>
          <a:xfrm>
            <a:off x="1500122" y="1471475"/>
            <a:ext cx="9293773" cy="5222236"/>
          </a:xfrm>
          <a:prstGeom prst="rect">
            <a:avLst/>
          </a:prstGeom>
        </p:spPr>
      </p:pic>
      <p:pic>
        <p:nvPicPr>
          <p:cNvPr id="4" name="Picture 3" descr="A fly on a white surface&#10;&#10;Description automatically generated with low confidence">
            <a:extLst>
              <a:ext uri="{FF2B5EF4-FFF2-40B4-BE49-F238E27FC236}">
                <a16:creationId xmlns:a16="http://schemas.microsoft.com/office/drawing/2014/main" id="{5A784697-32FE-40F8-A429-0381F898B78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backgroundMark x1="40079" y1="32970" x2="50694" y2="36012"/>
                        <a14:backgroundMark x1="50694" y1="36012" x2="50694" y2="36012"/>
                        <a14:backgroundMark x1="65699" y1="32507" x2="63740" y2="35284"/>
                        <a14:backgroundMark x1="71106" y1="38228" x2="69940" y2="3842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6762151">
            <a:off x="-355512" y="-387705"/>
            <a:ext cx="2771886" cy="2078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93279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4AC5506-6312-4701-8D3C-40187889A9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3043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CAD7CC-B78B-4C7C-8098-1BBF352C20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532214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2700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Bumble bee abundance spiked mid-July and remained constant through august.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CAB4E91-6991-43CC-8406-B0917C96D0E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37984" y="205561"/>
            <a:ext cx="9247189" cy="5075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83401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2570</TotalTime>
  <Words>709</Words>
  <Application>Microsoft Office PowerPoint</Application>
  <PresentationFormat>Widescreen</PresentationFormat>
  <Paragraphs>73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Office Theme</vt:lpstr>
      <vt:lpstr>Surveys of bees at Midewin National Tallgrass Prairie with special focus on the possible  presence of a rusty patched bumble bee populations </vt:lpstr>
      <vt:lpstr>Decline of Essential Native Pollinators</vt:lpstr>
      <vt:lpstr>Rusty patched Bumble Bee (Bombus affinis)</vt:lpstr>
      <vt:lpstr>Midewin National Tallgrass Prairie</vt:lpstr>
      <vt:lpstr>Previous Work at Midewin</vt:lpstr>
      <vt:lpstr>Purpose for 2020</vt:lpstr>
      <vt:lpstr>Methods</vt:lpstr>
      <vt:lpstr>320 total bees were captured in 92 total sampling bouts.</vt:lpstr>
      <vt:lpstr>Bumble bee abundance spiked mid-July and remained constant through august.</vt:lpstr>
      <vt:lpstr>Rusty patched bumble bee was not found for the second year in a row</vt:lpstr>
      <vt:lpstr>PowerPoint Presentation</vt:lpstr>
      <vt:lpstr>Two vulnerable species were found for the 3rd year in a row.</vt:lpstr>
      <vt:lpstr>16 species and 130 individuals were caught.</vt:lpstr>
      <vt:lpstr>Discussion</vt:lpstr>
      <vt:lpstr>Further Study</vt:lpstr>
      <vt:lpstr>Acknowledgements  &amp;   Questions?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Surveys of bees at Midewin National Tallgrass Prairie with special focus on the possible  presence of a rusty patched bumble bee populations</dc:title>
  <dc:creator>Nicole Dede</dc:creator>
  <cp:lastModifiedBy>Lisa McGrady</cp:lastModifiedBy>
  <cp:revision>41</cp:revision>
  <dcterms:created xsi:type="dcterms:W3CDTF">2021-04-04T14:46:37Z</dcterms:created>
  <dcterms:modified xsi:type="dcterms:W3CDTF">2021-04-21T15:50:05Z</dcterms:modified>
</cp:coreProperties>
</file>