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5" r:id="rId1"/>
  </p:sldMasterIdLst>
  <p:handoutMasterIdLst>
    <p:handoutMasterId r:id="rId26"/>
  </p:handoutMasterIdLst>
  <p:sldIdLst>
    <p:sldId id="256" r:id="rId2"/>
    <p:sldId id="257" r:id="rId3"/>
    <p:sldId id="288" r:id="rId4"/>
    <p:sldId id="258" r:id="rId5"/>
    <p:sldId id="347" r:id="rId6"/>
    <p:sldId id="274" r:id="rId7"/>
    <p:sldId id="315" r:id="rId8"/>
    <p:sldId id="316" r:id="rId9"/>
    <p:sldId id="356" r:id="rId10"/>
    <p:sldId id="317" r:id="rId11"/>
    <p:sldId id="348" r:id="rId12"/>
    <p:sldId id="349" r:id="rId13"/>
    <p:sldId id="350" r:id="rId14"/>
    <p:sldId id="352" r:id="rId15"/>
    <p:sldId id="353" r:id="rId16"/>
    <p:sldId id="354" r:id="rId17"/>
    <p:sldId id="329" r:id="rId18"/>
    <p:sldId id="358" r:id="rId19"/>
    <p:sldId id="357" r:id="rId20"/>
    <p:sldId id="359" r:id="rId21"/>
    <p:sldId id="294" r:id="rId22"/>
    <p:sldId id="362" r:id="rId23"/>
    <p:sldId id="360" r:id="rId24"/>
    <p:sldId id="361" r:id="rId2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ACD4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94660"/>
  </p:normalViewPr>
  <p:slideViewPr>
    <p:cSldViewPr snapToGrid="0">
      <p:cViewPr varScale="1">
        <p:scale>
          <a:sx n="81" d="100"/>
          <a:sy n="81" d="100"/>
        </p:scale>
        <p:origin x="90" y="534"/>
      </p:cViewPr>
      <p:guideLst/>
    </p:cSldViewPr>
  </p:slideViewPr>
  <p:notesTextViewPr>
    <p:cViewPr>
      <p:scale>
        <a:sx n="1" d="1"/>
        <a:sy n="1" d="1"/>
      </p:scale>
      <p:origin x="0" y="0"/>
    </p:cViewPr>
  </p:notesTextViewPr>
  <p:notesViewPr>
    <p:cSldViewPr snapToGrid="0">
      <p:cViewPr varScale="1">
        <p:scale>
          <a:sx n="80" d="100"/>
          <a:sy n="80" d="100"/>
        </p:scale>
        <p:origin x="2040"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76ED08-E8DD-4052-9BAF-51F8E37963E5}" type="doc">
      <dgm:prSet loTypeId="urn:microsoft.com/office/officeart/2005/8/layout/hierarchy1" loCatId="hierarchy" qsTypeId="urn:microsoft.com/office/officeart/2005/8/quickstyle/simple4" qsCatId="simple" csTypeId="urn:microsoft.com/office/officeart/2005/8/colors/colorful2" csCatId="colorful" phldr="1"/>
      <dgm:spPr/>
      <dgm:t>
        <a:bodyPr/>
        <a:lstStyle/>
        <a:p>
          <a:endParaRPr lang="en-US"/>
        </a:p>
      </dgm:t>
    </dgm:pt>
    <dgm:pt modelId="{CD30DECF-E1F5-4CC5-B50A-6F7B2A36976F}">
      <dgm:prSet/>
      <dgm:spPr/>
      <dgm:t>
        <a:bodyPr/>
        <a:lstStyle/>
        <a:p>
          <a:r>
            <a:rPr lang="en-US" dirty="0"/>
            <a:t>The purpose of this research study is to explore general education teachers, special education teachers and administrators’ skills and knowledge as they relate to developing and implementing FBAs and BIPs, to enable school leaders and teachers to provide improved and effective instruction practices for students who exhibit problematic behaviors in order to improve appropriate student behaviors in school. </a:t>
          </a:r>
        </a:p>
      </dgm:t>
    </dgm:pt>
    <dgm:pt modelId="{F54C7ACC-55CB-44A6-81FC-8E50332B8C83}" type="parTrans" cxnId="{95E2F778-3F78-49B1-B008-7954FAB9F716}">
      <dgm:prSet/>
      <dgm:spPr/>
      <dgm:t>
        <a:bodyPr/>
        <a:lstStyle/>
        <a:p>
          <a:endParaRPr lang="en-US"/>
        </a:p>
      </dgm:t>
    </dgm:pt>
    <dgm:pt modelId="{615792BE-B1EC-49B5-9508-A79BA55136D0}" type="sibTrans" cxnId="{95E2F778-3F78-49B1-B008-7954FAB9F716}">
      <dgm:prSet/>
      <dgm:spPr/>
      <dgm:t>
        <a:bodyPr/>
        <a:lstStyle/>
        <a:p>
          <a:endParaRPr lang="en-US"/>
        </a:p>
      </dgm:t>
    </dgm:pt>
    <dgm:pt modelId="{61991A5D-69BD-4647-8427-90BD2C654C37}" type="pres">
      <dgm:prSet presAssocID="{A876ED08-E8DD-4052-9BAF-51F8E37963E5}" presName="hierChild1" presStyleCnt="0">
        <dgm:presLayoutVars>
          <dgm:chPref val="1"/>
          <dgm:dir/>
          <dgm:animOne val="branch"/>
          <dgm:animLvl val="lvl"/>
          <dgm:resizeHandles/>
        </dgm:presLayoutVars>
      </dgm:prSet>
      <dgm:spPr/>
    </dgm:pt>
    <dgm:pt modelId="{BC58306E-E436-4F5B-A067-46DF6D30BD77}" type="pres">
      <dgm:prSet presAssocID="{CD30DECF-E1F5-4CC5-B50A-6F7B2A36976F}" presName="hierRoot1" presStyleCnt="0"/>
      <dgm:spPr/>
    </dgm:pt>
    <dgm:pt modelId="{52FD731F-7526-43F5-91DE-798BBAB2637A}" type="pres">
      <dgm:prSet presAssocID="{CD30DECF-E1F5-4CC5-B50A-6F7B2A36976F}" presName="composite" presStyleCnt="0"/>
      <dgm:spPr/>
    </dgm:pt>
    <dgm:pt modelId="{716E2F47-D43B-407B-A128-582D3E93D562}" type="pres">
      <dgm:prSet presAssocID="{CD30DECF-E1F5-4CC5-B50A-6F7B2A36976F}" presName="background" presStyleLbl="node0" presStyleIdx="0" presStyleCnt="1"/>
      <dgm:spPr/>
    </dgm:pt>
    <dgm:pt modelId="{025138FC-2AE5-4BCA-8F07-91B67E8184D3}" type="pres">
      <dgm:prSet presAssocID="{CD30DECF-E1F5-4CC5-B50A-6F7B2A36976F}" presName="text" presStyleLbl="fgAcc0" presStyleIdx="0" presStyleCnt="1" custScaleX="71636" custScaleY="60242" custLinFactNeighborX="-4645" custLinFactNeighborY="10053">
        <dgm:presLayoutVars>
          <dgm:chPref val="3"/>
        </dgm:presLayoutVars>
      </dgm:prSet>
      <dgm:spPr/>
    </dgm:pt>
    <dgm:pt modelId="{252734EB-917B-4BE0-B316-2925FB43182D}" type="pres">
      <dgm:prSet presAssocID="{CD30DECF-E1F5-4CC5-B50A-6F7B2A36976F}" presName="hierChild2" presStyleCnt="0"/>
      <dgm:spPr/>
    </dgm:pt>
  </dgm:ptLst>
  <dgm:cxnLst>
    <dgm:cxn modelId="{4C0E5938-6965-451E-A421-C263E189E97E}" type="presOf" srcId="{A876ED08-E8DD-4052-9BAF-51F8E37963E5}" destId="{61991A5D-69BD-4647-8427-90BD2C654C37}" srcOrd="0" destOrd="0" presId="urn:microsoft.com/office/officeart/2005/8/layout/hierarchy1"/>
    <dgm:cxn modelId="{95E2F778-3F78-49B1-B008-7954FAB9F716}" srcId="{A876ED08-E8DD-4052-9BAF-51F8E37963E5}" destId="{CD30DECF-E1F5-4CC5-B50A-6F7B2A36976F}" srcOrd="0" destOrd="0" parTransId="{F54C7ACC-55CB-44A6-81FC-8E50332B8C83}" sibTransId="{615792BE-B1EC-49B5-9508-A79BA55136D0}"/>
    <dgm:cxn modelId="{1EA851DC-D53A-43D5-900F-BAA663667AEF}" type="presOf" srcId="{CD30DECF-E1F5-4CC5-B50A-6F7B2A36976F}" destId="{025138FC-2AE5-4BCA-8F07-91B67E8184D3}" srcOrd="0" destOrd="0" presId="urn:microsoft.com/office/officeart/2005/8/layout/hierarchy1"/>
    <dgm:cxn modelId="{965FD420-4571-4EB9-ABEC-06A45E714816}" type="presParOf" srcId="{61991A5D-69BD-4647-8427-90BD2C654C37}" destId="{BC58306E-E436-4F5B-A067-46DF6D30BD77}" srcOrd="0" destOrd="0" presId="urn:microsoft.com/office/officeart/2005/8/layout/hierarchy1"/>
    <dgm:cxn modelId="{8CEB3164-769B-4010-9EEB-EDF927EA7960}" type="presParOf" srcId="{BC58306E-E436-4F5B-A067-46DF6D30BD77}" destId="{52FD731F-7526-43F5-91DE-798BBAB2637A}" srcOrd="0" destOrd="0" presId="urn:microsoft.com/office/officeart/2005/8/layout/hierarchy1"/>
    <dgm:cxn modelId="{23F4CBAF-402E-4BFF-89FC-670466C45F7E}" type="presParOf" srcId="{52FD731F-7526-43F5-91DE-798BBAB2637A}" destId="{716E2F47-D43B-407B-A128-582D3E93D562}" srcOrd="0" destOrd="0" presId="urn:microsoft.com/office/officeart/2005/8/layout/hierarchy1"/>
    <dgm:cxn modelId="{AEE3E5AD-8EE7-4F09-A9CF-EF25FE5ABA3A}" type="presParOf" srcId="{52FD731F-7526-43F5-91DE-798BBAB2637A}" destId="{025138FC-2AE5-4BCA-8F07-91B67E8184D3}" srcOrd="1" destOrd="0" presId="urn:microsoft.com/office/officeart/2005/8/layout/hierarchy1"/>
    <dgm:cxn modelId="{47B8BCF7-F3E3-4BD3-85AE-0EE4D0EBDD7B}" type="presParOf" srcId="{BC58306E-E436-4F5B-A067-46DF6D30BD77}" destId="{252734EB-917B-4BE0-B316-2925FB43182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BB7B8C-1C30-4EAA-95AE-4B8813BA99AB}" type="doc">
      <dgm:prSet loTypeId="urn:microsoft.com/office/officeart/2005/8/layout/pyramid1" loCatId="pyramid" qsTypeId="urn:microsoft.com/office/officeart/2005/8/quickstyle/simple1" qsCatId="simple" csTypeId="urn:microsoft.com/office/officeart/2005/8/colors/colorful1" csCatId="colorful" phldr="1"/>
      <dgm:spPr/>
    </dgm:pt>
    <dgm:pt modelId="{7D8D3C76-2A5D-4CF4-B511-C0961825A665}">
      <dgm:prSet phldrT="[Text]" custT="1"/>
      <dgm:spPr>
        <a:solidFill>
          <a:srgbClr val="FF0000"/>
        </a:solidFill>
      </dgm:spPr>
      <dgm:t>
        <a:bodyPr/>
        <a:lstStyle/>
        <a:p>
          <a:endParaRPr lang="en-US" sz="1200" dirty="0"/>
        </a:p>
        <a:p>
          <a:endParaRPr lang="en-US" sz="1200" dirty="0"/>
        </a:p>
        <a:p>
          <a:r>
            <a:rPr lang="en-US" sz="1400" b="1" dirty="0"/>
            <a:t>Individualized supports</a:t>
          </a:r>
        </a:p>
      </dgm:t>
    </dgm:pt>
    <dgm:pt modelId="{50FC5962-5DD2-4280-810B-BFB99771A9B7}" type="parTrans" cxnId="{D53507FB-1D38-4309-949F-FA87ABA3DDB4}">
      <dgm:prSet/>
      <dgm:spPr/>
      <dgm:t>
        <a:bodyPr/>
        <a:lstStyle/>
        <a:p>
          <a:endParaRPr lang="en-US"/>
        </a:p>
      </dgm:t>
    </dgm:pt>
    <dgm:pt modelId="{0B7EA640-7BBA-4F71-82BB-B170AF97F60A}" type="sibTrans" cxnId="{D53507FB-1D38-4309-949F-FA87ABA3DDB4}">
      <dgm:prSet/>
      <dgm:spPr/>
      <dgm:t>
        <a:bodyPr/>
        <a:lstStyle/>
        <a:p>
          <a:endParaRPr lang="en-US"/>
        </a:p>
      </dgm:t>
    </dgm:pt>
    <dgm:pt modelId="{2627E27E-D1F6-4ABF-AD7B-1BF667A07FDB}">
      <dgm:prSet phldrT="[Text]" custT="1"/>
      <dgm:spPr>
        <a:solidFill>
          <a:srgbClr val="FFFF00"/>
        </a:solidFill>
      </dgm:spPr>
      <dgm:t>
        <a:bodyPr/>
        <a:lstStyle/>
        <a:p>
          <a:r>
            <a:rPr lang="en-US" sz="1600" b="1" dirty="0"/>
            <a:t>Supports for at-risk students</a:t>
          </a:r>
        </a:p>
      </dgm:t>
    </dgm:pt>
    <dgm:pt modelId="{6353EABE-7117-47AB-8740-54ADC7B6A600}" type="parTrans" cxnId="{15F3A211-B414-41AC-AB99-94A9A5BF38D4}">
      <dgm:prSet/>
      <dgm:spPr/>
      <dgm:t>
        <a:bodyPr/>
        <a:lstStyle/>
        <a:p>
          <a:endParaRPr lang="en-US"/>
        </a:p>
      </dgm:t>
    </dgm:pt>
    <dgm:pt modelId="{704BC0A3-5B1F-4540-8A8C-BBE327652837}" type="sibTrans" cxnId="{15F3A211-B414-41AC-AB99-94A9A5BF38D4}">
      <dgm:prSet/>
      <dgm:spPr/>
      <dgm:t>
        <a:bodyPr/>
        <a:lstStyle/>
        <a:p>
          <a:endParaRPr lang="en-US"/>
        </a:p>
      </dgm:t>
    </dgm:pt>
    <dgm:pt modelId="{2020290A-E8DA-4827-8978-9B02018C0555}">
      <dgm:prSet phldrT="[Text]" custT="1"/>
      <dgm:spPr>
        <a:solidFill>
          <a:srgbClr val="00B050"/>
        </a:solidFill>
      </dgm:spPr>
      <dgm:t>
        <a:bodyPr/>
        <a:lstStyle/>
        <a:p>
          <a:r>
            <a:rPr lang="en-US" sz="1600" b="1" dirty="0"/>
            <a:t>Universal Supports to all students – School-Wide</a:t>
          </a:r>
        </a:p>
      </dgm:t>
    </dgm:pt>
    <dgm:pt modelId="{3B7B37D5-1138-4FD0-8E93-74DA9E3D26A7}" type="parTrans" cxnId="{2030AB68-7FD6-448B-892B-2A515EAF87AA}">
      <dgm:prSet/>
      <dgm:spPr/>
      <dgm:t>
        <a:bodyPr/>
        <a:lstStyle/>
        <a:p>
          <a:endParaRPr lang="en-US"/>
        </a:p>
      </dgm:t>
    </dgm:pt>
    <dgm:pt modelId="{2D990EE7-B9E8-41CA-8A8A-07D362AB16E3}" type="sibTrans" cxnId="{2030AB68-7FD6-448B-892B-2A515EAF87AA}">
      <dgm:prSet/>
      <dgm:spPr/>
      <dgm:t>
        <a:bodyPr/>
        <a:lstStyle/>
        <a:p>
          <a:endParaRPr lang="en-US"/>
        </a:p>
      </dgm:t>
    </dgm:pt>
    <dgm:pt modelId="{3D69F197-8E03-47D7-909D-AA71EC8A1122}" type="pres">
      <dgm:prSet presAssocID="{6EBB7B8C-1C30-4EAA-95AE-4B8813BA99AB}" presName="Name0" presStyleCnt="0">
        <dgm:presLayoutVars>
          <dgm:dir/>
          <dgm:animLvl val="lvl"/>
          <dgm:resizeHandles val="exact"/>
        </dgm:presLayoutVars>
      </dgm:prSet>
      <dgm:spPr/>
    </dgm:pt>
    <dgm:pt modelId="{F1BF09EC-24E1-4519-94D4-15E51531F38D}" type="pres">
      <dgm:prSet presAssocID="{7D8D3C76-2A5D-4CF4-B511-C0961825A665}" presName="Name8" presStyleCnt="0"/>
      <dgm:spPr/>
    </dgm:pt>
    <dgm:pt modelId="{B2D1A809-434F-4371-A1EF-1CA34630086D}" type="pres">
      <dgm:prSet presAssocID="{7D8D3C76-2A5D-4CF4-B511-C0961825A665}" presName="level" presStyleLbl="node1" presStyleIdx="0" presStyleCnt="3" custScaleY="85696">
        <dgm:presLayoutVars>
          <dgm:chMax val="1"/>
          <dgm:bulletEnabled val="1"/>
        </dgm:presLayoutVars>
      </dgm:prSet>
      <dgm:spPr/>
    </dgm:pt>
    <dgm:pt modelId="{206CC0B3-2F6A-43E7-AF01-71FDAE3DDAF7}" type="pres">
      <dgm:prSet presAssocID="{7D8D3C76-2A5D-4CF4-B511-C0961825A665}" presName="levelTx" presStyleLbl="revTx" presStyleIdx="0" presStyleCnt="0">
        <dgm:presLayoutVars>
          <dgm:chMax val="1"/>
          <dgm:bulletEnabled val="1"/>
        </dgm:presLayoutVars>
      </dgm:prSet>
      <dgm:spPr/>
    </dgm:pt>
    <dgm:pt modelId="{65388DA8-30E4-43AB-A371-3231CDC7DD6A}" type="pres">
      <dgm:prSet presAssocID="{2627E27E-D1F6-4ABF-AD7B-1BF667A07FDB}" presName="Name8" presStyleCnt="0"/>
      <dgm:spPr/>
    </dgm:pt>
    <dgm:pt modelId="{7135E7B2-05DA-4193-A94B-40AB7906E6E3}" type="pres">
      <dgm:prSet presAssocID="{2627E27E-D1F6-4ABF-AD7B-1BF667A07FDB}" presName="level" presStyleLbl="node1" presStyleIdx="1" presStyleCnt="3">
        <dgm:presLayoutVars>
          <dgm:chMax val="1"/>
          <dgm:bulletEnabled val="1"/>
        </dgm:presLayoutVars>
      </dgm:prSet>
      <dgm:spPr/>
    </dgm:pt>
    <dgm:pt modelId="{2174E333-94E6-43C4-9E77-B948947BB13A}" type="pres">
      <dgm:prSet presAssocID="{2627E27E-D1F6-4ABF-AD7B-1BF667A07FDB}" presName="levelTx" presStyleLbl="revTx" presStyleIdx="0" presStyleCnt="0">
        <dgm:presLayoutVars>
          <dgm:chMax val="1"/>
          <dgm:bulletEnabled val="1"/>
        </dgm:presLayoutVars>
      </dgm:prSet>
      <dgm:spPr/>
    </dgm:pt>
    <dgm:pt modelId="{956E042B-F39D-4D42-B129-DE8FF4EBAB64}" type="pres">
      <dgm:prSet presAssocID="{2020290A-E8DA-4827-8978-9B02018C0555}" presName="Name8" presStyleCnt="0"/>
      <dgm:spPr/>
    </dgm:pt>
    <dgm:pt modelId="{BFD1289A-2AA5-439A-8F59-32F83F5F69D2}" type="pres">
      <dgm:prSet presAssocID="{2020290A-E8DA-4827-8978-9B02018C0555}" presName="level" presStyleLbl="node1" presStyleIdx="2" presStyleCnt="3" custScaleY="200000">
        <dgm:presLayoutVars>
          <dgm:chMax val="1"/>
          <dgm:bulletEnabled val="1"/>
        </dgm:presLayoutVars>
      </dgm:prSet>
      <dgm:spPr/>
    </dgm:pt>
    <dgm:pt modelId="{09D44094-FABD-4A23-ACAB-4506ECFB1946}" type="pres">
      <dgm:prSet presAssocID="{2020290A-E8DA-4827-8978-9B02018C0555}" presName="levelTx" presStyleLbl="revTx" presStyleIdx="0" presStyleCnt="0">
        <dgm:presLayoutVars>
          <dgm:chMax val="1"/>
          <dgm:bulletEnabled val="1"/>
        </dgm:presLayoutVars>
      </dgm:prSet>
      <dgm:spPr/>
    </dgm:pt>
  </dgm:ptLst>
  <dgm:cxnLst>
    <dgm:cxn modelId="{15F3A211-B414-41AC-AB99-94A9A5BF38D4}" srcId="{6EBB7B8C-1C30-4EAA-95AE-4B8813BA99AB}" destId="{2627E27E-D1F6-4ABF-AD7B-1BF667A07FDB}" srcOrd="1" destOrd="0" parTransId="{6353EABE-7117-47AB-8740-54ADC7B6A600}" sibTransId="{704BC0A3-5B1F-4540-8A8C-BBE327652837}"/>
    <dgm:cxn modelId="{78D7D35B-3C15-4FFE-8E76-F975AE3B3206}" type="presOf" srcId="{2020290A-E8DA-4827-8978-9B02018C0555}" destId="{BFD1289A-2AA5-439A-8F59-32F83F5F69D2}" srcOrd="0" destOrd="0" presId="urn:microsoft.com/office/officeart/2005/8/layout/pyramid1"/>
    <dgm:cxn modelId="{2030AB68-7FD6-448B-892B-2A515EAF87AA}" srcId="{6EBB7B8C-1C30-4EAA-95AE-4B8813BA99AB}" destId="{2020290A-E8DA-4827-8978-9B02018C0555}" srcOrd="2" destOrd="0" parTransId="{3B7B37D5-1138-4FD0-8E93-74DA9E3D26A7}" sibTransId="{2D990EE7-B9E8-41CA-8A8A-07D362AB16E3}"/>
    <dgm:cxn modelId="{A62B8F74-286F-4DF2-BFBA-ACB0651E52C7}" type="presOf" srcId="{2627E27E-D1F6-4ABF-AD7B-1BF667A07FDB}" destId="{7135E7B2-05DA-4193-A94B-40AB7906E6E3}" srcOrd="0" destOrd="0" presId="urn:microsoft.com/office/officeart/2005/8/layout/pyramid1"/>
    <dgm:cxn modelId="{844FCC81-DA3B-4394-8D06-127D92B23227}" type="presOf" srcId="{6EBB7B8C-1C30-4EAA-95AE-4B8813BA99AB}" destId="{3D69F197-8E03-47D7-909D-AA71EC8A1122}" srcOrd="0" destOrd="0" presId="urn:microsoft.com/office/officeart/2005/8/layout/pyramid1"/>
    <dgm:cxn modelId="{A3A16886-A02B-4903-BE85-BB18CB082F24}" type="presOf" srcId="{7D8D3C76-2A5D-4CF4-B511-C0961825A665}" destId="{B2D1A809-434F-4371-A1EF-1CA34630086D}" srcOrd="0" destOrd="0" presId="urn:microsoft.com/office/officeart/2005/8/layout/pyramid1"/>
    <dgm:cxn modelId="{5A3CA1A0-CC7C-4D55-AE83-3C7D54D6BE01}" type="presOf" srcId="{2020290A-E8DA-4827-8978-9B02018C0555}" destId="{09D44094-FABD-4A23-ACAB-4506ECFB1946}" srcOrd="1" destOrd="0" presId="urn:microsoft.com/office/officeart/2005/8/layout/pyramid1"/>
    <dgm:cxn modelId="{5C6E8EEA-7282-4B27-8CF3-7F5D011FDF84}" type="presOf" srcId="{7D8D3C76-2A5D-4CF4-B511-C0961825A665}" destId="{206CC0B3-2F6A-43E7-AF01-71FDAE3DDAF7}" srcOrd="1" destOrd="0" presId="urn:microsoft.com/office/officeart/2005/8/layout/pyramid1"/>
    <dgm:cxn modelId="{2BC7A8F7-5D07-4A79-9B29-FB08F418F8C9}" type="presOf" srcId="{2627E27E-D1F6-4ABF-AD7B-1BF667A07FDB}" destId="{2174E333-94E6-43C4-9E77-B948947BB13A}" srcOrd="1" destOrd="0" presId="urn:microsoft.com/office/officeart/2005/8/layout/pyramid1"/>
    <dgm:cxn modelId="{D53507FB-1D38-4309-949F-FA87ABA3DDB4}" srcId="{6EBB7B8C-1C30-4EAA-95AE-4B8813BA99AB}" destId="{7D8D3C76-2A5D-4CF4-B511-C0961825A665}" srcOrd="0" destOrd="0" parTransId="{50FC5962-5DD2-4280-810B-BFB99771A9B7}" sibTransId="{0B7EA640-7BBA-4F71-82BB-B170AF97F60A}"/>
    <dgm:cxn modelId="{B2FA2D3B-3F27-43E6-A379-80AB6BD941D2}" type="presParOf" srcId="{3D69F197-8E03-47D7-909D-AA71EC8A1122}" destId="{F1BF09EC-24E1-4519-94D4-15E51531F38D}" srcOrd="0" destOrd="0" presId="urn:microsoft.com/office/officeart/2005/8/layout/pyramid1"/>
    <dgm:cxn modelId="{F40D62A4-5A3C-404C-AFE5-C4A4708041C9}" type="presParOf" srcId="{F1BF09EC-24E1-4519-94D4-15E51531F38D}" destId="{B2D1A809-434F-4371-A1EF-1CA34630086D}" srcOrd="0" destOrd="0" presId="urn:microsoft.com/office/officeart/2005/8/layout/pyramid1"/>
    <dgm:cxn modelId="{6F26916A-B990-4B4F-BA06-35E75D3A477A}" type="presParOf" srcId="{F1BF09EC-24E1-4519-94D4-15E51531F38D}" destId="{206CC0B3-2F6A-43E7-AF01-71FDAE3DDAF7}" srcOrd="1" destOrd="0" presId="urn:microsoft.com/office/officeart/2005/8/layout/pyramid1"/>
    <dgm:cxn modelId="{65EE3C6F-73E5-40B7-A9BD-B4E7D1807A84}" type="presParOf" srcId="{3D69F197-8E03-47D7-909D-AA71EC8A1122}" destId="{65388DA8-30E4-43AB-A371-3231CDC7DD6A}" srcOrd="1" destOrd="0" presId="urn:microsoft.com/office/officeart/2005/8/layout/pyramid1"/>
    <dgm:cxn modelId="{2B5969D4-320F-40B7-9131-E5516FF9B993}" type="presParOf" srcId="{65388DA8-30E4-43AB-A371-3231CDC7DD6A}" destId="{7135E7B2-05DA-4193-A94B-40AB7906E6E3}" srcOrd="0" destOrd="0" presId="urn:microsoft.com/office/officeart/2005/8/layout/pyramid1"/>
    <dgm:cxn modelId="{E5D8AD13-E4C0-4D38-AD55-9F242586DF9A}" type="presParOf" srcId="{65388DA8-30E4-43AB-A371-3231CDC7DD6A}" destId="{2174E333-94E6-43C4-9E77-B948947BB13A}" srcOrd="1" destOrd="0" presId="urn:microsoft.com/office/officeart/2005/8/layout/pyramid1"/>
    <dgm:cxn modelId="{946F8DCB-B8FF-46D2-A75D-66A75DFD82A3}" type="presParOf" srcId="{3D69F197-8E03-47D7-909D-AA71EC8A1122}" destId="{956E042B-F39D-4D42-B129-DE8FF4EBAB64}" srcOrd="2" destOrd="0" presId="urn:microsoft.com/office/officeart/2005/8/layout/pyramid1"/>
    <dgm:cxn modelId="{59FA9C4B-0B07-45F8-83B4-08AD474FF0EA}" type="presParOf" srcId="{956E042B-F39D-4D42-B129-DE8FF4EBAB64}" destId="{BFD1289A-2AA5-439A-8F59-32F83F5F69D2}" srcOrd="0" destOrd="0" presId="urn:microsoft.com/office/officeart/2005/8/layout/pyramid1"/>
    <dgm:cxn modelId="{946F6236-0EC8-435D-9E43-1D74FBFD196E}" type="presParOf" srcId="{956E042B-F39D-4D42-B129-DE8FF4EBAB64}" destId="{09D44094-FABD-4A23-ACAB-4506ECFB1946}"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E2F47-D43B-407B-A128-582D3E93D562}">
      <dsp:nvSpPr>
        <dsp:cNvPr id="0" name=""/>
        <dsp:cNvSpPr/>
      </dsp:nvSpPr>
      <dsp:spPr>
        <a:xfrm>
          <a:off x="1008675" y="1667347"/>
          <a:ext cx="7576544" cy="4045879"/>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025138FC-2AE5-4BCA-8F07-91B67E8184D3}">
      <dsp:nvSpPr>
        <dsp:cNvPr id="0" name=""/>
        <dsp:cNvSpPr/>
      </dsp:nvSpPr>
      <dsp:spPr>
        <a:xfrm>
          <a:off x="2183836" y="2783750"/>
          <a:ext cx="7576544" cy="4045879"/>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The purpose of this research study is to explore general education teachers, special education teachers and administrators’ skills and knowledge as they relate to developing and implementing FBAs and BIPs, to enable school leaders and teachers to provide improved and effective instruction practices for students who exhibit problematic behaviors in order to improve appropriate student behaviors in school. </a:t>
          </a:r>
        </a:p>
      </dsp:txBody>
      <dsp:txXfrm>
        <a:off x="2302336" y="2902250"/>
        <a:ext cx="7339544" cy="38088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1A809-434F-4371-A1EF-1CA34630086D}">
      <dsp:nvSpPr>
        <dsp:cNvPr id="0" name=""/>
        <dsp:cNvSpPr/>
      </dsp:nvSpPr>
      <dsp:spPr>
        <a:xfrm>
          <a:off x="2340442" y="0"/>
          <a:ext cx="1337110" cy="845433"/>
        </a:xfrm>
        <a:prstGeom prst="trapezoid">
          <a:avLst>
            <a:gd name="adj" fmla="val 79078"/>
          </a:avLst>
        </a:prstGeom>
        <a:solidFill>
          <a:srgbClr val="FF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endParaRPr lang="en-US" sz="1200" kern="1200" dirty="0"/>
        </a:p>
        <a:p>
          <a:pPr marL="0" lvl="0" indent="0" algn="ctr" defTabSz="533400">
            <a:lnSpc>
              <a:spcPct val="90000"/>
            </a:lnSpc>
            <a:spcBef>
              <a:spcPct val="0"/>
            </a:spcBef>
            <a:spcAft>
              <a:spcPct val="35000"/>
            </a:spcAft>
            <a:buNone/>
          </a:pPr>
          <a:endParaRPr lang="en-US" sz="1200" kern="1200" dirty="0"/>
        </a:p>
        <a:p>
          <a:pPr marL="0" lvl="0" indent="0" algn="ctr" defTabSz="533400">
            <a:lnSpc>
              <a:spcPct val="90000"/>
            </a:lnSpc>
            <a:spcBef>
              <a:spcPct val="0"/>
            </a:spcBef>
            <a:spcAft>
              <a:spcPct val="35000"/>
            </a:spcAft>
            <a:buNone/>
          </a:pPr>
          <a:r>
            <a:rPr lang="en-US" sz="1400" b="1" kern="1200" dirty="0"/>
            <a:t>Individualized supports</a:t>
          </a:r>
        </a:p>
      </dsp:txBody>
      <dsp:txXfrm>
        <a:off x="2340442" y="0"/>
        <a:ext cx="1337110" cy="845433"/>
      </dsp:txXfrm>
    </dsp:sp>
    <dsp:sp modelId="{7135E7B2-05DA-4193-A94B-40AB7906E6E3}">
      <dsp:nvSpPr>
        <dsp:cNvPr id="0" name=""/>
        <dsp:cNvSpPr/>
      </dsp:nvSpPr>
      <dsp:spPr>
        <a:xfrm>
          <a:off x="1560295" y="845433"/>
          <a:ext cx="2897405" cy="986550"/>
        </a:xfrm>
        <a:prstGeom prst="trapezoid">
          <a:avLst>
            <a:gd name="adj" fmla="val 79078"/>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Supports for at-risk students</a:t>
          </a:r>
        </a:p>
      </dsp:txBody>
      <dsp:txXfrm>
        <a:off x="2067341" y="845433"/>
        <a:ext cx="1883313" cy="986550"/>
      </dsp:txXfrm>
    </dsp:sp>
    <dsp:sp modelId="{BFD1289A-2AA5-439A-8F59-32F83F5F69D2}">
      <dsp:nvSpPr>
        <dsp:cNvPr id="0" name=""/>
        <dsp:cNvSpPr/>
      </dsp:nvSpPr>
      <dsp:spPr>
        <a:xfrm>
          <a:off x="0" y="1831983"/>
          <a:ext cx="6017996" cy="1973100"/>
        </a:xfrm>
        <a:prstGeom prst="trapezoid">
          <a:avLst>
            <a:gd name="adj" fmla="val 79078"/>
          </a:avLst>
        </a:prstGeom>
        <a:solidFill>
          <a:srgbClr val="00B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Universal Supports to all students – School-Wide</a:t>
          </a:r>
        </a:p>
      </dsp:txBody>
      <dsp:txXfrm>
        <a:off x="1053149" y="1831983"/>
        <a:ext cx="3911697" cy="197310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659" cy="467191"/>
          </a:xfrm>
          <a:prstGeom prst="rect">
            <a:avLst/>
          </a:prstGeom>
        </p:spPr>
        <p:txBody>
          <a:bodyPr vert="horz" lIns="90826" tIns="45413" rIns="90826" bIns="45413" rtlCol="0"/>
          <a:lstStyle>
            <a:lvl1pPr algn="l">
              <a:defRPr sz="1200"/>
            </a:lvl1pPr>
          </a:lstStyle>
          <a:p>
            <a:r>
              <a:rPr lang="en-US" dirty="0"/>
              <a:t>Page      #4</a:t>
            </a:r>
          </a:p>
        </p:txBody>
      </p:sp>
      <p:sp>
        <p:nvSpPr>
          <p:cNvPr id="3" name="Date Placeholder 2"/>
          <p:cNvSpPr>
            <a:spLocks noGrp="1"/>
          </p:cNvSpPr>
          <p:nvPr>
            <p:ph type="dt" sz="quarter" idx="1"/>
          </p:nvPr>
        </p:nvSpPr>
        <p:spPr>
          <a:xfrm>
            <a:off x="3977867" y="0"/>
            <a:ext cx="3043659" cy="467191"/>
          </a:xfrm>
          <a:prstGeom prst="rect">
            <a:avLst/>
          </a:prstGeom>
        </p:spPr>
        <p:txBody>
          <a:bodyPr vert="horz" lIns="90826" tIns="45413" rIns="90826" bIns="45413" rtlCol="0"/>
          <a:lstStyle>
            <a:lvl1pPr algn="r">
              <a:defRPr sz="1200"/>
            </a:lvl1pPr>
          </a:lstStyle>
          <a:p>
            <a:r>
              <a:rPr lang="en-US" dirty="0"/>
              <a:t>Page      #4</a:t>
            </a:r>
          </a:p>
          <a:p>
            <a:endParaRPr lang="en-US" dirty="0"/>
          </a:p>
        </p:txBody>
      </p:sp>
      <p:sp>
        <p:nvSpPr>
          <p:cNvPr id="4" name="Footer Placeholder 3"/>
          <p:cNvSpPr>
            <a:spLocks noGrp="1"/>
          </p:cNvSpPr>
          <p:nvPr>
            <p:ph type="ftr" sz="quarter" idx="2"/>
          </p:nvPr>
        </p:nvSpPr>
        <p:spPr>
          <a:xfrm>
            <a:off x="0" y="8841909"/>
            <a:ext cx="3043659" cy="467191"/>
          </a:xfrm>
          <a:prstGeom prst="rect">
            <a:avLst/>
          </a:prstGeom>
        </p:spPr>
        <p:txBody>
          <a:bodyPr vert="horz" lIns="90826" tIns="45413" rIns="90826" bIns="45413" rtlCol="0" anchor="b"/>
          <a:lstStyle>
            <a:lvl1pPr algn="l">
              <a:defRPr sz="1200"/>
            </a:lvl1pPr>
          </a:lstStyle>
          <a:p>
            <a:endParaRPr lang="en-US"/>
          </a:p>
        </p:txBody>
      </p:sp>
      <p:sp>
        <p:nvSpPr>
          <p:cNvPr id="5" name="Slide Number Placeholder 4"/>
          <p:cNvSpPr>
            <a:spLocks noGrp="1"/>
          </p:cNvSpPr>
          <p:nvPr>
            <p:ph type="sldNum" sz="quarter" idx="3"/>
          </p:nvPr>
        </p:nvSpPr>
        <p:spPr>
          <a:xfrm>
            <a:off x="3977867" y="8841909"/>
            <a:ext cx="3043659" cy="467191"/>
          </a:xfrm>
          <a:prstGeom prst="rect">
            <a:avLst/>
          </a:prstGeom>
        </p:spPr>
        <p:txBody>
          <a:bodyPr vert="horz" lIns="90826" tIns="45413" rIns="90826" bIns="45413" rtlCol="0" anchor="b"/>
          <a:lstStyle>
            <a:lvl1pPr algn="r">
              <a:defRPr sz="1200"/>
            </a:lvl1pPr>
          </a:lstStyle>
          <a:p>
            <a:fld id="{C4E96139-9CDC-447D-AA64-38AB6960097B}" type="slidenum">
              <a:rPr lang="en-US" smtClean="0"/>
              <a:t>‹#›</a:t>
            </a:fld>
            <a:endParaRPr lang="en-US"/>
          </a:p>
        </p:txBody>
      </p:sp>
    </p:spTree>
    <p:extLst>
      <p:ext uri="{BB962C8B-B14F-4D97-AF65-F5344CB8AC3E}">
        <p14:creationId xmlns:p14="http://schemas.microsoft.com/office/powerpoint/2010/main" val="296240127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114BC1A3-5FA4-440A-ABB9-DC02A3495946}" type="slidenum">
              <a:rPr lang="en-US" smtClean="0"/>
              <a:t>‹#›</a:t>
            </a:fld>
            <a:endParaRPr lang="en-US"/>
          </a:p>
        </p:txBody>
      </p:sp>
    </p:spTree>
    <p:extLst>
      <p:ext uri="{BB962C8B-B14F-4D97-AF65-F5344CB8AC3E}">
        <p14:creationId xmlns:p14="http://schemas.microsoft.com/office/powerpoint/2010/main" val="2163078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4AB1412-96FD-4E4A-B646-98B76DA334AE}" type="datetimeFigureOut">
              <a:rPr lang="en-US" smtClean="0"/>
              <a:t>3/17/2021</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826414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774758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917838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138349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4AB1412-96FD-4E4A-B646-98B76DA334AE}" type="datetimeFigureOut">
              <a:rPr lang="en-US" smtClean="0"/>
              <a:t>3/17/2021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2080045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4AB1412-96FD-4E4A-B646-98B76DA334AE}" type="datetimeFigureOut">
              <a:rPr lang="en-US" smtClean="0"/>
              <a:t>3/17/2021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2715884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1099718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22456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2438569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4AB1412-96FD-4E4A-B646-98B76DA334AE}" type="datetimeFigureOut">
              <a:rPr lang="en-US" smtClean="0"/>
              <a:t>3/17/2021</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397165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AB1412-96FD-4E4A-B646-98B76DA334AE}" type="datetimeFigureOut">
              <a:rPr lang="en-US" smtClean="0"/>
              <a:t>3/17/2021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301861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4AB1412-96FD-4E4A-B646-98B76DA334AE}" type="datetimeFigureOut">
              <a:rPr lang="en-US" smtClean="0"/>
              <a:t>3/17/2021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1759326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4AB1412-96FD-4E4A-B646-98B76DA334AE}" type="datetimeFigureOut">
              <a:rPr lang="en-US" smtClean="0"/>
              <a:t>3/17/2021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3982472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AB1412-96FD-4E4A-B646-98B76DA334AE}" type="datetimeFigureOut">
              <a:rPr lang="en-US" smtClean="0"/>
              <a:t>3/17/2021</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485347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4AB1412-96FD-4E4A-B646-98B76DA334AE}" type="datetimeFigureOut">
              <a:rPr lang="en-US" smtClean="0"/>
              <a:t>3/17/2021</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156561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4AB1412-96FD-4E4A-B646-98B76DA334AE}" type="datetimeFigureOut">
              <a:rPr lang="en-US" smtClean="0"/>
              <a:t>3/17/2021</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4BC1A3-5FA4-440A-ABB9-DC02A3495946}" type="slidenum">
              <a:rPr lang="en-US" smtClean="0"/>
              <a:t>‹#›</a:t>
            </a:fld>
            <a:endParaRPr lang="en-US"/>
          </a:p>
        </p:txBody>
      </p:sp>
    </p:spTree>
    <p:extLst>
      <p:ext uri="{BB962C8B-B14F-4D97-AF65-F5344CB8AC3E}">
        <p14:creationId xmlns:p14="http://schemas.microsoft.com/office/powerpoint/2010/main" val="2874879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44AB1412-96FD-4E4A-B646-98B76DA334AE}" type="datetimeFigureOut">
              <a:rPr lang="en-US" smtClean="0"/>
              <a:t>3/17/2021</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114BC1A3-5FA4-440A-ABB9-DC02A3495946}" type="slidenum">
              <a:rPr lang="en-US" smtClean="0"/>
              <a:t>‹#›</a:t>
            </a:fld>
            <a:endParaRPr lang="en-US"/>
          </a:p>
        </p:txBody>
      </p:sp>
    </p:spTree>
    <p:extLst>
      <p:ext uri="{BB962C8B-B14F-4D97-AF65-F5344CB8AC3E}">
        <p14:creationId xmlns:p14="http://schemas.microsoft.com/office/powerpoint/2010/main" val="1334886493"/>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 id="2147483832"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3474BD5-5CDD-4624-B265-461D5D2FAB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64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97541F74-7AB4-44F5-B299-DC46587E96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B7C5CDCA-4575-4FF4-A5EC-64DC449B20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0742D19B-10DE-4D94-98F8-1F12F9938F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9BC4F9F2-5068-498F-A8BD-B7B1053288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53E1DABB-ED82-4D7D-8F9D-4F5168E3E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93468F7E-1797-41D7-AB73-3AD2C4C253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A20D4073-E031-435E-B8A6-63CEA7375E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a:extLst>
                <a:ext uri="{FF2B5EF4-FFF2-40B4-BE49-F238E27FC236}">
                  <a16:creationId xmlns:a16="http://schemas.microsoft.com/office/drawing/2014/main" id="{8304B15C-CB59-49EF-BEFA-F4B5CFF1FE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a:extLst>
                <a:ext uri="{FF2B5EF4-FFF2-40B4-BE49-F238E27FC236}">
                  <a16:creationId xmlns:a16="http://schemas.microsoft.com/office/drawing/2014/main" id="{6739E239-4B56-4CD1-B3C9-F44730C4B1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9" name="Freeform 5">
              <a:extLst>
                <a:ext uri="{FF2B5EF4-FFF2-40B4-BE49-F238E27FC236}">
                  <a16:creationId xmlns:a16="http://schemas.microsoft.com/office/drawing/2014/main" id="{B97F9A81-D694-4C86-AF0C-8D592AFE285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1" name="Rectangle 20">
            <a:extLst>
              <a:ext uri="{FF2B5EF4-FFF2-40B4-BE49-F238E27FC236}">
                <a16:creationId xmlns:a16="http://schemas.microsoft.com/office/drawing/2014/main" id="{9E382A3D-2F90-475C-8DF2-F666FEA34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683171" y="1143000"/>
            <a:ext cx="8825658" cy="3389217"/>
          </a:xfrm>
        </p:spPr>
        <p:txBody>
          <a:bodyPr anchor="ctr">
            <a:normAutofit/>
          </a:bodyPr>
          <a:lstStyle/>
          <a:p>
            <a:pPr algn="ctr">
              <a:lnSpc>
                <a:spcPct val="90000"/>
              </a:lnSpc>
            </a:pPr>
            <a:r>
              <a:rPr lang="en-US" sz="4600" dirty="0">
                <a:solidFill>
                  <a:srgbClr val="FFFFFF"/>
                </a:solidFill>
              </a:rPr>
              <a:t>Examining the Implementation of Functional Behavior Assessments and Behavior Intervention Plans</a:t>
            </a:r>
          </a:p>
        </p:txBody>
      </p:sp>
      <p:sp>
        <p:nvSpPr>
          <p:cNvPr id="3" name="Subtitle 2"/>
          <p:cNvSpPr>
            <a:spLocks noGrp="1"/>
          </p:cNvSpPr>
          <p:nvPr>
            <p:ph type="subTitle" idx="1"/>
          </p:nvPr>
        </p:nvSpPr>
        <p:spPr>
          <a:xfrm>
            <a:off x="1683171" y="4881141"/>
            <a:ext cx="8825658" cy="1346201"/>
          </a:xfrm>
        </p:spPr>
        <p:txBody>
          <a:bodyPr>
            <a:normAutofit fontScale="70000" lnSpcReduction="20000"/>
          </a:bodyPr>
          <a:lstStyle/>
          <a:p>
            <a:pPr algn="ctr">
              <a:lnSpc>
                <a:spcPct val="90000"/>
              </a:lnSpc>
            </a:pPr>
            <a:endParaRPr lang="en-US" sz="1100" dirty="0">
              <a:solidFill>
                <a:schemeClr val="tx2"/>
              </a:solidFill>
            </a:endParaRPr>
          </a:p>
          <a:p>
            <a:pPr algn="ctr">
              <a:lnSpc>
                <a:spcPct val="90000"/>
              </a:lnSpc>
            </a:pPr>
            <a:r>
              <a:rPr lang="en-US" sz="3200" dirty="0">
                <a:solidFill>
                  <a:schemeClr val="tx2"/>
                </a:solidFill>
                <a:latin typeface="Times New Roman" panose="02020603050405020304" pitchFamily="18" charset="0"/>
                <a:cs typeface="Times New Roman" panose="02020603050405020304" pitchFamily="18" charset="0"/>
              </a:rPr>
              <a:t>Vedia Y. smith Page</a:t>
            </a:r>
          </a:p>
          <a:p>
            <a:pPr algn="ctr">
              <a:lnSpc>
                <a:spcPct val="90000"/>
              </a:lnSpc>
            </a:pPr>
            <a:endParaRPr lang="en-US" sz="3200" dirty="0">
              <a:solidFill>
                <a:schemeClr val="tx2"/>
              </a:solidFill>
              <a:latin typeface="Times New Roman" panose="02020603050405020304" pitchFamily="18" charset="0"/>
              <a:cs typeface="Times New Roman" panose="02020603050405020304" pitchFamily="18" charset="0"/>
            </a:endParaRPr>
          </a:p>
          <a:p>
            <a:pPr algn="ctr">
              <a:lnSpc>
                <a:spcPct val="90000"/>
              </a:lnSpc>
            </a:pPr>
            <a:r>
              <a:rPr lang="en-US" sz="3200" dirty="0">
                <a:solidFill>
                  <a:schemeClr val="tx2"/>
                </a:solidFill>
                <a:latin typeface="Times New Roman" panose="02020603050405020304" pitchFamily="18" charset="0"/>
                <a:cs typeface="Times New Roman" panose="02020603050405020304" pitchFamily="18" charset="0"/>
              </a:rPr>
              <a:t>April 17, 2021</a:t>
            </a:r>
          </a:p>
        </p:txBody>
      </p:sp>
      <p:sp>
        <p:nvSpPr>
          <p:cNvPr id="4" name="TextBox 3"/>
          <p:cNvSpPr txBox="1"/>
          <p:nvPr/>
        </p:nvSpPr>
        <p:spPr>
          <a:xfrm>
            <a:off x="5177391" y="5369575"/>
            <a:ext cx="2316971" cy="369332"/>
          </a:xfrm>
          <a:prstGeom prst="rect">
            <a:avLst/>
          </a:prstGeom>
          <a:noFill/>
        </p:spPr>
        <p:txBody>
          <a:bodyPr wrap="square" rtlCol="0">
            <a:spAutoFit/>
          </a:bodyPr>
          <a:lstStyle/>
          <a:p>
            <a:r>
              <a:rPr lang="en-US" dirty="0" err="1">
                <a:solidFill>
                  <a:schemeClr val="tx2"/>
                </a:solidFill>
              </a:rPr>
              <a:t>Ed.D</a:t>
            </a:r>
            <a:r>
              <a:rPr lang="en-US" dirty="0">
                <a:solidFill>
                  <a:schemeClr val="tx2"/>
                </a:solidFill>
              </a:rPr>
              <a:t> Colloquium</a:t>
            </a:r>
          </a:p>
        </p:txBody>
      </p:sp>
    </p:spTree>
    <p:extLst>
      <p:ext uri="{BB962C8B-B14F-4D97-AF65-F5344CB8AC3E}">
        <p14:creationId xmlns:p14="http://schemas.microsoft.com/office/powerpoint/2010/main" val="4239171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0FB61-4E4A-44DA-8019-F09B910EDEAB}"/>
              </a:ext>
            </a:extLst>
          </p:cNvPr>
          <p:cNvSpPr>
            <a:spLocks noGrp="1"/>
          </p:cNvSpPr>
          <p:nvPr>
            <p:ph type="title"/>
          </p:nvPr>
        </p:nvSpPr>
        <p:spPr/>
        <p:txBody>
          <a:bodyPr/>
          <a:lstStyle/>
          <a:p>
            <a:r>
              <a:rPr lang="en-US"/>
              <a:t>Procedures</a:t>
            </a:r>
          </a:p>
        </p:txBody>
      </p:sp>
      <p:sp>
        <p:nvSpPr>
          <p:cNvPr id="3" name="Content Placeholder 2">
            <a:extLst>
              <a:ext uri="{FF2B5EF4-FFF2-40B4-BE49-F238E27FC236}">
                <a16:creationId xmlns:a16="http://schemas.microsoft.com/office/drawing/2014/main" id="{A1F25BEF-E14D-4C0C-8611-6F6B84B9A02E}"/>
              </a:ext>
            </a:extLst>
          </p:cNvPr>
          <p:cNvSpPr>
            <a:spLocks noGrp="1"/>
          </p:cNvSpPr>
          <p:nvPr>
            <p:ph idx="1"/>
          </p:nvPr>
        </p:nvSpPr>
        <p:spPr>
          <a:xfrm>
            <a:off x="1154955" y="2285999"/>
            <a:ext cx="9647724" cy="4548276"/>
          </a:xfrm>
        </p:spPr>
        <p:txBody>
          <a:bodyPr vert="horz" lIns="91440" tIns="45720" rIns="91440" bIns="45720" rtlCol="0" anchor="t">
            <a:normAutofit/>
          </a:bodyPr>
          <a:lstStyle/>
          <a:p>
            <a:r>
              <a:rPr lang="en-US" sz="2000" dirty="0"/>
              <a:t>Permission was obtained from school administrators and professional organizations</a:t>
            </a:r>
          </a:p>
          <a:p>
            <a:r>
              <a:rPr lang="en-US" sz="2000" dirty="0"/>
              <a:t>Follow-up emails were sent</a:t>
            </a:r>
          </a:p>
          <a:p>
            <a:r>
              <a:rPr lang="en-US" sz="2000" dirty="0"/>
              <a:t>A survey was administered by email via Survey Monkey ® </a:t>
            </a:r>
          </a:p>
          <a:p>
            <a:r>
              <a:rPr lang="en-US" sz="2000" dirty="0"/>
              <a:t>Informed consent was obtained</a:t>
            </a:r>
          </a:p>
          <a:p>
            <a:r>
              <a:rPr lang="en-US" sz="2000" dirty="0"/>
              <a:t>Survey items constructed from two published studies</a:t>
            </a:r>
          </a:p>
          <a:p>
            <a:pPr lvl="1"/>
            <a:r>
              <a:rPr lang="en-US" sz="2000" dirty="0" err="1"/>
              <a:t>Couvillon</a:t>
            </a:r>
            <a:r>
              <a:rPr lang="en-US" sz="2000" dirty="0"/>
              <a:t>, M. A., Bullock, L. M., &amp; Gable, R. A. (2009).</a:t>
            </a:r>
            <a:endParaRPr lang="en-US" sz="2000" dirty="0">
              <a:ea typeface="+mn-lt"/>
              <a:cs typeface="+mn-lt"/>
            </a:endParaRPr>
          </a:p>
          <a:p>
            <a:pPr lvl="1"/>
            <a:r>
              <a:rPr lang="en-US" sz="2000" dirty="0" err="1"/>
              <a:t>Pindiprolu</a:t>
            </a:r>
            <a:r>
              <a:rPr lang="en-US" sz="2000" dirty="0"/>
              <a:t>, Peterson, and </a:t>
            </a:r>
            <a:r>
              <a:rPr lang="en-US" sz="2000" dirty="0" err="1"/>
              <a:t>Berglof</a:t>
            </a:r>
            <a:r>
              <a:rPr lang="en-US" sz="2000" dirty="0"/>
              <a:t> (2007) </a:t>
            </a:r>
          </a:p>
          <a:p>
            <a:r>
              <a:rPr lang="en-US" sz="2000" dirty="0"/>
              <a:t>Survey response period was 60 days</a:t>
            </a:r>
          </a:p>
          <a:p>
            <a:r>
              <a:rPr lang="en-US" sz="2000" dirty="0"/>
              <a:t>Elementary, Secondary</a:t>
            </a:r>
          </a:p>
        </p:txBody>
      </p:sp>
    </p:spTree>
    <p:extLst>
      <p:ext uri="{BB962C8B-B14F-4D97-AF65-F5344CB8AC3E}">
        <p14:creationId xmlns:p14="http://schemas.microsoft.com/office/powerpoint/2010/main" val="1379858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Questions</a:t>
            </a:r>
          </a:p>
        </p:txBody>
      </p:sp>
      <p:sp>
        <p:nvSpPr>
          <p:cNvPr id="3" name="Content Placeholder 2"/>
          <p:cNvSpPr>
            <a:spLocks noGrp="1"/>
          </p:cNvSpPr>
          <p:nvPr>
            <p:ph idx="1"/>
          </p:nvPr>
        </p:nvSpPr>
        <p:spPr>
          <a:xfrm>
            <a:off x="511277" y="2330245"/>
            <a:ext cx="11189110" cy="4424516"/>
          </a:xfrm>
        </p:spPr>
        <p:txBody>
          <a:bodyPr>
            <a:normAutofit/>
          </a:bodyPr>
          <a:lstStyle/>
          <a:p>
            <a:pPr marL="0" indent="0">
              <a:buNone/>
            </a:pPr>
            <a:r>
              <a:rPr lang="en-US" b="1" dirty="0">
                <a:solidFill>
                  <a:schemeClr val="tx1"/>
                </a:solidFill>
              </a:rPr>
              <a:t>Research Question One</a:t>
            </a:r>
            <a:r>
              <a:rPr lang="en-US" dirty="0">
                <a:solidFill>
                  <a:schemeClr val="tx1"/>
                </a:solidFill>
              </a:rPr>
              <a:t>: What is the difference in the likelihood of general education teachers, special education teachers, and school administrators initiating a functional behavior assessment for common problem behaviors? </a:t>
            </a:r>
          </a:p>
          <a:p>
            <a:pPr marL="0" indent="0">
              <a:buNone/>
            </a:pPr>
            <a:r>
              <a:rPr lang="en-US" b="1" dirty="0"/>
              <a:t>Research Question Two</a:t>
            </a:r>
            <a:r>
              <a:rPr lang="en-US" dirty="0"/>
              <a:t>: What is the difference in the perspective of general education teachers, special education teachers, and school administrators in the extent to which intensity of each problem behavior is related to the likelihood of a functional behavior assessment? </a:t>
            </a:r>
          </a:p>
          <a:p>
            <a:pPr marL="0" indent="0">
              <a:buNone/>
            </a:pPr>
            <a:r>
              <a:rPr lang="en-US" b="1" dirty="0">
                <a:solidFill>
                  <a:schemeClr val="tx1"/>
                </a:solidFill>
              </a:rPr>
              <a:t>Research Question Three</a:t>
            </a:r>
            <a:r>
              <a:rPr lang="en-US" dirty="0">
                <a:solidFill>
                  <a:schemeClr val="tx1"/>
                </a:solidFill>
              </a:rPr>
              <a:t>: What is the difference in the perspective of general education teachers, special education teachers and school administrators in the effectiveness of intervention responses and supports in managing common problem behaviors?</a:t>
            </a:r>
          </a:p>
          <a:p>
            <a:pPr marL="0" indent="0">
              <a:buNone/>
            </a:pPr>
            <a:r>
              <a:rPr lang="en-US" b="1" dirty="0"/>
              <a:t>Research Question Four</a:t>
            </a:r>
            <a:r>
              <a:rPr lang="en-US" dirty="0"/>
              <a:t>:  What is the difference in the skills level and need for training of general education teachers, special education teachers, and administrators in the knowledge and implementation of functional behavioral assessments and behavior intervention plans?</a:t>
            </a:r>
            <a:endParaRPr lang="en-US" sz="1600" dirty="0"/>
          </a:p>
          <a:p>
            <a:pPr marL="0" indent="0">
              <a:buNone/>
            </a:pPr>
            <a:endParaRPr lang="en-US" dirty="0">
              <a:solidFill>
                <a:schemeClr val="tx1"/>
              </a:solidFill>
            </a:endParaRPr>
          </a:p>
          <a:p>
            <a:pPr marL="0" indent="0">
              <a:buNone/>
            </a:pPr>
            <a:endParaRPr lang="en-US" dirty="0"/>
          </a:p>
          <a:p>
            <a:pPr marL="0" indent="0">
              <a:buNone/>
            </a:pPr>
            <a:endParaRPr lang="en-US" dirty="0">
              <a:solidFill>
                <a:schemeClr val="tx1"/>
              </a:solidFill>
              <a:ea typeface="+mn-lt"/>
              <a:cs typeface="+mn-lt"/>
            </a:endParaRPr>
          </a:p>
          <a:p>
            <a:pPr marL="0" indent="0">
              <a:buNone/>
            </a:pPr>
            <a:endParaRPr lang="en-US" dirty="0">
              <a:solidFill>
                <a:schemeClr val="tx1"/>
              </a:solidFill>
              <a:ea typeface="+mn-lt"/>
              <a:cs typeface="+mn-lt"/>
            </a:endParaRPr>
          </a:p>
        </p:txBody>
      </p:sp>
    </p:spTree>
    <p:extLst>
      <p:ext uri="{BB962C8B-B14F-4D97-AF65-F5344CB8AC3E}">
        <p14:creationId xmlns:p14="http://schemas.microsoft.com/office/powerpoint/2010/main" val="25782922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FC6C2-3B00-4859-BF0E-F37019B1125B}"/>
              </a:ext>
            </a:extLst>
          </p:cNvPr>
          <p:cNvSpPr>
            <a:spLocks noGrp="1"/>
          </p:cNvSpPr>
          <p:nvPr>
            <p:ph type="title"/>
          </p:nvPr>
        </p:nvSpPr>
        <p:spPr/>
        <p:txBody>
          <a:bodyPr/>
          <a:lstStyle/>
          <a:p>
            <a:r>
              <a:rPr lang="en-US"/>
              <a:t>Data Analysis</a:t>
            </a:r>
          </a:p>
        </p:txBody>
      </p:sp>
      <p:sp>
        <p:nvSpPr>
          <p:cNvPr id="3" name="Content Placeholder 2">
            <a:extLst>
              <a:ext uri="{FF2B5EF4-FFF2-40B4-BE49-F238E27FC236}">
                <a16:creationId xmlns:a16="http://schemas.microsoft.com/office/drawing/2014/main" id="{14C097C4-D6E7-4284-92B1-ED00AF8783A7}"/>
              </a:ext>
            </a:extLst>
          </p:cNvPr>
          <p:cNvSpPr>
            <a:spLocks noGrp="1"/>
          </p:cNvSpPr>
          <p:nvPr>
            <p:ph idx="1"/>
          </p:nvPr>
        </p:nvSpPr>
        <p:spPr>
          <a:xfrm>
            <a:off x="491612" y="2123767"/>
            <a:ext cx="11169445" cy="3696929"/>
          </a:xfrm>
        </p:spPr>
        <p:txBody>
          <a:bodyPr vert="horz" lIns="91440" tIns="45720" rIns="91440" bIns="45720" rtlCol="0" anchor="t">
            <a:normAutofit fontScale="92500" lnSpcReduction="10000"/>
          </a:bodyPr>
          <a:lstStyle/>
          <a:p>
            <a:r>
              <a:rPr lang="en-US" b="1" dirty="0"/>
              <a:t>Research Question 1</a:t>
            </a:r>
          </a:p>
          <a:p>
            <a:pPr lvl="1"/>
            <a:r>
              <a:rPr lang="en-US" sz="1800" dirty="0"/>
              <a:t>One-way between subjects analysis of variance (ANOVA)</a:t>
            </a:r>
          </a:p>
          <a:p>
            <a:pPr lvl="1"/>
            <a:r>
              <a:rPr lang="en-US" sz="1800" dirty="0" err="1"/>
              <a:t>Bonferroni</a:t>
            </a:r>
            <a:r>
              <a:rPr lang="en-US" sz="1800" dirty="0"/>
              <a:t> post hoc test</a:t>
            </a:r>
          </a:p>
          <a:p>
            <a:r>
              <a:rPr lang="en-US" b="1" dirty="0"/>
              <a:t>Research Question 2</a:t>
            </a:r>
          </a:p>
          <a:p>
            <a:pPr lvl="1"/>
            <a:r>
              <a:rPr lang="en-US" sz="1800" dirty="0"/>
              <a:t>One-way between subjects ANOVA</a:t>
            </a:r>
          </a:p>
          <a:p>
            <a:r>
              <a:rPr lang="en-US" b="1" dirty="0"/>
              <a:t>Research Question 3</a:t>
            </a:r>
          </a:p>
          <a:p>
            <a:pPr lvl="1"/>
            <a:r>
              <a:rPr lang="en-US" sz="1800" dirty="0"/>
              <a:t>One-way between subjects ANOVA</a:t>
            </a:r>
          </a:p>
          <a:p>
            <a:r>
              <a:rPr lang="en-US" b="1" dirty="0"/>
              <a:t>Research Question 4 </a:t>
            </a:r>
          </a:p>
          <a:p>
            <a:pPr lvl="1"/>
            <a:r>
              <a:rPr lang="en-US" sz="1800" dirty="0"/>
              <a:t>One-way between subjects ANOVA</a:t>
            </a:r>
          </a:p>
          <a:p>
            <a:pPr lvl="1"/>
            <a:r>
              <a:rPr lang="en-US" sz="1800" dirty="0" err="1"/>
              <a:t>Bonferroni</a:t>
            </a:r>
            <a:r>
              <a:rPr lang="en-US" sz="1800" dirty="0"/>
              <a:t> post hoc test</a:t>
            </a:r>
          </a:p>
          <a:p>
            <a:pPr lvl="1"/>
            <a:endParaRPr lang="en-US" dirty="0"/>
          </a:p>
          <a:p>
            <a:pPr lvl="1"/>
            <a:endParaRPr lang="en-US" dirty="0"/>
          </a:p>
          <a:p>
            <a:pPr lvl="1"/>
            <a:endParaRPr lang="en-US" sz="2000" dirty="0"/>
          </a:p>
        </p:txBody>
      </p:sp>
    </p:spTree>
    <p:extLst>
      <p:ext uri="{BB962C8B-B14F-4D97-AF65-F5344CB8AC3E}">
        <p14:creationId xmlns:p14="http://schemas.microsoft.com/office/powerpoint/2010/main" val="2067299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9226A-4EF9-4C52-A2DF-2C67C0A8D9F5}"/>
              </a:ext>
            </a:extLst>
          </p:cNvPr>
          <p:cNvSpPr>
            <a:spLocks noGrp="1"/>
          </p:cNvSpPr>
          <p:nvPr>
            <p:ph type="title"/>
          </p:nvPr>
        </p:nvSpPr>
        <p:spPr>
          <a:xfrm>
            <a:off x="528149" y="973668"/>
            <a:ext cx="10715571" cy="620932"/>
          </a:xfrm>
        </p:spPr>
        <p:txBody>
          <a:bodyPr/>
          <a:lstStyle/>
          <a:p>
            <a:r>
              <a:rPr lang="en-US" dirty="0"/>
              <a:t>Research Question 1 Findings and Conclusion</a:t>
            </a:r>
          </a:p>
        </p:txBody>
      </p:sp>
      <p:sp>
        <p:nvSpPr>
          <p:cNvPr id="3" name="Content Placeholder 2">
            <a:extLst>
              <a:ext uri="{FF2B5EF4-FFF2-40B4-BE49-F238E27FC236}">
                <a16:creationId xmlns:a16="http://schemas.microsoft.com/office/drawing/2014/main" id="{FD314281-0701-4E71-BD35-3D39B1FEEAA1}"/>
              </a:ext>
            </a:extLst>
          </p:cNvPr>
          <p:cNvSpPr>
            <a:spLocks noGrp="1"/>
          </p:cNvSpPr>
          <p:nvPr>
            <p:ph idx="1"/>
          </p:nvPr>
        </p:nvSpPr>
        <p:spPr>
          <a:xfrm>
            <a:off x="528149" y="2300748"/>
            <a:ext cx="11403830" cy="4463845"/>
          </a:xfrm>
        </p:spPr>
        <p:txBody>
          <a:bodyPr vert="horz" lIns="91440" tIns="45720" rIns="91440" bIns="45720" rtlCol="0" anchor="t">
            <a:normAutofit/>
          </a:bodyPr>
          <a:lstStyle/>
          <a:p>
            <a:r>
              <a:rPr lang="en-US" sz="2400" dirty="0">
                <a:ea typeface="+mn-lt"/>
                <a:cs typeface="+mn-lt"/>
              </a:rPr>
              <a:t>Statistically significant difference between groups (</a:t>
            </a:r>
            <a:r>
              <a:rPr lang="en-US" sz="2400" i="1" dirty="0">
                <a:ea typeface="+mn-lt"/>
                <a:cs typeface="+mn-lt"/>
              </a:rPr>
              <a:t>p </a:t>
            </a:r>
            <a:r>
              <a:rPr lang="en-US" sz="2400" dirty="0">
                <a:ea typeface="+mn-lt"/>
                <a:cs typeface="+mn-lt"/>
              </a:rPr>
              <a:t>= 0.26). </a:t>
            </a:r>
          </a:p>
          <a:p>
            <a:r>
              <a:rPr lang="en-US" sz="2400" dirty="0">
                <a:ea typeface="+mn-lt"/>
                <a:cs typeface="+mn-lt"/>
              </a:rPr>
              <a:t>The </a:t>
            </a:r>
            <a:r>
              <a:rPr lang="en-US" sz="2400" dirty="0" err="1">
                <a:ea typeface="+mn-lt"/>
                <a:cs typeface="+mn-lt"/>
              </a:rPr>
              <a:t>Bonferroni</a:t>
            </a:r>
            <a:r>
              <a:rPr lang="en-US" sz="2400" dirty="0">
                <a:ea typeface="+mn-lt"/>
                <a:cs typeface="+mn-lt"/>
              </a:rPr>
              <a:t> test showed administrators had a higher likelihood of initiating an FBA than general education teachers (</a:t>
            </a:r>
            <a:r>
              <a:rPr lang="en-US" sz="2400" i="1" dirty="0">
                <a:ea typeface="+mn-lt"/>
                <a:cs typeface="+mn-lt"/>
              </a:rPr>
              <a:t>p</a:t>
            </a:r>
            <a:r>
              <a:rPr lang="en-US" sz="2400" dirty="0">
                <a:ea typeface="+mn-lt"/>
                <a:cs typeface="+mn-lt"/>
              </a:rPr>
              <a:t> = .023) and special education teachers (</a:t>
            </a:r>
            <a:r>
              <a:rPr lang="en-US" sz="2400" i="1" dirty="0">
                <a:ea typeface="+mn-lt"/>
                <a:cs typeface="+mn-lt"/>
              </a:rPr>
              <a:t>p </a:t>
            </a:r>
            <a:r>
              <a:rPr lang="en-US" sz="2400" dirty="0">
                <a:ea typeface="+mn-lt"/>
                <a:cs typeface="+mn-lt"/>
              </a:rPr>
              <a:t>= .324).  </a:t>
            </a:r>
            <a:endParaRPr lang="en-US" sz="2400" dirty="0">
              <a:solidFill>
                <a:srgbClr val="404040"/>
              </a:solidFill>
              <a:ea typeface="+mn-lt"/>
              <a:cs typeface="+mn-lt"/>
            </a:endParaRPr>
          </a:p>
          <a:p>
            <a:pPr>
              <a:lnSpc>
                <a:spcPct val="90000"/>
              </a:lnSpc>
            </a:pPr>
            <a:r>
              <a:rPr lang="en-US" sz="2400" dirty="0">
                <a:solidFill>
                  <a:srgbClr val="404040"/>
                </a:solidFill>
                <a:ea typeface="+mn-lt"/>
                <a:cs typeface="+mn-lt"/>
              </a:rPr>
              <a:t>Teachers need knowledge of when to initiate an FBA. </a:t>
            </a:r>
            <a:endParaRPr lang="en-US" sz="2400" dirty="0">
              <a:solidFill>
                <a:srgbClr val="404040"/>
              </a:solidFill>
            </a:endParaRPr>
          </a:p>
          <a:p>
            <a:endParaRPr lang="en-US" sz="2400" dirty="0"/>
          </a:p>
        </p:txBody>
      </p:sp>
    </p:spTree>
    <p:extLst>
      <p:ext uri="{BB962C8B-B14F-4D97-AF65-F5344CB8AC3E}">
        <p14:creationId xmlns:p14="http://schemas.microsoft.com/office/powerpoint/2010/main" val="4231378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9226A-4EF9-4C52-A2DF-2C67C0A8D9F5}"/>
              </a:ext>
            </a:extLst>
          </p:cNvPr>
          <p:cNvSpPr>
            <a:spLocks noGrp="1"/>
          </p:cNvSpPr>
          <p:nvPr>
            <p:ph type="title"/>
          </p:nvPr>
        </p:nvSpPr>
        <p:spPr>
          <a:xfrm>
            <a:off x="442452" y="973668"/>
            <a:ext cx="10358817" cy="854447"/>
          </a:xfrm>
        </p:spPr>
        <p:txBody>
          <a:bodyPr/>
          <a:lstStyle/>
          <a:p>
            <a:r>
              <a:rPr lang="en-US" dirty="0"/>
              <a:t>Research Question 2 Findings and Conclusion</a:t>
            </a:r>
          </a:p>
        </p:txBody>
      </p:sp>
      <p:sp>
        <p:nvSpPr>
          <p:cNvPr id="3" name="Content Placeholder 2">
            <a:extLst>
              <a:ext uri="{FF2B5EF4-FFF2-40B4-BE49-F238E27FC236}">
                <a16:creationId xmlns:a16="http://schemas.microsoft.com/office/drawing/2014/main" id="{FD314281-0701-4E71-BD35-3D39B1FEEAA1}"/>
              </a:ext>
            </a:extLst>
          </p:cNvPr>
          <p:cNvSpPr>
            <a:spLocks noGrp="1"/>
          </p:cNvSpPr>
          <p:nvPr>
            <p:ph idx="1"/>
          </p:nvPr>
        </p:nvSpPr>
        <p:spPr>
          <a:xfrm>
            <a:off x="442452" y="2290916"/>
            <a:ext cx="11395587" cy="4343400"/>
          </a:xfrm>
        </p:spPr>
        <p:txBody>
          <a:bodyPr vert="horz" lIns="91440" tIns="45720" rIns="91440" bIns="45720" rtlCol="0" anchor="t">
            <a:normAutofit/>
          </a:bodyPr>
          <a:lstStyle/>
          <a:p>
            <a:r>
              <a:rPr lang="en-US" sz="2400" dirty="0">
                <a:ea typeface="+mn-lt"/>
                <a:cs typeface="+mn-lt"/>
              </a:rPr>
              <a:t>One-way ANOVA (</a:t>
            </a:r>
            <a:r>
              <a:rPr lang="en-US" sz="2400" i="1" dirty="0">
                <a:ea typeface="+mn-lt"/>
                <a:cs typeface="+mn-lt"/>
              </a:rPr>
              <a:t>p</a:t>
            </a:r>
            <a:r>
              <a:rPr lang="en-US" sz="2400" dirty="0">
                <a:ea typeface="+mn-lt"/>
                <a:cs typeface="+mn-lt"/>
              </a:rPr>
              <a:t> = .175). </a:t>
            </a:r>
          </a:p>
          <a:p>
            <a:pPr marL="0" indent="0">
              <a:buNone/>
            </a:pPr>
            <a:r>
              <a:rPr lang="en-US" sz="2400" dirty="0">
                <a:solidFill>
                  <a:srgbClr val="404040"/>
                </a:solidFill>
                <a:ea typeface="+mn-lt"/>
                <a:cs typeface="+mn-lt"/>
              </a:rPr>
              <a:t>_________________________________________________________________________</a:t>
            </a:r>
          </a:p>
          <a:p>
            <a:pPr marL="0" indent="0" algn="ctr">
              <a:lnSpc>
                <a:spcPct val="90000"/>
              </a:lnSpc>
              <a:buNone/>
            </a:pPr>
            <a:r>
              <a:rPr lang="en-US" sz="2400" dirty="0">
                <a:solidFill>
                  <a:srgbClr val="404040"/>
                </a:solidFill>
                <a:ea typeface="+mn-lt"/>
                <a:cs typeface="+mn-lt"/>
              </a:rPr>
              <a:t>Two highest and two lowest problematic behaviors</a:t>
            </a:r>
          </a:p>
          <a:p>
            <a:pPr marL="0" indent="0" fontAlgn="t">
              <a:buNone/>
            </a:pPr>
            <a:r>
              <a:rPr lang="en-US" b="1" dirty="0"/>
              <a:t>Intensity of Behavior                                           			 Problematic Behavior </a:t>
            </a:r>
            <a:endParaRPr lang="en-US" dirty="0"/>
          </a:p>
          <a:p>
            <a:pPr marL="0" indent="0" fontAlgn="t">
              <a:buNone/>
            </a:pPr>
            <a:r>
              <a:rPr lang="en-US" b="1" dirty="0"/>
              <a:t>__________________________________________________________________________________________________</a:t>
            </a:r>
            <a:endParaRPr lang="en-US" dirty="0"/>
          </a:p>
          <a:p>
            <a:pPr marL="0" indent="0" fontAlgn="t">
              <a:buNone/>
            </a:pPr>
            <a:r>
              <a:rPr lang="en-US" dirty="0"/>
              <a:t>        High Intensity                                     		 		Chronic Classroom Behavior</a:t>
            </a:r>
          </a:p>
          <a:p>
            <a:pPr marL="3657600" lvl="8" indent="0" fontAlgn="t">
              <a:buNone/>
            </a:pPr>
            <a:r>
              <a:rPr lang="en-US" sz="1800" dirty="0"/>
              <a:t>				       Verbally aggressive behavior</a:t>
            </a:r>
          </a:p>
          <a:p>
            <a:pPr marL="0" indent="0" fontAlgn="t">
              <a:buNone/>
            </a:pPr>
            <a:r>
              <a:rPr lang="en-US" dirty="0"/>
              <a:t>												       Weapon related behaviors</a:t>
            </a:r>
          </a:p>
          <a:p>
            <a:pPr marL="0" indent="0" fontAlgn="t">
              <a:buNone/>
            </a:pPr>
            <a:r>
              <a:rPr lang="en-US" dirty="0"/>
              <a:t>        Low Intensity									Drug related behaviors </a:t>
            </a:r>
          </a:p>
          <a:p>
            <a:pPr>
              <a:lnSpc>
                <a:spcPct val="90000"/>
              </a:lnSpc>
            </a:pPr>
            <a:endParaRPr lang="en-US" sz="2400" dirty="0">
              <a:solidFill>
                <a:srgbClr val="404040"/>
              </a:solidFill>
              <a:ea typeface="+mn-lt"/>
              <a:cs typeface="+mn-lt"/>
            </a:endParaRPr>
          </a:p>
          <a:p>
            <a:endParaRPr lang="en-US" sz="2400" dirty="0"/>
          </a:p>
        </p:txBody>
      </p:sp>
    </p:spTree>
    <p:extLst>
      <p:ext uri="{BB962C8B-B14F-4D97-AF65-F5344CB8AC3E}">
        <p14:creationId xmlns:p14="http://schemas.microsoft.com/office/powerpoint/2010/main" val="696426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9226A-4EF9-4C52-A2DF-2C67C0A8D9F5}"/>
              </a:ext>
            </a:extLst>
          </p:cNvPr>
          <p:cNvSpPr>
            <a:spLocks noGrp="1"/>
          </p:cNvSpPr>
          <p:nvPr>
            <p:ph type="title"/>
          </p:nvPr>
        </p:nvSpPr>
        <p:spPr>
          <a:xfrm>
            <a:off x="520942" y="934339"/>
            <a:ext cx="11012663" cy="670094"/>
          </a:xfrm>
        </p:spPr>
        <p:txBody>
          <a:bodyPr/>
          <a:lstStyle/>
          <a:p>
            <a:r>
              <a:rPr lang="en-US" dirty="0"/>
              <a:t>Research Question 3 Findings and Conclusion</a:t>
            </a:r>
          </a:p>
        </p:txBody>
      </p:sp>
      <p:sp>
        <p:nvSpPr>
          <p:cNvPr id="3" name="Content Placeholder 2">
            <a:extLst>
              <a:ext uri="{FF2B5EF4-FFF2-40B4-BE49-F238E27FC236}">
                <a16:creationId xmlns:a16="http://schemas.microsoft.com/office/drawing/2014/main" id="{FD314281-0701-4E71-BD35-3D39B1FEEAA1}"/>
              </a:ext>
            </a:extLst>
          </p:cNvPr>
          <p:cNvSpPr>
            <a:spLocks noGrp="1"/>
          </p:cNvSpPr>
          <p:nvPr>
            <p:ph idx="1"/>
          </p:nvPr>
        </p:nvSpPr>
        <p:spPr>
          <a:xfrm>
            <a:off x="638762" y="2290916"/>
            <a:ext cx="10777024" cy="4444181"/>
          </a:xfrm>
        </p:spPr>
        <p:txBody>
          <a:bodyPr vert="horz" lIns="91440" tIns="45720" rIns="91440" bIns="45720" rtlCol="0" anchor="t">
            <a:normAutofit fontScale="77500" lnSpcReduction="20000"/>
          </a:bodyPr>
          <a:lstStyle/>
          <a:p>
            <a:r>
              <a:rPr lang="en-US" sz="2400" dirty="0">
                <a:ea typeface="+mn-lt"/>
                <a:cs typeface="+mn-lt"/>
              </a:rPr>
              <a:t> </a:t>
            </a:r>
            <a:r>
              <a:rPr lang="en-US" sz="3400" dirty="0">
                <a:ea typeface="+mn-lt"/>
                <a:cs typeface="+mn-lt"/>
              </a:rPr>
              <a:t>One-way ANOVA (</a:t>
            </a:r>
            <a:r>
              <a:rPr lang="en-US" sz="3400" i="1" dirty="0">
                <a:ea typeface="+mn-lt"/>
                <a:cs typeface="+mn-lt"/>
              </a:rPr>
              <a:t>p</a:t>
            </a:r>
            <a:r>
              <a:rPr lang="en-US" sz="3400" dirty="0">
                <a:ea typeface="+mn-lt"/>
                <a:cs typeface="+mn-lt"/>
              </a:rPr>
              <a:t> = .647).</a:t>
            </a:r>
          </a:p>
          <a:p>
            <a:endParaRPr lang="en-US" sz="3400" dirty="0">
              <a:ea typeface="+mn-lt"/>
              <a:cs typeface="+mn-lt"/>
            </a:endParaRPr>
          </a:p>
          <a:p>
            <a:pPr>
              <a:lnSpc>
                <a:spcPct val="90000"/>
              </a:lnSpc>
            </a:pPr>
            <a:r>
              <a:rPr lang="en-US" sz="3400" dirty="0">
                <a:solidFill>
                  <a:srgbClr val="404040"/>
                </a:solidFill>
                <a:ea typeface="+mn-lt"/>
                <a:cs typeface="+mn-lt"/>
              </a:rPr>
              <a:t>Expulsion, out-of-school suspension and time out were the </a:t>
            </a:r>
            <a:r>
              <a:rPr lang="en-US" sz="3400" u="sng" dirty="0">
                <a:solidFill>
                  <a:srgbClr val="404040"/>
                </a:solidFill>
                <a:ea typeface="+mn-lt"/>
                <a:cs typeface="+mn-lt"/>
              </a:rPr>
              <a:t>least effective </a:t>
            </a:r>
            <a:r>
              <a:rPr lang="en-US" sz="3400" dirty="0">
                <a:solidFill>
                  <a:srgbClr val="404040"/>
                </a:solidFill>
                <a:ea typeface="+mn-lt"/>
                <a:cs typeface="+mn-lt"/>
              </a:rPr>
              <a:t>. </a:t>
            </a:r>
          </a:p>
          <a:p>
            <a:pPr>
              <a:lnSpc>
                <a:spcPct val="90000"/>
              </a:lnSpc>
            </a:pPr>
            <a:endParaRPr lang="en-US" sz="3400" dirty="0">
              <a:solidFill>
                <a:srgbClr val="404040"/>
              </a:solidFill>
              <a:ea typeface="+mn-lt"/>
              <a:cs typeface="+mn-lt"/>
            </a:endParaRPr>
          </a:p>
          <a:p>
            <a:pPr>
              <a:lnSpc>
                <a:spcPct val="90000"/>
              </a:lnSpc>
            </a:pPr>
            <a:r>
              <a:rPr lang="en-US" sz="3400" dirty="0">
                <a:solidFill>
                  <a:srgbClr val="404040"/>
                </a:solidFill>
                <a:ea typeface="+mn-lt"/>
                <a:cs typeface="+mn-lt"/>
              </a:rPr>
              <a:t>School-wide discipline procedures, conflict resolution, instruction of replace behaviors and behavior contracts are the </a:t>
            </a:r>
            <a:r>
              <a:rPr lang="en-US" sz="3400" u="sng" dirty="0">
                <a:solidFill>
                  <a:srgbClr val="404040"/>
                </a:solidFill>
                <a:ea typeface="+mn-lt"/>
                <a:cs typeface="+mn-lt"/>
              </a:rPr>
              <a:t>most used </a:t>
            </a:r>
            <a:r>
              <a:rPr lang="en-US" sz="3400" dirty="0">
                <a:solidFill>
                  <a:srgbClr val="404040"/>
                </a:solidFill>
                <a:ea typeface="+mn-lt"/>
                <a:cs typeface="+mn-lt"/>
              </a:rPr>
              <a:t>interventions. </a:t>
            </a:r>
          </a:p>
          <a:p>
            <a:pPr marL="0" indent="0">
              <a:lnSpc>
                <a:spcPct val="90000"/>
              </a:lnSpc>
              <a:buNone/>
            </a:pPr>
            <a:endParaRPr lang="en-US" sz="3400" dirty="0">
              <a:solidFill>
                <a:srgbClr val="404040"/>
              </a:solidFill>
              <a:ea typeface="+mn-lt"/>
              <a:cs typeface="+mn-lt"/>
            </a:endParaRPr>
          </a:p>
          <a:p>
            <a:pPr>
              <a:lnSpc>
                <a:spcPct val="90000"/>
              </a:lnSpc>
            </a:pPr>
            <a:r>
              <a:rPr lang="en-US" sz="3400" u="sng" dirty="0">
                <a:solidFill>
                  <a:srgbClr val="404040"/>
                </a:solidFill>
                <a:ea typeface="+mn-lt"/>
                <a:cs typeface="+mn-lt"/>
              </a:rPr>
              <a:t>Least used </a:t>
            </a:r>
            <a:r>
              <a:rPr lang="en-US" sz="3400" dirty="0">
                <a:solidFill>
                  <a:srgbClr val="404040"/>
                </a:solidFill>
                <a:ea typeface="+mn-lt"/>
                <a:cs typeface="+mn-lt"/>
              </a:rPr>
              <a:t>interventions are expulsion, response cost, placement in interim alternative setting and out of school suspension. </a:t>
            </a:r>
            <a:endParaRPr lang="en-US" sz="3400" dirty="0">
              <a:solidFill>
                <a:srgbClr val="404040"/>
              </a:solidFill>
            </a:endParaRPr>
          </a:p>
          <a:p>
            <a:pPr>
              <a:lnSpc>
                <a:spcPct val="90000"/>
              </a:lnSpc>
            </a:pPr>
            <a:endParaRPr lang="en-US" sz="2400" dirty="0">
              <a:solidFill>
                <a:srgbClr val="404040"/>
              </a:solidFill>
            </a:endParaRPr>
          </a:p>
          <a:p>
            <a:pPr marL="0" indent="0">
              <a:buNone/>
            </a:pPr>
            <a:endParaRPr lang="en-US" sz="2400" dirty="0"/>
          </a:p>
        </p:txBody>
      </p:sp>
    </p:spTree>
    <p:extLst>
      <p:ext uri="{BB962C8B-B14F-4D97-AF65-F5344CB8AC3E}">
        <p14:creationId xmlns:p14="http://schemas.microsoft.com/office/powerpoint/2010/main" val="1809318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9226A-4EF9-4C52-A2DF-2C67C0A8D9F5}"/>
              </a:ext>
            </a:extLst>
          </p:cNvPr>
          <p:cNvSpPr>
            <a:spLocks noGrp="1"/>
          </p:cNvSpPr>
          <p:nvPr>
            <p:ph type="title"/>
          </p:nvPr>
        </p:nvSpPr>
        <p:spPr>
          <a:xfrm>
            <a:off x="1154953" y="973668"/>
            <a:ext cx="9904413" cy="842157"/>
          </a:xfrm>
        </p:spPr>
        <p:txBody>
          <a:bodyPr/>
          <a:lstStyle/>
          <a:p>
            <a:r>
              <a:rPr lang="en-US" dirty="0"/>
              <a:t>Research Question 4 Findings and Conclusion</a:t>
            </a:r>
          </a:p>
        </p:txBody>
      </p:sp>
      <p:sp>
        <p:nvSpPr>
          <p:cNvPr id="3" name="Content Placeholder 2">
            <a:extLst>
              <a:ext uri="{FF2B5EF4-FFF2-40B4-BE49-F238E27FC236}">
                <a16:creationId xmlns:a16="http://schemas.microsoft.com/office/drawing/2014/main" id="{FD314281-0701-4E71-BD35-3D39B1FEEAA1}"/>
              </a:ext>
            </a:extLst>
          </p:cNvPr>
          <p:cNvSpPr>
            <a:spLocks noGrp="1"/>
          </p:cNvSpPr>
          <p:nvPr>
            <p:ph idx="1"/>
          </p:nvPr>
        </p:nvSpPr>
        <p:spPr>
          <a:xfrm>
            <a:off x="565020" y="2603500"/>
            <a:ext cx="10752443" cy="4161094"/>
          </a:xfrm>
        </p:spPr>
        <p:txBody>
          <a:bodyPr vert="horz" lIns="91440" tIns="45720" rIns="91440" bIns="45720" rtlCol="0" anchor="t">
            <a:normAutofit fontScale="77500" lnSpcReduction="20000"/>
          </a:bodyPr>
          <a:lstStyle/>
          <a:p>
            <a:pPr marL="0" indent="0">
              <a:buNone/>
            </a:pPr>
            <a:r>
              <a:rPr lang="en-US" sz="2400" b="1" dirty="0">
                <a:ea typeface="+mn-lt"/>
                <a:cs typeface="+mn-lt"/>
              </a:rPr>
              <a:t>Skills Level </a:t>
            </a:r>
          </a:p>
          <a:p>
            <a:r>
              <a:rPr lang="en-US" sz="2400" dirty="0">
                <a:ea typeface="+mn-lt"/>
                <a:cs typeface="+mn-lt"/>
              </a:rPr>
              <a:t>The one-way ANOVA suggested that there is a statistically significant difference between groups (</a:t>
            </a:r>
            <a:r>
              <a:rPr lang="en-US" sz="2400" i="1" dirty="0">
                <a:ea typeface="+mn-lt"/>
                <a:cs typeface="+mn-lt"/>
              </a:rPr>
              <a:t>p</a:t>
            </a:r>
            <a:r>
              <a:rPr lang="en-US" sz="2400" dirty="0">
                <a:ea typeface="+mn-lt"/>
                <a:cs typeface="+mn-lt"/>
              </a:rPr>
              <a:t> = .000).  </a:t>
            </a:r>
            <a:endParaRPr lang="en-US" dirty="0"/>
          </a:p>
          <a:p>
            <a:r>
              <a:rPr lang="en-US" sz="2400" dirty="0">
                <a:ea typeface="+mn-lt"/>
                <a:cs typeface="+mn-lt"/>
              </a:rPr>
              <a:t>A </a:t>
            </a:r>
            <a:r>
              <a:rPr lang="en-US" sz="2400" dirty="0" err="1">
                <a:ea typeface="+mn-lt"/>
                <a:cs typeface="+mn-lt"/>
              </a:rPr>
              <a:t>Bonferroni</a:t>
            </a:r>
            <a:r>
              <a:rPr lang="en-US" sz="2400" dirty="0">
                <a:ea typeface="+mn-lt"/>
                <a:cs typeface="+mn-lt"/>
              </a:rPr>
              <a:t> Post Hoc was conducted to compare groups. Special education teachers is higher than general education teachers (</a:t>
            </a:r>
            <a:r>
              <a:rPr lang="en-US" sz="2400" i="1" dirty="0">
                <a:ea typeface="+mn-lt"/>
                <a:cs typeface="+mn-lt"/>
              </a:rPr>
              <a:t>p</a:t>
            </a:r>
            <a:r>
              <a:rPr lang="en-US" sz="2400" dirty="0">
                <a:ea typeface="+mn-lt"/>
                <a:cs typeface="+mn-lt"/>
              </a:rPr>
              <a:t> = .005. Administrators is higher than general education teachers (</a:t>
            </a:r>
            <a:r>
              <a:rPr lang="en-US" sz="2400" i="1" dirty="0">
                <a:ea typeface="+mn-lt"/>
                <a:cs typeface="+mn-lt"/>
              </a:rPr>
              <a:t>p</a:t>
            </a:r>
            <a:r>
              <a:rPr lang="en-US" sz="2400" dirty="0">
                <a:ea typeface="+mn-lt"/>
                <a:cs typeface="+mn-lt"/>
              </a:rPr>
              <a:t> = 000.) and special education teachers (</a:t>
            </a:r>
            <a:r>
              <a:rPr lang="en-US" sz="2400" i="1" dirty="0">
                <a:ea typeface="+mn-lt"/>
                <a:cs typeface="+mn-lt"/>
              </a:rPr>
              <a:t>p</a:t>
            </a:r>
            <a:r>
              <a:rPr lang="en-US" sz="2400" dirty="0">
                <a:ea typeface="+mn-lt"/>
                <a:cs typeface="+mn-lt"/>
              </a:rPr>
              <a:t> = .093.) </a:t>
            </a:r>
          </a:p>
          <a:p>
            <a:endParaRPr lang="en-US" sz="2400" dirty="0">
              <a:ea typeface="+mn-lt"/>
              <a:cs typeface="+mn-lt"/>
            </a:endParaRPr>
          </a:p>
          <a:p>
            <a:pPr marL="0" indent="0">
              <a:buNone/>
            </a:pPr>
            <a:r>
              <a:rPr lang="en-US" sz="2400" b="1" dirty="0"/>
              <a:t>Training Needs</a:t>
            </a:r>
          </a:p>
          <a:p>
            <a:r>
              <a:rPr lang="en-US" sz="2400" dirty="0">
                <a:ea typeface="+mn-lt"/>
                <a:cs typeface="+mn-lt"/>
              </a:rPr>
              <a:t>The one-way ANOVA suggested that there is a statistical significant difference between groups. The one-way ANOVA was statistically significant. (</a:t>
            </a:r>
            <a:r>
              <a:rPr lang="en-US" sz="2400" i="1" dirty="0">
                <a:ea typeface="+mn-lt"/>
                <a:cs typeface="+mn-lt"/>
              </a:rPr>
              <a:t>p</a:t>
            </a:r>
            <a:r>
              <a:rPr lang="en-US" sz="2400" dirty="0">
                <a:ea typeface="+mn-lt"/>
                <a:cs typeface="+mn-lt"/>
              </a:rPr>
              <a:t> = .005)</a:t>
            </a:r>
          </a:p>
          <a:p>
            <a:r>
              <a:rPr lang="en-US" sz="2400" dirty="0">
                <a:ea typeface="+mn-lt"/>
                <a:cs typeface="+mn-lt"/>
              </a:rPr>
              <a:t>A </a:t>
            </a:r>
            <a:r>
              <a:rPr lang="en-US" sz="2400" dirty="0" err="1">
                <a:ea typeface="+mn-lt"/>
                <a:cs typeface="+mn-lt"/>
              </a:rPr>
              <a:t>Bonferroni</a:t>
            </a:r>
            <a:r>
              <a:rPr lang="en-US" sz="2400" dirty="0">
                <a:ea typeface="+mn-lt"/>
                <a:cs typeface="+mn-lt"/>
              </a:rPr>
              <a:t> Post Hoc was conducted to compare groups. General education teachers are higher need for training than special education teachers (</a:t>
            </a:r>
            <a:r>
              <a:rPr lang="en-US" sz="2400" i="1" dirty="0">
                <a:ea typeface="+mn-lt"/>
                <a:cs typeface="+mn-lt"/>
              </a:rPr>
              <a:t>p</a:t>
            </a:r>
            <a:r>
              <a:rPr lang="en-US" sz="2400" dirty="0">
                <a:ea typeface="+mn-lt"/>
                <a:cs typeface="+mn-lt"/>
              </a:rPr>
              <a:t> = .013) and administrators (</a:t>
            </a:r>
            <a:r>
              <a:rPr lang="en-US" sz="2400" i="1" dirty="0">
                <a:ea typeface="+mn-lt"/>
                <a:cs typeface="+mn-lt"/>
              </a:rPr>
              <a:t>p</a:t>
            </a:r>
            <a:r>
              <a:rPr lang="en-US" sz="2400" dirty="0">
                <a:ea typeface="+mn-lt"/>
                <a:cs typeface="+mn-lt"/>
              </a:rPr>
              <a:t> =.004) Special education teachers were higher than administrators (</a:t>
            </a:r>
            <a:r>
              <a:rPr lang="en-US" sz="2400" i="1" dirty="0">
                <a:ea typeface="+mn-lt"/>
                <a:cs typeface="+mn-lt"/>
              </a:rPr>
              <a:t>p</a:t>
            </a:r>
            <a:r>
              <a:rPr lang="en-US" sz="2400" dirty="0">
                <a:ea typeface="+mn-lt"/>
                <a:cs typeface="+mn-lt"/>
              </a:rPr>
              <a:t> = 1.000). </a:t>
            </a:r>
            <a:endParaRPr lang="en-US" sz="2400" dirty="0"/>
          </a:p>
          <a:p>
            <a:endParaRPr lang="en-US" sz="2400" dirty="0"/>
          </a:p>
        </p:txBody>
      </p:sp>
    </p:spTree>
    <p:extLst>
      <p:ext uri="{BB962C8B-B14F-4D97-AF65-F5344CB8AC3E}">
        <p14:creationId xmlns:p14="http://schemas.microsoft.com/office/powerpoint/2010/main" val="384904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BC439-B517-40A0-A321-072C3BB42A80}"/>
              </a:ext>
            </a:extLst>
          </p:cNvPr>
          <p:cNvSpPr>
            <a:spLocks noGrp="1"/>
          </p:cNvSpPr>
          <p:nvPr>
            <p:ph type="title"/>
          </p:nvPr>
        </p:nvSpPr>
        <p:spPr/>
        <p:txBody>
          <a:bodyPr/>
          <a:lstStyle/>
          <a:p>
            <a:r>
              <a:rPr lang="en-US"/>
              <a:t>Implications</a:t>
            </a:r>
          </a:p>
        </p:txBody>
      </p:sp>
      <p:sp>
        <p:nvSpPr>
          <p:cNvPr id="3" name="Content Placeholder 2">
            <a:extLst>
              <a:ext uri="{FF2B5EF4-FFF2-40B4-BE49-F238E27FC236}">
                <a16:creationId xmlns:a16="http://schemas.microsoft.com/office/drawing/2014/main" id="{3CB489C6-908C-4F16-BFF6-A5396FBD27AC}"/>
              </a:ext>
            </a:extLst>
          </p:cNvPr>
          <p:cNvSpPr>
            <a:spLocks noGrp="1"/>
          </p:cNvSpPr>
          <p:nvPr>
            <p:ph idx="1"/>
          </p:nvPr>
        </p:nvSpPr>
        <p:spPr>
          <a:xfrm>
            <a:off x="749375" y="2812436"/>
            <a:ext cx="10887637" cy="4288912"/>
          </a:xfrm>
        </p:spPr>
        <p:txBody>
          <a:bodyPr vert="horz" lIns="91440" tIns="45720" rIns="91440" bIns="45720" rtlCol="0" anchor="t">
            <a:normAutofit/>
          </a:bodyPr>
          <a:lstStyle/>
          <a:p>
            <a:r>
              <a:rPr lang="en-US" sz="2000" dirty="0">
                <a:ea typeface="+mn-lt"/>
                <a:cs typeface="+mn-lt"/>
              </a:rPr>
              <a:t>Administrators showed a higher likelihood of initiating an FBA than special education teachers and general education teachers. This can lead to students not receiving an FBA and BIP when they need one.</a:t>
            </a:r>
          </a:p>
          <a:p>
            <a:r>
              <a:rPr lang="en-US" sz="2000" dirty="0"/>
              <a:t>It is imperative that special education teachers and general education teachers understand and are aware of when it is necessary to initiate an FBA. It is critical that students who exhibit inappropriate behavior receive the support that is needed in order to obtain success. </a:t>
            </a:r>
            <a:endParaRPr lang="en-US" sz="2000" dirty="0">
              <a:ea typeface="+mn-lt"/>
              <a:cs typeface="+mn-lt"/>
            </a:endParaRPr>
          </a:p>
          <a:p>
            <a:r>
              <a:rPr lang="en-US" sz="2000" dirty="0">
                <a:ea typeface="+mn-lt"/>
                <a:cs typeface="+mn-lt"/>
              </a:rPr>
              <a:t>Training in regard to FBA and BIP is needed. </a:t>
            </a:r>
          </a:p>
          <a:p>
            <a:endParaRPr lang="en-US" sz="2000" dirty="0">
              <a:ea typeface="+mn-lt"/>
              <a:cs typeface="+mn-lt"/>
            </a:endParaRPr>
          </a:p>
          <a:p>
            <a:endParaRPr lang="en-US" sz="2000" dirty="0">
              <a:ea typeface="+mn-lt"/>
              <a:cs typeface="+mn-lt"/>
            </a:endParaRPr>
          </a:p>
          <a:p>
            <a:endParaRPr lang="en-US" sz="2000" dirty="0"/>
          </a:p>
          <a:p>
            <a:endParaRPr lang="en-US" sz="2000" dirty="0"/>
          </a:p>
        </p:txBody>
      </p:sp>
    </p:spTree>
    <p:extLst>
      <p:ext uri="{BB962C8B-B14F-4D97-AF65-F5344CB8AC3E}">
        <p14:creationId xmlns:p14="http://schemas.microsoft.com/office/powerpoint/2010/main" val="1598113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a:xfrm>
            <a:off x="698090" y="2603499"/>
            <a:ext cx="9218277" cy="4082435"/>
          </a:xfrm>
        </p:spPr>
        <p:txBody>
          <a:bodyPr>
            <a:normAutofit/>
          </a:bodyPr>
          <a:lstStyle/>
          <a:p>
            <a:pPr lvl="1">
              <a:buFont typeface="Wingdings" panose="05000000000000000000" pitchFamily="2" charset="2"/>
              <a:buChar char="Ø"/>
            </a:pPr>
            <a:r>
              <a:rPr lang="en-US" sz="2400" dirty="0"/>
              <a:t>The future of students can be impacted by the actions of teachers and administrators. </a:t>
            </a:r>
          </a:p>
          <a:p>
            <a:pPr lvl="1">
              <a:buFont typeface="Wingdings" panose="05000000000000000000" pitchFamily="2" charset="2"/>
              <a:buChar char="Ø"/>
            </a:pPr>
            <a:endParaRPr lang="en-US" sz="2400" dirty="0"/>
          </a:p>
          <a:p>
            <a:pPr lvl="1">
              <a:buFont typeface="Wingdings" panose="05000000000000000000" pitchFamily="2" charset="2"/>
              <a:buChar char="Ø"/>
            </a:pPr>
            <a:r>
              <a:rPr lang="en-US" sz="2400" dirty="0"/>
              <a:t>Students with disabilities, African American students and male students have historically been the most impacted by negative consequences.</a:t>
            </a:r>
          </a:p>
          <a:p>
            <a:pPr lvl="1">
              <a:buFont typeface="Wingdings" panose="05000000000000000000" pitchFamily="2" charset="2"/>
              <a:buChar char="Ø"/>
            </a:pPr>
            <a:endParaRPr lang="en-US" sz="2400" dirty="0"/>
          </a:p>
          <a:p>
            <a:pPr lvl="1">
              <a:buFont typeface="Wingdings" panose="05000000000000000000" pitchFamily="2" charset="2"/>
              <a:buChar char="Ø"/>
            </a:pPr>
            <a:r>
              <a:rPr lang="en-US" sz="2400" dirty="0"/>
              <a:t>Training on the use of FBAs and BIPS is needed to help close the achievement gap</a:t>
            </a:r>
          </a:p>
          <a:p>
            <a:pPr>
              <a:buFont typeface="Wingdings" panose="05000000000000000000" pitchFamily="2" charset="2"/>
              <a:buChar char="Ø"/>
            </a:pPr>
            <a:endParaRPr lang="en-US" sz="2000" dirty="0"/>
          </a:p>
        </p:txBody>
      </p:sp>
    </p:spTree>
    <p:extLst>
      <p:ext uri="{BB962C8B-B14F-4D97-AF65-F5344CB8AC3E}">
        <p14:creationId xmlns:p14="http://schemas.microsoft.com/office/powerpoint/2010/main" val="3167422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Limitations</a:t>
            </a:r>
          </a:p>
        </p:txBody>
      </p:sp>
      <p:sp>
        <p:nvSpPr>
          <p:cNvPr id="3" name="Content Placeholder 2"/>
          <p:cNvSpPr>
            <a:spLocks noGrp="1"/>
          </p:cNvSpPr>
          <p:nvPr>
            <p:ph idx="1"/>
          </p:nvPr>
        </p:nvSpPr>
        <p:spPr>
          <a:xfrm>
            <a:off x="658761" y="2399071"/>
            <a:ext cx="10736826" cy="4296697"/>
          </a:xfrm>
        </p:spPr>
        <p:txBody>
          <a:bodyPr>
            <a:normAutofit/>
          </a:bodyPr>
          <a:lstStyle/>
          <a:p>
            <a:pPr lvl="1"/>
            <a:r>
              <a:rPr lang="en-US" sz="2400" dirty="0">
                <a:ea typeface="+mn-lt"/>
                <a:cs typeface="+mn-lt"/>
              </a:rPr>
              <a:t>The survey was lengthy which may have contributed to participants not responding to all of the items </a:t>
            </a:r>
          </a:p>
          <a:p>
            <a:pPr lvl="1"/>
            <a:endParaRPr lang="en-US" sz="2400" dirty="0">
              <a:ea typeface="+mn-lt"/>
              <a:cs typeface="+mn-lt"/>
            </a:endParaRPr>
          </a:p>
          <a:p>
            <a:pPr lvl="1"/>
            <a:r>
              <a:rPr lang="en-US" sz="2400" dirty="0">
                <a:ea typeface="+mn-lt"/>
                <a:cs typeface="+mn-lt"/>
              </a:rPr>
              <a:t>The majority of the participants where from one geographical area. May lack some generalizability</a:t>
            </a:r>
          </a:p>
          <a:p>
            <a:pPr lvl="1"/>
            <a:endParaRPr lang="en-US" sz="2400" dirty="0">
              <a:ea typeface="+mn-lt"/>
              <a:cs typeface="+mn-lt"/>
            </a:endParaRPr>
          </a:p>
          <a:p>
            <a:pPr lvl="1"/>
            <a:r>
              <a:rPr lang="en-US" sz="2400" dirty="0">
                <a:ea typeface="+mn-lt"/>
                <a:cs typeface="+mn-lt"/>
              </a:rPr>
              <a:t>There was lack of variety of survey items </a:t>
            </a:r>
          </a:p>
          <a:p>
            <a:pPr lvl="1"/>
            <a:endParaRPr lang="en-US" sz="2400" dirty="0">
              <a:ea typeface="+mn-lt"/>
              <a:cs typeface="+mn-lt"/>
            </a:endParaRPr>
          </a:p>
          <a:p>
            <a:pPr lvl="1"/>
            <a:r>
              <a:rPr lang="en-US" sz="2400" dirty="0">
                <a:ea typeface="+mn-lt"/>
                <a:cs typeface="+mn-lt"/>
              </a:rPr>
              <a:t>Lack items on culturally responsiveness </a:t>
            </a:r>
          </a:p>
          <a:p>
            <a:endParaRPr lang="en-US" sz="2400" dirty="0"/>
          </a:p>
        </p:txBody>
      </p:sp>
    </p:spTree>
    <p:extLst>
      <p:ext uri="{BB962C8B-B14F-4D97-AF65-F5344CB8AC3E}">
        <p14:creationId xmlns:p14="http://schemas.microsoft.com/office/powerpoint/2010/main" val="121626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7"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le 1"/>
          <p:cNvSpPr>
            <a:spLocks noGrp="1"/>
          </p:cNvSpPr>
          <p:nvPr>
            <p:ph type="title"/>
          </p:nvPr>
        </p:nvSpPr>
        <p:spPr>
          <a:xfrm>
            <a:off x="1000372" y="1209957"/>
            <a:ext cx="3034580" cy="4438087"/>
          </a:xfrm>
        </p:spPr>
        <p:txBody>
          <a:bodyPr anchor="ctr">
            <a:normAutofit/>
          </a:bodyPr>
          <a:lstStyle/>
          <a:p>
            <a:pPr algn="r"/>
            <a:r>
              <a:rPr lang="en-US" sz="3200">
                <a:solidFill>
                  <a:schemeClr val="tx1"/>
                </a:solidFill>
              </a:rPr>
              <a:t>Background</a:t>
            </a:r>
          </a:p>
        </p:txBody>
      </p:sp>
      <p:sp>
        <p:nvSpPr>
          <p:cNvPr id="3" name="Content Placeholder 2"/>
          <p:cNvSpPr>
            <a:spLocks noGrp="1"/>
          </p:cNvSpPr>
          <p:nvPr>
            <p:ph idx="1"/>
          </p:nvPr>
        </p:nvSpPr>
        <p:spPr>
          <a:xfrm>
            <a:off x="4428194" y="1012723"/>
            <a:ext cx="6589345" cy="4985367"/>
          </a:xfrm>
        </p:spPr>
        <p:txBody>
          <a:bodyPr vert="horz" lIns="91440" tIns="45720" rIns="91440" bIns="45720" rtlCol="0" anchor="ctr">
            <a:normAutofit fontScale="92500" lnSpcReduction="20000"/>
          </a:bodyPr>
          <a:lstStyle/>
          <a:p>
            <a:pPr marL="356870" lvl="1" indent="-342900">
              <a:lnSpc>
                <a:spcPct val="90000"/>
              </a:lnSpc>
              <a:buFont typeface="Wingdings" panose="020B0604020202020204" pitchFamily="34" charset="0"/>
              <a:buChar char="Ø"/>
            </a:pPr>
            <a:endParaRPr lang="en-GB" dirty="0">
              <a:solidFill>
                <a:schemeClr val="tx1"/>
              </a:solidFill>
            </a:endParaRPr>
          </a:p>
          <a:p>
            <a:pPr marL="356870" lvl="1" indent="-342900">
              <a:lnSpc>
                <a:spcPct val="90000"/>
              </a:lnSpc>
              <a:buFont typeface="Wingdings" panose="020B0604020202020204" pitchFamily="34" charset="0"/>
              <a:buChar char="Ø"/>
            </a:pPr>
            <a:endParaRPr lang="en-GB" dirty="0">
              <a:solidFill>
                <a:schemeClr val="tx1"/>
              </a:solidFill>
            </a:endParaRPr>
          </a:p>
          <a:p>
            <a:pPr marL="356870" lvl="1" indent="-342900">
              <a:lnSpc>
                <a:spcPct val="90000"/>
              </a:lnSpc>
              <a:buFont typeface="Wingdings" panose="020B0604020202020204" pitchFamily="34" charset="0"/>
              <a:buChar char="Ø"/>
            </a:pPr>
            <a:endParaRPr lang="en-GB" dirty="0">
              <a:solidFill>
                <a:schemeClr val="tx1"/>
              </a:solidFill>
            </a:endParaRPr>
          </a:p>
          <a:p>
            <a:pPr marL="356870" lvl="1" indent="-342900">
              <a:lnSpc>
                <a:spcPct val="90000"/>
              </a:lnSpc>
              <a:buFont typeface="Wingdings" panose="020B0604020202020204" pitchFamily="34" charset="0"/>
              <a:buChar char="Ø"/>
            </a:pPr>
            <a:r>
              <a:rPr lang="en-GB" sz="2000" dirty="0">
                <a:solidFill>
                  <a:schemeClr val="tx1"/>
                </a:solidFill>
              </a:rPr>
              <a:t>There is a relationship between school safety and student learning (Horner et al., 2009).</a:t>
            </a:r>
          </a:p>
          <a:p>
            <a:pPr marL="356870" lvl="1" indent="-342900">
              <a:lnSpc>
                <a:spcPct val="90000"/>
              </a:lnSpc>
              <a:buFont typeface="Wingdings" panose="020B0604020202020204" pitchFamily="34" charset="0"/>
              <a:buChar char="Ø"/>
            </a:pPr>
            <a:endParaRPr lang="en-GB" sz="2000" dirty="0">
              <a:solidFill>
                <a:schemeClr val="tx1"/>
              </a:solidFill>
            </a:endParaRPr>
          </a:p>
          <a:p>
            <a:pPr marL="356870" lvl="1" indent="-342900">
              <a:lnSpc>
                <a:spcPct val="90000"/>
              </a:lnSpc>
              <a:buFont typeface="Wingdings" panose="020B0604020202020204" pitchFamily="34" charset="0"/>
              <a:buChar char="Ø"/>
            </a:pPr>
            <a:r>
              <a:rPr lang="en-GB" sz="2000" dirty="0">
                <a:solidFill>
                  <a:schemeClr val="tx1"/>
                </a:solidFill>
              </a:rPr>
              <a:t>Classroom teachers have the most influence on responding, teaching and acknowledging student behaviours (Child et al., 2016).</a:t>
            </a:r>
          </a:p>
          <a:p>
            <a:pPr marL="356870" lvl="1" indent="-342900">
              <a:lnSpc>
                <a:spcPct val="90000"/>
              </a:lnSpc>
              <a:buFont typeface="Wingdings" panose="020B0604020202020204" pitchFamily="34" charset="0"/>
              <a:buChar char="Ø"/>
            </a:pPr>
            <a:endParaRPr lang="en-GB" sz="2000" dirty="0">
              <a:solidFill>
                <a:schemeClr val="tx1"/>
              </a:solidFill>
            </a:endParaRPr>
          </a:p>
          <a:p>
            <a:pPr marL="356870" lvl="1" indent="-342900">
              <a:lnSpc>
                <a:spcPct val="90000"/>
              </a:lnSpc>
              <a:buFont typeface="Wingdings" panose="020B0604020202020204" pitchFamily="34" charset="0"/>
              <a:buChar char="Ø"/>
            </a:pPr>
            <a:r>
              <a:rPr lang="en-GB" sz="2000" dirty="0">
                <a:solidFill>
                  <a:schemeClr val="tx1"/>
                </a:solidFill>
              </a:rPr>
              <a:t>Individual Disability Education Act (1997, 2004)</a:t>
            </a:r>
          </a:p>
          <a:p>
            <a:pPr marL="13970" lvl="1" indent="0">
              <a:lnSpc>
                <a:spcPct val="90000"/>
              </a:lnSpc>
              <a:buNone/>
            </a:pPr>
            <a:r>
              <a:rPr lang="en-GB" sz="2000" dirty="0">
                <a:solidFill>
                  <a:schemeClr val="tx1"/>
                </a:solidFill>
              </a:rPr>
              <a:t>          legal requirement to conduct functional </a:t>
            </a:r>
          </a:p>
          <a:p>
            <a:pPr marL="13970" lvl="1" indent="0">
              <a:lnSpc>
                <a:spcPct val="90000"/>
              </a:lnSpc>
              <a:buNone/>
            </a:pPr>
            <a:r>
              <a:rPr lang="en-GB" sz="2000" dirty="0">
                <a:solidFill>
                  <a:schemeClr val="tx1"/>
                </a:solidFill>
              </a:rPr>
              <a:t>          behaviour    assessments (FBAs) and consider a</a:t>
            </a:r>
          </a:p>
          <a:p>
            <a:pPr marL="13970" lvl="1" indent="0">
              <a:lnSpc>
                <a:spcPct val="90000"/>
              </a:lnSpc>
              <a:buNone/>
            </a:pPr>
            <a:r>
              <a:rPr lang="en-GB" sz="2000" dirty="0">
                <a:solidFill>
                  <a:schemeClr val="tx1"/>
                </a:solidFill>
              </a:rPr>
              <a:t>           behaviour intervention plan (BIP). </a:t>
            </a:r>
          </a:p>
          <a:p>
            <a:pPr marL="13970" lvl="1" indent="0">
              <a:lnSpc>
                <a:spcPct val="90000"/>
              </a:lnSpc>
              <a:buNone/>
            </a:pPr>
            <a:endParaRPr lang="en-GB" sz="2000" dirty="0">
              <a:solidFill>
                <a:schemeClr val="tx1"/>
              </a:solidFill>
            </a:endParaRPr>
          </a:p>
          <a:p>
            <a:pPr marL="356870" lvl="1" indent="-342900">
              <a:lnSpc>
                <a:spcPct val="90000"/>
              </a:lnSpc>
              <a:buFont typeface="Wingdings" panose="020B0604020202020204" pitchFamily="34" charset="0"/>
              <a:buChar char="Ø"/>
            </a:pPr>
            <a:r>
              <a:rPr lang="en-GB" sz="2000" dirty="0">
                <a:solidFill>
                  <a:schemeClr val="tx1"/>
                </a:solidFill>
              </a:rPr>
              <a:t>Potential Negative Impacts of students who exhibit problematic behaviours.</a:t>
            </a:r>
          </a:p>
          <a:p>
            <a:pPr>
              <a:lnSpc>
                <a:spcPct val="90000"/>
              </a:lnSpc>
              <a:buFont typeface="Arial" panose="020B0604020202020204" pitchFamily="34" charset="0"/>
              <a:buChar char="•"/>
            </a:pPr>
            <a:endParaRPr lang="en-GB" dirty="0">
              <a:solidFill>
                <a:schemeClr val="tx1"/>
              </a:solidFill>
            </a:endParaRPr>
          </a:p>
          <a:p>
            <a:pPr>
              <a:lnSpc>
                <a:spcPct val="90000"/>
              </a:lnSpc>
            </a:pPr>
            <a:endParaRPr lang="en-US" dirty="0">
              <a:solidFill>
                <a:schemeClr val="tx1"/>
              </a:solidFill>
            </a:endParaRPr>
          </a:p>
        </p:txBody>
      </p:sp>
      <p:cxnSp>
        <p:nvCxnSpPr>
          <p:cNvPr id="9" name="Straight Connector 15">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358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a:xfrm>
            <a:off x="1154954" y="2743199"/>
            <a:ext cx="8761412" cy="3306097"/>
          </a:xfrm>
        </p:spPr>
        <p:txBody>
          <a:bodyPr>
            <a:normAutofit/>
          </a:bodyPr>
          <a:lstStyle/>
          <a:p>
            <a:r>
              <a:rPr lang="en-US" sz="2800" dirty="0"/>
              <a:t>Consider the length of the survey </a:t>
            </a:r>
          </a:p>
          <a:p>
            <a:r>
              <a:rPr lang="en-US" sz="2800" dirty="0"/>
              <a:t> </a:t>
            </a:r>
            <a:r>
              <a:rPr lang="en-US" sz="2800" dirty="0">
                <a:ea typeface="+mn-lt"/>
                <a:cs typeface="+mn-lt"/>
              </a:rPr>
              <a:t>Seek participants from different geographical   locations</a:t>
            </a:r>
          </a:p>
          <a:p>
            <a:r>
              <a:rPr lang="en-US" sz="2800" dirty="0">
                <a:ea typeface="+mn-lt"/>
                <a:cs typeface="+mn-lt"/>
              </a:rPr>
              <a:t>Include or use a qualitative approach</a:t>
            </a:r>
          </a:p>
          <a:p>
            <a:r>
              <a:rPr lang="en-US" sz="2800" dirty="0">
                <a:ea typeface="+mn-lt"/>
                <a:cs typeface="+mn-lt"/>
              </a:rPr>
              <a:t>Research the use of culturally responsive strategies</a:t>
            </a:r>
          </a:p>
          <a:p>
            <a:endParaRPr lang="en-US" sz="2800" dirty="0">
              <a:ea typeface="+mn-lt"/>
              <a:cs typeface="+mn-lt"/>
            </a:endParaRPr>
          </a:p>
          <a:p>
            <a:endParaRPr lang="en-US" dirty="0">
              <a:ea typeface="+mn-lt"/>
              <a:cs typeface="+mn-lt"/>
            </a:endParaRPr>
          </a:p>
          <a:p>
            <a:endParaRPr lang="en-US" dirty="0"/>
          </a:p>
        </p:txBody>
      </p:sp>
    </p:spTree>
    <p:extLst>
      <p:ext uri="{BB962C8B-B14F-4D97-AF65-F5344CB8AC3E}">
        <p14:creationId xmlns:p14="http://schemas.microsoft.com/office/powerpoint/2010/main" val="31107302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References</a:t>
            </a:r>
          </a:p>
        </p:txBody>
      </p:sp>
      <p:sp>
        <p:nvSpPr>
          <p:cNvPr id="3" name="Content Placeholder 2"/>
          <p:cNvSpPr>
            <a:spLocks noGrp="1"/>
          </p:cNvSpPr>
          <p:nvPr>
            <p:ph idx="1"/>
          </p:nvPr>
        </p:nvSpPr>
        <p:spPr>
          <a:xfrm>
            <a:off x="540774" y="2320413"/>
            <a:ext cx="11169445" cy="4143139"/>
          </a:xfrm>
        </p:spPr>
        <p:txBody>
          <a:bodyPr>
            <a:normAutofit/>
          </a:bodyPr>
          <a:lstStyle/>
          <a:p>
            <a:pPr marL="0" indent="0">
              <a:lnSpc>
                <a:spcPct val="200000"/>
              </a:lnSpc>
              <a:spcBef>
                <a:spcPts val="0"/>
              </a:spcBef>
              <a:buNone/>
            </a:pPr>
            <a:r>
              <a:rPr lang="en-US" sz="1400" dirty="0"/>
              <a:t>Brand, S., </a:t>
            </a:r>
            <a:r>
              <a:rPr lang="en-US" sz="1400" dirty="0" err="1"/>
              <a:t>Felner</a:t>
            </a:r>
            <a:r>
              <a:rPr lang="en-US" sz="1400" dirty="0"/>
              <a:t>, R., Shim, M., </a:t>
            </a:r>
            <a:r>
              <a:rPr lang="en-US" sz="1400" dirty="0" err="1"/>
              <a:t>Seitsinger</a:t>
            </a:r>
            <a:r>
              <a:rPr lang="en-US" sz="1400" dirty="0"/>
              <a:t>, A., &amp; Dumas, T. (2003). Middle school improvement and reform: Development and </a:t>
            </a:r>
          </a:p>
          <a:p>
            <a:pPr marL="0" indent="0">
              <a:lnSpc>
                <a:spcPct val="200000"/>
              </a:lnSpc>
              <a:spcBef>
                <a:spcPts val="0"/>
              </a:spcBef>
              <a:buNone/>
            </a:pPr>
            <a:r>
              <a:rPr lang="en-US" sz="1400" dirty="0"/>
              <a:t>	validation of a school-level assessment of climate, culture pluralism, and  school safety. </a:t>
            </a:r>
            <a:r>
              <a:rPr lang="en-US" sz="1400" i="1" dirty="0"/>
              <a:t>Journal of Educational Psychology</a:t>
            </a:r>
            <a:r>
              <a:rPr lang="en-US" sz="1400" dirty="0"/>
              <a:t>, 	</a:t>
            </a:r>
            <a:r>
              <a:rPr lang="en-US" sz="1400" i="1" dirty="0"/>
              <a:t>95</a:t>
            </a:r>
            <a:r>
              <a:rPr lang="en-US" sz="1400" dirty="0"/>
              <a:t>(3), 570–588. https://doi.org/10.1037/0022-0663.95.3.570</a:t>
            </a:r>
          </a:p>
          <a:p>
            <a:pPr marL="0" indent="0">
              <a:lnSpc>
                <a:spcPct val="200000"/>
              </a:lnSpc>
              <a:spcBef>
                <a:spcPts val="0"/>
              </a:spcBef>
              <a:buNone/>
            </a:pPr>
            <a:r>
              <a:rPr lang="en-US" sz="1400" dirty="0" err="1"/>
              <a:t>Cefai</a:t>
            </a:r>
            <a:r>
              <a:rPr lang="en-US" sz="1400" dirty="0"/>
              <a:t>, C., &amp; </a:t>
            </a:r>
            <a:r>
              <a:rPr lang="en-US" sz="1400" dirty="0" err="1"/>
              <a:t>Camilleri</a:t>
            </a:r>
            <a:r>
              <a:rPr lang="en-US" sz="1400" dirty="0"/>
              <a:t>, L. (2015). A healthy start: Promoting mental health and well-being in the early primary school years. </a:t>
            </a:r>
          </a:p>
          <a:p>
            <a:pPr marL="0" indent="0">
              <a:lnSpc>
                <a:spcPct val="200000"/>
              </a:lnSpc>
              <a:spcBef>
                <a:spcPts val="0"/>
              </a:spcBef>
              <a:buNone/>
            </a:pPr>
            <a:r>
              <a:rPr lang="en-US" sz="1400" i="1" dirty="0"/>
              <a:t>	Emotional &amp; </a:t>
            </a:r>
            <a:r>
              <a:rPr lang="en-US" sz="1400" i="1" dirty="0" err="1"/>
              <a:t>Behavioural</a:t>
            </a:r>
            <a:r>
              <a:rPr lang="en-US" sz="1400" i="1" dirty="0"/>
              <a:t> Difficulties</a:t>
            </a:r>
            <a:r>
              <a:rPr lang="en-US" sz="1400" dirty="0"/>
              <a:t>, </a:t>
            </a:r>
            <a:r>
              <a:rPr lang="en-US" sz="1400" i="1" dirty="0"/>
              <a:t>20</a:t>
            </a:r>
            <a:r>
              <a:rPr lang="en-US" sz="1400" dirty="0"/>
              <a:t>(2), 133–152. h</a:t>
            </a:r>
            <a:r>
              <a:rPr lang="en-US" sz="1400" dirty="0">
                <a:solidFill>
                  <a:schemeClr val="tx1"/>
                </a:solidFill>
              </a:rPr>
              <a:t>ttps://doi.org/10.1080/13632752.2014.915493</a:t>
            </a:r>
          </a:p>
          <a:p>
            <a:pPr marL="0" indent="0">
              <a:lnSpc>
                <a:spcPct val="200000"/>
              </a:lnSpc>
              <a:spcBef>
                <a:spcPts val="0"/>
              </a:spcBef>
              <a:buNone/>
            </a:pPr>
            <a:r>
              <a:rPr lang="en-US" sz="1400" dirty="0"/>
              <a:t>Childs, K. E., Kincaid, D., George, H. P., &amp; Gage, N. A. (2016). The relationship between school-wide implementation of positive 	behavior intervention and supports and student discipline outcomes. </a:t>
            </a:r>
            <a:r>
              <a:rPr lang="en-US" sz="1400" i="1" dirty="0"/>
              <a:t>Journal of Behavior Interventions</a:t>
            </a:r>
            <a:r>
              <a:rPr lang="en-US" sz="1400" dirty="0"/>
              <a:t>, </a:t>
            </a:r>
            <a:r>
              <a:rPr lang="en-US" sz="1400" i="1" dirty="0"/>
              <a:t>18</a:t>
            </a:r>
            <a:r>
              <a:rPr lang="en-US" sz="1400" dirty="0"/>
              <a:t>(2), 89–99. 	https://doi.org/10.1177/1098300715590398</a:t>
            </a:r>
          </a:p>
          <a:p>
            <a:endParaRPr lang="en-US" sz="1300" dirty="0"/>
          </a:p>
        </p:txBody>
      </p:sp>
    </p:spTree>
    <p:extLst>
      <p:ext uri="{BB962C8B-B14F-4D97-AF65-F5344CB8AC3E}">
        <p14:creationId xmlns:p14="http://schemas.microsoft.com/office/powerpoint/2010/main" val="21459983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3188" y="2381066"/>
            <a:ext cx="10953136" cy="4178710"/>
          </a:xfrm>
        </p:spPr>
        <p:txBody>
          <a:bodyPr>
            <a:normAutofit fontScale="55000" lnSpcReduction="20000"/>
          </a:bodyPr>
          <a:lstStyle/>
          <a:p>
            <a:pPr marL="0" indent="0">
              <a:lnSpc>
                <a:spcPct val="200000"/>
              </a:lnSpc>
              <a:spcBef>
                <a:spcPts val="0"/>
              </a:spcBef>
              <a:buNone/>
            </a:pPr>
            <a:r>
              <a:rPr lang="en-US" sz="2500" dirty="0" err="1"/>
              <a:t>Couvillon</a:t>
            </a:r>
            <a:r>
              <a:rPr lang="en-US" sz="2500" dirty="0"/>
              <a:t>, M. A., Bullock, L. M., &amp; Gable, R. A. (2009). Tracking behavior assessment methodology and support strategies: A 	national survey of how schools utilize functional behavioral assessments and behavior intervention plans. </a:t>
            </a:r>
            <a:r>
              <a:rPr lang="en-US" sz="2500" i="1" dirty="0"/>
              <a:t>Emotional and 	</a:t>
            </a:r>
            <a:r>
              <a:rPr lang="en-US" sz="2500" i="1" dirty="0" err="1"/>
              <a:t>Behavioural</a:t>
            </a:r>
            <a:r>
              <a:rPr lang="en-US" sz="2500" i="1" dirty="0"/>
              <a:t> Difficulties</a:t>
            </a:r>
            <a:r>
              <a:rPr lang="en-US" sz="2500" dirty="0"/>
              <a:t>, </a:t>
            </a:r>
            <a:r>
              <a:rPr lang="en-US" sz="2500" i="1" dirty="0"/>
              <a:t>14</a:t>
            </a:r>
            <a:r>
              <a:rPr lang="en-US" sz="2500" dirty="0"/>
              <a:t>(3), 215–228. https://doi.org/10.1080/13632750903073459</a:t>
            </a:r>
          </a:p>
          <a:p>
            <a:pPr marL="0" indent="0">
              <a:lnSpc>
                <a:spcPct val="200000"/>
              </a:lnSpc>
              <a:spcBef>
                <a:spcPts val="0"/>
              </a:spcBef>
              <a:buNone/>
            </a:pPr>
            <a:r>
              <a:rPr lang="es-MX" sz="2500" dirty="0" err="1"/>
              <a:t>Goh</a:t>
            </a:r>
            <a:r>
              <a:rPr lang="es-MX" sz="2500" dirty="0"/>
              <a:t>, A. E., &amp; </a:t>
            </a:r>
            <a:r>
              <a:rPr lang="es-MX" sz="2500" dirty="0" err="1"/>
              <a:t>Bambara</a:t>
            </a:r>
            <a:r>
              <a:rPr lang="es-MX" sz="2500" dirty="0"/>
              <a:t>, L. M. (2012). </a:t>
            </a:r>
            <a:r>
              <a:rPr lang="en-US" sz="2500" dirty="0"/>
              <a:t>Individualized positive behavior support in school settings: A meta-analysis. </a:t>
            </a:r>
            <a:r>
              <a:rPr lang="en-US" sz="2500" i="1" dirty="0"/>
              <a:t>Remedial &amp; 	Special Education</a:t>
            </a:r>
            <a:r>
              <a:rPr lang="en-US" sz="2500" dirty="0"/>
              <a:t>, </a:t>
            </a:r>
            <a:r>
              <a:rPr lang="en-US" sz="2500" i="1" dirty="0"/>
              <a:t>33</a:t>
            </a:r>
            <a:r>
              <a:rPr lang="en-US" sz="2500" dirty="0"/>
              <a:t>(5), 271–286. https://doi.org/10.1177/0741932510383990 </a:t>
            </a:r>
          </a:p>
          <a:p>
            <a:pPr marL="0" indent="0">
              <a:lnSpc>
                <a:spcPct val="200000"/>
              </a:lnSpc>
              <a:spcBef>
                <a:spcPts val="0"/>
              </a:spcBef>
              <a:buNone/>
            </a:pPr>
            <a:r>
              <a:rPr lang="en-US" sz="2500" dirty="0"/>
              <a:t>Horner, R. H., </a:t>
            </a:r>
            <a:r>
              <a:rPr lang="en-US" sz="2500" dirty="0" err="1"/>
              <a:t>Sugai</a:t>
            </a:r>
            <a:r>
              <a:rPr lang="en-US" sz="2500" dirty="0"/>
              <a:t>, G., </a:t>
            </a:r>
            <a:r>
              <a:rPr lang="en-US" sz="2500" dirty="0" err="1"/>
              <a:t>Smolkowski</a:t>
            </a:r>
            <a:r>
              <a:rPr lang="en-US" sz="2500" dirty="0"/>
              <a:t>, K., Eber, L., </a:t>
            </a:r>
            <a:r>
              <a:rPr lang="en-US" sz="2500" dirty="0" err="1"/>
              <a:t>Nakasato</a:t>
            </a:r>
            <a:r>
              <a:rPr lang="en-US" sz="2500" dirty="0"/>
              <a:t>, J., Todd, A. W., &amp; Esperanza, J. (2009). A randomized, wait-list 	controlled effectiveness trial assessing school-wide positive behavior support in elementary schools. </a:t>
            </a:r>
            <a:r>
              <a:rPr lang="en-US" sz="2500" i="1" dirty="0"/>
              <a:t>Journal of Positive 	Behavior Interventions</a:t>
            </a:r>
            <a:r>
              <a:rPr lang="en-US" sz="2500" dirty="0"/>
              <a:t>, </a:t>
            </a:r>
            <a:r>
              <a:rPr lang="en-US" sz="2500" i="1" dirty="0"/>
              <a:t>11</a:t>
            </a:r>
            <a:r>
              <a:rPr lang="en-US" sz="2500" dirty="0"/>
              <a:t>(3), 133–144.</a:t>
            </a:r>
          </a:p>
          <a:p>
            <a:pPr marL="0" indent="0">
              <a:lnSpc>
                <a:spcPct val="200000"/>
              </a:lnSpc>
              <a:spcBef>
                <a:spcPts val="0"/>
              </a:spcBef>
              <a:buNone/>
            </a:pPr>
            <a:r>
              <a:rPr lang="en-GB" sz="2500" dirty="0"/>
              <a:t>Individuals with Disabilities Education Act (IDEA) Regulations, 34 C.F.R. § 300. (1997).</a:t>
            </a:r>
            <a:endParaRPr lang="en-US" sz="2500" dirty="0"/>
          </a:p>
          <a:p>
            <a:pPr marL="0" indent="0">
              <a:lnSpc>
                <a:spcPct val="200000"/>
              </a:lnSpc>
              <a:spcBef>
                <a:spcPts val="0"/>
              </a:spcBef>
              <a:buNone/>
            </a:pPr>
            <a:r>
              <a:rPr lang="en-GB" sz="2500" dirty="0"/>
              <a:t>Individuals with Disabilities Education Act (IDEA) Regulations, 34 C.F.R. § 300. (2004).</a:t>
            </a:r>
            <a:endParaRPr lang="en-US" sz="2500" dirty="0"/>
          </a:p>
          <a:p>
            <a:endParaRPr lang="en-US" dirty="0"/>
          </a:p>
        </p:txBody>
      </p:sp>
    </p:spTree>
    <p:extLst>
      <p:ext uri="{BB962C8B-B14F-4D97-AF65-F5344CB8AC3E}">
        <p14:creationId xmlns:p14="http://schemas.microsoft.com/office/powerpoint/2010/main" val="2197397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11277" y="2603500"/>
            <a:ext cx="11090788" cy="3669482"/>
          </a:xfrm>
        </p:spPr>
        <p:txBody>
          <a:bodyPr>
            <a:normAutofit fontScale="77500" lnSpcReduction="20000"/>
          </a:bodyPr>
          <a:lstStyle/>
          <a:p>
            <a:pPr marL="0" indent="0">
              <a:lnSpc>
                <a:spcPct val="200000"/>
              </a:lnSpc>
              <a:spcBef>
                <a:spcPts val="0"/>
              </a:spcBef>
              <a:buNone/>
            </a:pPr>
            <a:r>
              <a:rPr lang="en-US" dirty="0" err="1"/>
              <a:t>Katsiyannis</a:t>
            </a:r>
            <a:r>
              <a:rPr lang="en-US" dirty="0"/>
              <a:t>, A., Conroy, M., &amp; Zhang, D. (2008). District-level administrators’ perspectives on the implementation of functional 	behavior assessment in schools. </a:t>
            </a:r>
            <a:r>
              <a:rPr lang="en-US" i="1" dirty="0"/>
              <a:t>Behavioral Disorders</a:t>
            </a:r>
            <a:r>
              <a:rPr lang="en-US" dirty="0"/>
              <a:t>, </a:t>
            </a:r>
            <a:r>
              <a:rPr lang="en-US" i="1" dirty="0"/>
              <a:t>34</a:t>
            </a:r>
            <a:r>
              <a:rPr lang="en-US" dirty="0"/>
              <a:t>(1), 14–26. https://doi.org/10.1177/019874290803400102</a:t>
            </a:r>
          </a:p>
          <a:p>
            <a:pPr marL="0" indent="0">
              <a:lnSpc>
                <a:spcPct val="200000"/>
              </a:lnSpc>
              <a:spcBef>
                <a:spcPts val="0"/>
              </a:spcBef>
              <a:buNone/>
            </a:pPr>
            <a:r>
              <a:rPr lang="en-US" dirty="0" err="1"/>
              <a:t>Koth</a:t>
            </a:r>
            <a:r>
              <a:rPr lang="en-US" dirty="0"/>
              <a:t>, C. W., Bradshaw, C. P., &amp; Leaf, P. J. (2008). A multilevel study of predictors of student perceptions of school climate: The 	effect of classroom-level factors. </a:t>
            </a:r>
            <a:r>
              <a:rPr lang="en-US" i="1" dirty="0"/>
              <a:t>Journal of Educational Psychology</a:t>
            </a:r>
            <a:r>
              <a:rPr lang="en-US" dirty="0"/>
              <a:t>, </a:t>
            </a:r>
            <a:r>
              <a:rPr lang="en-US" i="1" dirty="0"/>
              <a:t>100</a:t>
            </a:r>
            <a:r>
              <a:rPr lang="en-US" dirty="0"/>
              <a:t>(1), 96–104.</a:t>
            </a:r>
          </a:p>
          <a:p>
            <a:pPr marL="0" indent="0">
              <a:lnSpc>
                <a:spcPct val="200000"/>
              </a:lnSpc>
              <a:spcBef>
                <a:spcPts val="0"/>
              </a:spcBef>
              <a:buNone/>
            </a:pPr>
            <a:r>
              <a:rPr lang="en-US" dirty="0"/>
              <a:t>Lassen, S. R., Steele, M. M., &amp; Sailor, W. (2006). The relationship of school-wide positive behavior support to academic 	achievement in an urban middle school. </a:t>
            </a:r>
            <a:r>
              <a:rPr lang="en-US" i="1" dirty="0"/>
              <a:t>Psychology in the Schools</a:t>
            </a:r>
            <a:r>
              <a:rPr lang="en-US" dirty="0"/>
              <a:t>, </a:t>
            </a:r>
            <a:r>
              <a:rPr lang="en-US" i="1" dirty="0"/>
              <a:t>43</a:t>
            </a:r>
            <a:r>
              <a:rPr lang="en-US" dirty="0"/>
              <a:t>(6), 701–712. https://doi.org/10.1002/pits.20177</a:t>
            </a:r>
          </a:p>
          <a:p>
            <a:pPr marL="0" indent="0">
              <a:lnSpc>
                <a:spcPct val="200000"/>
              </a:lnSpc>
              <a:spcBef>
                <a:spcPts val="0"/>
              </a:spcBef>
              <a:buNone/>
            </a:pPr>
            <a:r>
              <a:rPr lang="en-US" dirty="0" err="1"/>
              <a:t>Obiakor</a:t>
            </a:r>
            <a:r>
              <a:rPr lang="en-US" dirty="0"/>
              <a:t>, F. E., &amp; Gibson, L. (2016). Reversing the use of </a:t>
            </a:r>
            <a:r>
              <a:rPr lang="en-US" dirty="0" err="1"/>
              <a:t>hobson’s</a:t>
            </a:r>
            <a:r>
              <a:rPr lang="en-US" dirty="0"/>
              <a:t> choice: culturally relevant assessment and treatment practices 	for culturally and linguistically diverse learners with problem behaviors. </a:t>
            </a:r>
            <a:r>
              <a:rPr lang="en-US" i="1" dirty="0"/>
              <a:t>Journal of the International Association of Special 	Education</a:t>
            </a:r>
            <a:r>
              <a:rPr lang="en-US" dirty="0"/>
              <a:t>, </a:t>
            </a:r>
            <a:r>
              <a:rPr lang="en-US" i="1" dirty="0"/>
              <a:t>16</a:t>
            </a:r>
            <a:r>
              <a:rPr lang="en-US" dirty="0"/>
              <a:t>(1), 77–88.</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740469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21110" y="2603500"/>
            <a:ext cx="10805651" cy="3384345"/>
          </a:xfrm>
        </p:spPr>
        <p:txBody>
          <a:bodyPr>
            <a:normAutofit fontScale="77500" lnSpcReduction="20000"/>
          </a:bodyPr>
          <a:lstStyle/>
          <a:p>
            <a:pPr marL="0" indent="0">
              <a:lnSpc>
                <a:spcPct val="200000"/>
              </a:lnSpc>
              <a:spcBef>
                <a:spcPts val="0"/>
              </a:spcBef>
              <a:buNone/>
            </a:pPr>
            <a:r>
              <a:rPr lang="en-US" dirty="0" err="1"/>
              <a:t>Pindiprolu</a:t>
            </a:r>
            <a:r>
              <a:rPr lang="en-US" dirty="0"/>
              <a:t>, S. S., Peterson, S. M., &amp; </a:t>
            </a:r>
            <a:r>
              <a:rPr lang="en-US" dirty="0" err="1"/>
              <a:t>Berglof</a:t>
            </a:r>
            <a:r>
              <a:rPr lang="en-US" dirty="0"/>
              <a:t>, H. (2007). School personnel’s professional development needs and skill level 	with 	functional behavior assessments in ten Midwestern states in the United States: Analysis and issues. </a:t>
            </a:r>
            <a:r>
              <a:rPr lang="en-US" i="1" dirty="0"/>
              <a:t>Journal of 	the International Association of Special Education</a:t>
            </a:r>
            <a:r>
              <a:rPr lang="en-US" dirty="0"/>
              <a:t>, </a:t>
            </a:r>
            <a:r>
              <a:rPr lang="en-US" i="1" dirty="0"/>
              <a:t>8</a:t>
            </a:r>
            <a:r>
              <a:rPr lang="en-US" dirty="0"/>
              <a:t>(1), 31–42.</a:t>
            </a:r>
          </a:p>
          <a:p>
            <a:pPr marL="0" indent="0">
              <a:lnSpc>
                <a:spcPct val="200000"/>
              </a:lnSpc>
              <a:spcBef>
                <a:spcPts val="0"/>
              </a:spcBef>
              <a:buNone/>
            </a:pPr>
            <a:r>
              <a:rPr lang="en-US" dirty="0"/>
              <a:t>Scott, T. M., Nelson, C. M., &amp; </a:t>
            </a:r>
            <a:r>
              <a:rPr lang="en-US" dirty="0" err="1"/>
              <a:t>Zabala</a:t>
            </a:r>
            <a:r>
              <a:rPr lang="en-US" dirty="0"/>
              <a:t>, J. (2003). Functional behavior assessment training in public schools: Facilitating 	systemic change. </a:t>
            </a:r>
            <a:r>
              <a:rPr lang="en-US" i="1" dirty="0"/>
              <a:t>Journal of Positive Behavior Interventions</a:t>
            </a:r>
            <a:r>
              <a:rPr lang="en-US" dirty="0"/>
              <a:t>, </a:t>
            </a:r>
            <a:r>
              <a:rPr lang="en-US" i="1" dirty="0"/>
              <a:t>5</a:t>
            </a:r>
            <a:r>
              <a:rPr lang="en-US" dirty="0"/>
              <a:t>(4), 216. https://doi.org/10.1177/10983007030050040501</a:t>
            </a:r>
          </a:p>
          <a:p>
            <a:pPr marL="0" indent="0">
              <a:lnSpc>
                <a:spcPct val="200000"/>
              </a:lnSpc>
              <a:spcBef>
                <a:spcPts val="0"/>
              </a:spcBef>
              <a:buNone/>
            </a:pPr>
            <a:r>
              <a:rPr lang="en-US" dirty="0"/>
              <a:t>Wagner, M., Friend, M., </a:t>
            </a:r>
            <a:r>
              <a:rPr lang="en-US" dirty="0" err="1"/>
              <a:t>Bursuck</a:t>
            </a:r>
            <a:r>
              <a:rPr lang="en-US" dirty="0"/>
              <a:t>, W. D., </a:t>
            </a:r>
            <a:r>
              <a:rPr lang="en-US" dirty="0" err="1"/>
              <a:t>Kutash</a:t>
            </a:r>
            <a:r>
              <a:rPr lang="en-US" dirty="0"/>
              <a:t>, K., </a:t>
            </a:r>
            <a:r>
              <a:rPr lang="en-US" dirty="0" err="1"/>
              <a:t>Duchnowski</a:t>
            </a:r>
            <a:r>
              <a:rPr lang="en-US" dirty="0"/>
              <a:t>, A. J., Sumi, W. C., &amp; Epstein, M. H. (2006). Educating students 	with emotional disturbances: A national perspective 	on school programs and services. </a:t>
            </a:r>
            <a:r>
              <a:rPr lang="en-US" i="1" dirty="0"/>
              <a:t>Journal of Emotional and 	Behavioral Disorders</a:t>
            </a:r>
            <a:r>
              <a:rPr lang="en-US" dirty="0"/>
              <a:t>, </a:t>
            </a:r>
            <a:r>
              <a:rPr lang="en-US" i="1" dirty="0"/>
              <a:t>14</a:t>
            </a:r>
            <a:r>
              <a:rPr lang="en-US" dirty="0"/>
              <a:t>(1), 12–30. https://doi.org/10.1177/10634266060140010201</a:t>
            </a:r>
          </a:p>
          <a:p>
            <a:endParaRPr lang="en-US" dirty="0"/>
          </a:p>
        </p:txBody>
      </p:sp>
    </p:spTree>
    <p:extLst>
      <p:ext uri="{BB962C8B-B14F-4D97-AF65-F5344CB8AC3E}">
        <p14:creationId xmlns:p14="http://schemas.microsoft.com/office/powerpoint/2010/main" val="2460321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2000"/>
                <a:hueMod val="96000"/>
                <a:satMod val="128000"/>
                <a:lumMod val="114000"/>
              </a:schemeClr>
            </a:gs>
            <a:gs pos="100000">
              <a:schemeClr val="bg2">
                <a:shade val="62000"/>
                <a:hueMod val="100000"/>
                <a:satMod val="134000"/>
                <a:lumMod val="56000"/>
              </a:schemeClr>
            </a:gs>
          </a:gsLst>
          <a:path path="circle">
            <a:fillToRect l="45000" t="65000" r="125000" b="100000"/>
          </a:path>
        </a:gra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B3EF4D6-026A-4D52-B916-967329EE3F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a:extLst>
              <a:ext uri="{FF2B5EF4-FFF2-40B4-BE49-F238E27FC236}">
                <a16:creationId xmlns:a16="http://schemas.microsoft.com/office/drawing/2014/main" id="{4DB4846F-6AA5-4DB3-9581-D95F22BD56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2" name="Freeform: Shape 11">
            <a:extLst>
              <a:ext uri="{FF2B5EF4-FFF2-40B4-BE49-F238E27FC236}">
                <a16:creationId xmlns:a16="http://schemas.microsoft.com/office/drawing/2014/main" id="{D54EC22E-2292-4292-A80B-E81DF64BFB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80041"/>
            <a:ext cx="12192000" cy="5077959"/>
          </a:xfrm>
          <a:custGeom>
            <a:avLst/>
            <a:gdLst>
              <a:gd name="connsiteX0" fmla="*/ 12192000 w 12192000"/>
              <a:gd name="connsiteY0" fmla="*/ 0 h 5077959"/>
              <a:gd name="connsiteX1" fmla="*/ 12192000 w 12192000"/>
              <a:gd name="connsiteY1" fmla="*/ 1972152 h 5077959"/>
              <a:gd name="connsiteX2" fmla="*/ 12192000 w 12192000"/>
              <a:gd name="connsiteY2" fmla="*/ 2361342 h 5077959"/>
              <a:gd name="connsiteX3" fmla="*/ 12192000 w 12192000"/>
              <a:gd name="connsiteY3" fmla="*/ 5077959 h 5077959"/>
              <a:gd name="connsiteX4" fmla="*/ 0 w 12192000"/>
              <a:gd name="connsiteY4" fmla="*/ 5077959 h 5077959"/>
              <a:gd name="connsiteX5" fmla="*/ 0 w 12192000"/>
              <a:gd name="connsiteY5" fmla="*/ 2361342 h 5077959"/>
              <a:gd name="connsiteX6" fmla="*/ 0 w 12192000"/>
              <a:gd name="connsiteY6" fmla="*/ 1972152 h 5077959"/>
              <a:gd name="connsiteX7" fmla="*/ 0 w 12192000"/>
              <a:gd name="connsiteY7" fmla="*/ 12515 h 5077959"/>
              <a:gd name="connsiteX8" fmla="*/ 108623 w 12192000"/>
              <a:gd name="connsiteY8" fmla="*/ 29540 h 5077959"/>
              <a:gd name="connsiteX9" fmla="*/ 300195 w 12192000"/>
              <a:gd name="connsiteY9" fmla="*/ 56163 h 5077959"/>
              <a:gd name="connsiteX10" fmla="*/ 527528 w 12192000"/>
              <a:gd name="connsiteY10" fmla="*/ 88041 h 5077959"/>
              <a:gd name="connsiteX11" fmla="*/ 779127 w 12192000"/>
              <a:gd name="connsiteY11" fmla="*/ 121671 h 5077959"/>
              <a:gd name="connsiteX12" fmla="*/ 1062654 w 12192000"/>
              <a:gd name="connsiteY12" fmla="*/ 157052 h 5077959"/>
              <a:gd name="connsiteX13" fmla="*/ 1371726 w 12192000"/>
              <a:gd name="connsiteY13" fmla="*/ 194535 h 5077959"/>
              <a:gd name="connsiteX14" fmla="*/ 1707616 w 12192000"/>
              <a:gd name="connsiteY14" fmla="*/ 232018 h 5077959"/>
              <a:gd name="connsiteX15" fmla="*/ 2065219 w 12192000"/>
              <a:gd name="connsiteY15" fmla="*/ 270201 h 5077959"/>
              <a:gd name="connsiteX16" fmla="*/ 2450918 w 12192000"/>
              <a:gd name="connsiteY16" fmla="*/ 305583 h 5077959"/>
              <a:gd name="connsiteX17" fmla="*/ 2854496 w 12192000"/>
              <a:gd name="connsiteY17" fmla="*/ 339562 h 5077959"/>
              <a:gd name="connsiteX18" fmla="*/ 3281065 w 12192000"/>
              <a:gd name="connsiteY18" fmla="*/ 370390 h 5077959"/>
              <a:gd name="connsiteX19" fmla="*/ 3725514 w 12192000"/>
              <a:gd name="connsiteY19" fmla="*/ 399815 h 5077959"/>
              <a:gd name="connsiteX20" fmla="*/ 4189119 w 12192000"/>
              <a:gd name="connsiteY20" fmla="*/ 427490 h 5077959"/>
              <a:gd name="connsiteX21" fmla="*/ 4426671 w 12192000"/>
              <a:gd name="connsiteY21" fmla="*/ 437298 h 5077959"/>
              <a:gd name="connsiteX22" fmla="*/ 4669330 w 12192000"/>
              <a:gd name="connsiteY22" fmla="*/ 448158 h 5077959"/>
              <a:gd name="connsiteX23" fmla="*/ 4915819 w 12192000"/>
              <a:gd name="connsiteY23" fmla="*/ 458317 h 5077959"/>
              <a:gd name="connsiteX24" fmla="*/ 5163586 w 12192000"/>
              <a:gd name="connsiteY24" fmla="*/ 464973 h 5077959"/>
              <a:gd name="connsiteX25" fmla="*/ 5416461 w 12192000"/>
              <a:gd name="connsiteY25" fmla="*/ 470928 h 5077959"/>
              <a:gd name="connsiteX26" fmla="*/ 5671892 w 12192000"/>
              <a:gd name="connsiteY26" fmla="*/ 477234 h 5077959"/>
              <a:gd name="connsiteX27" fmla="*/ 5932430 w 12192000"/>
              <a:gd name="connsiteY27" fmla="*/ 481437 h 5077959"/>
              <a:gd name="connsiteX28" fmla="*/ 6195523 w 12192000"/>
              <a:gd name="connsiteY28" fmla="*/ 481437 h 5077959"/>
              <a:gd name="connsiteX29" fmla="*/ 6461170 w 12192000"/>
              <a:gd name="connsiteY29" fmla="*/ 483539 h 5077959"/>
              <a:gd name="connsiteX30" fmla="*/ 6729372 w 12192000"/>
              <a:gd name="connsiteY30" fmla="*/ 481437 h 5077959"/>
              <a:gd name="connsiteX31" fmla="*/ 7001406 w 12192000"/>
              <a:gd name="connsiteY31" fmla="*/ 477234 h 5077959"/>
              <a:gd name="connsiteX32" fmla="*/ 7273439 w 12192000"/>
              <a:gd name="connsiteY32" fmla="*/ 473380 h 5077959"/>
              <a:gd name="connsiteX33" fmla="*/ 7549303 w 12192000"/>
              <a:gd name="connsiteY33" fmla="*/ 464973 h 5077959"/>
              <a:gd name="connsiteX34" fmla="*/ 7827722 w 12192000"/>
              <a:gd name="connsiteY34" fmla="*/ 456215 h 5077959"/>
              <a:gd name="connsiteX35" fmla="*/ 8106140 w 12192000"/>
              <a:gd name="connsiteY35" fmla="*/ 446056 h 5077959"/>
              <a:gd name="connsiteX36" fmla="*/ 8387114 w 12192000"/>
              <a:gd name="connsiteY36" fmla="*/ 431694 h 5077959"/>
              <a:gd name="connsiteX37" fmla="*/ 8670640 w 12192000"/>
              <a:gd name="connsiteY37" fmla="*/ 414528 h 5077959"/>
              <a:gd name="connsiteX38" fmla="*/ 8955446 w 12192000"/>
              <a:gd name="connsiteY38" fmla="*/ 398064 h 5077959"/>
              <a:gd name="connsiteX39" fmla="*/ 9240250 w 12192000"/>
              <a:gd name="connsiteY39" fmla="*/ 377045 h 5077959"/>
              <a:gd name="connsiteX40" fmla="*/ 9528886 w 12192000"/>
              <a:gd name="connsiteY40" fmla="*/ 351823 h 5077959"/>
              <a:gd name="connsiteX41" fmla="*/ 9813691 w 12192000"/>
              <a:gd name="connsiteY41" fmla="*/ 326601 h 5077959"/>
              <a:gd name="connsiteX42" fmla="*/ 10103603 w 12192000"/>
              <a:gd name="connsiteY42" fmla="*/ 297525 h 5077959"/>
              <a:gd name="connsiteX43" fmla="*/ 10394794 w 12192000"/>
              <a:gd name="connsiteY43" fmla="*/ 265647 h 5077959"/>
              <a:gd name="connsiteX44" fmla="*/ 10682153 w 12192000"/>
              <a:gd name="connsiteY44" fmla="*/ 232018 h 5077959"/>
              <a:gd name="connsiteX45" fmla="*/ 10973344 w 12192000"/>
              <a:gd name="connsiteY45" fmla="*/ 192783 h 5077959"/>
              <a:gd name="connsiteX46" fmla="*/ 11263257 w 12192000"/>
              <a:gd name="connsiteY46" fmla="*/ 150746 h 5077959"/>
              <a:gd name="connsiteX47" fmla="*/ 11554448 w 12192000"/>
              <a:gd name="connsiteY47" fmla="*/ 109060 h 5077959"/>
              <a:gd name="connsiteX48" fmla="*/ 11844360 w 12192000"/>
              <a:gd name="connsiteY48" fmla="*/ 60367 h 5077959"/>
              <a:gd name="connsiteX49" fmla="*/ 12132996 w 12192000"/>
              <a:gd name="connsiteY49" fmla="*/ 10623 h 5077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2192000" h="5077959">
                <a:moveTo>
                  <a:pt x="12192000" y="0"/>
                </a:moveTo>
                <a:lnTo>
                  <a:pt x="12192000" y="1972152"/>
                </a:lnTo>
                <a:lnTo>
                  <a:pt x="12192000" y="2361342"/>
                </a:lnTo>
                <a:lnTo>
                  <a:pt x="12192000" y="5077959"/>
                </a:lnTo>
                <a:lnTo>
                  <a:pt x="0" y="5077959"/>
                </a:lnTo>
                <a:lnTo>
                  <a:pt x="0" y="2361342"/>
                </a:lnTo>
                <a:lnTo>
                  <a:pt x="0" y="1972152"/>
                </a:lnTo>
                <a:lnTo>
                  <a:pt x="0" y="12515"/>
                </a:lnTo>
                <a:lnTo>
                  <a:pt x="108623" y="29540"/>
                </a:lnTo>
                <a:lnTo>
                  <a:pt x="300195" y="56163"/>
                </a:lnTo>
                <a:lnTo>
                  <a:pt x="527528" y="88041"/>
                </a:lnTo>
                <a:lnTo>
                  <a:pt x="779127" y="121671"/>
                </a:lnTo>
                <a:lnTo>
                  <a:pt x="1062654" y="157052"/>
                </a:lnTo>
                <a:lnTo>
                  <a:pt x="1371726" y="194535"/>
                </a:lnTo>
                <a:lnTo>
                  <a:pt x="1707616" y="232018"/>
                </a:lnTo>
                <a:lnTo>
                  <a:pt x="2065219" y="270201"/>
                </a:lnTo>
                <a:lnTo>
                  <a:pt x="2450918" y="305583"/>
                </a:lnTo>
                <a:lnTo>
                  <a:pt x="2854496" y="339562"/>
                </a:lnTo>
                <a:lnTo>
                  <a:pt x="3281065" y="370390"/>
                </a:lnTo>
                <a:lnTo>
                  <a:pt x="3725514" y="399815"/>
                </a:lnTo>
                <a:lnTo>
                  <a:pt x="4189119" y="427490"/>
                </a:lnTo>
                <a:lnTo>
                  <a:pt x="4426671" y="437298"/>
                </a:lnTo>
                <a:lnTo>
                  <a:pt x="4669330" y="448158"/>
                </a:lnTo>
                <a:lnTo>
                  <a:pt x="4915819" y="458317"/>
                </a:lnTo>
                <a:lnTo>
                  <a:pt x="5163586" y="464973"/>
                </a:lnTo>
                <a:lnTo>
                  <a:pt x="5416461" y="470928"/>
                </a:lnTo>
                <a:lnTo>
                  <a:pt x="5671892" y="477234"/>
                </a:lnTo>
                <a:lnTo>
                  <a:pt x="5932430" y="481437"/>
                </a:lnTo>
                <a:lnTo>
                  <a:pt x="6195523" y="481437"/>
                </a:lnTo>
                <a:lnTo>
                  <a:pt x="6461170" y="483539"/>
                </a:lnTo>
                <a:lnTo>
                  <a:pt x="6729372" y="481437"/>
                </a:lnTo>
                <a:lnTo>
                  <a:pt x="7001406" y="477234"/>
                </a:lnTo>
                <a:lnTo>
                  <a:pt x="7273439" y="473380"/>
                </a:lnTo>
                <a:lnTo>
                  <a:pt x="7549303" y="464973"/>
                </a:lnTo>
                <a:lnTo>
                  <a:pt x="7827722" y="456215"/>
                </a:lnTo>
                <a:lnTo>
                  <a:pt x="8106140" y="446056"/>
                </a:lnTo>
                <a:lnTo>
                  <a:pt x="8387114" y="431694"/>
                </a:lnTo>
                <a:lnTo>
                  <a:pt x="8670640" y="414528"/>
                </a:lnTo>
                <a:lnTo>
                  <a:pt x="8955446" y="398064"/>
                </a:lnTo>
                <a:lnTo>
                  <a:pt x="9240250" y="377045"/>
                </a:lnTo>
                <a:lnTo>
                  <a:pt x="9528886" y="351823"/>
                </a:lnTo>
                <a:lnTo>
                  <a:pt x="9813691" y="326601"/>
                </a:lnTo>
                <a:lnTo>
                  <a:pt x="10103603" y="297525"/>
                </a:lnTo>
                <a:lnTo>
                  <a:pt x="10394794" y="265647"/>
                </a:lnTo>
                <a:lnTo>
                  <a:pt x="10682153" y="232018"/>
                </a:lnTo>
                <a:lnTo>
                  <a:pt x="10973344" y="192783"/>
                </a:lnTo>
                <a:lnTo>
                  <a:pt x="11263257" y="150746"/>
                </a:lnTo>
                <a:lnTo>
                  <a:pt x="11554448" y="109060"/>
                </a:lnTo>
                <a:lnTo>
                  <a:pt x="11844360" y="60367"/>
                </a:lnTo>
                <a:lnTo>
                  <a:pt x="12132996" y="10623"/>
                </a:lnTo>
                <a:close/>
              </a:path>
            </a:pathLst>
          </a:custGeom>
          <a:solidFill>
            <a:srgbClr val="FFFFFF"/>
          </a:solidFill>
          <a:ln>
            <a:noFill/>
          </a:ln>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grpSp>
        <p:nvGrpSpPr>
          <p:cNvPr id="14" name="Group 13">
            <a:extLst>
              <a:ext uri="{FF2B5EF4-FFF2-40B4-BE49-F238E27FC236}">
                <a16:creationId xmlns:a16="http://schemas.microsoft.com/office/drawing/2014/main" id="{992A2039-50D4-4D49-A79F-C82A1D91316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5" name="Rectangle 14">
              <a:extLst>
                <a:ext uri="{FF2B5EF4-FFF2-40B4-BE49-F238E27FC236}">
                  <a16:creationId xmlns:a16="http://schemas.microsoft.com/office/drawing/2014/main" id="{CC1C7165-8A3A-44EB-88D0-4EFA36A004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6" name="Freeform 5">
              <a:extLst>
                <a:ext uri="{FF2B5EF4-FFF2-40B4-BE49-F238E27FC236}">
                  <a16:creationId xmlns:a16="http://schemas.microsoft.com/office/drawing/2014/main" id="{A1081473-BB93-49A4-B605-4E20537397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p>
      </p:grpSp>
      <p:sp>
        <p:nvSpPr>
          <p:cNvPr id="2" name="Title 1">
            <a:extLst>
              <a:ext uri="{FF2B5EF4-FFF2-40B4-BE49-F238E27FC236}">
                <a16:creationId xmlns:a16="http://schemas.microsoft.com/office/drawing/2014/main" id="{D5607780-B2B5-43F6-86D0-2790A0AAE03F}"/>
              </a:ext>
            </a:extLst>
          </p:cNvPr>
          <p:cNvSpPr>
            <a:spLocks noGrp="1"/>
          </p:cNvSpPr>
          <p:nvPr>
            <p:ph type="title"/>
          </p:nvPr>
        </p:nvSpPr>
        <p:spPr>
          <a:xfrm>
            <a:off x="1683171" y="838200"/>
            <a:ext cx="8825659" cy="977902"/>
          </a:xfrm>
        </p:spPr>
        <p:txBody>
          <a:bodyPr>
            <a:normAutofit/>
          </a:bodyPr>
          <a:lstStyle/>
          <a:p>
            <a:pPr algn="ctr"/>
            <a:r>
              <a:rPr lang="en-US">
                <a:solidFill>
                  <a:srgbClr val="EBEBEB"/>
                </a:solidFill>
              </a:rPr>
              <a:t>Problem Statement</a:t>
            </a:r>
          </a:p>
        </p:txBody>
      </p:sp>
      <p:sp>
        <p:nvSpPr>
          <p:cNvPr id="3" name="Content Placeholder 2">
            <a:extLst>
              <a:ext uri="{FF2B5EF4-FFF2-40B4-BE49-F238E27FC236}">
                <a16:creationId xmlns:a16="http://schemas.microsoft.com/office/drawing/2014/main" id="{72D3057A-AEF0-44EE-B0F0-725291AC2F26}"/>
              </a:ext>
            </a:extLst>
          </p:cNvPr>
          <p:cNvSpPr>
            <a:spLocks noGrp="1"/>
          </p:cNvSpPr>
          <p:nvPr>
            <p:ph idx="1"/>
          </p:nvPr>
        </p:nvSpPr>
        <p:spPr>
          <a:xfrm>
            <a:off x="1337189" y="2709587"/>
            <a:ext cx="9301316" cy="3710519"/>
          </a:xfrm>
        </p:spPr>
        <p:txBody>
          <a:bodyPr vert="horz" lIns="91440" tIns="45720" rIns="91440" bIns="45720" rtlCol="0" anchor="t">
            <a:normAutofit/>
          </a:bodyPr>
          <a:lstStyle/>
          <a:p>
            <a:pPr lvl="2"/>
            <a:endParaRPr lang="en-US" sz="1800" dirty="0">
              <a:solidFill>
                <a:srgbClr val="404040"/>
              </a:solidFill>
            </a:endParaRPr>
          </a:p>
          <a:p>
            <a:pPr marL="0" indent="0">
              <a:spcBef>
                <a:spcPts val="0"/>
              </a:spcBef>
              <a:buNone/>
            </a:pPr>
            <a:r>
              <a:rPr lang="en-US" sz="2800" dirty="0">
                <a:solidFill>
                  <a:schemeClr val="bg1"/>
                </a:solidFill>
                <a:ea typeface="+mn-lt"/>
                <a:cs typeface="+mn-lt"/>
              </a:rPr>
              <a:t>There is a procedural gap between the legal requirements and the professional practices of FBAs and BIPs in schools, therefore further development in the application of FBAs and BIPs in schools is needed (</a:t>
            </a:r>
            <a:r>
              <a:rPr lang="en-US" sz="2800" dirty="0" err="1">
                <a:solidFill>
                  <a:schemeClr val="bg1"/>
                </a:solidFill>
                <a:ea typeface="+mn-lt"/>
                <a:cs typeface="+mn-lt"/>
              </a:rPr>
              <a:t>Katsiyannis</a:t>
            </a:r>
            <a:r>
              <a:rPr lang="en-US" sz="2800" dirty="0">
                <a:solidFill>
                  <a:schemeClr val="bg1"/>
                </a:solidFill>
                <a:ea typeface="+mn-lt"/>
                <a:cs typeface="+mn-lt"/>
              </a:rPr>
              <a:t>, Conroy &amp; Zhang, 2008; Wagner et al., 2006).</a:t>
            </a:r>
          </a:p>
          <a:p>
            <a:pPr>
              <a:spcBef>
                <a:spcPts val="0"/>
              </a:spcBef>
              <a:buFont typeface="Wingdings" charset="2"/>
              <a:buChar char="Ø"/>
            </a:pPr>
            <a:endParaRPr lang="en-US" sz="2000" dirty="0">
              <a:solidFill>
                <a:schemeClr val="bg1"/>
              </a:solidFill>
              <a:ea typeface="+mn-lt"/>
              <a:cs typeface="+mn-lt"/>
            </a:endParaRPr>
          </a:p>
          <a:p>
            <a:pPr marL="0" indent="0">
              <a:spcBef>
                <a:spcPts val="0"/>
              </a:spcBef>
              <a:buNone/>
            </a:pPr>
            <a:r>
              <a:rPr lang="en-US" sz="2000" dirty="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93180461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solidFill>
                  <a:srgbClr val="FFFFFF"/>
                </a:solidFill>
              </a:rPr>
              <a:t>Purpose</a:t>
            </a:r>
          </a:p>
        </p:txBody>
      </p:sp>
      <p:graphicFrame>
        <p:nvGraphicFramePr>
          <p:cNvPr id="5" name="Content Placeholder 2">
            <a:extLst>
              <a:ext uri="{FF2B5EF4-FFF2-40B4-BE49-F238E27FC236}">
                <a16:creationId xmlns:a16="http://schemas.microsoft.com/office/drawing/2014/main" id="{ADFC1C9B-B27B-4956-BE01-5F90AFBA8C4E}"/>
              </a:ext>
            </a:extLst>
          </p:cNvPr>
          <p:cNvGraphicFramePr>
            <a:graphicFrameLocks noGrp="1"/>
          </p:cNvGraphicFramePr>
          <p:nvPr>
            <p:ph idx="1"/>
            <p:extLst>
              <p:ext uri="{D42A27DB-BD31-4B8C-83A1-F6EECF244321}">
                <p14:modId xmlns:p14="http://schemas.microsoft.com/office/powerpoint/2010/main" val="2854017150"/>
              </p:ext>
            </p:extLst>
          </p:nvPr>
        </p:nvGraphicFramePr>
        <p:xfrm>
          <a:off x="156224" y="-11061"/>
          <a:ext cx="11751609" cy="7146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272241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Literature</a:t>
            </a:r>
          </a:p>
        </p:txBody>
      </p:sp>
      <p:cxnSp>
        <p:nvCxnSpPr>
          <p:cNvPr id="6" name="Straight Connector 5"/>
          <p:cNvCxnSpPr/>
          <p:nvPr/>
        </p:nvCxnSpPr>
        <p:spPr>
          <a:xfrm>
            <a:off x="4680155" y="4660490"/>
            <a:ext cx="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5" name="Content Placeholder 24"/>
          <p:cNvGraphicFramePr>
            <a:graphicFrameLocks noGrp="1"/>
          </p:cNvGraphicFramePr>
          <p:nvPr>
            <p:ph idx="1"/>
            <p:extLst>
              <p:ext uri="{D42A27DB-BD31-4B8C-83A1-F6EECF244321}">
                <p14:modId xmlns:p14="http://schemas.microsoft.com/office/powerpoint/2010/main" val="4124667068"/>
              </p:ext>
            </p:extLst>
          </p:nvPr>
        </p:nvGraphicFramePr>
        <p:xfrm>
          <a:off x="5770881" y="2290916"/>
          <a:ext cx="6017996" cy="3805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TextBox 25"/>
          <p:cNvSpPr txBox="1"/>
          <p:nvPr/>
        </p:nvSpPr>
        <p:spPr>
          <a:xfrm>
            <a:off x="845574" y="2631440"/>
            <a:ext cx="4823707" cy="3416320"/>
          </a:xfrm>
          <a:prstGeom prst="rect">
            <a:avLst/>
          </a:prstGeom>
          <a:noFill/>
        </p:spPr>
        <p:txBody>
          <a:bodyPr wrap="square" rtlCol="0">
            <a:spAutoFit/>
          </a:bodyPr>
          <a:lstStyle/>
          <a:p>
            <a:r>
              <a:rPr lang="en-US" dirty="0"/>
              <a:t>FBAs interventions can effectively reduced challenging behaviors and improved appropriate behavior (Goh &amp; Bambara, 2012)</a:t>
            </a:r>
          </a:p>
          <a:p>
            <a:endParaRPr lang="en-US" dirty="0"/>
          </a:p>
          <a:p>
            <a:endParaRPr lang="en-US" dirty="0"/>
          </a:p>
          <a:p>
            <a:endParaRPr lang="en-US" dirty="0"/>
          </a:p>
          <a:p>
            <a:endParaRPr lang="en-US" dirty="0"/>
          </a:p>
          <a:p>
            <a:endParaRPr lang="en-US" dirty="0"/>
          </a:p>
          <a:p>
            <a:r>
              <a:rPr lang="en-US" dirty="0"/>
              <a:t>School-wide preventive system and individualized supports (</a:t>
            </a:r>
            <a:r>
              <a:rPr lang="en-US" dirty="0" err="1"/>
              <a:t>Koth</a:t>
            </a:r>
            <a:r>
              <a:rPr lang="en-US" dirty="0"/>
              <a:t>, Bradshaw, and Leaf, 2008).</a:t>
            </a:r>
          </a:p>
        </p:txBody>
      </p:sp>
      <p:cxnSp>
        <p:nvCxnSpPr>
          <p:cNvPr id="28" name="Straight Arrow Connector 27"/>
          <p:cNvCxnSpPr/>
          <p:nvPr/>
        </p:nvCxnSpPr>
        <p:spPr>
          <a:xfrm flipV="1">
            <a:off x="5053781" y="2851355"/>
            <a:ext cx="3097161" cy="4227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flipV="1">
            <a:off x="4940807" y="5250426"/>
            <a:ext cx="1189703" cy="1671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p:cNvCxnSpPr/>
          <p:nvPr/>
        </p:nvCxnSpPr>
        <p:spPr>
          <a:xfrm flipV="1">
            <a:off x="4940807" y="2979174"/>
            <a:ext cx="3210135" cy="22712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V="1">
            <a:off x="5053781" y="3780504"/>
            <a:ext cx="2526890" cy="1553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7811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C4298-144E-4642-A065-C055CEFBDD6D}"/>
              </a:ext>
            </a:extLst>
          </p:cNvPr>
          <p:cNvSpPr>
            <a:spLocks noGrp="1"/>
          </p:cNvSpPr>
          <p:nvPr>
            <p:ph type="title"/>
          </p:nvPr>
        </p:nvSpPr>
        <p:spPr/>
        <p:txBody>
          <a:bodyPr>
            <a:normAutofit/>
          </a:bodyPr>
          <a:lstStyle/>
          <a:p>
            <a:r>
              <a:rPr lang="en-US"/>
              <a:t>Review of Literature</a:t>
            </a:r>
          </a:p>
        </p:txBody>
      </p:sp>
      <p:sp>
        <p:nvSpPr>
          <p:cNvPr id="3" name="Content Placeholder 2">
            <a:extLst>
              <a:ext uri="{FF2B5EF4-FFF2-40B4-BE49-F238E27FC236}">
                <a16:creationId xmlns:a16="http://schemas.microsoft.com/office/drawing/2014/main" id="{2531857F-A4EC-4902-82FE-DFBC5F9DDD7F}"/>
              </a:ext>
            </a:extLst>
          </p:cNvPr>
          <p:cNvSpPr>
            <a:spLocks noGrp="1"/>
          </p:cNvSpPr>
          <p:nvPr>
            <p:ph idx="1"/>
          </p:nvPr>
        </p:nvSpPr>
        <p:spPr>
          <a:xfrm>
            <a:off x="599769" y="2428567"/>
            <a:ext cx="10923638" cy="4139381"/>
          </a:xfrm>
        </p:spPr>
        <p:txBody>
          <a:bodyPr vert="horz" lIns="91440" tIns="45720" rIns="91440" bIns="45720" rtlCol="0" anchor="t">
            <a:normAutofit fontScale="92500" lnSpcReduction="10000"/>
          </a:bodyPr>
          <a:lstStyle/>
          <a:p>
            <a:r>
              <a:rPr lang="en-US" sz="2000" u="sng" dirty="0"/>
              <a:t>Positive learning environments </a:t>
            </a:r>
            <a:r>
              <a:rPr lang="en-US" sz="2000" dirty="0"/>
              <a:t>and </a:t>
            </a:r>
            <a:r>
              <a:rPr lang="en-US" sz="2000" u="sng" dirty="0"/>
              <a:t>school climate </a:t>
            </a:r>
            <a:r>
              <a:rPr lang="en-US" sz="2000" dirty="0"/>
              <a:t>(Lassen, Steele, &amp; Sailor, 2006; Brand, </a:t>
            </a:r>
            <a:r>
              <a:rPr lang="en-US" sz="2000" dirty="0" err="1"/>
              <a:t>Felner</a:t>
            </a:r>
            <a:r>
              <a:rPr lang="en-US" sz="2000" dirty="0"/>
              <a:t>, Shim, </a:t>
            </a:r>
            <a:r>
              <a:rPr lang="en-US" sz="2000" dirty="0" err="1"/>
              <a:t>Seitsinger</a:t>
            </a:r>
            <a:r>
              <a:rPr lang="en-US" sz="2000" dirty="0"/>
              <a:t>, &amp; Dumas, 2003.</a:t>
            </a:r>
          </a:p>
          <a:p>
            <a:endParaRPr lang="en-US" sz="2000" dirty="0"/>
          </a:p>
          <a:p>
            <a:r>
              <a:rPr lang="en-US" sz="2000" u="sng" dirty="0">
                <a:ea typeface="+mn-lt"/>
                <a:cs typeface="+mn-lt"/>
              </a:rPr>
              <a:t>FBAs</a:t>
            </a:r>
            <a:r>
              <a:rPr lang="en-US" sz="2000" dirty="0">
                <a:ea typeface="+mn-lt"/>
                <a:cs typeface="+mn-lt"/>
              </a:rPr>
              <a:t> should be </a:t>
            </a:r>
            <a:r>
              <a:rPr lang="en-US" sz="2000" u="sng" dirty="0">
                <a:ea typeface="+mn-lt"/>
                <a:cs typeface="+mn-lt"/>
              </a:rPr>
              <a:t>facilitated</a:t>
            </a:r>
            <a:r>
              <a:rPr lang="en-US" sz="2000" dirty="0">
                <a:ea typeface="+mn-lt"/>
                <a:cs typeface="+mn-lt"/>
              </a:rPr>
              <a:t> by individuals that have </a:t>
            </a:r>
            <a:r>
              <a:rPr lang="en-US" sz="2000" u="sng" dirty="0">
                <a:ea typeface="+mn-lt"/>
                <a:cs typeface="+mn-lt"/>
              </a:rPr>
              <a:t>expertise</a:t>
            </a:r>
            <a:r>
              <a:rPr lang="en-US" sz="2000" dirty="0">
                <a:ea typeface="+mn-lt"/>
                <a:cs typeface="+mn-lt"/>
              </a:rPr>
              <a:t> in order to be efficient (Scott, Nelson, &amp; </a:t>
            </a:r>
            <a:r>
              <a:rPr lang="en-US" sz="2000" dirty="0" err="1">
                <a:ea typeface="+mn-lt"/>
                <a:cs typeface="+mn-lt"/>
              </a:rPr>
              <a:t>Zabala</a:t>
            </a:r>
            <a:r>
              <a:rPr lang="en-US" sz="2000" dirty="0">
                <a:ea typeface="+mn-lt"/>
                <a:cs typeface="+mn-lt"/>
              </a:rPr>
              <a:t>, 2003).</a:t>
            </a:r>
          </a:p>
          <a:p>
            <a:endParaRPr lang="en-US" sz="2000" dirty="0">
              <a:ea typeface="+mn-lt"/>
              <a:cs typeface="+mn-lt"/>
            </a:endParaRPr>
          </a:p>
          <a:p>
            <a:r>
              <a:rPr lang="en-US" sz="2000" u="sng" dirty="0"/>
              <a:t>Approximately 20% </a:t>
            </a:r>
            <a:r>
              <a:rPr lang="en-US" sz="2000" dirty="0"/>
              <a:t>of school age children </a:t>
            </a:r>
            <a:r>
              <a:rPr lang="en-US" sz="2000" u="sng" dirty="0"/>
              <a:t>exhibit social, emotional, behavior and difficulties </a:t>
            </a:r>
            <a:r>
              <a:rPr lang="en-US" sz="2000" dirty="0"/>
              <a:t>(</a:t>
            </a:r>
            <a:r>
              <a:rPr lang="en-US" sz="2000" dirty="0" err="1"/>
              <a:t>Cefai</a:t>
            </a:r>
            <a:r>
              <a:rPr lang="en-US" sz="2000" dirty="0"/>
              <a:t> &amp; </a:t>
            </a:r>
            <a:r>
              <a:rPr lang="en-US" sz="2000" dirty="0" err="1"/>
              <a:t>Camilleri</a:t>
            </a:r>
            <a:r>
              <a:rPr lang="en-US" sz="2000" dirty="0"/>
              <a:t>, 2015).</a:t>
            </a:r>
          </a:p>
          <a:p>
            <a:endParaRPr lang="en-US" sz="2000" dirty="0"/>
          </a:p>
          <a:p>
            <a:r>
              <a:rPr lang="en-US" sz="2000" u="sng" dirty="0"/>
              <a:t>Culturally responsive FBA </a:t>
            </a:r>
            <a:r>
              <a:rPr lang="en-US" sz="2000" dirty="0"/>
              <a:t>are better able to identify the causes of the culturally and/or linguistically diverse problematic behaviors that will lead to more effective supports and interventions (</a:t>
            </a:r>
            <a:r>
              <a:rPr lang="en-US" sz="2000" dirty="0" err="1"/>
              <a:t>Obiakor</a:t>
            </a:r>
            <a:r>
              <a:rPr lang="en-US" sz="2000" dirty="0"/>
              <a:t> &amp; Gibson, 2016).</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pPr marL="0" indent="0">
              <a:buNone/>
            </a:pPr>
            <a:endParaRPr lang="en-US" sz="2000" dirty="0"/>
          </a:p>
          <a:p>
            <a:endParaRPr lang="en-US" sz="2000" dirty="0"/>
          </a:p>
          <a:p>
            <a:endParaRPr lang="en-US" sz="2000" dirty="0"/>
          </a:p>
          <a:p>
            <a:endParaRPr lang="en-US" dirty="0"/>
          </a:p>
          <a:p>
            <a:endParaRPr lang="en-US" dirty="0"/>
          </a:p>
        </p:txBody>
      </p:sp>
    </p:spTree>
    <p:extLst>
      <p:ext uri="{BB962C8B-B14F-4D97-AF65-F5344CB8AC3E}">
        <p14:creationId xmlns:p14="http://schemas.microsoft.com/office/powerpoint/2010/main" val="57308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2000"/>
                <a:hueMod val="96000"/>
                <a:satMod val="128000"/>
                <a:lumMod val="114000"/>
              </a:schemeClr>
            </a:gs>
            <a:gs pos="100000">
              <a:schemeClr val="bg2">
                <a:shade val="62000"/>
                <a:hueMod val="100000"/>
                <a:satMod val="134000"/>
                <a:lumMod val="56000"/>
              </a:schemeClr>
            </a:gs>
          </a:gsLst>
          <a:path path="circle">
            <a:fillToRect l="45000" t="65000" r="125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B3EF4D6-026A-4D52-B916-967329EE3F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5">
            <a:extLst>
              <a:ext uri="{FF2B5EF4-FFF2-40B4-BE49-F238E27FC236}">
                <a16:creationId xmlns:a16="http://schemas.microsoft.com/office/drawing/2014/main" id="{4DB4846F-6AA5-4DB3-9581-D95F22BD56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dirty="0"/>
          </a:p>
        </p:txBody>
      </p:sp>
      <p:sp>
        <p:nvSpPr>
          <p:cNvPr id="12" name="Freeform: Shape 11">
            <a:extLst>
              <a:ext uri="{FF2B5EF4-FFF2-40B4-BE49-F238E27FC236}">
                <a16:creationId xmlns:a16="http://schemas.microsoft.com/office/drawing/2014/main" id="{D54EC22E-2292-4292-A80B-E81DF64BFB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80041"/>
            <a:ext cx="12192000" cy="5077959"/>
          </a:xfrm>
          <a:custGeom>
            <a:avLst/>
            <a:gdLst>
              <a:gd name="connsiteX0" fmla="*/ 12192000 w 12192000"/>
              <a:gd name="connsiteY0" fmla="*/ 0 h 5077959"/>
              <a:gd name="connsiteX1" fmla="*/ 12192000 w 12192000"/>
              <a:gd name="connsiteY1" fmla="*/ 1972152 h 5077959"/>
              <a:gd name="connsiteX2" fmla="*/ 12192000 w 12192000"/>
              <a:gd name="connsiteY2" fmla="*/ 2361342 h 5077959"/>
              <a:gd name="connsiteX3" fmla="*/ 12192000 w 12192000"/>
              <a:gd name="connsiteY3" fmla="*/ 5077959 h 5077959"/>
              <a:gd name="connsiteX4" fmla="*/ 0 w 12192000"/>
              <a:gd name="connsiteY4" fmla="*/ 5077959 h 5077959"/>
              <a:gd name="connsiteX5" fmla="*/ 0 w 12192000"/>
              <a:gd name="connsiteY5" fmla="*/ 2361342 h 5077959"/>
              <a:gd name="connsiteX6" fmla="*/ 0 w 12192000"/>
              <a:gd name="connsiteY6" fmla="*/ 1972152 h 5077959"/>
              <a:gd name="connsiteX7" fmla="*/ 0 w 12192000"/>
              <a:gd name="connsiteY7" fmla="*/ 12515 h 5077959"/>
              <a:gd name="connsiteX8" fmla="*/ 108623 w 12192000"/>
              <a:gd name="connsiteY8" fmla="*/ 29540 h 5077959"/>
              <a:gd name="connsiteX9" fmla="*/ 300195 w 12192000"/>
              <a:gd name="connsiteY9" fmla="*/ 56163 h 5077959"/>
              <a:gd name="connsiteX10" fmla="*/ 527528 w 12192000"/>
              <a:gd name="connsiteY10" fmla="*/ 88041 h 5077959"/>
              <a:gd name="connsiteX11" fmla="*/ 779127 w 12192000"/>
              <a:gd name="connsiteY11" fmla="*/ 121671 h 5077959"/>
              <a:gd name="connsiteX12" fmla="*/ 1062654 w 12192000"/>
              <a:gd name="connsiteY12" fmla="*/ 157052 h 5077959"/>
              <a:gd name="connsiteX13" fmla="*/ 1371726 w 12192000"/>
              <a:gd name="connsiteY13" fmla="*/ 194535 h 5077959"/>
              <a:gd name="connsiteX14" fmla="*/ 1707616 w 12192000"/>
              <a:gd name="connsiteY14" fmla="*/ 232018 h 5077959"/>
              <a:gd name="connsiteX15" fmla="*/ 2065219 w 12192000"/>
              <a:gd name="connsiteY15" fmla="*/ 270201 h 5077959"/>
              <a:gd name="connsiteX16" fmla="*/ 2450918 w 12192000"/>
              <a:gd name="connsiteY16" fmla="*/ 305583 h 5077959"/>
              <a:gd name="connsiteX17" fmla="*/ 2854496 w 12192000"/>
              <a:gd name="connsiteY17" fmla="*/ 339562 h 5077959"/>
              <a:gd name="connsiteX18" fmla="*/ 3281065 w 12192000"/>
              <a:gd name="connsiteY18" fmla="*/ 370390 h 5077959"/>
              <a:gd name="connsiteX19" fmla="*/ 3725514 w 12192000"/>
              <a:gd name="connsiteY19" fmla="*/ 399815 h 5077959"/>
              <a:gd name="connsiteX20" fmla="*/ 4189119 w 12192000"/>
              <a:gd name="connsiteY20" fmla="*/ 427490 h 5077959"/>
              <a:gd name="connsiteX21" fmla="*/ 4426671 w 12192000"/>
              <a:gd name="connsiteY21" fmla="*/ 437298 h 5077959"/>
              <a:gd name="connsiteX22" fmla="*/ 4669330 w 12192000"/>
              <a:gd name="connsiteY22" fmla="*/ 448158 h 5077959"/>
              <a:gd name="connsiteX23" fmla="*/ 4915819 w 12192000"/>
              <a:gd name="connsiteY23" fmla="*/ 458317 h 5077959"/>
              <a:gd name="connsiteX24" fmla="*/ 5163586 w 12192000"/>
              <a:gd name="connsiteY24" fmla="*/ 464973 h 5077959"/>
              <a:gd name="connsiteX25" fmla="*/ 5416461 w 12192000"/>
              <a:gd name="connsiteY25" fmla="*/ 470928 h 5077959"/>
              <a:gd name="connsiteX26" fmla="*/ 5671892 w 12192000"/>
              <a:gd name="connsiteY26" fmla="*/ 477234 h 5077959"/>
              <a:gd name="connsiteX27" fmla="*/ 5932430 w 12192000"/>
              <a:gd name="connsiteY27" fmla="*/ 481437 h 5077959"/>
              <a:gd name="connsiteX28" fmla="*/ 6195523 w 12192000"/>
              <a:gd name="connsiteY28" fmla="*/ 481437 h 5077959"/>
              <a:gd name="connsiteX29" fmla="*/ 6461170 w 12192000"/>
              <a:gd name="connsiteY29" fmla="*/ 483539 h 5077959"/>
              <a:gd name="connsiteX30" fmla="*/ 6729372 w 12192000"/>
              <a:gd name="connsiteY30" fmla="*/ 481437 h 5077959"/>
              <a:gd name="connsiteX31" fmla="*/ 7001406 w 12192000"/>
              <a:gd name="connsiteY31" fmla="*/ 477234 h 5077959"/>
              <a:gd name="connsiteX32" fmla="*/ 7273439 w 12192000"/>
              <a:gd name="connsiteY32" fmla="*/ 473380 h 5077959"/>
              <a:gd name="connsiteX33" fmla="*/ 7549303 w 12192000"/>
              <a:gd name="connsiteY33" fmla="*/ 464973 h 5077959"/>
              <a:gd name="connsiteX34" fmla="*/ 7827722 w 12192000"/>
              <a:gd name="connsiteY34" fmla="*/ 456215 h 5077959"/>
              <a:gd name="connsiteX35" fmla="*/ 8106140 w 12192000"/>
              <a:gd name="connsiteY35" fmla="*/ 446056 h 5077959"/>
              <a:gd name="connsiteX36" fmla="*/ 8387114 w 12192000"/>
              <a:gd name="connsiteY36" fmla="*/ 431694 h 5077959"/>
              <a:gd name="connsiteX37" fmla="*/ 8670640 w 12192000"/>
              <a:gd name="connsiteY37" fmla="*/ 414528 h 5077959"/>
              <a:gd name="connsiteX38" fmla="*/ 8955446 w 12192000"/>
              <a:gd name="connsiteY38" fmla="*/ 398064 h 5077959"/>
              <a:gd name="connsiteX39" fmla="*/ 9240250 w 12192000"/>
              <a:gd name="connsiteY39" fmla="*/ 377045 h 5077959"/>
              <a:gd name="connsiteX40" fmla="*/ 9528886 w 12192000"/>
              <a:gd name="connsiteY40" fmla="*/ 351823 h 5077959"/>
              <a:gd name="connsiteX41" fmla="*/ 9813691 w 12192000"/>
              <a:gd name="connsiteY41" fmla="*/ 326601 h 5077959"/>
              <a:gd name="connsiteX42" fmla="*/ 10103603 w 12192000"/>
              <a:gd name="connsiteY42" fmla="*/ 297525 h 5077959"/>
              <a:gd name="connsiteX43" fmla="*/ 10394794 w 12192000"/>
              <a:gd name="connsiteY43" fmla="*/ 265647 h 5077959"/>
              <a:gd name="connsiteX44" fmla="*/ 10682153 w 12192000"/>
              <a:gd name="connsiteY44" fmla="*/ 232018 h 5077959"/>
              <a:gd name="connsiteX45" fmla="*/ 10973344 w 12192000"/>
              <a:gd name="connsiteY45" fmla="*/ 192783 h 5077959"/>
              <a:gd name="connsiteX46" fmla="*/ 11263257 w 12192000"/>
              <a:gd name="connsiteY46" fmla="*/ 150746 h 5077959"/>
              <a:gd name="connsiteX47" fmla="*/ 11554448 w 12192000"/>
              <a:gd name="connsiteY47" fmla="*/ 109060 h 5077959"/>
              <a:gd name="connsiteX48" fmla="*/ 11844360 w 12192000"/>
              <a:gd name="connsiteY48" fmla="*/ 60367 h 5077959"/>
              <a:gd name="connsiteX49" fmla="*/ 12132996 w 12192000"/>
              <a:gd name="connsiteY49" fmla="*/ 10623 h 5077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2192000" h="5077959">
                <a:moveTo>
                  <a:pt x="12192000" y="0"/>
                </a:moveTo>
                <a:lnTo>
                  <a:pt x="12192000" y="1972152"/>
                </a:lnTo>
                <a:lnTo>
                  <a:pt x="12192000" y="2361342"/>
                </a:lnTo>
                <a:lnTo>
                  <a:pt x="12192000" y="5077959"/>
                </a:lnTo>
                <a:lnTo>
                  <a:pt x="0" y="5077959"/>
                </a:lnTo>
                <a:lnTo>
                  <a:pt x="0" y="2361342"/>
                </a:lnTo>
                <a:lnTo>
                  <a:pt x="0" y="1972152"/>
                </a:lnTo>
                <a:lnTo>
                  <a:pt x="0" y="12515"/>
                </a:lnTo>
                <a:lnTo>
                  <a:pt x="108623" y="29540"/>
                </a:lnTo>
                <a:lnTo>
                  <a:pt x="300195" y="56163"/>
                </a:lnTo>
                <a:lnTo>
                  <a:pt x="527528" y="88041"/>
                </a:lnTo>
                <a:lnTo>
                  <a:pt x="779127" y="121671"/>
                </a:lnTo>
                <a:lnTo>
                  <a:pt x="1062654" y="157052"/>
                </a:lnTo>
                <a:lnTo>
                  <a:pt x="1371726" y="194535"/>
                </a:lnTo>
                <a:lnTo>
                  <a:pt x="1707616" y="232018"/>
                </a:lnTo>
                <a:lnTo>
                  <a:pt x="2065219" y="270201"/>
                </a:lnTo>
                <a:lnTo>
                  <a:pt x="2450918" y="305583"/>
                </a:lnTo>
                <a:lnTo>
                  <a:pt x="2854496" y="339562"/>
                </a:lnTo>
                <a:lnTo>
                  <a:pt x="3281065" y="370390"/>
                </a:lnTo>
                <a:lnTo>
                  <a:pt x="3725514" y="399815"/>
                </a:lnTo>
                <a:lnTo>
                  <a:pt x="4189119" y="427490"/>
                </a:lnTo>
                <a:lnTo>
                  <a:pt x="4426671" y="437298"/>
                </a:lnTo>
                <a:lnTo>
                  <a:pt x="4669330" y="448158"/>
                </a:lnTo>
                <a:lnTo>
                  <a:pt x="4915819" y="458317"/>
                </a:lnTo>
                <a:lnTo>
                  <a:pt x="5163586" y="464973"/>
                </a:lnTo>
                <a:lnTo>
                  <a:pt x="5416461" y="470928"/>
                </a:lnTo>
                <a:lnTo>
                  <a:pt x="5671892" y="477234"/>
                </a:lnTo>
                <a:lnTo>
                  <a:pt x="5932430" y="481437"/>
                </a:lnTo>
                <a:lnTo>
                  <a:pt x="6195523" y="481437"/>
                </a:lnTo>
                <a:lnTo>
                  <a:pt x="6461170" y="483539"/>
                </a:lnTo>
                <a:lnTo>
                  <a:pt x="6729372" y="481437"/>
                </a:lnTo>
                <a:lnTo>
                  <a:pt x="7001406" y="477234"/>
                </a:lnTo>
                <a:lnTo>
                  <a:pt x="7273439" y="473380"/>
                </a:lnTo>
                <a:lnTo>
                  <a:pt x="7549303" y="464973"/>
                </a:lnTo>
                <a:lnTo>
                  <a:pt x="7827722" y="456215"/>
                </a:lnTo>
                <a:lnTo>
                  <a:pt x="8106140" y="446056"/>
                </a:lnTo>
                <a:lnTo>
                  <a:pt x="8387114" y="431694"/>
                </a:lnTo>
                <a:lnTo>
                  <a:pt x="8670640" y="414528"/>
                </a:lnTo>
                <a:lnTo>
                  <a:pt x="8955446" y="398064"/>
                </a:lnTo>
                <a:lnTo>
                  <a:pt x="9240250" y="377045"/>
                </a:lnTo>
                <a:lnTo>
                  <a:pt x="9528886" y="351823"/>
                </a:lnTo>
                <a:lnTo>
                  <a:pt x="9813691" y="326601"/>
                </a:lnTo>
                <a:lnTo>
                  <a:pt x="10103603" y="297525"/>
                </a:lnTo>
                <a:lnTo>
                  <a:pt x="10394794" y="265647"/>
                </a:lnTo>
                <a:lnTo>
                  <a:pt x="10682153" y="232018"/>
                </a:lnTo>
                <a:lnTo>
                  <a:pt x="10973344" y="192783"/>
                </a:lnTo>
                <a:lnTo>
                  <a:pt x="11263257" y="150746"/>
                </a:lnTo>
                <a:lnTo>
                  <a:pt x="11554448" y="109060"/>
                </a:lnTo>
                <a:lnTo>
                  <a:pt x="11844360" y="60367"/>
                </a:lnTo>
                <a:lnTo>
                  <a:pt x="12132996" y="10623"/>
                </a:lnTo>
                <a:close/>
              </a:path>
            </a:pathLst>
          </a:custGeom>
          <a:solidFill>
            <a:srgbClr val="FFFFFF"/>
          </a:solidFill>
          <a:ln>
            <a:noFill/>
          </a:ln>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grpSp>
        <p:nvGrpSpPr>
          <p:cNvPr id="14" name="Group 13">
            <a:extLst>
              <a:ext uri="{FF2B5EF4-FFF2-40B4-BE49-F238E27FC236}">
                <a16:creationId xmlns:a16="http://schemas.microsoft.com/office/drawing/2014/main" id="{992A2039-50D4-4D49-A79F-C82A1D91316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5" name="Rectangle 14">
              <a:extLst>
                <a:ext uri="{FF2B5EF4-FFF2-40B4-BE49-F238E27FC236}">
                  <a16:creationId xmlns:a16="http://schemas.microsoft.com/office/drawing/2014/main" id="{CC1C7165-8A3A-44EB-88D0-4EFA36A004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6" name="Freeform 5">
              <a:extLst>
                <a:ext uri="{FF2B5EF4-FFF2-40B4-BE49-F238E27FC236}">
                  <a16:creationId xmlns:a16="http://schemas.microsoft.com/office/drawing/2014/main" id="{A1081473-BB93-49A4-B605-4E20537397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p>
      </p:grpSp>
      <p:sp>
        <p:nvSpPr>
          <p:cNvPr id="2" name="Title 1">
            <a:extLst>
              <a:ext uri="{FF2B5EF4-FFF2-40B4-BE49-F238E27FC236}">
                <a16:creationId xmlns:a16="http://schemas.microsoft.com/office/drawing/2014/main" id="{AFE7B229-F904-41E5-A674-0040E433D13E}"/>
              </a:ext>
            </a:extLst>
          </p:cNvPr>
          <p:cNvSpPr>
            <a:spLocks noGrp="1"/>
          </p:cNvSpPr>
          <p:nvPr>
            <p:ph type="title"/>
          </p:nvPr>
        </p:nvSpPr>
        <p:spPr>
          <a:xfrm>
            <a:off x="1683171" y="838200"/>
            <a:ext cx="8825659" cy="977902"/>
          </a:xfrm>
        </p:spPr>
        <p:txBody>
          <a:bodyPr>
            <a:normAutofit/>
          </a:bodyPr>
          <a:lstStyle/>
          <a:p>
            <a:pPr algn="ctr"/>
            <a:r>
              <a:rPr lang="en-US">
                <a:solidFill>
                  <a:srgbClr val="EBEBEB"/>
                </a:solidFill>
              </a:rPr>
              <a:t>Significance of the Study</a:t>
            </a:r>
          </a:p>
        </p:txBody>
      </p:sp>
      <p:sp>
        <p:nvSpPr>
          <p:cNvPr id="3" name="Content Placeholder 2">
            <a:extLst>
              <a:ext uri="{FF2B5EF4-FFF2-40B4-BE49-F238E27FC236}">
                <a16:creationId xmlns:a16="http://schemas.microsoft.com/office/drawing/2014/main" id="{FCE9258F-7C85-4D75-BB5D-414735993D2A}"/>
              </a:ext>
            </a:extLst>
          </p:cNvPr>
          <p:cNvSpPr>
            <a:spLocks noGrp="1"/>
          </p:cNvSpPr>
          <p:nvPr>
            <p:ph idx="1"/>
          </p:nvPr>
        </p:nvSpPr>
        <p:spPr>
          <a:xfrm>
            <a:off x="1366684" y="2399071"/>
            <a:ext cx="9665109" cy="3620728"/>
          </a:xfrm>
        </p:spPr>
        <p:txBody>
          <a:bodyPr vert="horz" lIns="91440" tIns="45720" rIns="91440" bIns="45720" rtlCol="0">
            <a:normAutofit lnSpcReduction="10000"/>
          </a:bodyPr>
          <a:lstStyle/>
          <a:p>
            <a:pPr marL="0" indent="0">
              <a:buNone/>
            </a:pPr>
            <a:r>
              <a:rPr lang="en-US" sz="2000" dirty="0">
                <a:solidFill>
                  <a:srgbClr val="404040"/>
                </a:solidFill>
              </a:rPr>
              <a:t>By examining FBAs, behavior interventions, staff knowledge and skills of FBAs and BIPs, this researcher aimed to:</a:t>
            </a:r>
          </a:p>
          <a:p>
            <a:pPr marL="0" indent="0">
              <a:buNone/>
            </a:pPr>
            <a:endParaRPr lang="en-US" sz="2000" dirty="0">
              <a:solidFill>
                <a:srgbClr val="404040"/>
              </a:solidFill>
            </a:endParaRPr>
          </a:p>
          <a:p>
            <a:pPr marL="0" indent="0">
              <a:buNone/>
            </a:pPr>
            <a:r>
              <a:rPr lang="en-US" sz="2000" dirty="0">
                <a:solidFill>
                  <a:srgbClr val="404040"/>
                </a:solidFill>
              </a:rPr>
              <a:t>1. 	Add to the body of work focused on the importance of improving 	the implementation of FBAs and behavior interventions and supports for 	students who exhibit problematic behaviors </a:t>
            </a:r>
          </a:p>
          <a:p>
            <a:pPr marL="0" indent="0">
              <a:buNone/>
            </a:pPr>
            <a:endParaRPr lang="en-US" sz="2000" dirty="0">
              <a:solidFill>
                <a:srgbClr val="404040"/>
              </a:solidFill>
            </a:endParaRPr>
          </a:p>
          <a:p>
            <a:pPr marL="0" indent="0">
              <a:buNone/>
            </a:pPr>
            <a:r>
              <a:rPr lang="en-US" sz="2000" dirty="0">
                <a:solidFill>
                  <a:srgbClr val="404040"/>
                </a:solidFill>
              </a:rPr>
              <a:t>2.   Support the need for staff training aimed at increasing staff skill sets 	and knowledge of FBAs and BIPs in order to reduce student 	inappropriate behaviors and improve teaching and learning. </a:t>
            </a:r>
          </a:p>
        </p:txBody>
      </p:sp>
    </p:spTree>
    <p:extLst>
      <p:ext uri="{BB962C8B-B14F-4D97-AF65-F5344CB8AC3E}">
        <p14:creationId xmlns:p14="http://schemas.microsoft.com/office/powerpoint/2010/main" val="148476852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0E8D1-7A51-4560-8587-1AD12EA4B4A4}"/>
              </a:ext>
            </a:extLst>
          </p:cNvPr>
          <p:cNvSpPr>
            <a:spLocks noGrp="1"/>
          </p:cNvSpPr>
          <p:nvPr>
            <p:ph type="title"/>
          </p:nvPr>
        </p:nvSpPr>
        <p:spPr/>
        <p:txBody>
          <a:bodyPr/>
          <a:lstStyle/>
          <a:p>
            <a:r>
              <a:rPr lang="en-US"/>
              <a:t>Research Design</a:t>
            </a:r>
            <a:endParaRPr lang="en-US" dirty="0"/>
          </a:p>
        </p:txBody>
      </p:sp>
      <p:sp>
        <p:nvSpPr>
          <p:cNvPr id="3" name="Content Placeholder 2">
            <a:extLst>
              <a:ext uri="{FF2B5EF4-FFF2-40B4-BE49-F238E27FC236}">
                <a16:creationId xmlns:a16="http://schemas.microsoft.com/office/drawing/2014/main" id="{3F6F1642-3E35-47C0-885A-37D188E6FB06}"/>
              </a:ext>
            </a:extLst>
          </p:cNvPr>
          <p:cNvSpPr>
            <a:spLocks noGrp="1"/>
          </p:cNvSpPr>
          <p:nvPr>
            <p:ph idx="1"/>
          </p:nvPr>
        </p:nvSpPr>
        <p:spPr>
          <a:xfrm>
            <a:off x="854448" y="2456017"/>
            <a:ext cx="10218074" cy="4132600"/>
          </a:xfrm>
        </p:spPr>
        <p:txBody>
          <a:bodyPr vert="horz" lIns="91440" tIns="45720" rIns="91440" bIns="45720" rtlCol="0" anchor="t">
            <a:normAutofit/>
          </a:bodyPr>
          <a:lstStyle/>
          <a:p>
            <a:r>
              <a:rPr lang="en-US" sz="2400"/>
              <a:t>Quantitative Non-experimental Research Design</a:t>
            </a:r>
            <a:endParaRPr lang="en-US" sz="2400" dirty="0"/>
          </a:p>
          <a:p>
            <a:r>
              <a:rPr lang="en-US" sz="2400"/>
              <a:t>Survey instrument</a:t>
            </a:r>
            <a:endParaRPr lang="en-US" sz="2400" dirty="0"/>
          </a:p>
          <a:p>
            <a:r>
              <a:rPr lang="en-US" sz="2400"/>
              <a:t>42 items </a:t>
            </a:r>
            <a:endParaRPr lang="en-US" sz="2400" dirty="0"/>
          </a:p>
          <a:p>
            <a:r>
              <a:rPr lang="en-US" sz="2400"/>
              <a:t>Partcipant informed consent – 1 item</a:t>
            </a:r>
            <a:endParaRPr lang="en-US" sz="2400" dirty="0"/>
          </a:p>
          <a:p>
            <a:pPr lvl="1"/>
            <a:r>
              <a:rPr lang="en-US" sz="2400"/>
              <a:t>Demographic - 10 tems </a:t>
            </a:r>
            <a:endParaRPr lang="en-US" sz="2400" dirty="0"/>
          </a:p>
          <a:p>
            <a:pPr lvl="1"/>
            <a:r>
              <a:rPr lang="en-US" sz="2400"/>
              <a:t>FBA and BIP – 21 items </a:t>
            </a:r>
            <a:endParaRPr lang="en-US" sz="2400" dirty="0"/>
          </a:p>
          <a:p>
            <a:pPr lvl="1"/>
            <a:r>
              <a:rPr lang="en-US" sz="2400"/>
              <a:t>Training and needs on FBA and behavior interventions - 10 items </a:t>
            </a:r>
            <a:endParaRPr lang="en-US" sz="2400" dirty="0"/>
          </a:p>
          <a:p>
            <a:endParaRPr lang="en-US" sz="2400" dirty="0"/>
          </a:p>
          <a:p>
            <a:endParaRPr lang="en-US" dirty="0"/>
          </a:p>
        </p:txBody>
      </p:sp>
    </p:spTree>
    <p:extLst>
      <p:ext uri="{BB962C8B-B14F-4D97-AF65-F5344CB8AC3E}">
        <p14:creationId xmlns:p14="http://schemas.microsoft.com/office/powerpoint/2010/main" val="2097451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Study Participants</a:t>
            </a:r>
          </a:p>
        </p:txBody>
      </p:sp>
      <p:sp>
        <p:nvSpPr>
          <p:cNvPr id="3" name="Content Placeholder 2"/>
          <p:cNvSpPr>
            <a:spLocks noGrp="1"/>
          </p:cNvSpPr>
          <p:nvPr>
            <p:ph idx="1"/>
          </p:nvPr>
        </p:nvSpPr>
        <p:spPr/>
        <p:txBody>
          <a:bodyPr>
            <a:normAutofit/>
          </a:bodyPr>
          <a:lstStyle/>
          <a:p>
            <a:r>
              <a:rPr lang="en-US" sz="2000" dirty="0"/>
              <a:t>81 Special Education Teachers</a:t>
            </a:r>
          </a:p>
          <a:p>
            <a:r>
              <a:rPr lang="en-US" sz="2000" dirty="0"/>
              <a:t>53 Administrators</a:t>
            </a:r>
          </a:p>
          <a:p>
            <a:r>
              <a:rPr lang="en-US" sz="2000" dirty="0"/>
              <a:t>29 General Education Teachers</a:t>
            </a:r>
          </a:p>
          <a:p>
            <a:r>
              <a:rPr lang="en-US" sz="2000" dirty="0"/>
              <a:t>163 Participants</a:t>
            </a:r>
          </a:p>
        </p:txBody>
      </p:sp>
    </p:spTree>
    <p:extLst>
      <p:ext uri="{BB962C8B-B14F-4D97-AF65-F5344CB8AC3E}">
        <p14:creationId xmlns:p14="http://schemas.microsoft.com/office/powerpoint/2010/main" val="2201036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4733</TotalTime>
  <Words>2233</Words>
  <Application>Microsoft Office PowerPoint</Application>
  <PresentationFormat>Widescreen</PresentationFormat>
  <Paragraphs>181</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Century Gothic</vt:lpstr>
      <vt:lpstr>Times New Roman</vt:lpstr>
      <vt:lpstr>Wingdings</vt:lpstr>
      <vt:lpstr>Wingdings 3</vt:lpstr>
      <vt:lpstr>Ion Boardroom</vt:lpstr>
      <vt:lpstr>Examining the Implementation of Functional Behavior Assessments and Behavior Intervention Plans</vt:lpstr>
      <vt:lpstr>Background</vt:lpstr>
      <vt:lpstr>Problem Statement</vt:lpstr>
      <vt:lpstr>Purpose</vt:lpstr>
      <vt:lpstr>Review of Literature</vt:lpstr>
      <vt:lpstr>Review of Literature</vt:lpstr>
      <vt:lpstr>Significance of the Study</vt:lpstr>
      <vt:lpstr>Research Design</vt:lpstr>
      <vt:lpstr>Study Participants</vt:lpstr>
      <vt:lpstr>Procedures</vt:lpstr>
      <vt:lpstr>Research Questions</vt:lpstr>
      <vt:lpstr>Data Analysis</vt:lpstr>
      <vt:lpstr>Research Question 1 Findings and Conclusion</vt:lpstr>
      <vt:lpstr>Research Question 2 Findings and Conclusion</vt:lpstr>
      <vt:lpstr>Research Question 3 Findings and Conclusion</vt:lpstr>
      <vt:lpstr>Research Question 4 Findings and Conclusion</vt:lpstr>
      <vt:lpstr>Implications</vt:lpstr>
      <vt:lpstr>Conclusions</vt:lpstr>
      <vt:lpstr>Limitations</vt:lpstr>
      <vt:lpstr>Recommendations</vt:lpstr>
      <vt:lpstr>References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Implementation of Functional Behavior Assessments and Behavior Intervention Behaviors</dc:title>
  <dc:creator>Vedia Page</dc:creator>
  <cp:lastModifiedBy>Kelly Brown</cp:lastModifiedBy>
  <cp:revision>4008</cp:revision>
  <cp:lastPrinted>2021-03-17T14:40:33Z</cp:lastPrinted>
  <dcterms:created xsi:type="dcterms:W3CDTF">2019-05-30T03:09:25Z</dcterms:created>
  <dcterms:modified xsi:type="dcterms:W3CDTF">2021-03-17T15:07:04Z</dcterms:modified>
</cp:coreProperties>
</file>