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13.xml" ContentType="application/vnd.openxmlformats-officedocument.presentationml.notesSlid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notesSlides/notesSlide14.xml" ContentType="application/vnd.openxmlformats-officedocument.presentationml.notesSlid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notesMasterIdLst>
    <p:notesMasterId r:id="rId29"/>
  </p:notesMasterIdLst>
  <p:handoutMasterIdLst>
    <p:handoutMasterId r:id="rId30"/>
  </p:handoutMasterIdLst>
  <p:sldIdLst>
    <p:sldId id="256" r:id="rId5"/>
    <p:sldId id="277" r:id="rId6"/>
    <p:sldId id="259" r:id="rId7"/>
    <p:sldId id="306" r:id="rId8"/>
    <p:sldId id="308" r:id="rId9"/>
    <p:sldId id="295" r:id="rId10"/>
    <p:sldId id="314" r:id="rId11"/>
    <p:sldId id="280" r:id="rId12"/>
    <p:sldId id="282" r:id="rId13"/>
    <p:sldId id="269" r:id="rId14"/>
    <p:sldId id="289" r:id="rId15"/>
    <p:sldId id="319" r:id="rId16"/>
    <p:sldId id="320" r:id="rId17"/>
    <p:sldId id="321" r:id="rId18"/>
    <p:sldId id="286" r:id="rId19"/>
    <p:sldId id="290" r:id="rId20"/>
    <p:sldId id="291" r:id="rId21"/>
    <p:sldId id="285" r:id="rId22"/>
    <p:sldId id="293" r:id="rId23"/>
    <p:sldId id="292" r:id="rId24"/>
    <p:sldId id="284" r:id="rId25"/>
    <p:sldId id="304" r:id="rId26"/>
    <p:sldId id="270" r:id="rId27"/>
    <p:sldId id="276" r:id="rId28"/>
  </p:sldIdLst>
  <p:sldSz cx="12192000" cy="6858000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Cassie Mecklenburg" initials="CM" lastIdx="1" clrIdx="0">
    <p:extLst>
      <p:ext uri="{19B8F6BF-5375-455C-9EA6-DF929625EA0E}">
        <p15:presenceInfo xmlns:p15="http://schemas.microsoft.com/office/powerpoint/2012/main" userId="Cassie Mecklenburg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DFC6A65-BBF7-46AF-A61D-4EAA099422B4}" v="14" dt="2020-04-01T18:46:19.83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27" autoAdjust="0"/>
    <p:restoredTop sz="89530" autoAdjust="0"/>
  </p:normalViewPr>
  <p:slideViewPr>
    <p:cSldViewPr snapToGrid="0">
      <p:cViewPr varScale="1">
        <p:scale>
          <a:sx n="63" d="100"/>
          <a:sy n="63" d="100"/>
        </p:scale>
        <p:origin x="96" y="810"/>
      </p:cViewPr>
      <p:guideLst/>
    </p:cSldViewPr>
  </p:slideViewPr>
  <p:outlineViewPr>
    <p:cViewPr>
      <p:scale>
        <a:sx n="33" d="100"/>
        <a:sy n="33" d="100"/>
      </p:scale>
      <p:origin x="0" y="-33544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1" d="100"/>
          <a:sy n="81" d="100"/>
        </p:scale>
        <p:origin x="2022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notesMaster" Target="notesMasters/notes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presProps" Target="presProps.xml"/><Relationship Id="rId37" Type="http://schemas.microsoft.com/office/2016/11/relationships/changesInfo" Target="changesInfos/changesInfo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microsoft.com/office/2015/10/relationships/revisionInfo" Target="revisionInfo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commentAuthors" Target="commentAuthor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handoutMaster" Target="handoutMasters/handoutMaster1.xml"/><Relationship Id="rId35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assie Mecklenburg" userId="c52f1218-197a-4ea5-bf5b-bbc245fd416c" providerId="ADAL" clId="{1DFC6A65-BBF7-46AF-A61D-4EAA099422B4}"/>
    <pc:docChg chg="custSel modSld">
      <pc:chgData name="Cassie Mecklenburg" userId="c52f1218-197a-4ea5-bf5b-bbc245fd416c" providerId="ADAL" clId="{1DFC6A65-BBF7-46AF-A61D-4EAA099422B4}" dt="2020-04-01T18:46:37.431" v="25" actId="20577"/>
      <pc:docMkLst>
        <pc:docMk/>
      </pc:docMkLst>
      <pc:sldChg chg="modSp">
        <pc:chgData name="Cassie Mecklenburg" userId="c52f1218-197a-4ea5-bf5b-bbc245fd416c" providerId="ADAL" clId="{1DFC6A65-BBF7-46AF-A61D-4EAA099422B4}" dt="2020-04-01T18:46:37.431" v="25" actId="20577"/>
        <pc:sldMkLst>
          <pc:docMk/>
          <pc:sldMk cId="912636207" sldId="256"/>
        </pc:sldMkLst>
        <pc:spChg chg="mod">
          <ac:chgData name="Cassie Mecklenburg" userId="c52f1218-197a-4ea5-bf5b-bbc245fd416c" providerId="ADAL" clId="{1DFC6A65-BBF7-46AF-A61D-4EAA099422B4}" dt="2020-04-01T18:46:37.431" v="25" actId="20577"/>
          <ac:spMkLst>
            <pc:docMk/>
            <pc:sldMk cId="912636207" sldId="256"/>
            <ac:spMk id="3" creationId="{78138C37-87C3-4C69-B736-A73E5DC8EB56}"/>
          </ac:spMkLst>
        </pc:spChg>
      </pc:sldChg>
    </pc:docChg>
  </pc:docChgLst>
  <pc:docChgLst>
    <pc:chgData name="Cassie Mecklenburg" userId="c52f1218-197a-4ea5-bf5b-bbc245fd416c" providerId="ADAL" clId="{015137D3-390F-4A85-8C0A-81B82EA3FB7B}"/>
    <pc:docChg chg="modSld">
      <pc:chgData name="Cassie Mecklenburg" userId="c52f1218-197a-4ea5-bf5b-bbc245fd416c" providerId="ADAL" clId="{015137D3-390F-4A85-8C0A-81B82EA3FB7B}" dt="2020-03-11T00:14:41.283" v="40"/>
      <pc:docMkLst>
        <pc:docMk/>
      </pc:docMkLst>
      <pc:sldChg chg="modNotesTx">
        <pc:chgData name="Cassie Mecklenburg" userId="c52f1218-197a-4ea5-bf5b-bbc245fd416c" providerId="ADAL" clId="{015137D3-390F-4A85-8C0A-81B82EA3FB7B}" dt="2020-03-11T00:09:59.929" v="0" actId="6549"/>
        <pc:sldMkLst>
          <pc:docMk/>
          <pc:sldMk cId="912636207" sldId="256"/>
        </pc:sldMkLst>
      </pc:sldChg>
      <pc:sldChg chg="modNotesTx">
        <pc:chgData name="Cassie Mecklenburg" userId="c52f1218-197a-4ea5-bf5b-bbc245fd416c" providerId="ADAL" clId="{015137D3-390F-4A85-8C0A-81B82EA3FB7B}" dt="2020-03-11T00:10:07.900" v="3" actId="6549"/>
        <pc:sldMkLst>
          <pc:docMk/>
          <pc:sldMk cId="3883293145" sldId="259"/>
        </pc:sldMkLst>
      </pc:sldChg>
      <pc:sldChg chg="modAnim modNotesTx">
        <pc:chgData name="Cassie Mecklenburg" userId="c52f1218-197a-4ea5-bf5b-bbc245fd416c" providerId="ADAL" clId="{015137D3-390F-4A85-8C0A-81B82EA3FB7B}" dt="2020-03-11T00:12:37.447" v="35"/>
        <pc:sldMkLst>
          <pc:docMk/>
          <pc:sldMk cId="589703311" sldId="269"/>
        </pc:sldMkLst>
      </pc:sldChg>
      <pc:sldChg chg="modNotesTx">
        <pc:chgData name="Cassie Mecklenburg" userId="c52f1218-197a-4ea5-bf5b-bbc245fd416c" providerId="ADAL" clId="{015137D3-390F-4A85-8C0A-81B82EA3FB7B}" dt="2020-03-11T00:10:05.212" v="2" actId="6549"/>
        <pc:sldMkLst>
          <pc:docMk/>
          <pc:sldMk cId="3025250551" sldId="277"/>
        </pc:sldMkLst>
      </pc:sldChg>
      <pc:sldChg chg="modNotesTx">
        <pc:chgData name="Cassie Mecklenburg" userId="c52f1218-197a-4ea5-bf5b-bbc245fd416c" providerId="ADAL" clId="{015137D3-390F-4A85-8C0A-81B82EA3FB7B}" dt="2020-03-11T00:10:25.006" v="8" actId="6549"/>
        <pc:sldMkLst>
          <pc:docMk/>
          <pc:sldMk cId="2790411772" sldId="280"/>
        </pc:sldMkLst>
      </pc:sldChg>
      <pc:sldChg chg="modNotesTx">
        <pc:chgData name="Cassie Mecklenburg" userId="c52f1218-197a-4ea5-bf5b-bbc245fd416c" providerId="ADAL" clId="{015137D3-390F-4A85-8C0A-81B82EA3FB7B}" dt="2020-03-11T00:10:29.319" v="9" actId="6549"/>
        <pc:sldMkLst>
          <pc:docMk/>
          <pc:sldMk cId="2640305114" sldId="282"/>
        </pc:sldMkLst>
      </pc:sldChg>
      <pc:sldChg chg="modNotesTx">
        <pc:chgData name="Cassie Mecklenburg" userId="c52f1218-197a-4ea5-bf5b-bbc245fd416c" providerId="ADAL" clId="{015137D3-390F-4A85-8C0A-81B82EA3FB7B}" dt="2020-03-11T00:11:11.856" v="25" actId="6549"/>
        <pc:sldMkLst>
          <pc:docMk/>
          <pc:sldMk cId="1547559903" sldId="284"/>
        </pc:sldMkLst>
      </pc:sldChg>
      <pc:sldChg chg="modNotesTx">
        <pc:chgData name="Cassie Mecklenburg" userId="c52f1218-197a-4ea5-bf5b-bbc245fd416c" providerId="ADAL" clId="{015137D3-390F-4A85-8C0A-81B82EA3FB7B}" dt="2020-03-11T00:11:01.864" v="22" actId="6549"/>
        <pc:sldMkLst>
          <pc:docMk/>
          <pc:sldMk cId="2041786212" sldId="285"/>
        </pc:sldMkLst>
      </pc:sldChg>
      <pc:sldChg chg="modNotesTx">
        <pc:chgData name="Cassie Mecklenburg" userId="c52f1218-197a-4ea5-bf5b-bbc245fd416c" providerId="ADAL" clId="{015137D3-390F-4A85-8C0A-81B82EA3FB7B}" dt="2020-03-11T00:10:52.794" v="19" actId="6549"/>
        <pc:sldMkLst>
          <pc:docMk/>
          <pc:sldMk cId="1607537598" sldId="286"/>
        </pc:sldMkLst>
      </pc:sldChg>
      <pc:sldChg chg="modNotesTx">
        <pc:chgData name="Cassie Mecklenburg" userId="c52f1218-197a-4ea5-bf5b-bbc245fd416c" providerId="ADAL" clId="{015137D3-390F-4A85-8C0A-81B82EA3FB7B}" dt="2020-03-11T00:10:36.987" v="11" actId="6549"/>
        <pc:sldMkLst>
          <pc:docMk/>
          <pc:sldMk cId="1426212554" sldId="289"/>
        </pc:sldMkLst>
      </pc:sldChg>
      <pc:sldChg chg="modNotesTx">
        <pc:chgData name="Cassie Mecklenburg" userId="c52f1218-197a-4ea5-bf5b-bbc245fd416c" providerId="ADAL" clId="{015137D3-390F-4A85-8C0A-81B82EA3FB7B}" dt="2020-03-11T00:10:55.817" v="20" actId="6549"/>
        <pc:sldMkLst>
          <pc:docMk/>
          <pc:sldMk cId="3000617444" sldId="290"/>
        </pc:sldMkLst>
      </pc:sldChg>
      <pc:sldChg chg="modNotesTx">
        <pc:chgData name="Cassie Mecklenburg" userId="c52f1218-197a-4ea5-bf5b-bbc245fd416c" providerId="ADAL" clId="{015137D3-390F-4A85-8C0A-81B82EA3FB7B}" dt="2020-03-11T00:10:58.911" v="21" actId="6549"/>
        <pc:sldMkLst>
          <pc:docMk/>
          <pc:sldMk cId="589290137" sldId="291"/>
        </pc:sldMkLst>
      </pc:sldChg>
      <pc:sldChg chg="modNotesTx">
        <pc:chgData name="Cassie Mecklenburg" userId="c52f1218-197a-4ea5-bf5b-bbc245fd416c" providerId="ADAL" clId="{015137D3-390F-4A85-8C0A-81B82EA3FB7B}" dt="2020-03-11T00:11:08.355" v="24" actId="6549"/>
        <pc:sldMkLst>
          <pc:docMk/>
          <pc:sldMk cId="2637274853" sldId="292"/>
        </pc:sldMkLst>
      </pc:sldChg>
      <pc:sldChg chg="modNotesTx">
        <pc:chgData name="Cassie Mecklenburg" userId="c52f1218-197a-4ea5-bf5b-bbc245fd416c" providerId="ADAL" clId="{015137D3-390F-4A85-8C0A-81B82EA3FB7B}" dt="2020-03-11T00:11:04.867" v="23" actId="6549"/>
        <pc:sldMkLst>
          <pc:docMk/>
          <pc:sldMk cId="2296952167" sldId="293"/>
        </pc:sldMkLst>
      </pc:sldChg>
      <pc:sldChg chg="modNotesTx">
        <pc:chgData name="Cassie Mecklenburg" userId="c52f1218-197a-4ea5-bf5b-bbc245fd416c" providerId="ADAL" clId="{015137D3-390F-4A85-8C0A-81B82EA3FB7B}" dt="2020-03-11T00:11:36.712" v="28" actId="5793"/>
        <pc:sldMkLst>
          <pc:docMk/>
          <pc:sldMk cId="1583061404" sldId="295"/>
        </pc:sldMkLst>
      </pc:sldChg>
      <pc:sldChg chg="modNotesTx">
        <pc:chgData name="Cassie Mecklenburg" userId="c52f1218-197a-4ea5-bf5b-bbc245fd416c" providerId="ADAL" clId="{015137D3-390F-4A85-8C0A-81B82EA3FB7B}" dt="2020-03-11T00:11:16.258" v="26" actId="6549"/>
        <pc:sldMkLst>
          <pc:docMk/>
          <pc:sldMk cId="3445369292" sldId="304"/>
        </pc:sldMkLst>
      </pc:sldChg>
      <pc:sldChg chg="modNotesTx">
        <pc:chgData name="Cassie Mecklenburg" userId="c52f1218-197a-4ea5-bf5b-bbc245fd416c" providerId="ADAL" clId="{015137D3-390F-4A85-8C0A-81B82EA3FB7B}" dt="2020-03-11T00:10:11.697" v="4" actId="6549"/>
        <pc:sldMkLst>
          <pc:docMk/>
          <pc:sldMk cId="904221497" sldId="306"/>
        </pc:sldMkLst>
      </pc:sldChg>
      <pc:sldChg chg="modAnim modNotesTx">
        <pc:chgData name="Cassie Mecklenburg" userId="c52f1218-197a-4ea5-bf5b-bbc245fd416c" providerId="ADAL" clId="{015137D3-390F-4A85-8C0A-81B82EA3FB7B}" dt="2020-03-11T00:14:41.283" v="40"/>
        <pc:sldMkLst>
          <pc:docMk/>
          <pc:sldMk cId="2896735779" sldId="308"/>
        </pc:sldMkLst>
      </pc:sldChg>
      <pc:sldChg chg="modNotesTx">
        <pc:chgData name="Cassie Mecklenburg" userId="c52f1218-197a-4ea5-bf5b-bbc245fd416c" providerId="ADAL" clId="{015137D3-390F-4A85-8C0A-81B82EA3FB7B}" dt="2020-03-11T00:10:22.321" v="7" actId="6549"/>
        <pc:sldMkLst>
          <pc:docMk/>
          <pc:sldMk cId="221585394" sldId="314"/>
        </pc:sldMkLst>
      </pc:sldChg>
      <pc:sldChg chg="modNotesTx">
        <pc:chgData name="Cassie Mecklenburg" userId="c52f1218-197a-4ea5-bf5b-bbc245fd416c" providerId="ADAL" clId="{015137D3-390F-4A85-8C0A-81B82EA3FB7B}" dt="2020-03-11T00:10:40.898" v="12" actId="6549"/>
        <pc:sldMkLst>
          <pc:docMk/>
          <pc:sldMk cId="3158879608" sldId="319"/>
        </pc:sldMkLst>
      </pc:sldChg>
      <pc:sldChg chg="modNotesTx">
        <pc:chgData name="Cassie Mecklenburg" userId="c52f1218-197a-4ea5-bf5b-bbc245fd416c" providerId="ADAL" clId="{015137D3-390F-4A85-8C0A-81B82EA3FB7B}" dt="2020-03-11T00:10:46.212" v="16" actId="5793"/>
        <pc:sldMkLst>
          <pc:docMk/>
          <pc:sldMk cId="1048404383" sldId="320"/>
        </pc:sldMkLst>
      </pc:sldChg>
      <pc:sldChg chg="modNotesTx">
        <pc:chgData name="Cassie Mecklenburg" userId="c52f1218-197a-4ea5-bf5b-bbc245fd416c" providerId="ADAL" clId="{015137D3-390F-4A85-8C0A-81B82EA3FB7B}" dt="2020-03-11T00:10:49.929" v="18" actId="5793"/>
        <pc:sldMkLst>
          <pc:docMk/>
          <pc:sldMk cId="3677465460" sldId="321"/>
        </pc:sldMkLst>
      </pc:sldChg>
    </pc:docChg>
  </pc:docChgLst>
</pc:chgInfo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https://olivetnazarene1-my.sharepoint.com/personal/cmartin_olivet_edu/Documents/01DoctoralProgram/Dissertation%20Resources/Study/SurveyResults8.18.19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https://olivetnazarene1-my.sharepoint.com/personal/cmartin_olivet_edu/Documents/01DoctoralProgram/Dissertation%20Resources/Study/SurveyResults8.18.19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https://olivetnazarene1-my.sharepoint.com/personal/cmartin_olivet_edu/Documents/01DoctoralProgram/Dissertation%20Resources/Study/SurveyResults8.18.19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https://olivetnazarene1-my.sharepoint.com/personal/cmartin_olivet_edu/Documents/01DoctoralProgram/Dissertation%20Resources/Study/SurveyResults8.18.19.xlsx" TargetMode="External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oleObject" Target="https://olivetnazarene1-my.sharepoint.com/personal/cmartin_olivet_edu/Documents/01DoctoralProgram/Dissertation%20Resources/Study/SurveyResults8.18.19.xlsx" TargetMode="External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oleObject" Target="https://olivetnazarene1-my.sharepoint.com/personal/cmartin_olivet_edu/Documents/01DoctoralProgram/Dissertation%20Resources/Study/SurveyResults8.18.19.xlsx" TargetMode="External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1"/>
    </mc:Choice>
    <mc:Fallback>
      <c:style val="1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dk1">
                <a:tint val="88500"/>
              </a:schemeClr>
            </a:solidFill>
            <a:ln>
              <a:noFill/>
            </a:ln>
            <a:effectLst/>
          </c:spPr>
          <c:invertIfNegative val="0"/>
          <c:cat>
            <c:strRef>
              <c:f>AgeGenderRA.AttPrac!$Z$27:$Z$33</c:f>
              <c:strCache>
                <c:ptCount val="7"/>
                <c:pt idx="0">
                  <c:v>18-24</c:v>
                </c:pt>
                <c:pt idx="1">
                  <c:v>25-34</c:v>
                </c:pt>
                <c:pt idx="2">
                  <c:v>35-44</c:v>
                </c:pt>
                <c:pt idx="3">
                  <c:v>45-54</c:v>
                </c:pt>
                <c:pt idx="4">
                  <c:v>55-64</c:v>
                </c:pt>
                <c:pt idx="5">
                  <c:v>65+</c:v>
                </c:pt>
                <c:pt idx="6">
                  <c:v>Overall Mean</c:v>
                </c:pt>
              </c:strCache>
            </c:strRef>
          </c:cat>
          <c:val>
            <c:numRef>
              <c:f>AgeGenderRA.AttPrac!$AA$27:$AA$33</c:f>
              <c:numCache>
                <c:formatCode>0.00</c:formatCode>
                <c:ptCount val="7"/>
                <c:pt idx="0">
                  <c:v>1.7500000000000004</c:v>
                </c:pt>
                <c:pt idx="1">
                  <c:v>1.7128099173553724</c:v>
                </c:pt>
                <c:pt idx="2">
                  <c:v>1.8087121212121211</c:v>
                </c:pt>
                <c:pt idx="3">
                  <c:v>2.1913875598086126</c:v>
                </c:pt>
                <c:pt idx="4">
                  <c:v>2.041666666666667</c:v>
                </c:pt>
                <c:pt idx="5">
                  <c:v>1.8006993006993011</c:v>
                </c:pt>
                <c:pt idx="6">
                  <c:v>1.8985389610389596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738-4E85-A4D2-9B513828C14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178722088"/>
        <c:axId val="1178716184"/>
      </c:barChart>
      <c:catAx>
        <c:axId val="11787220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78716184"/>
        <c:crosses val="autoZero"/>
        <c:auto val="1"/>
        <c:lblAlgn val="ctr"/>
        <c:lblOffset val="100"/>
        <c:noMultiLvlLbl val="0"/>
      </c:catAx>
      <c:valAx>
        <c:axId val="11787161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7872208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</a:defRPr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1"/>
    </mc:Choice>
    <mc:Fallback>
      <c:style val="1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dk1">
                <a:tint val="88500"/>
              </a:schemeClr>
            </a:solidFill>
            <a:ln>
              <a:noFill/>
            </a:ln>
            <a:effectLst/>
          </c:spPr>
          <c:invertIfNegative val="0"/>
          <c:cat>
            <c:strRef>
              <c:f>AgeGenderRA.AttPrac!$Z$27:$Z$33</c:f>
              <c:strCache>
                <c:ptCount val="7"/>
                <c:pt idx="0">
                  <c:v>18-24</c:v>
                </c:pt>
                <c:pt idx="1">
                  <c:v>25-34</c:v>
                </c:pt>
                <c:pt idx="2">
                  <c:v>35-44</c:v>
                </c:pt>
                <c:pt idx="3">
                  <c:v>45-54</c:v>
                </c:pt>
                <c:pt idx="4">
                  <c:v>55-64</c:v>
                </c:pt>
                <c:pt idx="5">
                  <c:v>65+</c:v>
                </c:pt>
                <c:pt idx="6">
                  <c:v>Overall Mean</c:v>
                </c:pt>
              </c:strCache>
            </c:strRef>
          </c:cat>
          <c:val>
            <c:numRef>
              <c:f>AgeGenderRA.AttPrac!$AB$27:$AB$33</c:f>
              <c:numCache>
                <c:formatCode>0.00</c:formatCode>
                <c:ptCount val="7"/>
                <c:pt idx="0">
                  <c:v>1.9239766081871343</c:v>
                </c:pt>
                <c:pt idx="1">
                  <c:v>1.7120743034055728</c:v>
                </c:pt>
                <c:pt idx="2">
                  <c:v>1.8378947368421052</c:v>
                </c:pt>
                <c:pt idx="3">
                  <c:v>2.2493074792243761</c:v>
                </c:pt>
                <c:pt idx="4">
                  <c:v>1.9976076555023923</c:v>
                </c:pt>
                <c:pt idx="5">
                  <c:v>1.7631578947368418</c:v>
                </c:pt>
                <c:pt idx="6">
                  <c:v>1.9251012145749002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0C6-4B11-B4C2-F9AA6F76EAB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174231784"/>
        <c:axId val="1174225880"/>
      </c:barChart>
      <c:catAx>
        <c:axId val="11742317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74225880"/>
        <c:crosses val="autoZero"/>
        <c:auto val="1"/>
        <c:lblAlgn val="ctr"/>
        <c:lblOffset val="100"/>
        <c:noMultiLvlLbl val="0"/>
      </c:catAx>
      <c:valAx>
        <c:axId val="11742258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7423178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</a:defRPr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1"/>
    </mc:Choice>
    <mc:Fallback>
      <c:style val="1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dk1">
                <a:tint val="88500"/>
              </a:schemeClr>
            </a:solidFill>
            <a:ln>
              <a:noFill/>
            </a:ln>
            <a:effectLst/>
          </c:spPr>
          <c:invertIfNegative val="0"/>
          <c:cat>
            <c:strRef>
              <c:f>AgeGenderRA.AttPrac!$Z$36:$Z$39</c:f>
              <c:strCache>
                <c:ptCount val="4"/>
                <c:pt idx="0">
                  <c:v>Female</c:v>
                </c:pt>
                <c:pt idx="1">
                  <c:v>Male</c:v>
                </c:pt>
                <c:pt idx="2">
                  <c:v>Non-binary</c:v>
                </c:pt>
                <c:pt idx="3">
                  <c:v>Overall Mean</c:v>
                </c:pt>
              </c:strCache>
            </c:strRef>
          </c:cat>
          <c:val>
            <c:numRef>
              <c:f>AgeGenderRA.AttPrac!$AA$36:$AA$39</c:f>
              <c:numCache>
                <c:formatCode>0.00</c:formatCode>
                <c:ptCount val="4"/>
                <c:pt idx="0">
                  <c:v>1.872222222222222</c:v>
                </c:pt>
                <c:pt idx="1">
                  <c:v>2.0389610389610393</c:v>
                </c:pt>
                <c:pt idx="2">
                  <c:v>1.3181818181818181</c:v>
                </c:pt>
                <c:pt idx="3">
                  <c:v>1.8985389610389602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280-47F3-90AC-1CE8543F096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174224896"/>
        <c:axId val="1174225224"/>
      </c:barChart>
      <c:catAx>
        <c:axId val="117422489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74225224"/>
        <c:crosses val="autoZero"/>
        <c:auto val="1"/>
        <c:lblAlgn val="ctr"/>
        <c:lblOffset val="100"/>
        <c:noMultiLvlLbl val="0"/>
      </c:catAx>
      <c:valAx>
        <c:axId val="117422522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7422489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</a:defRPr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1"/>
    </mc:Choice>
    <mc:Fallback>
      <c:style val="1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dk1">
                <a:tint val="88500"/>
              </a:schemeClr>
            </a:solidFill>
            <a:ln>
              <a:noFill/>
            </a:ln>
            <a:effectLst/>
          </c:spPr>
          <c:invertIfNegative val="0"/>
          <c:cat>
            <c:strRef>
              <c:f>AgeGenderRA.AttPrac!$Z$36:$Z$39</c:f>
              <c:strCache>
                <c:ptCount val="4"/>
                <c:pt idx="0">
                  <c:v>Female</c:v>
                </c:pt>
                <c:pt idx="1">
                  <c:v>Male</c:v>
                </c:pt>
                <c:pt idx="2">
                  <c:v>Non-binary</c:v>
                </c:pt>
                <c:pt idx="3">
                  <c:v>Overall Mean</c:v>
                </c:pt>
              </c:strCache>
            </c:strRef>
          </c:cat>
          <c:val>
            <c:numRef>
              <c:f>AgeGenderRA.AttPrac!$AB$36:$AB$39</c:f>
              <c:numCache>
                <c:formatCode>0.00</c:formatCode>
                <c:ptCount val="4"/>
                <c:pt idx="0">
                  <c:v>1.9213696892834502</c:v>
                </c:pt>
                <c:pt idx="1">
                  <c:v>1.9421052631578948</c:v>
                </c:pt>
                <c:pt idx="2">
                  <c:v>1.8947368421052631</c:v>
                </c:pt>
                <c:pt idx="3">
                  <c:v>1.9251012145748996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C46-4B20-BF30-5151811102F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057908960"/>
        <c:axId val="1057906008"/>
      </c:barChart>
      <c:catAx>
        <c:axId val="105790896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057906008"/>
        <c:crosses val="autoZero"/>
        <c:auto val="1"/>
        <c:lblAlgn val="ctr"/>
        <c:lblOffset val="100"/>
        <c:noMultiLvlLbl val="0"/>
      </c:catAx>
      <c:valAx>
        <c:axId val="1057906008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05790896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</a:defRPr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1"/>
    </mc:Choice>
    <mc:Fallback>
      <c:style val="1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dk1">
                <a:tint val="88500"/>
              </a:schemeClr>
            </a:solidFill>
            <a:ln>
              <a:noFill/>
            </a:ln>
            <a:effectLst/>
          </c:spPr>
          <c:invertIfNegative val="0"/>
          <c:cat>
            <c:strRef>
              <c:f>AgeGenderRA.AttPrac!$Z$42:$Z$45</c:f>
              <c:strCache>
                <c:ptCount val="4"/>
                <c:pt idx="0">
                  <c:v>Christian</c:v>
                </c:pt>
                <c:pt idx="1">
                  <c:v>Other</c:v>
                </c:pt>
                <c:pt idx="2">
                  <c:v>Unaffiliated</c:v>
                </c:pt>
                <c:pt idx="3">
                  <c:v>Overall Mean</c:v>
                </c:pt>
              </c:strCache>
            </c:strRef>
          </c:cat>
          <c:val>
            <c:numRef>
              <c:f>AgeGenderRA.AttPrac!$AA$42:$AA$45</c:f>
              <c:numCache>
                <c:formatCode>0.00</c:formatCode>
                <c:ptCount val="4"/>
                <c:pt idx="0">
                  <c:v>1.945247933884297</c:v>
                </c:pt>
                <c:pt idx="1">
                  <c:v>1.7636363636363637</c:v>
                </c:pt>
                <c:pt idx="2">
                  <c:v>1.7177033492822962</c:v>
                </c:pt>
                <c:pt idx="3">
                  <c:v>1.8985389610389607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FF7-4BB3-8934-C4272FF832B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182152512"/>
        <c:axId val="1182154152"/>
      </c:barChart>
      <c:catAx>
        <c:axId val="11821525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82154152"/>
        <c:crosses val="autoZero"/>
        <c:auto val="1"/>
        <c:lblAlgn val="ctr"/>
        <c:lblOffset val="100"/>
        <c:noMultiLvlLbl val="0"/>
      </c:catAx>
      <c:valAx>
        <c:axId val="1182154152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8215251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</a:defRPr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1"/>
    </mc:Choice>
    <mc:Fallback>
      <c:style val="1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dk1">
                <a:tint val="88500"/>
              </a:schemeClr>
            </a:solidFill>
            <a:ln>
              <a:noFill/>
            </a:ln>
            <a:effectLst/>
          </c:spPr>
          <c:invertIfNegative val="0"/>
          <c:cat>
            <c:strRef>
              <c:f>AgeGenderRA.AttPrac!$Z$42:$Z$45</c:f>
              <c:strCache>
                <c:ptCount val="4"/>
                <c:pt idx="0">
                  <c:v>Christian</c:v>
                </c:pt>
                <c:pt idx="1">
                  <c:v>Other</c:v>
                </c:pt>
                <c:pt idx="2">
                  <c:v>Unaffiliated</c:v>
                </c:pt>
                <c:pt idx="3">
                  <c:v>Overall Mean</c:v>
                </c:pt>
              </c:strCache>
            </c:strRef>
          </c:cat>
          <c:val>
            <c:numRef>
              <c:f>AgeGenderRA.AttPrac!$AB$42:$AB$45</c:f>
              <c:numCache>
                <c:formatCode>0.00</c:formatCode>
                <c:ptCount val="4"/>
                <c:pt idx="0">
                  <c:v>1.9423558897243112</c:v>
                </c:pt>
                <c:pt idx="1">
                  <c:v>1.7105263157894735</c:v>
                </c:pt>
                <c:pt idx="2">
                  <c:v>1.888157894736842</c:v>
                </c:pt>
                <c:pt idx="3">
                  <c:v>1.9251012145749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EB8-401B-BB95-26D08DDBD3E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174235720"/>
        <c:axId val="1174226208"/>
      </c:barChart>
      <c:catAx>
        <c:axId val="11742357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74226208"/>
        <c:crosses val="autoZero"/>
        <c:auto val="1"/>
        <c:lblAlgn val="ctr"/>
        <c:lblOffset val="100"/>
        <c:noMultiLvlLbl val="0"/>
      </c:catAx>
      <c:valAx>
        <c:axId val="1174226208"/>
        <c:scaling>
          <c:orientation val="minMax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7423572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>
          <a:solidFill>
            <a:schemeClr val="tx1"/>
          </a:solidFill>
        </a:defRPr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20">
  <a:schemeClr val="dk1"/>
  <cs:variation>
    <a:tint val="88500"/>
  </cs:variation>
  <cs:variation>
    <a:tint val="55000"/>
  </cs:variation>
  <cs:variation>
    <a:tint val="75000"/>
  </cs:variation>
  <cs:variation>
    <a:tint val="98500"/>
  </cs:variation>
  <cs:variation>
    <a:tint val="30000"/>
  </cs:variation>
  <cs:variation>
    <a:tint val="60000"/>
  </cs:variation>
  <cs:variation>
    <a:tint val="8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20">
  <a:schemeClr val="dk1"/>
  <cs:variation>
    <a:tint val="88500"/>
  </cs:variation>
  <cs:variation>
    <a:tint val="55000"/>
  </cs:variation>
  <cs:variation>
    <a:tint val="75000"/>
  </cs:variation>
  <cs:variation>
    <a:tint val="98500"/>
  </cs:variation>
  <cs:variation>
    <a:tint val="30000"/>
  </cs:variation>
  <cs:variation>
    <a:tint val="60000"/>
  </cs:variation>
  <cs:variation>
    <a:tint val="8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20">
  <a:schemeClr val="dk1"/>
  <cs:variation>
    <a:tint val="88500"/>
  </cs:variation>
  <cs:variation>
    <a:tint val="55000"/>
  </cs:variation>
  <cs:variation>
    <a:tint val="75000"/>
  </cs:variation>
  <cs:variation>
    <a:tint val="98500"/>
  </cs:variation>
  <cs:variation>
    <a:tint val="30000"/>
  </cs:variation>
  <cs:variation>
    <a:tint val="60000"/>
  </cs:variation>
  <cs:variation>
    <a:tint val="8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20">
  <a:schemeClr val="dk1"/>
  <cs:variation>
    <a:tint val="88500"/>
  </cs:variation>
  <cs:variation>
    <a:tint val="55000"/>
  </cs:variation>
  <cs:variation>
    <a:tint val="75000"/>
  </cs:variation>
  <cs:variation>
    <a:tint val="98500"/>
  </cs:variation>
  <cs:variation>
    <a:tint val="30000"/>
  </cs:variation>
  <cs:variation>
    <a:tint val="60000"/>
  </cs:variation>
  <cs:variation>
    <a:tint val="8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20">
  <a:schemeClr val="dk1"/>
  <cs:variation>
    <a:tint val="88500"/>
  </cs:variation>
  <cs:variation>
    <a:tint val="55000"/>
  </cs:variation>
  <cs:variation>
    <a:tint val="75000"/>
  </cs:variation>
  <cs:variation>
    <a:tint val="98500"/>
  </cs:variation>
  <cs:variation>
    <a:tint val="30000"/>
  </cs:variation>
  <cs:variation>
    <a:tint val="60000"/>
  </cs:variation>
  <cs:variation>
    <a:tint val="8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20">
  <a:schemeClr val="dk1"/>
  <cs:variation>
    <a:tint val="88500"/>
  </cs:variation>
  <cs:variation>
    <a:tint val="55000"/>
  </cs:variation>
  <cs:variation>
    <a:tint val="75000"/>
  </cs:variation>
  <cs:variation>
    <a:tint val="98500"/>
  </cs:variation>
  <cs:variation>
    <a:tint val="30000"/>
  </cs:variation>
  <cs:variation>
    <a:tint val="60000"/>
  </cs:variation>
  <cs:variation>
    <a:tint val="8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dirty="0" smtClean="0"/>
              <a:t>Mecklenburg     #7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931863" y="8788482"/>
            <a:ext cx="3038475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357545-DC2A-4980-910A-0825D473DD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21048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4" tIns="46586" rIns="93174" bIns="46586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4" tIns="46586" rIns="93174" bIns="46586" rtlCol="0"/>
          <a:lstStyle>
            <a:lvl1pPr algn="r">
              <a:defRPr sz="1200"/>
            </a:lvl1pPr>
          </a:lstStyle>
          <a:p>
            <a:fld id="{B205FD16-5FD8-4DCD-8207-66FA423A4914}" type="datetimeFigureOut">
              <a:rPr lang="en-US" smtClean="0"/>
              <a:t>4/2/2020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4" tIns="46586" rIns="93174" bIns="46586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73893"/>
            <a:ext cx="5608320" cy="3660457"/>
          </a:xfrm>
          <a:prstGeom prst="rect">
            <a:avLst/>
          </a:prstGeom>
        </p:spPr>
        <p:txBody>
          <a:bodyPr vert="horz" lIns="93174" tIns="46586" rIns="93174" bIns="46586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4" tIns="46586" rIns="93174" bIns="46586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4" tIns="46586" rIns="93174" bIns="46586" rtlCol="0" anchor="b"/>
          <a:lstStyle>
            <a:lvl1pPr algn="r">
              <a:defRPr sz="1200"/>
            </a:lvl1pPr>
          </a:lstStyle>
          <a:p>
            <a:fld id="{75AC9317-DA9F-4FDF-9860-FE09508C80A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52462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743377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755564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2079" lvl="1"/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742701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304279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043253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605752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2079" lvl="1" defTabSz="904159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035313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4606877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991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9299980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19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31342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="0" dirty="0"/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b="0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3450353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20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720126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04159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21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678505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22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332901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23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2855548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24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9627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210649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1200" kern="1200" dirty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4310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417451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039963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75AC9317-DA9F-4FDF-9860-FE09508C80A7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7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9482244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790646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AC9317-DA9F-4FDF-9860-FE09508C80A7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41072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4/2/2020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4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A731B8-11B0-4844-9CB9-A09CD25220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>
            <a:normAutofit fontScale="90000"/>
          </a:bodyPr>
          <a:lstStyle/>
          <a:p>
            <a:r>
              <a:rPr lang="en-US" dirty="0">
                <a:solidFill>
                  <a:schemeClr val="bg1"/>
                </a:solidFill>
              </a:rPr>
              <a:t>Attitudes And Practices of social workers Towards The LGBTQ community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8138C37-87C3-4C69-B736-A73E5DC8EB5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84212" y="4800599"/>
            <a:ext cx="6400800" cy="1796143"/>
          </a:xfrm>
        </p:spPr>
        <p:txBody>
          <a:bodyPr/>
          <a:lstStyle/>
          <a:p>
            <a:r>
              <a:rPr lang="en-US" b="1" dirty="0">
                <a:solidFill>
                  <a:schemeClr val="tx1"/>
                </a:solidFill>
              </a:rPr>
              <a:t>Cassie Mecklenburg</a:t>
            </a:r>
          </a:p>
          <a:p>
            <a:r>
              <a:rPr lang="en-US" b="1" dirty="0">
                <a:solidFill>
                  <a:schemeClr val="tx1"/>
                </a:solidFill>
              </a:rPr>
              <a:t>Colloquium </a:t>
            </a:r>
          </a:p>
          <a:p>
            <a:r>
              <a:rPr lang="en-US" b="1">
                <a:solidFill>
                  <a:schemeClr val="tx1"/>
                </a:solidFill>
              </a:rPr>
              <a:t>April 18, 2020</a:t>
            </a:r>
            <a:endParaRPr lang="en-US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126362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127412"/>
            <a:ext cx="8534400" cy="1507067"/>
          </a:xfrm>
        </p:spPr>
        <p:txBody>
          <a:bodyPr/>
          <a:lstStyle/>
          <a:p>
            <a:r>
              <a:rPr lang="en-US" dirty="0"/>
              <a:t>Limitations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F76E6-0284-4F18-8D78-DB77CAF4E6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685800"/>
            <a:ext cx="8534400" cy="4323522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Combined religious affiliations into broad categories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Ensured the accuracy of measuring religiosity 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Cannot be generalized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Perceived bias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Quickly changing culture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Validity due to changes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Relied on third-party distribution </a:t>
            </a:r>
          </a:p>
        </p:txBody>
      </p:sp>
    </p:spTree>
    <p:extLst>
      <p:ext uri="{BB962C8B-B14F-4D97-AF65-F5344CB8AC3E}">
        <p14:creationId xmlns:p14="http://schemas.microsoft.com/office/powerpoint/2010/main" val="5897033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093970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F76E6-0284-4F18-8D78-DB77CAF4E6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548640"/>
            <a:ext cx="8534400" cy="4545330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en-US" sz="2400" b="1" dirty="0">
                <a:solidFill>
                  <a:schemeClr val="bg1"/>
                </a:solidFill>
              </a:rPr>
              <a:t>What are social workers’ attitudes and practices regarding providing services to members of the LGBTQ community?</a:t>
            </a:r>
          </a:p>
          <a:p>
            <a:pPr marL="457200" indent="-457200">
              <a:buFont typeface="+mj-lt"/>
              <a:buAutoNum type="arabicPeriod"/>
            </a:pPr>
            <a:endParaRPr lang="en-US" sz="2400" b="1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sz="2400" b="1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2400" b="1" dirty="0">
                <a:solidFill>
                  <a:schemeClr val="bg1"/>
                </a:solidFill>
              </a:rPr>
              <a:t>	</a:t>
            </a:r>
          </a:p>
          <a:p>
            <a:pPr marL="0" indent="0">
              <a:buNone/>
            </a:pPr>
            <a:r>
              <a:rPr lang="en-US" sz="2400" b="1" dirty="0">
                <a:solidFill>
                  <a:schemeClr val="bg1"/>
                </a:solidFill>
              </a:rPr>
              <a:t>	Attitude Mean- between Strongly Agree and Agree</a:t>
            </a:r>
          </a:p>
          <a:p>
            <a:pPr marL="0" indent="0">
              <a:buNone/>
            </a:pPr>
            <a:r>
              <a:rPr lang="en-US" sz="2400" b="1" dirty="0">
                <a:solidFill>
                  <a:schemeClr val="bg1"/>
                </a:solidFill>
              </a:rPr>
              <a:t>	Practice Mean- between Always and Usually</a:t>
            </a:r>
          </a:p>
          <a:p>
            <a:pPr marL="0" indent="0">
              <a:buNone/>
            </a:pPr>
            <a:endParaRPr lang="en-US" b="1" dirty="0"/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8673DCDA-B235-4C8C-8A1B-C109641C2F0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2607321"/>
              </p:ext>
            </p:extLst>
          </p:nvPr>
        </p:nvGraphicFramePr>
        <p:xfrm>
          <a:off x="1217613" y="2052690"/>
          <a:ext cx="8128002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54667">
                  <a:extLst>
                    <a:ext uri="{9D8B030D-6E8A-4147-A177-3AD203B41FA5}">
                      <a16:colId xmlns:a16="http://schemas.microsoft.com/office/drawing/2014/main" val="3790592209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3458906229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3194205676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1886303104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2316227241"/>
                    </a:ext>
                  </a:extLst>
                </a:gridCol>
                <a:gridCol w="1354667">
                  <a:extLst>
                    <a:ext uri="{9D8B030D-6E8A-4147-A177-3AD203B41FA5}">
                      <a16:colId xmlns:a16="http://schemas.microsoft.com/office/drawing/2014/main" val="6554710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Minimum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Maximum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Mean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323530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Attitude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4.09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1.90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.72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070162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Practice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3.68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1.93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.64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662834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26212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093970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0C31C081-48DB-4F09-B32C-DE13D46DF23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879081248"/>
              </p:ext>
            </p:extLst>
          </p:nvPr>
        </p:nvGraphicFramePr>
        <p:xfrm>
          <a:off x="379412" y="256963"/>
          <a:ext cx="5716588" cy="46552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8BFFDB68-2058-4606-B409-00D17F88F86D}"/>
              </a:ext>
            </a:extLst>
          </p:cNvPr>
          <p:cNvSpPr txBox="1"/>
          <p:nvPr/>
        </p:nvSpPr>
        <p:spPr>
          <a:xfrm>
            <a:off x="389860" y="4723566"/>
            <a:ext cx="571658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dirty="0">
                <a:solidFill>
                  <a:schemeClr val="bg1"/>
                </a:solidFill>
              </a:rPr>
              <a:t>Attitude Assessment means by age</a:t>
            </a:r>
          </a:p>
          <a:p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7A4F1CA-627F-40F2-88FA-88A7BF54F682}"/>
              </a:ext>
            </a:extLst>
          </p:cNvPr>
          <p:cNvSpPr txBox="1"/>
          <p:nvPr/>
        </p:nvSpPr>
        <p:spPr>
          <a:xfrm>
            <a:off x="6096000" y="4722189"/>
            <a:ext cx="571658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i="1" dirty="0">
                <a:solidFill>
                  <a:schemeClr val="bg1"/>
                </a:solidFill>
              </a:rPr>
              <a:t>Practice </a:t>
            </a:r>
            <a:r>
              <a:rPr lang="en-US" sz="2200" dirty="0">
                <a:solidFill>
                  <a:schemeClr val="bg1"/>
                </a:solidFill>
              </a:rPr>
              <a:t>Assessment means by age</a:t>
            </a:r>
          </a:p>
          <a:p>
            <a:endParaRPr lang="en-US" dirty="0"/>
          </a:p>
        </p:txBody>
      </p:sp>
      <p:graphicFrame>
        <p:nvGraphicFramePr>
          <p:cNvPr id="9" name="Chart 8">
            <a:extLst>
              <a:ext uri="{FF2B5EF4-FFF2-40B4-BE49-F238E27FC236}">
                <a16:creationId xmlns:a16="http://schemas.microsoft.com/office/drawing/2014/main" id="{FFF4433D-17B2-4931-A009-20FF02F2E62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892125870"/>
              </p:ext>
            </p:extLst>
          </p:nvPr>
        </p:nvGraphicFramePr>
        <p:xfrm>
          <a:off x="6255488" y="256962"/>
          <a:ext cx="5262748" cy="465527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3158879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093970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BFFDB68-2058-4606-B409-00D17F88F86D}"/>
              </a:ext>
            </a:extLst>
          </p:cNvPr>
          <p:cNvSpPr txBox="1"/>
          <p:nvPr/>
        </p:nvSpPr>
        <p:spPr>
          <a:xfrm>
            <a:off x="389860" y="4723566"/>
            <a:ext cx="571658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dirty="0">
                <a:solidFill>
                  <a:schemeClr val="bg1"/>
                </a:solidFill>
              </a:rPr>
              <a:t>Attitude Assessment means by gender</a:t>
            </a:r>
          </a:p>
          <a:p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7A4F1CA-627F-40F2-88FA-88A7BF54F682}"/>
              </a:ext>
            </a:extLst>
          </p:cNvPr>
          <p:cNvSpPr txBox="1"/>
          <p:nvPr/>
        </p:nvSpPr>
        <p:spPr>
          <a:xfrm>
            <a:off x="6096000" y="4722189"/>
            <a:ext cx="571658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i="1" dirty="0">
                <a:solidFill>
                  <a:schemeClr val="bg1"/>
                </a:solidFill>
              </a:rPr>
              <a:t>Practice </a:t>
            </a:r>
            <a:r>
              <a:rPr lang="en-US" sz="2200" dirty="0">
                <a:solidFill>
                  <a:schemeClr val="bg1"/>
                </a:solidFill>
              </a:rPr>
              <a:t>Assessment means by gender</a:t>
            </a:r>
          </a:p>
          <a:p>
            <a:endParaRPr lang="en-US" dirty="0"/>
          </a:p>
        </p:txBody>
      </p:sp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CA26B698-3894-4E48-81D6-B0059EA205C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35292082"/>
              </p:ext>
            </p:extLst>
          </p:nvPr>
        </p:nvGraphicFramePr>
        <p:xfrm>
          <a:off x="389860" y="256961"/>
          <a:ext cx="5262748" cy="446522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1" name="Chart 10">
            <a:extLst>
              <a:ext uri="{FF2B5EF4-FFF2-40B4-BE49-F238E27FC236}">
                <a16:creationId xmlns:a16="http://schemas.microsoft.com/office/drawing/2014/main" id="{06252467-D2A7-4BDF-9403-09E4699217A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931196699"/>
              </p:ext>
            </p:extLst>
          </p:nvPr>
        </p:nvGraphicFramePr>
        <p:xfrm>
          <a:off x="6276752" y="256960"/>
          <a:ext cx="5081995" cy="44638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1048404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093970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BFFDB68-2058-4606-B409-00D17F88F86D}"/>
              </a:ext>
            </a:extLst>
          </p:cNvPr>
          <p:cNvSpPr txBox="1"/>
          <p:nvPr/>
        </p:nvSpPr>
        <p:spPr>
          <a:xfrm>
            <a:off x="389860" y="4723566"/>
            <a:ext cx="5716588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dirty="0">
                <a:solidFill>
                  <a:schemeClr val="bg1"/>
                </a:solidFill>
              </a:rPr>
              <a:t>Attitude Assessment means by religious affiliation</a:t>
            </a:r>
          </a:p>
          <a:p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7A4F1CA-627F-40F2-88FA-88A7BF54F682}"/>
              </a:ext>
            </a:extLst>
          </p:cNvPr>
          <p:cNvSpPr txBox="1"/>
          <p:nvPr/>
        </p:nvSpPr>
        <p:spPr>
          <a:xfrm>
            <a:off x="6096000" y="4722189"/>
            <a:ext cx="5716588" cy="10464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00" i="1" dirty="0">
                <a:solidFill>
                  <a:schemeClr val="bg1"/>
                </a:solidFill>
              </a:rPr>
              <a:t>Practice </a:t>
            </a:r>
            <a:r>
              <a:rPr lang="en-US" sz="2200" dirty="0">
                <a:solidFill>
                  <a:schemeClr val="bg1"/>
                </a:solidFill>
              </a:rPr>
              <a:t>Assessment means by religious affiliation</a:t>
            </a:r>
          </a:p>
          <a:p>
            <a:endParaRPr lang="en-US" dirty="0"/>
          </a:p>
        </p:txBody>
      </p:sp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D6FF2BFC-458E-49E9-A490-976914A4CB1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53247406"/>
              </p:ext>
            </p:extLst>
          </p:nvPr>
        </p:nvGraphicFramePr>
        <p:xfrm>
          <a:off x="389859" y="256961"/>
          <a:ext cx="5546653" cy="446522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1" name="Chart 10">
            <a:extLst>
              <a:ext uri="{FF2B5EF4-FFF2-40B4-BE49-F238E27FC236}">
                <a16:creationId xmlns:a16="http://schemas.microsoft.com/office/drawing/2014/main" id="{65F75FC1-DB29-4B01-A402-70AD3783E61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57163493"/>
              </p:ext>
            </p:extLst>
          </p:nvPr>
        </p:nvGraphicFramePr>
        <p:xfrm>
          <a:off x="6255490" y="256960"/>
          <a:ext cx="5387162" cy="44638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36774654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8726" y="5127412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F76E6-0284-4F18-8D78-DB77CAF4E6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98726" y="116114"/>
            <a:ext cx="8534400" cy="4893208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 startAt="2"/>
            </a:pPr>
            <a:r>
              <a:rPr lang="en-US" sz="2400" b="1" dirty="0">
                <a:solidFill>
                  <a:schemeClr val="bg1"/>
                </a:solidFill>
              </a:rPr>
              <a:t>What is the relationship between a social workers’ religiosity and their attitude toward members of the LGBTQ community? 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ORA: F(5,106) = 6.887, p &lt; .001, R² = .25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ORA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22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4.39, p &lt;.001) 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Age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05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-1.03, p = .31)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Gender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27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-1.63, p = .11)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Other (B</a:t>
            </a:r>
            <a:r>
              <a:rPr lang="el-GR" sz="2200" b="1" dirty="0">
                <a:solidFill>
                  <a:schemeClr val="bg1"/>
                </a:solidFill>
              </a:rPr>
              <a:t> = .2</a:t>
            </a:r>
            <a:r>
              <a:rPr lang="en-US" sz="2200" b="1" dirty="0">
                <a:solidFill>
                  <a:schemeClr val="bg1"/>
                </a:solidFill>
              </a:rPr>
              <a:t>0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.65, p = .52)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Unaffiliated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10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.48, p = .63) </a:t>
            </a:r>
          </a:p>
        </p:txBody>
      </p:sp>
    </p:spTree>
    <p:extLst>
      <p:ext uri="{BB962C8B-B14F-4D97-AF65-F5344CB8AC3E}">
        <p14:creationId xmlns:p14="http://schemas.microsoft.com/office/powerpoint/2010/main" val="16075375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8726" y="5127412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F76E6-0284-4F18-8D78-DB77CAF4E6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98726" y="116114"/>
            <a:ext cx="8534400" cy="4893208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 startAt="2"/>
            </a:pPr>
            <a:r>
              <a:rPr lang="en-US" sz="2400" b="1" dirty="0">
                <a:solidFill>
                  <a:schemeClr val="bg1"/>
                </a:solidFill>
              </a:rPr>
              <a:t>What is the relationship between a social workers’ religiosity and their attitude toward members of the LGBTQ community? 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NORA: F(5,106) = 4.23, p = .002, R² = .17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NORA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12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2.72, p = .01) 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Age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05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-1.16, p = .25)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Gender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34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-1.95, p = .05)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Other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05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-.17, p = .87)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Unaffiliated (B</a:t>
            </a:r>
            <a:r>
              <a:rPr lang="el-GR" sz="2200" b="1" dirty="0">
                <a:solidFill>
                  <a:schemeClr val="bg1"/>
                </a:solidFill>
              </a:rPr>
              <a:t> = </a:t>
            </a:r>
            <a:r>
              <a:rPr lang="en-US" sz="2200" b="1" dirty="0">
                <a:solidFill>
                  <a:schemeClr val="bg1"/>
                </a:solidFill>
              </a:rPr>
              <a:t>-.17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t(106) = -.80, p = .43) </a:t>
            </a:r>
          </a:p>
        </p:txBody>
      </p:sp>
    </p:spTree>
    <p:extLst>
      <p:ext uri="{BB962C8B-B14F-4D97-AF65-F5344CB8AC3E}">
        <p14:creationId xmlns:p14="http://schemas.microsoft.com/office/powerpoint/2010/main" val="30006174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8726" y="5127412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F76E6-0284-4F18-8D78-DB77CAF4E6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98726" y="116114"/>
            <a:ext cx="8534400" cy="4893208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 startAt="2"/>
            </a:pPr>
            <a:r>
              <a:rPr lang="en-US" sz="2400" b="1" dirty="0">
                <a:solidFill>
                  <a:schemeClr val="bg1"/>
                </a:solidFill>
              </a:rPr>
              <a:t>What is the relationship between a social workers’ religiosity and their attitude toward members of the LGBTQ community? 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IR: F(5,105) = 5.78, p &lt; .001, R² = .22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IR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28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t(105) = 3.79, p &lt; .001) 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Age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07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t(105) = -1.58, p = .12)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Gender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27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t(105) = -1.61, p = .11)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Other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20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t(105) = .65, p = .52)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Unaffiliated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15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t(105) = .62, p = .54) </a:t>
            </a:r>
          </a:p>
        </p:txBody>
      </p:sp>
    </p:spTree>
    <p:extLst>
      <p:ext uri="{BB962C8B-B14F-4D97-AF65-F5344CB8AC3E}">
        <p14:creationId xmlns:p14="http://schemas.microsoft.com/office/powerpoint/2010/main" val="5892901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157892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F76E6-0284-4F18-8D78-DB77CAF4E6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685800"/>
            <a:ext cx="8534400" cy="4323522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 startAt="3"/>
            </a:pPr>
            <a:r>
              <a:rPr lang="en-US" sz="2400" b="1" dirty="0">
                <a:solidFill>
                  <a:schemeClr val="bg1"/>
                </a:solidFill>
              </a:rPr>
              <a:t>What is the relationship between a social workers’ religiosity and their practices toward members of the LGBTQ community?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ORA: F(5,98) = 2.86, p = .02, R² = .13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ORA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12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2.23, p = .03) 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Age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01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-.16, p = .87)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Gender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19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-1.21, p = .23)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Other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07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.23, p = .82)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Unaffiliated (B</a:t>
            </a:r>
            <a:r>
              <a:rPr lang="el-GR" sz="2200" b="1" dirty="0">
                <a:solidFill>
                  <a:schemeClr val="bg1"/>
                </a:solidFill>
              </a:rPr>
              <a:t> = </a:t>
            </a:r>
            <a:r>
              <a:rPr lang="en-US" sz="2200" b="1" dirty="0">
                <a:solidFill>
                  <a:schemeClr val="bg1"/>
                </a:solidFill>
              </a:rPr>
              <a:t>-.06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-.25, p = .80) </a:t>
            </a:r>
          </a:p>
          <a:p>
            <a:pPr marL="457200" lvl="1" indent="0">
              <a:buNone/>
            </a:pP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0417862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157892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F76E6-0284-4F18-8D78-DB77CAF4E6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685800"/>
            <a:ext cx="8534400" cy="4323522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 startAt="3"/>
            </a:pPr>
            <a:r>
              <a:rPr lang="en-US" sz="2400" b="1" dirty="0">
                <a:solidFill>
                  <a:schemeClr val="bg1"/>
                </a:solidFill>
              </a:rPr>
              <a:t>What is the relationship between a social workers’ religiosity and their practices toward members of the LGBTQ community?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NORA: F(5,98) = 1.90, p = .10, R² = .09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NORA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03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.75, p = .45) 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Age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00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-.09, p = .93)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Gender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24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-1.47, p = .14)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Other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08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-.27, p = .79)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Unaffiliated (B</a:t>
            </a:r>
            <a:r>
              <a:rPr lang="el-GR" sz="2200" b="1" dirty="0">
                <a:solidFill>
                  <a:schemeClr val="bg1"/>
                </a:solidFill>
              </a:rPr>
              <a:t> = </a:t>
            </a:r>
            <a:r>
              <a:rPr lang="en-US" sz="2200" b="1" dirty="0">
                <a:solidFill>
                  <a:schemeClr val="bg1"/>
                </a:solidFill>
              </a:rPr>
              <a:t>-.27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-1.32, p = .19) </a:t>
            </a:r>
          </a:p>
          <a:p>
            <a:pPr lvl="1"/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296952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7C6C75-E57D-40A1-9ED4-E279720F34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608004"/>
            <a:ext cx="8534400" cy="808036"/>
          </a:xfrm>
        </p:spPr>
        <p:txBody>
          <a:bodyPr>
            <a:normAutofit fontScale="90000"/>
          </a:bodyPr>
          <a:lstStyle/>
          <a:p>
            <a:r>
              <a:rPr lang="en-US" dirty="0"/>
              <a:t>Introduction &amp; Problem Statement</a:t>
            </a:r>
            <a:endParaRPr lang="en-US" sz="2000" cap="none" dirty="0">
              <a:latin typeface="+mn-lt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AF968F-FCDB-420A-9746-216A0FC42B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441960"/>
            <a:ext cx="10288588" cy="5349240"/>
          </a:xfrm>
        </p:spPr>
        <p:txBody>
          <a:bodyPr>
            <a:no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Social work professionals have moral and ethical obligations to ensure individuals who identify as LGBTQ have access to safe, equal, beneficial, and adequate services </a:t>
            </a:r>
            <a:r>
              <a:rPr lang="en-US" sz="2400" dirty="0">
                <a:solidFill>
                  <a:schemeClr val="bg1"/>
                </a:solidFill>
              </a:rPr>
              <a:t>(National Association of Social Workers, 2017).</a:t>
            </a:r>
          </a:p>
          <a:p>
            <a:pPr>
              <a:buFont typeface="Wingdings" panose="05000000000000000000" pitchFamily="2" charset="2"/>
              <a:buChar char="§"/>
            </a:pPr>
            <a:endParaRPr lang="en-US" sz="2400" b="1" dirty="0">
              <a:solidFill>
                <a:schemeClr val="bg1"/>
              </a:solidFill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Cultural competence is “the provision of services that are sensitive to clients’ cultures and to differences among people and cultural groups” </a:t>
            </a:r>
            <a:r>
              <a:rPr lang="en-US" sz="2400" dirty="0">
                <a:solidFill>
                  <a:schemeClr val="bg1"/>
                </a:solidFill>
              </a:rPr>
              <a:t>(National Association of Social Workers, 2017, p. 10)</a:t>
            </a:r>
            <a:r>
              <a:rPr lang="en-US" sz="2400" b="1" dirty="0">
                <a:solidFill>
                  <a:schemeClr val="bg1"/>
                </a:solidFill>
              </a:rPr>
              <a:t>.</a:t>
            </a:r>
          </a:p>
          <a:p>
            <a:pPr marL="0" indent="0">
              <a:buNone/>
            </a:pPr>
            <a:endParaRPr lang="en-US" sz="2400" b="1" dirty="0">
              <a:solidFill>
                <a:schemeClr val="bg1"/>
              </a:solidFill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There is a gap in research that explores inclusive implementation practices for LGBTQ among social workers.</a:t>
            </a:r>
          </a:p>
          <a:p>
            <a:pPr>
              <a:buFont typeface="Wingdings" panose="05000000000000000000" pitchFamily="2" charset="2"/>
              <a:buChar char="§"/>
            </a:pPr>
            <a:endParaRPr lang="en-US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52505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157892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F76E6-0284-4F18-8D78-DB77CAF4E6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685800"/>
            <a:ext cx="8534400" cy="4323522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 startAt="3"/>
            </a:pPr>
            <a:r>
              <a:rPr lang="en-US" sz="2400" b="1" dirty="0">
                <a:solidFill>
                  <a:schemeClr val="bg1"/>
                </a:solidFill>
              </a:rPr>
              <a:t>What is the relationship between a social workers’ religiosity and their practices toward members of the LGBTQ community?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IR: F(5,98) = 4.19, p = .002, R² = .18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IR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26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3.33, p = .001) 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Age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04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-.84, p = .40)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Gender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16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-1.02, p = .31)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Other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19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.64, p = .53)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Unaffiliated (B</a:t>
            </a:r>
            <a:r>
              <a:rPr lang="el-GR" sz="2200" b="1" dirty="0">
                <a:solidFill>
                  <a:schemeClr val="bg1"/>
                </a:solidFill>
              </a:rPr>
              <a:t> = </a:t>
            </a:r>
            <a:r>
              <a:rPr lang="en-US" sz="2200" b="1" dirty="0">
                <a:solidFill>
                  <a:schemeClr val="bg1"/>
                </a:solidFill>
              </a:rPr>
              <a:t>.20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t(98) = .86, p = .40) </a:t>
            </a:r>
          </a:p>
          <a:p>
            <a:pPr lvl="1"/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6372748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A4903-2FAD-44C2-B11A-8AC35F5FC2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157892"/>
            <a:ext cx="8534400" cy="1507067"/>
          </a:xfrm>
        </p:spPr>
        <p:txBody>
          <a:bodyPr/>
          <a:lstStyle/>
          <a:p>
            <a:r>
              <a:rPr lang="en-US" dirty="0"/>
              <a:t>Results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F76E6-0284-4F18-8D78-DB77CAF4E6B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685800"/>
            <a:ext cx="8534400" cy="4323522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 startAt="4"/>
            </a:pPr>
            <a:r>
              <a:rPr lang="en-US" sz="2400" b="1" dirty="0">
                <a:solidFill>
                  <a:schemeClr val="bg1"/>
                </a:solidFill>
              </a:rPr>
              <a:t>What is the relationship between the attitudes of social workers’ and their practices toward members of the LGBTQ community?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F(5,96) = 17.27, p &lt; .001, R² = .47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Attitude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59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t(96) = 8.42, p &lt; .001) 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Age (B</a:t>
            </a:r>
            <a:r>
              <a:rPr lang="el-GR" sz="2200" b="1" dirty="0">
                <a:solidFill>
                  <a:schemeClr val="bg1"/>
                </a:solidFill>
              </a:rPr>
              <a:t> = .</a:t>
            </a:r>
            <a:r>
              <a:rPr lang="en-US" sz="2200" b="1" dirty="0">
                <a:solidFill>
                  <a:schemeClr val="bg1"/>
                </a:solidFill>
              </a:rPr>
              <a:t>01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t(96) = .29, p = .77)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Gender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08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t(96) = -.63, p = .53)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Other (B</a:t>
            </a:r>
            <a:r>
              <a:rPr lang="el-GR" sz="2200" b="1" dirty="0">
                <a:solidFill>
                  <a:schemeClr val="bg1"/>
                </a:solidFill>
              </a:rPr>
              <a:t> = -.</a:t>
            </a:r>
            <a:r>
              <a:rPr lang="en-US" sz="2200" b="1" dirty="0">
                <a:solidFill>
                  <a:schemeClr val="bg1"/>
                </a:solidFill>
              </a:rPr>
              <a:t>14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t(96) = -.06, p = .95)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Unaffiliated (B</a:t>
            </a:r>
            <a:r>
              <a:rPr lang="el-GR" sz="2200" b="1" dirty="0">
                <a:solidFill>
                  <a:schemeClr val="bg1"/>
                </a:solidFill>
              </a:rPr>
              <a:t> = </a:t>
            </a:r>
            <a:r>
              <a:rPr lang="en-US" sz="2200" b="1" dirty="0">
                <a:solidFill>
                  <a:schemeClr val="bg1"/>
                </a:solidFill>
              </a:rPr>
              <a:t>-.07</a:t>
            </a:r>
            <a:r>
              <a:rPr lang="el-GR" sz="2200" b="1" dirty="0">
                <a:solidFill>
                  <a:schemeClr val="bg1"/>
                </a:solidFill>
              </a:rPr>
              <a:t>, </a:t>
            </a:r>
            <a:r>
              <a:rPr lang="en-US" sz="2200" b="1" dirty="0">
                <a:solidFill>
                  <a:schemeClr val="bg1"/>
                </a:solidFill>
              </a:rPr>
              <a:t>t(96) = -.54, p = .59) </a:t>
            </a:r>
          </a:p>
        </p:txBody>
      </p:sp>
    </p:spTree>
    <p:extLst>
      <p:ext uri="{BB962C8B-B14F-4D97-AF65-F5344CB8AC3E}">
        <p14:creationId xmlns:p14="http://schemas.microsoft.com/office/powerpoint/2010/main" val="15475599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B318F4-943B-4E73-8E09-D6B615FD5C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142652"/>
            <a:ext cx="8534400" cy="1507067"/>
          </a:xfrm>
        </p:spPr>
        <p:txBody>
          <a:bodyPr/>
          <a:lstStyle/>
          <a:p>
            <a:r>
              <a:rPr lang="en-US" dirty="0"/>
              <a:t>Implications and Recommendations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52AE6A-6659-4D48-8A6C-569EB794953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The results provide a Point-In-Time count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Social Workers need continued training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Social workers need to be mindful they are working with people, not just the circumstances, issues, or identity they present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Social workers should take ample opportunities to self-reflect</a:t>
            </a:r>
          </a:p>
        </p:txBody>
      </p:sp>
    </p:spTree>
    <p:extLst>
      <p:ext uri="{BB962C8B-B14F-4D97-AF65-F5344CB8AC3E}">
        <p14:creationId xmlns:p14="http://schemas.microsoft.com/office/powerpoint/2010/main" val="3445369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ED2A8C-4D39-45A1-AB41-CAC41A0C3D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768163"/>
            <a:ext cx="8534400" cy="925032"/>
          </a:xfrm>
        </p:spPr>
        <p:txBody>
          <a:bodyPr/>
          <a:lstStyle/>
          <a:p>
            <a:r>
              <a:rPr lang="en-US" dirty="0"/>
              <a:t>references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308E85-323A-4526-B47E-4B55ED5BCBE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472440"/>
            <a:ext cx="8534400" cy="5295723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sz="1600" b="1" dirty="0">
                <a:solidFill>
                  <a:schemeClr val="bg1"/>
                </a:solidFill>
              </a:rPr>
              <a:t>Council on Social Work Education. (2015). 2015 Educational policy and 	accreditation standards. Retrieved from http://www.cswe.org/File. 	aspx?id=72120</a:t>
            </a:r>
          </a:p>
          <a:p>
            <a:pPr marL="0" indent="0">
              <a:buNone/>
            </a:pPr>
            <a:r>
              <a:rPr lang="en-US" sz="1600" b="1" dirty="0">
                <a:solidFill>
                  <a:schemeClr val="bg1"/>
                </a:solidFill>
              </a:rPr>
              <a:t>Crisp, C. (2006). The Gay Affirmative Practice Scale (GAP): A New Measure for 	Assessing Cultural Competence with Gay and Lesbian Clients. </a:t>
            </a:r>
            <a:r>
              <a:rPr lang="en-US" sz="1600" b="1" i="1" dirty="0">
                <a:solidFill>
                  <a:schemeClr val="bg1"/>
                </a:solidFill>
              </a:rPr>
              <a:t>Social Work, 	51</a:t>
            </a:r>
            <a:r>
              <a:rPr lang="en-US" sz="1600" b="1" dirty="0">
                <a:solidFill>
                  <a:schemeClr val="bg1"/>
                </a:solidFill>
              </a:rPr>
              <a:t>(2), 115-126. https://doi.org/10.1093/sw/51.2.115 </a:t>
            </a:r>
          </a:p>
          <a:p>
            <a:pPr marL="0" indent="0">
              <a:buNone/>
            </a:pPr>
            <a:r>
              <a:rPr lang="en-US" sz="1600" b="1" dirty="0">
                <a:solidFill>
                  <a:schemeClr val="bg1"/>
                </a:solidFill>
              </a:rPr>
              <a:t>Koenig, H., Parkerson, G. R., Jr., &amp; Meador, K. G. (1997). Religion index for 	psychiatric research. The American Journal of Psychiatry, 153(6), 885-886. 	http://dx.doi.org/10.1176/ ajp.154.6.885b</a:t>
            </a:r>
          </a:p>
          <a:p>
            <a:pPr marL="0" indent="0">
              <a:buNone/>
            </a:pPr>
            <a:r>
              <a:rPr lang="en-US" sz="1600" b="1" dirty="0">
                <a:solidFill>
                  <a:schemeClr val="bg1"/>
                </a:solidFill>
              </a:rPr>
              <a:t>Logie, C., Bridge, T. J., &amp; Bridge, P. D. (2007). Evaluating the phobias, attitudes, 	and	cultural competence of Master of Social Work students toward the LGBT 	populations. </a:t>
            </a:r>
            <a:r>
              <a:rPr lang="en-US" sz="1600" b="1" i="1" dirty="0">
                <a:solidFill>
                  <a:schemeClr val="bg1"/>
                </a:solidFill>
              </a:rPr>
              <a:t>Journal of Homosexuality, 53</a:t>
            </a:r>
            <a:r>
              <a:rPr lang="en-US" sz="1600" b="1" dirty="0">
                <a:solidFill>
                  <a:schemeClr val="bg1"/>
                </a:solidFill>
              </a:rPr>
              <a:t>(4), 201-221. Retrieved from 	http://web.b.ebscohost.com.proxy.olivet.edu/ehost/pdfviewer/pdfviewer?	vid=14&amp;sid=0c0b0c44-8189-4f0d-a30a-76ea6cdbc644%40sessionmgr104</a:t>
            </a:r>
          </a:p>
          <a:p>
            <a:pPr marL="0" indent="0">
              <a:buNone/>
            </a:pPr>
            <a:r>
              <a:rPr lang="en-US" sz="1600" b="1" dirty="0">
                <a:solidFill>
                  <a:schemeClr val="bg1"/>
                </a:solidFill>
              </a:rPr>
              <a:t>Medley, G., Lipari, R. N., Bose, J., Cribb, D. S., Kroutil, L. A., and McHenry, G. (2015). 	Sexual Orientation and Estimates of Adult Substance Use and Mental Health: 	Results from the 2015 National Survey on Drug Use and Health. Retrieved from 	Substance Abuse and Mental Health Services Administration (SAMHSA) website 	https://www.samhsa.gov/data/report/sexual-orientation-and-estimates-adult-	substance-use-and-mental-health-results-2015-national</a:t>
            </a:r>
          </a:p>
          <a:p>
            <a:pPr marL="0" indent="0">
              <a:buNone/>
            </a:pPr>
            <a:endParaRPr lang="en-US" sz="16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63302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ED2A8C-4D39-45A1-AB41-CAC41A0C3D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768163"/>
            <a:ext cx="8534400" cy="925032"/>
          </a:xfrm>
        </p:spPr>
        <p:txBody>
          <a:bodyPr/>
          <a:lstStyle/>
          <a:p>
            <a:r>
              <a:rPr lang="en-US" dirty="0"/>
              <a:t>references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308E85-323A-4526-B47E-4B55ED5BCBE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609600"/>
            <a:ext cx="8534400" cy="481584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600" b="1" dirty="0">
                <a:solidFill>
                  <a:schemeClr val="bg1"/>
                </a:solidFill>
              </a:rPr>
              <a:t>NACSW Unity in Diversity Statement. (2017). Social Work &amp; Christianity, 44(1/2), 182-	184. Retrieved from http://search.ebscohost.com.proxy.olivet.edu/login. 	aspx?direct=true&amp;db=a9h&amp;AN=121657046&amp;site=ehost-live</a:t>
            </a:r>
          </a:p>
          <a:p>
            <a:pPr marL="0" indent="0">
              <a:buNone/>
            </a:pPr>
            <a:r>
              <a:rPr lang="en-US" sz="1600" b="1" dirty="0">
                <a:solidFill>
                  <a:schemeClr val="bg1"/>
                </a:solidFill>
              </a:rPr>
              <a:t>National Association of Social Workers. (2017). Code of ethics of the National 	Association of Social Workers. Washington, DC: Author. Retrieved from 	https://www.socialworkers.org/LinkClick.aspx?fileticket=ms_ArtLqzeI%3d&amp;p	ortalid=0 </a:t>
            </a:r>
          </a:p>
          <a:p>
            <a:pPr marL="0" indent="0">
              <a:buNone/>
            </a:pPr>
            <a:r>
              <a:rPr lang="en-US" sz="1600" b="1" dirty="0">
                <a:solidFill>
                  <a:schemeClr val="bg1"/>
                </a:solidFill>
              </a:rPr>
              <a:t>Savage, T. A., &amp; Schanding, G. T. (2013). Creating and maintaining safe and 	responsive schools for lesbian, gay, bisexual, transgender, and queer youths: 	Introduction to the special issue. </a:t>
            </a:r>
            <a:r>
              <a:rPr lang="en-US" sz="1600" b="1" i="1" dirty="0">
                <a:solidFill>
                  <a:schemeClr val="bg1"/>
                </a:solidFill>
              </a:rPr>
              <a:t>Journal of School Violence, 12</a:t>
            </a:r>
            <a:r>
              <a:rPr lang="en-US" sz="1600" b="1" dirty="0">
                <a:solidFill>
                  <a:schemeClr val="bg1"/>
                </a:solidFill>
              </a:rPr>
              <a:t>(1), 1-6. 	http://dx.doi.org/10.1080/15388220.2012.724357 </a:t>
            </a:r>
          </a:p>
          <a:p>
            <a:pPr marL="0" indent="0">
              <a:buNone/>
            </a:pPr>
            <a:r>
              <a:rPr lang="en-US" sz="1600" b="1" dirty="0">
                <a:solidFill>
                  <a:schemeClr val="bg1"/>
                </a:solidFill>
              </a:rPr>
              <a:t>Theriault, D. (2017). Implementation of promising practices for LGBTQ inclusion: A 	multilevel process</a:t>
            </a:r>
            <a:r>
              <a:rPr lang="en-US" sz="1600" b="1" i="1" dirty="0">
                <a:solidFill>
                  <a:schemeClr val="bg1"/>
                </a:solidFill>
              </a:rPr>
              <a:t>. Journal of Park &amp; Recreation Administration</a:t>
            </a:r>
            <a:r>
              <a:rPr lang="en-US" sz="1600" b="1" dirty="0">
                <a:solidFill>
                  <a:schemeClr val="bg1"/>
                </a:solidFill>
              </a:rPr>
              <a:t>, 35(3), 123-135. 	http://dx.doi.org/10.18666/JPRA-2017-V35-I3-7702 </a:t>
            </a:r>
          </a:p>
          <a:p>
            <a:pPr marL="0" indent="0">
              <a:buNone/>
            </a:pPr>
            <a:endParaRPr lang="en-US" sz="1600" b="1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sz="16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69150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EF8DBA-F753-4ADA-964F-C0B0333AA2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188372"/>
            <a:ext cx="8534400" cy="1507067"/>
          </a:xfrm>
        </p:spPr>
        <p:txBody>
          <a:bodyPr/>
          <a:lstStyle/>
          <a:p>
            <a:r>
              <a:rPr lang="en-US" dirty="0"/>
              <a:t>Purpose of study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36CE9B-12BC-4D73-BE07-3AAA54CDA20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b="1" dirty="0">
                <a:solidFill>
                  <a:schemeClr val="bg1"/>
                </a:solidFill>
              </a:rPr>
              <a:t>The purpose of this study was to measure the attitudes and practices among social workers toward the LGBTQ community with a specific examination of the religiosity of social workers, in order to assess if a social worker provides appropriate, inclusive services, regardless of their attitude toward this community. </a:t>
            </a:r>
          </a:p>
        </p:txBody>
      </p:sp>
    </p:spTree>
    <p:extLst>
      <p:ext uri="{BB962C8B-B14F-4D97-AF65-F5344CB8AC3E}">
        <p14:creationId xmlns:p14="http://schemas.microsoft.com/office/powerpoint/2010/main" val="38832931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10000">
              <a:schemeClr val="bg2">
                <a:tint val="97000"/>
                <a:hueMod val="92000"/>
                <a:satMod val="169000"/>
                <a:lumMod val="164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DA8C8F-2D3D-4BD7-A4B8-265F3B3A33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213772"/>
            <a:ext cx="8534400" cy="1507067"/>
          </a:xfrm>
        </p:spPr>
        <p:txBody>
          <a:bodyPr/>
          <a:lstStyle/>
          <a:p>
            <a:r>
              <a:rPr lang="en-US" dirty="0"/>
              <a:t>Literature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1C08F7-0348-4D33-ABC1-6266ECD6CF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74566" y="3644132"/>
            <a:ext cx="9830594" cy="185420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Members of the LGBTQ community report higher rates of risky behaviors that put their health and general well-being in jeopardy </a:t>
            </a:r>
            <a:r>
              <a:rPr lang="en-US" sz="2400" dirty="0">
                <a:solidFill>
                  <a:schemeClr val="bg1"/>
                </a:solidFill>
              </a:rPr>
              <a:t>(Medley, Lipari, Bose, Cribb, Kroutil, &amp; McHenry, 2015; Savage, &amp; Schanding, 2013).</a:t>
            </a:r>
          </a:p>
        </p:txBody>
      </p:sp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3A97675C-75DA-4B52-8067-05C898CF10D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5998044"/>
              </p:ext>
            </p:extLst>
          </p:nvPr>
        </p:nvGraphicFramePr>
        <p:xfrm>
          <a:off x="1386840" y="533400"/>
          <a:ext cx="9418320" cy="2895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709160">
                  <a:extLst>
                    <a:ext uri="{9D8B030D-6E8A-4147-A177-3AD203B41FA5}">
                      <a16:colId xmlns:a16="http://schemas.microsoft.com/office/drawing/2014/main" val="601928055"/>
                    </a:ext>
                  </a:extLst>
                </a:gridCol>
                <a:gridCol w="4709160">
                  <a:extLst>
                    <a:ext uri="{9D8B030D-6E8A-4147-A177-3AD203B41FA5}">
                      <a16:colId xmlns:a16="http://schemas.microsoft.com/office/drawing/2014/main" val="116810842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2000" dirty="0">
                          <a:solidFill>
                            <a:schemeClr val="bg1"/>
                          </a:solidFill>
                        </a:rPr>
                        <a:t>Blatant Aggressions</a:t>
                      </a:r>
                    </a:p>
                  </a:txBody>
                  <a:tcPr>
                    <a:solidFill>
                      <a:schemeClr val="tx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dirty="0">
                          <a:solidFill>
                            <a:schemeClr val="bg1"/>
                          </a:solidFill>
                        </a:rPr>
                        <a:t>Microaggressions</a:t>
                      </a:r>
                    </a:p>
                  </a:txBody>
                  <a:tcPr>
                    <a:solidFill>
                      <a:schemeClr val="tx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871378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2000" b="1" dirty="0">
                          <a:solidFill>
                            <a:schemeClr val="bg1"/>
                          </a:solidFill>
                        </a:rPr>
                        <a:t>Physical abuse or violence/Threats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1" dirty="0">
                          <a:solidFill>
                            <a:schemeClr val="bg1"/>
                          </a:solidFill>
                        </a:rPr>
                        <a:t>Lack of eye contact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185251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2000" b="1" dirty="0">
                          <a:solidFill>
                            <a:schemeClr val="bg1"/>
                          </a:solidFill>
                        </a:rPr>
                        <a:t>Employment, housing or healthcare discrimination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1" dirty="0">
                          <a:solidFill>
                            <a:schemeClr val="bg1"/>
                          </a:solidFill>
                        </a:rPr>
                        <a:t>Social repercussions for showing affection to a partner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4841888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2000" b="1" dirty="0">
                          <a:solidFill>
                            <a:schemeClr val="bg1"/>
                          </a:solidFill>
                        </a:rPr>
                        <a:t>Anti-LGBTQ phrases, words or remarks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1" dirty="0">
                          <a:solidFill>
                            <a:schemeClr val="bg1"/>
                          </a:solidFill>
                        </a:rPr>
                        <a:t>Pressure to censor details about their life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419793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2000" b="1" dirty="0">
                          <a:solidFill>
                            <a:schemeClr val="bg1"/>
                          </a:solidFill>
                        </a:rPr>
                        <a:t>Denied access to services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000" b="1" dirty="0">
                          <a:solidFill>
                            <a:schemeClr val="bg1"/>
                          </a:solidFill>
                        </a:rPr>
                        <a:t>Silent exclusionary policies and practices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2987749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042214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DA8C8F-2D3D-4BD7-A4B8-265F3B3A33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234092"/>
            <a:ext cx="8534400" cy="1507067"/>
          </a:xfrm>
        </p:spPr>
        <p:txBody>
          <a:bodyPr/>
          <a:lstStyle/>
          <a:p>
            <a:r>
              <a:rPr lang="en-US" dirty="0"/>
              <a:t>Literature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1C08F7-0348-4D33-ABC1-6266ECD6CF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41006" y="423884"/>
            <a:ext cx="10258108" cy="5190106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The NASW describes its mission, purpose and perspective as: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service	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social justice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dignity and worth of the person</a:t>
            </a:r>
          </a:p>
          <a:p>
            <a:pPr marL="457200" lvl="1" indent="0">
              <a:buNone/>
            </a:pPr>
            <a:r>
              <a:rPr lang="en-US" sz="2400" b="1" dirty="0">
                <a:solidFill>
                  <a:schemeClr val="bg1"/>
                </a:solidFill>
              </a:rPr>
              <a:t>   </a:t>
            </a:r>
            <a:r>
              <a:rPr lang="en-US" sz="2400" dirty="0">
                <a:solidFill>
                  <a:schemeClr val="bg1"/>
                </a:solidFill>
              </a:rPr>
              <a:t>(National Association of Social Workers, 2017)</a:t>
            </a:r>
          </a:p>
          <a:p>
            <a:pPr marL="457200" lvl="1" indent="0">
              <a:buNone/>
            </a:pPr>
            <a:endParaRPr lang="en-US" sz="2400" dirty="0">
              <a:solidFill>
                <a:schemeClr val="bg1"/>
              </a:solidFill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Social workers have an ethical responsibility to limit any potentially negative impact of their personal beliefs and values on their professional social work practice </a:t>
            </a:r>
            <a:r>
              <a:rPr lang="en-US" sz="2400" dirty="0">
                <a:solidFill>
                  <a:schemeClr val="bg1"/>
                </a:solidFill>
              </a:rPr>
              <a:t>(Council on Social Work Education, 2015)</a:t>
            </a:r>
            <a:r>
              <a:rPr lang="en-US" sz="2400" b="1" dirty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103BFE3-177E-4AE6-9048-061E2F41EFFB}"/>
              </a:ext>
            </a:extLst>
          </p:cNvPr>
          <p:cNvSpPr txBox="1"/>
          <p:nvPr/>
        </p:nvSpPr>
        <p:spPr>
          <a:xfrm>
            <a:off x="5370060" y="1146091"/>
            <a:ext cx="6294473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1">
              <a:spcBef>
                <a:spcPts val="576"/>
              </a:spcBef>
              <a:spcAft>
                <a:spcPts val="600"/>
              </a:spcAft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 importance of human relationships</a:t>
            </a:r>
          </a:p>
          <a:p>
            <a:pPr lvl="1">
              <a:spcBef>
                <a:spcPts val="576"/>
              </a:spcBef>
              <a:spcAft>
                <a:spcPts val="600"/>
              </a:spcAft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 integrity</a:t>
            </a:r>
          </a:p>
          <a:p>
            <a:pPr lvl="1">
              <a:spcBef>
                <a:spcPts val="576"/>
              </a:spcBef>
              <a:spcAft>
                <a:spcPts val="600"/>
              </a:spcAft>
              <a:buClr>
                <a:schemeClr val="tx1"/>
              </a:buCl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 competence </a:t>
            </a:r>
          </a:p>
        </p:txBody>
      </p:sp>
    </p:spTree>
    <p:extLst>
      <p:ext uri="{BB962C8B-B14F-4D97-AF65-F5344CB8AC3E}">
        <p14:creationId xmlns:p14="http://schemas.microsoft.com/office/powerpoint/2010/main" val="28967357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F67948-9731-4165-AAF9-3787642447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608320"/>
            <a:ext cx="8534400" cy="949959"/>
          </a:xfrm>
        </p:spPr>
        <p:txBody>
          <a:bodyPr/>
          <a:lstStyle/>
          <a:p>
            <a:r>
              <a:rPr lang="en-US" dirty="0"/>
              <a:t>Research Questions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1110CE-3216-40F3-8318-1E011E06C7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299721"/>
            <a:ext cx="9938068" cy="5308599"/>
          </a:xfrm>
        </p:spPr>
        <p:txBody>
          <a:bodyPr>
            <a:normAutofit fontScale="85000" lnSpcReduction="10000"/>
          </a:bodyPr>
          <a:lstStyle/>
          <a:p>
            <a:pPr marL="457200" indent="-457200">
              <a:buFont typeface="+mj-lt"/>
              <a:buAutoNum type="arabicPeriod"/>
            </a:pPr>
            <a:r>
              <a:rPr lang="en-US" sz="2800" b="1" dirty="0">
                <a:solidFill>
                  <a:schemeClr val="bg1"/>
                </a:solidFill>
              </a:rPr>
              <a:t>What are social workers’ attitudes and practices regarding providing services to members of the LGBTQ community?</a:t>
            </a:r>
          </a:p>
          <a:p>
            <a:pPr marL="457200" indent="-457200">
              <a:buFont typeface="+mj-lt"/>
              <a:buAutoNum type="arabicPeriod"/>
            </a:pPr>
            <a:endParaRPr lang="en-US" sz="2800" b="1" dirty="0">
              <a:solidFill>
                <a:schemeClr val="bg1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2800" b="1" dirty="0">
                <a:solidFill>
                  <a:schemeClr val="bg1"/>
                </a:solidFill>
              </a:rPr>
              <a:t>What is the relationship between a social workers’ religiosity and their attitude toward members of the LGBTQ community?</a:t>
            </a:r>
          </a:p>
          <a:p>
            <a:pPr marL="457200" indent="-457200">
              <a:buFont typeface="+mj-lt"/>
              <a:buAutoNum type="arabicPeriod"/>
            </a:pPr>
            <a:endParaRPr lang="en-US" sz="2800" b="1" dirty="0">
              <a:solidFill>
                <a:schemeClr val="bg1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2800" b="1" dirty="0">
                <a:solidFill>
                  <a:schemeClr val="bg1"/>
                </a:solidFill>
              </a:rPr>
              <a:t>What is the relationship between a social workers’ religiosity and their practices toward members of the LGBTQ community?</a:t>
            </a:r>
          </a:p>
          <a:p>
            <a:pPr marL="457200" indent="-457200">
              <a:buFont typeface="+mj-lt"/>
              <a:buAutoNum type="arabicPeriod"/>
            </a:pPr>
            <a:endParaRPr lang="en-US" sz="2800" b="1" dirty="0">
              <a:solidFill>
                <a:schemeClr val="bg1"/>
              </a:solidFill>
            </a:endParaRPr>
          </a:p>
          <a:p>
            <a:pPr marL="457200" indent="-457200">
              <a:buFont typeface="+mj-lt"/>
              <a:buAutoNum type="arabicPeriod"/>
            </a:pPr>
            <a:r>
              <a:rPr lang="en-US" sz="2800" b="1" dirty="0">
                <a:solidFill>
                  <a:schemeClr val="bg1"/>
                </a:solidFill>
              </a:rPr>
              <a:t>What is the relationship between the attitudes of social workers’ and their practices toward members of the LGBTQ community?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30614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EF8DBA-F753-4ADA-964F-C0B0333AA2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157892"/>
            <a:ext cx="8534400" cy="1507067"/>
          </a:xfrm>
        </p:spPr>
        <p:txBody>
          <a:bodyPr/>
          <a:lstStyle/>
          <a:p>
            <a:r>
              <a:rPr lang="en-US" dirty="0"/>
              <a:t>Significance of study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36CE9B-12BC-4D73-BE07-3AAA54CDA20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b="1" dirty="0">
                <a:solidFill>
                  <a:schemeClr val="bg1"/>
                </a:solidFill>
              </a:rPr>
              <a:t>Every person has the right to have access to safe and beneficial human services that meet their unique needs </a:t>
            </a:r>
            <a:r>
              <a:rPr lang="en-US" sz="2400" dirty="0">
                <a:solidFill>
                  <a:schemeClr val="bg1"/>
                </a:solidFill>
              </a:rPr>
              <a:t>(Theriault, 2017).</a:t>
            </a:r>
          </a:p>
          <a:p>
            <a:pPr marL="0" indent="0">
              <a:buNone/>
            </a:pPr>
            <a:endParaRPr lang="en-US" sz="2400" b="1" dirty="0">
              <a:solidFill>
                <a:schemeClr val="bg1"/>
              </a:solidFill>
            </a:endParaRP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Encourage cultural competence 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Assess one’s attitudes and practices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Address any gaps in service and training needs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Gain a better understanding of the LGBTQ community</a:t>
            </a:r>
          </a:p>
        </p:txBody>
      </p:sp>
    </p:spTree>
    <p:extLst>
      <p:ext uri="{BB962C8B-B14F-4D97-AF65-F5344CB8AC3E}">
        <p14:creationId xmlns:p14="http://schemas.microsoft.com/office/powerpoint/2010/main" val="2215853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7C6C75-E57D-40A1-9ED4-E279720F34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337494"/>
            <a:ext cx="8534400" cy="808036"/>
          </a:xfrm>
        </p:spPr>
        <p:txBody>
          <a:bodyPr/>
          <a:lstStyle/>
          <a:p>
            <a:r>
              <a:rPr lang="en-US" dirty="0"/>
              <a:t>Research Design</a:t>
            </a:r>
            <a:endParaRPr lang="en-US" sz="2000" cap="none" dirty="0">
              <a:latin typeface="+mn-lt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AF968F-FCDB-420A-9746-216A0FC42B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822960"/>
            <a:ext cx="9816148" cy="463296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b="1" dirty="0">
                <a:solidFill>
                  <a:schemeClr val="bg1"/>
                </a:solidFill>
              </a:rPr>
              <a:t>Combination of Three Existing Surveys: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The LGBT Assessment Scale Survey </a:t>
            </a:r>
            <a:r>
              <a:rPr lang="en-US" sz="2200" dirty="0">
                <a:solidFill>
                  <a:schemeClr val="bg1"/>
                </a:solidFill>
              </a:rPr>
              <a:t>(LGBTAS, Logie, Bridge &amp; Bridge, 2007)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The Gay Affirmative Practice Scale </a:t>
            </a:r>
            <a:r>
              <a:rPr lang="en-US" sz="2200" dirty="0">
                <a:solidFill>
                  <a:schemeClr val="bg1"/>
                </a:solidFill>
              </a:rPr>
              <a:t>(GAP, Crisp, 2006)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Duke University Religion Index </a:t>
            </a:r>
            <a:r>
              <a:rPr lang="en-US" sz="2200" dirty="0">
                <a:solidFill>
                  <a:schemeClr val="bg1"/>
                </a:solidFill>
              </a:rPr>
              <a:t>(DUREL, Koenig, Parkerson, &amp; Meador, 1997)</a:t>
            </a:r>
          </a:p>
          <a:p>
            <a:pPr>
              <a:buFont typeface="Arial" panose="020B0604020202020204" pitchFamily="34" charset="0"/>
              <a:buChar char="•"/>
            </a:pPr>
            <a:endParaRPr lang="en-US" sz="2400" b="1" dirty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en-US" sz="2400" b="1" dirty="0">
                <a:solidFill>
                  <a:schemeClr val="bg1"/>
                </a:solidFill>
              </a:rPr>
              <a:t>Social Workers’ Attitude and Practice Assessment (SWAPA)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400" b="1" dirty="0">
                <a:solidFill>
                  <a:schemeClr val="bg1"/>
                </a:solidFill>
              </a:rPr>
              <a:t>a = .94</a:t>
            </a:r>
          </a:p>
          <a:p>
            <a:endParaRPr lang="en-US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04117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7C6C75-E57D-40A1-9ED4-E279720F34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4212" y="5684520"/>
            <a:ext cx="8534400" cy="808036"/>
          </a:xfrm>
        </p:spPr>
        <p:txBody>
          <a:bodyPr/>
          <a:lstStyle/>
          <a:p>
            <a:r>
              <a:rPr lang="en-US" dirty="0"/>
              <a:t>research Design</a:t>
            </a:r>
            <a:endParaRPr lang="en-US" sz="2000" cap="none" dirty="0">
              <a:latin typeface="+mn-lt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AF968F-FCDB-420A-9746-216A0FC42B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4212" y="365760"/>
            <a:ext cx="9176068" cy="531876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b="1" dirty="0">
                <a:solidFill>
                  <a:schemeClr val="bg1"/>
                </a:solidFill>
              </a:rPr>
              <a:t>Social Workers’ Attitude and Practice Assessment (SWAPA)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Attitude: Questions 1-22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Practice: Questions 23-41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Demographic: Questions 42-54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000" b="1" dirty="0">
                <a:solidFill>
                  <a:schemeClr val="bg1"/>
                </a:solidFill>
              </a:rPr>
              <a:t>Age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000" b="1" dirty="0">
                <a:solidFill>
                  <a:schemeClr val="bg1"/>
                </a:solidFill>
              </a:rPr>
              <a:t>Gender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000" b="1" dirty="0">
                <a:solidFill>
                  <a:schemeClr val="bg1"/>
                </a:solidFill>
              </a:rPr>
              <a:t>Religious Affiliation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200" b="1" dirty="0">
                <a:solidFill>
                  <a:schemeClr val="bg1"/>
                </a:solidFill>
              </a:rPr>
              <a:t>DUREL Scores: Questions 55-59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000" b="1" dirty="0">
                <a:solidFill>
                  <a:schemeClr val="bg1"/>
                </a:solidFill>
              </a:rPr>
              <a:t>Organized Religious Activity (ORA)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000" b="1" dirty="0">
                <a:solidFill>
                  <a:schemeClr val="bg1"/>
                </a:solidFill>
              </a:rPr>
              <a:t>Non-organized Religious Activity (NORA)</a:t>
            </a:r>
          </a:p>
          <a:p>
            <a:pPr lvl="2">
              <a:buFont typeface="Wingdings" panose="05000000000000000000" pitchFamily="2" charset="2"/>
              <a:buChar char="§"/>
            </a:pPr>
            <a:r>
              <a:rPr lang="en-US" sz="2000" b="1" dirty="0">
                <a:solidFill>
                  <a:schemeClr val="bg1"/>
                </a:solidFill>
              </a:rPr>
              <a:t>Intrinsic Religiosity (IR)</a:t>
            </a:r>
            <a:endParaRPr lang="en-US" sz="2000" b="1" dirty="0"/>
          </a:p>
        </p:txBody>
      </p:sp>
    </p:spTree>
    <p:extLst>
      <p:ext uri="{BB962C8B-B14F-4D97-AF65-F5344CB8AC3E}">
        <p14:creationId xmlns:p14="http://schemas.microsoft.com/office/powerpoint/2010/main" val="26403051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ip_UnifiedCompliancePolicyUIAction xmlns="http://schemas.microsoft.com/sharepoint/v3" xsi:nil="true"/>
    <_ip_UnifiedCompliancePolicyProperties xmlns="http://schemas.microsoft.com/sharepoint/v3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1B56A30CE643D448350DF97EB6E9320" ma:contentTypeVersion="12" ma:contentTypeDescription="Create a new document." ma:contentTypeScope="" ma:versionID="19f42fe7e7b049338164af08c1117710">
  <xsd:schema xmlns:xsd="http://www.w3.org/2001/XMLSchema" xmlns:xs="http://www.w3.org/2001/XMLSchema" xmlns:p="http://schemas.microsoft.com/office/2006/metadata/properties" xmlns:ns1="http://schemas.microsoft.com/sharepoint/v3" xmlns:ns3="467b5f0d-d814-4c60-bbb5-b655a6891bfc" targetNamespace="http://schemas.microsoft.com/office/2006/metadata/properties" ma:root="true" ma:fieldsID="43fc7b726a1769c312149ea3843fc0dd" ns1:_="" ns3:_="">
    <xsd:import namespace="http://schemas.microsoft.com/sharepoint/v3"/>
    <xsd:import namespace="467b5f0d-d814-4c60-bbb5-b655a6891bfc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1:_ip_UnifiedCompliancePolicyProperties" minOccurs="0"/>
                <xsd:element ref="ns1:_ip_UnifiedCompliancePolicyUIActio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Location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_ip_UnifiedCompliancePolicyProperties" ma:index="10" nillable="true" ma:displayName="Unified Compliance Policy Properties" ma:description="" ma:hidden="true" ma:internalName="_ip_UnifiedCompliancePolicyProperties">
      <xsd:simpleType>
        <xsd:restriction base="dms:Note"/>
      </xsd:simpleType>
    </xsd:element>
    <xsd:element name="_ip_UnifiedCompliancePolicyUIAction" ma:index="11" nillable="true" ma:displayName="Unified Compliance Policy UI Action" ma:description="" ma:hidden="true" ma:internalName="_ip_UnifiedCompliancePolicyUIAction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67b5f0d-d814-4c60-bbb5-b655a6891bf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99DB85E-4A66-4DBC-9412-FD5FA9D5000C}">
  <ds:schemaRefs>
    <ds:schemaRef ds:uri="http://purl.org/dc/terms/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schemas.microsoft.com/office/2006/metadata/properties"/>
    <ds:schemaRef ds:uri="http://schemas.microsoft.com/office/infopath/2007/PartnerControls"/>
    <ds:schemaRef ds:uri="467b5f0d-d814-4c60-bbb5-b655a6891bfc"/>
    <ds:schemaRef ds:uri="http://schemas.microsoft.com/sharepoint/v3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06968A83-1319-4AB2-B095-609FE7B512D4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2C8FD53-8166-427C-B473-7E8BCB2A665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"/>
    <ds:schemaRef ds:uri="467b5f0d-d814-4c60-bbb5-b655a6891bf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2192</TotalTime>
  <Words>1614</Words>
  <Application>Microsoft Office PowerPoint</Application>
  <PresentationFormat>Widescreen</PresentationFormat>
  <Paragraphs>211</Paragraphs>
  <Slides>24</Slides>
  <Notes>24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30" baseType="lpstr">
      <vt:lpstr>Arial</vt:lpstr>
      <vt:lpstr>Calibri</vt:lpstr>
      <vt:lpstr>Century Gothic</vt:lpstr>
      <vt:lpstr>Wingdings</vt:lpstr>
      <vt:lpstr>Wingdings 3</vt:lpstr>
      <vt:lpstr>Slice</vt:lpstr>
      <vt:lpstr>Attitudes And Practices of social workers Towards The LGBTQ community </vt:lpstr>
      <vt:lpstr>Introduction &amp; Problem Statement</vt:lpstr>
      <vt:lpstr>Purpose of study</vt:lpstr>
      <vt:lpstr>Literature Review</vt:lpstr>
      <vt:lpstr>Literature Review</vt:lpstr>
      <vt:lpstr>Research Questions</vt:lpstr>
      <vt:lpstr>Significance of study</vt:lpstr>
      <vt:lpstr>Research Design</vt:lpstr>
      <vt:lpstr>research Design</vt:lpstr>
      <vt:lpstr>Limitations</vt:lpstr>
      <vt:lpstr>Results</vt:lpstr>
      <vt:lpstr>Results</vt:lpstr>
      <vt:lpstr>Results</vt:lpstr>
      <vt:lpstr>Results</vt:lpstr>
      <vt:lpstr>Results</vt:lpstr>
      <vt:lpstr>Results</vt:lpstr>
      <vt:lpstr>Results</vt:lpstr>
      <vt:lpstr>Results</vt:lpstr>
      <vt:lpstr>Results</vt:lpstr>
      <vt:lpstr>Results</vt:lpstr>
      <vt:lpstr>Results</vt:lpstr>
      <vt:lpstr>Implications and Recommendations</vt:lpstr>
      <vt:lpstr>references</vt:lpstr>
      <vt:lpstr>references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Attitudes vs. behaviors: Christian social workers’ provisions for the LGBT community</dc:title>
  <dc:creator>Cassie Martin</dc:creator>
  <cp:lastModifiedBy>Kelly Brown</cp:lastModifiedBy>
  <cp:revision>24</cp:revision>
  <cp:lastPrinted>2019-11-27T20:30:01Z</cp:lastPrinted>
  <dcterms:created xsi:type="dcterms:W3CDTF">2018-03-05T19:29:59Z</dcterms:created>
  <dcterms:modified xsi:type="dcterms:W3CDTF">2020-04-02T16:31:13Z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0x010100E1B56A30CE643D448350DF97EB6E9320</vt:lpwstr>
  </property>
</Properties>
</file>

<file path=docProps/thumbnail.jpeg>
</file>