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handoutMasterIdLst>
    <p:handoutMasterId r:id="rId27"/>
  </p:handoutMasterIdLst>
  <p:sldIdLst>
    <p:sldId id="256" r:id="rId2"/>
    <p:sldId id="309" r:id="rId3"/>
    <p:sldId id="258" r:id="rId4"/>
    <p:sldId id="259" r:id="rId5"/>
    <p:sldId id="276" r:id="rId6"/>
    <p:sldId id="277" r:id="rId7"/>
    <p:sldId id="278" r:id="rId8"/>
    <p:sldId id="310" r:id="rId9"/>
    <p:sldId id="263" r:id="rId10"/>
    <p:sldId id="264" r:id="rId11"/>
    <p:sldId id="307" r:id="rId12"/>
    <p:sldId id="266" r:id="rId13"/>
    <p:sldId id="311" r:id="rId14"/>
    <p:sldId id="313" r:id="rId15"/>
    <p:sldId id="314" r:id="rId16"/>
    <p:sldId id="268" r:id="rId17"/>
    <p:sldId id="315" r:id="rId18"/>
    <p:sldId id="291" r:id="rId19"/>
    <p:sldId id="316" r:id="rId20"/>
    <p:sldId id="292" r:id="rId21"/>
    <p:sldId id="269" r:id="rId22"/>
    <p:sldId id="270" r:id="rId23"/>
    <p:sldId id="304" r:id="rId24"/>
    <p:sldId id="300" r:id="rId2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S. Brown" initials="KSB" lastIdx="6" clrIdx="0">
    <p:extLst>
      <p:ext uri="{19B8F6BF-5375-455C-9EA6-DF929625EA0E}">
        <p15:presenceInfo xmlns:p15="http://schemas.microsoft.com/office/powerpoint/2012/main" userId="4ca9826bc760f0d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0185" autoAdjust="0"/>
  </p:normalViewPr>
  <p:slideViewPr>
    <p:cSldViewPr snapToGrid="0">
      <p:cViewPr varScale="1">
        <p:scale>
          <a:sx n="63" d="100"/>
          <a:sy n="63" d="100"/>
        </p:scale>
        <p:origin x="90" y="342"/>
      </p:cViewPr>
      <p:guideLst/>
    </p:cSldViewPr>
  </p:slideViewPr>
  <p:outlineViewPr>
    <p:cViewPr>
      <p:scale>
        <a:sx n="33" d="100"/>
        <a:sy n="33" d="100"/>
      </p:scale>
      <p:origin x="0" y="-2875"/>
    </p:cViewPr>
  </p:outlineViewPr>
  <p:notesTextViewPr>
    <p:cViewPr>
      <p:scale>
        <a:sx n="3" d="2"/>
        <a:sy n="3" d="2"/>
      </p:scale>
      <p:origin x="0" y="0"/>
    </p:cViewPr>
  </p:notesTextViewPr>
  <p:sorterViewPr>
    <p:cViewPr>
      <p:scale>
        <a:sx n="100" d="100"/>
        <a:sy n="100" d="100"/>
      </p:scale>
      <p:origin x="0" y="-3240"/>
    </p:cViewPr>
  </p:sorterViewPr>
  <p:notesViewPr>
    <p:cSldViewPr snapToGrid="0">
      <p:cViewPr varScale="1">
        <p:scale>
          <a:sx n="80" d="100"/>
          <a:sy n="80" d="100"/>
        </p:scale>
        <p:origin x="202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baseline="0"/>
              <a:t>Breakdown of Preschoolers by Age</a:t>
            </a:r>
            <a:endParaRPr lang="en-US"/>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number</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106-4F0C-8ACD-F63802DA8E2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106-4F0C-8ACD-F63802DA8E2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1106-4F0C-8ACD-F63802DA8E2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Sheet1!$A$2:$A$4</c:f>
              <c:strCache>
                <c:ptCount val="3"/>
                <c:pt idx="0">
                  <c:v>three year olds</c:v>
                </c:pt>
                <c:pt idx="1">
                  <c:v>four year olds</c:v>
                </c:pt>
                <c:pt idx="2">
                  <c:v>five year olds</c:v>
                </c:pt>
              </c:strCache>
            </c:strRef>
          </c:cat>
          <c:val>
            <c:numRef>
              <c:f>Sheet1!$B$2:$B$4</c:f>
              <c:numCache>
                <c:formatCode>General</c:formatCode>
                <c:ptCount val="3"/>
                <c:pt idx="0">
                  <c:v>17</c:v>
                </c:pt>
                <c:pt idx="1">
                  <c:v>25</c:v>
                </c:pt>
                <c:pt idx="2">
                  <c:v>9</c:v>
                </c:pt>
              </c:numCache>
            </c:numRef>
          </c:val>
          <c:extLst>
            <c:ext xmlns:c16="http://schemas.microsoft.com/office/drawing/2014/chart" uri="{C3380CC4-5D6E-409C-BE32-E72D297353CC}">
              <c16:uniqueId val="{00000006-1106-4F0C-8ACD-F63802DA8E25}"/>
            </c:ext>
          </c:extLst>
        </c:ser>
        <c:ser>
          <c:idx val="1"/>
          <c:order val="1"/>
          <c:tx>
            <c:strRef>
              <c:f>Sheet1!$C$1</c:f>
              <c:strCache>
                <c:ptCount val="1"/>
                <c:pt idx="0">
                  <c:v>percentages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8-1106-4F0C-8ACD-F63802DA8E2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A-1106-4F0C-8ACD-F63802DA8E2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C-1106-4F0C-8ACD-F63802DA8E2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Sheet1!$A$2:$A$4</c:f>
              <c:strCache>
                <c:ptCount val="3"/>
                <c:pt idx="0">
                  <c:v>three year olds</c:v>
                </c:pt>
                <c:pt idx="1">
                  <c:v>four year olds</c:v>
                </c:pt>
                <c:pt idx="2">
                  <c:v>five year olds</c:v>
                </c:pt>
              </c:strCache>
            </c:strRef>
          </c:cat>
          <c:val>
            <c:numRef>
              <c:f>Sheet1!$C$2:$C$4</c:f>
              <c:numCache>
                <c:formatCode>General</c:formatCode>
                <c:ptCount val="3"/>
                <c:pt idx="0">
                  <c:v>33</c:v>
                </c:pt>
                <c:pt idx="1">
                  <c:v>49</c:v>
                </c:pt>
                <c:pt idx="2">
                  <c:v>18</c:v>
                </c:pt>
              </c:numCache>
            </c:numRef>
          </c:val>
          <c:extLst>
            <c:ext xmlns:c16="http://schemas.microsoft.com/office/drawing/2014/chart" uri="{C3380CC4-5D6E-409C-BE32-E72D297353CC}">
              <c16:uniqueId val="{0000000D-1106-4F0C-8ACD-F63802DA8E2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762" cy="465927"/>
          </a:xfrm>
          <a:prstGeom prst="rect">
            <a:avLst/>
          </a:prstGeom>
        </p:spPr>
        <p:txBody>
          <a:bodyPr vert="horz" lIns="90553" tIns="45277" rIns="90553" bIns="45277" rtlCol="0"/>
          <a:lstStyle>
            <a:lvl1pPr algn="l">
              <a:defRPr sz="1200"/>
            </a:lvl1pPr>
          </a:lstStyle>
          <a:p>
            <a:endParaRPr lang="en-US"/>
          </a:p>
        </p:txBody>
      </p:sp>
      <p:sp>
        <p:nvSpPr>
          <p:cNvPr id="3" name="Date Placeholder 2"/>
          <p:cNvSpPr>
            <a:spLocks noGrp="1"/>
          </p:cNvSpPr>
          <p:nvPr>
            <p:ph type="dt" sz="quarter" idx="1"/>
          </p:nvPr>
        </p:nvSpPr>
        <p:spPr>
          <a:xfrm>
            <a:off x="3977769" y="0"/>
            <a:ext cx="3043762" cy="465927"/>
          </a:xfrm>
          <a:prstGeom prst="rect">
            <a:avLst/>
          </a:prstGeom>
        </p:spPr>
        <p:txBody>
          <a:bodyPr vert="horz" lIns="90553" tIns="45277" rIns="90553" bIns="45277" rtlCol="0"/>
          <a:lstStyle>
            <a:lvl1pPr algn="r">
              <a:defRPr sz="1200"/>
            </a:lvl1pPr>
          </a:lstStyle>
          <a:p>
            <a:r>
              <a:rPr lang="en-US" dirty="0" smtClean="0"/>
              <a:t>Dolan     #9</a:t>
            </a:r>
            <a:endParaRPr lang="en-US" dirty="0"/>
          </a:p>
        </p:txBody>
      </p:sp>
      <p:sp>
        <p:nvSpPr>
          <p:cNvPr id="5" name="Slide Number Placeholder 4"/>
          <p:cNvSpPr>
            <a:spLocks noGrp="1"/>
          </p:cNvSpPr>
          <p:nvPr>
            <p:ph type="sldNum" sz="quarter" idx="3"/>
          </p:nvPr>
        </p:nvSpPr>
        <p:spPr>
          <a:xfrm>
            <a:off x="934007" y="8843173"/>
            <a:ext cx="3043762" cy="465927"/>
          </a:xfrm>
          <a:prstGeom prst="rect">
            <a:avLst/>
          </a:prstGeom>
        </p:spPr>
        <p:txBody>
          <a:bodyPr vert="horz" lIns="90553" tIns="45277" rIns="90553" bIns="45277" rtlCol="0" anchor="b"/>
          <a:lstStyle>
            <a:lvl1pPr algn="r">
              <a:defRPr sz="1200"/>
            </a:lvl1pPr>
          </a:lstStyle>
          <a:p>
            <a:fld id="{413E2C7C-9120-43D5-84B7-35E4E2C226E3}" type="slidenum">
              <a:rPr lang="en-US" smtClean="0"/>
              <a:t>‹#›</a:t>
            </a:fld>
            <a:endParaRPr lang="en-US"/>
          </a:p>
        </p:txBody>
      </p:sp>
    </p:spTree>
    <p:extLst>
      <p:ext uri="{BB962C8B-B14F-4D97-AF65-F5344CB8AC3E}">
        <p14:creationId xmlns:p14="http://schemas.microsoft.com/office/powerpoint/2010/main" val="21694345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7071"/>
          </a:xfrm>
          <a:prstGeom prst="rect">
            <a:avLst/>
          </a:prstGeom>
        </p:spPr>
        <p:txBody>
          <a:bodyPr vert="horz" lIns="93315" tIns="46657" rIns="93315" bIns="46657"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1"/>
          </a:xfrm>
          <a:prstGeom prst="rect">
            <a:avLst/>
          </a:prstGeom>
        </p:spPr>
        <p:txBody>
          <a:bodyPr vert="horz" lIns="93315" tIns="46657" rIns="93315" bIns="46657" rtlCol="0"/>
          <a:lstStyle>
            <a:lvl1pPr algn="r">
              <a:defRPr sz="1200"/>
            </a:lvl1pPr>
          </a:lstStyle>
          <a:p>
            <a:fld id="{FEB0670F-A11A-4229-B74F-B3A088A8E9DD}" type="datetimeFigureOut">
              <a:rPr lang="en-US" smtClean="0"/>
              <a:t>4/2/2020</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7" rIns="93315" bIns="46657" rtlCol="0" anchor="ctr"/>
          <a:lstStyle/>
          <a:p>
            <a:endParaRPr lang="en-US" dirty="0"/>
          </a:p>
        </p:txBody>
      </p:sp>
      <p:sp>
        <p:nvSpPr>
          <p:cNvPr id="5" name="Notes Placeholder 4"/>
          <p:cNvSpPr>
            <a:spLocks noGrp="1"/>
          </p:cNvSpPr>
          <p:nvPr>
            <p:ph type="body" sz="quarter" idx="3"/>
          </p:nvPr>
        </p:nvSpPr>
        <p:spPr>
          <a:xfrm>
            <a:off x="702310" y="4480005"/>
            <a:ext cx="5618480" cy="3665458"/>
          </a:xfrm>
          <a:prstGeom prst="rect">
            <a:avLst/>
          </a:prstGeom>
        </p:spPr>
        <p:txBody>
          <a:bodyPr vert="horz" lIns="93315" tIns="46657" rIns="93315" bIns="4665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0"/>
            <a:ext cx="3043343" cy="467070"/>
          </a:xfrm>
          <a:prstGeom prst="rect">
            <a:avLst/>
          </a:prstGeom>
        </p:spPr>
        <p:txBody>
          <a:bodyPr vert="horz" lIns="93315" tIns="46657" rIns="93315" bIns="4665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5" tIns="46657" rIns="93315" bIns="46657" rtlCol="0" anchor="b"/>
          <a:lstStyle>
            <a:lvl1pPr algn="r">
              <a:defRPr sz="1200"/>
            </a:lvl1pPr>
          </a:lstStyle>
          <a:p>
            <a:fld id="{708B8EEC-C2AE-45F9-A1B1-C93129492F8F}" type="slidenum">
              <a:rPr lang="en-US" smtClean="0"/>
              <a:t>‹#›</a:t>
            </a:fld>
            <a:endParaRPr lang="en-US" dirty="0"/>
          </a:p>
        </p:txBody>
      </p:sp>
    </p:spTree>
    <p:extLst>
      <p:ext uri="{BB962C8B-B14F-4D97-AF65-F5344CB8AC3E}">
        <p14:creationId xmlns:p14="http://schemas.microsoft.com/office/powerpoint/2010/main" val="1354553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1</a:t>
            </a:fld>
            <a:endParaRPr lang="en-US" dirty="0"/>
          </a:p>
        </p:txBody>
      </p:sp>
    </p:spTree>
    <p:extLst>
      <p:ext uri="{BB962C8B-B14F-4D97-AF65-F5344CB8AC3E}">
        <p14:creationId xmlns:p14="http://schemas.microsoft.com/office/powerpoint/2010/main" val="3029290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did I do to answer the research questions?</a:t>
            </a:r>
          </a:p>
          <a:p>
            <a:r>
              <a:rPr lang="en-US" dirty="0"/>
              <a:t> Survey to collect minutes and data</a:t>
            </a:r>
          </a:p>
          <a:p>
            <a:r>
              <a:rPr lang="en-US" dirty="0"/>
              <a:t>Physical therapist to get strengths</a:t>
            </a:r>
          </a:p>
          <a:p>
            <a:r>
              <a:rPr lang="en-US" dirty="0"/>
              <a:t>Teacher for receptive vocabulary test</a:t>
            </a:r>
          </a:p>
          <a:p>
            <a:endParaRPr lang="en-US" dirty="0"/>
          </a:p>
          <a:p>
            <a:r>
              <a:rPr lang="en-US" dirty="0"/>
              <a:t>Limitations  </a:t>
            </a:r>
          </a:p>
          <a:p>
            <a:r>
              <a:rPr lang="en-US" dirty="0">
                <a:latin typeface="Times New Roman" panose="02020603050405020304" pitchFamily="18" charset="0"/>
                <a:cs typeface="Times New Roman" panose="02020603050405020304" pitchFamily="18" charset="0"/>
              </a:rPr>
              <a:t>Time of day of testing</a:t>
            </a:r>
          </a:p>
          <a:p>
            <a:r>
              <a:rPr lang="en-US" dirty="0">
                <a:latin typeface="Times New Roman" panose="02020603050405020304" pitchFamily="18" charset="0"/>
                <a:cs typeface="Times New Roman" panose="02020603050405020304" pitchFamily="18" charset="0"/>
              </a:rPr>
              <a:t>Number of minutes recorded of screen use by parents</a:t>
            </a:r>
          </a:p>
          <a:p>
            <a:r>
              <a:rPr lang="en-US" dirty="0">
                <a:latin typeface="Times New Roman" panose="02020603050405020304" pitchFamily="18" charset="0"/>
                <a:cs typeface="Times New Roman" panose="02020603050405020304" pitchFamily="18" charset="0"/>
              </a:rPr>
              <a:t>Curriculum of each preschool</a:t>
            </a:r>
          </a:p>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10</a:t>
            </a:fld>
            <a:endParaRPr lang="en-US" dirty="0"/>
          </a:p>
        </p:txBody>
      </p:sp>
    </p:spTree>
    <p:extLst>
      <p:ext uri="{BB962C8B-B14F-4D97-AF65-F5344CB8AC3E}">
        <p14:creationId xmlns:p14="http://schemas.microsoft.com/office/powerpoint/2010/main" val="447443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Double check how many parents this would be? 47 parents with the 5 siblings involved</a:t>
            </a:r>
          </a:p>
          <a:p>
            <a:endParaRPr lang="en-US" dirty="0"/>
          </a:p>
          <a:p>
            <a:pPr defTabSz="905530">
              <a:defRPr/>
            </a:pPr>
            <a:r>
              <a:rPr lang="en-US" b="1" dirty="0">
                <a:latin typeface="Times New Roman" panose="02020603050405020304" pitchFamily="18" charset="0"/>
                <a:cs typeface="Times New Roman" panose="02020603050405020304" pitchFamily="18" charset="0"/>
              </a:rPr>
              <a:t>(27 girls/25 boys)</a:t>
            </a:r>
          </a:p>
          <a:p>
            <a:endParaRPr lang="en-US" dirty="0"/>
          </a:p>
          <a:p>
            <a:r>
              <a:rPr lang="en-US" dirty="0"/>
              <a:t>3’s =17</a:t>
            </a:r>
            <a:br>
              <a:rPr lang="en-US" dirty="0"/>
            </a:br>
            <a:r>
              <a:rPr lang="en-US" dirty="0"/>
              <a:t>4’s =26</a:t>
            </a:r>
            <a:br>
              <a:rPr lang="en-US" dirty="0"/>
            </a:br>
            <a:r>
              <a:rPr lang="en-US" dirty="0"/>
              <a:t>5’s =9</a:t>
            </a:r>
          </a:p>
        </p:txBody>
      </p:sp>
      <p:sp>
        <p:nvSpPr>
          <p:cNvPr id="4" name="Slide Number Placeholder 3"/>
          <p:cNvSpPr>
            <a:spLocks noGrp="1"/>
          </p:cNvSpPr>
          <p:nvPr>
            <p:ph type="sldNum" sz="quarter" idx="5"/>
          </p:nvPr>
        </p:nvSpPr>
        <p:spPr/>
        <p:txBody>
          <a:bodyPr/>
          <a:lstStyle/>
          <a:p>
            <a:fld id="{708B8EEC-C2AE-45F9-A1B1-C93129492F8F}" type="slidenum">
              <a:rPr lang="en-US" smtClean="0"/>
              <a:t>11</a:t>
            </a:fld>
            <a:endParaRPr lang="en-US" dirty="0"/>
          </a:p>
        </p:txBody>
      </p:sp>
    </p:spTree>
    <p:extLst>
      <p:ext uri="{BB962C8B-B14F-4D97-AF65-F5344CB8AC3E}">
        <p14:creationId xmlns:p14="http://schemas.microsoft.com/office/powerpoint/2010/main" val="2644523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12</a:t>
            </a:fld>
            <a:endParaRPr lang="en-US" dirty="0"/>
          </a:p>
        </p:txBody>
      </p:sp>
    </p:spTree>
    <p:extLst>
      <p:ext uri="{BB962C8B-B14F-4D97-AF65-F5344CB8AC3E}">
        <p14:creationId xmlns:p14="http://schemas.microsoft.com/office/powerpoint/2010/main" val="1035164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13</a:t>
            </a:fld>
            <a:endParaRPr lang="en-US" dirty="0"/>
          </a:p>
        </p:txBody>
      </p:sp>
    </p:spTree>
    <p:extLst>
      <p:ext uri="{BB962C8B-B14F-4D97-AF65-F5344CB8AC3E}">
        <p14:creationId xmlns:p14="http://schemas.microsoft.com/office/powerpoint/2010/main" val="344965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14</a:t>
            </a:fld>
            <a:endParaRPr lang="en-US" dirty="0"/>
          </a:p>
        </p:txBody>
      </p:sp>
    </p:spTree>
    <p:extLst>
      <p:ext uri="{BB962C8B-B14F-4D97-AF65-F5344CB8AC3E}">
        <p14:creationId xmlns:p14="http://schemas.microsoft.com/office/powerpoint/2010/main" val="51660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65" indent="-174965">
              <a:buFont typeface="Arial" panose="020B0604020202020204" pitchFamily="34" charset="0"/>
              <a:buChar char="•"/>
            </a:pPr>
            <a:r>
              <a:rPr lang="en-US" dirty="0"/>
              <a:t>Correlation with age only in the right hand does not support research by Cristal &amp; Seidl, 2015 </a:t>
            </a:r>
          </a:p>
          <a:p>
            <a:pPr marL="174965" indent="-174965">
              <a:buFont typeface="Arial" panose="020B0604020202020204" pitchFamily="34" charset="0"/>
              <a:buChar char="•"/>
            </a:pPr>
            <a:endParaRPr lang="en-US" dirty="0"/>
          </a:p>
          <a:p>
            <a:pPr marL="174965" indent="-174965">
              <a:buFont typeface="Arial" panose="020B0604020202020204" pitchFamily="34" charset="0"/>
              <a:buChar char="•"/>
            </a:pPr>
            <a:r>
              <a:rPr lang="en-US" dirty="0"/>
              <a:t>as the pincer strength increased, the number of screens in the home decreased. </a:t>
            </a:r>
          </a:p>
        </p:txBody>
      </p:sp>
      <p:sp>
        <p:nvSpPr>
          <p:cNvPr id="4" name="Slide Number Placeholder 3"/>
          <p:cNvSpPr>
            <a:spLocks noGrp="1"/>
          </p:cNvSpPr>
          <p:nvPr>
            <p:ph type="sldNum" sz="quarter" idx="5"/>
          </p:nvPr>
        </p:nvSpPr>
        <p:spPr/>
        <p:txBody>
          <a:bodyPr/>
          <a:lstStyle/>
          <a:p>
            <a:fld id="{708B8EEC-C2AE-45F9-A1B1-C93129492F8F}" type="slidenum">
              <a:rPr lang="en-US" smtClean="0"/>
              <a:t>16</a:t>
            </a:fld>
            <a:endParaRPr lang="en-US" dirty="0"/>
          </a:p>
        </p:txBody>
      </p:sp>
    </p:spTree>
    <p:extLst>
      <p:ext uri="{BB962C8B-B14F-4D97-AF65-F5344CB8AC3E}">
        <p14:creationId xmlns:p14="http://schemas.microsoft.com/office/powerpoint/2010/main" val="2383744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Surr and Ebbeck found that as a preschooler aged their strength in fine motor skills increased.</a:t>
            </a:r>
          </a:p>
          <a:p>
            <a:endParaRPr lang="en-US" dirty="0"/>
          </a:p>
          <a:p>
            <a:r>
              <a:rPr lang="en-US" dirty="0"/>
              <a:t>As the wrist strength increased in both the left and right hand, the number of screens in the home and the number of minutes each preschooler spent with technology decreased. </a:t>
            </a:r>
          </a:p>
        </p:txBody>
      </p:sp>
      <p:sp>
        <p:nvSpPr>
          <p:cNvPr id="4" name="Slide Number Placeholder 3"/>
          <p:cNvSpPr>
            <a:spLocks noGrp="1"/>
          </p:cNvSpPr>
          <p:nvPr>
            <p:ph type="sldNum" sz="quarter" idx="5"/>
          </p:nvPr>
        </p:nvSpPr>
        <p:spPr/>
        <p:txBody>
          <a:bodyPr/>
          <a:lstStyle/>
          <a:p>
            <a:fld id="{708B8EEC-C2AE-45F9-A1B1-C93129492F8F}" type="slidenum">
              <a:rPr lang="en-US" smtClean="0"/>
              <a:t>18</a:t>
            </a:fld>
            <a:endParaRPr lang="en-US" dirty="0"/>
          </a:p>
        </p:txBody>
      </p:sp>
    </p:spTree>
    <p:extLst>
      <p:ext uri="{BB962C8B-B14F-4D97-AF65-F5344CB8AC3E}">
        <p14:creationId xmlns:p14="http://schemas.microsoft.com/office/powerpoint/2010/main" val="135951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left-handed preschoolers are not gaining strength in their hands as fast as right-handed preschoolers, new practices should be put in place by educators and parents to ensure that both left and 43 right-handed preschoolers needs are addressed.  </a:t>
            </a:r>
          </a:p>
          <a:p>
            <a:endParaRPr lang="en-US" dirty="0"/>
          </a:p>
          <a:p>
            <a:r>
              <a:rPr lang="en-US" dirty="0"/>
              <a:t>An implication can be made here for subsequent research to answer the question of why preschoolers who weighed more and were taller had stronger wrist strength without a correlation to age.</a:t>
            </a:r>
          </a:p>
          <a:p>
            <a:endParaRPr lang="en-US" dirty="0"/>
          </a:p>
          <a:p>
            <a:r>
              <a:rPr lang="en-US" dirty="0"/>
              <a:t>, more research is needed to look at why the number of devices is correlating to a lower receptive vocabulary level of preschoolers.</a:t>
            </a:r>
          </a:p>
        </p:txBody>
      </p:sp>
      <p:sp>
        <p:nvSpPr>
          <p:cNvPr id="4" name="Slide Number Placeholder 3"/>
          <p:cNvSpPr>
            <a:spLocks noGrp="1"/>
          </p:cNvSpPr>
          <p:nvPr>
            <p:ph type="sldNum" sz="quarter" idx="5"/>
          </p:nvPr>
        </p:nvSpPr>
        <p:spPr/>
        <p:txBody>
          <a:bodyPr/>
          <a:lstStyle/>
          <a:p>
            <a:fld id="{708B8EEC-C2AE-45F9-A1B1-C93129492F8F}" type="slidenum">
              <a:rPr lang="en-US" smtClean="0"/>
              <a:t>21</a:t>
            </a:fld>
            <a:endParaRPr lang="en-US" dirty="0"/>
          </a:p>
        </p:txBody>
      </p:sp>
    </p:spTree>
    <p:extLst>
      <p:ext uri="{BB962C8B-B14F-4D97-AF65-F5344CB8AC3E}">
        <p14:creationId xmlns:p14="http://schemas.microsoft.com/office/powerpoint/2010/main" val="1560910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22</a:t>
            </a:fld>
            <a:endParaRPr lang="en-US" dirty="0"/>
          </a:p>
        </p:txBody>
      </p:sp>
    </p:spTree>
    <p:extLst>
      <p:ext uri="{BB962C8B-B14F-4D97-AF65-F5344CB8AC3E}">
        <p14:creationId xmlns:p14="http://schemas.microsoft.com/office/powerpoint/2010/main" val="1665060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23</a:t>
            </a:fld>
            <a:endParaRPr lang="en-US" dirty="0"/>
          </a:p>
        </p:txBody>
      </p:sp>
    </p:spTree>
    <p:extLst>
      <p:ext uri="{BB962C8B-B14F-4D97-AF65-F5344CB8AC3E}">
        <p14:creationId xmlns:p14="http://schemas.microsoft.com/office/powerpoint/2010/main" val="248948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Parents reported this use</a:t>
            </a:r>
          </a:p>
          <a:p>
            <a:r>
              <a:rPr lang="en-US" dirty="0"/>
              <a:t>Find out the number of participants in this study and some details</a:t>
            </a:r>
          </a:p>
          <a:p>
            <a:r>
              <a:rPr lang="en-US" dirty="0"/>
              <a:t>-</a:t>
            </a:r>
            <a:r>
              <a:rPr lang="en-US" sz="1800" dirty="0"/>
              <a:t>1.71 hours of technological device use per weekday</a:t>
            </a:r>
          </a:p>
          <a:p>
            <a:r>
              <a:rPr lang="en-US" sz="1800" dirty="0"/>
              <a:t>                             (ages 3-5)</a:t>
            </a:r>
          </a:p>
          <a:p>
            <a:r>
              <a:rPr lang="en-US" sz="1400" dirty="0"/>
              <a:t>                                                     </a:t>
            </a:r>
            <a:r>
              <a:rPr lang="en-US" dirty="0"/>
              <a:t>Slutsky &amp; </a:t>
            </a:r>
            <a:r>
              <a:rPr lang="en-US" dirty="0" err="1"/>
              <a:t>DeShetler</a:t>
            </a:r>
            <a:r>
              <a:rPr lang="en-US" dirty="0"/>
              <a:t>  (2016)</a:t>
            </a:r>
          </a:p>
          <a:p>
            <a:r>
              <a:rPr lang="en-US" dirty="0"/>
              <a:t>-</a:t>
            </a:r>
          </a:p>
          <a:p>
            <a:r>
              <a:rPr lang="en-US" dirty="0" err="1"/>
              <a:t>Herodotou</a:t>
            </a:r>
            <a:r>
              <a:rPr lang="en-US" dirty="0"/>
              <a:t> looked at Young children and tablets: A systematic review of effects on </a:t>
            </a:r>
          </a:p>
          <a:p>
            <a:r>
              <a:rPr lang="en-US" dirty="0"/>
              <a:t> 	learning and development. (identified 19 studies reporting learning effects on children 2 to 5 years old) Most studies found positive results</a:t>
            </a:r>
          </a:p>
          <a:p>
            <a:endParaRPr lang="en-US" dirty="0"/>
          </a:p>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2</a:t>
            </a:fld>
            <a:endParaRPr lang="en-US" dirty="0"/>
          </a:p>
        </p:txBody>
      </p:sp>
    </p:spTree>
    <p:extLst>
      <p:ext uri="{BB962C8B-B14F-4D97-AF65-F5344CB8AC3E}">
        <p14:creationId xmlns:p14="http://schemas.microsoft.com/office/powerpoint/2010/main" val="1008753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24</a:t>
            </a:fld>
            <a:endParaRPr lang="en-US" dirty="0"/>
          </a:p>
        </p:txBody>
      </p:sp>
    </p:spTree>
    <p:extLst>
      <p:ext uri="{BB962C8B-B14F-4D97-AF65-F5344CB8AC3E}">
        <p14:creationId xmlns:p14="http://schemas.microsoft.com/office/powerpoint/2010/main" val="1861579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relationship to the two fine motor skills and receptive vocabulary</a:t>
            </a:r>
          </a:p>
        </p:txBody>
      </p:sp>
      <p:sp>
        <p:nvSpPr>
          <p:cNvPr id="4" name="Slide Number Placeholder 3"/>
          <p:cNvSpPr>
            <a:spLocks noGrp="1"/>
          </p:cNvSpPr>
          <p:nvPr>
            <p:ph type="sldNum" sz="quarter" idx="5"/>
          </p:nvPr>
        </p:nvSpPr>
        <p:spPr/>
        <p:txBody>
          <a:bodyPr/>
          <a:lstStyle/>
          <a:p>
            <a:fld id="{708B8EEC-C2AE-45F9-A1B1-C93129492F8F}" type="slidenum">
              <a:rPr lang="en-US" smtClean="0"/>
              <a:t>3</a:t>
            </a:fld>
            <a:endParaRPr lang="en-US" dirty="0"/>
          </a:p>
        </p:txBody>
      </p:sp>
    </p:spTree>
    <p:extLst>
      <p:ext uri="{BB962C8B-B14F-4D97-AF65-F5344CB8AC3E}">
        <p14:creationId xmlns:p14="http://schemas.microsoft.com/office/powerpoint/2010/main" val="382166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Yu et al, reported good communication between parents and children=learning tool</a:t>
            </a:r>
          </a:p>
        </p:txBody>
      </p:sp>
      <p:sp>
        <p:nvSpPr>
          <p:cNvPr id="4" name="Slide Number Placeholder 3"/>
          <p:cNvSpPr>
            <a:spLocks noGrp="1"/>
          </p:cNvSpPr>
          <p:nvPr>
            <p:ph type="sldNum" sz="quarter" idx="5"/>
          </p:nvPr>
        </p:nvSpPr>
        <p:spPr/>
        <p:txBody>
          <a:bodyPr/>
          <a:lstStyle/>
          <a:p>
            <a:fld id="{708B8EEC-C2AE-45F9-A1B1-C93129492F8F}" type="slidenum">
              <a:rPr lang="en-US" smtClean="0"/>
              <a:t>4</a:t>
            </a:fld>
            <a:endParaRPr lang="en-US" dirty="0"/>
          </a:p>
        </p:txBody>
      </p:sp>
    </p:spTree>
    <p:extLst>
      <p:ext uri="{BB962C8B-B14F-4D97-AF65-F5344CB8AC3E}">
        <p14:creationId xmlns:p14="http://schemas.microsoft.com/office/powerpoint/2010/main" val="2877010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Hertlein - answering cellphones=ignoring call or half truth response sends a poor social message.</a:t>
            </a:r>
          </a:p>
        </p:txBody>
      </p:sp>
      <p:sp>
        <p:nvSpPr>
          <p:cNvPr id="4" name="Slide Number Placeholder 3"/>
          <p:cNvSpPr>
            <a:spLocks noGrp="1"/>
          </p:cNvSpPr>
          <p:nvPr>
            <p:ph type="sldNum" sz="quarter" idx="5"/>
          </p:nvPr>
        </p:nvSpPr>
        <p:spPr/>
        <p:txBody>
          <a:bodyPr/>
          <a:lstStyle/>
          <a:p>
            <a:fld id="{708B8EEC-C2AE-45F9-A1B1-C93129492F8F}" type="slidenum">
              <a:rPr lang="en-US" smtClean="0"/>
              <a:t>5</a:t>
            </a:fld>
            <a:endParaRPr lang="en-US" dirty="0"/>
          </a:p>
        </p:txBody>
      </p:sp>
    </p:spTree>
    <p:extLst>
      <p:ext uri="{BB962C8B-B14F-4D97-AF65-F5344CB8AC3E}">
        <p14:creationId xmlns:p14="http://schemas.microsoft.com/office/powerpoint/2010/main" val="3293801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p>
          <a:p>
            <a:pPr lvl="1">
              <a:buFont typeface="Arial" panose="020B0604020202020204" pitchFamily="34" charset="0"/>
              <a:buChar char="•"/>
            </a:pPr>
            <a:r>
              <a:rPr lang="en-US" sz="2400" dirty="0"/>
              <a:t>Developmentally preschool years = skills levels can be easily changed and developed</a:t>
            </a:r>
          </a:p>
          <a:p>
            <a:pPr marL="3338697" lvl="8"/>
            <a:r>
              <a:rPr lang="en-US" sz="2000" dirty="0"/>
              <a:t>Berk (2017)</a:t>
            </a:r>
          </a:p>
          <a:p>
            <a:pPr marL="3338697" lvl="8"/>
            <a:endParaRPr lang="en-US" sz="2000" dirty="0"/>
          </a:p>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6</a:t>
            </a:fld>
            <a:endParaRPr lang="en-US" dirty="0"/>
          </a:p>
        </p:txBody>
      </p:sp>
    </p:spTree>
    <p:extLst>
      <p:ext uri="{BB962C8B-B14F-4D97-AF65-F5344CB8AC3E}">
        <p14:creationId xmlns:p14="http://schemas.microsoft.com/office/powerpoint/2010/main" val="3877949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Seven conditions = immersion, demonstration, expectations, responsibility, approximation (maybe not exactly correct, but willing to try), Practice and Response</a:t>
            </a:r>
          </a:p>
          <a:p>
            <a:endParaRPr lang="en-US" dirty="0"/>
          </a:p>
          <a:p>
            <a:r>
              <a:rPr lang="en-US" dirty="0"/>
              <a:t>After immersion and demonstration a child needs to be engaged (parents and educators are these forces for engagement</a:t>
            </a:r>
          </a:p>
          <a:p>
            <a:endParaRPr lang="en-US" dirty="0"/>
          </a:p>
          <a:p>
            <a:r>
              <a:rPr lang="en-US" dirty="0"/>
              <a:t>Practice individually is a social experience that activates several areas of the Brain</a:t>
            </a:r>
          </a:p>
          <a:p>
            <a:endParaRPr lang="en-US" dirty="0"/>
          </a:p>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7</a:t>
            </a:fld>
            <a:endParaRPr lang="en-US" dirty="0"/>
          </a:p>
        </p:txBody>
      </p:sp>
    </p:spTree>
    <p:extLst>
      <p:ext uri="{BB962C8B-B14F-4D97-AF65-F5344CB8AC3E}">
        <p14:creationId xmlns:p14="http://schemas.microsoft.com/office/powerpoint/2010/main" val="3311301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Controlling for the parent’s education, preschooler’s age, preschooler’s height/weight, gender, hand dominance,</a:t>
            </a:r>
          </a:p>
          <a:p>
            <a:r>
              <a:rPr lang="en-US" dirty="0"/>
              <a:t>Number of technology devices in each home, and</a:t>
            </a:r>
          </a:p>
          <a:p>
            <a:r>
              <a:rPr lang="en-US" dirty="0"/>
              <a:t>Whether the parent is an educator.</a:t>
            </a:r>
          </a:p>
        </p:txBody>
      </p:sp>
      <p:sp>
        <p:nvSpPr>
          <p:cNvPr id="4" name="Slide Number Placeholder 3"/>
          <p:cNvSpPr>
            <a:spLocks noGrp="1"/>
          </p:cNvSpPr>
          <p:nvPr>
            <p:ph type="sldNum" sz="quarter" idx="5"/>
          </p:nvPr>
        </p:nvSpPr>
        <p:spPr/>
        <p:txBody>
          <a:bodyPr/>
          <a:lstStyle/>
          <a:p>
            <a:fld id="{708B8EEC-C2AE-45F9-A1B1-C93129492F8F}" type="slidenum">
              <a:rPr lang="en-US" smtClean="0"/>
              <a:t>8</a:t>
            </a:fld>
            <a:endParaRPr lang="en-US" dirty="0"/>
          </a:p>
        </p:txBody>
      </p:sp>
    </p:spTree>
    <p:extLst>
      <p:ext uri="{BB962C8B-B14F-4D97-AF65-F5344CB8AC3E}">
        <p14:creationId xmlns:p14="http://schemas.microsoft.com/office/powerpoint/2010/main" val="4199327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B8EEC-C2AE-45F9-A1B1-C93129492F8F}" type="slidenum">
              <a:rPr lang="en-US" smtClean="0"/>
              <a:t>9</a:t>
            </a:fld>
            <a:endParaRPr lang="en-US" dirty="0"/>
          </a:p>
        </p:txBody>
      </p:sp>
    </p:spTree>
    <p:extLst>
      <p:ext uri="{BB962C8B-B14F-4D97-AF65-F5344CB8AC3E}">
        <p14:creationId xmlns:p14="http://schemas.microsoft.com/office/powerpoint/2010/main" val="188262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dirty="0"/>
              <a:t>Click icon to add picture</a:t>
            </a:r>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4/2/2020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dirty="0"/>
              <a:t>Click icon to add picture</a:t>
            </a:r>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4/2/2020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4/2/2020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15674-F143-40A6-9B6C-10535A2EDA4F}"/>
              </a:ext>
            </a:extLst>
          </p:cNvPr>
          <p:cNvSpPr>
            <a:spLocks noGrp="1"/>
          </p:cNvSpPr>
          <p:nvPr>
            <p:ph type="ctrTitle"/>
          </p:nvPr>
        </p:nvSpPr>
        <p:spPr/>
        <p:txBody>
          <a:bodyPr/>
          <a:lstStyle/>
          <a:p>
            <a:pPr algn="ctr"/>
            <a:r>
              <a:rPr lang="en-US" dirty="0"/>
              <a:t>ASSOCIATIONS OF PRESCHOOLERS’ SCREEN TIME, VOCABULARY, AND FINE MOTOR SKILLS</a:t>
            </a:r>
          </a:p>
        </p:txBody>
      </p:sp>
      <p:sp>
        <p:nvSpPr>
          <p:cNvPr id="3" name="Subtitle 2">
            <a:extLst>
              <a:ext uri="{FF2B5EF4-FFF2-40B4-BE49-F238E27FC236}">
                <a16:creationId xmlns:a16="http://schemas.microsoft.com/office/drawing/2014/main" id="{39509DE9-7A06-4017-B3F8-F7E4901A2DB0}"/>
              </a:ext>
            </a:extLst>
          </p:cNvPr>
          <p:cNvSpPr>
            <a:spLocks noGrp="1"/>
          </p:cNvSpPr>
          <p:nvPr>
            <p:ph type="subTitle" idx="1"/>
          </p:nvPr>
        </p:nvSpPr>
        <p:spPr/>
        <p:txBody>
          <a:bodyPr>
            <a:noAutofit/>
          </a:bodyPr>
          <a:lstStyle/>
          <a:p>
            <a:pPr algn="ctr"/>
            <a:r>
              <a:rPr lang="en-US" sz="2400" dirty="0"/>
              <a:t>Barbara A. Dolan</a:t>
            </a:r>
          </a:p>
        </p:txBody>
      </p:sp>
    </p:spTree>
    <p:extLst>
      <p:ext uri="{BB962C8B-B14F-4D97-AF65-F5344CB8AC3E}">
        <p14:creationId xmlns:p14="http://schemas.microsoft.com/office/powerpoint/2010/main" val="3189092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97E61-A69E-42CD-83F3-D63CD5B66A16}"/>
              </a:ext>
            </a:extLst>
          </p:cNvPr>
          <p:cNvSpPr>
            <a:spLocks noGrp="1"/>
          </p:cNvSpPr>
          <p:nvPr>
            <p:ph type="title"/>
          </p:nvPr>
        </p:nvSpPr>
        <p:spPr/>
        <p:txBody>
          <a:bodyPr/>
          <a:lstStyle/>
          <a:p>
            <a:pPr algn="ctr"/>
            <a:r>
              <a:rPr lang="en-US" dirty="0"/>
              <a:t>Design</a:t>
            </a:r>
          </a:p>
        </p:txBody>
      </p:sp>
      <p:sp>
        <p:nvSpPr>
          <p:cNvPr id="3" name="Content Placeholder 2">
            <a:extLst>
              <a:ext uri="{FF2B5EF4-FFF2-40B4-BE49-F238E27FC236}">
                <a16:creationId xmlns:a16="http://schemas.microsoft.com/office/drawing/2014/main" id="{3D776004-63D5-44B9-923B-84A9FA18C131}"/>
              </a:ext>
            </a:extLst>
          </p:cNvPr>
          <p:cNvSpPr>
            <a:spLocks noGrp="1"/>
          </p:cNvSpPr>
          <p:nvPr>
            <p:ph idx="1"/>
          </p:nvPr>
        </p:nvSpPr>
        <p:spPr>
          <a:xfrm>
            <a:off x="818712" y="2528047"/>
            <a:ext cx="10554574" cy="3330751"/>
          </a:xfrm>
        </p:spPr>
        <p:txBody>
          <a:bodyPr/>
          <a:lstStyle/>
          <a:p>
            <a:pPr>
              <a:buFont typeface="Arial" panose="020B0604020202020204" pitchFamily="34" charset="0"/>
              <a:buChar char="•"/>
            </a:pPr>
            <a:r>
              <a:rPr lang="en-US" sz="3200" dirty="0">
                <a:latin typeface="+mj-lt"/>
                <a:cs typeface="Times New Roman" panose="02020603050405020304" pitchFamily="18" charset="0"/>
              </a:rPr>
              <a:t>Quantitative data analysis</a:t>
            </a:r>
          </a:p>
          <a:p>
            <a:pPr>
              <a:buFont typeface="Arial" panose="020B0604020202020204" pitchFamily="34" charset="0"/>
              <a:buChar char="•"/>
            </a:pPr>
            <a:r>
              <a:rPr lang="en-US" sz="3200" dirty="0">
                <a:latin typeface="+mj-lt"/>
                <a:cs typeface="Times New Roman" panose="02020603050405020304" pitchFamily="18" charset="0"/>
              </a:rPr>
              <a:t>Non-experimental</a:t>
            </a:r>
          </a:p>
          <a:p>
            <a:pPr>
              <a:buFont typeface="Arial" panose="020B0604020202020204" pitchFamily="34" charset="0"/>
              <a:buChar char="•"/>
            </a:pPr>
            <a:r>
              <a:rPr lang="en-US" sz="3200" dirty="0">
                <a:latin typeface="+mj-lt"/>
                <a:cs typeface="Times New Roman" panose="02020603050405020304" pitchFamily="18" charset="0"/>
              </a:rPr>
              <a:t>Multiple regression /each research question</a:t>
            </a:r>
          </a:p>
          <a:p>
            <a:endParaRPr lang="en-US" sz="3200" b="1"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521951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6F923-DC06-46FA-B07A-AAD25C9B6E75}"/>
              </a:ext>
            </a:extLst>
          </p:cNvPr>
          <p:cNvSpPr>
            <a:spLocks noGrp="1"/>
          </p:cNvSpPr>
          <p:nvPr>
            <p:ph type="title"/>
          </p:nvPr>
        </p:nvSpPr>
        <p:spPr/>
        <p:txBody>
          <a:bodyPr/>
          <a:lstStyle/>
          <a:p>
            <a:pPr algn="ctr"/>
            <a:r>
              <a:rPr lang="en-US" dirty="0"/>
              <a:t>Participants</a:t>
            </a:r>
          </a:p>
        </p:txBody>
      </p:sp>
      <p:sp>
        <p:nvSpPr>
          <p:cNvPr id="7" name="Content Placeholder 6">
            <a:extLst>
              <a:ext uri="{FF2B5EF4-FFF2-40B4-BE49-F238E27FC236}">
                <a16:creationId xmlns:a16="http://schemas.microsoft.com/office/drawing/2014/main" id="{E8B77362-AAA9-45BC-A6B4-317281403119}"/>
              </a:ext>
            </a:extLst>
          </p:cNvPr>
          <p:cNvSpPr>
            <a:spLocks noGrp="1"/>
          </p:cNvSpPr>
          <p:nvPr>
            <p:ph sz="half" idx="1"/>
          </p:nvPr>
        </p:nvSpPr>
        <p:spPr/>
        <p:txBody>
          <a:bodyPr/>
          <a:lstStyle/>
          <a:p>
            <a:pPr marL="0" indent="0">
              <a:buNone/>
            </a:pPr>
            <a:r>
              <a:rPr lang="en-US" sz="3200" dirty="0">
                <a:cs typeface="Times New Roman" panose="02020603050405020304" pitchFamily="18" charset="0"/>
              </a:rPr>
              <a:t>Participants for each research question are the same</a:t>
            </a:r>
          </a:p>
          <a:p>
            <a:pPr lvl="1">
              <a:buFont typeface="Arial" panose="020B0604020202020204" pitchFamily="34" charset="0"/>
              <a:buChar char="•"/>
            </a:pPr>
            <a:r>
              <a:rPr lang="en-US" sz="2400" dirty="0">
                <a:cs typeface="Times New Roman" panose="02020603050405020304" pitchFamily="18" charset="0"/>
              </a:rPr>
              <a:t>N = 52  </a:t>
            </a:r>
          </a:p>
          <a:p>
            <a:pPr lvl="1">
              <a:buFont typeface="Arial" panose="020B0604020202020204" pitchFamily="34" charset="0"/>
              <a:buChar char="•"/>
            </a:pPr>
            <a:r>
              <a:rPr lang="en-US" sz="2400" dirty="0">
                <a:cs typeface="Times New Roman" panose="02020603050405020304" pitchFamily="18" charset="0"/>
              </a:rPr>
              <a:t>Two midwestern, middle-class private preschool administrators</a:t>
            </a:r>
          </a:p>
        </p:txBody>
      </p:sp>
      <p:graphicFrame>
        <p:nvGraphicFramePr>
          <p:cNvPr id="13" name="Content Placeholder 12">
            <a:extLst>
              <a:ext uri="{FF2B5EF4-FFF2-40B4-BE49-F238E27FC236}">
                <a16:creationId xmlns:a16="http://schemas.microsoft.com/office/drawing/2014/main" id="{64901BC8-C06A-4933-ADA0-6081D9BD05CE}"/>
              </a:ext>
            </a:extLst>
          </p:cNvPr>
          <p:cNvGraphicFramePr>
            <a:graphicFrameLocks noGrp="1"/>
          </p:cNvGraphicFramePr>
          <p:nvPr>
            <p:ph sz="half" idx="2"/>
          </p:nvPr>
        </p:nvGraphicFramePr>
        <p:xfrm>
          <a:off x="6188075" y="2222500"/>
          <a:ext cx="5194300" cy="36385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20149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17DFF-69DC-4B71-818A-A12065E3A9FD}"/>
              </a:ext>
            </a:extLst>
          </p:cNvPr>
          <p:cNvSpPr>
            <a:spLocks noGrp="1"/>
          </p:cNvSpPr>
          <p:nvPr>
            <p:ph type="title"/>
          </p:nvPr>
        </p:nvSpPr>
        <p:spPr/>
        <p:txBody>
          <a:bodyPr/>
          <a:lstStyle/>
          <a:p>
            <a:pPr algn="ctr"/>
            <a:r>
              <a:rPr lang="en-US" dirty="0"/>
              <a:t>Instruments Utilized</a:t>
            </a:r>
          </a:p>
        </p:txBody>
      </p:sp>
      <p:sp>
        <p:nvSpPr>
          <p:cNvPr id="3" name="Content Placeholder 2">
            <a:extLst>
              <a:ext uri="{FF2B5EF4-FFF2-40B4-BE49-F238E27FC236}">
                <a16:creationId xmlns:a16="http://schemas.microsoft.com/office/drawing/2014/main" id="{ACC94679-ADD8-473D-9BBD-03096E05C0C9}"/>
              </a:ext>
            </a:extLst>
          </p:cNvPr>
          <p:cNvSpPr>
            <a:spLocks noGrp="1"/>
          </p:cNvSpPr>
          <p:nvPr>
            <p:ph idx="1"/>
          </p:nvPr>
        </p:nvSpPr>
        <p:spPr>
          <a:xfrm>
            <a:off x="1057834" y="2187388"/>
            <a:ext cx="10571998" cy="4787153"/>
          </a:xfrm>
        </p:spPr>
        <p:txBody>
          <a:bodyPr/>
          <a:lstStyle/>
          <a:p>
            <a:pPr marL="0" indent="0">
              <a:buNone/>
            </a:pPr>
            <a:r>
              <a:rPr lang="en-US" sz="3200" dirty="0">
                <a:latin typeface="+mj-lt"/>
                <a:cs typeface="Times New Roman" panose="02020603050405020304" pitchFamily="18" charset="0"/>
              </a:rPr>
              <a:t>A parent/guardian questionnaire</a:t>
            </a:r>
          </a:p>
          <a:p>
            <a:pPr lvl="1">
              <a:buFont typeface="Arial" panose="020B0604020202020204" pitchFamily="34" charset="0"/>
              <a:buChar char="•"/>
            </a:pPr>
            <a:r>
              <a:rPr lang="en-US" sz="3200" dirty="0">
                <a:latin typeface="+mj-lt"/>
                <a:cs typeface="Times New Roman" panose="02020603050405020304" pitchFamily="18" charset="0"/>
              </a:rPr>
              <a:t>Borrowed, amended, and allowed to publish by     Sharkins (2016)</a:t>
            </a:r>
          </a:p>
          <a:p>
            <a:pPr marL="0" indent="0">
              <a:buNone/>
            </a:pPr>
            <a:r>
              <a:rPr lang="en-US" sz="3200" dirty="0">
                <a:latin typeface="+mj-lt"/>
                <a:cs typeface="Times New Roman" panose="02020603050405020304" pitchFamily="18" charset="0"/>
              </a:rPr>
              <a:t>Results from the physical therapist	</a:t>
            </a:r>
          </a:p>
          <a:p>
            <a:pPr lvl="1">
              <a:buFont typeface="Arial" panose="020B0604020202020204" pitchFamily="34" charset="0"/>
              <a:buChar char="•"/>
            </a:pPr>
            <a:r>
              <a:rPr lang="en-US" sz="3200" dirty="0">
                <a:latin typeface="+mj-lt"/>
                <a:cs typeface="Times New Roman" panose="02020603050405020304" pitchFamily="18" charset="0"/>
              </a:rPr>
              <a:t>(Using Baseline LITE hydraulic pinch gauge and a Baseline Analog Hydraulic Wrist Dynamometer both with a reliability of 98%)</a:t>
            </a:r>
          </a:p>
          <a:p>
            <a:endParaRPr lang="en-US" dirty="0"/>
          </a:p>
        </p:txBody>
      </p:sp>
    </p:spTree>
    <p:extLst>
      <p:ext uri="{BB962C8B-B14F-4D97-AF65-F5344CB8AC3E}">
        <p14:creationId xmlns:p14="http://schemas.microsoft.com/office/powerpoint/2010/main" val="2655107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DBCD5-DDDB-4807-AC25-C5CEEB86214E}"/>
              </a:ext>
            </a:extLst>
          </p:cNvPr>
          <p:cNvSpPr>
            <a:spLocks noGrp="1"/>
          </p:cNvSpPr>
          <p:nvPr>
            <p:ph type="ctrTitle"/>
          </p:nvPr>
        </p:nvSpPr>
        <p:spPr>
          <a:xfrm>
            <a:off x="0" y="639097"/>
            <a:ext cx="4634238" cy="4390103"/>
          </a:xfrm>
        </p:spPr>
        <p:txBody>
          <a:bodyPr>
            <a:normAutofit/>
          </a:bodyPr>
          <a:lstStyle/>
          <a:p>
            <a:pPr marL="0" indent="0">
              <a:lnSpc>
                <a:spcPct val="90000"/>
              </a:lnSpc>
            </a:pPr>
            <a:r>
              <a:rPr lang="en-US" sz="4400" dirty="0">
                <a:cs typeface="Times New Roman" panose="02020603050405020304" pitchFamily="18" charset="0"/>
              </a:rPr>
              <a:t>Baseline LITE hydraulic pinch gauge and a Baseline Analog Hydraulic Wrist Dynamometer </a:t>
            </a:r>
            <a:r>
              <a:rPr lang="en-US" sz="4200" dirty="0">
                <a:cs typeface="Times New Roman" panose="02020603050405020304" pitchFamily="18" charset="0"/>
              </a:rPr>
              <a:t/>
            </a:r>
            <a:br>
              <a:rPr lang="en-US" sz="4200" dirty="0">
                <a:cs typeface="Times New Roman" panose="02020603050405020304" pitchFamily="18" charset="0"/>
              </a:rPr>
            </a:br>
            <a:endParaRPr lang="en-US" sz="4200" dirty="0"/>
          </a:p>
        </p:txBody>
      </p:sp>
      <p:sp>
        <p:nvSpPr>
          <p:cNvPr id="3" name="Subtitle 2">
            <a:extLst>
              <a:ext uri="{FF2B5EF4-FFF2-40B4-BE49-F238E27FC236}">
                <a16:creationId xmlns:a16="http://schemas.microsoft.com/office/drawing/2014/main" id="{D9A34046-AB22-4C88-95A9-61558AF8AE21}"/>
              </a:ext>
            </a:extLst>
          </p:cNvPr>
          <p:cNvSpPr>
            <a:spLocks noGrp="1"/>
          </p:cNvSpPr>
          <p:nvPr>
            <p:ph type="subTitle" idx="1"/>
          </p:nvPr>
        </p:nvSpPr>
        <p:spPr>
          <a:xfrm>
            <a:off x="228601" y="5397499"/>
            <a:ext cx="3792794" cy="821403"/>
          </a:xfrm>
        </p:spPr>
        <p:txBody>
          <a:bodyPr>
            <a:noAutofit/>
          </a:bodyPr>
          <a:lstStyle/>
          <a:p>
            <a:r>
              <a:rPr lang="en-US" sz="2400" dirty="0"/>
              <a:t>              98% </a:t>
            </a:r>
            <a:r>
              <a:rPr lang="en-US" sz="2400" dirty="0">
                <a:cs typeface="Times New Roman" panose="02020603050405020304" pitchFamily="18" charset="0"/>
              </a:rPr>
              <a:t>reliability</a:t>
            </a:r>
            <a:r>
              <a:rPr lang="en-US" sz="2400" dirty="0"/>
              <a:t> </a:t>
            </a:r>
          </a:p>
        </p:txBody>
      </p:sp>
      <p:sp>
        <p:nvSpPr>
          <p:cNvPr id="10" name="Rectangle 9">
            <a:extLst>
              <a:ext uri="{FF2B5EF4-FFF2-40B4-BE49-F238E27FC236}">
                <a16:creationId xmlns:a16="http://schemas.microsoft.com/office/drawing/2014/main" id="{6383B6F6-E8E8-4C9B-BEDE-6E743086F44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0658" y="0"/>
            <a:ext cx="755294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4">
            <a:extLst>
              <a:ext uri="{FF2B5EF4-FFF2-40B4-BE49-F238E27FC236}">
                <a16:creationId xmlns:a16="http://schemas.microsoft.com/office/drawing/2014/main" id="{4E45A778-B5BB-477D-BEE9-D874E8DCD5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0386" y="958640"/>
            <a:ext cx="6258150"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close up of a clock&#10;&#10;Description automatically generated">
            <a:extLst>
              <a:ext uri="{FF2B5EF4-FFF2-40B4-BE49-F238E27FC236}">
                <a16:creationId xmlns:a16="http://schemas.microsoft.com/office/drawing/2014/main" id="{EDA41941-069D-4BB2-B69C-11176655CD72}"/>
              </a:ext>
            </a:extLst>
          </p:cNvPr>
          <p:cNvPicPr>
            <a:picLocks noChangeAspect="1"/>
          </p:cNvPicPr>
          <p:nvPr/>
        </p:nvPicPr>
        <p:blipFill rotWithShape="1">
          <a:blip r:embed="rId3"/>
          <a:srcRect r="15559" b="2"/>
          <a:stretch/>
        </p:blipFill>
        <p:spPr>
          <a:xfrm rot="16200000">
            <a:off x="4478910" y="2042292"/>
            <a:ext cx="4667459" cy="3046671"/>
          </a:xfrm>
          <a:prstGeom prst="rect">
            <a:avLst/>
          </a:prstGeom>
        </p:spPr>
      </p:pic>
      <p:pic>
        <p:nvPicPr>
          <p:cNvPr id="5" name="Content Placeholder 4" descr="A picture containing indoor, sitting, small, white&#10;&#10;Description automatically generated">
            <a:extLst>
              <a:ext uri="{FF2B5EF4-FFF2-40B4-BE49-F238E27FC236}">
                <a16:creationId xmlns:a16="http://schemas.microsoft.com/office/drawing/2014/main" id="{1274C151-F26E-406B-AAF0-4727B718BF9E}"/>
              </a:ext>
            </a:extLst>
          </p:cNvPr>
          <p:cNvPicPr>
            <a:picLocks noChangeAspect="1"/>
          </p:cNvPicPr>
          <p:nvPr/>
        </p:nvPicPr>
        <p:blipFill>
          <a:blip r:embed="rId4"/>
          <a:stretch>
            <a:fillRect/>
          </a:stretch>
        </p:blipFill>
        <p:spPr>
          <a:xfrm>
            <a:off x="8501864" y="1231900"/>
            <a:ext cx="3046671" cy="4667460"/>
          </a:xfrm>
          <a:prstGeom prst="rect">
            <a:avLst/>
          </a:prstGeom>
        </p:spPr>
      </p:pic>
    </p:spTree>
    <p:extLst>
      <p:ext uri="{BB962C8B-B14F-4D97-AF65-F5344CB8AC3E}">
        <p14:creationId xmlns:p14="http://schemas.microsoft.com/office/powerpoint/2010/main" val="2220677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 name="Freeform 6">
            <a:extLst>
              <a:ext uri="{FF2B5EF4-FFF2-40B4-BE49-F238E27FC236}">
                <a16:creationId xmlns:a16="http://schemas.microsoft.com/office/drawing/2014/main" id="{E446B7E6-8568-417F-959E-DB3D1E70F6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22C5C42-91DE-4664-9821-615EE681F086}"/>
              </a:ext>
            </a:extLst>
          </p:cNvPr>
          <p:cNvSpPr>
            <a:spLocks noGrp="1"/>
          </p:cNvSpPr>
          <p:nvPr>
            <p:ph type="title"/>
          </p:nvPr>
        </p:nvSpPr>
        <p:spPr>
          <a:xfrm>
            <a:off x="571500" y="152400"/>
            <a:ext cx="4978400" cy="4657724"/>
          </a:xfrm>
        </p:spPr>
        <p:txBody>
          <a:bodyPr vert="horz" lIns="91440" tIns="45720" rIns="91440" bIns="45720" rtlCol="0" anchor="b">
            <a:normAutofit/>
          </a:bodyPr>
          <a:lstStyle/>
          <a:p>
            <a:pPr marL="457200" lvl="1" indent="0">
              <a:buNone/>
            </a:pPr>
            <a:r>
              <a:rPr lang="en-US" sz="5400" dirty="0">
                <a:solidFill>
                  <a:schemeClr val="tx1"/>
                </a:solidFill>
              </a:rPr>
              <a:t>Peabody Picture</a:t>
            </a:r>
            <a:br>
              <a:rPr lang="en-US" sz="5400" dirty="0">
                <a:solidFill>
                  <a:schemeClr val="tx1"/>
                </a:solidFill>
              </a:rPr>
            </a:br>
            <a:r>
              <a:rPr lang="en-US" sz="5400" dirty="0">
                <a:solidFill>
                  <a:schemeClr val="tx1"/>
                </a:solidFill>
              </a:rPr>
              <a:t>Vocabulary Test </a:t>
            </a:r>
            <a:r>
              <a:rPr lang="en-US" sz="3200" dirty="0">
                <a:solidFill>
                  <a:schemeClr val="tx1"/>
                </a:solidFill>
                <a:cs typeface="Times New Roman" panose="02020603050405020304" pitchFamily="18" charset="0"/>
              </a:rPr>
              <a:t>Fourth Edition </a:t>
            </a:r>
            <a:br>
              <a:rPr lang="en-US" sz="3200" dirty="0">
                <a:solidFill>
                  <a:schemeClr val="tx1"/>
                </a:solidFill>
                <a:cs typeface="Times New Roman" panose="02020603050405020304" pitchFamily="18" charset="0"/>
              </a:rPr>
            </a:br>
            <a:r>
              <a:rPr lang="en-US" sz="3200" dirty="0">
                <a:solidFill>
                  <a:schemeClr val="tx1"/>
                </a:solidFill>
                <a:cs typeface="Times New Roman" panose="02020603050405020304" pitchFamily="18" charset="0"/>
              </a:rPr>
              <a:t>					</a:t>
            </a:r>
            <a:r>
              <a:rPr lang="en-US" sz="2000" dirty="0">
                <a:solidFill>
                  <a:schemeClr val="tx1"/>
                </a:solidFill>
                <a:cs typeface="Times New Roman" panose="02020603050405020304" pitchFamily="18" charset="0"/>
              </a:rPr>
              <a:t>Dunn and Dunn (2007)</a:t>
            </a:r>
            <a:endParaRPr lang="en-US" sz="5400" dirty="0">
              <a:solidFill>
                <a:schemeClr val="tx1"/>
              </a:solidFill>
            </a:endParaRPr>
          </a:p>
        </p:txBody>
      </p:sp>
      <p:sp>
        <p:nvSpPr>
          <p:cNvPr id="8" name="Content Placeholder 7">
            <a:extLst>
              <a:ext uri="{FF2B5EF4-FFF2-40B4-BE49-F238E27FC236}">
                <a16:creationId xmlns:a16="http://schemas.microsoft.com/office/drawing/2014/main" id="{0D6C6494-408B-4863-9BAB-4B01AB7F7271}"/>
              </a:ext>
            </a:extLst>
          </p:cNvPr>
          <p:cNvSpPr>
            <a:spLocks noGrp="1"/>
          </p:cNvSpPr>
          <p:nvPr>
            <p:ph idx="1"/>
          </p:nvPr>
        </p:nvSpPr>
        <p:spPr>
          <a:xfrm>
            <a:off x="810001" y="5280847"/>
            <a:ext cx="4961535" cy="785656"/>
          </a:xfrm>
        </p:spPr>
        <p:txBody>
          <a:bodyPr vert="horz" lIns="91440" tIns="45720" rIns="91440" bIns="45720" rtlCol="0" anchor="t">
            <a:normAutofit/>
          </a:bodyPr>
          <a:lstStyle/>
          <a:p>
            <a:pPr marL="0" indent="0">
              <a:buNone/>
            </a:pPr>
            <a:r>
              <a:rPr lang="en-US" dirty="0"/>
              <a:t>      </a:t>
            </a:r>
            <a:r>
              <a:rPr lang="en-US" sz="3600" dirty="0"/>
              <a:t>96% reliability</a:t>
            </a:r>
          </a:p>
        </p:txBody>
      </p:sp>
      <p:pic>
        <p:nvPicPr>
          <p:cNvPr id="4" name="Content Placeholder 10" descr="A picture containing food&#10;&#10;Description automatically generated">
            <a:extLst>
              <a:ext uri="{FF2B5EF4-FFF2-40B4-BE49-F238E27FC236}">
                <a16:creationId xmlns:a16="http://schemas.microsoft.com/office/drawing/2014/main" id="{7E9A89EF-F2A8-4CCF-B10F-06B2A3EEE2F9}"/>
              </a:ext>
            </a:extLst>
          </p:cNvPr>
          <p:cNvPicPr>
            <a:picLocks noChangeAspect="1"/>
          </p:cNvPicPr>
          <p:nvPr/>
        </p:nvPicPr>
        <p:blipFill rotWithShape="1">
          <a:blip r:embed="rId3"/>
          <a:srcRect l="9661" r="23726"/>
          <a:stretch/>
        </p:blipFill>
        <p:spPr>
          <a:xfrm>
            <a:off x="6091084" y="10"/>
            <a:ext cx="6100916" cy="6857990"/>
          </a:xfrm>
          <a:prstGeom prst="rect">
            <a:avLst/>
          </a:prstGeom>
        </p:spPr>
      </p:pic>
      <p:pic>
        <p:nvPicPr>
          <p:cNvPr id="9" name="Content Placeholder 10" descr="A picture containing food&#10;&#10;Description automatically generated">
            <a:extLst>
              <a:ext uri="{FF2B5EF4-FFF2-40B4-BE49-F238E27FC236}">
                <a16:creationId xmlns:a16="http://schemas.microsoft.com/office/drawing/2014/main" id="{4E5D64AB-826C-4C26-99B6-53B93CC8CC71}"/>
              </a:ext>
            </a:extLst>
          </p:cNvPr>
          <p:cNvPicPr>
            <a:picLocks noChangeAspect="1"/>
          </p:cNvPicPr>
          <p:nvPr/>
        </p:nvPicPr>
        <p:blipFill rotWithShape="1">
          <a:blip r:embed="rId3"/>
          <a:srcRect t="8871" b="16129"/>
          <a:stretch/>
        </p:blipFill>
        <p:spPr>
          <a:xfrm>
            <a:off x="6096000" y="498680"/>
            <a:ext cx="6096000" cy="5530645"/>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2074670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A01907A-BF04-440F-BA0D-49BC962734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a16="http://schemas.microsoft.com/office/drawing/2014/main" id="{C57651C2-D036-4519-95C5-5FA1AA8BC2AD}"/>
              </a:ext>
            </a:extLst>
          </p:cNvPr>
          <p:cNvGraphicFramePr>
            <a:graphicFrameLocks noGrp="1"/>
          </p:cNvGraphicFramePr>
          <p:nvPr>
            <p:extLst>
              <p:ext uri="{D42A27DB-BD31-4B8C-83A1-F6EECF244321}">
                <p14:modId xmlns:p14="http://schemas.microsoft.com/office/powerpoint/2010/main" val="3506585421"/>
              </p:ext>
            </p:extLst>
          </p:nvPr>
        </p:nvGraphicFramePr>
        <p:xfrm>
          <a:off x="646819" y="643467"/>
          <a:ext cx="10898364" cy="5571073"/>
        </p:xfrm>
        <a:graphic>
          <a:graphicData uri="http://schemas.openxmlformats.org/drawingml/2006/table">
            <a:tbl>
              <a:tblPr firstRow="1" firstCol="1" bandRow="1">
                <a:tableStyleId>{5C22544A-7EE6-4342-B048-85BDC9FD1C3A}</a:tableStyleId>
              </a:tblPr>
              <a:tblGrid>
                <a:gridCol w="2194917">
                  <a:extLst>
                    <a:ext uri="{9D8B030D-6E8A-4147-A177-3AD203B41FA5}">
                      <a16:colId xmlns:a16="http://schemas.microsoft.com/office/drawing/2014/main" val="981523298"/>
                    </a:ext>
                  </a:extLst>
                </a:gridCol>
                <a:gridCol w="3102144">
                  <a:extLst>
                    <a:ext uri="{9D8B030D-6E8A-4147-A177-3AD203B41FA5}">
                      <a16:colId xmlns:a16="http://schemas.microsoft.com/office/drawing/2014/main" val="691184989"/>
                    </a:ext>
                  </a:extLst>
                </a:gridCol>
                <a:gridCol w="3562331">
                  <a:extLst>
                    <a:ext uri="{9D8B030D-6E8A-4147-A177-3AD203B41FA5}">
                      <a16:colId xmlns:a16="http://schemas.microsoft.com/office/drawing/2014/main" val="4123095741"/>
                    </a:ext>
                  </a:extLst>
                </a:gridCol>
                <a:gridCol w="2038972">
                  <a:extLst>
                    <a:ext uri="{9D8B030D-6E8A-4147-A177-3AD203B41FA5}">
                      <a16:colId xmlns:a16="http://schemas.microsoft.com/office/drawing/2014/main" val="2176659982"/>
                    </a:ext>
                  </a:extLst>
                </a:gridCol>
              </a:tblGrid>
              <a:tr h="557107">
                <a:tc>
                  <a:txBody>
                    <a:bodyPr/>
                    <a:lstStyle/>
                    <a:p>
                      <a:pPr marL="0" marR="0">
                        <a:spcBef>
                          <a:spcPts val="0"/>
                        </a:spcBef>
                        <a:spcAft>
                          <a:spcPts val="0"/>
                        </a:spcAft>
                      </a:pPr>
                      <a:r>
                        <a:rPr lang="en-US" sz="1700">
                          <a:effectLst/>
                        </a:rPr>
                        <a:t> </a:t>
                      </a:r>
                    </a:p>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Standardized</a:t>
                      </a:r>
                    </a:p>
                    <a:p>
                      <a:pPr marL="0" marR="0" algn="ctr">
                        <a:spcBef>
                          <a:spcPts val="0"/>
                        </a:spcBef>
                        <a:spcAft>
                          <a:spcPts val="0"/>
                        </a:spcAft>
                      </a:pPr>
                      <a:r>
                        <a:rPr lang="en-US" sz="1700">
                          <a:effectLst/>
                        </a:rPr>
                        <a:t>Coefficients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1490633106"/>
                  </a:ext>
                </a:extLst>
              </a:tr>
              <a:tr h="297988">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Beta</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Sig.</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392632023"/>
                  </a:ext>
                </a:extLst>
              </a:tr>
              <a:tr h="297988">
                <a:tc>
                  <a:txBody>
                    <a:bodyPr/>
                    <a:lstStyle/>
                    <a:p>
                      <a:pPr marL="0" marR="0">
                        <a:spcBef>
                          <a:spcPts val="0"/>
                        </a:spcBef>
                        <a:spcAft>
                          <a:spcPts val="0"/>
                        </a:spcAft>
                      </a:pPr>
                      <a:r>
                        <a:rPr lang="en-US" sz="1700">
                          <a:effectLst/>
                        </a:rPr>
                        <a:t> Left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4223879079"/>
                  </a:ext>
                </a:extLst>
              </a:tr>
              <a:tr h="297988">
                <a:tc>
                  <a:txBody>
                    <a:bodyPr/>
                    <a:lstStyle/>
                    <a:p>
                      <a:pPr marL="0" marR="0">
                        <a:spcBef>
                          <a:spcPts val="0"/>
                        </a:spcBef>
                        <a:spcAft>
                          <a:spcPts val="0"/>
                        </a:spcAft>
                      </a:pPr>
                      <a:r>
                        <a:rPr lang="en-US" sz="1700">
                          <a:effectLst/>
                        </a:rPr>
                        <a:t>Pincer</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(Constant)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.018</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4071111702"/>
                  </a:ext>
                </a:extLst>
              </a:tr>
              <a:tr h="297988">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age</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.146</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.360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1343319825"/>
                  </a:ext>
                </a:extLst>
              </a:tr>
              <a:tr h="297988">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height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.345</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.113</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4121952020"/>
                  </a:ext>
                </a:extLst>
              </a:tr>
              <a:tr h="297988">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weight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.198</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.328</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1940688477"/>
                  </a:ext>
                </a:extLst>
              </a:tr>
              <a:tr h="297988">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#screens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-.161</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.147</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749121108"/>
                  </a:ext>
                </a:extLst>
              </a:tr>
              <a:tr h="297988">
                <a:tc>
                  <a:txBody>
                    <a:bodyPr/>
                    <a:lstStyle/>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minutes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-.058</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.680</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774016607"/>
                  </a:ext>
                </a:extLst>
              </a:tr>
              <a:tr h="2630062">
                <a:tc>
                  <a:txBody>
                    <a:bodyPr/>
                    <a:lstStyle/>
                    <a:p>
                      <a:pPr marL="0" marR="0">
                        <a:spcBef>
                          <a:spcPts val="0"/>
                        </a:spcBef>
                        <a:spcAft>
                          <a:spcPts val="0"/>
                        </a:spcAft>
                      </a:pPr>
                      <a:r>
                        <a:rPr lang="en-US" sz="1700">
                          <a:effectLst/>
                        </a:rPr>
                        <a:t> </a:t>
                      </a:r>
                    </a:p>
                    <a:p>
                      <a:pPr marL="0" marR="0">
                        <a:spcBef>
                          <a:spcPts val="0"/>
                        </a:spcBef>
                        <a:spcAft>
                          <a:spcPts val="0"/>
                        </a:spcAft>
                      </a:pPr>
                      <a:r>
                        <a:rPr lang="en-US" sz="1700">
                          <a:effectLst/>
                        </a:rPr>
                        <a:t> </a:t>
                      </a:r>
                    </a:p>
                    <a:p>
                      <a:pPr marL="0" marR="0">
                        <a:spcBef>
                          <a:spcPts val="0"/>
                        </a:spcBef>
                        <a:spcAft>
                          <a:spcPts val="0"/>
                        </a:spcAft>
                      </a:pPr>
                      <a:r>
                        <a:rPr lang="en-US" sz="1700">
                          <a:effectLst/>
                        </a:rPr>
                        <a:t>Right</a:t>
                      </a:r>
                    </a:p>
                    <a:p>
                      <a:pPr marL="0" marR="0">
                        <a:spcBef>
                          <a:spcPts val="0"/>
                        </a:spcBef>
                        <a:spcAft>
                          <a:spcPts val="0"/>
                        </a:spcAft>
                      </a:pPr>
                      <a:r>
                        <a:rPr lang="en-US" sz="1700">
                          <a:effectLst/>
                        </a:rPr>
                        <a:t>Pincer</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p>
                    <a:p>
                      <a:pPr marL="0" marR="0">
                        <a:spcBef>
                          <a:spcPts val="0"/>
                        </a:spcBef>
                        <a:spcAft>
                          <a:spcPts val="0"/>
                        </a:spcAft>
                      </a:pPr>
                      <a:r>
                        <a:rPr lang="en-US" sz="1700">
                          <a:effectLst/>
                        </a:rPr>
                        <a:t> </a:t>
                      </a:r>
                    </a:p>
                    <a:p>
                      <a:pPr marL="0" marR="0">
                        <a:spcBef>
                          <a:spcPts val="0"/>
                        </a:spcBef>
                        <a:spcAft>
                          <a:spcPts val="0"/>
                        </a:spcAft>
                      </a:pPr>
                      <a:r>
                        <a:rPr lang="en-US" sz="1700">
                          <a:effectLst/>
                        </a:rPr>
                        <a:t> </a:t>
                      </a:r>
                    </a:p>
                    <a:p>
                      <a:pPr marL="0" marR="0">
                        <a:spcBef>
                          <a:spcPts val="0"/>
                        </a:spcBef>
                        <a:spcAft>
                          <a:spcPts val="0"/>
                        </a:spcAft>
                      </a:pPr>
                      <a:r>
                        <a:rPr lang="en-US" sz="1700">
                          <a:effectLst/>
                        </a:rPr>
                        <a:t>(Constant)</a:t>
                      </a:r>
                    </a:p>
                    <a:p>
                      <a:pPr marL="0" marR="0">
                        <a:spcBef>
                          <a:spcPts val="0"/>
                        </a:spcBef>
                        <a:spcAft>
                          <a:spcPts val="0"/>
                        </a:spcAft>
                      </a:pPr>
                      <a:r>
                        <a:rPr lang="en-US" sz="1700">
                          <a:effectLst/>
                        </a:rPr>
                        <a:t>age</a:t>
                      </a:r>
                    </a:p>
                    <a:p>
                      <a:pPr marL="0" marR="0">
                        <a:spcBef>
                          <a:spcPts val="0"/>
                        </a:spcBef>
                        <a:spcAft>
                          <a:spcPts val="0"/>
                        </a:spcAft>
                      </a:pPr>
                      <a:r>
                        <a:rPr lang="en-US" sz="1700">
                          <a:effectLst/>
                        </a:rPr>
                        <a:t>height</a:t>
                      </a:r>
                    </a:p>
                    <a:p>
                      <a:pPr marL="0" marR="0">
                        <a:spcBef>
                          <a:spcPts val="0"/>
                        </a:spcBef>
                        <a:spcAft>
                          <a:spcPts val="0"/>
                        </a:spcAft>
                      </a:pPr>
                      <a:r>
                        <a:rPr lang="en-US" sz="1700">
                          <a:effectLst/>
                        </a:rPr>
                        <a:t>weight</a:t>
                      </a:r>
                    </a:p>
                    <a:p>
                      <a:pPr marL="0" marR="0">
                        <a:spcBef>
                          <a:spcPts val="0"/>
                        </a:spcBef>
                        <a:spcAft>
                          <a:spcPts val="0"/>
                        </a:spcAft>
                      </a:pPr>
                      <a:r>
                        <a:rPr lang="en-US" sz="1700">
                          <a:effectLst/>
                        </a:rPr>
                        <a:t>#screens</a:t>
                      </a:r>
                    </a:p>
                    <a:p>
                      <a:pPr marL="0" marR="0">
                        <a:spcBef>
                          <a:spcPts val="0"/>
                        </a:spcBef>
                        <a:spcAft>
                          <a:spcPts val="0"/>
                        </a:spcAft>
                      </a:pPr>
                      <a:r>
                        <a:rPr lang="en-US" sz="1700">
                          <a:effectLst/>
                        </a:rPr>
                        <a:t>minutes</a:t>
                      </a:r>
                    </a:p>
                    <a:p>
                      <a:pPr marL="0" marR="0">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spcBef>
                          <a:spcPts val="0"/>
                        </a:spcBef>
                        <a:spcAft>
                          <a:spcPts val="0"/>
                        </a:spcAft>
                      </a:pPr>
                      <a:r>
                        <a:rPr lang="en-US" sz="1700">
                          <a:effectLst/>
                        </a:rPr>
                        <a:t> </a:t>
                      </a:r>
                    </a:p>
                    <a:p>
                      <a:pPr marL="0" marR="0" algn="ctr">
                        <a:spcBef>
                          <a:spcPts val="0"/>
                        </a:spcBef>
                        <a:spcAft>
                          <a:spcPts val="0"/>
                        </a:spcAft>
                      </a:pPr>
                      <a:r>
                        <a:rPr lang="en-US" sz="1700">
                          <a:effectLst/>
                        </a:rPr>
                        <a:t> </a:t>
                      </a:r>
                    </a:p>
                    <a:p>
                      <a:pPr marL="0" marR="0" algn="ctr">
                        <a:spcBef>
                          <a:spcPts val="0"/>
                        </a:spcBef>
                        <a:spcAft>
                          <a:spcPts val="0"/>
                        </a:spcAft>
                      </a:pPr>
                      <a:r>
                        <a:rPr lang="en-US" sz="1700">
                          <a:effectLst/>
                        </a:rPr>
                        <a:t> </a:t>
                      </a:r>
                    </a:p>
                    <a:p>
                      <a:pPr marL="0" marR="0" algn="ctr">
                        <a:spcBef>
                          <a:spcPts val="0"/>
                        </a:spcBef>
                        <a:spcAft>
                          <a:spcPts val="0"/>
                        </a:spcAft>
                      </a:pPr>
                      <a:r>
                        <a:rPr lang="en-US" sz="1700">
                          <a:effectLst/>
                        </a:rPr>
                        <a:t>.376</a:t>
                      </a:r>
                    </a:p>
                    <a:p>
                      <a:pPr marL="0" marR="0" algn="ctr">
                        <a:spcBef>
                          <a:spcPts val="0"/>
                        </a:spcBef>
                        <a:spcAft>
                          <a:spcPts val="0"/>
                        </a:spcAft>
                      </a:pPr>
                      <a:r>
                        <a:rPr lang="en-US" sz="1700">
                          <a:effectLst/>
                        </a:rPr>
                        <a:t>.138</a:t>
                      </a:r>
                    </a:p>
                    <a:p>
                      <a:pPr marL="0" marR="0" algn="ctr">
                        <a:spcBef>
                          <a:spcPts val="0"/>
                        </a:spcBef>
                        <a:spcAft>
                          <a:spcPts val="0"/>
                        </a:spcAft>
                      </a:pPr>
                      <a:r>
                        <a:rPr lang="en-US" sz="1700">
                          <a:effectLst/>
                        </a:rPr>
                        <a:t>.198</a:t>
                      </a:r>
                    </a:p>
                    <a:p>
                      <a:pPr marL="0" marR="0" algn="ctr">
                        <a:spcBef>
                          <a:spcPts val="0"/>
                        </a:spcBef>
                        <a:spcAft>
                          <a:spcPts val="0"/>
                        </a:spcAft>
                      </a:pPr>
                      <a:r>
                        <a:rPr lang="en-US" sz="1700">
                          <a:effectLst/>
                        </a:rPr>
                        <a:t>-.034</a:t>
                      </a:r>
                    </a:p>
                    <a:p>
                      <a:pPr marL="0" marR="0" algn="ctr">
                        <a:spcBef>
                          <a:spcPts val="0"/>
                        </a:spcBef>
                        <a:spcAft>
                          <a:spcPts val="0"/>
                        </a:spcAft>
                      </a:pPr>
                      <a:r>
                        <a:rPr lang="en-US" sz="1700">
                          <a:effectLst/>
                        </a:rPr>
                        <a:t>-.001</a:t>
                      </a:r>
                    </a:p>
                    <a:p>
                      <a:pPr marL="0" marR="0" algn="ctr">
                        <a:spcBef>
                          <a:spcPts val="0"/>
                        </a:spcBef>
                        <a:spcAft>
                          <a:spcPts val="0"/>
                        </a:spcAft>
                      </a:pPr>
                      <a:r>
                        <a:rPr lang="en-US" sz="1700">
                          <a:effectLst/>
                        </a:rPr>
                        <a:t>.064</a:t>
                      </a:r>
                    </a:p>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tc>
                  <a:txBody>
                    <a:bodyPr/>
                    <a:lstStyle/>
                    <a:p>
                      <a:pPr marL="0" marR="0" algn="ctr">
                        <a:spcBef>
                          <a:spcPts val="0"/>
                        </a:spcBef>
                        <a:spcAft>
                          <a:spcPts val="0"/>
                        </a:spcAft>
                      </a:pPr>
                      <a:r>
                        <a:rPr lang="en-US" sz="1700">
                          <a:effectLst/>
                        </a:rPr>
                        <a:t> </a:t>
                      </a:r>
                    </a:p>
                    <a:p>
                      <a:pPr marL="0" marR="0" algn="ctr">
                        <a:spcBef>
                          <a:spcPts val="0"/>
                        </a:spcBef>
                        <a:spcAft>
                          <a:spcPts val="0"/>
                        </a:spcAft>
                      </a:pPr>
                      <a:r>
                        <a:rPr lang="en-US" sz="1700">
                          <a:effectLst/>
                        </a:rPr>
                        <a:t> </a:t>
                      </a:r>
                    </a:p>
                    <a:p>
                      <a:pPr marL="0" marR="0" algn="ctr">
                        <a:spcBef>
                          <a:spcPts val="0"/>
                        </a:spcBef>
                        <a:spcAft>
                          <a:spcPts val="0"/>
                        </a:spcAft>
                      </a:pPr>
                      <a:r>
                        <a:rPr lang="en-US" sz="1700">
                          <a:effectLst/>
                        </a:rPr>
                        <a:t> </a:t>
                      </a:r>
                    </a:p>
                    <a:p>
                      <a:pPr marL="0" marR="0" algn="ctr">
                        <a:spcBef>
                          <a:spcPts val="0"/>
                        </a:spcBef>
                        <a:spcAft>
                          <a:spcPts val="0"/>
                        </a:spcAft>
                      </a:pPr>
                      <a:r>
                        <a:rPr lang="en-US" sz="1700">
                          <a:effectLst/>
                        </a:rPr>
                        <a:t>.021</a:t>
                      </a:r>
                    </a:p>
                    <a:p>
                      <a:pPr marL="0" marR="0" algn="ctr">
                        <a:spcBef>
                          <a:spcPts val="0"/>
                        </a:spcBef>
                        <a:spcAft>
                          <a:spcPts val="0"/>
                        </a:spcAft>
                      </a:pPr>
                      <a:r>
                        <a:rPr lang="en-US" sz="1700">
                          <a:effectLst/>
                        </a:rPr>
                        <a:t> .020*</a:t>
                      </a:r>
                    </a:p>
                    <a:p>
                      <a:pPr marL="0" marR="0" algn="ctr">
                        <a:spcBef>
                          <a:spcPts val="0"/>
                        </a:spcBef>
                        <a:spcAft>
                          <a:spcPts val="0"/>
                        </a:spcAft>
                      </a:pPr>
                      <a:r>
                        <a:rPr lang="en-US" sz="1700">
                          <a:effectLst/>
                        </a:rPr>
                        <a:t>.320 </a:t>
                      </a:r>
                    </a:p>
                    <a:p>
                      <a:pPr marL="0" marR="0" algn="ctr">
                        <a:spcBef>
                          <a:spcPts val="0"/>
                        </a:spcBef>
                        <a:spcAft>
                          <a:spcPts val="0"/>
                        </a:spcAft>
                      </a:pPr>
                      <a:r>
                        <a:rPr lang="en-US" sz="1700">
                          <a:effectLst/>
                        </a:rPr>
                        <a:t>.328</a:t>
                      </a:r>
                    </a:p>
                    <a:p>
                      <a:pPr marL="0" marR="0" algn="ctr">
                        <a:spcBef>
                          <a:spcPts val="0"/>
                        </a:spcBef>
                        <a:spcAft>
                          <a:spcPts val="0"/>
                        </a:spcAft>
                      </a:pPr>
                      <a:r>
                        <a:rPr lang="en-US" sz="1700">
                          <a:effectLst/>
                        </a:rPr>
                        <a:t>.750</a:t>
                      </a:r>
                    </a:p>
                    <a:p>
                      <a:pPr marL="0" marR="0" algn="ctr">
                        <a:spcBef>
                          <a:spcPts val="0"/>
                        </a:spcBef>
                        <a:spcAft>
                          <a:spcPts val="0"/>
                        </a:spcAft>
                      </a:pPr>
                      <a:r>
                        <a:rPr lang="en-US" sz="1700">
                          <a:effectLst/>
                        </a:rPr>
                        <a:t>.996</a:t>
                      </a:r>
                    </a:p>
                    <a:p>
                      <a:pPr marL="0" marR="0" algn="ctr">
                        <a:spcBef>
                          <a:spcPts val="0"/>
                        </a:spcBef>
                        <a:spcAft>
                          <a:spcPts val="0"/>
                        </a:spcAft>
                      </a:pPr>
                      <a:r>
                        <a:rPr lang="en-US" sz="1700">
                          <a:effectLst/>
                        </a:rPr>
                        <a:t> </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8245" marR="98245" marT="0" marB="0"/>
                </a:tc>
                <a:extLst>
                  <a:ext uri="{0D108BD9-81ED-4DB2-BD59-A6C34878D82A}">
                    <a16:rowId xmlns:a16="http://schemas.microsoft.com/office/drawing/2014/main" val="1128736051"/>
                  </a:ext>
                </a:extLst>
              </a:tr>
            </a:tbl>
          </a:graphicData>
        </a:graphic>
      </p:graphicFrame>
    </p:spTree>
    <p:extLst>
      <p:ext uri="{BB962C8B-B14F-4D97-AF65-F5344CB8AC3E}">
        <p14:creationId xmlns:p14="http://schemas.microsoft.com/office/powerpoint/2010/main" val="4215429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ABC45-F20E-4A7C-9060-4A8D1BB14864}"/>
              </a:ext>
            </a:extLst>
          </p:cNvPr>
          <p:cNvSpPr>
            <a:spLocks noGrp="1"/>
          </p:cNvSpPr>
          <p:nvPr>
            <p:ph type="title"/>
          </p:nvPr>
        </p:nvSpPr>
        <p:spPr/>
        <p:txBody>
          <a:bodyPr/>
          <a:lstStyle/>
          <a:p>
            <a:pPr algn="ctr"/>
            <a:r>
              <a:rPr lang="en-US" dirty="0"/>
              <a:t>Conclusions for RQ One</a:t>
            </a:r>
          </a:p>
        </p:txBody>
      </p:sp>
      <p:sp>
        <p:nvSpPr>
          <p:cNvPr id="3" name="Content Placeholder 2">
            <a:extLst>
              <a:ext uri="{FF2B5EF4-FFF2-40B4-BE49-F238E27FC236}">
                <a16:creationId xmlns:a16="http://schemas.microsoft.com/office/drawing/2014/main" id="{63BD6811-8EDC-47F5-9B8C-74C73E277102}"/>
              </a:ext>
            </a:extLst>
          </p:cNvPr>
          <p:cNvSpPr>
            <a:spLocks noGrp="1"/>
          </p:cNvSpPr>
          <p:nvPr>
            <p:ph idx="1"/>
          </p:nvPr>
        </p:nvSpPr>
        <p:spPr/>
        <p:txBody>
          <a:bodyPr>
            <a:normAutofit/>
          </a:bodyPr>
          <a:lstStyle/>
          <a:p>
            <a:pPr>
              <a:buFont typeface="Arial" panose="020B0604020202020204" pitchFamily="34" charset="0"/>
              <a:buChar char="•"/>
            </a:pPr>
            <a:r>
              <a:rPr lang="en-US" sz="3200" dirty="0">
                <a:latin typeface="+mj-lt"/>
                <a:cs typeface="Times New Roman" panose="02020603050405020304" pitchFamily="18" charset="0"/>
              </a:rPr>
              <a:t>Fine motor skill (pincer grasp) declining is not supported by minutes of screen time</a:t>
            </a:r>
          </a:p>
          <a:p>
            <a:pPr>
              <a:buFont typeface="Arial" panose="020B0604020202020204" pitchFamily="34" charset="0"/>
              <a:buChar char="•"/>
            </a:pPr>
            <a:r>
              <a:rPr lang="en-US" sz="3200" dirty="0">
                <a:latin typeface="+mj-lt"/>
                <a:cs typeface="Times New Roman" panose="02020603050405020304" pitchFamily="18" charset="0"/>
              </a:rPr>
              <a:t>Correlation with age comes strength* </a:t>
            </a:r>
            <a:r>
              <a:rPr lang="en-US" sz="2000" dirty="0">
                <a:latin typeface="+mj-lt"/>
                <a:cs typeface="Times New Roman" panose="02020603050405020304" pitchFamily="18" charset="0"/>
              </a:rPr>
              <a:t>(Cristal &amp; Seidl, 2015)</a:t>
            </a:r>
          </a:p>
          <a:p>
            <a:pPr>
              <a:buFont typeface="Arial" panose="020B0604020202020204" pitchFamily="34" charset="0"/>
              <a:buChar char="•"/>
            </a:pPr>
            <a:r>
              <a:rPr lang="en-US" sz="3200" dirty="0">
                <a:latin typeface="+mj-lt"/>
                <a:cs typeface="Times New Roman" panose="02020603050405020304" pitchFamily="18" charset="0"/>
              </a:rPr>
              <a:t>Negative correlation – as pincer strength increased, # of screens in the home decreased</a:t>
            </a:r>
          </a:p>
        </p:txBody>
      </p:sp>
    </p:spTree>
    <p:extLst>
      <p:ext uri="{BB962C8B-B14F-4D97-AF65-F5344CB8AC3E}">
        <p14:creationId xmlns:p14="http://schemas.microsoft.com/office/powerpoint/2010/main" val="479351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8B6BA3D-3B1C-4F1E-867F-CEDB8C90128C}"/>
              </a:ext>
            </a:extLst>
          </p:cNvPr>
          <p:cNvGraphicFramePr>
            <a:graphicFrameLocks noGrp="1"/>
          </p:cNvGraphicFramePr>
          <p:nvPr>
            <p:extLst>
              <p:ext uri="{D42A27DB-BD31-4B8C-83A1-F6EECF244321}">
                <p14:modId xmlns:p14="http://schemas.microsoft.com/office/powerpoint/2010/main" val="3480315508"/>
              </p:ext>
            </p:extLst>
          </p:nvPr>
        </p:nvGraphicFramePr>
        <p:xfrm>
          <a:off x="1241424" y="571500"/>
          <a:ext cx="10747375" cy="6140267"/>
        </p:xfrm>
        <a:graphic>
          <a:graphicData uri="http://schemas.openxmlformats.org/drawingml/2006/table">
            <a:tbl>
              <a:tblPr firstRow="1" firstCol="1" bandRow="1">
                <a:tableStyleId>{5C22544A-7EE6-4342-B048-85BDC9FD1C3A}</a:tableStyleId>
              </a:tblPr>
              <a:tblGrid>
                <a:gridCol w="1889538">
                  <a:extLst>
                    <a:ext uri="{9D8B030D-6E8A-4147-A177-3AD203B41FA5}">
                      <a16:colId xmlns:a16="http://schemas.microsoft.com/office/drawing/2014/main" val="3990534011"/>
                    </a:ext>
                  </a:extLst>
                </a:gridCol>
                <a:gridCol w="3011564">
                  <a:extLst>
                    <a:ext uri="{9D8B030D-6E8A-4147-A177-3AD203B41FA5}">
                      <a16:colId xmlns:a16="http://schemas.microsoft.com/office/drawing/2014/main" val="3879633289"/>
                    </a:ext>
                  </a:extLst>
                </a:gridCol>
                <a:gridCol w="3482897">
                  <a:extLst>
                    <a:ext uri="{9D8B030D-6E8A-4147-A177-3AD203B41FA5}">
                      <a16:colId xmlns:a16="http://schemas.microsoft.com/office/drawing/2014/main" val="2712278368"/>
                    </a:ext>
                  </a:extLst>
                </a:gridCol>
                <a:gridCol w="2363376">
                  <a:extLst>
                    <a:ext uri="{9D8B030D-6E8A-4147-A177-3AD203B41FA5}">
                      <a16:colId xmlns:a16="http://schemas.microsoft.com/office/drawing/2014/main" val="3307225379"/>
                    </a:ext>
                  </a:extLst>
                </a:gridCol>
              </a:tblGrid>
              <a:tr h="631507">
                <a:tc>
                  <a:txBody>
                    <a:bodyPr/>
                    <a:lstStyle/>
                    <a:p>
                      <a:pPr marL="0" marR="0">
                        <a:spcBef>
                          <a:spcPts val="0"/>
                        </a:spcBef>
                        <a:spcAft>
                          <a:spcPts val="0"/>
                        </a:spcAft>
                      </a:pPr>
                      <a:r>
                        <a:rPr lang="en-US" sz="1700" dirty="0">
                          <a:effectLst/>
                        </a:rPr>
                        <a:t> </a:t>
                      </a:r>
                    </a:p>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Standardized</a:t>
                      </a:r>
                    </a:p>
                    <a:p>
                      <a:pPr marL="0" marR="0" algn="ctr">
                        <a:spcBef>
                          <a:spcPts val="0"/>
                        </a:spcBef>
                        <a:spcAft>
                          <a:spcPts val="0"/>
                        </a:spcAft>
                      </a:pPr>
                      <a:r>
                        <a:rPr lang="en-US" sz="1700" dirty="0">
                          <a:effectLst/>
                        </a:rPr>
                        <a:t>Coefficients</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4084189426"/>
                  </a:ext>
                </a:extLst>
              </a:tr>
              <a:tr h="344458">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Beta</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Sig.</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1750703016"/>
                  </a:ext>
                </a:extLst>
              </a:tr>
              <a:tr h="344458">
                <a:tc>
                  <a:txBody>
                    <a:bodyPr/>
                    <a:lstStyle/>
                    <a:p>
                      <a:pPr marL="0" marR="0">
                        <a:spcBef>
                          <a:spcPts val="0"/>
                        </a:spcBef>
                        <a:spcAft>
                          <a:spcPts val="0"/>
                        </a:spcAft>
                      </a:pPr>
                      <a:r>
                        <a:rPr lang="en-US" sz="1700" dirty="0">
                          <a:effectLst/>
                        </a:rPr>
                        <a:t> Left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3952373100"/>
                  </a:ext>
                </a:extLst>
              </a:tr>
              <a:tr h="344458">
                <a:tc>
                  <a:txBody>
                    <a:bodyPr/>
                    <a:lstStyle/>
                    <a:p>
                      <a:pPr marL="0" marR="0">
                        <a:spcBef>
                          <a:spcPts val="0"/>
                        </a:spcBef>
                        <a:spcAft>
                          <a:spcPts val="0"/>
                        </a:spcAft>
                      </a:pPr>
                      <a:r>
                        <a:rPr lang="en-US" sz="1700" dirty="0">
                          <a:effectLst/>
                        </a:rPr>
                        <a:t>Wrist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(Constant)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.110</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911979569"/>
                  </a:ext>
                </a:extLst>
              </a:tr>
              <a:tr h="344458">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age</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.170</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.298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1456019596"/>
                  </a:ext>
                </a:extLst>
              </a:tr>
              <a:tr h="344458">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height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.212</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.335</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552654457"/>
                  </a:ext>
                </a:extLst>
              </a:tr>
              <a:tr h="344458">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weight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.475</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  .025*</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3868063375"/>
                  </a:ext>
                </a:extLst>
              </a:tr>
              <a:tr h="344458">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#screens</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-.075</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.506</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2442286338"/>
                  </a:ext>
                </a:extLst>
              </a:tr>
              <a:tr h="344458">
                <a:tc>
                  <a:txBody>
                    <a:bodyPr/>
                    <a:lstStyle/>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minutes</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-.168</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.247</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3829540182"/>
                  </a:ext>
                </a:extLst>
              </a:tr>
              <a:tr h="2753096">
                <a:tc>
                  <a:txBody>
                    <a:bodyPr/>
                    <a:lstStyle/>
                    <a:p>
                      <a:pPr marL="0" marR="0">
                        <a:spcBef>
                          <a:spcPts val="0"/>
                        </a:spcBef>
                        <a:spcAft>
                          <a:spcPts val="0"/>
                        </a:spcAft>
                      </a:pPr>
                      <a:r>
                        <a:rPr lang="en-US" sz="1700" dirty="0">
                          <a:effectLst/>
                        </a:rPr>
                        <a:t> </a:t>
                      </a:r>
                    </a:p>
                    <a:p>
                      <a:pPr marL="0" marR="0">
                        <a:spcBef>
                          <a:spcPts val="0"/>
                        </a:spcBef>
                        <a:spcAft>
                          <a:spcPts val="0"/>
                        </a:spcAft>
                      </a:pPr>
                      <a:r>
                        <a:rPr lang="en-US" sz="1700" dirty="0">
                          <a:effectLst/>
                        </a:rPr>
                        <a:t> </a:t>
                      </a:r>
                    </a:p>
                    <a:p>
                      <a:pPr marL="0" marR="0">
                        <a:spcBef>
                          <a:spcPts val="0"/>
                        </a:spcBef>
                        <a:spcAft>
                          <a:spcPts val="0"/>
                        </a:spcAft>
                      </a:pPr>
                      <a:r>
                        <a:rPr lang="en-US" sz="1700" dirty="0">
                          <a:effectLst/>
                        </a:rPr>
                        <a:t>Right</a:t>
                      </a:r>
                    </a:p>
                    <a:p>
                      <a:pPr marL="0" marR="0">
                        <a:spcBef>
                          <a:spcPts val="0"/>
                        </a:spcBef>
                        <a:spcAft>
                          <a:spcPts val="0"/>
                        </a:spcAft>
                      </a:pPr>
                      <a:r>
                        <a:rPr lang="en-US" sz="1700" dirty="0">
                          <a:effectLst/>
                        </a:rPr>
                        <a:t>Wrist</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p>
                    <a:p>
                      <a:pPr marL="0" marR="0">
                        <a:spcBef>
                          <a:spcPts val="0"/>
                        </a:spcBef>
                        <a:spcAft>
                          <a:spcPts val="0"/>
                        </a:spcAft>
                      </a:pPr>
                      <a:r>
                        <a:rPr lang="en-US" sz="1700" dirty="0">
                          <a:effectLst/>
                        </a:rPr>
                        <a:t> </a:t>
                      </a:r>
                    </a:p>
                    <a:p>
                      <a:pPr marL="0" marR="0">
                        <a:spcBef>
                          <a:spcPts val="0"/>
                        </a:spcBef>
                        <a:spcAft>
                          <a:spcPts val="0"/>
                        </a:spcAft>
                      </a:pPr>
                      <a:r>
                        <a:rPr lang="en-US" sz="1700" dirty="0">
                          <a:effectLst/>
                        </a:rPr>
                        <a:t>(Constant)</a:t>
                      </a:r>
                    </a:p>
                    <a:p>
                      <a:pPr marL="0" marR="0">
                        <a:spcBef>
                          <a:spcPts val="0"/>
                        </a:spcBef>
                        <a:spcAft>
                          <a:spcPts val="0"/>
                        </a:spcAft>
                      </a:pPr>
                      <a:r>
                        <a:rPr lang="en-US" sz="1700" dirty="0">
                          <a:effectLst/>
                        </a:rPr>
                        <a:t>age</a:t>
                      </a:r>
                    </a:p>
                    <a:p>
                      <a:pPr marL="0" marR="0">
                        <a:spcBef>
                          <a:spcPts val="0"/>
                        </a:spcBef>
                        <a:spcAft>
                          <a:spcPts val="0"/>
                        </a:spcAft>
                      </a:pPr>
                      <a:r>
                        <a:rPr lang="en-US" sz="1700" dirty="0">
                          <a:effectLst/>
                        </a:rPr>
                        <a:t>height</a:t>
                      </a:r>
                    </a:p>
                    <a:p>
                      <a:pPr marL="0" marR="0">
                        <a:spcBef>
                          <a:spcPts val="0"/>
                        </a:spcBef>
                        <a:spcAft>
                          <a:spcPts val="0"/>
                        </a:spcAft>
                      </a:pPr>
                      <a:r>
                        <a:rPr lang="en-US" sz="1700" dirty="0">
                          <a:effectLst/>
                        </a:rPr>
                        <a:t>weight</a:t>
                      </a:r>
                    </a:p>
                    <a:p>
                      <a:pPr marL="0" marR="0">
                        <a:spcBef>
                          <a:spcPts val="0"/>
                        </a:spcBef>
                        <a:spcAft>
                          <a:spcPts val="0"/>
                        </a:spcAft>
                      </a:pPr>
                      <a:r>
                        <a:rPr lang="en-US" sz="1700" dirty="0">
                          <a:effectLst/>
                        </a:rPr>
                        <a:t>#screens</a:t>
                      </a:r>
                    </a:p>
                    <a:p>
                      <a:pPr marL="0" marR="0">
                        <a:spcBef>
                          <a:spcPts val="0"/>
                        </a:spcBef>
                        <a:spcAft>
                          <a:spcPts val="0"/>
                        </a:spcAft>
                      </a:pPr>
                      <a:r>
                        <a:rPr lang="en-US" sz="1700" dirty="0">
                          <a:effectLst/>
                        </a:rPr>
                        <a:t>minutes</a:t>
                      </a:r>
                    </a:p>
                    <a:p>
                      <a:pPr marL="0" marR="0">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spcBef>
                          <a:spcPts val="0"/>
                        </a:spcBef>
                        <a:spcAft>
                          <a:spcPts val="0"/>
                        </a:spcAft>
                      </a:pPr>
                      <a:r>
                        <a:rPr lang="en-US" sz="1700" dirty="0">
                          <a:effectLst/>
                        </a:rPr>
                        <a:t> </a:t>
                      </a:r>
                    </a:p>
                    <a:p>
                      <a:pPr marL="0" marR="0">
                        <a:spcBef>
                          <a:spcPts val="0"/>
                        </a:spcBef>
                        <a:spcAft>
                          <a:spcPts val="0"/>
                        </a:spcAft>
                      </a:pPr>
                      <a:r>
                        <a:rPr lang="en-US" sz="1700" dirty="0">
                          <a:effectLst/>
                        </a:rPr>
                        <a:t> </a:t>
                      </a:r>
                    </a:p>
                    <a:p>
                      <a:pPr marL="0" marR="0" algn="ctr">
                        <a:spcBef>
                          <a:spcPts val="0"/>
                        </a:spcBef>
                        <a:spcAft>
                          <a:spcPts val="0"/>
                        </a:spcAft>
                      </a:pPr>
                      <a:r>
                        <a:rPr lang="en-US" sz="1700" dirty="0">
                          <a:effectLst/>
                        </a:rPr>
                        <a:t> </a:t>
                      </a:r>
                    </a:p>
                    <a:p>
                      <a:pPr marL="0" marR="0" algn="ctr">
                        <a:spcBef>
                          <a:spcPts val="0"/>
                        </a:spcBef>
                        <a:spcAft>
                          <a:spcPts val="0"/>
                        </a:spcAft>
                      </a:pPr>
                      <a:r>
                        <a:rPr lang="en-US" sz="1700" dirty="0">
                          <a:effectLst/>
                        </a:rPr>
                        <a:t> .025</a:t>
                      </a:r>
                    </a:p>
                    <a:p>
                      <a:pPr marL="0" marR="0" algn="ctr">
                        <a:spcBef>
                          <a:spcPts val="0"/>
                        </a:spcBef>
                        <a:spcAft>
                          <a:spcPts val="0"/>
                        </a:spcAft>
                      </a:pPr>
                      <a:r>
                        <a:rPr lang="en-US" sz="1700" dirty="0">
                          <a:effectLst/>
                        </a:rPr>
                        <a:t>.497</a:t>
                      </a:r>
                    </a:p>
                    <a:p>
                      <a:pPr marL="0" marR="0" algn="ctr">
                        <a:spcBef>
                          <a:spcPts val="0"/>
                        </a:spcBef>
                        <a:spcAft>
                          <a:spcPts val="0"/>
                        </a:spcAft>
                      </a:pPr>
                      <a:r>
                        <a:rPr lang="en-US" sz="1700" dirty="0">
                          <a:effectLst/>
                        </a:rPr>
                        <a:t>.223</a:t>
                      </a:r>
                    </a:p>
                    <a:p>
                      <a:pPr marL="0" marR="0" algn="ctr">
                        <a:spcBef>
                          <a:spcPts val="0"/>
                        </a:spcBef>
                        <a:spcAft>
                          <a:spcPts val="0"/>
                        </a:spcAft>
                      </a:pPr>
                      <a:r>
                        <a:rPr lang="en-US" sz="1700" dirty="0">
                          <a:effectLst/>
                        </a:rPr>
                        <a:t>-.034</a:t>
                      </a:r>
                    </a:p>
                    <a:p>
                      <a:pPr marL="0" marR="0" algn="ctr">
                        <a:spcBef>
                          <a:spcPts val="0"/>
                        </a:spcBef>
                        <a:spcAft>
                          <a:spcPts val="0"/>
                        </a:spcAft>
                      </a:pPr>
                      <a:r>
                        <a:rPr lang="en-US" sz="1700" dirty="0">
                          <a:effectLst/>
                        </a:rPr>
                        <a:t>-.257</a:t>
                      </a:r>
                    </a:p>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tc>
                  <a:txBody>
                    <a:bodyPr/>
                    <a:lstStyle/>
                    <a:p>
                      <a:pPr marL="0" marR="0" algn="ctr">
                        <a:spcBef>
                          <a:spcPts val="0"/>
                        </a:spcBef>
                        <a:spcAft>
                          <a:spcPts val="0"/>
                        </a:spcAft>
                      </a:pPr>
                      <a:r>
                        <a:rPr lang="en-US" sz="1700" dirty="0">
                          <a:effectLst/>
                        </a:rPr>
                        <a:t> </a:t>
                      </a:r>
                    </a:p>
                    <a:p>
                      <a:pPr marL="0" marR="0">
                        <a:spcBef>
                          <a:spcPts val="0"/>
                        </a:spcBef>
                        <a:spcAft>
                          <a:spcPts val="0"/>
                        </a:spcAft>
                      </a:pPr>
                      <a:r>
                        <a:rPr lang="en-US" sz="1700" dirty="0">
                          <a:effectLst/>
                        </a:rPr>
                        <a:t> </a:t>
                      </a:r>
                    </a:p>
                    <a:p>
                      <a:pPr marL="0" marR="0" algn="ctr">
                        <a:spcBef>
                          <a:spcPts val="0"/>
                        </a:spcBef>
                        <a:spcAft>
                          <a:spcPts val="0"/>
                        </a:spcAft>
                      </a:pPr>
                      <a:r>
                        <a:rPr lang="en-US" sz="1700" dirty="0">
                          <a:effectLst/>
                        </a:rPr>
                        <a:t>.019</a:t>
                      </a:r>
                    </a:p>
                    <a:p>
                      <a:pPr marL="0" marR="0">
                        <a:spcBef>
                          <a:spcPts val="0"/>
                        </a:spcBef>
                        <a:spcAft>
                          <a:spcPts val="0"/>
                        </a:spcAft>
                      </a:pPr>
                      <a:r>
                        <a:rPr lang="en-US" sz="1700" dirty="0">
                          <a:effectLst/>
                        </a:rPr>
                        <a:t>         .874</a:t>
                      </a:r>
                    </a:p>
                    <a:p>
                      <a:pPr marL="0" marR="0" algn="ctr">
                        <a:spcBef>
                          <a:spcPts val="0"/>
                        </a:spcBef>
                        <a:spcAft>
                          <a:spcPts val="0"/>
                        </a:spcAft>
                      </a:pPr>
                      <a:r>
                        <a:rPr lang="en-US" sz="1700" dirty="0">
                          <a:effectLst/>
                        </a:rPr>
                        <a:t>  .025* </a:t>
                      </a:r>
                    </a:p>
                    <a:p>
                      <a:pPr marL="0" marR="0" algn="ctr">
                        <a:spcBef>
                          <a:spcPts val="0"/>
                        </a:spcBef>
                        <a:spcAft>
                          <a:spcPts val="0"/>
                        </a:spcAft>
                      </a:pPr>
                      <a:r>
                        <a:rPr lang="en-US" sz="1700" dirty="0">
                          <a:effectLst/>
                        </a:rPr>
                        <a:t>.274</a:t>
                      </a:r>
                    </a:p>
                    <a:p>
                      <a:pPr marL="0" marR="0" algn="ctr">
                        <a:spcBef>
                          <a:spcPts val="0"/>
                        </a:spcBef>
                        <a:spcAft>
                          <a:spcPts val="0"/>
                        </a:spcAft>
                      </a:pPr>
                      <a:r>
                        <a:rPr lang="en-US" sz="1700" dirty="0">
                          <a:effectLst/>
                        </a:rPr>
                        <a:t>.760</a:t>
                      </a:r>
                    </a:p>
                    <a:p>
                      <a:pPr marL="0" marR="0" algn="ctr">
                        <a:spcBef>
                          <a:spcPts val="0"/>
                        </a:spcBef>
                        <a:spcAft>
                          <a:spcPts val="0"/>
                        </a:spcAft>
                      </a:pPr>
                      <a:r>
                        <a:rPr lang="en-US" sz="1700" dirty="0">
                          <a:effectLst/>
                        </a:rPr>
                        <a:t>.075</a:t>
                      </a:r>
                    </a:p>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578" marR="96578" marT="0" marB="0"/>
                </a:tc>
                <a:extLst>
                  <a:ext uri="{0D108BD9-81ED-4DB2-BD59-A6C34878D82A}">
                    <a16:rowId xmlns:a16="http://schemas.microsoft.com/office/drawing/2014/main" val="2630392759"/>
                  </a:ext>
                </a:extLst>
              </a:tr>
            </a:tbl>
          </a:graphicData>
        </a:graphic>
      </p:graphicFrame>
    </p:spTree>
    <p:extLst>
      <p:ext uri="{BB962C8B-B14F-4D97-AF65-F5344CB8AC3E}">
        <p14:creationId xmlns:p14="http://schemas.microsoft.com/office/powerpoint/2010/main" val="2532814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B5F8A-AE20-442D-9E6A-9D1C9D0EE749}"/>
              </a:ext>
            </a:extLst>
          </p:cNvPr>
          <p:cNvSpPr>
            <a:spLocks noGrp="1"/>
          </p:cNvSpPr>
          <p:nvPr>
            <p:ph type="title"/>
          </p:nvPr>
        </p:nvSpPr>
        <p:spPr/>
        <p:txBody>
          <a:bodyPr/>
          <a:lstStyle/>
          <a:p>
            <a:pPr algn="ctr"/>
            <a:r>
              <a:rPr lang="en-US" dirty="0"/>
              <a:t>Conclusions for RQ Two</a:t>
            </a:r>
          </a:p>
        </p:txBody>
      </p:sp>
      <p:sp>
        <p:nvSpPr>
          <p:cNvPr id="3" name="Content Placeholder 2">
            <a:extLst>
              <a:ext uri="{FF2B5EF4-FFF2-40B4-BE49-F238E27FC236}">
                <a16:creationId xmlns:a16="http://schemas.microsoft.com/office/drawing/2014/main" id="{1F4E3BDE-6C81-4FBD-B011-7A267F5415E1}"/>
              </a:ext>
            </a:extLst>
          </p:cNvPr>
          <p:cNvSpPr>
            <a:spLocks noGrp="1"/>
          </p:cNvSpPr>
          <p:nvPr>
            <p:ph idx="1"/>
          </p:nvPr>
        </p:nvSpPr>
        <p:spPr>
          <a:xfrm>
            <a:off x="993588" y="1722437"/>
            <a:ext cx="11322424" cy="6368209"/>
          </a:xfrm>
        </p:spPr>
        <p:txBody>
          <a:bodyPr/>
          <a:lstStyle/>
          <a:p>
            <a:pPr>
              <a:buFont typeface="Arial" panose="020B0604020202020204" pitchFamily="34" charset="0"/>
              <a:buChar char="•"/>
            </a:pPr>
            <a:r>
              <a:rPr lang="en-US" sz="3200" dirty="0">
                <a:latin typeface="+mj-lt"/>
                <a:cs typeface="Times New Roman" panose="02020603050405020304" pitchFamily="18" charset="0"/>
              </a:rPr>
              <a:t>Fine motor skill (wrist strength) declining is not supported by minutes of screen time</a:t>
            </a:r>
          </a:p>
          <a:p>
            <a:pPr>
              <a:buFont typeface="Arial" panose="020B0604020202020204" pitchFamily="34" charset="0"/>
              <a:buChar char="•"/>
            </a:pPr>
            <a:r>
              <a:rPr lang="en-US" sz="3200" dirty="0">
                <a:latin typeface="+mj-lt"/>
                <a:cs typeface="Times New Roman" panose="02020603050405020304" pitchFamily="18" charset="0"/>
              </a:rPr>
              <a:t>Wrist strength increasing age –not found </a:t>
            </a:r>
          </a:p>
          <a:p>
            <a:pPr marL="2971400" lvl="7" indent="0">
              <a:buNone/>
            </a:pPr>
            <a:r>
              <a:rPr lang="en-US" sz="2000" dirty="0">
                <a:latin typeface="+mj-lt"/>
                <a:cs typeface="Times New Roman" panose="02020603050405020304" pitchFamily="18" charset="0"/>
              </a:rPr>
              <a:t>Surr, 2012; Chan, Ebbeck, Goh, Yim (2016)</a:t>
            </a:r>
          </a:p>
          <a:p>
            <a:pPr>
              <a:buFont typeface="Arial" panose="020B0604020202020204" pitchFamily="34" charset="0"/>
              <a:buChar char="•"/>
            </a:pPr>
            <a:r>
              <a:rPr lang="en-US" sz="3200" dirty="0">
                <a:latin typeface="+mj-lt"/>
                <a:cs typeface="Times New Roman" panose="02020603050405020304" pitchFamily="18" charset="0"/>
              </a:rPr>
              <a:t>Left wrist improved with weight/right wrist improved w/ height</a:t>
            </a:r>
          </a:p>
          <a:p>
            <a:pPr>
              <a:buFont typeface="Arial" panose="020B0604020202020204" pitchFamily="34" charset="0"/>
              <a:buChar char="•"/>
            </a:pPr>
            <a:r>
              <a:rPr lang="en-US" sz="3200" dirty="0">
                <a:latin typeface="+mj-lt"/>
                <a:cs typeface="Times New Roman" panose="02020603050405020304" pitchFamily="18" charset="0"/>
              </a:rPr>
              <a:t>Negative correlation – Wrist strength increased (both) the # of screens in the home and minutes of screen time decreased</a:t>
            </a:r>
          </a:p>
          <a:p>
            <a:pPr marL="3371400" lvl="8" indent="0">
              <a:buNone/>
            </a:pPr>
            <a:r>
              <a:rPr lang="en-US" sz="2000" dirty="0">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3943667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9213191-E9F4-4B0B-91BC-6519322EB1E2}"/>
              </a:ext>
            </a:extLst>
          </p:cNvPr>
          <p:cNvGraphicFramePr>
            <a:graphicFrameLocks noGrp="1"/>
          </p:cNvGraphicFramePr>
          <p:nvPr>
            <p:extLst>
              <p:ext uri="{D42A27DB-BD31-4B8C-83A1-F6EECF244321}">
                <p14:modId xmlns:p14="http://schemas.microsoft.com/office/powerpoint/2010/main" val="2804591771"/>
              </p:ext>
            </p:extLst>
          </p:nvPr>
        </p:nvGraphicFramePr>
        <p:xfrm>
          <a:off x="393700" y="431800"/>
          <a:ext cx="11099800" cy="6134100"/>
        </p:xfrm>
        <a:graphic>
          <a:graphicData uri="http://schemas.openxmlformats.org/drawingml/2006/table">
            <a:tbl>
              <a:tblPr firstRow="1" firstCol="1" bandRow="1">
                <a:tableStyleId>{5C22544A-7EE6-4342-B048-85BDC9FD1C3A}</a:tableStyleId>
              </a:tblPr>
              <a:tblGrid>
                <a:gridCol w="3085924">
                  <a:extLst>
                    <a:ext uri="{9D8B030D-6E8A-4147-A177-3AD203B41FA5}">
                      <a16:colId xmlns:a16="http://schemas.microsoft.com/office/drawing/2014/main" val="1135195976"/>
                    </a:ext>
                  </a:extLst>
                </a:gridCol>
                <a:gridCol w="2874197">
                  <a:extLst>
                    <a:ext uri="{9D8B030D-6E8A-4147-A177-3AD203B41FA5}">
                      <a16:colId xmlns:a16="http://schemas.microsoft.com/office/drawing/2014/main" val="1408799421"/>
                    </a:ext>
                  </a:extLst>
                </a:gridCol>
                <a:gridCol w="3385871">
                  <a:extLst>
                    <a:ext uri="{9D8B030D-6E8A-4147-A177-3AD203B41FA5}">
                      <a16:colId xmlns:a16="http://schemas.microsoft.com/office/drawing/2014/main" val="4050130697"/>
                    </a:ext>
                  </a:extLst>
                </a:gridCol>
                <a:gridCol w="1753808">
                  <a:extLst>
                    <a:ext uri="{9D8B030D-6E8A-4147-A177-3AD203B41FA5}">
                      <a16:colId xmlns:a16="http://schemas.microsoft.com/office/drawing/2014/main" val="159742965"/>
                    </a:ext>
                  </a:extLst>
                </a:gridCol>
              </a:tblGrid>
              <a:tr h="1054298">
                <a:tc>
                  <a:txBody>
                    <a:bodyPr/>
                    <a:lstStyle/>
                    <a:p>
                      <a:pPr marL="0" marR="0">
                        <a:spcBef>
                          <a:spcPts val="0"/>
                        </a:spcBef>
                        <a:spcAft>
                          <a:spcPts val="0"/>
                        </a:spcAft>
                      </a:pPr>
                      <a:r>
                        <a:rPr lang="en-US" sz="2300" dirty="0">
                          <a:effectLst/>
                        </a:rPr>
                        <a:t> </a:t>
                      </a:r>
                    </a:p>
                    <a:p>
                      <a:pPr marL="0" marR="0" algn="ctr">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Standardized</a:t>
                      </a:r>
                    </a:p>
                    <a:p>
                      <a:pPr marL="0" marR="0" algn="ctr">
                        <a:spcBef>
                          <a:spcPts val="0"/>
                        </a:spcBef>
                        <a:spcAft>
                          <a:spcPts val="0"/>
                        </a:spcAft>
                      </a:pPr>
                      <a:r>
                        <a:rPr lang="en-US" sz="2300" dirty="0">
                          <a:effectLst/>
                        </a:rPr>
                        <a:t>Coefficients</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2171675517"/>
                  </a:ext>
                </a:extLst>
              </a:tr>
              <a:tr h="575072">
                <a:tc>
                  <a:txBody>
                    <a:bodyPr/>
                    <a:lstStyle/>
                    <a:p>
                      <a:pPr marL="0" marR="0" algn="ctr">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Beta</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Sig.</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2088460246"/>
                  </a:ext>
                </a:extLst>
              </a:tr>
              <a:tr h="575072">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3062283712"/>
                  </a:ext>
                </a:extLst>
              </a:tr>
              <a:tr h="575072">
                <a:tc>
                  <a:txBody>
                    <a:bodyPr/>
                    <a:lstStyle/>
                    <a:p>
                      <a:pPr marL="0" marR="0">
                        <a:spcBef>
                          <a:spcPts val="0"/>
                        </a:spcBef>
                        <a:spcAft>
                          <a:spcPts val="0"/>
                        </a:spcAft>
                      </a:pPr>
                      <a:r>
                        <a:rPr lang="en-US" sz="2300" dirty="0">
                          <a:effectLst/>
                        </a:rPr>
                        <a:t>Receptive</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(Constant)</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.650</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556806398"/>
                  </a:ext>
                </a:extLst>
              </a:tr>
              <a:tr h="575072">
                <a:tc>
                  <a:txBody>
                    <a:bodyPr/>
                    <a:lstStyle/>
                    <a:p>
                      <a:pPr marL="0" marR="0">
                        <a:spcBef>
                          <a:spcPts val="0"/>
                        </a:spcBef>
                        <a:spcAft>
                          <a:spcPts val="0"/>
                        </a:spcAft>
                      </a:pPr>
                      <a:r>
                        <a:rPr lang="en-US" sz="2300" dirty="0">
                          <a:effectLst/>
                        </a:rPr>
                        <a:t>Vocabulary</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age</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.503</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.001*</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1151570871"/>
                  </a:ext>
                </a:extLst>
              </a:tr>
              <a:tr h="575072">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height</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.180</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.325</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2005203768"/>
                  </a:ext>
                </a:extLst>
              </a:tr>
              <a:tr h="575072">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weight</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.023</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.892</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4118658492"/>
                  </a:ext>
                </a:extLst>
              </a:tr>
              <a:tr h="1054298">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#screens</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-.183</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            .055+</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834233166"/>
                  </a:ext>
                </a:extLst>
              </a:tr>
              <a:tr h="575072">
                <a:tc>
                  <a:txBody>
                    <a:bodyPr/>
                    <a:lstStyle/>
                    <a:p>
                      <a:pPr marL="0" marR="0">
                        <a:spcBef>
                          <a:spcPts val="0"/>
                        </a:spcBef>
                        <a:spcAft>
                          <a:spcPts val="0"/>
                        </a:spcAft>
                      </a:pPr>
                      <a:r>
                        <a:rPr lang="en-US" sz="2300" dirty="0">
                          <a:effectLst/>
                        </a:rPr>
                        <a:t> </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minutes</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spcBef>
                          <a:spcPts val="0"/>
                        </a:spcBef>
                        <a:spcAft>
                          <a:spcPts val="0"/>
                        </a:spcAft>
                      </a:pPr>
                      <a:r>
                        <a:rPr lang="en-US" sz="2300" dirty="0">
                          <a:effectLst/>
                        </a:rPr>
                        <a:t>              -.202</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tc>
                  <a:txBody>
                    <a:bodyPr/>
                    <a:lstStyle/>
                    <a:p>
                      <a:pPr marL="0" marR="0" algn="ctr">
                        <a:spcBef>
                          <a:spcPts val="0"/>
                        </a:spcBef>
                        <a:spcAft>
                          <a:spcPts val="0"/>
                        </a:spcAft>
                      </a:pPr>
                      <a:r>
                        <a:rPr lang="en-US" sz="2300" dirty="0">
                          <a:effectLst/>
                        </a:rPr>
                        <a:t>.097</a:t>
                      </a:r>
                      <a:endParaRPr lang="en-US" sz="23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33471" marR="133471" marT="0" marB="0"/>
                </a:tc>
                <a:extLst>
                  <a:ext uri="{0D108BD9-81ED-4DB2-BD59-A6C34878D82A}">
                    <a16:rowId xmlns:a16="http://schemas.microsoft.com/office/drawing/2014/main" val="298508539"/>
                  </a:ext>
                </a:extLst>
              </a:tr>
            </a:tbl>
          </a:graphicData>
        </a:graphic>
      </p:graphicFrame>
    </p:spTree>
    <p:extLst>
      <p:ext uri="{BB962C8B-B14F-4D97-AF65-F5344CB8AC3E}">
        <p14:creationId xmlns:p14="http://schemas.microsoft.com/office/powerpoint/2010/main" val="1038285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4D360-CA53-41E1-94DD-574B99D01574}"/>
              </a:ext>
            </a:extLst>
          </p:cNvPr>
          <p:cNvSpPr>
            <a:spLocks noGrp="1"/>
          </p:cNvSpPr>
          <p:nvPr>
            <p:ph type="title"/>
          </p:nvPr>
        </p:nvSpPr>
        <p:spPr>
          <a:xfrm>
            <a:off x="810000" y="0"/>
            <a:ext cx="10571998" cy="1943100"/>
          </a:xfrm>
        </p:spPr>
        <p:txBody>
          <a:bodyPr/>
          <a:lstStyle/>
          <a:p>
            <a:pPr algn="ctr"/>
            <a:r>
              <a:rPr lang="en-US" dirty="0"/>
              <a:t>Problem Statement</a:t>
            </a:r>
            <a:br>
              <a:rPr lang="en-US" dirty="0"/>
            </a:br>
            <a:r>
              <a:rPr lang="en-US" dirty="0"/>
              <a:t>Preschoolers spend a lot of time looking at screens.</a:t>
            </a:r>
          </a:p>
        </p:txBody>
      </p:sp>
      <p:sp>
        <p:nvSpPr>
          <p:cNvPr id="3" name="Content Placeholder 2">
            <a:extLst>
              <a:ext uri="{FF2B5EF4-FFF2-40B4-BE49-F238E27FC236}">
                <a16:creationId xmlns:a16="http://schemas.microsoft.com/office/drawing/2014/main" id="{EAD4F090-8B47-4E1D-B0E1-96431D2AE61F}"/>
              </a:ext>
            </a:extLst>
          </p:cNvPr>
          <p:cNvSpPr>
            <a:spLocks noGrp="1"/>
          </p:cNvSpPr>
          <p:nvPr>
            <p:ph sz="half" idx="1"/>
          </p:nvPr>
        </p:nvSpPr>
        <p:spPr>
          <a:xfrm>
            <a:off x="342899" y="1866900"/>
            <a:ext cx="11722101" cy="4991100"/>
          </a:xfrm>
        </p:spPr>
        <p:txBody>
          <a:bodyPr/>
          <a:lstStyle/>
          <a:p>
            <a:pPr marL="457200" lvl="1" indent="0">
              <a:buNone/>
            </a:pPr>
            <a:r>
              <a:rPr lang="en-US" sz="3200" b="1" dirty="0"/>
              <a:t>Mobile</a:t>
            </a:r>
            <a:r>
              <a:rPr lang="en-US" sz="3200" dirty="0"/>
              <a:t> </a:t>
            </a:r>
            <a:r>
              <a:rPr lang="en-US" sz="3200" b="1" dirty="0"/>
              <a:t>device </a:t>
            </a:r>
          </a:p>
          <a:p>
            <a:pPr lvl="2">
              <a:buFont typeface="Arial" panose="020B0604020202020204" pitchFamily="34" charset="0"/>
              <a:buChar char="•"/>
            </a:pPr>
            <a:r>
              <a:rPr lang="en-US" sz="2400" dirty="0"/>
              <a:t>Tablet</a:t>
            </a:r>
          </a:p>
          <a:p>
            <a:pPr lvl="2">
              <a:buFont typeface="Arial" panose="020B0604020202020204" pitchFamily="34" charset="0"/>
              <a:buChar char="•"/>
            </a:pPr>
            <a:r>
              <a:rPr lang="en-US" sz="2400" dirty="0"/>
              <a:t>Smart phone</a:t>
            </a:r>
          </a:p>
          <a:p>
            <a:pPr lvl="2">
              <a:buFont typeface="Arial" panose="020B0604020202020204" pitchFamily="34" charset="0"/>
              <a:buChar char="•"/>
            </a:pPr>
            <a:r>
              <a:rPr lang="en-US" sz="2400" dirty="0"/>
              <a:t>Computer 			</a:t>
            </a:r>
          </a:p>
          <a:p>
            <a:pPr marL="914400" lvl="2" indent="0">
              <a:buNone/>
            </a:pPr>
            <a:r>
              <a:rPr lang="en-US" sz="2400" dirty="0"/>
              <a:t>			</a:t>
            </a:r>
            <a:r>
              <a:rPr lang="en-US" sz="2000" dirty="0"/>
              <a:t>Den- Nagy (2014)</a:t>
            </a:r>
          </a:p>
          <a:p>
            <a:pPr marL="0" indent="0">
              <a:buNone/>
            </a:pPr>
            <a:r>
              <a:rPr lang="en-US" sz="3200" b="1" dirty="0"/>
              <a:t>		Impact on fine motor skill and vocabulary skills  </a:t>
            </a:r>
            <a:endParaRPr lang="en-US" sz="1600" dirty="0"/>
          </a:p>
          <a:p>
            <a:pPr lvl="8">
              <a:buFont typeface="Arial" panose="020B0604020202020204" pitchFamily="34" charset="0"/>
              <a:buChar char="•"/>
            </a:pPr>
            <a:r>
              <a:rPr lang="en-US" sz="2000" dirty="0" err="1"/>
              <a:t>Herodotou</a:t>
            </a:r>
            <a:r>
              <a:rPr lang="en-US" sz="2000" dirty="0"/>
              <a:t> (2017)</a:t>
            </a:r>
          </a:p>
          <a:p>
            <a:pPr lvl="8"/>
            <a:endParaRPr lang="en-US" dirty="0"/>
          </a:p>
        </p:txBody>
      </p:sp>
      <p:sp>
        <p:nvSpPr>
          <p:cNvPr id="4" name="Content Placeholder 3">
            <a:extLst>
              <a:ext uri="{FF2B5EF4-FFF2-40B4-BE49-F238E27FC236}">
                <a16:creationId xmlns:a16="http://schemas.microsoft.com/office/drawing/2014/main" id="{33FF4D85-2501-48BB-AB8B-6375578C9D8E}"/>
              </a:ext>
            </a:extLst>
          </p:cNvPr>
          <p:cNvSpPr>
            <a:spLocks noGrp="1"/>
          </p:cNvSpPr>
          <p:nvPr>
            <p:ph sz="half" idx="2"/>
          </p:nvPr>
        </p:nvSpPr>
        <p:spPr>
          <a:xfrm>
            <a:off x="6349999" y="1790700"/>
            <a:ext cx="5499099" cy="3759200"/>
          </a:xfrm>
        </p:spPr>
        <p:txBody>
          <a:bodyPr/>
          <a:lstStyle/>
          <a:p>
            <a:pPr marL="457200" lvl="1" indent="0">
              <a:buNone/>
            </a:pPr>
            <a:r>
              <a:rPr lang="en-US" sz="3200" b="1" dirty="0"/>
              <a:t>Not mobile device </a:t>
            </a:r>
          </a:p>
          <a:p>
            <a:pPr lvl="2">
              <a:buFont typeface="Arial" panose="020B0604020202020204" pitchFamily="34" charset="0"/>
              <a:buChar char="•"/>
            </a:pPr>
            <a:r>
              <a:rPr lang="en-US" sz="2400" dirty="0"/>
              <a:t>Television</a:t>
            </a:r>
          </a:p>
          <a:p>
            <a:pPr lvl="2">
              <a:buFont typeface="Arial" panose="020B0604020202020204" pitchFamily="34" charset="0"/>
              <a:buChar char="•"/>
            </a:pPr>
            <a:r>
              <a:rPr lang="en-US" sz="2400" dirty="0"/>
              <a:t>Computer</a:t>
            </a:r>
          </a:p>
          <a:p>
            <a:pPr marL="1828800" lvl="4" indent="0">
              <a:buNone/>
            </a:pPr>
            <a:r>
              <a:rPr lang="en-US" sz="2000" dirty="0"/>
              <a:t>Plowman, Stevenson,</a:t>
            </a:r>
          </a:p>
          <a:p>
            <a:pPr marL="1828800" lvl="4" indent="0">
              <a:buNone/>
            </a:pPr>
            <a:r>
              <a:rPr lang="en-US" sz="2000" dirty="0"/>
              <a:t> Stephen, and </a:t>
            </a:r>
            <a:r>
              <a:rPr lang="en-US" sz="2000" dirty="0" err="1"/>
              <a:t>McPake</a:t>
            </a:r>
            <a:r>
              <a:rPr lang="en-US" sz="2000" dirty="0"/>
              <a:t> (2012)</a:t>
            </a:r>
          </a:p>
          <a:p>
            <a:endParaRPr lang="en-US" dirty="0"/>
          </a:p>
        </p:txBody>
      </p:sp>
    </p:spTree>
    <p:extLst>
      <p:ext uri="{BB962C8B-B14F-4D97-AF65-F5344CB8AC3E}">
        <p14:creationId xmlns:p14="http://schemas.microsoft.com/office/powerpoint/2010/main" val="174772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D3E4-E662-4CD3-B147-ED1C13AFB616}"/>
              </a:ext>
            </a:extLst>
          </p:cNvPr>
          <p:cNvSpPr>
            <a:spLocks noGrp="1"/>
          </p:cNvSpPr>
          <p:nvPr>
            <p:ph type="title"/>
          </p:nvPr>
        </p:nvSpPr>
        <p:spPr/>
        <p:txBody>
          <a:bodyPr/>
          <a:lstStyle/>
          <a:p>
            <a:pPr algn="ctr"/>
            <a:r>
              <a:rPr lang="en-US" dirty="0"/>
              <a:t>Conclusions for RQ Three</a:t>
            </a:r>
          </a:p>
        </p:txBody>
      </p:sp>
      <p:sp>
        <p:nvSpPr>
          <p:cNvPr id="3" name="Content Placeholder 2">
            <a:extLst>
              <a:ext uri="{FF2B5EF4-FFF2-40B4-BE49-F238E27FC236}">
                <a16:creationId xmlns:a16="http://schemas.microsoft.com/office/drawing/2014/main" id="{153E7019-2337-4D63-8378-083617607828}"/>
              </a:ext>
            </a:extLst>
          </p:cNvPr>
          <p:cNvSpPr>
            <a:spLocks noGrp="1"/>
          </p:cNvSpPr>
          <p:nvPr>
            <p:ph idx="1"/>
          </p:nvPr>
        </p:nvSpPr>
        <p:spPr>
          <a:xfrm>
            <a:off x="1062318" y="1707776"/>
            <a:ext cx="10310968" cy="5607424"/>
          </a:xfrm>
        </p:spPr>
        <p:txBody>
          <a:bodyPr/>
          <a:lstStyle/>
          <a:p>
            <a:pPr>
              <a:buFont typeface="Arial" panose="020B0604020202020204" pitchFamily="34" charset="0"/>
              <a:buChar char="•"/>
            </a:pPr>
            <a:r>
              <a:rPr lang="en-US" sz="3200" dirty="0">
                <a:latin typeface="+mj-lt"/>
                <a:cs typeface="Times New Roman" panose="02020603050405020304" pitchFamily="18" charset="0"/>
              </a:rPr>
              <a:t>Receptive vocabulary is not supported by minutes of screen time</a:t>
            </a:r>
          </a:p>
          <a:p>
            <a:pPr>
              <a:buFont typeface="Arial" panose="020B0604020202020204" pitchFamily="34" charset="0"/>
              <a:buChar char="•"/>
            </a:pPr>
            <a:r>
              <a:rPr lang="en-US" sz="3200" dirty="0">
                <a:latin typeface="+mj-lt"/>
                <a:cs typeface="Times New Roman" panose="02020603050405020304" pitchFamily="18" charset="0"/>
              </a:rPr>
              <a:t>Receptive vocabulary correlated with age</a:t>
            </a:r>
          </a:p>
          <a:p>
            <a:pPr>
              <a:buFont typeface="Arial" panose="020B0604020202020204" pitchFamily="34" charset="0"/>
              <a:buChar char="•"/>
            </a:pPr>
            <a:r>
              <a:rPr lang="en-US" sz="3200" dirty="0">
                <a:latin typeface="+mj-lt"/>
                <a:cs typeface="Times New Roman" panose="02020603050405020304" pitchFamily="18" charset="0"/>
              </a:rPr>
              <a:t>Marginally close correlation to number of devices in home</a:t>
            </a:r>
          </a:p>
          <a:p>
            <a:pPr>
              <a:buFont typeface="Arial" panose="020B0604020202020204" pitchFamily="34" charset="0"/>
              <a:buChar char="•"/>
            </a:pPr>
            <a:r>
              <a:rPr lang="en-US" sz="3200" dirty="0">
                <a:latin typeface="+mj-lt"/>
                <a:cs typeface="Times New Roman" panose="02020603050405020304" pitchFamily="18" charset="0"/>
              </a:rPr>
              <a:t>Negative correlation -Vocabulary increased as the # of screens decreased</a:t>
            </a:r>
          </a:p>
          <a:p>
            <a:pPr mar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502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A3D64-E0B6-4649-9918-06FB2AF96E91}"/>
              </a:ext>
            </a:extLst>
          </p:cNvPr>
          <p:cNvSpPr>
            <a:spLocks noGrp="1"/>
          </p:cNvSpPr>
          <p:nvPr>
            <p:ph type="title"/>
          </p:nvPr>
        </p:nvSpPr>
        <p:spPr/>
        <p:txBody>
          <a:bodyPr/>
          <a:lstStyle/>
          <a:p>
            <a:pPr algn="ctr"/>
            <a:r>
              <a:rPr lang="en-US" dirty="0"/>
              <a:t>Implications</a:t>
            </a:r>
          </a:p>
        </p:txBody>
      </p:sp>
      <p:sp>
        <p:nvSpPr>
          <p:cNvPr id="3" name="Content Placeholder 2">
            <a:extLst>
              <a:ext uri="{FF2B5EF4-FFF2-40B4-BE49-F238E27FC236}">
                <a16:creationId xmlns:a16="http://schemas.microsoft.com/office/drawing/2014/main" id="{5995202A-F950-45DC-870A-AEFCD581D112}"/>
              </a:ext>
            </a:extLst>
          </p:cNvPr>
          <p:cNvSpPr>
            <a:spLocks noGrp="1"/>
          </p:cNvSpPr>
          <p:nvPr>
            <p:ph idx="1"/>
          </p:nvPr>
        </p:nvSpPr>
        <p:spPr>
          <a:xfrm>
            <a:off x="818712" y="2222287"/>
            <a:ext cx="10554574" cy="4460901"/>
          </a:xfrm>
        </p:spPr>
        <p:txBody>
          <a:bodyPr>
            <a:normAutofit/>
          </a:bodyPr>
          <a:lstStyle/>
          <a:p>
            <a:pPr>
              <a:buFont typeface="Arial" panose="020B0604020202020204" pitchFamily="34" charset="0"/>
              <a:buChar char="•"/>
            </a:pPr>
            <a:r>
              <a:rPr lang="en-US" sz="3200" dirty="0">
                <a:latin typeface="+mj-lt"/>
                <a:cs typeface="Times New Roman" panose="02020603050405020304" pitchFamily="18" charset="0"/>
              </a:rPr>
              <a:t>Address why right-hand pincer increased with age (left?)</a:t>
            </a:r>
          </a:p>
          <a:p>
            <a:pPr>
              <a:buFont typeface="Arial" panose="020B0604020202020204" pitchFamily="34" charset="0"/>
              <a:buChar char="•"/>
            </a:pPr>
            <a:r>
              <a:rPr lang="en-US" sz="3200" dirty="0">
                <a:latin typeface="+mj-lt"/>
                <a:cs typeface="Times New Roman" panose="02020603050405020304" pitchFamily="18" charset="0"/>
              </a:rPr>
              <a:t>Wrist strength for taller and heavier preschoolers correlated but not age.</a:t>
            </a:r>
          </a:p>
          <a:p>
            <a:pPr>
              <a:buFont typeface="Arial" panose="020B0604020202020204" pitchFamily="34" charset="0"/>
              <a:buChar char="•"/>
            </a:pPr>
            <a:r>
              <a:rPr lang="en-US" sz="3200" dirty="0">
                <a:latin typeface="+mj-lt"/>
                <a:cs typeface="Times New Roman" panose="02020603050405020304" pitchFamily="18" charset="0"/>
              </a:rPr>
              <a:t>Number of devices correlating to lower receptive vocabulary levels</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8277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E894E-49E0-4B8A-865B-5F5637200AA6}"/>
              </a:ext>
            </a:extLst>
          </p:cNvPr>
          <p:cNvSpPr>
            <a:spLocks noGrp="1"/>
          </p:cNvSpPr>
          <p:nvPr>
            <p:ph type="title"/>
          </p:nvPr>
        </p:nvSpPr>
        <p:spPr/>
        <p:txBody>
          <a:bodyPr/>
          <a:lstStyle/>
          <a:p>
            <a:pPr algn="ctr"/>
            <a:r>
              <a:rPr lang="en-US" dirty="0"/>
              <a:t>Limitations/Recommendations</a:t>
            </a:r>
          </a:p>
        </p:txBody>
      </p:sp>
      <p:sp>
        <p:nvSpPr>
          <p:cNvPr id="3" name="Content Placeholder 2">
            <a:extLst>
              <a:ext uri="{FF2B5EF4-FFF2-40B4-BE49-F238E27FC236}">
                <a16:creationId xmlns:a16="http://schemas.microsoft.com/office/drawing/2014/main" id="{E5C18087-3FC5-4DC7-9EEB-2458190945B2}"/>
              </a:ext>
            </a:extLst>
          </p:cNvPr>
          <p:cNvSpPr>
            <a:spLocks noGrp="1"/>
          </p:cNvSpPr>
          <p:nvPr>
            <p:ph idx="1"/>
          </p:nvPr>
        </p:nvSpPr>
        <p:spPr>
          <a:xfrm>
            <a:off x="818712" y="2222287"/>
            <a:ext cx="11004988" cy="3636511"/>
          </a:xfrm>
        </p:spPr>
        <p:txBody>
          <a:bodyPr>
            <a:normAutofit/>
          </a:bodyPr>
          <a:lstStyle/>
          <a:p>
            <a:pPr>
              <a:buFont typeface="Arial" panose="020B0604020202020204" pitchFamily="34" charset="0"/>
              <a:buChar char="•"/>
            </a:pPr>
            <a:r>
              <a:rPr lang="en-US" sz="3200" dirty="0">
                <a:latin typeface="+mj-lt"/>
                <a:cs typeface="Times New Roman" panose="02020603050405020304" pitchFamily="18" charset="0"/>
              </a:rPr>
              <a:t>Time of day of testing/ Same time (morning)</a:t>
            </a:r>
          </a:p>
          <a:p>
            <a:pPr marL="0" indent="0">
              <a:buNone/>
            </a:pPr>
            <a:endParaRPr lang="en-US" sz="3200" dirty="0">
              <a:latin typeface="+mj-lt"/>
              <a:cs typeface="Times New Roman" panose="02020603050405020304" pitchFamily="18" charset="0"/>
            </a:endParaRPr>
          </a:p>
          <a:p>
            <a:pPr>
              <a:buFont typeface="Arial" panose="020B0604020202020204" pitchFamily="34" charset="0"/>
              <a:buChar char="•"/>
            </a:pPr>
            <a:r>
              <a:rPr lang="en-US" sz="3200" dirty="0">
                <a:latin typeface="+mj-lt"/>
                <a:cs typeface="Times New Roman" panose="02020603050405020304" pitchFamily="18" charset="0"/>
              </a:rPr>
              <a:t>Recorded minutes of screen time/ Accurate method</a:t>
            </a:r>
          </a:p>
          <a:p>
            <a:pPr marL="0" indent="0">
              <a:buNone/>
            </a:pPr>
            <a:endParaRPr lang="en-US" sz="3200" dirty="0">
              <a:latin typeface="+mj-lt"/>
              <a:cs typeface="Times New Roman" panose="02020603050405020304" pitchFamily="18" charset="0"/>
            </a:endParaRPr>
          </a:p>
          <a:p>
            <a:pPr>
              <a:buFont typeface="Arial" panose="020B0604020202020204" pitchFamily="34" charset="0"/>
              <a:buChar char="•"/>
            </a:pPr>
            <a:r>
              <a:rPr lang="en-US" sz="3200" dirty="0">
                <a:latin typeface="+mj-lt"/>
                <a:cs typeface="Times New Roman" panose="02020603050405020304" pitchFamily="18" charset="0"/>
              </a:rPr>
              <a:t>Curriculum of each preschool/ Examine curriculum </a:t>
            </a:r>
          </a:p>
        </p:txBody>
      </p:sp>
    </p:spTree>
    <p:extLst>
      <p:ext uri="{BB962C8B-B14F-4D97-AF65-F5344CB8AC3E}">
        <p14:creationId xmlns:p14="http://schemas.microsoft.com/office/powerpoint/2010/main" val="175196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2FA40-E6BB-42CE-9B21-630F801AB67E}"/>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3A5EE201-9B76-4435-B283-33879DC84FD5}"/>
              </a:ext>
            </a:extLst>
          </p:cNvPr>
          <p:cNvSpPr>
            <a:spLocks noGrp="1"/>
          </p:cNvSpPr>
          <p:nvPr>
            <p:ph idx="1"/>
          </p:nvPr>
        </p:nvSpPr>
        <p:spPr>
          <a:xfrm>
            <a:off x="719235" y="1676400"/>
            <a:ext cx="11256448" cy="4987291"/>
          </a:xfrm>
        </p:spPr>
        <p:txBody>
          <a:bodyPr>
            <a:normAutofit/>
          </a:bodyPr>
          <a:lstStyle/>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Berk, L. (2017). </a:t>
            </a:r>
            <a:r>
              <a:rPr lang="en-US" sz="1600" i="1" dirty="0">
                <a:latin typeface="Times New Roman" panose="02020603050405020304" pitchFamily="18" charset="0"/>
                <a:cs typeface="Times New Roman" panose="02020603050405020304" pitchFamily="18" charset="0"/>
              </a:rPr>
              <a:t>Development through the lifespan</a:t>
            </a:r>
            <a:r>
              <a:rPr lang="en-US" sz="1600" dirty="0">
                <a:latin typeface="Times New Roman" panose="02020603050405020304" pitchFamily="18" charset="0"/>
                <a:cs typeface="Times New Roman" panose="02020603050405020304" pitchFamily="18" charset="0"/>
              </a:rPr>
              <a:t> (7th ed.) Hoboken, NJ: Pearson.</a:t>
            </a:r>
          </a:p>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Cambourne, B. (1988). </a:t>
            </a:r>
            <a:r>
              <a:rPr lang="en-US" sz="1600" i="1" dirty="0">
                <a:latin typeface="Times New Roman" panose="02020603050405020304" pitchFamily="18" charset="0"/>
                <a:cs typeface="Times New Roman" panose="02020603050405020304" pitchFamily="18" charset="0"/>
              </a:rPr>
              <a:t>The whole story: Natural learning and the acquisition of literacy in the classroom</a:t>
            </a:r>
            <a:r>
              <a:rPr lang="en-US" sz="1600" dirty="0">
                <a:latin typeface="Times New Roman" panose="02020603050405020304" pitchFamily="18" charset="0"/>
                <a:cs typeface="Times New Roman" panose="02020603050405020304" pitchFamily="18" charset="0"/>
              </a:rPr>
              <a:t>. New York, NY: Ashton 	Scholastic.</a:t>
            </a:r>
          </a:p>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Cambourne, B. (1995). Towards an educationally relevant theory of literacy learning: Twenty years of inquiry. </a:t>
            </a:r>
            <a:r>
              <a:rPr lang="en-US" sz="1600" i="1" dirty="0">
                <a:latin typeface="Times New Roman" panose="02020603050405020304" pitchFamily="18" charset="0"/>
                <a:cs typeface="Times New Roman" panose="02020603050405020304" pitchFamily="18" charset="0"/>
              </a:rPr>
              <a:t>The Reading Teacher, 	49</a:t>
            </a:r>
            <a:r>
              <a:rPr lang="en-US" sz="1600" dirty="0">
                <a:latin typeface="Times New Roman" panose="02020603050405020304" pitchFamily="18" charset="0"/>
                <a:cs typeface="Times New Roman" panose="02020603050405020304" pitchFamily="18" charset="0"/>
              </a:rPr>
              <a:t>(3), 182-192.</a:t>
            </a:r>
          </a:p>
          <a:p>
            <a:pPr marL="0" indent="0">
              <a:spcAft>
                <a:spcPts val="0"/>
              </a:spcAft>
              <a:buNone/>
            </a:pPr>
            <a:r>
              <a:rPr lang="en-US" sz="1600" dirty="0">
                <a:latin typeface="Times New Roman" panose="02020603050405020304" pitchFamily="18" charset="0"/>
                <a:cs typeface="Times New Roman" panose="02020603050405020304" pitchFamily="18" charset="0"/>
              </a:rPr>
              <a:t>Chan, Y., Ebbeck, M., Goh, M., &amp; Yim, H. Y. B., (2016). Singaporean parents’ views of </a:t>
            </a:r>
          </a:p>
          <a:p>
            <a:pPr marL="0" indent="0">
              <a:spcAft>
                <a:spcPts val="0"/>
              </a:spcAft>
              <a:buNone/>
            </a:pPr>
            <a:r>
              <a:rPr lang="en-US" sz="1600" dirty="0">
                <a:latin typeface="Times New Roman" panose="02020603050405020304" pitchFamily="18" charset="0"/>
                <a:cs typeface="Times New Roman" panose="02020603050405020304" pitchFamily="18" charset="0"/>
              </a:rPr>
              <a:t>	their young children’s access and use of technological devices. </a:t>
            </a:r>
            <a:r>
              <a:rPr lang="en-US" sz="1600" i="1" dirty="0">
                <a:latin typeface="Times New Roman" panose="02020603050405020304" pitchFamily="18" charset="0"/>
                <a:cs typeface="Times New Roman" panose="02020603050405020304" pitchFamily="18" charset="0"/>
              </a:rPr>
              <a:t>Early Childhood</a:t>
            </a:r>
            <a:endParaRPr lang="en-US" sz="1600" dirty="0">
              <a:latin typeface="Times New Roman" panose="02020603050405020304" pitchFamily="18" charset="0"/>
              <a:cs typeface="Times New Roman" panose="02020603050405020304" pitchFamily="18" charset="0"/>
            </a:endParaRPr>
          </a:p>
          <a:p>
            <a:pPr marL="0" indent="0">
              <a:spcAft>
                <a:spcPts val="0"/>
              </a:spcAft>
              <a:buNone/>
            </a:pPr>
            <a:r>
              <a:rPr lang="en-US" sz="1600" i="1" dirty="0">
                <a:latin typeface="Times New Roman" panose="02020603050405020304" pitchFamily="18" charset="0"/>
                <a:cs typeface="Times New Roman" panose="02020603050405020304" pitchFamily="18" charset="0"/>
              </a:rPr>
              <a:t>	Education Journal, 44</a:t>
            </a:r>
            <a:r>
              <a:rPr lang="en-US" sz="1600" dirty="0">
                <a:latin typeface="Times New Roman" panose="02020603050405020304" pitchFamily="18" charset="0"/>
                <a:cs typeface="Times New Roman" panose="02020603050405020304" pitchFamily="18" charset="0"/>
              </a:rPr>
              <a:t>(1). 127-134. https://doi.org/10.1007/s10643-015-0695-4</a:t>
            </a:r>
          </a:p>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Dunn, L. M., &amp; Dunn, D. M. (2007). </a:t>
            </a:r>
            <a:r>
              <a:rPr lang="en-US" sz="1600" i="1" dirty="0">
                <a:latin typeface="Times New Roman" panose="02020603050405020304" pitchFamily="18" charset="0"/>
                <a:cs typeface="Times New Roman" panose="02020603050405020304" pitchFamily="18" charset="0"/>
              </a:rPr>
              <a:t>Peabody picture vocabulary test</a:t>
            </a:r>
            <a:r>
              <a:rPr lang="en-US" sz="1600" dirty="0">
                <a:latin typeface="Times New Roman" panose="02020603050405020304" pitchFamily="18" charset="0"/>
                <a:cs typeface="Times New Roman" panose="02020603050405020304" pitchFamily="18" charset="0"/>
              </a:rPr>
              <a:t> (4th ed.).  Retrieved from 	http://www.pearsonclinical.com&gt;products</a:t>
            </a:r>
          </a:p>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Den-Nagy, I. (2014). A double-edged sword? A critical evaluation of the mobile phone in creating work-life balance. </a:t>
            </a:r>
            <a:r>
              <a:rPr lang="en-US" sz="1600" i="1" dirty="0">
                <a:latin typeface="Times New Roman" panose="02020603050405020304" pitchFamily="18" charset="0"/>
                <a:cs typeface="Times New Roman" panose="02020603050405020304" pitchFamily="18" charset="0"/>
              </a:rPr>
              <a:t>New Technology, 	Work &amp; 	Employment, 29</a:t>
            </a:r>
            <a:r>
              <a:rPr lang="en-US" sz="1600" dirty="0">
                <a:latin typeface="Times New Roman" panose="02020603050405020304" pitchFamily="18" charset="0"/>
                <a:cs typeface="Times New Roman" panose="02020603050405020304" pitchFamily="18" charset="0"/>
              </a:rPr>
              <a:t>, 193-211. https://doi.org/10.1111/ntwe.12031</a:t>
            </a:r>
          </a:p>
          <a:p>
            <a:pPr marL="0" indent="0">
              <a:spcBef>
                <a:spcPts val="0"/>
              </a:spcBef>
              <a:spcAft>
                <a:spcPts val="0"/>
              </a:spcAft>
              <a:buNone/>
            </a:pPr>
            <a:r>
              <a:rPr lang="en-US" sz="1600" dirty="0">
                <a:latin typeface="Times New Roman" panose="02020603050405020304" pitchFamily="18" charset="0"/>
                <a:cs typeface="Times New Roman" panose="02020603050405020304" pitchFamily="18" charset="0"/>
              </a:rPr>
              <a:t>Diamond, M., and Hopson, J. (1998). Magic trees of the mind: How to nurture your child’s intelligence, creativity, and healthy 	emotions from birth to 	adolescence. New York, NY, Penguin Putman.</a:t>
            </a:r>
          </a:p>
        </p:txBody>
      </p:sp>
    </p:spTree>
    <p:extLst>
      <p:ext uri="{BB962C8B-B14F-4D97-AF65-F5344CB8AC3E}">
        <p14:creationId xmlns:p14="http://schemas.microsoft.com/office/powerpoint/2010/main" val="29986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D51F8E-EFD0-452A-BAC8-8EEF4DA8D7EF}"/>
              </a:ext>
            </a:extLst>
          </p:cNvPr>
          <p:cNvSpPr/>
          <p:nvPr/>
        </p:nvSpPr>
        <p:spPr>
          <a:xfrm>
            <a:off x="770516" y="292100"/>
            <a:ext cx="11015084" cy="6863417"/>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Fritsch, H. (2003). The development of the human hand: A short, up-to-date overview. </a:t>
            </a:r>
            <a:r>
              <a:rPr lang="en-US" sz="1600" i="1" dirty="0">
                <a:latin typeface="Times New Roman" panose="02020603050405020304" pitchFamily="18" charset="0"/>
                <a:cs typeface="Times New Roman" panose="02020603050405020304" pitchFamily="18" charset="0"/>
              </a:rPr>
              <a:t>European Surgery, 35</a:t>
            </a:r>
            <a:r>
              <a:rPr lang="en-US" sz="1600" dirty="0">
                <a:latin typeface="Times New Roman" panose="02020603050405020304" pitchFamily="18" charset="0"/>
                <a:cs typeface="Times New Roman" panose="02020603050405020304" pitchFamily="18" charset="0"/>
              </a:rPr>
              <a:t>(3), 125-128.  	https://doi.org.proxy.olivet.edu/10.1046/j.1682-	4016.2003.30341.x</a:t>
            </a:r>
          </a:p>
          <a:p>
            <a:r>
              <a:rPr lang="en-US" sz="1600" dirty="0">
                <a:latin typeface="Times New Roman" panose="02020603050405020304" pitchFamily="18" charset="0"/>
                <a:cs typeface="Times New Roman" panose="02020603050405020304" pitchFamily="18" charset="0"/>
              </a:rPr>
              <a:t>Genc, Z. (2014). Parents’ perceptions about the mobile technology use of preschool aged children. </a:t>
            </a:r>
            <a:r>
              <a:rPr lang="en-US" sz="1600" i="1" dirty="0">
                <a:latin typeface="Times New Roman" panose="02020603050405020304" pitchFamily="18" charset="0"/>
                <a:cs typeface="Times New Roman" panose="02020603050405020304" pitchFamily="18" charset="0"/>
              </a:rPr>
              <a:t>Procedia Social and Behavioral 	Sciences, 146</a:t>
            </a:r>
            <a:r>
              <a:rPr lang="en-US" sz="1600" dirty="0">
                <a:latin typeface="Times New Roman" panose="02020603050405020304" pitchFamily="18" charset="0"/>
                <a:cs typeface="Times New Roman" panose="02020603050405020304" pitchFamily="18" charset="0"/>
              </a:rPr>
              <a:t>(1), 55-60. 	https://doi.org/10.1016/j.sbspro.2014.08.086</a:t>
            </a:r>
          </a:p>
          <a:p>
            <a:r>
              <a:rPr lang="en-US" sz="1600" dirty="0" err="1">
                <a:latin typeface="Times New Roman" panose="02020603050405020304" pitchFamily="18" charset="0"/>
                <a:cs typeface="Times New Roman" panose="02020603050405020304" pitchFamily="18" charset="0"/>
              </a:rPr>
              <a:t>Hertlein</a:t>
            </a:r>
            <a:r>
              <a:rPr lang="en-US" sz="1600" dirty="0">
                <a:latin typeface="Times New Roman" panose="02020603050405020304" pitchFamily="18" charset="0"/>
                <a:cs typeface="Times New Roman" panose="02020603050405020304" pitchFamily="18" charset="0"/>
              </a:rPr>
              <a:t>, K., M. (2012). Digital dwelling: Technology in couple and family relationships. 	</a:t>
            </a:r>
            <a:r>
              <a:rPr lang="en-US" sz="1600" i="1" dirty="0">
                <a:latin typeface="Times New Roman" panose="02020603050405020304" pitchFamily="18" charset="0"/>
                <a:cs typeface="Times New Roman" panose="02020603050405020304" pitchFamily="18" charset="0"/>
              </a:rPr>
              <a:t>Family Relations, 61</a:t>
            </a:r>
            <a:r>
              <a:rPr lang="en-US" sz="1600" dirty="0">
                <a:latin typeface="Times New Roman" panose="02020603050405020304" pitchFamily="18" charset="0"/>
                <a:cs typeface="Times New Roman" panose="02020603050405020304" pitchFamily="18" charset="0"/>
              </a:rPr>
              <a:t>(3), 374-387  	https://doi.org/10.1111/j.1741-	3729.2012.00702.x</a:t>
            </a:r>
          </a:p>
          <a:p>
            <a:r>
              <a:rPr lang="en-US" sz="1600" dirty="0">
                <a:latin typeface="Times New Roman" panose="02020603050405020304" pitchFamily="18" charset="0"/>
                <a:cs typeface="Times New Roman" panose="02020603050405020304" pitchFamily="18" charset="0"/>
              </a:rPr>
              <a:t>Loprinzi, P. D., Cardinal, B. J., Kane, C., Lee, H., &amp; Beets, M. W. (2014). Association</a:t>
            </a:r>
          </a:p>
          <a:p>
            <a:r>
              <a:rPr lang="en-US" sz="1600" dirty="0">
                <a:latin typeface="Times New Roman" panose="02020603050405020304" pitchFamily="18" charset="0"/>
                <a:cs typeface="Times New Roman" panose="02020603050405020304" pitchFamily="18" charset="0"/>
              </a:rPr>
              <a:t>	of active play-related parenting behaviors, orientations, and practices with preschool sedentary behavior. </a:t>
            </a:r>
            <a:r>
              <a:rPr lang="en-US" sz="1600" i="1" dirty="0">
                <a:latin typeface="Times New Roman" panose="02020603050405020304" pitchFamily="18" charset="0"/>
                <a:cs typeface="Times New Roman" panose="02020603050405020304" pitchFamily="18" charset="0"/>
              </a:rPr>
              <a:t>American Journal of 	Health Education, 45</a:t>
            </a:r>
            <a:r>
              <a:rPr lang="en-US" sz="1600" dirty="0">
                <a:latin typeface="Times New Roman" panose="02020603050405020304" pitchFamily="18" charset="0"/>
                <a:cs typeface="Times New Roman" panose="02020603050405020304" pitchFamily="18" charset="0"/>
              </a:rPr>
              <a:t>(4), 229-238. https://doi.org/10.1080/19325037.2014.916636</a:t>
            </a:r>
          </a:p>
          <a:p>
            <a:r>
              <a:rPr lang="en-US" sz="1600" dirty="0">
                <a:latin typeface="Times New Roman" panose="02020603050405020304" pitchFamily="18" charset="0"/>
                <a:cs typeface="Times New Roman" panose="02020603050405020304" pitchFamily="18" charset="0"/>
              </a:rPr>
              <a:t>Lust, C., &amp; </a:t>
            </a:r>
            <a:r>
              <a:rPr lang="en-US" sz="1600" dirty="0" err="1">
                <a:latin typeface="Times New Roman" panose="02020603050405020304" pitchFamily="18" charset="0"/>
                <a:cs typeface="Times New Roman" panose="02020603050405020304" pitchFamily="18" charset="0"/>
              </a:rPr>
              <a:t>Donica</a:t>
            </a:r>
            <a:r>
              <a:rPr lang="en-US" sz="1600" dirty="0">
                <a:latin typeface="Times New Roman" panose="02020603050405020304" pitchFamily="18" charset="0"/>
                <a:cs typeface="Times New Roman" panose="02020603050405020304" pitchFamily="18" charset="0"/>
              </a:rPr>
              <a:t>, D. K., (2011). Effectiveness of a handwriting readiness program in Head Start: A two-group controlled trail. </a:t>
            </a:r>
            <a:r>
              <a:rPr lang="en-US" sz="1600" i="1" dirty="0">
                <a:latin typeface="Times New Roman" panose="02020603050405020304" pitchFamily="18" charset="0"/>
                <a:cs typeface="Times New Roman" panose="02020603050405020304" pitchFamily="18" charset="0"/>
              </a:rPr>
              <a:t>The 	American Journal of Occupational 	Therapy; Bethesda, 65</a:t>
            </a:r>
            <a:r>
              <a:rPr lang="en-US" sz="1600" dirty="0">
                <a:latin typeface="Times New Roman" panose="02020603050405020304" pitchFamily="18" charset="0"/>
                <a:cs typeface="Times New Roman" panose="02020603050405020304" pitchFamily="18" charset="0"/>
              </a:rPr>
              <a:t>(5), 560-568. 	https://doi:10.5014/ajot.2011.000612</a:t>
            </a:r>
          </a:p>
          <a:p>
            <a:r>
              <a:rPr lang="en-US" sz="1600" dirty="0">
                <a:latin typeface="Times New Roman" panose="02020603050405020304" pitchFamily="18" charset="0"/>
                <a:cs typeface="Times New Roman" panose="02020603050405020304" pitchFamily="18" charset="0"/>
              </a:rPr>
              <a:t>Plowman, L., Stevenson, O., Stephen, C., &amp; </a:t>
            </a:r>
            <a:r>
              <a:rPr lang="en-US" sz="1600" dirty="0" err="1">
                <a:latin typeface="Times New Roman" panose="02020603050405020304" pitchFamily="18" charset="0"/>
                <a:cs typeface="Times New Roman" panose="02020603050405020304" pitchFamily="18" charset="0"/>
              </a:rPr>
              <a:t>McPake</a:t>
            </a:r>
            <a:r>
              <a:rPr lang="en-US" sz="1600" dirty="0">
                <a:latin typeface="Times New Roman" panose="02020603050405020304" pitchFamily="18" charset="0"/>
                <a:cs typeface="Times New Roman" panose="02020603050405020304" pitchFamily="18" charset="0"/>
              </a:rPr>
              <a:t>, J. (2012). Preschool children’s learning with technology at home. </a:t>
            </a:r>
            <a:r>
              <a:rPr lang="en-US" sz="1600" i="1" dirty="0">
                <a:latin typeface="Times New Roman" panose="02020603050405020304" pitchFamily="18" charset="0"/>
                <a:cs typeface="Times New Roman" panose="02020603050405020304" pitchFamily="18" charset="0"/>
              </a:rPr>
              <a:t>Computers 	&amp; Education, 59</a:t>
            </a:r>
            <a:r>
              <a:rPr lang="en-US" sz="1600" dirty="0">
                <a:latin typeface="Times New Roman" panose="02020603050405020304" pitchFamily="18" charset="0"/>
                <a:cs typeface="Times New Roman" panose="02020603050405020304" pitchFamily="18" charset="0"/>
              </a:rPr>
              <a:t>(1), 30-37.  	https://doi.org/10.111/j.1467-8535.2005.00449.x</a:t>
            </a:r>
          </a:p>
          <a:p>
            <a:r>
              <a:rPr lang="en-US" sz="1600" dirty="0">
                <a:latin typeface="Times New Roman" panose="02020603050405020304" pitchFamily="18" charset="0"/>
                <a:cs typeface="Times New Roman" panose="02020603050405020304" pitchFamily="18" charset="0"/>
              </a:rPr>
              <a:t>Reamer, F. G. (2013). Social work in a digital age: Ethical and risk management challenges. </a:t>
            </a:r>
            <a:r>
              <a:rPr lang="en-US" sz="1600" i="1" dirty="0">
                <a:latin typeface="Times New Roman" panose="02020603050405020304" pitchFamily="18" charset="0"/>
                <a:cs typeface="Times New Roman" panose="02020603050405020304" pitchFamily="18" charset="0"/>
              </a:rPr>
              <a:t>Social Work, 58</a:t>
            </a:r>
            <a:r>
              <a:rPr lang="en-US" sz="1600" dirty="0">
                <a:latin typeface="Times New Roman" panose="02020603050405020304" pitchFamily="18" charset="0"/>
                <a:cs typeface="Times New Roman" panose="02020603050405020304" pitchFamily="18" charset="0"/>
              </a:rPr>
              <a:t>(2),163-172.  	https://doi.org/10.1093/sw/swt003</a:t>
            </a:r>
          </a:p>
          <a:p>
            <a:r>
              <a:rPr lang="en-US" sz="1600" dirty="0" err="1">
                <a:latin typeface="Times New Roman" panose="02020603050405020304" pitchFamily="18" charset="0"/>
                <a:cs typeface="Times New Roman" panose="02020603050405020304" pitchFamily="18" charset="0"/>
              </a:rPr>
              <a:t>Reunamo</a:t>
            </a:r>
            <a:r>
              <a:rPr lang="en-US" sz="1600" dirty="0">
                <a:latin typeface="Times New Roman" panose="02020603050405020304" pitchFamily="18" charset="0"/>
                <a:cs typeface="Times New Roman" panose="02020603050405020304" pitchFamily="18" charset="0"/>
              </a:rPr>
              <a:t>, J., Hakala, L., </a:t>
            </a:r>
            <a:r>
              <a:rPr lang="en-US" sz="1600" dirty="0" err="1">
                <a:latin typeface="Times New Roman" panose="02020603050405020304" pitchFamily="18" charset="0"/>
                <a:cs typeface="Times New Roman" panose="02020603050405020304" pitchFamily="18" charset="0"/>
              </a:rPr>
              <a:t>Lehto</a:t>
            </a:r>
            <a:r>
              <a:rPr lang="en-US" sz="1600" dirty="0">
                <a:latin typeface="Times New Roman" panose="02020603050405020304" pitchFamily="18" charset="0"/>
                <a:cs typeface="Times New Roman" panose="02020603050405020304" pitchFamily="18" charset="0"/>
              </a:rPr>
              <a:t>, S., </a:t>
            </a:r>
            <a:r>
              <a:rPr lang="en-US" sz="1600" dirty="0" err="1">
                <a:latin typeface="Times New Roman" panose="02020603050405020304" pitchFamily="18" charset="0"/>
                <a:cs typeface="Times New Roman" panose="02020603050405020304" pitchFamily="18" charset="0"/>
              </a:rPr>
              <a:t>Kyhala</a:t>
            </a:r>
            <a:r>
              <a:rPr lang="en-US" sz="1600" dirty="0">
                <a:latin typeface="Times New Roman" panose="02020603050405020304" pitchFamily="18" charset="0"/>
                <a:cs typeface="Times New Roman" panose="02020603050405020304" pitchFamily="18" charset="0"/>
              </a:rPr>
              <a:t>, A., &amp; </a:t>
            </a:r>
            <a:r>
              <a:rPr lang="en-US" sz="1600" dirty="0" err="1">
                <a:latin typeface="Times New Roman" panose="02020603050405020304" pitchFamily="18" charset="0"/>
                <a:cs typeface="Times New Roman" panose="02020603050405020304" pitchFamily="18" charset="0"/>
              </a:rPr>
              <a:t>Valtonen</a:t>
            </a:r>
            <a:r>
              <a:rPr lang="en-US" sz="1600" dirty="0">
                <a:latin typeface="Times New Roman" panose="02020603050405020304" pitchFamily="18" charset="0"/>
                <a:cs typeface="Times New Roman" panose="02020603050405020304" pitchFamily="18" charset="0"/>
              </a:rPr>
              <a:t>, J. (2014). Children’s physical activity in daycare and preschool. </a:t>
            </a:r>
            <a:r>
              <a:rPr lang="en-US" sz="1600" i="1" dirty="0">
                <a:latin typeface="Times New Roman" panose="02020603050405020304" pitchFamily="18" charset="0"/>
                <a:cs typeface="Times New Roman" panose="02020603050405020304" pitchFamily="18" charset="0"/>
              </a:rPr>
              <a:t>Early 	Years, 34</a:t>
            </a:r>
            <a:r>
              <a:rPr lang="en-US" sz="1600" dirty="0">
                <a:latin typeface="Times New Roman" panose="02020603050405020304" pitchFamily="18" charset="0"/>
                <a:cs typeface="Times New Roman" panose="02020603050405020304" pitchFamily="18" charset="0"/>
              </a:rPr>
              <a:t>(1), 32-48. 	https://doi.org/10.1080/09575146.2013.843507</a:t>
            </a:r>
          </a:p>
          <a:p>
            <a:r>
              <a:rPr lang="en-US" sz="1600" dirty="0" err="1">
                <a:latin typeface="Times New Roman" panose="02020603050405020304" pitchFamily="18" charset="0"/>
                <a:cs typeface="Times New Roman" panose="02020603050405020304" pitchFamily="18" charset="0"/>
              </a:rPr>
              <a:t>Sharkins</a:t>
            </a:r>
            <a:r>
              <a:rPr lang="en-US" sz="1600" dirty="0">
                <a:latin typeface="Times New Roman" panose="02020603050405020304" pitchFamily="18" charset="0"/>
                <a:cs typeface="Times New Roman" panose="02020603050405020304" pitchFamily="18" charset="0"/>
              </a:rPr>
              <a:t>, K., Newton, A., </a:t>
            </a:r>
            <a:r>
              <a:rPr lang="en-US" sz="1600" dirty="0" err="1">
                <a:latin typeface="Times New Roman" panose="02020603050405020304" pitchFamily="18" charset="0"/>
                <a:cs typeface="Times New Roman" panose="02020603050405020304" pitchFamily="18" charset="0"/>
              </a:rPr>
              <a:t>Albaiz</a:t>
            </a:r>
            <a:r>
              <a:rPr lang="en-US" sz="1600" dirty="0">
                <a:latin typeface="Times New Roman" panose="02020603050405020304" pitchFamily="18" charset="0"/>
                <a:cs typeface="Times New Roman" panose="02020603050405020304" pitchFamily="18" charset="0"/>
              </a:rPr>
              <a:t>, N. E., &amp; Ernest, J. M. (2016). Preschool children’s exposure to media, technology, and screen 	time: Perspectives of 	caregivers from three early childcare settings. </a:t>
            </a:r>
            <a:r>
              <a:rPr lang="en-US" sz="1600" i="1" dirty="0">
                <a:latin typeface="Times New Roman" panose="02020603050405020304" pitchFamily="18" charset="0"/>
                <a:cs typeface="Times New Roman" panose="02020603050405020304" pitchFamily="18" charset="0"/>
              </a:rPr>
              <a:t>Early Childhood Education Journal, 44</a:t>
            </a:r>
            <a:r>
              <a:rPr lang="en-US" sz="1600" dirty="0">
                <a:latin typeface="Times New Roman" panose="02020603050405020304" pitchFamily="18" charset="0"/>
                <a:cs typeface="Times New Roman" panose="02020603050405020304" pitchFamily="18" charset="0"/>
              </a:rPr>
              <a:t>, 437-444. </a:t>
            </a:r>
          </a:p>
          <a:p>
            <a:r>
              <a:rPr lang="en-US" sz="1600" dirty="0">
                <a:latin typeface="Times New Roman" panose="02020603050405020304" pitchFamily="18" charset="0"/>
                <a:cs typeface="Times New Roman" panose="02020603050405020304" pitchFamily="18" charset="0"/>
              </a:rPr>
              <a:t>	https://doi.org/10.1007/s10643-	015-0732-3</a:t>
            </a:r>
          </a:p>
          <a:p>
            <a:r>
              <a:rPr lang="en-US" sz="1600" dirty="0" err="1">
                <a:latin typeface="Times New Roman" panose="02020603050405020304" pitchFamily="18" charset="0"/>
                <a:cs typeface="Times New Roman" panose="02020603050405020304" pitchFamily="18" charset="0"/>
              </a:rPr>
              <a:t>Surr</a:t>
            </a:r>
            <a:r>
              <a:rPr lang="en-US" sz="1600" dirty="0">
                <a:latin typeface="Times New Roman" panose="02020603050405020304" pitchFamily="18" charset="0"/>
                <a:cs typeface="Times New Roman" panose="02020603050405020304" pitchFamily="18" charset="0"/>
              </a:rPr>
              <a:t>, J. (2012). Too many channels? Shifting through the recommendations on screen Media and technology. Retrieved from April 	27, 2013 https://ccie-media.s3amazonaws.com/downloads/screenmediaadvice.pdf</a:t>
            </a:r>
          </a:p>
          <a:p>
            <a:r>
              <a:rPr lang="en-US" sz="1600" dirty="0">
                <a:latin typeface="Times New Roman" panose="02020603050405020304" pitchFamily="18" charset="0"/>
                <a:cs typeface="Times New Roman" panose="02020603050405020304" pitchFamily="18" charset="0"/>
              </a:rPr>
              <a:t>Williams, K. E., &amp; </a:t>
            </a:r>
            <a:r>
              <a:rPr lang="en-US" sz="1600" dirty="0" err="1">
                <a:latin typeface="Times New Roman" panose="02020603050405020304" pitchFamily="18" charset="0"/>
                <a:cs typeface="Times New Roman" panose="02020603050405020304" pitchFamily="18" charset="0"/>
              </a:rPr>
              <a:t>Bertelsen</a:t>
            </a:r>
            <a:r>
              <a:rPr lang="en-US" sz="1600" dirty="0">
                <a:latin typeface="Times New Roman" panose="02020603050405020304" pitchFamily="18" charset="0"/>
                <a:cs typeface="Times New Roman" panose="02020603050405020304" pitchFamily="18" charset="0"/>
              </a:rPr>
              <a:t>, D. (2017). The development of prosocial behavior in early childhood: Contributions of early parenting 	and self-	regulation. </a:t>
            </a:r>
            <a:r>
              <a:rPr lang="en-US" sz="1600" i="1" dirty="0">
                <a:latin typeface="Times New Roman" panose="02020603050405020304" pitchFamily="18" charset="0"/>
                <a:cs typeface="Times New Roman" panose="02020603050405020304" pitchFamily="18" charset="0"/>
              </a:rPr>
              <a:t>IJEC, 49</a:t>
            </a:r>
            <a:r>
              <a:rPr lang="en-US" sz="1600" dirty="0">
                <a:latin typeface="Times New Roman" panose="02020603050405020304" pitchFamily="18" charset="0"/>
                <a:cs typeface="Times New Roman" panose="02020603050405020304" pitchFamily="18" charset="0"/>
              </a:rPr>
              <a:t>(1), 73-94. https://doi.org/10.1007/s13158-017-0185-5</a:t>
            </a:r>
          </a:p>
          <a:p>
            <a:r>
              <a:rPr lang="en-US" sz="1600" dirty="0">
                <a:latin typeface="Times New Roman" panose="02020603050405020304" pitchFamily="18" charset="0"/>
                <a:cs typeface="Times New Roman" panose="02020603050405020304" pitchFamily="18" charset="0"/>
              </a:rPr>
              <a:t>Yu, M., Yuen, A. H., &amp; Park, J. (2012). Students’ computer use at home: A study on family environment and parental influence. 	</a:t>
            </a:r>
            <a:r>
              <a:rPr lang="en-US" sz="1600" i="1" dirty="0">
                <a:latin typeface="Times New Roman" panose="02020603050405020304" pitchFamily="18" charset="0"/>
                <a:cs typeface="Times New Roman" panose="02020603050405020304" pitchFamily="18" charset="0"/>
              </a:rPr>
              <a:t>Research and Practice 	in Technology Enhanced Learning, 7</a:t>
            </a:r>
            <a:r>
              <a:rPr lang="en-US" sz="1600" dirty="0">
                <a:latin typeface="Times New Roman" panose="02020603050405020304" pitchFamily="18" charset="0"/>
                <a:cs typeface="Times New Roman" panose="02020603050405020304" pitchFamily="18" charset="0"/>
              </a:rPr>
              <a:t>(1), 3-23. </a:t>
            </a:r>
          </a:p>
          <a:p>
            <a:endParaRPr lang="en-US" sz="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8434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AE6DE-55CA-4D00-832B-ED2406B9246A}"/>
              </a:ext>
            </a:extLst>
          </p:cNvPr>
          <p:cNvSpPr>
            <a:spLocks noGrp="1"/>
          </p:cNvSpPr>
          <p:nvPr>
            <p:ph type="title"/>
          </p:nvPr>
        </p:nvSpPr>
        <p:spPr/>
        <p:txBody>
          <a:bodyPr/>
          <a:lstStyle/>
          <a:p>
            <a:pPr algn="ctr"/>
            <a:r>
              <a:rPr lang="en-US" dirty="0"/>
              <a:t>Purpose Statement</a:t>
            </a:r>
          </a:p>
        </p:txBody>
      </p:sp>
      <p:sp>
        <p:nvSpPr>
          <p:cNvPr id="3" name="Content Placeholder 2">
            <a:extLst>
              <a:ext uri="{FF2B5EF4-FFF2-40B4-BE49-F238E27FC236}">
                <a16:creationId xmlns:a16="http://schemas.microsoft.com/office/drawing/2014/main" id="{2E3375B3-BF04-43C7-BA02-56CD094B873E}"/>
              </a:ext>
            </a:extLst>
          </p:cNvPr>
          <p:cNvSpPr>
            <a:spLocks noGrp="1"/>
          </p:cNvSpPr>
          <p:nvPr>
            <p:ph idx="1"/>
          </p:nvPr>
        </p:nvSpPr>
        <p:spPr>
          <a:xfrm>
            <a:off x="818712" y="2222288"/>
            <a:ext cx="10563286" cy="3438924"/>
          </a:xfrm>
        </p:spPr>
        <p:txBody>
          <a:bodyPr/>
          <a:lstStyle/>
          <a:p>
            <a:pPr marL="0" indent="0">
              <a:buNone/>
            </a:pPr>
            <a:endParaRPr lang="en-US" sz="3200" dirty="0"/>
          </a:p>
          <a:p>
            <a:pPr marL="457200" lvl="1" indent="0">
              <a:buNone/>
            </a:pPr>
            <a:r>
              <a:rPr lang="en-US" sz="3000" dirty="0"/>
              <a:t>This study was conducted in order to give direction to parents and educators about screen time use by preschoolers and the impact on the skills of pincer grasp, wrist strength, and receptive vocabulary.</a:t>
            </a:r>
          </a:p>
        </p:txBody>
      </p:sp>
    </p:spTree>
    <p:extLst>
      <p:ext uri="{BB962C8B-B14F-4D97-AF65-F5344CB8AC3E}">
        <p14:creationId xmlns:p14="http://schemas.microsoft.com/office/powerpoint/2010/main" val="11031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1E3AC-53C5-4211-BEBC-58D26B9A1D07}"/>
              </a:ext>
            </a:extLst>
          </p:cNvPr>
          <p:cNvSpPr>
            <a:spLocks noGrp="1"/>
          </p:cNvSpPr>
          <p:nvPr>
            <p:ph type="title"/>
          </p:nvPr>
        </p:nvSpPr>
        <p:spPr/>
        <p:txBody>
          <a:bodyPr/>
          <a:lstStyle/>
          <a:p>
            <a:pPr algn="ctr"/>
            <a:r>
              <a:rPr lang="en-US" dirty="0"/>
              <a:t>Literature Review</a:t>
            </a:r>
          </a:p>
        </p:txBody>
      </p:sp>
      <p:sp>
        <p:nvSpPr>
          <p:cNvPr id="3" name="Content Placeholder 2">
            <a:extLst>
              <a:ext uri="{FF2B5EF4-FFF2-40B4-BE49-F238E27FC236}">
                <a16:creationId xmlns:a16="http://schemas.microsoft.com/office/drawing/2014/main" id="{F8F01B2C-5EDA-4138-AC4B-6C4315F518D5}"/>
              </a:ext>
            </a:extLst>
          </p:cNvPr>
          <p:cNvSpPr>
            <a:spLocks noGrp="1"/>
          </p:cNvSpPr>
          <p:nvPr>
            <p:ph idx="1"/>
          </p:nvPr>
        </p:nvSpPr>
        <p:spPr/>
        <p:txBody>
          <a:bodyPr/>
          <a:lstStyle/>
          <a:p>
            <a:pPr marL="0" indent="0">
              <a:buNone/>
            </a:pPr>
            <a:r>
              <a:rPr lang="en-US" sz="3200" dirty="0"/>
              <a:t>Benefits of technology use by preschoolers</a:t>
            </a:r>
          </a:p>
          <a:p>
            <a:pPr lvl="1">
              <a:buFont typeface="Arial" panose="020B0604020202020204" pitchFamily="34" charset="0"/>
              <a:buChar char="•"/>
            </a:pPr>
            <a:r>
              <a:rPr lang="en-US" sz="2400" dirty="0"/>
              <a:t>Good communication</a:t>
            </a:r>
          </a:p>
          <a:p>
            <a:pPr marL="3371400" lvl="8" indent="0">
              <a:buNone/>
            </a:pPr>
            <a:r>
              <a:rPr lang="en-US" sz="2000" dirty="0"/>
              <a:t>Yu, Yuen, &amp; Park (2012)</a:t>
            </a:r>
          </a:p>
          <a:p>
            <a:pPr lvl="1">
              <a:buFont typeface="Arial" panose="020B0604020202020204" pitchFamily="34" charset="0"/>
              <a:buChar char="•"/>
            </a:pPr>
            <a:r>
              <a:rPr lang="en-US" sz="2400" dirty="0"/>
              <a:t>Brings social services to families </a:t>
            </a:r>
          </a:p>
          <a:p>
            <a:pPr marL="3371400" lvl="8" indent="0">
              <a:buNone/>
            </a:pPr>
            <a:r>
              <a:rPr lang="en-US" sz="2000" dirty="0"/>
              <a:t>Reamer (2013)</a:t>
            </a:r>
          </a:p>
          <a:p>
            <a:pPr lvl="1">
              <a:buFont typeface="Arial" panose="020B0604020202020204" pitchFamily="34" charset="0"/>
              <a:buChar char="•"/>
            </a:pPr>
            <a:r>
              <a:rPr lang="en-US" sz="2400" dirty="0"/>
              <a:t>Parents report increase in motor skills and cognitive skills</a:t>
            </a:r>
          </a:p>
          <a:p>
            <a:pPr marL="3371400" lvl="8" indent="0">
              <a:buNone/>
            </a:pPr>
            <a:r>
              <a:rPr lang="en-US" sz="2000" dirty="0"/>
              <a:t>Genc (2014)</a:t>
            </a:r>
          </a:p>
        </p:txBody>
      </p:sp>
    </p:spTree>
    <p:extLst>
      <p:ext uri="{BB962C8B-B14F-4D97-AF65-F5344CB8AC3E}">
        <p14:creationId xmlns:p14="http://schemas.microsoft.com/office/powerpoint/2010/main" val="3908612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343B1-55B5-4DB3-8EA0-A90888C303C0}"/>
              </a:ext>
            </a:extLst>
          </p:cNvPr>
          <p:cNvSpPr>
            <a:spLocks noGrp="1"/>
          </p:cNvSpPr>
          <p:nvPr>
            <p:ph type="title"/>
          </p:nvPr>
        </p:nvSpPr>
        <p:spPr/>
        <p:txBody>
          <a:bodyPr/>
          <a:lstStyle/>
          <a:p>
            <a:pPr algn="ctr"/>
            <a:r>
              <a:rPr lang="en-US" dirty="0"/>
              <a:t>Literature Review Continued</a:t>
            </a:r>
          </a:p>
        </p:txBody>
      </p:sp>
      <p:sp>
        <p:nvSpPr>
          <p:cNvPr id="3" name="Content Placeholder 2">
            <a:extLst>
              <a:ext uri="{FF2B5EF4-FFF2-40B4-BE49-F238E27FC236}">
                <a16:creationId xmlns:a16="http://schemas.microsoft.com/office/drawing/2014/main" id="{A592B20F-1B3D-4914-898A-9D83801758EF}"/>
              </a:ext>
            </a:extLst>
          </p:cNvPr>
          <p:cNvSpPr>
            <a:spLocks noGrp="1"/>
          </p:cNvSpPr>
          <p:nvPr>
            <p:ph idx="1"/>
          </p:nvPr>
        </p:nvSpPr>
        <p:spPr>
          <a:xfrm>
            <a:off x="914400" y="1788459"/>
            <a:ext cx="11277600" cy="5311587"/>
          </a:xfrm>
        </p:spPr>
        <p:txBody>
          <a:bodyPr/>
          <a:lstStyle/>
          <a:p>
            <a:pPr marL="0" indent="0">
              <a:buNone/>
            </a:pPr>
            <a:r>
              <a:rPr lang="en-US" sz="3200" dirty="0"/>
              <a:t>Concerns</a:t>
            </a:r>
          </a:p>
          <a:p>
            <a:pPr lvl="1">
              <a:buFont typeface="Arial" panose="020B0604020202020204" pitchFamily="34" charset="0"/>
              <a:buChar char="•"/>
            </a:pPr>
            <a:r>
              <a:rPr lang="en-US" sz="2800" dirty="0"/>
              <a:t>Poor communication </a:t>
            </a:r>
          </a:p>
          <a:p>
            <a:pPr marL="3371400" lvl="8" indent="0">
              <a:buNone/>
            </a:pPr>
            <a:r>
              <a:rPr lang="en-US" sz="2000" dirty="0"/>
              <a:t>Yu, Yuen, and Park (2012)</a:t>
            </a:r>
          </a:p>
          <a:p>
            <a:pPr lvl="1">
              <a:buFont typeface="Arial" panose="020B0604020202020204" pitchFamily="34" charset="0"/>
              <a:buChar char="•"/>
            </a:pPr>
            <a:r>
              <a:rPr lang="en-US" sz="2800" dirty="0"/>
              <a:t>Rules and Boundaries </a:t>
            </a:r>
          </a:p>
          <a:p>
            <a:pPr marL="457200" lvl="1" indent="0">
              <a:buNone/>
            </a:pPr>
            <a:r>
              <a:rPr lang="en-US" sz="2400" dirty="0"/>
              <a:t>						  </a:t>
            </a:r>
            <a:r>
              <a:rPr lang="en-US" sz="2000" dirty="0" err="1"/>
              <a:t>Hertlein</a:t>
            </a:r>
            <a:r>
              <a:rPr lang="en-US" sz="2000" dirty="0"/>
              <a:t> (2012)</a:t>
            </a:r>
          </a:p>
          <a:p>
            <a:pPr lvl="1">
              <a:buFont typeface="Arial" panose="020B0604020202020204" pitchFamily="34" charset="0"/>
              <a:buChar char="•"/>
            </a:pPr>
            <a:r>
              <a:rPr lang="en-US" sz="2800" dirty="0"/>
              <a:t>Addiction </a:t>
            </a:r>
            <a:r>
              <a:rPr lang="en-US" sz="2400" dirty="0"/>
              <a:t>		  </a:t>
            </a:r>
          </a:p>
          <a:p>
            <a:pPr marL="3371400" lvl="8" indent="0">
              <a:buNone/>
            </a:pPr>
            <a:r>
              <a:rPr lang="en-US" sz="2000" dirty="0"/>
              <a:t>Chan, Ebbeck, Goh, Yim (2016)</a:t>
            </a:r>
            <a:endParaRPr lang="en-US" sz="2400" dirty="0"/>
          </a:p>
          <a:p>
            <a:pPr lvl="1">
              <a:buFont typeface="Arial" panose="020B0604020202020204" pitchFamily="34" charset="0"/>
              <a:buChar char="•"/>
            </a:pPr>
            <a:r>
              <a:rPr lang="en-US" sz="2800" dirty="0"/>
              <a:t>Increases in technology use by parents = higher rates of parents losing their temper </a:t>
            </a:r>
            <a:r>
              <a:rPr lang="en-US" dirty="0"/>
              <a:t>		   </a:t>
            </a:r>
            <a:r>
              <a:rPr lang="en-US" sz="2000" dirty="0"/>
              <a:t>Williams and Berthelsen (2017)</a:t>
            </a:r>
          </a:p>
          <a:p>
            <a:pPr lvl="1"/>
            <a:endParaRPr lang="en-US" dirty="0"/>
          </a:p>
        </p:txBody>
      </p:sp>
    </p:spTree>
    <p:extLst>
      <p:ext uri="{BB962C8B-B14F-4D97-AF65-F5344CB8AC3E}">
        <p14:creationId xmlns:p14="http://schemas.microsoft.com/office/powerpoint/2010/main" val="1569804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06FD4-4F41-4864-A854-83DE2147FA4F}"/>
              </a:ext>
            </a:extLst>
          </p:cNvPr>
          <p:cNvSpPr>
            <a:spLocks noGrp="1"/>
          </p:cNvSpPr>
          <p:nvPr>
            <p:ph type="title"/>
          </p:nvPr>
        </p:nvSpPr>
        <p:spPr/>
        <p:txBody>
          <a:bodyPr/>
          <a:lstStyle/>
          <a:p>
            <a:pPr algn="ctr"/>
            <a:r>
              <a:rPr lang="en-US" dirty="0"/>
              <a:t>Literature Review Continued</a:t>
            </a:r>
          </a:p>
        </p:txBody>
      </p:sp>
      <p:sp>
        <p:nvSpPr>
          <p:cNvPr id="3" name="Content Placeholder 2">
            <a:extLst>
              <a:ext uri="{FF2B5EF4-FFF2-40B4-BE49-F238E27FC236}">
                <a16:creationId xmlns:a16="http://schemas.microsoft.com/office/drawing/2014/main" id="{D6DFF4B9-687E-491F-8817-67F85F615628}"/>
              </a:ext>
            </a:extLst>
          </p:cNvPr>
          <p:cNvSpPr>
            <a:spLocks noGrp="1"/>
          </p:cNvSpPr>
          <p:nvPr>
            <p:ph idx="1"/>
          </p:nvPr>
        </p:nvSpPr>
        <p:spPr>
          <a:xfrm>
            <a:off x="818712" y="2247899"/>
            <a:ext cx="10554574" cy="4610101"/>
          </a:xfrm>
        </p:spPr>
        <p:txBody>
          <a:bodyPr>
            <a:normAutofit lnSpcReduction="10000"/>
          </a:bodyPr>
          <a:lstStyle/>
          <a:p>
            <a:pPr marL="0" indent="0">
              <a:buNone/>
            </a:pPr>
            <a:r>
              <a:rPr lang="en-US" sz="3200" b="1" dirty="0"/>
              <a:t>Fine Motor Development</a:t>
            </a:r>
          </a:p>
          <a:p>
            <a:pPr lvl="1">
              <a:buFont typeface="Arial" panose="020B0604020202020204" pitchFamily="34" charset="0"/>
              <a:buChar char="•"/>
            </a:pPr>
            <a:r>
              <a:rPr lang="en-US" sz="2400" dirty="0"/>
              <a:t>Hand is developed prenatal</a:t>
            </a:r>
          </a:p>
          <a:p>
            <a:pPr marL="3371400" lvl="8" indent="0">
              <a:buNone/>
            </a:pPr>
            <a:r>
              <a:rPr lang="en-US" sz="2000" dirty="0"/>
              <a:t>Fritsch (2003)</a:t>
            </a:r>
          </a:p>
          <a:p>
            <a:pPr lvl="1">
              <a:buFont typeface="Arial" panose="020B0604020202020204" pitchFamily="34" charset="0"/>
              <a:buChar char="•"/>
            </a:pPr>
            <a:r>
              <a:rPr lang="en-US" sz="2400" dirty="0"/>
              <a:t>Physical activity = primary means to gain</a:t>
            </a:r>
          </a:p>
          <a:p>
            <a:pPr marL="3371400" lvl="8" indent="0">
              <a:buNone/>
            </a:pPr>
            <a:r>
              <a:rPr lang="en-US" sz="2000" dirty="0" err="1"/>
              <a:t>Reunamo</a:t>
            </a:r>
            <a:r>
              <a:rPr lang="en-US" sz="2000" dirty="0"/>
              <a:t>, Hakala, </a:t>
            </a:r>
            <a:r>
              <a:rPr lang="en-US" sz="2000" dirty="0" err="1"/>
              <a:t>Lehto</a:t>
            </a:r>
            <a:r>
              <a:rPr lang="en-US" sz="2000" dirty="0"/>
              <a:t>, </a:t>
            </a:r>
            <a:r>
              <a:rPr lang="en-US" sz="2000" dirty="0" err="1"/>
              <a:t>Kyhala</a:t>
            </a:r>
            <a:r>
              <a:rPr lang="en-US" sz="2000" dirty="0"/>
              <a:t>, and </a:t>
            </a:r>
            <a:r>
              <a:rPr lang="en-US" sz="2000" dirty="0" err="1"/>
              <a:t>Valtonen</a:t>
            </a:r>
            <a:r>
              <a:rPr lang="en-US" sz="2000" dirty="0"/>
              <a:t> (2014)</a:t>
            </a:r>
          </a:p>
          <a:p>
            <a:pPr lvl="1">
              <a:buFont typeface="Arial" panose="020B0604020202020204" pitchFamily="34" charset="0"/>
              <a:buChar char="•"/>
            </a:pPr>
            <a:r>
              <a:rPr lang="en-US" sz="2400" dirty="0"/>
              <a:t>Strong hand strength = strong fine motor</a:t>
            </a:r>
          </a:p>
          <a:p>
            <a:pPr marL="3371400" lvl="8" indent="0">
              <a:buNone/>
            </a:pPr>
            <a:r>
              <a:rPr lang="en-US" sz="2000" dirty="0"/>
              <a:t>Lust and Donica (2011)</a:t>
            </a:r>
          </a:p>
          <a:p>
            <a:pPr marL="0" indent="0">
              <a:buNone/>
            </a:pPr>
            <a:r>
              <a:rPr lang="en-US" sz="3200" b="1" dirty="0"/>
              <a:t>Leisure Changing Developmentally</a:t>
            </a:r>
          </a:p>
          <a:p>
            <a:pPr marL="2971400" lvl="7" indent="0">
              <a:buNone/>
            </a:pPr>
            <a:r>
              <a:rPr lang="en-US" sz="1600" dirty="0"/>
              <a:t>	     </a:t>
            </a:r>
            <a:r>
              <a:rPr lang="en-US" sz="2000" dirty="0"/>
              <a:t>Berk (2017)</a:t>
            </a:r>
          </a:p>
          <a:p>
            <a:pPr marL="3371400" lvl="8" indent="0">
              <a:buNone/>
            </a:pPr>
            <a:endParaRPr lang="en-US" sz="2000" dirty="0"/>
          </a:p>
        </p:txBody>
      </p:sp>
    </p:spTree>
    <p:extLst>
      <p:ext uri="{BB962C8B-B14F-4D97-AF65-F5344CB8AC3E}">
        <p14:creationId xmlns:p14="http://schemas.microsoft.com/office/powerpoint/2010/main" val="1176455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3C614-D05C-400B-AF32-1982F708D4F6}"/>
              </a:ext>
            </a:extLst>
          </p:cNvPr>
          <p:cNvSpPr>
            <a:spLocks noGrp="1"/>
          </p:cNvSpPr>
          <p:nvPr>
            <p:ph type="title"/>
          </p:nvPr>
        </p:nvSpPr>
        <p:spPr>
          <a:xfrm>
            <a:off x="1092389" y="393400"/>
            <a:ext cx="10571998" cy="970450"/>
          </a:xfrm>
        </p:spPr>
        <p:txBody>
          <a:bodyPr/>
          <a:lstStyle/>
          <a:p>
            <a:pPr algn="ctr"/>
            <a:r>
              <a:rPr lang="en-US" dirty="0"/>
              <a:t>Literature Review Continued</a:t>
            </a:r>
          </a:p>
        </p:txBody>
      </p:sp>
      <p:sp>
        <p:nvSpPr>
          <p:cNvPr id="3" name="Content Placeholder 2">
            <a:extLst>
              <a:ext uri="{FF2B5EF4-FFF2-40B4-BE49-F238E27FC236}">
                <a16:creationId xmlns:a16="http://schemas.microsoft.com/office/drawing/2014/main" id="{4F4EE0BF-963B-444F-AE7B-A307B938469B}"/>
              </a:ext>
            </a:extLst>
          </p:cNvPr>
          <p:cNvSpPr>
            <a:spLocks noGrp="1"/>
          </p:cNvSpPr>
          <p:nvPr>
            <p:ph idx="1"/>
          </p:nvPr>
        </p:nvSpPr>
        <p:spPr>
          <a:xfrm>
            <a:off x="818712" y="2003613"/>
            <a:ext cx="10554574" cy="4572000"/>
          </a:xfrm>
        </p:spPr>
        <p:txBody>
          <a:bodyPr>
            <a:normAutofit/>
          </a:bodyPr>
          <a:lstStyle/>
          <a:p>
            <a:pPr marL="0" indent="0">
              <a:buNone/>
            </a:pPr>
            <a:r>
              <a:rPr lang="en-US" sz="3200" dirty="0"/>
              <a:t>Language Development</a:t>
            </a:r>
          </a:p>
          <a:p>
            <a:pPr lvl="1">
              <a:buFont typeface="Arial" panose="020B0604020202020204" pitchFamily="34" charset="0"/>
              <a:buChar char="•"/>
            </a:pPr>
            <a:r>
              <a:rPr lang="en-US" sz="2400" dirty="0"/>
              <a:t>7 conditions of learning = language</a:t>
            </a:r>
          </a:p>
          <a:p>
            <a:pPr marL="3371400" lvl="8" indent="0">
              <a:buNone/>
            </a:pPr>
            <a:r>
              <a:rPr lang="en-US" sz="2000" dirty="0"/>
              <a:t>Cambourne (1988, 1995)</a:t>
            </a:r>
          </a:p>
          <a:p>
            <a:pPr lvl="1">
              <a:buFont typeface="Arial" panose="020B0604020202020204" pitchFamily="34" charset="0"/>
              <a:buChar char="•"/>
            </a:pPr>
            <a:r>
              <a:rPr lang="en-US" sz="2400" dirty="0"/>
              <a:t>Parents/educators = outside forces</a:t>
            </a:r>
          </a:p>
          <a:p>
            <a:pPr marL="3371400" lvl="8" indent="0">
              <a:buNone/>
            </a:pPr>
            <a:r>
              <a:rPr lang="en-US" sz="2000" dirty="0"/>
              <a:t>Cambourne (1995)</a:t>
            </a:r>
          </a:p>
          <a:p>
            <a:pPr lvl="1">
              <a:buFont typeface="Arial" panose="020B0604020202020204" pitchFamily="34" charset="0"/>
              <a:buChar char="•"/>
            </a:pPr>
            <a:r>
              <a:rPr lang="en-US" sz="2400" dirty="0"/>
              <a:t>Practiced individually</a:t>
            </a:r>
          </a:p>
          <a:p>
            <a:pPr marL="3371400" lvl="8" indent="0">
              <a:buNone/>
            </a:pPr>
            <a:r>
              <a:rPr lang="en-US" sz="2000" dirty="0"/>
              <a:t>Diamond and Hopson (1998)</a:t>
            </a:r>
          </a:p>
          <a:p>
            <a:pPr lvl="1">
              <a:buFont typeface="Arial" panose="020B0604020202020204" pitchFamily="34" charset="0"/>
              <a:buChar char="•"/>
            </a:pPr>
            <a:r>
              <a:rPr lang="en-US" sz="2400" dirty="0"/>
              <a:t>Concern – lack of practice</a:t>
            </a:r>
          </a:p>
          <a:p>
            <a:pPr marL="3371400" lvl="8" indent="0">
              <a:buNone/>
            </a:pPr>
            <a:r>
              <a:rPr lang="en-US" sz="2000" dirty="0"/>
              <a:t>Williams and Berthelsen (2017)</a:t>
            </a:r>
          </a:p>
        </p:txBody>
      </p:sp>
    </p:spTree>
    <p:extLst>
      <p:ext uri="{BB962C8B-B14F-4D97-AF65-F5344CB8AC3E}">
        <p14:creationId xmlns:p14="http://schemas.microsoft.com/office/powerpoint/2010/main" val="3280888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7FC55-3EBB-46FC-8388-8A3EF710D98F}"/>
              </a:ext>
            </a:extLst>
          </p:cNvPr>
          <p:cNvSpPr>
            <a:spLocks noGrp="1"/>
          </p:cNvSpPr>
          <p:nvPr>
            <p:ph type="ctrTitle"/>
          </p:nvPr>
        </p:nvSpPr>
        <p:spPr>
          <a:xfrm>
            <a:off x="810000" y="1"/>
            <a:ext cx="11470899" cy="5333999"/>
          </a:xfrm>
        </p:spPr>
        <p:txBody>
          <a:bodyPr/>
          <a:lstStyle/>
          <a:p>
            <a:r>
              <a:rPr lang="en-US" sz="4000" dirty="0"/>
              <a:t>What are the associations between the amount of time in minutes preschool children consume technology with screens and …</a:t>
            </a:r>
            <a:br>
              <a:rPr lang="en-US" sz="4000" dirty="0"/>
            </a:br>
            <a:r>
              <a:rPr lang="en-US" sz="4000" dirty="0"/>
              <a:t>                          RQ 1. Pincer grasp</a:t>
            </a:r>
            <a:br>
              <a:rPr lang="en-US" sz="4000" dirty="0"/>
            </a:br>
            <a:r>
              <a:rPr lang="en-US" sz="4000" dirty="0"/>
              <a:t>					          RQ 2. Wrist strength</a:t>
            </a:r>
            <a:br>
              <a:rPr lang="en-US" sz="4000" dirty="0"/>
            </a:br>
            <a:r>
              <a:rPr lang="en-US" sz="4000" dirty="0"/>
              <a:t>				            	RQ 3. Receptive vocabulary</a:t>
            </a:r>
            <a:br>
              <a:rPr lang="en-US" sz="4000" dirty="0"/>
            </a:br>
            <a:endParaRPr lang="en-US" sz="4000" dirty="0"/>
          </a:p>
        </p:txBody>
      </p:sp>
      <p:sp>
        <p:nvSpPr>
          <p:cNvPr id="3" name="Subtitle 2">
            <a:extLst>
              <a:ext uri="{FF2B5EF4-FFF2-40B4-BE49-F238E27FC236}">
                <a16:creationId xmlns:a16="http://schemas.microsoft.com/office/drawing/2014/main" id="{4A069B83-765A-42B5-BAEE-138495A99996}"/>
              </a:ext>
            </a:extLst>
          </p:cNvPr>
          <p:cNvSpPr>
            <a:spLocks noGrp="1"/>
          </p:cNvSpPr>
          <p:nvPr>
            <p:ph type="subTitle" idx="1"/>
          </p:nvPr>
        </p:nvSpPr>
        <p:spPr>
          <a:xfrm>
            <a:off x="810001" y="5092700"/>
            <a:ext cx="10572000" cy="1765300"/>
          </a:xfrm>
        </p:spPr>
        <p:txBody>
          <a:bodyPr>
            <a:noAutofit/>
          </a:bodyPr>
          <a:lstStyle/>
          <a:p>
            <a:r>
              <a:rPr lang="en-US" sz="2800" dirty="0"/>
              <a:t>controlling for the parent’s education, preschooler’s age, preschooler’s height/weight, gender, hand dominance, number of technology devices in each home, and whether the parent is an educator.</a:t>
            </a:r>
          </a:p>
        </p:txBody>
      </p:sp>
    </p:spTree>
    <p:extLst>
      <p:ext uri="{BB962C8B-B14F-4D97-AF65-F5344CB8AC3E}">
        <p14:creationId xmlns:p14="http://schemas.microsoft.com/office/powerpoint/2010/main" val="35875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DB194-5694-4238-A168-2053B409EF31}"/>
              </a:ext>
            </a:extLst>
          </p:cNvPr>
          <p:cNvSpPr>
            <a:spLocks noGrp="1"/>
          </p:cNvSpPr>
          <p:nvPr>
            <p:ph type="title"/>
          </p:nvPr>
        </p:nvSpPr>
        <p:spPr/>
        <p:txBody>
          <a:bodyPr/>
          <a:lstStyle/>
          <a:p>
            <a:pPr algn="ctr"/>
            <a:r>
              <a:rPr lang="en-US" dirty="0"/>
              <a:t>Study Significance</a:t>
            </a:r>
          </a:p>
        </p:txBody>
      </p:sp>
      <p:sp>
        <p:nvSpPr>
          <p:cNvPr id="3" name="Content Placeholder 2">
            <a:extLst>
              <a:ext uri="{FF2B5EF4-FFF2-40B4-BE49-F238E27FC236}">
                <a16:creationId xmlns:a16="http://schemas.microsoft.com/office/drawing/2014/main" id="{B7FADE84-84F6-469E-BC0D-68D656C6B484}"/>
              </a:ext>
            </a:extLst>
          </p:cNvPr>
          <p:cNvSpPr>
            <a:spLocks noGrp="1"/>
          </p:cNvSpPr>
          <p:nvPr>
            <p:ph idx="1"/>
          </p:nvPr>
        </p:nvSpPr>
        <p:spPr>
          <a:xfrm>
            <a:off x="818711" y="2222499"/>
            <a:ext cx="10678523" cy="4188313"/>
          </a:xfrm>
        </p:spPr>
        <p:txBody>
          <a:bodyPr>
            <a:normAutofit/>
          </a:bodyPr>
          <a:lstStyle/>
          <a:p>
            <a:pPr>
              <a:buFont typeface="Arial" panose="020B0604020202020204" pitchFamily="34" charset="0"/>
              <a:buChar char="•"/>
            </a:pPr>
            <a:r>
              <a:rPr lang="en-US" sz="3200" dirty="0"/>
              <a:t>Mixed messages </a:t>
            </a:r>
          </a:p>
          <a:p>
            <a:pPr>
              <a:buFont typeface="Arial" panose="020B0604020202020204" pitchFamily="34" charset="0"/>
              <a:buChar char="•"/>
            </a:pPr>
            <a:r>
              <a:rPr lang="en-US" sz="3200" dirty="0"/>
              <a:t>Developmentally a good time</a:t>
            </a:r>
          </a:p>
          <a:p>
            <a:pPr marL="2971400" lvl="7" indent="0">
              <a:buNone/>
            </a:pPr>
            <a:r>
              <a:rPr lang="en-US" sz="2000" dirty="0"/>
              <a:t>Berk (2017)</a:t>
            </a:r>
          </a:p>
          <a:p>
            <a:pPr>
              <a:buFont typeface="Arial" panose="020B0604020202020204" pitchFamily="34" charset="0"/>
              <a:buChar char="•"/>
            </a:pPr>
            <a:r>
              <a:rPr lang="en-US" sz="3200" dirty="0"/>
              <a:t>Physically, core strength development </a:t>
            </a:r>
          </a:p>
          <a:p>
            <a:pPr marL="0" indent="0">
              <a:buNone/>
            </a:pPr>
            <a:r>
              <a:rPr lang="en-US" sz="3200" dirty="0"/>
              <a:t>						  </a:t>
            </a:r>
            <a:r>
              <a:rPr lang="en-US" sz="2000" dirty="0"/>
              <a:t>Loprinzi, Cardinal, Kane, Lee, and Beets  (2014)</a:t>
            </a:r>
          </a:p>
          <a:p>
            <a:pPr>
              <a:buFont typeface="Arial" panose="020B0604020202020204" pitchFamily="34" charset="0"/>
              <a:buChar char="•"/>
            </a:pPr>
            <a:r>
              <a:rPr lang="en-US" sz="3200" dirty="0"/>
              <a:t>Benefits parents/educators</a:t>
            </a:r>
          </a:p>
          <a:p>
            <a:pPr marL="0" indent="0">
              <a:buNone/>
            </a:pPr>
            <a:endParaRPr lang="en-US" sz="3200" dirty="0"/>
          </a:p>
        </p:txBody>
      </p:sp>
    </p:spTree>
    <p:extLst>
      <p:ext uri="{BB962C8B-B14F-4D97-AF65-F5344CB8AC3E}">
        <p14:creationId xmlns:p14="http://schemas.microsoft.com/office/powerpoint/2010/main" val="19131729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42</TotalTime>
  <Words>1271</Words>
  <Application>Microsoft Office PowerPoint</Application>
  <PresentationFormat>Widescreen</PresentationFormat>
  <Paragraphs>379</Paragraphs>
  <Slides>24</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Times New Roman</vt:lpstr>
      <vt:lpstr>Wingdings 2</vt:lpstr>
      <vt:lpstr>Quotable</vt:lpstr>
      <vt:lpstr>ASSOCIATIONS OF PRESCHOOLERS’ SCREEN TIME, VOCABULARY, AND FINE MOTOR SKILLS</vt:lpstr>
      <vt:lpstr>Problem Statement Preschoolers spend a lot of time looking at screens.</vt:lpstr>
      <vt:lpstr>Purpose Statement</vt:lpstr>
      <vt:lpstr>Literature Review</vt:lpstr>
      <vt:lpstr>Literature Review Continued</vt:lpstr>
      <vt:lpstr>Literature Review Continued</vt:lpstr>
      <vt:lpstr>Literature Review Continued</vt:lpstr>
      <vt:lpstr>What are the associations between the amount of time in minutes preschool children consume technology with screens and …                           RQ 1. Pincer grasp                RQ 2. Wrist strength                  RQ 3. Receptive vocabulary </vt:lpstr>
      <vt:lpstr>Study Significance</vt:lpstr>
      <vt:lpstr>Design</vt:lpstr>
      <vt:lpstr>Participants</vt:lpstr>
      <vt:lpstr>Instruments Utilized</vt:lpstr>
      <vt:lpstr>Baseline LITE hydraulic pinch gauge and a Baseline Analog Hydraulic Wrist Dynamometer  </vt:lpstr>
      <vt:lpstr>Peabody Picture Vocabulary Test Fourth Edition       Dunn and Dunn (2007)</vt:lpstr>
      <vt:lpstr>PowerPoint Presentation</vt:lpstr>
      <vt:lpstr>Conclusions for RQ One</vt:lpstr>
      <vt:lpstr>PowerPoint Presentation</vt:lpstr>
      <vt:lpstr>Conclusions for RQ Two</vt:lpstr>
      <vt:lpstr>PowerPoint Presentation</vt:lpstr>
      <vt:lpstr>Conclusions for RQ Three</vt:lpstr>
      <vt:lpstr>Implications</vt:lpstr>
      <vt:lpstr>Limitations/Recommendations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ASSOCIATIONS OF PRESCHOOLERS’ SCREEN TIME, VOCABULARY, AND FINE MOTOR SKILLS</dc:title>
  <dc:creator>Barb Dolan</dc:creator>
  <cp:lastModifiedBy>Kelly Brown</cp:lastModifiedBy>
  <cp:revision>6</cp:revision>
  <cp:lastPrinted>2020-04-02T16:55:42Z</cp:lastPrinted>
  <dcterms:created xsi:type="dcterms:W3CDTF">2020-03-22T12:15:38Z</dcterms:created>
  <dcterms:modified xsi:type="dcterms:W3CDTF">2020-04-02T16:57:38Z</dcterms:modified>
</cp:coreProperties>
</file>