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28"/>
  </p:notesMasterIdLst>
  <p:sldIdLst>
    <p:sldId id="283" r:id="rId2"/>
    <p:sldId id="313" r:id="rId3"/>
    <p:sldId id="291" r:id="rId4"/>
    <p:sldId id="261" r:id="rId5"/>
    <p:sldId id="320" r:id="rId6"/>
    <p:sldId id="321" r:id="rId7"/>
    <p:sldId id="262" r:id="rId8"/>
    <p:sldId id="270" r:id="rId9"/>
    <p:sldId id="315" r:id="rId10"/>
    <p:sldId id="308" r:id="rId11"/>
    <p:sldId id="260" r:id="rId12"/>
    <p:sldId id="305" r:id="rId13"/>
    <p:sldId id="303" r:id="rId14"/>
    <p:sldId id="300" r:id="rId15"/>
    <p:sldId id="301" r:id="rId16"/>
    <p:sldId id="302" r:id="rId17"/>
    <p:sldId id="304" r:id="rId18"/>
    <p:sldId id="316" r:id="rId19"/>
    <p:sldId id="287" r:id="rId20"/>
    <p:sldId id="317" r:id="rId21"/>
    <p:sldId id="318" r:id="rId22"/>
    <p:sldId id="307" r:id="rId23"/>
    <p:sldId id="289" r:id="rId24"/>
    <p:sldId id="314" r:id="rId25"/>
    <p:sldId id="322" r:id="rId26"/>
    <p:sldId id="29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21"/>
    <p:restoredTop sz="83208"/>
  </p:normalViewPr>
  <p:slideViewPr>
    <p:cSldViewPr snapToGrid="0" snapToObjects="1">
      <p:cViewPr varScale="1">
        <p:scale>
          <a:sx n="74" d="100"/>
          <a:sy n="74" d="100"/>
        </p:scale>
        <p:origin x="272" y="168"/>
      </p:cViewPr>
      <p:guideLst/>
    </p:cSldViewPr>
  </p:slideViewPr>
  <p:notesTextViewPr>
    <p:cViewPr>
      <p:scale>
        <a:sx n="85" d="100"/>
        <a:sy n="8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FBD60B-700F-E444-B34D-C309C847F2F0}" type="datetimeFigureOut">
              <a:rPr lang="en-US" smtClean="0"/>
              <a:t>4/10/19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E7342C-9684-7B41-82C5-AEC6B7E1024E}" type="slidenum">
              <a:rPr lang="en-US" smtClean="0"/>
              <a:t>‹#›</a:t>
            </a:fld>
            <a:endParaRPr lang="en-US"/>
          </a:p>
        </p:txBody>
      </p:sp>
    </p:spTree>
    <p:extLst>
      <p:ext uri="{BB962C8B-B14F-4D97-AF65-F5344CB8AC3E}">
        <p14:creationId xmlns:p14="http://schemas.microsoft.com/office/powerpoint/2010/main" val="815149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1</a:t>
            </a:fld>
            <a:endParaRPr lang="en-US"/>
          </a:p>
        </p:txBody>
      </p:sp>
    </p:spTree>
    <p:extLst>
      <p:ext uri="{BB962C8B-B14F-4D97-AF65-F5344CB8AC3E}">
        <p14:creationId xmlns:p14="http://schemas.microsoft.com/office/powerpoint/2010/main" val="2145918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17</a:t>
            </a:fld>
            <a:endParaRPr lang="en-US"/>
          </a:p>
        </p:txBody>
      </p:sp>
    </p:spTree>
    <p:extLst>
      <p:ext uri="{BB962C8B-B14F-4D97-AF65-F5344CB8AC3E}">
        <p14:creationId xmlns:p14="http://schemas.microsoft.com/office/powerpoint/2010/main" val="1220178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23</a:t>
            </a:fld>
            <a:endParaRPr lang="en-US"/>
          </a:p>
        </p:txBody>
      </p:sp>
    </p:spTree>
    <p:extLst>
      <p:ext uri="{BB962C8B-B14F-4D97-AF65-F5344CB8AC3E}">
        <p14:creationId xmlns:p14="http://schemas.microsoft.com/office/powerpoint/2010/main" val="4069610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research involves mammalian cell culture. In particular, we chose to perform the experiments on a MCF10A Breast Cancer Cell line. This type of cancer has a high incidence of p53 mutations, which is important for the type of treatments that were being tested. Overall, this type of cancer is widespread and is diagnosed in 1 in 8 women. Treatments for this cancer vary based on the individual case as well as the progression of the cancer. Chemotherapy is a very common treatment for patients in the third or fourth stage.  </a:t>
            </a:r>
          </a:p>
        </p:txBody>
      </p:sp>
      <p:sp>
        <p:nvSpPr>
          <p:cNvPr id="4" name="Slide Number Placeholder 3"/>
          <p:cNvSpPr>
            <a:spLocks noGrp="1"/>
          </p:cNvSpPr>
          <p:nvPr>
            <p:ph type="sldNum" sz="quarter" idx="10"/>
          </p:nvPr>
        </p:nvSpPr>
        <p:spPr/>
        <p:txBody>
          <a:bodyPr/>
          <a:lstStyle/>
          <a:p>
            <a:fld id="{6FE7342C-9684-7B41-82C5-AEC6B7E1024E}" type="slidenum">
              <a:rPr lang="en-US" smtClean="0"/>
              <a:t>3</a:t>
            </a:fld>
            <a:endParaRPr lang="en-US"/>
          </a:p>
        </p:txBody>
      </p:sp>
    </p:spTree>
    <p:extLst>
      <p:ext uri="{BB962C8B-B14F-4D97-AF65-F5344CB8AC3E}">
        <p14:creationId xmlns:p14="http://schemas.microsoft.com/office/powerpoint/2010/main" val="1564883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chemotherapeutic drug in my research is Paclitaxel, which is a microtubule inhibiting drug that kills cells that are actively dividing as they enter mitosis. As you probably already know, chemotherapy has many adverse side effects. This because both healthy cells as well as cancerous cells are actively dividing, and therefore affected by chemotherapies such as paclitaxel. This nonselective nature of chemotherapy limits the concentrations that can be used for treatments. </a:t>
            </a:r>
          </a:p>
        </p:txBody>
      </p:sp>
      <p:sp>
        <p:nvSpPr>
          <p:cNvPr id="4" name="Slide Number Placeholder 3"/>
          <p:cNvSpPr>
            <a:spLocks noGrp="1"/>
          </p:cNvSpPr>
          <p:nvPr>
            <p:ph type="sldNum" sz="quarter" idx="10"/>
          </p:nvPr>
        </p:nvSpPr>
        <p:spPr/>
        <p:txBody>
          <a:bodyPr/>
          <a:lstStyle/>
          <a:p>
            <a:fld id="{6FE7342C-9684-7B41-82C5-AEC6B7E1024E}" type="slidenum">
              <a:rPr lang="en-US" smtClean="0"/>
              <a:t>4</a:t>
            </a:fld>
            <a:endParaRPr lang="en-US"/>
          </a:p>
        </p:txBody>
      </p:sp>
    </p:spTree>
    <p:extLst>
      <p:ext uri="{BB962C8B-B14F-4D97-AF65-F5344CB8AC3E}">
        <p14:creationId xmlns:p14="http://schemas.microsoft.com/office/powerpoint/2010/main" val="1044890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p53 pathway is very important in preventing tumor formation. When stress occurs and mutations arise, the cell goes through the p53 pathway. When cell is </a:t>
            </a:r>
            <a:r>
              <a:rPr lang="en-US" b="1" dirty="0"/>
              <a:t>not </a:t>
            </a:r>
            <a:r>
              <a:rPr lang="en-US" dirty="0"/>
              <a:t>under stress, Mdm2 is bound to p53 and acts as a negative regulator. P53 levels are low. When cell </a:t>
            </a:r>
            <a:r>
              <a:rPr lang="en-US" b="1" dirty="0"/>
              <a:t>is</a:t>
            </a:r>
            <a:r>
              <a:rPr lang="en-US" dirty="0"/>
              <a:t> under stress, kinases phosphorylate the Mdm2 complex to disrupt the binding which results in the accumulation of active p53, which binds DNA and activates expression of the p21 gene. The outcome of this is apoptosis or cell cycle arrest</a:t>
            </a:r>
          </a:p>
          <a:p>
            <a:r>
              <a:rPr lang="en-US" dirty="0"/>
              <a:t>This protects cells from passing their faulty genes on when they divide. However, if the mutation happens to be in the sequence that regulates this process, then the cell will no longer have this protective mechanism and will keep on dividing and form tumors. Due to the prevalence of p53 mutations, much research has gone into both therapeutic strategies to restore mutant to wild-type p53 and pretreatment of cancer cells with p53 activators, that arrest noncancerous p53-normal proliferating cells without impacting the cell cycle of cells with a p53 mutation, thus allowing for selective killing of cancerous cells. </a:t>
            </a:r>
          </a:p>
          <a:p>
            <a:endParaRPr lang="en-US" dirty="0"/>
          </a:p>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5</a:t>
            </a:fld>
            <a:endParaRPr lang="en-US"/>
          </a:p>
        </p:txBody>
      </p:sp>
    </p:spTree>
    <p:extLst>
      <p:ext uri="{BB962C8B-B14F-4D97-AF65-F5344CB8AC3E}">
        <p14:creationId xmlns:p14="http://schemas.microsoft.com/office/powerpoint/2010/main" val="2160136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a lot of these drugs work is through a pretreatment with a p53 activator before chemotherapy. Essentially how this dual treatment works is that you use a p53 activator in order to arrest normal cells without a p53 mutation. This stops their cell cycle progression, and thus allows for the chemotherapy to be selective against cancer cells, since they are actively dividing. </a:t>
            </a:r>
          </a:p>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6</a:t>
            </a:fld>
            <a:endParaRPr lang="en-US"/>
          </a:p>
        </p:txBody>
      </p:sp>
    </p:spTree>
    <p:extLst>
      <p:ext uri="{BB962C8B-B14F-4D97-AF65-F5344CB8AC3E}">
        <p14:creationId xmlns:p14="http://schemas.microsoft.com/office/powerpoint/2010/main" val="559246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7</a:t>
            </a:fld>
            <a:endParaRPr lang="en-US"/>
          </a:p>
        </p:txBody>
      </p:sp>
    </p:spTree>
    <p:extLst>
      <p:ext uri="{BB962C8B-B14F-4D97-AF65-F5344CB8AC3E}">
        <p14:creationId xmlns:p14="http://schemas.microsoft.com/office/powerpoint/2010/main" val="2994605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8</a:t>
            </a:fld>
            <a:endParaRPr lang="en-US"/>
          </a:p>
        </p:txBody>
      </p:sp>
    </p:spTree>
    <p:extLst>
      <p:ext uri="{BB962C8B-B14F-4D97-AF65-F5344CB8AC3E}">
        <p14:creationId xmlns:p14="http://schemas.microsoft.com/office/powerpoint/2010/main" val="2391999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various parts of the pathway that can be targeted for these types of treatments. Many drugs are in different stages in their progress toward use in the clinic, but scientists are always looking for more p53 compounds and treatment combinations for the various types of cancer to discover the most effective treatment. </a:t>
            </a:r>
          </a:p>
        </p:txBody>
      </p:sp>
      <p:sp>
        <p:nvSpPr>
          <p:cNvPr id="4" name="Slide Number Placeholder 3"/>
          <p:cNvSpPr>
            <a:spLocks noGrp="1"/>
          </p:cNvSpPr>
          <p:nvPr>
            <p:ph type="sldNum" sz="quarter" idx="10"/>
          </p:nvPr>
        </p:nvSpPr>
        <p:spPr/>
        <p:txBody>
          <a:bodyPr/>
          <a:lstStyle/>
          <a:p>
            <a:fld id="{6FE7342C-9684-7B41-82C5-AEC6B7E1024E}" type="slidenum">
              <a:rPr lang="en-US" smtClean="0"/>
              <a:t>9</a:t>
            </a:fld>
            <a:endParaRPr lang="en-US"/>
          </a:p>
        </p:txBody>
      </p:sp>
    </p:spTree>
    <p:extLst>
      <p:ext uri="{BB962C8B-B14F-4D97-AF65-F5344CB8AC3E}">
        <p14:creationId xmlns:p14="http://schemas.microsoft.com/office/powerpoint/2010/main" val="1617374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7342C-9684-7B41-82C5-AEC6B7E1024E}" type="slidenum">
              <a:rPr lang="en-US" smtClean="0"/>
              <a:t>12</a:t>
            </a:fld>
            <a:endParaRPr lang="en-US"/>
          </a:p>
        </p:txBody>
      </p:sp>
    </p:spTree>
    <p:extLst>
      <p:ext uri="{BB962C8B-B14F-4D97-AF65-F5344CB8AC3E}">
        <p14:creationId xmlns:p14="http://schemas.microsoft.com/office/powerpoint/2010/main" val="1672476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77EF385-9123-FF45-9E71-5DA5B50CD65D}" type="datetimeFigureOut">
              <a:rPr lang="en-US" smtClean="0"/>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9B4A3-9AC1-324C-82F4-115DD9D84A2B}"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617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7EF385-9123-FF45-9E71-5DA5B50CD65D}" type="datetimeFigureOut">
              <a:rPr lang="en-US" smtClean="0"/>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1970211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7EF385-9123-FF45-9E71-5DA5B50CD65D}" type="datetimeFigureOut">
              <a:rPr lang="en-US" smtClean="0"/>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9B4A3-9AC1-324C-82F4-115DD9D84A2B}"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5595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7EF385-9123-FF45-9E71-5DA5B50CD65D}" type="datetimeFigureOut">
              <a:rPr lang="en-US" smtClean="0"/>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1568256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7EF385-9123-FF45-9E71-5DA5B50CD65D}" type="datetimeFigureOut">
              <a:rPr lang="en-US" smtClean="0"/>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89B4A3-9AC1-324C-82F4-115DD9D84A2B}"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035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7EF385-9123-FF45-9E71-5DA5B50CD65D}" type="datetimeFigureOut">
              <a:rPr lang="en-US" smtClean="0"/>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4053275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7EF385-9123-FF45-9E71-5DA5B50CD65D}" type="datetimeFigureOut">
              <a:rPr lang="en-US" smtClean="0"/>
              <a:t>4/10/19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169845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7EF385-9123-FF45-9E71-5DA5B50CD65D}" type="datetimeFigureOut">
              <a:rPr lang="en-US" smtClean="0"/>
              <a:t>4/10/19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238695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7EF385-9123-FF45-9E71-5DA5B50CD65D}" type="datetimeFigureOut">
              <a:rPr lang="en-US" smtClean="0"/>
              <a:t>4/10/19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2760568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77EF385-9123-FF45-9E71-5DA5B50CD65D}" type="datetimeFigureOut">
              <a:rPr lang="en-US" smtClean="0"/>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9B4A3-9AC1-324C-82F4-115DD9D84A2B}" type="slidenum">
              <a:rPr lang="en-US" smtClean="0"/>
              <a:t>‹#›</a:t>
            </a:fld>
            <a:endParaRPr lang="en-US"/>
          </a:p>
        </p:txBody>
      </p:sp>
    </p:spTree>
    <p:extLst>
      <p:ext uri="{BB962C8B-B14F-4D97-AF65-F5344CB8AC3E}">
        <p14:creationId xmlns:p14="http://schemas.microsoft.com/office/powerpoint/2010/main" val="355782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7EF385-9123-FF45-9E71-5DA5B50CD65D}" type="datetimeFigureOut">
              <a:rPr lang="en-US" smtClean="0"/>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89B4A3-9AC1-324C-82F4-115DD9D84A2B}" type="slidenum">
              <a:rPr lang="en-US" smtClean="0"/>
              <a:t>‹#›</a:t>
            </a:fld>
            <a:endParaRPr 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698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1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A77EF385-9123-FF45-9E71-5DA5B50CD65D}" type="datetimeFigureOut">
              <a:rPr lang="en-US" smtClean="0"/>
              <a:t>4/10/19</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6A89B4A3-9AC1-324C-82F4-115DD9D84A2B}"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31007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22E2B0-23B2-0045-BC87-4B870B6D07BD}"/>
              </a:ext>
            </a:extLst>
          </p:cNvPr>
          <p:cNvPicPr>
            <a:picLocks noChangeAspect="1"/>
          </p:cNvPicPr>
          <p:nvPr/>
        </p:nvPicPr>
        <p:blipFill rotWithShape="1">
          <a:blip r:embed="rId3">
            <a:alphaModFix amt="45000"/>
            <a:extLst/>
          </a:blip>
          <a:srcRect t="15436" r="-1" b="9544"/>
          <a:stretch/>
        </p:blipFill>
        <p:spPr>
          <a:xfrm>
            <a:off x="20" y="-1"/>
            <a:ext cx="12188932" cy="6858000"/>
          </a:xfrm>
          <a:prstGeom prst="rect">
            <a:avLst/>
          </a:prstGeom>
        </p:spPr>
      </p:pic>
      <p:sp>
        <p:nvSpPr>
          <p:cNvPr id="4" name="Rectangle 3">
            <a:extLst>
              <a:ext uri="{FF2B5EF4-FFF2-40B4-BE49-F238E27FC236}">
                <a16:creationId xmlns:a16="http://schemas.microsoft.com/office/drawing/2014/main" id="{C913519B-1105-4541-B26B-33E10849F125}"/>
              </a:ext>
            </a:extLst>
          </p:cNvPr>
          <p:cNvSpPr/>
          <p:nvPr/>
        </p:nvSpPr>
        <p:spPr>
          <a:xfrm>
            <a:off x="1737853" y="1048907"/>
            <a:ext cx="8713265" cy="2862322"/>
          </a:xfrm>
          <a:prstGeom prst="rect">
            <a:avLst/>
          </a:prstGeom>
          <a:noFill/>
        </p:spPr>
        <p:txBody>
          <a:bodyPr wrap="square" lIns="91440" tIns="45720" rIns="91440" bIns="45720">
            <a:spAutoFit/>
          </a:bodyPr>
          <a:lstStyle/>
          <a:p>
            <a:pPr algn="ct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Study of alpha </a:t>
            </a:r>
            <a:r>
              <a:rPr lang="en-US" sz="4500" b="1" cap="none" spc="0" dirty="0" err="1">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mangostin</a:t>
            </a: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 </a:t>
            </a:r>
          </a:p>
          <a:p>
            <a:pPr algn="ct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as a </a:t>
            </a:r>
            <a:r>
              <a:rPr lang="en-US" sz="4500" b="1" cap="none" spc="0" dirty="0" err="1">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chemoprotective</a:t>
            </a: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 agent for </a:t>
            </a:r>
          </a:p>
          <a:p>
            <a:pPr algn="ct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breast cancer via activation </a:t>
            </a:r>
          </a:p>
          <a:p>
            <a:pPr algn="ctr"/>
            <a:r>
              <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Helvetica" pitchFamily="2" charset="0"/>
              </a:rPr>
              <a:t>of the p53 pathway</a:t>
            </a:r>
            <a:endParaRPr lang="en-US" sz="45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9" name="Subtitle 8">
            <a:extLst>
              <a:ext uri="{FF2B5EF4-FFF2-40B4-BE49-F238E27FC236}">
                <a16:creationId xmlns:a16="http://schemas.microsoft.com/office/drawing/2014/main" id="{31DC1137-C5F7-3541-BB93-65BD21BF6EAA}"/>
              </a:ext>
            </a:extLst>
          </p:cNvPr>
          <p:cNvSpPr>
            <a:spLocks noGrp="1"/>
          </p:cNvSpPr>
          <p:nvPr>
            <p:ph type="subTitle" idx="1"/>
          </p:nvPr>
        </p:nvSpPr>
        <p:spPr/>
        <p:txBody>
          <a:bodyPr/>
          <a:lstStyle/>
          <a:p>
            <a:r>
              <a:rPr lang="en-US" dirty="0">
                <a:solidFill>
                  <a:schemeClr val="bg1"/>
                </a:solidFill>
              </a:rPr>
              <a:t>Vanessa Van Oost</a:t>
            </a:r>
          </a:p>
          <a:p>
            <a:r>
              <a:rPr lang="en-US" dirty="0">
                <a:solidFill>
                  <a:schemeClr val="bg1"/>
                </a:solidFill>
              </a:rPr>
              <a:t>Mentored by</a:t>
            </a:r>
          </a:p>
          <a:p>
            <a:r>
              <a:rPr lang="en-US" dirty="0">
                <a:solidFill>
                  <a:schemeClr val="bg1"/>
                </a:solidFill>
              </a:rPr>
              <a:t>Dr. Gregory Long</a:t>
            </a:r>
          </a:p>
        </p:txBody>
      </p:sp>
    </p:spTree>
    <p:extLst>
      <p:ext uri="{BB962C8B-B14F-4D97-AF65-F5344CB8AC3E}">
        <p14:creationId xmlns:p14="http://schemas.microsoft.com/office/powerpoint/2010/main" val="208798692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14A4A-93CF-6D46-8B78-7D4ADCCB872C}"/>
              </a:ext>
            </a:extLst>
          </p:cNvPr>
          <p:cNvSpPr>
            <a:spLocks noGrp="1"/>
          </p:cNvSpPr>
          <p:nvPr>
            <p:ph type="title"/>
          </p:nvPr>
        </p:nvSpPr>
        <p:spPr/>
        <p:txBody>
          <a:bodyPr/>
          <a:lstStyle/>
          <a:p>
            <a:r>
              <a:rPr lang="en-US" dirty="0"/>
              <a:t>Previous research</a:t>
            </a:r>
          </a:p>
        </p:txBody>
      </p:sp>
      <p:sp>
        <p:nvSpPr>
          <p:cNvPr id="3" name="Content Placeholder 2">
            <a:extLst>
              <a:ext uri="{FF2B5EF4-FFF2-40B4-BE49-F238E27FC236}">
                <a16:creationId xmlns:a16="http://schemas.microsoft.com/office/drawing/2014/main" id="{3BC5369A-22B3-4E4E-BBCC-A13FAF882EB1}"/>
              </a:ext>
            </a:extLst>
          </p:cNvPr>
          <p:cNvSpPr>
            <a:spLocks noGrp="1"/>
          </p:cNvSpPr>
          <p:nvPr>
            <p:ph idx="1"/>
          </p:nvPr>
        </p:nvSpPr>
        <p:spPr/>
        <p:txBody>
          <a:bodyPr>
            <a:normAutofit fontScale="62500" lnSpcReduction="20000"/>
          </a:bodyPr>
          <a:lstStyle/>
          <a:p>
            <a:pPr>
              <a:buFont typeface="Arial" panose="020B0604020202020204" pitchFamily="34" charset="0"/>
              <a:buChar char="•"/>
            </a:pPr>
            <a:r>
              <a:rPr lang="en-US" sz="3200" dirty="0"/>
              <a:t>p53 activators</a:t>
            </a:r>
          </a:p>
          <a:p>
            <a:pPr lvl="1">
              <a:buFont typeface="Arial" panose="020B0604020202020204" pitchFamily="34" charset="0"/>
              <a:buChar char="•"/>
            </a:pPr>
            <a:r>
              <a:rPr lang="en-US" sz="2900" dirty="0"/>
              <a:t>induction of a reversible protective </a:t>
            </a:r>
            <a:r>
              <a:rPr lang="en-US" sz="2900" b="1" dirty="0"/>
              <a:t>growth arrest </a:t>
            </a:r>
            <a:r>
              <a:rPr lang="en-US" sz="2900" dirty="0"/>
              <a:t>in normal cells and in the </a:t>
            </a:r>
            <a:r>
              <a:rPr lang="en-US" sz="2900" b="1" dirty="0"/>
              <a:t>enhancement</a:t>
            </a:r>
            <a:r>
              <a:rPr lang="en-US" sz="2900" dirty="0"/>
              <a:t> of the activity of chemotherapeutic drug induced killing of p53 positive human tumor cells</a:t>
            </a:r>
          </a:p>
          <a:p>
            <a:pPr marL="128016" lvl="1" indent="0">
              <a:buNone/>
            </a:pPr>
            <a:endParaRPr lang="en-US" sz="2900" b="1" dirty="0"/>
          </a:p>
          <a:p>
            <a:pPr marL="128016" lvl="1" indent="0">
              <a:buNone/>
            </a:pPr>
            <a:r>
              <a:rPr lang="en-US" sz="2900" b="1" dirty="0"/>
              <a:t>Examples</a:t>
            </a:r>
          </a:p>
          <a:p>
            <a:pPr>
              <a:buFont typeface="Arial" panose="020B0604020202020204" pitchFamily="34" charset="0"/>
              <a:buChar char="•"/>
            </a:pPr>
            <a:r>
              <a:rPr lang="en-US" sz="3200" dirty="0"/>
              <a:t>Nutlin-3</a:t>
            </a:r>
          </a:p>
          <a:p>
            <a:pPr lvl="1">
              <a:buFont typeface="Arial" panose="020B0604020202020204" pitchFamily="34" charset="0"/>
              <a:buChar char="•"/>
            </a:pPr>
            <a:r>
              <a:rPr lang="en-US" sz="2900" dirty="0"/>
              <a:t>MDM2 functional inhibition </a:t>
            </a:r>
          </a:p>
          <a:p>
            <a:pPr lvl="1">
              <a:buFont typeface="Arial" panose="020B0604020202020204" pitchFamily="34" charset="0"/>
              <a:buChar char="•"/>
            </a:pPr>
            <a:r>
              <a:rPr lang="en-US" sz="2900" dirty="0"/>
              <a:t>Has shown pre-clinical efficacy</a:t>
            </a:r>
          </a:p>
          <a:p>
            <a:pPr>
              <a:buFont typeface="Arial" panose="020B0604020202020204" pitchFamily="34" charset="0"/>
              <a:buChar char="•"/>
            </a:pPr>
            <a:r>
              <a:rPr lang="en-US" sz="3200" dirty="0" err="1"/>
              <a:t>Actinomycin</a:t>
            </a:r>
            <a:r>
              <a:rPr lang="en-US" sz="3200" dirty="0"/>
              <a:t> D</a:t>
            </a:r>
          </a:p>
          <a:p>
            <a:pPr lvl="1">
              <a:buFont typeface="Arial" panose="020B0604020202020204" pitchFamily="34" charset="0"/>
              <a:buChar char="•"/>
            </a:pPr>
            <a:r>
              <a:rPr lang="en-US" sz="2900" dirty="0"/>
              <a:t>Known DNA interacting transcription blocker with anti-cancer activity </a:t>
            </a:r>
          </a:p>
          <a:p>
            <a:pPr lvl="1">
              <a:buFont typeface="Arial" panose="020B0604020202020204" pitchFamily="34" charset="0"/>
              <a:buChar char="•"/>
            </a:pPr>
            <a:r>
              <a:rPr lang="en-US" sz="3200" dirty="0"/>
              <a:t>Low concentration protective effects</a:t>
            </a:r>
          </a:p>
          <a:p>
            <a:r>
              <a:rPr lang="en-US" sz="3200" b="1" dirty="0"/>
              <a:t>An intense analysis of clinical data will be required to develop the optimal combination and schedule for these protocols.</a:t>
            </a:r>
          </a:p>
          <a:p>
            <a:endParaRPr lang="en-US" dirty="0"/>
          </a:p>
        </p:txBody>
      </p:sp>
      <p:sp>
        <p:nvSpPr>
          <p:cNvPr id="4" name="TextBox 3">
            <a:extLst>
              <a:ext uri="{FF2B5EF4-FFF2-40B4-BE49-F238E27FC236}">
                <a16:creationId xmlns:a16="http://schemas.microsoft.com/office/drawing/2014/main" id="{95A3F8EE-C77B-6549-97F6-D7C52CCD36F5}"/>
              </a:ext>
            </a:extLst>
          </p:cNvPr>
          <p:cNvSpPr txBox="1"/>
          <p:nvPr/>
        </p:nvSpPr>
        <p:spPr>
          <a:xfrm>
            <a:off x="8970862" y="6581001"/>
            <a:ext cx="3221138" cy="553998"/>
          </a:xfrm>
          <a:prstGeom prst="rect">
            <a:avLst/>
          </a:prstGeom>
          <a:noFill/>
        </p:spPr>
        <p:txBody>
          <a:bodyPr wrap="none" rtlCol="0">
            <a:spAutoFit/>
          </a:bodyPr>
          <a:lstStyle/>
          <a:p>
            <a:r>
              <a:rPr lang="en-US" sz="1200" dirty="0"/>
              <a:t>Cold Spring </a:t>
            </a:r>
            <a:r>
              <a:rPr lang="en-US" sz="1200" dirty="0" err="1"/>
              <a:t>Harb</a:t>
            </a:r>
            <a:r>
              <a:rPr lang="en-US" sz="1200" dirty="0"/>
              <a:t> </a:t>
            </a:r>
            <a:r>
              <a:rPr lang="en-US" sz="1200" dirty="0" err="1"/>
              <a:t>Perspect</a:t>
            </a:r>
            <a:r>
              <a:rPr lang="en-US" sz="1200" dirty="0"/>
              <a:t> </a:t>
            </a:r>
            <a:r>
              <a:rPr lang="en-US" sz="1200" dirty="0" err="1"/>
              <a:t>Biol</a:t>
            </a:r>
            <a:r>
              <a:rPr lang="en-US" sz="1200" dirty="0"/>
              <a:t> 2010;2:a001222</a:t>
            </a:r>
          </a:p>
          <a:p>
            <a:endParaRPr lang="en-US" dirty="0"/>
          </a:p>
        </p:txBody>
      </p:sp>
    </p:spTree>
    <p:extLst>
      <p:ext uri="{BB962C8B-B14F-4D97-AF65-F5344CB8AC3E}">
        <p14:creationId xmlns:p14="http://schemas.microsoft.com/office/powerpoint/2010/main" val="4019386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7C399-81ED-DB4D-858C-C85CC9E9FE2C}"/>
              </a:ext>
            </a:extLst>
          </p:cNvPr>
          <p:cNvSpPr>
            <a:spLocks noGrp="1"/>
          </p:cNvSpPr>
          <p:nvPr>
            <p:ph type="title"/>
          </p:nvPr>
        </p:nvSpPr>
        <p:spPr/>
        <p:txBody>
          <a:bodyPr/>
          <a:lstStyle/>
          <a:p>
            <a:r>
              <a:rPr lang="en-US" dirty="0"/>
              <a:t>Previous Research</a:t>
            </a:r>
          </a:p>
        </p:txBody>
      </p:sp>
      <p:pic>
        <p:nvPicPr>
          <p:cNvPr id="5" name="Picture 4">
            <a:extLst>
              <a:ext uri="{FF2B5EF4-FFF2-40B4-BE49-F238E27FC236}">
                <a16:creationId xmlns:a16="http://schemas.microsoft.com/office/drawing/2014/main" id="{D677FE05-9C9B-6942-9D8E-FD7E1513D9B7}"/>
              </a:ext>
            </a:extLst>
          </p:cNvPr>
          <p:cNvPicPr>
            <a:picLocks noChangeAspect="1"/>
          </p:cNvPicPr>
          <p:nvPr/>
        </p:nvPicPr>
        <p:blipFill rotWithShape="1">
          <a:blip r:embed="rId2"/>
          <a:srcRect l="2585" t="4758" r="747"/>
          <a:stretch/>
        </p:blipFill>
        <p:spPr>
          <a:xfrm>
            <a:off x="2826170" y="2292603"/>
            <a:ext cx="6115987" cy="2850295"/>
          </a:xfrm>
          <a:prstGeom prst="rect">
            <a:avLst/>
          </a:prstGeom>
        </p:spPr>
      </p:pic>
      <p:sp>
        <p:nvSpPr>
          <p:cNvPr id="6" name="TextBox 5">
            <a:extLst>
              <a:ext uri="{FF2B5EF4-FFF2-40B4-BE49-F238E27FC236}">
                <a16:creationId xmlns:a16="http://schemas.microsoft.com/office/drawing/2014/main" id="{8F563A66-5BF4-C54A-AD97-FCDA4619CCAA}"/>
              </a:ext>
            </a:extLst>
          </p:cNvPr>
          <p:cNvSpPr txBox="1"/>
          <p:nvPr/>
        </p:nvSpPr>
        <p:spPr>
          <a:xfrm>
            <a:off x="4574445" y="5350669"/>
            <a:ext cx="2619435" cy="369332"/>
          </a:xfrm>
          <a:prstGeom prst="rect">
            <a:avLst/>
          </a:prstGeom>
          <a:noFill/>
        </p:spPr>
        <p:txBody>
          <a:bodyPr wrap="none" rtlCol="0">
            <a:spAutoFit/>
          </a:bodyPr>
          <a:lstStyle/>
          <a:p>
            <a:r>
              <a:rPr lang="en-US" dirty="0"/>
              <a:t>P53 normal BHK Cell Line</a:t>
            </a:r>
            <a:r>
              <a:rPr lang="en-US" baseline="30000" dirty="0"/>
              <a:t>1</a:t>
            </a:r>
            <a:endParaRPr lang="en-US" dirty="0"/>
          </a:p>
        </p:txBody>
      </p:sp>
      <p:sp>
        <p:nvSpPr>
          <p:cNvPr id="7" name="TextBox 6">
            <a:extLst>
              <a:ext uri="{FF2B5EF4-FFF2-40B4-BE49-F238E27FC236}">
                <a16:creationId xmlns:a16="http://schemas.microsoft.com/office/drawing/2014/main" id="{063AA09D-E9B4-BF47-ACF7-9A13C8DA5069}"/>
              </a:ext>
            </a:extLst>
          </p:cNvPr>
          <p:cNvSpPr txBox="1"/>
          <p:nvPr/>
        </p:nvSpPr>
        <p:spPr>
          <a:xfrm>
            <a:off x="10118828" y="6510528"/>
            <a:ext cx="1543179" cy="276999"/>
          </a:xfrm>
          <a:prstGeom prst="rect">
            <a:avLst/>
          </a:prstGeom>
          <a:noFill/>
        </p:spPr>
        <p:txBody>
          <a:bodyPr wrap="none" rtlCol="0">
            <a:spAutoFit/>
          </a:bodyPr>
          <a:lstStyle/>
          <a:p>
            <a:r>
              <a:rPr lang="en-US" sz="1200" dirty="0"/>
              <a:t>1. </a:t>
            </a:r>
            <a:r>
              <a:rPr lang="en-US" sz="1200" dirty="0" err="1"/>
              <a:t>Wojciehowski</a:t>
            </a:r>
            <a:r>
              <a:rPr lang="en-US" sz="1200" dirty="0"/>
              <a:t> 2017</a:t>
            </a:r>
          </a:p>
        </p:txBody>
      </p:sp>
      <p:sp>
        <p:nvSpPr>
          <p:cNvPr id="8" name="TextBox 7">
            <a:extLst>
              <a:ext uri="{FF2B5EF4-FFF2-40B4-BE49-F238E27FC236}">
                <a16:creationId xmlns:a16="http://schemas.microsoft.com/office/drawing/2014/main" id="{2A3D0D52-AD8F-804B-88BB-21DE7634822D}"/>
              </a:ext>
            </a:extLst>
          </p:cNvPr>
          <p:cNvSpPr txBox="1"/>
          <p:nvPr/>
        </p:nvSpPr>
        <p:spPr>
          <a:xfrm>
            <a:off x="2304656" y="5971480"/>
            <a:ext cx="7159011" cy="523220"/>
          </a:xfrm>
          <a:prstGeom prst="rect">
            <a:avLst/>
          </a:prstGeom>
          <a:noFill/>
        </p:spPr>
        <p:txBody>
          <a:bodyPr wrap="square" rtlCol="0">
            <a:spAutoFit/>
          </a:bodyPr>
          <a:lstStyle/>
          <a:p>
            <a:r>
              <a:rPr lang="en-US" sz="2800" dirty="0"/>
              <a:t>How will this treatment affect p53 mutated cells?</a:t>
            </a:r>
          </a:p>
        </p:txBody>
      </p:sp>
    </p:spTree>
    <p:extLst>
      <p:ext uri="{BB962C8B-B14F-4D97-AF65-F5344CB8AC3E}">
        <p14:creationId xmlns:p14="http://schemas.microsoft.com/office/powerpoint/2010/main" val="3653488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80BE9B-2849-495A-AB0E-E80D71B324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9936"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CBBF3A-CC7D-E346-8FB8-B29228B819A9}"/>
              </a:ext>
            </a:extLst>
          </p:cNvPr>
          <p:cNvSpPr>
            <a:spLocks noGrp="1"/>
          </p:cNvSpPr>
          <p:nvPr>
            <p:ph type="title"/>
          </p:nvPr>
        </p:nvSpPr>
        <p:spPr>
          <a:xfrm>
            <a:off x="310039" y="640080"/>
            <a:ext cx="3429855" cy="5613236"/>
          </a:xfrm>
        </p:spPr>
        <p:txBody>
          <a:bodyPr vert="horz" lIns="91440" tIns="45720" rIns="91440" bIns="45720" rtlCol="0" anchor="ctr">
            <a:normAutofit/>
          </a:bodyPr>
          <a:lstStyle/>
          <a:p>
            <a:r>
              <a:rPr lang="en-US" kern="1200" cap="all" spc="100" baseline="0" dirty="0">
                <a:solidFill>
                  <a:srgbClr val="FFFFFF"/>
                </a:solidFill>
                <a:latin typeface="+mj-lt"/>
                <a:ea typeface="+mj-ea"/>
                <a:cs typeface="+mj-cs"/>
              </a:rPr>
              <a:t>Methods: Culturing of MCF10A Cells</a:t>
            </a:r>
          </a:p>
        </p:txBody>
      </p:sp>
      <p:sp>
        <p:nvSpPr>
          <p:cNvPr id="5" name="TextBox 4">
            <a:extLst>
              <a:ext uri="{FF2B5EF4-FFF2-40B4-BE49-F238E27FC236}">
                <a16:creationId xmlns:a16="http://schemas.microsoft.com/office/drawing/2014/main" id="{AD3900B8-BDD2-E647-B4EE-DCE5C186CF65}"/>
              </a:ext>
            </a:extLst>
          </p:cNvPr>
          <p:cNvSpPr txBox="1"/>
          <p:nvPr/>
        </p:nvSpPr>
        <p:spPr>
          <a:xfrm>
            <a:off x="4699818" y="640080"/>
            <a:ext cx="7172138" cy="3745107"/>
          </a:xfrm>
          <a:prstGeom prst="rect">
            <a:avLst/>
          </a:prstGeom>
        </p:spPr>
        <p:txBody>
          <a:bodyPr vert="horz" lIns="45720" tIns="45720" rIns="45720" bIns="45720" rtlCol="0">
            <a:normAutofit fontScale="92500"/>
          </a:bodyPr>
          <a:lstStyle/>
          <a:p>
            <a:pPr>
              <a:lnSpc>
                <a:spcPct val="90000"/>
              </a:lnSpc>
              <a:spcAft>
                <a:spcPts val="600"/>
              </a:spcAft>
              <a:buClr>
                <a:schemeClr val="accent2"/>
              </a:buClr>
              <a:buFont typeface="Arial" panose="020B0604020202020204" pitchFamily="34" charset="0"/>
              <a:buChar char="•"/>
            </a:pPr>
            <a:r>
              <a:rPr lang="en-US" sz="2400" dirty="0"/>
              <a:t>Cell lines: MCF10A p53 wildtype and knockout (-/-)</a:t>
            </a:r>
          </a:p>
          <a:p>
            <a:pPr lvl="1">
              <a:lnSpc>
                <a:spcPct val="90000"/>
              </a:lnSpc>
              <a:spcAft>
                <a:spcPts val="600"/>
              </a:spcAft>
              <a:buClr>
                <a:schemeClr val="accent2"/>
              </a:buClr>
              <a:buFont typeface="Arial" panose="020B0604020202020204" pitchFamily="34" charset="0"/>
              <a:buChar char="•"/>
            </a:pPr>
            <a:r>
              <a:rPr lang="en-US" sz="2400" dirty="0"/>
              <a:t>Media Components:1 L of DMEM/F12, 50 mL of horse serum, 29 mL of 50 m M Hydrocortisone Solution, 1.08 mL of Insulin Solution, 108 m L of Cholera toxin solution stored at 2–8 ° C, 10.8 m L of EGF solution (1 mg/mL) dissolved in 10 </a:t>
            </a:r>
            <a:r>
              <a:rPr lang="en-US" sz="2400" dirty="0" err="1"/>
              <a:t>mM</a:t>
            </a:r>
            <a:r>
              <a:rPr lang="en-US" sz="2400" dirty="0"/>
              <a:t> acetic acid, followed by 0.2 m m filtration. Solution was stored in aliquots at –20 ° C.</a:t>
            </a:r>
          </a:p>
          <a:p>
            <a:pPr marL="285750" indent="-285750">
              <a:lnSpc>
                <a:spcPct val="90000"/>
              </a:lnSpc>
              <a:spcAft>
                <a:spcPts val="600"/>
              </a:spcAft>
              <a:buClr>
                <a:schemeClr val="accent2"/>
              </a:buClr>
              <a:buFont typeface="Arial" panose="020B0604020202020204" pitchFamily="34" charset="0"/>
              <a:buChar char="•"/>
            </a:pPr>
            <a:r>
              <a:rPr lang="en-US" sz="2400" dirty="0"/>
              <a:t>Grow cells up in T25 cell flasks and subculture into 24 well treatment dishes for experiments</a:t>
            </a:r>
          </a:p>
          <a:p>
            <a:pPr marL="285750" indent="-285750">
              <a:lnSpc>
                <a:spcPct val="90000"/>
              </a:lnSpc>
              <a:spcAft>
                <a:spcPts val="600"/>
              </a:spcAft>
              <a:buClr>
                <a:schemeClr val="accent2"/>
              </a:buClr>
              <a:buFont typeface="Arial" panose="020B0604020202020204" pitchFamily="34" charset="0"/>
              <a:buChar char="•"/>
            </a:pPr>
            <a:r>
              <a:rPr lang="en-US" sz="2400" dirty="0"/>
              <a:t>Treat with media containing various concentrations of Alpha </a:t>
            </a:r>
            <a:r>
              <a:rPr lang="en-US" sz="2400" dirty="0" err="1"/>
              <a:t>Mangostin</a:t>
            </a:r>
            <a:r>
              <a:rPr lang="en-US" sz="2400" dirty="0"/>
              <a:t> and Paclitaxel</a:t>
            </a:r>
          </a:p>
        </p:txBody>
      </p:sp>
      <p:pic>
        <p:nvPicPr>
          <p:cNvPr id="4" name="Picture 3">
            <a:extLst>
              <a:ext uri="{FF2B5EF4-FFF2-40B4-BE49-F238E27FC236}">
                <a16:creationId xmlns:a16="http://schemas.microsoft.com/office/drawing/2014/main" id="{96D3C314-7726-C14C-A5C9-938938CC03B0}"/>
              </a:ext>
            </a:extLst>
          </p:cNvPr>
          <p:cNvPicPr>
            <a:picLocks noChangeAspect="1"/>
          </p:cNvPicPr>
          <p:nvPr/>
        </p:nvPicPr>
        <p:blipFill rotWithShape="1">
          <a:blip r:embed="rId3"/>
          <a:srcRect r="18294" b="-1"/>
          <a:stretch/>
        </p:blipFill>
        <p:spPr>
          <a:xfrm>
            <a:off x="6841263" y="4553084"/>
            <a:ext cx="2897258" cy="1685977"/>
          </a:xfrm>
          <a:prstGeom prst="rect">
            <a:avLst/>
          </a:prstGeom>
        </p:spPr>
      </p:pic>
    </p:spTree>
    <p:extLst>
      <p:ext uri="{BB962C8B-B14F-4D97-AF65-F5344CB8AC3E}">
        <p14:creationId xmlns:p14="http://schemas.microsoft.com/office/powerpoint/2010/main" val="2999292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BF3A-CC7D-E346-8FB8-B29228B819A9}"/>
              </a:ext>
            </a:extLst>
          </p:cNvPr>
          <p:cNvSpPr>
            <a:spLocks noGrp="1"/>
          </p:cNvSpPr>
          <p:nvPr>
            <p:ph type="title"/>
          </p:nvPr>
        </p:nvSpPr>
        <p:spPr/>
        <p:txBody>
          <a:bodyPr/>
          <a:lstStyle/>
          <a:p>
            <a:r>
              <a:rPr lang="en-US" dirty="0"/>
              <a:t>Methods: Determining the Toxicity of Alpha Mangostin and Paclitaxel</a:t>
            </a:r>
          </a:p>
        </p:txBody>
      </p:sp>
      <p:sp>
        <p:nvSpPr>
          <p:cNvPr id="3" name="Content Placeholder 2">
            <a:extLst>
              <a:ext uri="{FF2B5EF4-FFF2-40B4-BE49-F238E27FC236}">
                <a16:creationId xmlns:a16="http://schemas.microsoft.com/office/drawing/2014/main" id="{941A90A5-99EB-BE45-ACA3-B6C69844D03D}"/>
              </a:ext>
            </a:extLst>
          </p:cNvPr>
          <p:cNvSpPr>
            <a:spLocks noGrp="1"/>
          </p:cNvSpPr>
          <p:nvPr>
            <p:ph idx="1"/>
          </p:nvPr>
        </p:nvSpPr>
        <p:spPr/>
        <p:txBody>
          <a:bodyPr/>
          <a:lstStyle/>
          <a:p>
            <a:pPr>
              <a:buFont typeface="Arial" panose="020B0604020202020204" pitchFamily="34" charset="0"/>
              <a:buChar char="•"/>
            </a:pPr>
            <a:r>
              <a:rPr lang="en-US" sz="2800" dirty="0"/>
              <a:t>Perform various toxicity curves and dose response curves (24 hour) to determine concentration to use for the dual treatment</a:t>
            </a:r>
          </a:p>
          <a:p>
            <a:pPr>
              <a:buFont typeface="Arial" panose="020B0604020202020204" pitchFamily="34" charset="0"/>
              <a:buChar char="•"/>
            </a:pPr>
            <a:r>
              <a:rPr lang="en-US" sz="2800" dirty="0"/>
              <a:t>Treat cells with alpha mangostin (Day 1) and alpha mangostin and paclitaxel (Day 2) for both knock-out and wildtype cell lines</a:t>
            </a:r>
          </a:p>
          <a:p>
            <a:pPr>
              <a:buFont typeface="Arial" panose="020B0604020202020204" pitchFamily="34" charset="0"/>
              <a:buChar char="•"/>
            </a:pPr>
            <a:endParaRPr lang="en-US" sz="2800"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509127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D2745-226D-C844-B88C-4C9A44860900}"/>
              </a:ext>
            </a:extLst>
          </p:cNvPr>
          <p:cNvSpPr>
            <a:spLocks noGrp="1"/>
          </p:cNvSpPr>
          <p:nvPr>
            <p:ph type="title"/>
          </p:nvPr>
        </p:nvSpPr>
        <p:spPr>
          <a:xfrm>
            <a:off x="636805" y="640080"/>
            <a:ext cx="3378099" cy="3034857"/>
          </a:xfrm>
        </p:spPr>
        <p:txBody>
          <a:bodyPr vert="horz" lIns="91440" tIns="45720" rIns="91440" bIns="45720" rtlCol="0" anchor="b">
            <a:normAutofit/>
          </a:bodyPr>
          <a:lstStyle/>
          <a:p>
            <a:pPr algn="r"/>
            <a:r>
              <a:rPr lang="en-US" sz="4400" spc="200" dirty="0"/>
              <a:t>Methods: Fluorescent Cell Counting Program</a:t>
            </a:r>
            <a:br>
              <a:rPr lang="en-US" sz="4400" spc="200" dirty="0"/>
            </a:br>
            <a:endParaRPr lang="en-US" sz="3200" spc="200" dirty="0"/>
          </a:p>
        </p:txBody>
      </p:sp>
      <p:pic>
        <p:nvPicPr>
          <p:cNvPr id="7" name="Picture 6">
            <a:extLst>
              <a:ext uri="{FF2B5EF4-FFF2-40B4-BE49-F238E27FC236}">
                <a16:creationId xmlns:a16="http://schemas.microsoft.com/office/drawing/2014/main" id="{0EBEA785-E348-1241-BCF6-95F905624F4E}"/>
              </a:ext>
            </a:extLst>
          </p:cNvPr>
          <p:cNvPicPr>
            <a:picLocks noChangeAspect="1"/>
          </p:cNvPicPr>
          <p:nvPr/>
        </p:nvPicPr>
        <p:blipFill>
          <a:blip r:embed="rId2"/>
          <a:stretch>
            <a:fillRect/>
          </a:stretch>
        </p:blipFill>
        <p:spPr>
          <a:xfrm>
            <a:off x="4715602" y="523873"/>
            <a:ext cx="6904292" cy="5811228"/>
          </a:xfrm>
          <a:prstGeom prst="rect">
            <a:avLst/>
          </a:prstGeom>
        </p:spPr>
      </p:pic>
    </p:spTree>
    <p:extLst>
      <p:ext uri="{BB962C8B-B14F-4D97-AF65-F5344CB8AC3E}">
        <p14:creationId xmlns:p14="http://schemas.microsoft.com/office/powerpoint/2010/main" val="2967866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BC9FFD-123F-1F4B-BD8D-0A6F89D2F27C}"/>
              </a:ext>
            </a:extLst>
          </p:cNvPr>
          <p:cNvPicPr>
            <a:picLocks noChangeAspect="1"/>
          </p:cNvPicPr>
          <p:nvPr/>
        </p:nvPicPr>
        <p:blipFill>
          <a:blip r:embed="rId2"/>
          <a:stretch>
            <a:fillRect/>
          </a:stretch>
        </p:blipFill>
        <p:spPr>
          <a:xfrm>
            <a:off x="2022021" y="0"/>
            <a:ext cx="8147957" cy="6858000"/>
          </a:xfrm>
          <a:prstGeom prst="rect">
            <a:avLst/>
          </a:prstGeom>
        </p:spPr>
      </p:pic>
    </p:spTree>
    <p:extLst>
      <p:ext uri="{BB962C8B-B14F-4D97-AF65-F5344CB8AC3E}">
        <p14:creationId xmlns:p14="http://schemas.microsoft.com/office/powerpoint/2010/main" val="1976372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88725CD-130B-094E-A561-DF038F05BB8B}"/>
              </a:ext>
            </a:extLst>
          </p:cNvPr>
          <p:cNvPicPr>
            <a:picLocks noChangeAspect="1"/>
          </p:cNvPicPr>
          <p:nvPr/>
        </p:nvPicPr>
        <p:blipFill>
          <a:blip r:embed="rId2"/>
          <a:stretch>
            <a:fillRect/>
          </a:stretch>
        </p:blipFill>
        <p:spPr>
          <a:xfrm>
            <a:off x="2022021" y="0"/>
            <a:ext cx="8147957" cy="6858000"/>
          </a:xfrm>
          <a:prstGeom prst="rect">
            <a:avLst/>
          </a:prstGeom>
        </p:spPr>
      </p:pic>
    </p:spTree>
    <p:extLst>
      <p:ext uri="{BB962C8B-B14F-4D97-AF65-F5344CB8AC3E}">
        <p14:creationId xmlns:p14="http://schemas.microsoft.com/office/powerpoint/2010/main" val="2281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BF3A-CC7D-E346-8FB8-B29228B819A9}"/>
              </a:ext>
            </a:extLst>
          </p:cNvPr>
          <p:cNvSpPr>
            <a:spLocks noGrp="1"/>
          </p:cNvSpPr>
          <p:nvPr>
            <p:ph type="title"/>
          </p:nvPr>
        </p:nvSpPr>
        <p:spPr/>
        <p:txBody>
          <a:bodyPr/>
          <a:lstStyle/>
          <a:p>
            <a:r>
              <a:rPr lang="en-US" dirty="0"/>
              <a:t>Methods: Differentiating between viable, apoptotic, and necrotic cells </a:t>
            </a:r>
          </a:p>
        </p:txBody>
      </p:sp>
      <p:sp>
        <p:nvSpPr>
          <p:cNvPr id="3" name="Content Placeholder 2">
            <a:extLst>
              <a:ext uri="{FF2B5EF4-FFF2-40B4-BE49-F238E27FC236}">
                <a16:creationId xmlns:a16="http://schemas.microsoft.com/office/drawing/2014/main" id="{941A90A5-99EB-BE45-ACA3-B6C69844D03D}"/>
              </a:ext>
            </a:extLst>
          </p:cNvPr>
          <p:cNvSpPr>
            <a:spLocks noGrp="1"/>
          </p:cNvSpPr>
          <p:nvPr>
            <p:ph idx="1"/>
          </p:nvPr>
        </p:nvSpPr>
        <p:spPr/>
        <p:txBody>
          <a:bodyPr/>
          <a:lstStyle/>
          <a:p>
            <a:pPr>
              <a:buFont typeface="Arial" panose="020B0604020202020204" pitchFamily="34" charset="0"/>
              <a:buChar char="•"/>
            </a:pPr>
            <a:r>
              <a:rPr lang="en-US" sz="2600" dirty="0"/>
              <a:t>Differential Fluorescent Stains</a:t>
            </a:r>
          </a:p>
          <a:p>
            <a:pPr lvl="1">
              <a:buFont typeface="Arial" panose="020B0604020202020204" pitchFamily="34" charset="0"/>
              <a:buChar char="•"/>
            </a:pPr>
            <a:r>
              <a:rPr lang="en-US" dirty="0"/>
              <a:t> </a:t>
            </a:r>
            <a:r>
              <a:rPr lang="en-US" sz="2000" dirty="0"/>
              <a:t>Hoechst – Live cells (blue)</a:t>
            </a:r>
          </a:p>
          <a:p>
            <a:pPr lvl="1">
              <a:buFont typeface="Arial" panose="020B0604020202020204" pitchFamily="34" charset="0"/>
              <a:buChar char="•"/>
            </a:pPr>
            <a:r>
              <a:rPr lang="en-US" sz="2000" dirty="0"/>
              <a:t>YO-PRO—Apoptotic cells (green)</a:t>
            </a:r>
          </a:p>
          <a:p>
            <a:pPr lvl="1">
              <a:buFont typeface="Arial" panose="020B0604020202020204" pitchFamily="34" charset="0"/>
              <a:buChar char="•"/>
            </a:pPr>
            <a:r>
              <a:rPr lang="en-US" sz="2000" dirty="0" err="1"/>
              <a:t>Propidium</a:t>
            </a:r>
            <a:r>
              <a:rPr lang="en-US" sz="2000" dirty="0"/>
              <a:t> Iodide—Necrotic cells (red)</a:t>
            </a:r>
          </a:p>
        </p:txBody>
      </p:sp>
      <p:pic>
        <p:nvPicPr>
          <p:cNvPr id="5" name="Picture 4">
            <a:extLst>
              <a:ext uri="{FF2B5EF4-FFF2-40B4-BE49-F238E27FC236}">
                <a16:creationId xmlns:a16="http://schemas.microsoft.com/office/drawing/2014/main" id="{443B4F7E-89AE-0044-BF2C-8C04C61D2275}"/>
              </a:ext>
            </a:extLst>
          </p:cNvPr>
          <p:cNvPicPr>
            <a:picLocks noChangeAspect="1"/>
          </p:cNvPicPr>
          <p:nvPr/>
        </p:nvPicPr>
        <p:blipFill>
          <a:blip r:embed="rId3"/>
          <a:stretch>
            <a:fillRect/>
          </a:stretch>
        </p:blipFill>
        <p:spPr>
          <a:xfrm>
            <a:off x="4685543" y="3813797"/>
            <a:ext cx="6058656" cy="2696731"/>
          </a:xfrm>
          <a:prstGeom prst="rect">
            <a:avLst/>
          </a:prstGeom>
        </p:spPr>
      </p:pic>
    </p:spTree>
    <p:extLst>
      <p:ext uri="{BB962C8B-B14F-4D97-AF65-F5344CB8AC3E}">
        <p14:creationId xmlns:p14="http://schemas.microsoft.com/office/powerpoint/2010/main" val="1540930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7397F-9D71-924A-8E38-C376FE85DDED}"/>
              </a:ext>
            </a:extLst>
          </p:cNvPr>
          <p:cNvSpPr>
            <a:spLocks noGrp="1"/>
          </p:cNvSpPr>
          <p:nvPr>
            <p:ph type="title"/>
          </p:nvPr>
        </p:nvSpPr>
        <p:spPr/>
        <p:txBody>
          <a:bodyPr/>
          <a:lstStyle/>
          <a:p>
            <a:pPr algn="ctr"/>
            <a:r>
              <a:rPr lang="en-US" sz="9600" dirty="0"/>
              <a:t>Results</a:t>
            </a:r>
            <a:r>
              <a:rPr lang="en-US" dirty="0"/>
              <a:t> </a:t>
            </a:r>
          </a:p>
        </p:txBody>
      </p:sp>
      <p:sp>
        <p:nvSpPr>
          <p:cNvPr id="4" name="TextBox 3">
            <a:extLst>
              <a:ext uri="{FF2B5EF4-FFF2-40B4-BE49-F238E27FC236}">
                <a16:creationId xmlns:a16="http://schemas.microsoft.com/office/drawing/2014/main" id="{0A3F10CB-7147-3244-8583-C21436FD3D5E}"/>
              </a:ext>
            </a:extLst>
          </p:cNvPr>
          <p:cNvSpPr txBox="1"/>
          <p:nvPr/>
        </p:nvSpPr>
        <p:spPr>
          <a:xfrm>
            <a:off x="1503336" y="2309247"/>
            <a:ext cx="8291593" cy="3046988"/>
          </a:xfrm>
          <a:prstGeom prst="rect">
            <a:avLst/>
          </a:prstGeom>
          <a:noFill/>
        </p:spPr>
        <p:txBody>
          <a:bodyPr wrap="square" rtlCol="0">
            <a:spAutoFit/>
          </a:bodyPr>
          <a:lstStyle/>
          <a:p>
            <a:pPr marL="285750" indent="-285750">
              <a:buFont typeface="Arial" panose="020B0604020202020204" pitchFamily="34" charset="0"/>
              <a:buChar char="•"/>
            </a:pPr>
            <a:r>
              <a:rPr lang="en-US" sz="3200" dirty="0"/>
              <a:t>MCF10A Wild-Type Cell Line</a:t>
            </a:r>
          </a:p>
          <a:p>
            <a:pPr marL="742950" lvl="1" indent="-285750">
              <a:buFont typeface="Arial" panose="020B0604020202020204" pitchFamily="34" charset="0"/>
              <a:buChar char="•"/>
            </a:pPr>
            <a:r>
              <a:rPr lang="en-US" sz="3200" dirty="0"/>
              <a:t>Paclitaxel Toxicity Curve</a:t>
            </a:r>
          </a:p>
          <a:p>
            <a:pPr marL="742950" lvl="1" indent="-285750">
              <a:buFont typeface="Arial" panose="020B0604020202020204" pitchFamily="34" charset="0"/>
              <a:buChar char="•"/>
            </a:pPr>
            <a:r>
              <a:rPr lang="en-US" sz="3200" dirty="0"/>
              <a:t>Alpha </a:t>
            </a:r>
            <a:r>
              <a:rPr lang="en-US" sz="3200" dirty="0" err="1"/>
              <a:t>Mangostin</a:t>
            </a:r>
            <a:r>
              <a:rPr lang="en-US" sz="3200" dirty="0"/>
              <a:t> Dose Response Curve</a:t>
            </a:r>
          </a:p>
          <a:p>
            <a:pPr marL="742950" lvl="1" indent="-285750">
              <a:buFont typeface="Arial" panose="020B0604020202020204" pitchFamily="34" charset="0"/>
              <a:buChar char="•"/>
            </a:pPr>
            <a:r>
              <a:rPr lang="en-US" sz="3200" dirty="0"/>
              <a:t>Dual Treatment</a:t>
            </a:r>
          </a:p>
          <a:p>
            <a:pPr marL="285750" indent="-285750">
              <a:buFont typeface="Arial" panose="020B0604020202020204" pitchFamily="34" charset="0"/>
              <a:buChar char="•"/>
            </a:pPr>
            <a:r>
              <a:rPr lang="en-US" sz="3200" dirty="0"/>
              <a:t>MCF10A TP53 (-/-) Knockout Cell Line</a:t>
            </a:r>
          </a:p>
          <a:p>
            <a:pPr marL="742950" lvl="1" indent="-285750">
              <a:buFont typeface="Arial" panose="020B0604020202020204" pitchFamily="34" charset="0"/>
              <a:buChar char="•"/>
            </a:pPr>
            <a:r>
              <a:rPr lang="en-US" sz="3200" dirty="0"/>
              <a:t>Alpha </a:t>
            </a:r>
            <a:r>
              <a:rPr lang="en-US" sz="3200" dirty="0" err="1"/>
              <a:t>Mangostin</a:t>
            </a:r>
            <a:r>
              <a:rPr lang="en-US" sz="3200" dirty="0"/>
              <a:t> Dose Response Curve</a:t>
            </a:r>
          </a:p>
        </p:txBody>
      </p:sp>
    </p:spTree>
    <p:extLst>
      <p:ext uri="{BB962C8B-B14F-4D97-AF65-F5344CB8AC3E}">
        <p14:creationId xmlns:p14="http://schemas.microsoft.com/office/powerpoint/2010/main" val="3743483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97EEF-C61C-9C4C-8D42-5D15F605E375}"/>
              </a:ext>
            </a:extLst>
          </p:cNvPr>
          <p:cNvSpPr>
            <a:spLocks noGrp="1"/>
          </p:cNvSpPr>
          <p:nvPr>
            <p:ph type="title"/>
          </p:nvPr>
        </p:nvSpPr>
        <p:spPr/>
        <p:txBody>
          <a:bodyPr/>
          <a:lstStyle/>
          <a:p>
            <a:pPr algn="ctr"/>
            <a:r>
              <a:rPr lang="en-US" dirty="0"/>
              <a:t>Wild-Type MCF10A: PAclitaxel Toxicity Curve</a:t>
            </a:r>
          </a:p>
        </p:txBody>
      </p:sp>
      <p:pic>
        <p:nvPicPr>
          <p:cNvPr id="7" name="Picture 6">
            <a:extLst>
              <a:ext uri="{FF2B5EF4-FFF2-40B4-BE49-F238E27FC236}">
                <a16:creationId xmlns:a16="http://schemas.microsoft.com/office/drawing/2014/main" id="{9C0CCA45-7846-604A-997B-016820B1594F}"/>
              </a:ext>
            </a:extLst>
          </p:cNvPr>
          <p:cNvPicPr>
            <a:picLocks noChangeAspect="1"/>
          </p:cNvPicPr>
          <p:nvPr/>
        </p:nvPicPr>
        <p:blipFill>
          <a:blip r:embed="rId2"/>
          <a:stretch>
            <a:fillRect/>
          </a:stretch>
        </p:blipFill>
        <p:spPr>
          <a:xfrm>
            <a:off x="1024128" y="2084832"/>
            <a:ext cx="4514563" cy="4572000"/>
          </a:xfrm>
          <a:prstGeom prst="rect">
            <a:avLst/>
          </a:prstGeom>
        </p:spPr>
      </p:pic>
      <p:pic>
        <p:nvPicPr>
          <p:cNvPr id="9" name="Picture 8">
            <a:extLst>
              <a:ext uri="{FF2B5EF4-FFF2-40B4-BE49-F238E27FC236}">
                <a16:creationId xmlns:a16="http://schemas.microsoft.com/office/drawing/2014/main" id="{F154764A-AD25-CE4E-AC02-502B536B5F95}"/>
              </a:ext>
            </a:extLst>
          </p:cNvPr>
          <p:cNvPicPr>
            <a:picLocks noChangeAspect="1"/>
          </p:cNvPicPr>
          <p:nvPr/>
        </p:nvPicPr>
        <p:blipFill>
          <a:blip r:embed="rId3"/>
          <a:stretch>
            <a:fillRect/>
          </a:stretch>
        </p:blipFill>
        <p:spPr>
          <a:xfrm>
            <a:off x="5884164" y="2542032"/>
            <a:ext cx="6060291" cy="3657600"/>
          </a:xfrm>
          <a:prstGeom prst="rect">
            <a:avLst/>
          </a:prstGeom>
        </p:spPr>
      </p:pic>
    </p:spTree>
    <p:extLst>
      <p:ext uri="{BB962C8B-B14F-4D97-AF65-F5344CB8AC3E}">
        <p14:creationId xmlns:p14="http://schemas.microsoft.com/office/powerpoint/2010/main" val="1928129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2E352-90C8-EC45-83F6-F2F81ED1C776}"/>
              </a:ext>
            </a:extLst>
          </p:cNvPr>
          <p:cNvSpPr>
            <a:spLocks noGrp="1"/>
          </p:cNvSpPr>
          <p:nvPr>
            <p:ph type="title"/>
          </p:nvPr>
        </p:nvSpPr>
        <p:spPr/>
        <p:txBody>
          <a:bodyPr/>
          <a:lstStyle/>
          <a:p>
            <a:r>
              <a:rPr lang="en-US" dirty="0"/>
              <a:t>Research Question</a:t>
            </a:r>
          </a:p>
        </p:txBody>
      </p:sp>
      <p:sp>
        <p:nvSpPr>
          <p:cNvPr id="3" name="Content Placeholder 2">
            <a:extLst>
              <a:ext uri="{FF2B5EF4-FFF2-40B4-BE49-F238E27FC236}">
                <a16:creationId xmlns:a16="http://schemas.microsoft.com/office/drawing/2014/main" id="{A8152345-307E-8343-AAA0-A7AF5707385E}"/>
              </a:ext>
            </a:extLst>
          </p:cNvPr>
          <p:cNvSpPr>
            <a:spLocks noGrp="1"/>
          </p:cNvSpPr>
          <p:nvPr>
            <p:ph idx="1"/>
          </p:nvPr>
        </p:nvSpPr>
        <p:spPr/>
        <p:txBody>
          <a:bodyPr>
            <a:normAutofit/>
          </a:bodyPr>
          <a:lstStyle/>
          <a:p>
            <a:pPr marL="0" indent="0">
              <a:buNone/>
            </a:pPr>
            <a:r>
              <a:rPr lang="en-US" sz="4400" dirty="0"/>
              <a:t>Can alpha </a:t>
            </a:r>
            <a:r>
              <a:rPr lang="en-US" sz="4400" dirty="0" err="1"/>
              <a:t>mangostin</a:t>
            </a:r>
            <a:r>
              <a:rPr lang="en-US" sz="4400" dirty="0"/>
              <a:t> be used to protect noncancerous cells during chemotherapy and allow for selective cancer treatment?</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3385539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E49CA-3339-F24F-98A3-DC553A1269C4}"/>
              </a:ext>
            </a:extLst>
          </p:cNvPr>
          <p:cNvSpPr>
            <a:spLocks noGrp="1"/>
          </p:cNvSpPr>
          <p:nvPr>
            <p:ph type="title"/>
          </p:nvPr>
        </p:nvSpPr>
        <p:spPr/>
        <p:txBody>
          <a:bodyPr>
            <a:normAutofit/>
          </a:bodyPr>
          <a:lstStyle/>
          <a:p>
            <a:pPr algn="ctr"/>
            <a:r>
              <a:rPr lang="en-US" dirty="0"/>
              <a:t>Wild-Type MCF10A: Alpha </a:t>
            </a:r>
            <a:r>
              <a:rPr lang="en-US" dirty="0" err="1"/>
              <a:t>Mangostin</a:t>
            </a:r>
            <a:r>
              <a:rPr lang="en-US" dirty="0"/>
              <a:t> Dose Response Curve</a:t>
            </a:r>
          </a:p>
        </p:txBody>
      </p:sp>
      <p:pic>
        <p:nvPicPr>
          <p:cNvPr id="5" name="Picture 4">
            <a:extLst>
              <a:ext uri="{FF2B5EF4-FFF2-40B4-BE49-F238E27FC236}">
                <a16:creationId xmlns:a16="http://schemas.microsoft.com/office/drawing/2014/main" id="{B2484CD9-4D6E-1E42-8B1E-5EADBAD85E58}"/>
              </a:ext>
            </a:extLst>
          </p:cNvPr>
          <p:cNvPicPr>
            <a:picLocks noChangeAspect="1"/>
          </p:cNvPicPr>
          <p:nvPr/>
        </p:nvPicPr>
        <p:blipFill>
          <a:blip r:embed="rId2"/>
          <a:stretch>
            <a:fillRect/>
          </a:stretch>
        </p:blipFill>
        <p:spPr>
          <a:xfrm>
            <a:off x="1024128" y="2084832"/>
            <a:ext cx="4594860" cy="4572000"/>
          </a:xfrm>
          <a:prstGeom prst="rect">
            <a:avLst/>
          </a:prstGeom>
        </p:spPr>
      </p:pic>
      <p:pic>
        <p:nvPicPr>
          <p:cNvPr id="7" name="Picture 6">
            <a:extLst>
              <a:ext uri="{FF2B5EF4-FFF2-40B4-BE49-F238E27FC236}">
                <a16:creationId xmlns:a16="http://schemas.microsoft.com/office/drawing/2014/main" id="{28CC9B94-AE1D-FF48-818A-5D6D21C35C9F}"/>
              </a:ext>
            </a:extLst>
          </p:cNvPr>
          <p:cNvPicPr>
            <a:picLocks noChangeAspect="1"/>
          </p:cNvPicPr>
          <p:nvPr/>
        </p:nvPicPr>
        <p:blipFill>
          <a:blip r:embed="rId3"/>
          <a:stretch>
            <a:fillRect/>
          </a:stretch>
        </p:blipFill>
        <p:spPr>
          <a:xfrm>
            <a:off x="5884164" y="2542032"/>
            <a:ext cx="5989320" cy="3657600"/>
          </a:xfrm>
          <a:prstGeom prst="rect">
            <a:avLst/>
          </a:prstGeom>
        </p:spPr>
      </p:pic>
    </p:spTree>
    <p:extLst>
      <p:ext uri="{BB962C8B-B14F-4D97-AF65-F5344CB8AC3E}">
        <p14:creationId xmlns:p14="http://schemas.microsoft.com/office/powerpoint/2010/main" val="751411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E49CA-3339-F24F-98A3-DC553A1269C4}"/>
              </a:ext>
            </a:extLst>
          </p:cNvPr>
          <p:cNvSpPr>
            <a:spLocks noGrp="1"/>
          </p:cNvSpPr>
          <p:nvPr>
            <p:ph type="title"/>
          </p:nvPr>
        </p:nvSpPr>
        <p:spPr/>
        <p:txBody>
          <a:bodyPr>
            <a:normAutofit/>
          </a:bodyPr>
          <a:lstStyle/>
          <a:p>
            <a:pPr algn="ctr"/>
            <a:r>
              <a:rPr lang="en-US" dirty="0"/>
              <a:t>Wild-Type MCF10A: Dual Treatment</a:t>
            </a:r>
          </a:p>
        </p:txBody>
      </p:sp>
      <p:pic>
        <p:nvPicPr>
          <p:cNvPr id="4" name="Picture 3">
            <a:extLst>
              <a:ext uri="{FF2B5EF4-FFF2-40B4-BE49-F238E27FC236}">
                <a16:creationId xmlns:a16="http://schemas.microsoft.com/office/drawing/2014/main" id="{FCC7AC28-05BB-674F-9905-454BC20C2AE7}"/>
              </a:ext>
            </a:extLst>
          </p:cNvPr>
          <p:cNvPicPr>
            <a:picLocks noChangeAspect="1"/>
          </p:cNvPicPr>
          <p:nvPr/>
        </p:nvPicPr>
        <p:blipFill>
          <a:blip r:embed="rId2"/>
          <a:stretch>
            <a:fillRect/>
          </a:stretch>
        </p:blipFill>
        <p:spPr>
          <a:xfrm>
            <a:off x="5884164" y="2395053"/>
            <a:ext cx="6096000" cy="3657600"/>
          </a:xfrm>
          <a:prstGeom prst="rect">
            <a:avLst/>
          </a:prstGeom>
        </p:spPr>
      </p:pic>
      <p:pic>
        <p:nvPicPr>
          <p:cNvPr id="8" name="Picture 7">
            <a:extLst>
              <a:ext uri="{FF2B5EF4-FFF2-40B4-BE49-F238E27FC236}">
                <a16:creationId xmlns:a16="http://schemas.microsoft.com/office/drawing/2014/main" id="{78437ECA-E0BF-E647-8335-A1E1B113581A}"/>
              </a:ext>
            </a:extLst>
          </p:cNvPr>
          <p:cNvPicPr>
            <a:picLocks noChangeAspect="1"/>
          </p:cNvPicPr>
          <p:nvPr/>
        </p:nvPicPr>
        <p:blipFill>
          <a:blip r:embed="rId3"/>
          <a:stretch>
            <a:fillRect/>
          </a:stretch>
        </p:blipFill>
        <p:spPr>
          <a:xfrm>
            <a:off x="521307" y="2972903"/>
            <a:ext cx="5041900" cy="2501900"/>
          </a:xfrm>
          <a:prstGeom prst="rect">
            <a:avLst/>
          </a:prstGeom>
        </p:spPr>
      </p:pic>
      <p:sp>
        <p:nvSpPr>
          <p:cNvPr id="3" name="TextBox 2">
            <a:extLst>
              <a:ext uri="{FF2B5EF4-FFF2-40B4-BE49-F238E27FC236}">
                <a16:creationId xmlns:a16="http://schemas.microsoft.com/office/drawing/2014/main" id="{936F5E86-053B-8A46-A4A5-F01F57B7A98D}"/>
              </a:ext>
            </a:extLst>
          </p:cNvPr>
          <p:cNvSpPr txBox="1"/>
          <p:nvPr/>
        </p:nvSpPr>
        <p:spPr>
          <a:xfrm>
            <a:off x="782060" y="5474803"/>
            <a:ext cx="4941626" cy="646331"/>
          </a:xfrm>
          <a:prstGeom prst="rect">
            <a:avLst/>
          </a:prstGeom>
          <a:noFill/>
        </p:spPr>
        <p:txBody>
          <a:bodyPr wrap="square" rtlCol="0">
            <a:spAutoFit/>
          </a:bodyPr>
          <a:lstStyle/>
          <a:p>
            <a:r>
              <a:rPr lang="en-US" dirty="0"/>
              <a:t>      Paclitaxel 	             Paclitaxel &amp; Alpha 				   </a:t>
            </a:r>
            <a:r>
              <a:rPr lang="en-US" dirty="0" err="1"/>
              <a:t>Mangostin</a:t>
            </a:r>
            <a:endParaRPr lang="en-US" dirty="0"/>
          </a:p>
        </p:txBody>
      </p:sp>
    </p:spTree>
    <p:extLst>
      <p:ext uri="{BB962C8B-B14F-4D97-AF65-F5344CB8AC3E}">
        <p14:creationId xmlns:p14="http://schemas.microsoft.com/office/powerpoint/2010/main" val="426657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97EEF-C61C-9C4C-8D42-5D15F605E375}"/>
              </a:ext>
            </a:extLst>
          </p:cNvPr>
          <p:cNvSpPr>
            <a:spLocks noGrp="1"/>
          </p:cNvSpPr>
          <p:nvPr>
            <p:ph type="title"/>
          </p:nvPr>
        </p:nvSpPr>
        <p:spPr/>
        <p:txBody>
          <a:bodyPr/>
          <a:lstStyle/>
          <a:p>
            <a:pPr algn="ctr"/>
            <a:r>
              <a:rPr lang="en-US" dirty="0"/>
              <a:t>MCF10A P53 (-/-) Alpha </a:t>
            </a:r>
            <a:r>
              <a:rPr lang="en-US" dirty="0" err="1"/>
              <a:t>Mangostin</a:t>
            </a:r>
            <a:r>
              <a:rPr lang="en-US" dirty="0"/>
              <a:t> Dose response curve</a:t>
            </a:r>
          </a:p>
        </p:txBody>
      </p:sp>
      <p:pic>
        <p:nvPicPr>
          <p:cNvPr id="5" name="Picture 4">
            <a:extLst>
              <a:ext uri="{FF2B5EF4-FFF2-40B4-BE49-F238E27FC236}">
                <a16:creationId xmlns:a16="http://schemas.microsoft.com/office/drawing/2014/main" id="{3C665C60-A468-954F-9050-B341C7B8DDBC}"/>
              </a:ext>
            </a:extLst>
          </p:cNvPr>
          <p:cNvPicPr>
            <a:picLocks noChangeAspect="1"/>
          </p:cNvPicPr>
          <p:nvPr/>
        </p:nvPicPr>
        <p:blipFill>
          <a:blip r:embed="rId2"/>
          <a:stretch>
            <a:fillRect/>
          </a:stretch>
        </p:blipFill>
        <p:spPr>
          <a:xfrm>
            <a:off x="1024128" y="2084832"/>
            <a:ext cx="4267200" cy="4203700"/>
          </a:xfrm>
          <a:prstGeom prst="rect">
            <a:avLst/>
          </a:prstGeom>
        </p:spPr>
      </p:pic>
      <p:sp>
        <p:nvSpPr>
          <p:cNvPr id="6" name="TextBox 5">
            <a:extLst>
              <a:ext uri="{FF2B5EF4-FFF2-40B4-BE49-F238E27FC236}">
                <a16:creationId xmlns:a16="http://schemas.microsoft.com/office/drawing/2014/main" id="{3CDEB26A-55FE-A748-8208-DC5B4DD55B49}"/>
              </a:ext>
            </a:extLst>
          </p:cNvPr>
          <p:cNvSpPr txBox="1"/>
          <p:nvPr/>
        </p:nvSpPr>
        <p:spPr>
          <a:xfrm>
            <a:off x="5827978" y="2084832"/>
            <a:ext cx="5633465" cy="4154984"/>
          </a:xfrm>
          <a:prstGeom prst="rect">
            <a:avLst/>
          </a:prstGeom>
          <a:noFill/>
        </p:spPr>
        <p:txBody>
          <a:bodyPr wrap="none" rtlCol="0">
            <a:spAutoFit/>
          </a:bodyPr>
          <a:lstStyle/>
          <a:p>
            <a:pPr algn="ctr"/>
            <a:r>
              <a:rPr lang="en-US" sz="2800" dirty="0"/>
              <a:t>Varying Treatment Concentrations</a:t>
            </a:r>
          </a:p>
          <a:p>
            <a:r>
              <a:rPr lang="en-US" sz="2800" dirty="0"/>
              <a:t>1. 0 </a:t>
            </a:r>
            <a:r>
              <a:rPr lang="en-US" sz="2800" dirty="0" err="1"/>
              <a:t>uM</a:t>
            </a:r>
            <a:r>
              <a:rPr lang="en-US" sz="2800" dirty="0"/>
              <a:t> </a:t>
            </a:r>
          </a:p>
          <a:p>
            <a:r>
              <a:rPr lang="en-US" sz="2800" dirty="0"/>
              <a:t>2. .1 </a:t>
            </a:r>
            <a:r>
              <a:rPr lang="en-US" sz="2800" dirty="0" err="1"/>
              <a:t>uM</a:t>
            </a:r>
            <a:r>
              <a:rPr lang="en-US" sz="2800" dirty="0"/>
              <a:t> </a:t>
            </a:r>
          </a:p>
          <a:p>
            <a:r>
              <a:rPr lang="en-US" sz="2800" dirty="0"/>
              <a:t>3. .5 </a:t>
            </a:r>
            <a:r>
              <a:rPr lang="en-US" sz="2800" dirty="0" err="1"/>
              <a:t>uM</a:t>
            </a:r>
            <a:endParaRPr lang="en-US" sz="2800" dirty="0"/>
          </a:p>
          <a:p>
            <a:r>
              <a:rPr lang="en-US" sz="2800" dirty="0"/>
              <a:t>4. 1.0 </a:t>
            </a:r>
            <a:r>
              <a:rPr lang="en-US" sz="2800" dirty="0" err="1"/>
              <a:t>uM</a:t>
            </a:r>
            <a:endParaRPr lang="en-US" sz="2800" dirty="0"/>
          </a:p>
          <a:p>
            <a:endParaRPr lang="en-US" sz="2800" dirty="0"/>
          </a:p>
          <a:p>
            <a:r>
              <a:rPr lang="en-US" sz="2400" dirty="0"/>
              <a:t>Cell death indicates that when treated with</a:t>
            </a:r>
          </a:p>
          <a:p>
            <a:r>
              <a:rPr lang="en-US" sz="2400" dirty="0"/>
              <a:t>Paclitaxel, the cytotoxic effects of the</a:t>
            </a:r>
          </a:p>
          <a:p>
            <a:r>
              <a:rPr lang="en-US" sz="2400" dirty="0"/>
              <a:t>chemotherapy could be enhanced and cause</a:t>
            </a:r>
          </a:p>
          <a:p>
            <a:r>
              <a:rPr lang="en-US" sz="2400" dirty="0"/>
              <a:t>more cell death in p53 deficient cells</a:t>
            </a:r>
          </a:p>
        </p:txBody>
      </p:sp>
    </p:spTree>
    <p:extLst>
      <p:ext uri="{BB962C8B-B14F-4D97-AF65-F5344CB8AC3E}">
        <p14:creationId xmlns:p14="http://schemas.microsoft.com/office/powerpoint/2010/main" val="1421882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7DD2B-F1ED-5542-8BC8-5DD1497F69B5}"/>
              </a:ext>
            </a:extLst>
          </p:cNvPr>
          <p:cNvSpPr>
            <a:spLocks noGrp="1"/>
          </p:cNvSpPr>
          <p:nvPr>
            <p:ph type="title"/>
          </p:nvPr>
        </p:nvSpPr>
        <p:spPr/>
        <p:txBody>
          <a:bodyPr/>
          <a:lstStyle/>
          <a:p>
            <a:r>
              <a:rPr lang="en-US" dirty="0"/>
              <a:t>Implications</a:t>
            </a:r>
          </a:p>
        </p:txBody>
      </p:sp>
      <p:sp>
        <p:nvSpPr>
          <p:cNvPr id="4" name="TextBox 3">
            <a:extLst>
              <a:ext uri="{FF2B5EF4-FFF2-40B4-BE49-F238E27FC236}">
                <a16:creationId xmlns:a16="http://schemas.microsoft.com/office/drawing/2014/main" id="{582A3871-FD50-1049-9B3F-3431C7BF2035}"/>
              </a:ext>
            </a:extLst>
          </p:cNvPr>
          <p:cNvSpPr txBox="1"/>
          <p:nvPr/>
        </p:nvSpPr>
        <p:spPr>
          <a:xfrm>
            <a:off x="1024128" y="1880391"/>
            <a:ext cx="10680192" cy="4247317"/>
          </a:xfrm>
          <a:prstGeom prst="rect">
            <a:avLst/>
          </a:prstGeom>
          <a:noFill/>
        </p:spPr>
        <p:txBody>
          <a:bodyPr wrap="square" rtlCol="0">
            <a:spAutoFit/>
          </a:bodyPr>
          <a:lstStyle/>
          <a:p>
            <a:r>
              <a:rPr lang="en-US" sz="2800" dirty="0"/>
              <a:t>P53 activators could allow for…</a:t>
            </a:r>
          </a:p>
          <a:p>
            <a:pPr marL="342900" indent="-342900">
              <a:buFont typeface="Arial" panose="020B0604020202020204" pitchFamily="34" charset="0"/>
              <a:buChar char="•"/>
            </a:pPr>
            <a:r>
              <a:rPr lang="en-US" sz="2800" dirty="0"/>
              <a:t>Targeted cancer treatment </a:t>
            </a:r>
          </a:p>
          <a:p>
            <a:pPr marL="342900" indent="-342900">
              <a:buFont typeface="Arial" panose="020B0604020202020204" pitchFamily="34" charset="0"/>
              <a:buChar char="•"/>
            </a:pPr>
            <a:r>
              <a:rPr lang="en-US" sz="2800" dirty="0"/>
              <a:t>Reduced side effects of chemotherapy</a:t>
            </a:r>
            <a:endParaRPr lang="en-US" sz="2000" dirty="0"/>
          </a:p>
          <a:p>
            <a:pPr marL="342900" indent="-342900">
              <a:buFont typeface="Arial" panose="020B0604020202020204" pitchFamily="34" charset="0"/>
              <a:buChar char="•"/>
            </a:pPr>
            <a:r>
              <a:rPr lang="en-US" sz="2800" dirty="0"/>
              <a:t>Increased concentrations of chemotherapy </a:t>
            </a:r>
            <a:r>
              <a:rPr lang="en-US" sz="2800" dirty="0">
                <a:sym typeface="Wingdings" pitchFamily="2" charset="2"/>
              </a:rPr>
              <a:t>without harming healthy tissue for more effective treatments</a:t>
            </a:r>
          </a:p>
          <a:p>
            <a:pPr marL="342900" indent="-342900">
              <a:buFont typeface="Arial" panose="020B0604020202020204" pitchFamily="34" charset="0"/>
              <a:buChar char="•"/>
            </a:pPr>
            <a:endParaRPr lang="en-US" sz="2800" dirty="0">
              <a:sym typeface="Wingdings" pitchFamily="2" charset="2"/>
            </a:endParaRPr>
          </a:p>
          <a:p>
            <a:pPr marL="342900" indent="-342900">
              <a:buFont typeface="Arial" panose="020B0604020202020204" pitchFamily="34" charset="0"/>
              <a:buChar char="•"/>
            </a:pPr>
            <a:endParaRPr lang="en-US" sz="2800" dirty="0">
              <a:sym typeface="Wingdings" pitchFamily="2" charset="2"/>
            </a:endParaRPr>
          </a:p>
          <a:p>
            <a:pPr marL="342900" indent="-342900">
              <a:buFont typeface="Arial" panose="020B0604020202020204" pitchFamily="34" charset="0"/>
              <a:buChar char="•"/>
            </a:pPr>
            <a:r>
              <a:rPr lang="en-US" sz="2800" dirty="0">
                <a:sym typeface="Wingdings" pitchFamily="2" charset="2"/>
              </a:rPr>
              <a:t>Alpha </a:t>
            </a:r>
            <a:r>
              <a:rPr lang="en-US" sz="2800" dirty="0" err="1">
                <a:sym typeface="Wingdings" pitchFamily="2" charset="2"/>
              </a:rPr>
              <a:t>mangostin</a:t>
            </a:r>
            <a:r>
              <a:rPr lang="en-US" sz="2800" dirty="0">
                <a:sym typeface="Wingdings" pitchFamily="2" charset="2"/>
              </a:rPr>
              <a:t> shows potential as an effective </a:t>
            </a:r>
            <a:r>
              <a:rPr lang="en-US" sz="2800" dirty="0" err="1">
                <a:sym typeface="Wingdings" pitchFamily="2" charset="2"/>
              </a:rPr>
              <a:t>chemoprotectant</a:t>
            </a:r>
            <a:r>
              <a:rPr lang="en-US" sz="2800" dirty="0">
                <a:sym typeface="Wingdings" pitchFamily="2" charset="2"/>
              </a:rPr>
              <a:t>, but as always, further research must be done!</a:t>
            </a:r>
            <a:endParaRPr lang="en-US" sz="2800" dirty="0"/>
          </a:p>
          <a:p>
            <a:pPr marL="285750" indent="-285750">
              <a:buFont typeface="Arial" panose="020B0604020202020204" pitchFamily="34" charset="0"/>
              <a:buChar char="•"/>
            </a:pPr>
            <a:endParaRPr lang="en-US" dirty="0"/>
          </a:p>
        </p:txBody>
      </p:sp>
      <p:sp>
        <p:nvSpPr>
          <p:cNvPr id="9" name="TextBox 8">
            <a:extLst>
              <a:ext uri="{FF2B5EF4-FFF2-40B4-BE49-F238E27FC236}">
                <a16:creationId xmlns:a16="http://schemas.microsoft.com/office/drawing/2014/main" id="{A71757A9-AA7A-8749-89B2-5E7F8C5EB08F}"/>
              </a:ext>
            </a:extLst>
          </p:cNvPr>
          <p:cNvSpPr txBox="1"/>
          <p:nvPr/>
        </p:nvSpPr>
        <p:spPr>
          <a:xfrm>
            <a:off x="9937857" y="6581001"/>
            <a:ext cx="2254143" cy="276999"/>
          </a:xfrm>
          <a:prstGeom prst="rect">
            <a:avLst/>
          </a:prstGeom>
          <a:noFill/>
        </p:spPr>
        <p:txBody>
          <a:bodyPr wrap="none" rtlCol="0">
            <a:spAutoFit/>
          </a:bodyPr>
          <a:lstStyle/>
          <a:p>
            <a:r>
              <a:rPr lang="en-US" sz="1200" dirty="0"/>
              <a:t>1. American Cancer Society 2017</a:t>
            </a:r>
          </a:p>
        </p:txBody>
      </p:sp>
    </p:spTree>
    <p:extLst>
      <p:ext uri="{BB962C8B-B14F-4D97-AF65-F5344CB8AC3E}">
        <p14:creationId xmlns:p14="http://schemas.microsoft.com/office/powerpoint/2010/main" val="909320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B54C5-2071-574B-9462-FD7405AEB76C}"/>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4A4EDA37-64DB-0945-A4D4-8D04578C9C91}"/>
              </a:ext>
            </a:extLst>
          </p:cNvPr>
          <p:cNvSpPr>
            <a:spLocks noGrp="1"/>
          </p:cNvSpPr>
          <p:nvPr>
            <p:ph idx="1"/>
          </p:nvPr>
        </p:nvSpPr>
        <p:spPr/>
        <p:txBody>
          <a:bodyPr/>
          <a:lstStyle/>
          <a:p>
            <a:r>
              <a:rPr lang="en-US" dirty="0"/>
              <a:t>ONU Biology Department</a:t>
            </a:r>
          </a:p>
          <a:p>
            <a:r>
              <a:rPr lang="en-US" dirty="0" err="1"/>
              <a:t>Hippenhammer</a:t>
            </a:r>
            <a:r>
              <a:rPr lang="en-US" dirty="0"/>
              <a:t> Grant</a:t>
            </a:r>
          </a:p>
          <a:p>
            <a:r>
              <a:rPr lang="en-US" dirty="0"/>
              <a:t>Pence Boyce Research Experience</a:t>
            </a:r>
          </a:p>
          <a:p>
            <a:r>
              <a:rPr lang="en-US" dirty="0"/>
              <a:t>Dr. Long, Research Mentor</a:t>
            </a:r>
          </a:p>
          <a:p>
            <a:r>
              <a:rPr lang="en-US" dirty="0"/>
              <a:t>Dr. Sharda</a:t>
            </a:r>
          </a:p>
          <a:p>
            <a:r>
              <a:rPr lang="en-US" dirty="0"/>
              <a:t>Dr. Himes</a:t>
            </a:r>
          </a:p>
          <a:p>
            <a:r>
              <a:rPr lang="en-US" dirty="0"/>
              <a:t>Evan Dexter: Fluorescent Cell Counting Program</a:t>
            </a:r>
          </a:p>
          <a:p>
            <a:r>
              <a:rPr lang="en-US" dirty="0"/>
              <a:t>Cohort 9</a:t>
            </a:r>
          </a:p>
        </p:txBody>
      </p:sp>
    </p:spTree>
    <p:extLst>
      <p:ext uri="{BB962C8B-B14F-4D97-AF65-F5344CB8AC3E}">
        <p14:creationId xmlns:p14="http://schemas.microsoft.com/office/powerpoint/2010/main" val="1441805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CADD7-6160-CC4F-A0D4-9AD477DD9A9F}"/>
              </a:ext>
            </a:extLst>
          </p:cNvPr>
          <p:cNvSpPr>
            <a:spLocks noGrp="1"/>
          </p:cNvSpPr>
          <p:nvPr>
            <p:ph type="title"/>
          </p:nvPr>
        </p:nvSpPr>
        <p:spPr>
          <a:xfrm>
            <a:off x="3533662" y="2658183"/>
            <a:ext cx="5265281" cy="1758542"/>
          </a:xfrm>
        </p:spPr>
        <p:txBody>
          <a:bodyPr>
            <a:normAutofit/>
          </a:bodyPr>
          <a:lstStyle/>
          <a:p>
            <a:r>
              <a:rPr lang="en-US" sz="10000" dirty="0"/>
              <a:t>Questions?</a:t>
            </a:r>
          </a:p>
        </p:txBody>
      </p:sp>
    </p:spTree>
    <p:extLst>
      <p:ext uri="{BB962C8B-B14F-4D97-AF65-F5344CB8AC3E}">
        <p14:creationId xmlns:p14="http://schemas.microsoft.com/office/powerpoint/2010/main" val="1035831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7DD2B-F1ED-5542-8BC8-5DD1497F69B5}"/>
              </a:ext>
            </a:extLst>
          </p:cNvPr>
          <p:cNvSpPr>
            <a:spLocks noGrp="1"/>
          </p:cNvSpPr>
          <p:nvPr>
            <p:ph type="title"/>
          </p:nvPr>
        </p:nvSpPr>
        <p:spPr/>
        <p:txBody>
          <a:bodyPr/>
          <a:lstStyle/>
          <a:p>
            <a:r>
              <a:rPr lang="en-US" dirty="0"/>
              <a:t>Bibliography</a:t>
            </a:r>
          </a:p>
        </p:txBody>
      </p:sp>
      <p:sp>
        <p:nvSpPr>
          <p:cNvPr id="3" name="Content Placeholder 2">
            <a:extLst>
              <a:ext uri="{FF2B5EF4-FFF2-40B4-BE49-F238E27FC236}">
                <a16:creationId xmlns:a16="http://schemas.microsoft.com/office/drawing/2014/main" id="{096C9BFB-DCA5-E943-89AB-2D8858C53FF7}"/>
              </a:ext>
            </a:extLst>
          </p:cNvPr>
          <p:cNvSpPr>
            <a:spLocks noGrp="1"/>
          </p:cNvSpPr>
          <p:nvPr>
            <p:ph idx="1"/>
          </p:nvPr>
        </p:nvSpPr>
        <p:spPr>
          <a:xfrm>
            <a:off x="1024128" y="1881265"/>
            <a:ext cx="9720071" cy="4023360"/>
          </a:xfrm>
        </p:spPr>
        <p:txBody>
          <a:bodyPr>
            <a:noAutofit/>
          </a:bodyPr>
          <a:lstStyle/>
          <a:p>
            <a:pPr marL="0" indent="0">
              <a:buNone/>
            </a:pPr>
            <a:r>
              <a:rPr lang="en-US" sz="900" dirty="0"/>
              <a:t>American Cancer Society. (2017). Breast Cancer Facts &amp;amp; Figures 2017-2018. </a:t>
            </a:r>
            <a:r>
              <a:rPr lang="en-US" sz="900" i="1" dirty="0"/>
              <a:t>Breast Cancer Facts &amp; Figures</a:t>
            </a:r>
            <a:r>
              <a:rPr lang="en-US" sz="900" dirty="0"/>
              <a:t>, 1–44. https://</a:t>
            </a:r>
            <a:r>
              <a:rPr lang="en-US" sz="900" dirty="0" err="1"/>
              <a:t>doi.org</a:t>
            </a:r>
            <a:r>
              <a:rPr lang="en-US" sz="900" dirty="0"/>
              <a:t>/10.1007/s10549-012-2018-4.Mesothelin</a:t>
            </a:r>
          </a:p>
          <a:p>
            <a:pPr marL="0" indent="0">
              <a:buNone/>
            </a:pPr>
            <a:r>
              <a:rPr lang="en-US" sz="900" dirty="0" err="1"/>
              <a:t>Blagosklonny</a:t>
            </a:r>
            <a:r>
              <a:rPr lang="en-US" sz="900" dirty="0"/>
              <a:t>, M. V. (2002). Sequential activation and inactivation of G2 checkpoints for selective killing of p53-deficient cells by microtubule-active drugs. </a:t>
            </a:r>
            <a:r>
              <a:rPr lang="en-US" sz="900" i="1" dirty="0"/>
              <a:t>Oncogene</a:t>
            </a:r>
            <a:r>
              <a:rPr lang="en-US" sz="900" dirty="0"/>
              <a:t>, </a:t>
            </a:r>
            <a:r>
              <a:rPr lang="en-US" sz="900" i="1" dirty="0"/>
              <a:t>21</a:t>
            </a:r>
            <a:r>
              <a:rPr lang="en-US" sz="900" dirty="0"/>
              <a:t>(41), 6249–6254. https://</a:t>
            </a:r>
            <a:r>
              <a:rPr lang="en-US" sz="900" dirty="0" err="1"/>
              <a:t>doi.org</a:t>
            </a:r>
            <a:r>
              <a:rPr lang="en-US" sz="900" dirty="0"/>
              <a:t>/10.1038/sj.onc.1205793</a:t>
            </a:r>
          </a:p>
          <a:p>
            <a:pPr marL="0" indent="0">
              <a:buNone/>
            </a:pPr>
            <a:r>
              <a:rPr lang="en-US" sz="900" dirty="0" err="1"/>
              <a:t>Gasco</a:t>
            </a:r>
            <a:r>
              <a:rPr lang="en-US" sz="900" dirty="0"/>
              <a:t>, M., </a:t>
            </a:r>
            <a:r>
              <a:rPr lang="en-US" sz="900" dirty="0" err="1"/>
              <a:t>Shami</a:t>
            </a:r>
            <a:r>
              <a:rPr lang="en-US" sz="900" dirty="0"/>
              <a:t>, S., &amp; Crook, T. (2002). The p53 pathway in breast cancer. </a:t>
            </a:r>
            <a:r>
              <a:rPr lang="en-US" sz="900" i="1" dirty="0"/>
              <a:t>Breast Cancer Research</a:t>
            </a:r>
            <a:r>
              <a:rPr lang="en-US" sz="900" dirty="0"/>
              <a:t>, </a:t>
            </a:r>
            <a:r>
              <a:rPr lang="en-US" sz="900" i="1" dirty="0"/>
              <a:t>4</a:t>
            </a:r>
            <a:r>
              <a:rPr lang="en-US" sz="900" dirty="0"/>
              <a:t>(2), 70–76. https://</a:t>
            </a:r>
            <a:r>
              <a:rPr lang="en-US" sz="900" dirty="0" err="1"/>
              <a:t>doi.org</a:t>
            </a:r>
            <a:r>
              <a:rPr lang="en-US" sz="900" dirty="0"/>
              <a:t>/10.1186/bcr426</a:t>
            </a:r>
          </a:p>
          <a:p>
            <a:pPr marL="0" indent="0">
              <a:buNone/>
            </a:pPr>
            <a:r>
              <a:rPr lang="en-US" sz="900" dirty="0"/>
              <a:t>Lane, D. P., </a:t>
            </a:r>
            <a:r>
              <a:rPr lang="en-US" sz="900" dirty="0" err="1"/>
              <a:t>Cheok</a:t>
            </a:r>
            <a:r>
              <a:rPr lang="en-US" sz="900" dirty="0"/>
              <a:t>, C. F., &amp; Lain, S. (2010). p53-based Cancer Therapy. </a:t>
            </a:r>
            <a:r>
              <a:rPr lang="en-US" sz="900" i="1" dirty="0"/>
              <a:t>Cold Spring Harbor Perspectives in Biology</a:t>
            </a:r>
            <a:r>
              <a:rPr lang="en-US" sz="900" dirty="0"/>
              <a:t>, </a:t>
            </a:r>
            <a:r>
              <a:rPr lang="en-US" sz="900" i="1" dirty="0"/>
              <a:t>2</a:t>
            </a:r>
            <a:r>
              <a:rPr lang="en-US" sz="900" dirty="0"/>
              <a:t>(9), a001222--a001222. https://</a:t>
            </a:r>
            <a:r>
              <a:rPr lang="en-US" sz="900" dirty="0" err="1"/>
              <a:t>doi.org</a:t>
            </a:r>
            <a:r>
              <a:rPr lang="en-US" sz="900" dirty="0"/>
              <a:t>/10.1101/cshperspect.a001222</a:t>
            </a:r>
          </a:p>
          <a:p>
            <a:pPr marL="0" indent="0">
              <a:buNone/>
            </a:pPr>
            <a:r>
              <a:rPr lang="en-US" sz="900" dirty="0" err="1"/>
              <a:t>Moongkarndi</a:t>
            </a:r>
            <a:r>
              <a:rPr lang="en-US" sz="900" dirty="0"/>
              <a:t>, P., </a:t>
            </a:r>
            <a:r>
              <a:rPr lang="en-US" sz="900" dirty="0" err="1"/>
              <a:t>Kosem</a:t>
            </a:r>
            <a:r>
              <a:rPr lang="en-US" sz="900" dirty="0"/>
              <a:t>, N., </a:t>
            </a:r>
            <a:r>
              <a:rPr lang="en-US" sz="900" dirty="0" err="1"/>
              <a:t>Kaslungka</a:t>
            </a:r>
            <a:r>
              <a:rPr lang="en-US" sz="900" dirty="0"/>
              <a:t>, S., </a:t>
            </a:r>
            <a:r>
              <a:rPr lang="en-US" sz="900" dirty="0" err="1"/>
              <a:t>Luanratana</a:t>
            </a:r>
            <a:r>
              <a:rPr lang="en-US" sz="900" dirty="0"/>
              <a:t>, O., </a:t>
            </a:r>
            <a:r>
              <a:rPr lang="en-US" sz="900" dirty="0" err="1"/>
              <a:t>Pongpan</a:t>
            </a:r>
            <a:r>
              <a:rPr lang="en-US" sz="900" dirty="0"/>
              <a:t>, N., &amp; </a:t>
            </a:r>
            <a:r>
              <a:rPr lang="en-US" sz="900" dirty="0" err="1"/>
              <a:t>Neungton</a:t>
            </a:r>
            <a:r>
              <a:rPr lang="en-US" sz="900" dirty="0"/>
              <a:t>, N. (2004). </a:t>
            </a:r>
            <a:r>
              <a:rPr lang="en-US" sz="900" dirty="0" err="1"/>
              <a:t>Antiproliferation</a:t>
            </a:r>
            <a:r>
              <a:rPr lang="en-US" sz="900" dirty="0"/>
              <a:t>, </a:t>
            </a:r>
            <a:r>
              <a:rPr lang="en-US" sz="900" dirty="0" err="1"/>
              <a:t>antioxidation</a:t>
            </a:r>
            <a:r>
              <a:rPr lang="en-US" sz="900" dirty="0"/>
              <a:t> and induction of apoptosis by Garcinia </a:t>
            </a:r>
            <a:r>
              <a:rPr lang="en-US" sz="900" dirty="0" err="1"/>
              <a:t>mangostana</a:t>
            </a:r>
            <a:r>
              <a:rPr lang="en-US" sz="900" dirty="0"/>
              <a:t> (</a:t>
            </a:r>
            <a:r>
              <a:rPr lang="en-US" sz="900" dirty="0" err="1"/>
              <a:t>mangosteen</a:t>
            </a:r>
            <a:r>
              <a:rPr lang="en-US" sz="900" dirty="0"/>
              <a:t>) on SKBR3 human breast cancer cell line. </a:t>
            </a:r>
            <a:r>
              <a:rPr lang="en-US" sz="900" i="1" dirty="0"/>
              <a:t>Journal of </a:t>
            </a:r>
            <a:r>
              <a:rPr lang="en-US" sz="900" i="1" dirty="0" err="1"/>
              <a:t>Ethnopharmacology</a:t>
            </a:r>
            <a:r>
              <a:rPr lang="en-US" sz="900" dirty="0"/>
              <a:t>, </a:t>
            </a:r>
            <a:r>
              <a:rPr lang="en-US" sz="900" i="1" dirty="0"/>
              <a:t>90</a:t>
            </a:r>
            <a:r>
              <a:rPr lang="en-US" sz="900" dirty="0"/>
              <a:t>(1), 161–166. https://</a:t>
            </a:r>
            <a:r>
              <a:rPr lang="en-US" sz="900" dirty="0" err="1"/>
              <a:t>doi.org</a:t>
            </a:r>
            <a:r>
              <a:rPr lang="en-US" sz="900" dirty="0"/>
              <a:t>/10.1016/j.jep.2003.09.048</a:t>
            </a:r>
          </a:p>
          <a:p>
            <a:pPr marL="0" indent="0">
              <a:buNone/>
            </a:pPr>
            <a:r>
              <a:rPr lang="en-US" sz="900" dirty="0"/>
              <a:t>Muller, P. A. J., &amp; </a:t>
            </a:r>
            <a:r>
              <a:rPr lang="en-US" sz="900" dirty="0" err="1"/>
              <a:t>Vousden</a:t>
            </a:r>
            <a:r>
              <a:rPr lang="en-US" sz="900" dirty="0"/>
              <a:t>, K. H. (2014). Mutant p53 in cancer: New functions and therapeutic opportunities. </a:t>
            </a:r>
            <a:r>
              <a:rPr lang="es-US" sz="900" i="1" dirty="0"/>
              <a:t>Cancer Cell</a:t>
            </a:r>
            <a:r>
              <a:rPr lang="es-US" sz="900" dirty="0"/>
              <a:t>, </a:t>
            </a:r>
            <a:r>
              <a:rPr lang="es-US" sz="900" i="1" dirty="0"/>
              <a:t>25</a:t>
            </a:r>
            <a:r>
              <a:rPr lang="es-US" sz="900" dirty="0"/>
              <a:t>(3), 304–317. https://doi.org/10.1016/j.ccr.2014.01.021</a:t>
            </a:r>
            <a:endParaRPr lang="en-US" sz="900" dirty="0"/>
          </a:p>
          <a:p>
            <a:pPr marL="0" indent="0">
              <a:buNone/>
            </a:pPr>
            <a:r>
              <a:rPr lang="es-US" sz="900" dirty="0"/>
              <a:t>Pedraza-Chaverri, J., Cárdenas-Rodríguez, N., Orozco-Ibarra, M., &amp; Pérez-Rojas, J. M. (2008). </a:t>
            </a:r>
            <a:r>
              <a:rPr lang="en-US" sz="900" dirty="0"/>
              <a:t>Medicinal properties of </a:t>
            </a:r>
            <a:r>
              <a:rPr lang="en-US" sz="900" dirty="0" err="1"/>
              <a:t>mangosteen</a:t>
            </a:r>
            <a:r>
              <a:rPr lang="en-US" sz="900" dirty="0"/>
              <a:t> (Garcinia </a:t>
            </a:r>
            <a:r>
              <a:rPr lang="en-US" sz="900" dirty="0" err="1"/>
              <a:t>mangostana</a:t>
            </a:r>
            <a:r>
              <a:rPr lang="en-US" sz="900" dirty="0"/>
              <a:t>). </a:t>
            </a:r>
            <a:r>
              <a:rPr lang="en-US" sz="900" i="1" dirty="0"/>
              <a:t>Food and Chemical Toxicology</a:t>
            </a:r>
            <a:r>
              <a:rPr lang="en-US" sz="900" dirty="0"/>
              <a:t>, </a:t>
            </a:r>
            <a:r>
              <a:rPr lang="en-US" sz="900" i="1" dirty="0"/>
              <a:t>46</a:t>
            </a:r>
            <a:r>
              <a:rPr lang="en-US" sz="900" dirty="0"/>
              <a:t>(10), 3227–3239. https://</a:t>
            </a:r>
            <a:r>
              <a:rPr lang="en-US" sz="900" dirty="0" err="1"/>
              <a:t>doi.org</a:t>
            </a:r>
            <a:r>
              <a:rPr lang="en-US" sz="900" dirty="0"/>
              <a:t>/10.1016/j.fct.2008.07.024</a:t>
            </a:r>
          </a:p>
          <a:p>
            <a:pPr marL="0" indent="0">
              <a:buNone/>
            </a:pPr>
            <a:r>
              <a:rPr lang="de-DE" sz="900" dirty="0"/>
              <a:t>Reinhardt, H. C., &amp; Schumacher, B. (2012). </a:t>
            </a:r>
            <a:r>
              <a:rPr lang="en-US" sz="900" dirty="0"/>
              <a:t>The p53 network: Cellular and systemic DNA damage responses in aging and cancer. </a:t>
            </a:r>
            <a:r>
              <a:rPr lang="en-US" sz="900" i="1" dirty="0"/>
              <a:t>Trends in Genetics</a:t>
            </a:r>
            <a:r>
              <a:rPr lang="en-US" sz="900" dirty="0"/>
              <a:t>, </a:t>
            </a:r>
            <a:r>
              <a:rPr lang="en-US" sz="900" i="1" dirty="0"/>
              <a:t>28</a:t>
            </a:r>
            <a:r>
              <a:rPr lang="en-US" sz="900" dirty="0"/>
              <a:t>(3), 128–136. https://</a:t>
            </a:r>
            <a:r>
              <a:rPr lang="en-US" sz="900" dirty="0" err="1"/>
              <a:t>doi.org</a:t>
            </a:r>
            <a:r>
              <a:rPr lang="en-US" sz="900" dirty="0"/>
              <a:t>/10.1016/j.tig.2011.12.002</a:t>
            </a:r>
          </a:p>
          <a:p>
            <a:pPr marL="0" indent="0">
              <a:buNone/>
            </a:pPr>
            <a:r>
              <a:rPr lang="en-US" sz="900" dirty="0"/>
              <a:t>Shibata, M. A., </a:t>
            </a:r>
            <a:r>
              <a:rPr lang="en-US" sz="900" dirty="0" err="1"/>
              <a:t>Iinuma</a:t>
            </a:r>
            <a:r>
              <a:rPr lang="en-US" sz="900" dirty="0"/>
              <a:t>, M., Morimoto, J., Kurose, H., </a:t>
            </a:r>
            <a:r>
              <a:rPr lang="en-US" sz="900" dirty="0" err="1"/>
              <a:t>Akamatsu</a:t>
            </a:r>
            <a:r>
              <a:rPr lang="en-US" sz="900" dirty="0"/>
              <a:t>, K., </a:t>
            </a:r>
            <a:r>
              <a:rPr lang="en-US" sz="900" dirty="0" err="1"/>
              <a:t>Okuno</a:t>
            </a:r>
            <a:r>
              <a:rPr lang="en-US" sz="900" dirty="0"/>
              <a:t>, Y., … </a:t>
            </a:r>
            <a:r>
              <a:rPr lang="en-US" sz="900" dirty="0" err="1"/>
              <a:t>Otsuki</a:t>
            </a:r>
            <a:r>
              <a:rPr lang="en-US" sz="900" dirty="0"/>
              <a:t>, Y. (2011). α-Mangostin extracted from the pericarp of the </a:t>
            </a:r>
            <a:r>
              <a:rPr lang="en-US" sz="900" dirty="0" err="1"/>
              <a:t>mangosteen</a:t>
            </a:r>
            <a:r>
              <a:rPr lang="en-US" sz="900" dirty="0"/>
              <a:t> (Garcinia </a:t>
            </a:r>
            <a:r>
              <a:rPr lang="en-US" sz="900" dirty="0" err="1"/>
              <a:t>mangostana</a:t>
            </a:r>
            <a:r>
              <a:rPr lang="en-US" sz="900" dirty="0"/>
              <a:t> Linn) reduces tumor growth and lymph node metastasis in an immunocompetent xenograft model of metastatic mammary cancer carrying a p53 mutation. </a:t>
            </a:r>
            <a:r>
              <a:rPr lang="en-US" sz="900" i="1" dirty="0"/>
              <a:t>BMC Medicine</a:t>
            </a:r>
            <a:r>
              <a:rPr lang="en-US" sz="900" dirty="0"/>
              <a:t>, </a:t>
            </a:r>
            <a:r>
              <a:rPr lang="en-US" sz="900" i="1" dirty="0"/>
              <a:t>9</a:t>
            </a:r>
            <a:r>
              <a:rPr lang="en-US" sz="900" dirty="0"/>
              <a:t>, 1–18. https://</a:t>
            </a:r>
            <a:r>
              <a:rPr lang="en-US" sz="900" dirty="0" err="1"/>
              <a:t>doi.org</a:t>
            </a:r>
            <a:r>
              <a:rPr lang="en-US" sz="900" dirty="0"/>
              <a:t>/10.1186/1741-7015-9-69</a:t>
            </a:r>
          </a:p>
          <a:p>
            <a:pPr marL="0" indent="0">
              <a:buNone/>
            </a:pPr>
            <a:r>
              <a:rPr lang="en-US" sz="900" dirty="0"/>
              <a:t>Thawing, Propagating, and Cryopreserving Protocol: MCF10A-JSB Breast epithelium. (2012). </a:t>
            </a:r>
            <a:r>
              <a:rPr lang="en-US" sz="900" i="1" dirty="0"/>
              <a:t>ATTC</a:t>
            </a:r>
            <a:r>
              <a:rPr lang="en-US" sz="900" dirty="0"/>
              <a:t>, </a:t>
            </a:r>
            <a:r>
              <a:rPr lang="en-US" sz="900" i="1" dirty="0"/>
              <a:t>1</a:t>
            </a:r>
            <a:r>
              <a:rPr lang="en-US" sz="900" dirty="0"/>
              <a:t>, 1–27.</a:t>
            </a:r>
          </a:p>
          <a:p>
            <a:pPr marL="0" indent="0">
              <a:buNone/>
            </a:pPr>
            <a:r>
              <a:rPr lang="en-US" sz="900" dirty="0"/>
              <a:t>Vogelstein, B. B., Hughes, M. D. H., Kimmel, S., &amp; Cancer, C. (2013). p53 : The Most Frequently Altered Gene in Human Cancers How Do We Know p53 Is a Tumor Suppressor Gene ?, 1–8.</a:t>
            </a:r>
          </a:p>
          <a:p>
            <a:pPr marL="0" indent="0">
              <a:buNone/>
            </a:pPr>
            <a:r>
              <a:rPr lang="it-IT" sz="900" dirty="0" err="1"/>
              <a:t>Walerych</a:t>
            </a:r>
            <a:r>
              <a:rPr lang="it-IT" sz="900" dirty="0"/>
              <a:t>, D., Napoli, M., </a:t>
            </a:r>
            <a:r>
              <a:rPr lang="it-IT" sz="900" dirty="0" err="1"/>
              <a:t>Collavin</a:t>
            </a:r>
            <a:r>
              <a:rPr lang="it-IT" sz="900" dirty="0"/>
              <a:t>, L., &amp; Del </a:t>
            </a:r>
            <a:r>
              <a:rPr lang="it-IT" sz="900" dirty="0" err="1"/>
              <a:t>Sal</a:t>
            </a:r>
            <a:r>
              <a:rPr lang="it-IT" sz="900" dirty="0"/>
              <a:t>, G. (2012). </a:t>
            </a:r>
            <a:r>
              <a:rPr lang="en-US" sz="900" dirty="0"/>
              <a:t>The rebel angel: Mutant p53 as the driving oncogene in breast cancer. </a:t>
            </a:r>
            <a:r>
              <a:rPr lang="it-IT" sz="900" i="1" dirty="0" err="1"/>
              <a:t>Carcinogenesis</a:t>
            </a:r>
            <a:r>
              <a:rPr lang="it-IT" sz="900" dirty="0"/>
              <a:t>, </a:t>
            </a:r>
            <a:r>
              <a:rPr lang="it-IT" sz="900" i="1" dirty="0"/>
              <a:t>33</a:t>
            </a:r>
            <a:r>
              <a:rPr lang="it-IT" sz="900" dirty="0"/>
              <a:t>(11), 2007–2017. </a:t>
            </a:r>
            <a:r>
              <a:rPr lang="it-IT" sz="900" dirty="0" err="1"/>
              <a:t>https</a:t>
            </a:r>
            <a:r>
              <a:rPr lang="it-IT" sz="900" dirty="0"/>
              <a:t>://</a:t>
            </a:r>
            <a:r>
              <a:rPr lang="it-IT" sz="900" dirty="0" err="1"/>
              <a:t>doi.org</a:t>
            </a:r>
            <a:r>
              <a:rPr lang="it-IT" sz="900" dirty="0"/>
              <a:t>/10.1093/</a:t>
            </a:r>
            <a:r>
              <a:rPr lang="it-IT" sz="900" dirty="0" err="1"/>
              <a:t>carcin</a:t>
            </a:r>
            <a:r>
              <a:rPr lang="it-IT" sz="900" dirty="0"/>
              <a:t>/bgs232</a:t>
            </a:r>
            <a:endParaRPr lang="en-US" sz="900" dirty="0"/>
          </a:p>
          <a:p>
            <a:pPr marL="0" indent="0">
              <a:buNone/>
            </a:pPr>
            <a:r>
              <a:rPr lang="it-IT" sz="900" dirty="0" err="1"/>
              <a:t>Wang</a:t>
            </a:r>
            <a:r>
              <a:rPr lang="it-IT" sz="900" dirty="0"/>
              <a:t>, </a:t>
            </a:r>
            <a:r>
              <a:rPr lang="it-IT" sz="900" dirty="0" err="1"/>
              <a:t>Z</a:t>
            </a:r>
            <a:r>
              <a:rPr lang="it-IT" sz="900" dirty="0"/>
              <a:t>., &amp; </a:t>
            </a:r>
            <a:r>
              <a:rPr lang="it-IT" sz="900" dirty="0" err="1"/>
              <a:t>Sun</a:t>
            </a:r>
            <a:r>
              <a:rPr lang="it-IT" sz="900" dirty="0"/>
              <a:t>, Y. (2010). </a:t>
            </a:r>
            <a:r>
              <a:rPr lang="en-US" sz="900" dirty="0"/>
              <a:t>Targeting p53 for Novel Anticancer Therapy. </a:t>
            </a:r>
            <a:r>
              <a:rPr lang="en-US" sz="900" i="1" dirty="0"/>
              <a:t>Translational Oncology</a:t>
            </a:r>
            <a:r>
              <a:rPr lang="en-US" sz="900" dirty="0"/>
              <a:t>, </a:t>
            </a:r>
            <a:r>
              <a:rPr lang="en-US" sz="900" i="1" dirty="0"/>
              <a:t>3</a:t>
            </a:r>
            <a:r>
              <a:rPr lang="en-US" sz="900" dirty="0"/>
              <a:t>(1), 1–12. https://</a:t>
            </a:r>
            <a:r>
              <a:rPr lang="en-US" sz="900" dirty="0" err="1"/>
              <a:t>doi.org</a:t>
            </a:r>
            <a:r>
              <a:rPr lang="en-US" sz="900" dirty="0"/>
              <a:t>/10.1593/tlo.09250</a:t>
            </a:r>
          </a:p>
          <a:p>
            <a:pPr marL="0" indent="0">
              <a:buNone/>
            </a:pPr>
            <a:r>
              <a:rPr lang="en-US" sz="900" dirty="0" err="1"/>
              <a:t>Wojciechowski</a:t>
            </a:r>
            <a:r>
              <a:rPr lang="en-US" sz="900" dirty="0"/>
              <a:t>, A. C. (2017). Using α-Mangostin from Garcinia </a:t>
            </a:r>
            <a:r>
              <a:rPr lang="en-US" sz="900" dirty="0" err="1"/>
              <a:t>mangostana</a:t>
            </a:r>
            <a:r>
              <a:rPr lang="en-US" sz="900" dirty="0"/>
              <a:t> to Block Cell Death Caused by Paclitaxel in Proliferating BHK Cells.</a:t>
            </a:r>
          </a:p>
          <a:p>
            <a:pPr marL="0" indent="0">
              <a:buNone/>
            </a:pPr>
            <a:r>
              <a:rPr lang="en-US" sz="900" b="1" dirty="0"/>
              <a:t> </a:t>
            </a:r>
            <a:endParaRPr lang="en-US" sz="900" dirty="0"/>
          </a:p>
          <a:p>
            <a:r>
              <a:rPr lang="en-US" sz="600" b="1" dirty="0"/>
              <a:t> </a:t>
            </a:r>
            <a:endParaRPr lang="en-US" sz="600" dirty="0"/>
          </a:p>
          <a:p>
            <a:r>
              <a:rPr lang="en-US" sz="600" b="1" dirty="0"/>
              <a:t> </a:t>
            </a:r>
            <a:endParaRPr lang="en-US" sz="600" dirty="0"/>
          </a:p>
          <a:p>
            <a:r>
              <a:rPr lang="en-US" sz="600" dirty="0"/>
              <a:t> </a:t>
            </a:r>
          </a:p>
          <a:p>
            <a:endParaRPr lang="en-US" sz="600" dirty="0"/>
          </a:p>
        </p:txBody>
      </p:sp>
    </p:spTree>
    <p:extLst>
      <p:ext uri="{BB962C8B-B14F-4D97-AF65-F5344CB8AC3E}">
        <p14:creationId xmlns:p14="http://schemas.microsoft.com/office/powerpoint/2010/main" val="2681629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248B7-E013-D949-A966-43B8A898E211}"/>
              </a:ext>
            </a:extLst>
          </p:cNvPr>
          <p:cNvSpPr>
            <a:spLocks noGrp="1"/>
          </p:cNvSpPr>
          <p:nvPr>
            <p:ph type="title"/>
          </p:nvPr>
        </p:nvSpPr>
        <p:spPr/>
        <p:txBody>
          <a:bodyPr/>
          <a:lstStyle/>
          <a:p>
            <a:r>
              <a:rPr lang="en-US" dirty="0"/>
              <a:t>Breast Cancer</a:t>
            </a:r>
          </a:p>
        </p:txBody>
      </p:sp>
      <p:sp>
        <p:nvSpPr>
          <p:cNvPr id="3" name="Content Placeholder 2">
            <a:extLst>
              <a:ext uri="{FF2B5EF4-FFF2-40B4-BE49-F238E27FC236}">
                <a16:creationId xmlns:a16="http://schemas.microsoft.com/office/drawing/2014/main" id="{63EFFCE3-DE9E-6A48-A6B4-2ECCD8C58CBE}"/>
              </a:ext>
            </a:extLst>
          </p:cNvPr>
          <p:cNvSpPr>
            <a:spLocks noGrp="1"/>
          </p:cNvSpPr>
          <p:nvPr>
            <p:ph idx="1"/>
          </p:nvPr>
        </p:nvSpPr>
        <p:spPr/>
        <p:txBody>
          <a:bodyPr>
            <a:normAutofit/>
          </a:bodyPr>
          <a:lstStyle/>
          <a:p>
            <a:pPr marL="0" indent="0">
              <a:buNone/>
            </a:pPr>
            <a:r>
              <a:rPr lang="en-US" dirty="0"/>
              <a:t>Breast carcinoma is the most frequently diagnosed cancer among women and causes over 400,000 deaths yearly worldwide</a:t>
            </a:r>
            <a:r>
              <a:rPr lang="en-US" baseline="30000" dirty="0"/>
              <a:t>1</a:t>
            </a:r>
            <a:endParaRPr lang="en-US" dirty="0"/>
          </a:p>
          <a:p>
            <a:pPr marL="0" indent="0">
              <a:buNone/>
            </a:pPr>
            <a:r>
              <a:rPr lang="en-US" dirty="0"/>
              <a:t>Treatment plans depend on stage &amp; characteristics of cancer, age, menopausal status, and risk benefit analysis associated with each option. On overage, the trend for various stages are:</a:t>
            </a:r>
            <a:r>
              <a:rPr lang="en-US" baseline="30000" dirty="0"/>
              <a:t>2</a:t>
            </a:r>
            <a:endParaRPr lang="en-US" dirty="0"/>
          </a:p>
          <a:p>
            <a:pPr>
              <a:buFont typeface="Arial" panose="020B0604020202020204" pitchFamily="34" charset="0"/>
              <a:buChar char="•"/>
            </a:pPr>
            <a:r>
              <a:rPr lang="en-US" dirty="0"/>
              <a:t>Stage I &amp; II: breast conserving surgery</a:t>
            </a:r>
          </a:p>
          <a:p>
            <a:pPr>
              <a:buFont typeface="Arial" panose="020B0604020202020204" pitchFamily="34" charset="0"/>
              <a:buChar char="•"/>
            </a:pPr>
            <a:r>
              <a:rPr lang="en-US" dirty="0"/>
              <a:t>Stage III: mastectomy, radiation therapy, as well as chemotherapy</a:t>
            </a:r>
          </a:p>
          <a:p>
            <a:pPr lvl="1">
              <a:buFont typeface="Arial" panose="020B0604020202020204" pitchFamily="34" charset="0"/>
              <a:buChar char="•"/>
            </a:pPr>
            <a:r>
              <a:rPr lang="en-US" dirty="0"/>
              <a:t>Five year survival rate: 72%</a:t>
            </a:r>
          </a:p>
          <a:p>
            <a:pPr>
              <a:buFont typeface="Arial" panose="020B0604020202020204" pitchFamily="34" charset="0"/>
              <a:buChar char="•"/>
            </a:pPr>
            <a:r>
              <a:rPr lang="en-US" dirty="0"/>
              <a:t>Stage IV: radiation therapy and or chemotherapy </a:t>
            </a:r>
          </a:p>
          <a:p>
            <a:pPr lvl="1">
              <a:buFont typeface="Arial" panose="020B0604020202020204" pitchFamily="34" charset="0"/>
              <a:buChar char="•"/>
            </a:pPr>
            <a:r>
              <a:rPr lang="en-US" dirty="0"/>
              <a:t>Five year survival rate: 22%</a:t>
            </a:r>
          </a:p>
          <a:p>
            <a:pPr marL="0" indent="0">
              <a:buNone/>
            </a:pPr>
            <a:endParaRPr lang="en-US" dirty="0"/>
          </a:p>
        </p:txBody>
      </p:sp>
      <p:sp>
        <p:nvSpPr>
          <p:cNvPr id="4" name="TextBox 3">
            <a:extLst>
              <a:ext uri="{FF2B5EF4-FFF2-40B4-BE49-F238E27FC236}">
                <a16:creationId xmlns:a16="http://schemas.microsoft.com/office/drawing/2014/main" id="{95B177CE-F5C9-BA40-ABBF-F2E4699F93AC}"/>
              </a:ext>
            </a:extLst>
          </p:cNvPr>
          <p:cNvSpPr txBox="1"/>
          <p:nvPr/>
        </p:nvSpPr>
        <p:spPr>
          <a:xfrm>
            <a:off x="8404328" y="6357246"/>
            <a:ext cx="3073727" cy="461665"/>
          </a:xfrm>
          <a:prstGeom prst="rect">
            <a:avLst/>
          </a:prstGeom>
          <a:noFill/>
        </p:spPr>
        <p:txBody>
          <a:bodyPr wrap="none" rtlCol="0">
            <a:spAutoFit/>
          </a:bodyPr>
          <a:lstStyle/>
          <a:p>
            <a:r>
              <a:rPr lang="en-US" sz="1200" dirty="0"/>
              <a:t>1. </a:t>
            </a:r>
            <a:r>
              <a:rPr lang="en-US" sz="1200" dirty="0" err="1"/>
              <a:t>Walerych</a:t>
            </a:r>
            <a:r>
              <a:rPr lang="en-US" sz="1200" dirty="0"/>
              <a:t>, Napoli, </a:t>
            </a:r>
            <a:r>
              <a:rPr lang="en-US" sz="1200" dirty="0" err="1"/>
              <a:t>Collavin</a:t>
            </a:r>
            <a:r>
              <a:rPr lang="en-US" sz="1200" dirty="0"/>
              <a:t>, &amp; Del Sal, 2012</a:t>
            </a:r>
          </a:p>
          <a:p>
            <a:r>
              <a:rPr lang="en-US" sz="1200" dirty="0"/>
              <a:t>2. American Cancer Society, 2017</a:t>
            </a:r>
          </a:p>
        </p:txBody>
      </p:sp>
      <p:pic>
        <p:nvPicPr>
          <p:cNvPr id="6" name="Picture 5">
            <a:extLst>
              <a:ext uri="{FF2B5EF4-FFF2-40B4-BE49-F238E27FC236}">
                <a16:creationId xmlns:a16="http://schemas.microsoft.com/office/drawing/2014/main" id="{EB71AC87-9AC7-CD46-95F5-6F74CFEA9CDC}"/>
              </a:ext>
            </a:extLst>
          </p:cNvPr>
          <p:cNvPicPr>
            <a:picLocks noChangeAspect="1"/>
          </p:cNvPicPr>
          <p:nvPr/>
        </p:nvPicPr>
        <p:blipFill>
          <a:blip r:embed="rId3"/>
          <a:stretch>
            <a:fillRect/>
          </a:stretch>
        </p:blipFill>
        <p:spPr>
          <a:xfrm>
            <a:off x="9877073" y="393764"/>
            <a:ext cx="1990725" cy="1194435"/>
          </a:xfrm>
          <a:prstGeom prst="rect">
            <a:avLst/>
          </a:prstGeom>
        </p:spPr>
      </p:pic>
      <p:pic>
        <p:nvPicPr>
          <p:cNvPr id="10" name="Picture 9">
            <a:extLst>
              <a:ext uri="{FF2B5EF4-FFF2-40B4-BE49-F238E27FC236}">
                <a16:creationId xmlns:a16="http://schemas.microsoft.com/office/drawing/2014/main" id="{E9112545-6563-BB4B-920F-E7FC809714B9}"/>
              </a:ext>
            </a:extLst>
          </p:cNvPr>
          <p:cNvPicPr>
            <a:picLocks noChangeAspect="1"/>
          </p:cNvPicPr>
          <p:nvPr/>
        </p:nvPicPr>
        <p:blipFill>
          <a:blip r:embed="rId4"/>
          <a:stretch>
            <a:fillRect/>
          </a:stretch>
        </p:blipFill>
        <p:spPr>
          <a:xfrm rot="20670686">
            <a:off x="4328196" y="273467"/>
            <a:ext cx="1086829" cy="1901952"/>
          </a:xfrm>
          <a:prstGeom prst="rect">
            <a:avLst/>
          </a:prstGeom>
        </p:spPr>
      </p:pic>
      <p:pic>
        <p:nvPicPr>
          <p:cNvPr id="11" name="Picture 10" descr="images-1.png">
            <a:extLst>
              <a:ext uri="{FF2B5EF4-FFF2-40B4-BE49-F238E27FC236}">
                <a16:creationId xmlns:a16="http://schemas.microsoft.com/office/drawing/2014/main" id="{A0A4AE41-D182-B64E-AAEB-AD6450FB13BA}"/>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8784" b="89865" l="0" r="99118">
                        <a14:foregroundMark x1="79706" y1="33784" x2="79706" y2="33784"/>
                        <a14:foregroundMark x1="43824" y1="41892" x2="43824" y2="41892"/>
                        <a14:foregroundMark x1="32353" y1="39865" x2="32353" y2="39865"/>
                        <a14:foregroundMark x1="21471" y1="39865" x2="21471" y2="39865"/>
                        <a14:foregroundMark x1="67647" y1="37838" x2="67647" y2="37838"/>
                        <a14:foregroundMark x1="56471" y1="41892" x2="56471" y2="41892"/>
                        <a14:foregroundMark x1="90000" y1="44595" x2="90000" y2="44595"/>
                        <a14:foregroundMark x1="91471" y1="26351" x2="91471" y2="26351"/>
                        <a14:foregroundMark x1="80294" y1="26351" x2="80294" y2="26351"/>
                        <a14:foregroundMark x1="69118" y1="26351" x2="69118" y2="26351"/>
                        <a14:foregroundMark x1="56176" y1="25676" x2="56176" y2="25676"/>
                        <a14:foregroundMark x1="45000" y1="25000" x2="45000" y2="25000"/>
                        <a14:foregroundMark x1="32647" y1="25000" x2="32647" y2="25000"/>
                        <a14:foregroundMark x1="21471" y1="25676" x2="21471" y2="25676"/>
                        <a14:foregroundMark x1="8529" y1="25676" x2="8529" y2="25676"/>
                        <a14:foregroundMark x1="80882" y1="59459" x2="80882" y2="59459"/>
                        <a14:foregroundMark x1="81765" y1="64865" x2="81765" y2="64865"/>
                        <a14:foregroundMark x1="45294" y1="61486" x2="45294" y2="61486"/>
                        <a14:foregroundMark x1="67353" y1="58784" x2="67353" y2="58784"/>
                        <a14:foregroundMark x1="31471" y1="63514" x2="31471" y2="63514"/>
                        <a14:foregroundMark x1="66765" y1="66216" x2="66765" y2="66216"/>
                      </a14:backgroundRemoval>
                    </a14:imgEffect>
                  </a14:imgLayer>
                </a14:imgProps>
              </a:ext>
              <a:ext uri="{28A0092B-C50C-407E-A947-70E740481C1C}">
                <a14:useLocalDpi xmlns:a14="http://schemas.microsoft.com/office/drawing/2010/main" val="0"/>
              </a:ext>
            </a:extLst>
          </a:blip>
          <a:srcRect t="15008" b="29341"/>
          <a:stretch/>
        </p:blipFill>
        <p:spPr>
          <a:xfrm>
            <a:off x="6997149" y="5088308"/>
            <a:ext cx="4105275" cy="994469"/>
          </a:xfrm>
          <a:prstGeom prst="rect">
            <a:avLst/>
          </a:prstGeom>
        </p:spPr>
      </p:pic>
    </p:spTree>
    <p:extLst>
      <p:ext uri="{BB962C8B-B14F-4D97-AF65-F5344CB8AC3E}">
        <p14:creationId xmlns:p14="http://schemas.microsoft.com/office/powerpoint/2010/main" val="4285069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3F520-C185-9347-96F3-9F4C079573D4}"/>
              </a:ext>
            </a:extLst>
          </p:cNvPr>
          <p:cNvSpPr>
            <a:spLocks noGrp="1"/>
          </p:cNvSpPr>
          <p:nvPr>
            <p:ph type="title"/>
          </p:nvPr>
        </p:nvSpPr>
        <p:spPr/>
        <p:txBody>
          <a:bodyPr/>
          <a:lstStyle/>
          <a:p>
            <a:r>
              <a:rPr lang="en-US" dirty="0"/>
              <a:t>Chemotherapy: Paclitaxel </a:t>
            </a:r>
          </a:p>
        </p:txBody>
      </p:sp>
      <p:pic>
        <p:nvPicPr>
          <p:cNvPr id="7" name="Picture 6">
            <a:extLst>
              <a:ext uri="{FF2B5EF4-FFF2-40B4-BE49-F238E27FC236}">
                <a16:creationId xmlns:a16="http://schemas.microsoft.com/office/drawing/2014/main" id="{9424E8C1-7A8F-A84F-9743-804CA0922ED4}"/>
              </a:ext>
            </a:extLst>
          </p:cNvPr>
          <p:cNvPicPr>
            <a:picLocks noChangeAspect="1"/>
          </p:cNvPicPr>
          <p:nvPr/>
        </p:nvPicPr>
        <p:blipFill>
          <a:blip r:embed="rId3"/>
          <a:stretch>
            <a:fillRect/>
          </a:stretch>
        </p:blipFill>
        <p:spPr>
          <a:xfrm>
            <a:off x="4115185" y="1576781"/>
            <a:ext cx="6474469" cy="4518640"/>
          </a:xfrm>
          <a:prstGeom prst="rect">
            <a:avLst/>
          </a:prstGeom>
        </p:spPr>
      </p:pic>
      <p:sp>
        <p:nvSpPr>
          <p:cNvPr id="3" name="TextBox 2">
            <a:extLst>
              <a:ext uri="{FF2B5EF4-FFF2-40B4-BE49-F238E27FC236}">
                <a16:creationId xmlns:a16="http://schemas.microsoft.com/office/drawing/2014/main" id="{F94F4C2F-5A15-B94B-A79A-6DEEE04DEE61}"/>
              </a:ext>
            </a:extLst>
          </p:cNvPr>
          <p:cNvSpPr txBox="1"/>
          <p:nvPr/>
        </p:nvSpPr>
        <p:spPr>
          <a:xfrm>
            <a:off x="1378039" y="2127941"/>
            <a:ext cx="2908360" cy="3139321"/>
          </a:xfrm>
          <a:prstGeom prst="rect">
            <a:avLst/>
          </a:prstGeom>
          <a:noFill/>
        </p:spPr>
        <p:txBody>
          <a:bodyPr wrap="none" rtlCol="0">
            <a:spAutoFit/>
          </a:bodyPr>
          <a:lstStyle/>
          <a:p>
            <a:r>
              <a:rPr lang="en-US" dirty="0"/>
              <a:t>Side Effects include:</a:t>
            </a:r>
          </a:p>
          <a:p>
            <a:pPr marL="285750" indent="-285750">
              <a:buFont typeface="Arial" panose="020B0604020202020204" pitchFamily="34" charset="0"/>
              <a:buChar char="•"/>
            </a:pPr>
            <a:r>
              <a:rPr lang="en-US" dirty="0"/>
              <a:t>Pain</a:t>
            </a:r>
          </a:p>
          <a:p>
            <a:pPr marL="285750" indent="-285750">
              <a:buFont typeface="Arial" panose="020B0604020202020204" pitchFamily="34" charset="0"/>
              <a:buChar char="•"/>
            </a:pPr>
            <a:r>
              <a:rPr lang="en-US" dirty="0"/>
              <a:t>Nausea/Vomiting</a:t>
            </a:r>
          </a:p>
          <a:p>
            <a:pPr marL="285750" indent="-285750">
              <a:buFont typeface="Arial" panose="020B0604020202020204" pitchFamily="34" charset="0"/>
              <a:buChar char="•"/>
            </a:pPr>
            <a:r>
              <a:rPr lang="en-US" dirty="0"/>
              <a:t>Hair loss</a:t>
            </a:r>
          </a:p>
          <a:p>
            <a:pPr marL="285750" indent="-285750">
              <a:buFont typeface="Arial" panose="020B0604020202020204" pitchFamily="34" charset="0"/>
              <a:buChar char="•"/>
            </a:pPr>
            <a:r>
              <a:rPr lang="en-US" dirty="0"/>
              <a:t>Lymphedema</a:t>
            </a:r>
          </a:p>
          <a:p>
            <a:pPr marL="285750" indent="-285750">
              <a:buFont typeface="Arial" panose="020B0604020202020204" pitchFamily="34" charset="0"/>
              <a:buChar char="•"/>
            </a:pPr>
            <a:r>
              <a:rPr lang="en-US" dirty="0"/>
              <a:t>Musculoskeletal symptoms</a:t>
            </a:r>
          </a:p>
          <a:p>
            <a:pPr marL="285750" indent="-285750">
              <a:buFont typeface="Arial" panose="020B0604020202020204" pitchFamily="34" charset="0"/>
              <a:buChar char="•"/>
            </a:pPr>
            <a:r>
              <a:rPr lang="en-US" dirty="0"/>
              <a:t>Bone loss and osteoporosis</a:t>
            </a:r>
          </a:p>
          <a:p>
            <a:pPr marL="285750" indent="-285750">
              <a:buFont typeface="Arial" panose="020B0604020202020204" pitchFamily="34" charset="0"/>
              <a:buChar char="•"/>
            </a:pPr>
            <a:r>
              <a:rPr lang="en-US" dirty="0"/>
              <a:t>Heart problems</a:t>
            </a:r>
          </a:p>
          <a:p>
            <a:pPr marL="285750" indent="-285750">
              <a:buFont typeface="Arial" panose="020B0604020202020204" pitchFamily="34" charset="0"/>
              <a:buChar char="•"/>
            </a:pPr>
            <a:r>
              <a:rPr lang="en-US" dirty="0"/>
              <a:t>Blood clots</a:t>
            </a:r>
          </a:p>
          <a:p>
            <a:pPr marL="285750" indent="-285750">
              <a:buFont typeface="Arial" panose="020B0604020202020204" pitchFamily="34" charset="0"/>
              <a:buChar char="•"/>
            </a:pPr>
            <a:r>
              <a:rPr lang="en-US" dirty="0"/>
              <a:t>Infertility</a:t>
            </a:r>
          </a:p>
          <a:p>
            <a:pPr marL="285750" indent="-285750">
              <a:buFont typeface="Arial" panose="020B0604020202020204" pitchFamily="34" charset="0"/>
              <a:buChar char="•"/>
            </a:pPr>
            <a:r>
              <a:rPr lang="en-US" dirty="0"/>
              <a:t>Etc. </a:t>
            </a:r>
          </a:p>
        </p:txBody>
      </p:sp>
    </p:spTree>
    <p:extLst>
      <p:ext uri="{BB962C8B-B14F-4D97-AF65-F5344CB8AC3E}">
        <p14:creationId xmlns:p14="http://schemas.microsoft.com/office/powerpoint/2010/main" val="2941315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stretch>
            <a:fillRect t="-17000" b="-17000"/>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98C167-D404-EE45-9333-71C6FA0F2891}"/>
              </a:ext>
            </a:extLst>
          </p:cNvPr>
          <p:cNvPicPr/>
          <p:nvPr/>
        </p:nvPicPr>
        <p:blipFill rotWithShape="1">
          <a:blip r:embed="rId4" cstate="print">
            <a:extLst>
              <a:ext uri="{28A0092B-C50C-407E-A947-70E740481C1C}">
                <a14:useLocalDpi xmlns:a14="http://schemas.microsoft.com/office/drawing/2010/main" val="0"/>
              </a:ext>
            </a:extLst>
          </a:blip>
          <a:srcRect b="44013"/>
          <a:stretch/>
        </p:blipFill>
        <p:spPr>
          <a:xfrm>
            <a:off x="7955315" y="2047746"/>
            <a:ext cx="4496727" cy="3311246"/>
          </a:xfrm>
          <a:prstGeom prst="rect">
            <a:avLst/>
          </a:prstGeom>
        </p:spPr>
      </p:pic>
      <p:sp>
        <p:nvSpPr>
          <p:cNvPr id="13" name="TextBox 12">
            <a:extLst>
              <a:ext uri="{FF2B5EF4-FFF2-40B4-BE49-F238E27FC236}">
                <a16:creationId xmlns:a16="http://schemas.microsoft.com/office/drawing/2014/main" id="{D16857E2-0EF1-B34D-A0BA-C39BFEAE439D}"/>
              </a:ext>
            </a:extLst>
          </p:cNvPr>
          <p:cNvSpPr txBox="1"/>
          <p:nvPr/>
        </p:nvSpPr>
        <p:spPr>
          <a:xfrm>
            <a:off x="8869006" y="1792938"/>
            <a:ext cx="1437622" cy="369332"/>
          </a:xfrm>
          <a:prstGeom prst="rect">
            <a:avLst/>
          </a:prstGeom>
          <a:solidFill>
            <a:schemeClr val="bg1"/>
          </a:solidFill>
        </p:spPr>
        <p:txBody>
          <a:bodyPr wrap="square" rtlCol="0">
            <a:spAutoFit/>
          </a:bodyPr>
          <a:lstStyle/>
          <a:p>
            <a:r>
              <a:rPr lang="en-US" dirty="0"/>
              <a:t>Cell Stress </a:t>
            </a:r>
          </a:p>
        </p:txBody>
      </p:sp>
      <p:pic>
        <p:nvPicPr>
          <p:cNvPr id="5" name="Picture 4">
            <a:extLst>
              <a:ext uri="{FF2B5EF4-FFF2-40B4-BE49-F238E27FC236}">
                <a16:creationId xmlns:a16="http://schemas.microsoft.com/office/drawing/2014/main" id="{BCDA0C6E-681D-AB43-B350-5FBA65A14075}"/>
              </a:ext>
            </a:extLst>
          </p:cNvPr>
          <p:cNvPicPr/>
          <p:nvPr/>
        </p:nvPicPr>
        <p:blipFill rotWithShape="1">
          <a:blip r:embed="rId4" cstate="print">
            <a:extLst>
              <a:ext uri="{28A0092B-C50C-407E-A947-70E740481C1C}">
                <a14:useLocalDpi xmlns:a14="http://schemas.microsoft.com/office/drawing/2010/main" val="0"/>
              </a:ext>
            </a:extLst>
          </a:blip>
          <a:srcRect t="97038" r="36697" b="-355"/>
          <a:stretch/>
        </p:blipFill>
        <p:spPr>
          <a:xfrm>
            <a:off x="8872498" y="6529650"/>
            <a:ext cx="3246625" cy="209145"/>
          </a:xfrm>
          <a:prstGeom prst="rect">
            <a:avLst/>
          </a:prstGeom>
        </p:spPr>
      </p:pic>
      <p:sp>
        <p:nvSpPr>
          <p:cNvPr id="7" name="Title 1">
            <a:extLst>
              <a:ext uri="{FF2B5EF4-FFF2-40B4-BE49-F238E27FC236}">
                <a16:creationId xmlns:a16="http://schemas.microsoft.com/office/drawing/2014/main" id="{8889E9A9-DA24-9D4A-9A99-DCA05C63D85C}"/>
              </a:ext>
            </a:extLst>
          </p:cNvPr>
          <p:cNvSpPr>
            <a:spLocks noGrp="1"/>
          </p:cNvSpPr>
          <p:nvPr>
            <p:ph type="title"/>
          </p:nvPr>
        </p:nvSpPr>
        <p:spPr>
          <a:xfrm>
            <a:off x="1660942" y="407846"/>
            <a:ext cx="9720072" cy="1499616"/>
          </a:xfrm>
        </p:spPr>
        <p:txBody>
          <a:bodyPr/>
          <a:lstStyle/>
          <a:p>
            <a:r>
              <a:rPr lang="en-US" dirty="0"/>
              <a:t>P53 Pathway</a:t>
            </a:r>
          </a:p>
        </p:txBody>
      </p:sp>
      <p:sp>
        <p:nvSpPr>
          <p:cNvPr id="6" name="Rectangle 5">
            <a:extLst>
              <a:ext uri="{FF2B5EF4-FFF2-40B4-BE49-F238E27FC236}">
                <a16:creationId xmlns:a16="http://schemas.microsoft.com/office/drawing/2014/main" id="{3C2F5BC1-EBEA-C449-B7FA-51F972A1E809}"/>
              </a:ext>
            </a:extLst>
          </p:cNvPr>
          <p:cNvSpPr/>
          <p:nvPr/>
        </p:nvSpPr>
        <p:spPr>
          <a:xfrm>
            <a:off x="2008415" y="1388674"/>
            <a:ext cx="5946900" cy="3970318"/>
          </a:xfrm>
          <a:prstGeom prst="rect">
            <a:avLst/>
          </a:prstGeom>
        </p:spPr>
        <p:txBody>
          <a:bodyPr wrap="square">
            <a:spAutoFit/>
          </a:bodyPr>
          <a:lstStyle/>
          <a:p>
            <a:pPr>
              <a:buFont typeface="Arial" panose="020B0604020202020204" pitchFamily="34" charset="0"/>
              <a:buChar char="•"/>
            </a:pPr>
            <a:r>
              <a:rPr lang="en-US" sz="2800" dirty="0"/>
              <a:t>The main function of p53 is to promote genetic stability and prevent the formation of tumors</a:t>
            </a:r>
          </a:p>
          <a:p>
            <a:pPr>
              <a:buFont typeface="Arial" panose="020B0604020202020204" pitchFamily="34" charset="0"/>
              <a:buChar char="•"/>
            </a:pPr>
            <a:r>
              <a:rPr lang="en-US" sz="2800" dirty="0"/>
              <a:t>Cell stress </a:t>
            </a:r>
            <a:r>
              <a:rPr lang="en-US" sz="2800" dirty="0">
                <a:sym typeface="Wingdings" pitchFamily="2" charset="2"/>
              </a:rPr>
              <a:t> kinase cascade  disruption of mdm2/p53  p53 accumulation  apoptosis (programmed cell death) or cell cycle arrest </a:t>
            </a:r>
          </a:p>
          <a:p>
            <a:pPr>
              <a:buFont typeface="Arial" panose="020B0604020202020204" pitchFamily="34" charset="0"/>
              <a:buChar char="•"/>
            </a:pPr>
            <a:r>
              <a:rPr lang="en-US" sz="2800" dirty="0">
                <a:sym typeface="Wingdings" pitchFamily="2" charset="2"/>
              </a:rPr>
              <a:t>About 50% of adult cancers have a p53 mutation</a:t>
            </a:r>
            <a:endParaRPr lang="en-US" sz="2800" dirty="0"/>
          </a:p>
        </p:txBody>
      </p:sp>
      <p:cxnSp>
        <p:nvCxnSpPr>
          <p:cNvPr id="11" name="Straight Arrow Connector 10">
            <a:extLst>
              <a:ext uri="{FF2B5EF4-FFF2-40B4-BE49-F238E27FC236}">
                <a16:creationId xmlns:a16="http://schemas.microsoft.com/office/drawing/2014/main" id="{1E0099E6-4A6D-444C-ABBC-A16C7529595B}"/>
              </a:ext>
            </a:extLst>
          </p:cNvPr>
          <p:cNvCxnSpPr>
            <a:cxnSpLocks/>
          </p:cNvCxnSpPr>
          <p:nvPr/>
        </p:nvCxnSpPr>
        <p:spPr>
          <a:xfrm flipH="1">
            <a:off x="9532584" y="5358992"/>
            <a:ext cx="397518" cy="7642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EDB5F81F-801E-834A-A1FC-B46B5153AD4C}"/>
              </a:ext>
            </a:extLst>
          </p:cNvPr>
          <p:cNvSpPr txBox="1"/>
          <p:nvPr/>
        </p:nvSpPr>
        <p:spPr>
          <a:xfrm>
            <a:off x="8494785" y="6123214"/>
            <a:ext cx="1215397" cy="369332"/>
          </a:xfrm>
          <a:prstGeom prst="rect">
            <a:avLst/>
          </a:prstGeom>
          <a:noFill/>
        </p:spPr>
        <p:txBody>
          <a:bodyPr wrap="none" rtlCol="0">
            <a:spAutoFit/>
          </a:bodyPr>
          <a:lstStyle/>
          <a:p>
            <a:r>
              <a:rPr lang="en-US" dirty="0"/>
              <a:t>Cell Death </a:t>
            </a:r>
          </a:p>
        </p:txBody>
      </p:sp>
      <p:sp>
        <p:nvSpPr>
          <p:cNvPr id="14" name="TextBox 13">
            <a:extLst>
              <a:ext uri="{FF2B5EF4-FFF2-40B4-BE49-F238E27FC236}">
                <a16:creationId xmlns:a16="http://schemas.microsoft.com/office/drawing/2014/main" id="{1C9E0738-EF9C-D74E-BF30-7AB85993B98C}"/>
              </a:ext>
            </a:extLst>
          </p:cNvPr>
          <p:cNvSpPr txBox="1"/>
          <p:nvPr/>
        </p:nvSpPr>
        <p:spPr>
          <a:xfrm>
            <a:off x="9761911" y="6123214"/>
            <a:ext cx="1785617" cy="369332"/>
          </a:xfrm>
          <a:prstGeom prst="rect">
            <a:avLst/>
          </a:prstGeom>
          <a:noFill/>
        </p:spPr>
        <p:txBody>
          <a:bodyPr wrap="none" rtlCol="0">
            <a:spAutoFit/>
          </a:bodyPr>
          <a:lstStyle/>
          <a:p>
            <a:r>
              <a:rPr lang="en-US" dirty="0"/>
              <a:t>Cell Cycle Arrest </a:t>
            </a:r>
          </a:p>
        </p:txBody>
      </p:sp>
      <p:cxnSp>
        <p:nvCxnSpPr>
          <p:cNvPr id="15" name="Straight Arrow Connector 14">
            <a:extLst>
              <a:ext uri="{FF2B5EF4-FFF2-40B4-BE49-F238E27FC236}">
                <a16:creationId xmlns:a16="http://schemas.microsoft.com/office/drawing/2014/main" id="{77D4E434-E6A2-D546-83F5-0046DEE7AE0F}"/>
              </a:ext>
            </a:extLst>
          </p:cNvPr>
          <p:cNvCxnSpPr>
            <a:cxnSpLocks/>
          </p:cNvCxnSpPr>
          <p:nvPr/>
        </p:nvCxnSpPr>
        <p:spPr>
          <a:xfrm>
            <a:off x="10495810" y="5358992"/>
            <a:ext cx="425833" cy="7642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43161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1CE8CA9-D6D2-4C46-8070-9566F894E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DB0C76-89D8-0940-8481-5E70B63492B9}"/>
              </a:ext>
            </a:extLst>
          </p:cNvPr>
          <p:cNvSpPr>
            <a:spLocks noGrp="1"/>
          </p:cNvSpPr>
          <p:nvPr>
            <p:ph type="title"/>
          </p:nvPr>
        </p:nvSpPr>
        <p:spPr>
          <a:xfrm>
            <a:off x="1024129" y="585216"/>
            <a:ext cx="3779085" cy="1499616"/>
          </a:xfrm>
        </p:spPr>
        <p:txBody>
          <a:bodyPr>
            <a:normAutofit/>
          </a:bodyPr>
          <a:lstStyle/>
          <a:p>
            <a:r>
              <a:rPr lang="en-US" sz="4400">
                <a:solidFill>
                  <a:schemeClr val="tx1"/>
                </a:solidFill>
              </a:rPr>
              <a:t>CHEMOPROTECTION VIA P53 activation</a:t>
            </a:r>
          </a:p>
        </p:txBody>
      </p:sp>
      <p:cxnSp>
        <p:nvCxnSpPr>
          <p:cNvPr id="11" name="Straight Connector 10">
            <a:extLst>
              <a:ext uri="{FF2B5EF4-FFF2-40B4-BE49-F238E27FC236}">
                <a16:creationId xmlns:a16="http://schemas.microsoft.com/office/drawing/2014/main" id="{72B31CF5-BEC2-457D-A52F-6A5CCB066F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951A507-4DAB-A747-972B-239A74356D1F}"/>
              </a:ext>
            </a:extLst>
          </p:cNvPr>
          <p:cNvSpPr>
            <a:spLocks noGrp="1"/>
          </p:cNvSpPr>
          <p:nvPr>
            <p:ph idx="1"/>
          </p:nvPr>
        </p:nvSpPr>
        <p:spPr>
          <a:xfrm>
            <a:off x="1024129" y="2286000"/>
            <a:ext cx="3791711" cy="3931920"/>
          </a:xfrm>
        </p:spPr>
        <p:txBody>
          <a:bodyPr>
            <a:normAutofit/>
          </a:bodyPr>
          <a:lstStyle/>
          <a:p>
            <a:r>
              <a:rPr lang="en-US" sz="2800" dirty="0">
                <a:solidFill>
                  <a:srgbClr val="FFFFFF"/>
                </a:solidFill>
              </a:rPr>
              <a:t>Various chemicals can be used to activate the p53 pathway (in cells without a p53 mutation) and lead to cell cycle arrest, protecting them from chemotherapy which only kills actively dividing cells</a:t>
            </a:r>
          </a:p>
        </p:txBody>
      </p:sp>
      <p:pic>
        <p:nvPicPr>
          <p:cNvPr id="4" name="Picture 3">
            <a:extLst>
              <a:ext uri="{FF2B5EF4-FFF2-40B4-BE49-F238E27FC236}">
                <a16:creationId xmlns:a16="http://schemas.microsoft.com/office/drawing/2014/main" id="{0F0EFCD1-73C6-7C4E-8B70-467562D6663B}"/>
              </a:ext>
            </a:extLst>
          </p:cNvPr>
          <p:cNvPicPr>
            <a:picLocks noChangeAspect="1"/>
          </p:cNvPicPr>
          <p:nvPr/>
        </p:nvPicPr>
        <p:blipFill rotWithShape="1">
          <a:blip r:embed="rId3"/>
          <a:srcRect l="3182" t="6591" r="9187"/>
          <a:stretch/>
        </p:blipFill>
        <p:spPr>
          <a:xfrm>
            <a:off x="5468548" y="1189930"/>
            <a:ext cx="6583245" cy="4196798"/>
          </a:xfrm>
          <a:prstGeom prst="rect">
            <a:avLst/>
          </a:prstGeom>
        </p:spPr>
      </p:pic>
    </p:spTree>
    <p:extLst>
      <p:ext uri="{BB962C8B-B14F-4D97-AF65-F5344CB8AC3E}">
        <p14:creationId xmlns:p14="http://schemas.microsoft.com/office/powerpoint/2010/main" val="3528843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40C65-2D75-FD44-80EC-6D80C026A562}"/>
              </a:ext>
            </a:extLst>
          </p:cNvPr>
          <p:cNvSpPr>
            <a:spLocks noGrp="1"/>
          </p:cNvSpPr>
          <p:nvPr>
            <p:ph type="title"/>
          </p:nvPr>
        </p:nvSpPr>
        <p:spPr/>
        <p:txBody>
          <a:bodyPr/>
          <a:lstStyle/>
          <a:p>
            <a:r>
              <a:rPr lang="en-US" dirty="0"/>
              <a:t>Alpha Mangostin as a chemoprotectant</a:t>
            </a:r>
          </a:p>
        </p:txBody>
      </p:sp>
      <p:sp>
        <p:nvSpPr>
          <p:cNvPr id="3" name="Content Placeholder 2">
            <a:extLst>
              <a:ext uri="{FF2B5EF4-FFF2-40B4-BE49-F238E27FC236}">
                <a16:creationId xmlns:a16="http://schemas.microsoft.com/office/drawing/2014/main" id="{A8D4591B-98D1-FE41-B4CC-34BC1CB99761}"/>
              </a:ext>
            </a:extLst>
          </p:cNvPr>
          <p:cNvSpPr>
            <a:spLocks noGrp="1"/>
          </p:cNvSpPr>
          <p:nvPr>
            <p:ph idx="1"/>
          </p:nvPr>
        </p:nvSpPr>
        <p:spPr/>
        <p:txBody>
          <a:bodyPr>
            <a:normAutofit/>
          </a:bodyPr>
          <a:lstStyle/>
          <a:p>
            <a:pPr lvl="1"/>
            <a:r>
              <a:rPr lang="en-US" sz="2800" dirty="0"/>
              <a:t>extract isolated from the carp of the </a:t>
            </a:r>
            <a:r>
              <a:rPr lang="en-US" sz="2800" i="1" dirty="0"/>
              <a:t>Garcinia </a:t>
            </a:r>
            <a:r>
              <a:rPr lang="en-US" sz="2800" i="1" dirty="0" err="1"/>
              <a:t>mangostana</a:t>
            </a:r>
            <a:r>
              <a:rPr lang="en-US" sz="2800" i="1" dirty="0"/>
              <a:t> </a:t>
            </a:r>
            <a:r>
              <a:rPr lang="en-US" sz="2800" dirty="0"/>
              <a:t>(</a:t>
            </a:r>
            <a:r>
              <a:rPr lang="en-US" sz="2800" dirty="0" err="1"/>
              <a:t>Mangosteen</a:t>
            </a:r>
            <a:r>
              <a:rPr lang="en-US" sz="2800" dirty="0"/>
              <a:t> fruit)</a:t>
            </a:r>
          </a:p>
          <a:p>
            <a:pPr lvl="1"/>
            <a:r>
              <a:rPr lang="en-US" sz="2800" dirty="0"/>
              <a:t>native to Thailand and traditionally used for medicinal purposes</a:t>
            </a:r>
          </a:p>
          <a:p>
            <a:pPr lvl="2"/>
            <a:r>
              <a:rPr lang="en-US" sz="2000" dirty="0"/>
              <a:t> antioxidant, antitumoral, antiallergic, anti-inflammatory, antibacterial, antiviral</a:t>
            </a:r>
            <a:r>
              <a:rPr lang="en-US" sz="2000" baseline="30000" dirty="0"/>
              <a:t>1</a:t>
            </a:r>
          </a:p>
          <a:p>
            <a:pPr marL="310896" lvl="2" indent="0">
              <a:buNone/>
            </a:pPr>
            <a:r>
              <a:rPr lang="en-US" sz="2800" dirty="0"/>
              <a:t>This extract is known to inhibit the binding of p53 to MDM2, a negative regulator of p53.</a:t>
            </a:r>
          </a:p>
          <a:p>
            <a:pPr lvl="2"/>
            <a:endParaRPr lang="en-US" sz="2800" dirty="0"/>
          </a:p>
          <a:p>
            <a:pPr marL="310896" lvl="2" indent="0">
              <a:buNone/>
            </a:pPr>
            <a:endParaRPr lang="en-US" sz="1800" baseline="30000" dirty="0"/>
          </a:p>
        </p:txBody>
      </p:sp>
      <p:sp>
        <p:nvSpPr>
          <p:cNvPr id="5" name="TextBox 4">
            <a:extLst>
              <a:ext uri="{FF2B5EF4-FFF2-40B4-BE49-F238E27FC236}">
                <a16:creationId xmlns:a16="http://schemas.microsoft.com/office/drawing/2014/main" id="{AE3A5DB8-2557-7E43-AAB9-67FDCF0F8D38}"/>
              </a:ext>
            </a:extLst>
          </p:cNvPr>
          <p:cNvSpPr txBox="1"/>
          <p:nvPr/>
        </p:nvSpPr>
        <p:spPr>
          <a:xfrm>
            <a:off x="7075825" y="6510528"/>
            <a:ext cx="5171544" cy="276999"/>
          </a:xfrm>
          <a:prstGeom prst="rect">
            <a:avLst/>
          </a:prstGeom>
          <a:noFill/>
        </p:spPr>
        <p:txBody>
          <a:bodyPr wrap="none" rtlCol="0">
            <a:spAutoFit/>
          </a:bodyPr>
          <a:lstStyle/>
          <a:p>
            <a:r>
              <a:rPr lang="en-US" sz="1200" dirty="0"/>
              <a:t>1. Pedraza-</a:t>
            </a:r>
            <a:r>
              <a:rPr lang="en-US" sz="1200" dirty="0" err="1"/>
              <a:t>Chaverri</a:t>
            </a:r>
            <a:r>
              <a:rPr lang="en-US" sz="1200" dirty="0"/>
              <a:t>, Cárdenas-Rodríguez, Orozco-Ibarra, &amp; Pérez-Rojas, 2008</a:t>
            </a:r>
          </a:p>
        </p:txBody>
      </p:sp>
      <p:pic>
        <p:nvPicPr>
          <p:cNvPr id="7" name="Picture 6">
            <a:extLst>
              <a:ext uri="{FF2B5EF4-FFF2-40B4-BE49-F238E27FC236}">
                <a16:creationId xmlns:a16="http://schemas.microsoft.com/office/drawing/2014/main" id="{8E261AAA-3DD0-F047-91DD-B9A3DE5E5A8B}"/>
              </a:ext>
            </a:extLst>
          </p:cNvPr>
          <p:cNvPicPr>
            <a:picLocks noChangeAspect="1"/>
          </p:cNvPicPr>
          <p:nvPr/>
        </p:nvPicPr>
        <p:blipFill>
          <a:blip r:embed="rId3"/>
          <a:stretch>
            <a:fillRect/>
          </a:stretch>
        </p:blipFill>
        <p:spPr>
          <a:xfrm>
            <a:off x="8549545" y="4433977"/>
            <a:ext cx="3348897" cy="1875382"/>
          </a:xfrm>
          <a:prstGeom prst="rect">
            <a:avLst/>
          </a:prstGeom>
        </p:spPr>
      </p:pic>
    </p:spTree>
    <p:extLst>
      <p:ext uri="{BB962C8B-B14F-4D97-AF65-F5344CB8AC3E}">
        <p14:creationId xmlns:p14="http://schemas.microsoft.com/office/powerpoint/2010/main" val="7985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98C167-D404-EE45-9333-71C6FA0F2891}"/>
              </a:ext>
            </a:extLst>
          </p:cNvPr>
          <p:cNvPicPr/>
          <p:nvPr/>
        </p:nvPicPr>
        <p:blipFill rotWithShape="1">
          <a:blip r:embed="rId3" cstate="print">
            <a:extLst>
              <a:ext uri="{28A0092B-C50C-407E-A947-70E740481C1C}">
                <a14:useLocalDpi xmlns:a14="http://schemas.microsoft.com/office/drawing/2010/main" val="0"/>
              </a:ext>
            </a:extLst>
          </a:blip>
          <a:srcRect b="44534"/>
          <a:stretch/>
        </p:blipFill>
        <p:spPr>
          <a:xfrm>
            <a:off x="6016538" y="1597699"/>
            <a:ext cx="6175462" cy="4331760"/>
          </a:xfrm>
          <a:prstGeom prst="rect">
            <a:avLst/>
          </a:prstGeom>
        </p:spPr>
      </p:pic>
      <p:pic>
        <p:nvPicPr>
          <p:cNvPr id="12" name="Picture 11">
            <a:extLst>
              <a:ext uri="{FF2B5EF4-FFF2-40B4-BE49-F238E27FC236}">
                <a16:creationId xmlns:a16="http://schemas.microsoft.com/office/drawing/2014/main" id="{4E6E382D-61B2-7A4B-A288-69298550FD5A}"/>
              </a:ext>
            </a:extLst>
          </p:cNvPr>
          <p:cNvPicPr>
            <a:picLocks noChangeAspect="1"/>
          </p:cNvPicPr>
          <p:nvPr/>
        </p:nvPicPr>
        <p:blipFill>
          <a:blip r:embed="rId4"/>
          <a:stretch>
            <a:fillRect/>
          </a:stretch>
        </p:blipFill>
        <p:spPr>
          <a:xfrm>
            <a:off x="2182866" y="3408500"/>
            <a:ext cx="3099344" cy="1474859"/>
          </a:xfrm>
          <a:prstGeom prst="rect">
            <a:avLst/>
          </a:prstGeom>
        </p:spPr>
      </p:pic>
      <p:cxnSp>
        <p:nvCxnSpPr>
          <p:cNvPr id="10" name="Straight Arrow Connector 9">
            <a:extLst>
              <a:ext uri="{FF2B5EF4-FFF2-40B4-BE49-F238E27FC236}">
                <a16:creationId xmlns:a16="http://schemas.microsoft.com/office/drawing/2014/main" id="{4A566751-D09D-594E-8385-EF96845A4216}"/>
              </a:ext>
            </a:extLst>
          </p:cNvPr>
          <p:cNvCxnSpPr>
            <a:cxnSpLocks/>
          </p:cNvCxnSpPr>
          <p:nvPr/>
        </p:nvCxnSpPr>
        <p:spPr>
          <a:xfrm>
            <a:off x="5251133" y="4329403"/>
            <a:ext cx="101392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595E568-163E-944D-8CDF-DF37B8334E91}"/>
              </a:ext>
            </a:extLst>
          </p:cNvPr>
          <p:cNvSpPr txBox="1"/>
          <p:nvPr/>
        </p:nvSpPr>
        <p:spPr>
          <a:xfrm>
            <a:off x="3396180" y="3085334"/>
            <a:ext cx="1733167" cy="646331"/>
          </a:xfrm>
          <a:prstGeom prst="rect">
            <a:avLst/>
          </a:prstGeom>
          <a:noFill/>
        </p:spPr>
        <p:txBody>
          <a:bodyPr wrap="none" rtlCol="0">
            <a:spAutoFit/>
          </a:bodyPr>
          <a:lstStyle/>
          <a:p>
            <a:pPr algn="ctr"/>
            <a:r>
              <a:rPr lang="en-US" dirty="0"/>
              <a:t>p53 Activator</a:t>
            </a:r>
          </a:p>
          <a:p>
            <a:pPr algn="ctr"/>
            <a:r>
              <a:rPr lang="en-US" dirty="0"/>
              <a:t>Alpha Mangostin</a:t>
            </a:r>
          </a:p>
        </p:txBody>
      </p:sp>
      <p:sp>
        <p:nvSpPr>
          <p:cNvPr id="16" name="Rectangle 15">
            <a:extLst>
              <a:ext uri="{FF2B5EF4-FFF2-40B4-BE49-F238E27FC236}">
                <a16:creationId xmlns:a16="http://schemas.microsoft.com/office/drawing/2014/main" id="{767B47C1-0B6C-E04E-9F89-27035B0C3AE9}"/>
              </a:ext>
            </a:extLst>
          </p:cNvPr>
          <p:cNvSpPr/>
          <p:nvPr/>
        </p:nvSpPr>
        <p:spPr>
          <a:xfrm>
            <a:off x="6306275" y="3570890"/>
            <a:ext cx="1142586" cy="1504473"/>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7" name="TextBox 16">
            <a:extLst>
              <a:ext uri="{FF2B5EF4-FFF2-40B4-BE49-F238E27FC236}">
                <a16:creationId xmlns:a16="http://schemas.microsoft.com/office/drawing/2014/main" id="{EAEC817C-FB89-5840-BEF6-0F062D00E784}"/>
              </a:ext>
            </a:extLst>
          </p:cNvPr>
          <p:cNvSpPr txBox="1"/>
          <p:nvPr/>
        </p:nvSpPr>
        <p:spPr>
          <a:xfrm>
            <a:off x="1061811" y="2785252"/>
            <a:ext cx="1967205" cy="461665"/>
          </a:xfrm>
          <a:prstGeom prst="rect">
            <a:avLst/>
          </a:prstGeom>
          <a:noFill/>
        </p:spPr>
        <p:txBody>
          <a:bodyPr wrap="none" rtlCol="0">
            <a:spAutoFit/>
          </a:bodyPr>
          <a:lstStyle/>
          <a:p>
            <a:r>
              <a:rPr lang="en-US" sz="2400" dirty="0"/>
              <a:t>Wildtype Cells</a:t>
            </a:r>
          </a:p>
        </p:txBody>
      </p:sp>
      <p:sp>
        <p:nvSpPr>
          <p:cNvPr id="18" name="TextBox 17">
            <a:extLst>
              <a:ext uri="{FF2B5EF4-FFF2-40B4-BE49-F238E27FC236}">
                <a16:creationId xmlns:a16="http://schemas.microsoft.com/office/drawing/2014/main" id="{F95D50C6-1A32-5147-99F9-99B202813AA8}"/>
              </a:ext>
            </a:extLst>
          </p:cNvPr>
          <p:cNvSpPr txBox="1"/>
          <p:nvPr/>
        </p:nvSpPr>
        <p:spPr>
          <a:xfrm>
            <a:off x="3393651" y="5167557"/>
            <a:ext cx="2056749" cy="923330"/>
          </a:xfrm>
          <a:prstGeom prst="rect">
            <a:avLst/>
          </a:prstGeom>
          <a:noFill/>
        </p:spPr>
        <p:txBody>
          <a:bodyPr wrap="square" rtlCol="0">
            <a:spAutoFit/>
          </a:bodyPr>
          <a:lstStyle/>
          <a:p>
            <a:r>
              <a:rPr lang="en-US" dirty="0"/>
              <a:t>Disrupts interaction between p53 and Mdm2</a:t>
            </a:r>
          </a:p>
        </p:txBody>
      </p:sp>
      <p:pic>
        <p:nvPicPr>
          <p:cNvPr id="9" name="Picture 8">
            <a:extLst>
              <a:ext uri="{FF2B5EF4-FFF2-40B4-BE49-F238E27FC236}">
                <a16:creationId xmlns:a16="http://schemas.microsoft.com/office/drawing/2014/main" id="{D2A87ECC-2019-D741-B315-A74B263C8637}"/>
              </a:ext>
            </a:extLst>
          </p:cNvPr>
          <p:cNvPicPr/>
          <p:nvPr/>
        </p:nvPicPr>
        <p:blipFill rotWithShape="1">
          <a:blip r:embed="rId3" cstate="print">
            <a:extLst>
              <a:ext uri="{28A0092B-C50C-407E-A947-70E740481C1C}">
                <a14:useLocalDpi xmlns:a14="http://schemas.microsoft.com/office/drawing/2010/main" val="0"/>
              </a:ext>
            </a:extLst>
          </a:blip>
          <a:srcRect t="97038" r="36697" b="-355"/>
          <a:stretch/>
        </p:blipFill>
        <p:spPr>
          <a:xfrm>
            <a:off x="8872498" y="6529650"/>
            <a:ext cx="3246625" cy="209145"/>
          </a:xfrm>
          <a:prstGeom prst="rect">
            <a:avLst/>
          </a:prstGeom>
        </p:spPr>
      </p:pic>
      <p:sp>
        <p:nvSpPr>
          <p:cNvPr id="11" name="Title 1">
            <a:extLst>
              <a:ext uri="{FF2B5EF4-FFF2-40B4-BE49-F238E27FC236}">
                <a16:creationId xmlns:a16="http://schemas.microsoft.com/office/drawing/2014/main" id="{D558D4BE-7C1B-8147-A4C2-073F554F5BF0}"/>
              </a:ext>
            </a:extLst>
          </p:cNvPr>
          <p:cNvSpPr>
            <a:spLocks noGrp="1"/>
          </p:cNvSpPr>
          <p:nvPr>
            <p:ph type="title"/>
          </p:nvPr>
        </p:nvSpPr>
        <p:spPr>
          <a:xfrm>
            <a:off x="1024128" y="585216"/>
            <a:ext cx="9720072" cy="1499616"/>
          </a:xfrm>
        </p:spPr>
        <p:txBody>
          <a:bodyPr/>
          <a:lstStyle/>
          <a:p>
            <a:r>
              <a:rPr lang="en-US" dirty="0"/>
              <a:t>Alpha Mangostin as a chemoprotectant</a:t>
            </a:r>
          </a:p>
        </p:txBody>
      </p:sp>
    </p:spTree>
    <p:extLst>
      <p:ext uri="{BB962C8B-B14F-4D97-AF65-F5344CB8AC3E}">
        <p14:creationId xmlns:p14="http://schemas.microsoft.com/office/powerpoint/2010/main" val="3935859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F852D18-25DA-AE44-804A-233BBBB27A58}"/>
              </a:ext>
            </a:extLst>
          </p:cNvPr>
          <p:cNvPicPr>
            <a:picLocks noChangeAspect="1"/>
          </p:cNvPicPr>
          <p:nvPr/>
        </p:nvPicPr>
        <p:blipFill rotWithShape="1">
          <a:blip r:embed="rId3"/>
          <a:srcRect t="2412"/>
          <a:stretch/>
        </p:blipFill>
        <p:spPr>
          <a:xfrm>
            <a:off x="3299790" y="1694200"/>
            <a:ext cx="6161903" cy="4942598"/>
          </a:xfrm>
          <a:prstGeom prst="rect">
            <a:avLst/>
          </a:prstGeom>
        </p:spPr>
      </p:pic>
      <p:sp>
        <p:nvSpPr>
          <p:cNvPr id="5" name="Title 4">
            <a:extLst>
              <a:ext uri="{FF2B5EF4-FFF2-40B4-BE49-F238E27FC236}">
                <a16:creationId xmlns:a16="http://schemas.microsoft.com/office/drawing/2014/main" id="{B09593B8-F746-6441-98D5-FB6034161002}"/>
              </a:ext>
            </a:extLst>
          </p:cNvPr>
          <p:cNvSpPr>
            <a:spLocks noGrp="1"/>
          </p:cNvSpPr>
          <p:nvPr>
            <p:ph type="title"/>
          </p:nvPr>
        </p:nvSpPr>
        <p:spPr/>
        <p:txBody>
          <a:bodyPr/>
          <a:lstStyle/>
          <a:p>
            <a:r>
              <a:rPr lang="en-US" dirty="0"/>
              <a:t>Various </a:t>
            </a:r>
            <a:r>
              <a:rPr lang="en-US" dirty="0" err="1"/>
              <a:t>Chemoprotectants</a:t>
            </a:r>
            <a:endParaRPr lang="en-US" dirty="0"/>
          </a:p>
        </p:txBody>
      </p:sp>
    </p:spTree>
    <p:extLst>
      <p:ext uri="{BB962C8B-B14F-4D97-AF65-F5344CB8AC3E}">
        <p14:creationId xmlns:p14="http://schemas.microsoft.com/office/powerpoint/2010/main" val="246597493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11917</TotalTime>
  <Words>2062</Words>
  <Application>Microsoft Macintosh PowerPoint</Application>
  <PresentationFormat>Widescreen</PresentationFormat>
  <Paragraphs>160</Paragraphs>
  <Slides>26</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Helvetica</vt:lpstr>
      <vt:lpstr>Tw Cen MT</vt:lpstr>
      <vt:lpstr>Tw Cen MT Condensed</vt:lpstr>
      <vt:lpstr>Wingdings</vt:lpstr>
      <vt:lpstr>Wingdings 3</vt:lpstr>
      <vt:lpstr>Integral</vt:lpstr>
      <vt:lpstr>PowerPoint Presentation</vt:lpstr>
      <vt:lpstr>Research Question</vt:lpstr>
      <vt:lpstr>Breast Cancer</vt:lpstr>
      <vt:lpstr>Chemotherapy: Paclitaxel </vt:lpstr>
      <vt:lpstr>P53 Pathway</vt:lpstr>
      <vt:lpstr>CHEMOPROTECTION VIA P53 activation</vt:lpstr>
      <vt:lpstr>Alpha Mangostin as a chemoprotectant</vt:lpstr>
      <vt:lpstr>Alpha Mangostin as a chemoprotectant</vt:lpstr>
      <vt:lpstr>Various Chemoprotectants</vt:lpstr>
      <vt:lpstr>Previous research</vt:lpstr>
      <vt:lpstr>Previous Research</vt:lpstr>
      <vt:lpstr>Methods: Culturing of MCF10A Cells</vt:lpstr>
      <vt:lpstr>Methods: Determining the Toxicity of Alpha Mangostin and Paclitaxel</vt:lpstr>
      <vt:lpstr>Methods: Fluorescent Cell Counting Program </vt:lpstr>
      <vt:lpstr>PowerPoint Presentation</vt:lpstr>
      <vt:lpstr>PowerPoint Presentation</vt:lpstr>
      <vt:lpstr>Methods: Differentiating between viable, apoptotic, and necrotic cells </vt:lpstr>
      <vt:lpstr>Results </vt:lpstr>
      <vt:lpstr>Wild-Type MCF10A: PAclitaxel Toxicity Curve</vt:lpstr>
      <vt:lpstr>Wild-Type MCF10A: Alpha Mangostin Dose Response Curve</vt:lpstr>
      <vt:lpstr>Wild-Type MCF10A: Dual Treatment</vt:lpstr>
      <vt:lpstr>MCF10A P53 (-/-) Alpha Mangostin Dose response curve</vt:lpstr>
      <vt:lpstr>Implications</vt:lpstr>
      <vt:lpstr>acknowledgements</vt:lpstr>
      <vt:lpstr>Questions?</vt:lpstr>
      <vt:lpstr>Bibliography</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 Van Oost</dc:creator>
  <cp:lastModifiedBy>Vanessa Van Oost</cp:lastModifiedBy>
  <cp:revision>172</cp:revision>
  <dcterms:created xsi:type="dcterms:W3CDTF">2018-10-24T22:49:15Z</dcterms:created>
  <dcterms:modified xsi:type="dcterms:W3CDTF">2019-04-10T18:32:13Z</dcterms:modified>
</cp:coreProperties>
</file>