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301" r:id="rId4"/>
    <p:sldId id="290" r:id="rId5"/>
    <p:sldId id="291" r:id="rId6"/>
    <p:sldId id="299" r:id="rId7"/>
    <p:sldId id="260" r:id="rId8"/>
    <p:sldId id="302" r:id="rId9"/>
    <p:sldId id="303" r:id="rId10"/>
    <p:sldId id="304" r:id="rId11"/>
    <p:sldId id="321" r:id="rId12"/>
    <p:sldId id="262" r:id="rId13"/>
    <p:sldId id="305" r:id="rId14"/>
    <p:sldId id="261" r:id="rId15"/>
    <p:sldId id="264" r:id="rId16"/>
    <p:sldId id="269" r:id="rId17"/>
    <p:sldId id="317" r:id="rId18"/>
    <p:sldId id="318" r:id="rId19"/>
    <p:sldId id="319" r:id="rId20"/>
    <p:sldId id="320" r:id="rId21"/>
    <p:sldId id="310" r:id="rId22"/>
    <p:sldId id="307" r:id="rId23"/>
    <p:sldId id="27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F302DB0-5EC8-4BEF-9EB7-5AABE7DEEAD4}">
          <p14:sldIdLst>
            <p14:sldId id="257"/>
            <p14:sldId id="258"/>
            <p14:sldId id="301"/>
            <p14:sldId id="290"/>
            <p14:sldId id="291"/>
            <p14:sldId id="299"/>
            <p14:sldId id="260"/>
            <p14:sldId id="302"/>
            <p14:sldId id="303"/>
            <p14:sldId id="304"/>
            <p14:sldId id="321"/>
            <p14:sldId id="262"/>
            <p14:sldId id="305"/>
            <p14:sldId id="261"/>
            <p14:sldId id="264"/>
            <p14:sldId id="269"/>
            <p14:sldId id="317"/>
            <p14:sldId id="318"/>
            <p14:sldId id="319"/>
            <p14:sldId id="320"/>
            <p14:sldId id="310"/>
            <p14:sldId id="307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ST" initials="ST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>
      <p:cViewPr varScale="1">
        <p:scale>
          <a:sx n="86" d="100"/>
          <a:sy n="86" d="100"/>
        </p:scale>
        <p:origin x="61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2CE7C-D88F-42D7-8284-0191ADD5384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D835CF0-6F1B-474D-8BB3-F80AFD0338C1}">
      <dgm:prSet phldrT="[Text]" custT="1"/>
      <dgm:spPr/>
      <dgm:t>
        <a:bodyPr/>
        <a:lstStyle/>
        <a:p>
          <a:r>
            <a:rPr lang="en-US" sz="2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Aier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2005</a:t>
          </a:r>
        </a:p>
      </dgm:t>
    </dgm:pt>
    <dgm:pt modelId="{CC047B63-2CF7-428B-9B13-A6E3AD9D02D7}" type="parTrans" cxnId="{AEE63679-40AA-417C-97B0-5084009E5F58}">
      <dgm:prSet/>
      <dgm:spPr/>
      <dgm:t>
        <a:bodyPr/>
        <a:lstStyle/>
        <a:p>
          <a:endParaRPr lang="en-US"/>
        </a:p>
      </dgm:t>
    </dgm:pt>
    <dgm:pt modelId="{11444529-9FEC-47EB-B057-505AE5657BEF}" type="sibTrans" cxnId="{AEE63679-40AA-417C-97B0-5084009E5F58}">
      <dgm:prSet/>
      <dgm:spPr/>
      <dgm:t>
        <a:bodyPr/>
        <a:lstStyle/>
        <a:p>
          <a:endParaRPr lang="en-US"/>
        </a:p>
      </dgm:t>
    </dgm:pt>
    <dgm:pt modelId="{6E3EFEC1-3639-41DD-94A2-557B9CE867CF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CPA</a:t>
          </a:r>
        </a:p>
      </dgm:t>
    </dgm:pt>
    <dgm:pt modelId="{495DFC8C-BB8C-476B-953E-041638E8A466}" type="parTrans" cxnId="{95D0878C-6996-4292-B8A4-893E218BDBA6}">
      <dgm:prSet/>
      <dgm:spPr/>
      <dgm:t>
        <a:bodyPr/>
        <a:lstStyle/>
        <a:p>
          <a:endParaRPr lang="en-US"/>
        </a:p>
      </dgm:t>
    </dgm:pt>
    <dgm:pt modelId="{00166709-9194-4C7A-A48F-BE8E0FBD3E1B}" type="sibTrans" cxnId="{95D0878C-6996-4292-B8A4-893E218BDBA6}">
      <dgm:prSet/>
      <dgm:spPr/>
      <dgm:t>
        <a:bodyPr/>
        <a:lstStyle/>
        <a:p>
          <a:endParaRPr lang="en-US"/>
        </a:p>
      </dgm:t>
    </dgm:pt>
    <dgm:pt modelId="{D9652E2E-7D9C-4DD8-98E5-DD89B35EC41E}">
      <dgm:prSet phldrT="[Text]" custT="1"/>
      <dgm:spPr/>
      <dgm:t>
        <a:bodyPr/>
        <a:lstStyle/>
        <a:p>
          <a:r>
            <a: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Restatement</a:t>
          </a:r>
        </a:p>
        <a:p>
          <a:r>
            <a: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 less</a:t>
          </a:r>
        </a:p>
        <a:p>
          <a:r>
            <a:rPr lang="en-US" sz="16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 likely</a:t>
          </a:r>
        </a:p>
      </dgm:t>
    </dgm:pt>
    <dgm:pt modelId="{C6E16BF2-98D3-48E6-9E2A-A15AA59B13B1}" type="parTrans" cxnId="{A6791AE4-21CB-4F10-AC69-76D1363B94E2}">
      <dgm:prSet/>
      <dgm:spPr/>
      <dgm:t>
        <a:bodyPr/>
        <a:lstStyle/>
        <a:p>
          <a:endParaRPr lang="en-US"/>
        </a:p>
      </dgm:t>
    </dgm:pt>
    <dgm:pt modelId="{6EB1FF3A-5668-426A-926E-998CF51E0C40}" type="sibTrans" cxnId="{A6791AE4-21CB-4F10-AC69-76D1363B94E2}">
      <dgm:prSet/>
      <dgm:spPr/>
      <dgm:t>
        <a:bodyPr/>
        <a:lstStyle/>
        <a:p>
          <a:endParaRPr lang="en-US"/>
        </a:p>
      </dgm:t>
    </dgm:pt>
    <dgm:pt modelId="{F61287ED-7FF2-41ED-9929-491268A80E8C}" type="pres">
      <dgm:prSet presAssocID="{26C2CE7C-D88F-42D7-8284-0191ADD53846}" presName="CompostProcess" presStyleCnt="0">
        <dgm:presLayoutVars>
          <dgm:dir/>
          <dgm:resizeHandles val="exact"/>
        </dgm:presLayoutVars>
      </dgm:prSet>
      <dgm:spPr/>
    </dgm:pt>
    <dgm:pt modelId="{C557D9D0-1751-494A-B038-586F4073E8B3}" type="pres">
      <dgm:prSet presAssocID="{26C2CE7C-D88F-42D7-8284-0191ADD53846}" presName="arrow" presStyleLbl="bgShp" presStyleIdx="0" presStyleCnt="1"/>
      <dgm:spPr/>
    </dgm:pt>
    <dgm:pt modelId="{CB0603CC-2BD8-49EE-8245-6A7E9FA7C4E4}" type="pres">
      <dgm:prSet presAssocID="{26C2CE7C-D88F-42D7-8284-0191ADD53846}" presName="linearProcess" presStyleCnt="0"/>
      <dgm:spPr/>
    </dgm:pt>
    <dgm:pt modelId="{9E930665-BF67-44BE-87F4-00E982F1D322}" type="pres">
      <dgm:prSet presAssocID="{3D835CF0-6F1B-474D-8BB3-F80AFD0338C1}" presName="textNode" presStyleLbl="node1" presStyleIdx="0" presStyleCnt="3">
        <dgm:presLayoutVars>
          <dgm:bulletEnabled val="1"/>
        </dgm:presLayoutVars>
      </dgm:prSet>
      <dgm:spPr/>
    </dgm:pt>
    <dgm:pt modelId="{53F578B9-D459-47DC-BD9A-1C464002C04D}" type="pres">
      <dgm:prSet presAssocID="{11444529-9FEC-47EB-B057-505AE5657BEF}" presName="sibTrans" presStyleCnt="0"/>
      <dgm:spPr/>
    </dgm:pt>
    <dgm:pt modelId="{B6C3F8AE-0978-4FB6-BEEA-895A2E9BB9E6}" type="pres">
      <dgm:prSet presAssocID="{6E3EFEC1-3639-41DD-94A2-557B9CE867CF}" presName="textNode" presStyleLbl="node1" presStyleIdx="1" presStyleCnt="3">
        <dgm:presLayoutVars>
          <dgm:bulletEnabled val="1"/>
        </dgm:presLayoutVars>
      </dgm:prSet>
      <dgm:spPr/>
    </dgm:pt>
    <dgm:pt modelId="{55C5D978-74C3-4424-8572-468C91ECF838}" type="pres">
      <dgm:prSet presAssocID="{00166709-9194-4C7A-A48F-BE8E0FBD3E1B}" presName="sibTrans" presStyleCnt="0"/>
      <dgm:spPr/>
    </dgm:pt>
    <dgm:pt modelId="{31ABA7C6-398F-4819-AC97-4156DAB537BC}" type="pres">
      <dgm:prSet presAssocID="{D9652E2E-7D9C-4DD8-98E5-DD89B35EC41E}" presName="textNode" presStyleLbl="node1" presStyleIdx="2" presStyleCnt="3" custLinFactNeighborX="14224">
        <dgm:presLayoutVars>
          <dgm:bulletEnabled val="1"/>
        </dgm:presLayoutVars>
      </dgm:prSet>
      <dgm:spPr/>
    </dgm:pt>
  </dgm:ptLst>
  <dgm:cxnLst>
    <dgm:cxn modelId="{6E18BE31-975C-4241-9535-C6101AF87173}" type="presOf" srcId="{6E3EFEC1-3639-41DD-94A2-557B9CE867CF}" destId="{B6C3F8AE-0978-4FB6-BEEA-895A2E9BB9E6}" srcOrd="0" destOrd="0" presId="urn:microsoft.com/office/officeart/2005/8/layout/hProcess9"/>
    <dgm:cxn modelId="{8F999972-1A7E-46BA-8A8F-8AB3C6DAFA50}" type="presOf" srcId="{3D835CF0-6F1B-474D-8BB3-F80AFD0338C1}" destId="{9E930665-BF67-44BE-87F4-00E982F1D322}" srcOrd="0" destOrd="0" presId="urn:microsoft.com/office/officeart/2005/8/layout/hProcess9"/>
    <dgm:cxn modelId="{AEE63679-40AA-417C-97B0-5084009E5F58}" srcId="{26C2CE7C-D88F-42D7-8284-0191ADD53846}" destId="{3D835CF0-6F1B-474D-8BB3-F80AFD0338C1}" srcOrd="0" destOrd="0" parTransId="{CC047B63-2CF7-428B-9B13-A6E3AD9D02D7}" sibTransId="{11444529-9FEC-47EB-B057-505AE5657BEF}"/>
    <dgm:cxn modelId="{95D0878C-6996-4292-B8A4-893E218BDBA6}" srcId="{26C2CE7C-D88F-42D7-8284-0191ADD53846}" destId="{6E3EFEC1-3639-41DD-94A2-557B9CE867CF}" srcOrd="1" destOrd="0" parTransId="{495DFC8C-BB8C-476B-953E-041638E8A466}" sibTransId="{00166709-9194-4C7A-A48F-BE8E0FBD3E1B}"/>
    <dgm:cxn modelId="{D01036C3-F694-46A5-91EF-98DF869195D3}" type="presOf" srcId="{26C2CE7C-D88F-42D7-8284-0191ADD53846}" destId="{F61287ED-7FF2-41ED-9929-491268A80E8C}" srcOrd="0" destOrd="0" presId="urn:microsoft.com/office/officeart/2005/8/layout/hProcess9"/>
    <dgm:cxn modelId="{A6791AE4-21CB-4F10-AC69-76D1363B94E2}" srcId="{26C2CE7C-D88F-42D7-8284-0191ADD53846}" destId="{D9652E2E-7D9C-4DD8-98E5-DD89B35EC41E}" srcOrd="2" destOrd="0" parTransId="{C6E16BF2-98D3-48E6-9E2A-A15AA59B13B1}" sibTransId="{6EB1FF3A-5668-426A-926E-998CF51E0C40}"/>
    <dgm:cxn modelId="{FB2E26E5-6D77-493F-95C5-BF2620C35024}" type="presOf" srcId="{D9652E2E-7D9C-4DD8-98E5-DD89B35EC41E}" destId="{31ABA7C6-398F-4819-AC97-4156DAB537BC}" srcOrd="0" destOrd="0" presId="urn:microsoft.com/office/officeart/2005/8/layout/hProcess9"/>
    <dgm:cxn modelId="{08D77052-545C-4EBC-9E44-60C05603F4FC}" type="presParOf" srcId="{F61287ED-7FF2-41ED-9929-491268A80E8C}" destId="{C557D9D0-1751-494A-B038-586F4073E8B3}" srcOrd="0" destOrd="0" presId="urn:microsoft.com/office/officeart/2005/8/layout/hProcess9"/>
    <dgm:cxn modelId="{BAC6DD02-1592-4198-8A37-9193C4D1092E}" type="presParOf" srcId="{F61287ED-7FF2-41ED-9929-491268A80E8C}" destId="{CB0603CC-2BD8-49EE-8245-6A7E9FA7C4E4}" srcOrd="1" destOrd="0" presId="urn:microsoft.com/office/officeart/2005/8/layout/hProcess9"/>
    <dgm:cxn modelId="{F0E44346-9056-40E2-9BE0-7FC6D0408895}" type="presParOf" srcId="{CB0603CC-2BD8-49EE-8245-6A7E9FA7C4E4}" destId="{9E930665-BF67-44BE-87F4-00E982F1D322}" srcOrd="0" destOrd="0" presId="urn:microsoft.com/office/officeart/2005/8/layout/hProcess9"/>
    <dgm:cxn modelId="{611BB5FF-CB21-45B2-A931-0136DAB993AC}" type="presParOf" srcId="{CB0603CC-2BD8-49EE-8245-6A7E9FA7C4E4}" destId="{53F578B9-D459-47DC-BD9A-1C464002C04D}" srcOrd="1" destOrd="0" presId="urn:microsoft.com/office/officeart/2005/8/layout/hProcess9"/>
    <dgm:cxn modelId="{1F6B2CE1-C79F-4AC6-96D0-4F8A342B4164}" type="presParOf" srcId="{CB0603CC-2BD8-49EE-8245-6A7E9FA7C4E4}" destId="{B6C3F8AE-0978-4FB6-BEEA-895A2E9BB9E6}" srcOrd="2" destOrd="0" presId="urn:microsoft.com/office/officeart/2005/8/layout/hProcess9"/>
    <dgm:cxn modelId="{2F206346-6D61-4208-8997-0160DCAAAD5D}" type="presParOf" srcId="{CB0603CC-2BD8-49EE-8245-6A7E9FA7C4E4}" destId="{55C5D978-74C3-4424-8572-468C91ECF838}" srcOrd="3" destOrd="0" presId="urn:microsoft.com/office/officeart/2005/8/layout/hProcess9"/>
    <dgm:cxn modelId="{CD54B941-4209-4401-91C8-5B2E0F27E975}" type="presParOf" srcId="{CB0603CC-2BD8-49EE-8245-6A7E9FA7C4E4}" destId="{31ABA7C6-398F-4819-AC97-4156DAB537B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B059EF-BAA4-4C5E-B1C5-691A3716F2C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909D4E8-B425-4487-A08F-0B368E104094}">
      <dgm:prSet phldrT="[Text]" custT="1"/>
      <dgm:spPr/>
      <dgm:t>
        <a:bodyPr/>
        <a:lstStyle/>
        <a:p>
          <a:r>
            <a:rPr lang="en-US" sz="2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Hoitash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2016</a:t>
          </a:r>
        </a:p>
      </dgm:t>
    </dgm:pt>
    <dgm:pt modelId="{B0716153-35D7-449C-ACE2-52194960C869}" type="parTrans" cxnId="{4708080F-EFE3-4071-8A5D-423DDCB0CA8B}">
      <dgm:prSet/>
      <dgm:spPr/>
      <dgm:t>
        <a:bodyPr/>
        <a:lstStyle/>
        <a:p>
          <a:endParaRPr lang="en-US"/>
        </a:p>
      </dgm:t>
    </dgm:pt>
    <dgm:pt modelId="{42D3ECCC-D9AA-473B-8BBD-D6457380C2CF}" type="sibTrans" cxnId="{4708080F-EFE3-4071-8A5D-423DDCB0CA8B}">
      <dgm:prSet/>
      <dgm:spPr/>
      <dgm:t>
        <a:bodyPr/>
        <a:lstStyle/>
        <a:p>
          <a:endParaRPr lang="en-US"/>
        </a:p>
      </dgm:t>
    </dgm:pt>
    <dgm:pt modelId="{4ECB40A7-BBCA-4C1A-820E-B068DD0622CA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CPA</a:t>
          </a:r>
        </a:p>
      </dgm:t>
    </dgm:pt>
    <dgm:pt modelId="{FC5AAD32-1149-41DB-B4B5-4AC23EF45674}" type="parTrans" cxnId="{3BB30949-190E-485A-B471-095DF6670FEC}">
      <dgm:prSet/>
      <dgm:spPr/>
      <dgm:t>
        <a:bodyPr/>
        <a:lstStyle/>
        <a:p>
          <a:endParaRPr lang="en-US"/>
        </a:p>
      </dgm:t>
    </dgm:pt>
    <dgm:pt modelId="{C215EA9D-62F1-4C60-8691-96527A2FD7CC}" type="sibTrans" cxnId="{3BB30949-190E-485A-B471-095DF6670FEC}">
      <dgm:prSet/>
      <dgm:spPr/>
      <dgm:t>
        <a:bodyPr/>
        <a:lstStyle/>
        <a:p>
          <a:endParaRPr lang="en-US"/>
        </a:p>
      </dgm:t>
    </dgm:pt>
    <dgm:pt modelId="{1D320B0C-8D80-43BA-86F5-C325792E9973}">
      <dgm:prSet phldrT="[Text]" custT="1"/>
      <dgm:spPr/>
      <dgm:t>
        <a:bodyPr/>
        <a:lstStyle/>
        <a:p>
          <a:r>
            <a:rPr lang="en-US" sz="24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Risk Averse</a:t>
          </a:r>
        </a:p>
      </dgm:t>
    </dgm:pt>
    <dgm:pt modelId="{A8392305-08C5-4040-8181-8513ECC2BFE0}" type="parTrans" cxnId="{CE396A1B-29C1-4026-9F0B-C06F2A037DE4}">
      <dgm:prSet/>
      <dgm:spPr/>
      <dgm:t>
        <a:bodyPr/>
        <a:lstStyle/>
        <a:p>
          <a:endParaRPr lang="en-US"/>
        </a:p>
      </dgm:t>
    </dgm:pt>
    <dgm:pt modelId="{108FBBA5-A57B-453C-966D-19186F36F126}" type="sibTrans" cxnId="{CE396A1B-29C1-4026-9F0B-C06F2A037DE4}">
      <dgm:prSet/>
      <dgm:spPr/>
      <dgm:t>
        <a:bodyPr/>
        <a:lstStyle/>
        <a:p>
          <a:endParaRPr lang="en-US"/>
        </a:p>
      </dgm:t>
    </dgm:pt>
    <dgm:pt modelId="{B4766850-37EA-405C-AD1C-86433C3A9404}" type="pres">
      <dgm:prSet presAssocID="{12B059EF-BAA4-4C5E-B1C5-691A3716F2C8}" presName="CompostProcess" presStyleCnt="0">
        <dgm:presLayoutVars>
          <dgm:dir/>
          <dgm:resizeHandles val="exact"/>
        </dgm:presLayoutVars>
      </dgm:prSet>
      <dgm:spPr/>
    </dgm:pt>
    <dgm:pt modelId="{1AE3419F-2323-48A6-AA23-B8368441D4D4}" type="pres">
      <dgm:prSet presAssocID="{12B059EF-BAA4-4C5E-B1C5-691A3716F2C8}" presName="arrow" presStyleLbl="bgShp" presStyleIdx="0" presStyleCnt="1"/>
      <dgm:spPr/>
    </dgm:pt>
    <dgm:pt modelId="{999B26AB-E6C8-4EA8-A4E1-128EDCEF17A2}" type="pres">
      <dgm:prSet presAssocID="{12B059EF-BAA4-4C5E-B1C5-691A3716F2C8}" presName="linearProcess" presStyleCnt="0"/>
      <dgm:spPr/>
    </dgm:pt>
    <dgm:pt modelId="{151E9049-9951-4740-808A-CDB52153F9C1}" type="pres">
      <dgm:prSet presAssocID="{5909D4E8-B425-4487-A08F-0B368E104094}" presName="textNode" presStyleLbl="node1" presStyleIdx="0" presStyleCnt="3" custLinFactNeighborX="11660" custLinFactNeighborY="-1281">
        <dgm:presLayoutVars>
          <dgm:bulletEnabled val="1"/>
        </dgm:presLayoutVars>
      </dgm:prSet>
      <dgm:spPr/>
    </dgm:pt>
    <dgm:pt modelId="{D45C090F-E06D-403A-A241-65D0F5689E52}" type="pres">
      <dgm:prSet presAssocID="{42D3ECCC-D9AA-473B-8BBD-D6457380C2CF}" presName="sibTrans" presStyleCnt="0"/>
      <dgm:spPr/>
    </dgm:pt>
    <dgm:pt modelId="{E264C8B4-3955-448E-9EC6-31A3FE7F2A56}" type="pres">
      <dgm:prSet presAssocID="{4ECB40A7-BBCA-4C1A-820E-B068DD0622CA}" presName="textNode" presStyleLbl="node1" presStyleIdx="1" presStyleCnt="3" custLinFactNeighborX="-24527" custLinFactNeighborY="-1281">
        <dgm:presLayoutVars>
          <dgm:bulletEnabled val="1"/>
        </dgm:presLayoutVars>
      </dgm:prSet>
      <dgm:spPr/>
    </dgm:pt>
    <dgm:pt modelId="{3CBC2445-E3F5-4C74-A861-34303CCEC99C}" type="pres">
      <dgm:prSet presAssocID="{C215EA9D-62F1-4C60-8691-96527A2FD7CC}" presName="sibTrans" presStyleCnt="0"/>
      <dgm:spPr/>
    </dgm:pt>
    <dgm:pt modelId="{241EFBCA-9A73-45B5-BB9C-0B085FB26DF8}" type="pres">
      <dgm:prSet presAssocID="{1D320B0C-8D80-43BA-86F5-C325792E997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708080F-EFE3-4071-8A5D-423DDCB0CA8B}" srcId="{12B059EF-BAA4-4C5E-B1C5-691A3716F2C8}" destId="{5909D4E8-B425-4487-A08F-0B368E104094}" srcOrd="0" destOrd="0" parTransId="{B0716153-35D7-449C-ACE2-52194960C869}" sibTransId="{42D3ECCC-D9AA-473B-8BBD-D6457380C2CF}"/>
    <dgm:cxn modelId="{CE396A1B-29C1-4026-9F0B-C06F2A037DE4}" srcId="{12B059EF-BAA4-4C5E-B1C5-691A3716F2C8}" destId="{1D320B0C-8D80-43BA-86F5-C325792E9973}" srcOrd="2" destOrd="0" parTransId="{A8392305-08C5-4040-8181-8513ECC2BFE0}" sibTransId="{108FBBA5-A57B-453C-966D-19186F36F126}"/>
    <dgm:cxn modelId="{73B17434-B07C-4686-8478-F6E8EE0BFD73}" type="presOf" srcId="{12B059EF-BAA4-4C5E-B1C5-691A3716F2C8}" destId="{B4766850-37EA-405C-AD1C-86433C3A9404}" srcOrd="0" destOrd="0" presId="urn:microsoft.com/office/officeart/2005/8/layout/hProcess9"/>
    <dgm:cxn modelId="{A9EDD73E-2435-468C-9642-77B8CD317FA6}" type="presOf" srcId="{5909D4E8-B425-4487-A08F-0B368E104094}" destId="{151E9049-9951-4740-808A-CDB52153F9C1}" srcOrd="0" destOrd="0" presId="urn:microsoft.com/office/officeart/2005/8/layout/hProcess9"/>
    <dgm:cxn modelId="{3BB30949-190E-485A-B471-095DF6670FEC}" srcId="{12B059EF-BAA4-4C5E-B1C5-691A3716F2C8}" destId="{4ECB40A7-BBCA-4C1A-820E-B068DD0622CA}" srcOrd="1" destOrd="0" parTransId="{FC5AAD32-1149-41DB-B4B5-4AC23EF45674}" sibTransId="{C215EA9D-62F1-4C60-8691-96527A2FD7CC}"/>
    <dgm:cxn modelId="{BA7F1251-0593-4033-A85E-58DA4862E110}" type="presOf" srcId="{4ECB40A7-BBCA-4C1A-820E-B068DD0622CA}" destId="{E264C8B4-3955-448E-9EC6-31A3FE7F2A56}" srcOrd="0" destOrd="0" presId="urn:microsoft.com/office/officeart/2005/8/layout/hProcess9"/>
    <dgm:cxn modelId="{7BA8E7E5-6E2E-4618-B04A-5B6B2D9D1169}" type="presOf" srcId="{1D320B0C-8D80-43BA-86F5-C325792E9973}" destId="{241EFBCA-9A73-45B5-BB9C-0B085FB26DF8}" srcOrd="0" destOrd="0" presId="urn:microsoft.com/office/officeart/2005/8/layout/hProcess9"/>
    <dgm:cxn modelId="{65599EF6-F6D6-49CC-8554-DCC1238FF52A}" type="presParOf" srcId="{B4766850-37EA-405C-AD1C-86433C3A9404}" destId="{1AE3419F-2323-48A6-AA23-B8368441D4D4}" srcOrd="0" destOrd="0" presId="urn:microsoft.com/office/officeart/2005/8/layout/hProcess9"/>
    <dgm:cxn modelId="{9DAE9D08-B3F6-4598-B083-C5B5EE535C16}" type="presParOf" srcId="{B4766850-37EA-405C-AD1C-86433C3A9404}" destId="{999B26AB-E6C8-4EA8-A4E1-128EDCEF17A2}" srcOrd="1" destOrd="0" presId="urn:microsoft.com/office/officeart/2005/8/layout/hProcess9"/>
    <dgm:cxn modelId="{BE5D2023-36D0-4FA4-B3CA-B0180C41CD58}" type="presParOf" srcId="{999B26AB-E6C8-4EA8-A4E1-128EDCEF17A2}" destId="{151E9049-9951-4740-808A-CDB52153F9C1}" srcOrd="0" destOrd="0" presId="urn:microsoft.com/office/officeart/2005/8/layout/hProcess9"/>
    <dgm:cxn modelId="{A3B85A89-00B6-426A-B751-806D373CA0A9}" type="presParOf" srcId="{999B26AB-E6C8-4EA8-A4E1-128EDCEF17A2}" destId="{D45C090F-E06D-403A-A241-65D0F5689E52}" srcOrd="1" destOrd="0" presId="urn:microsoft.com/office/officeart/2005/8/layout/hProcess9"/>
    <dgm:cxn modelId="{E9F75220-A7B0-497F-97AA-262F19495D6F}" type="presParOf" srcId="{999B26AB-E6C8-4EA8-A4E1-128EDCEF17A2}" destId="{E264C8B4-3955-448E-9EC6-31A3FE7F2A56}" srcOrd="2" destOrd="0" presId="urn:microsoft.com/office/officeart/2005/8/layout/hProcess9"/>
    <dgm:cxn modelId="{115606E8-4D18-425A-95EB-8A0F1866FCE6}" type="presParOf" srcId="{999B26AB-E6C8-4EA8-A4E1-128EDCEF17A2}" destId="{3CBC2445-E3F5-4C74-A861-34303CCEC99C}" srcOrd="3" destOrd="0" presId="urn:microsoft.com/office/officeart/2005/8/layout/hProcess9"/>
    <dgm:cxn modelId="{80DD1176-1C9B-4003-826B-779270694B3F}" type="presParOf" srcId="{999B26AB-E6C8-4EA8-A4E1-128EDCEF17A2}" destId="{241EFBCA-9A73-45B5-BB9C-0B085FB26DF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957ABB-5E9F-490A-89A2-21E97219D92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B3CDEC7-FC33-4140-BD79-0844EDBCE516}">
      <dgm:prSet phldrT="[Text]" custT="1"/>
      <dgm:spPr/>
      <dgm:t>
        <a:bodyPr/>
        <a:lstStyle/>
        <a:p>
          <a:r>
            <a:rPr lang="en-US" sz="2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Barua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2010</a:t>
          </a:r>
        </a:p>
      </dgm:t>
    </dgm:pt>
    <dgm:pt modelId="{B5021105-7935-44BC-9E49-C0E8526187D0}" type="parTrans" cxnId="{231A0B62-090A-4FDE-A696-62A600864281}">
      <dgm:prSet/>
      <dgm:spPr/>
      <dgm:t>
        <a:bodyPr/>
        <a:lstStyle/>
        <a:p>
          <a:endParaRPr lang="en-US"/>
        </a:p>
      </dgm:t>
    </dgm:pt>
    <dgm:pt modelId="{645C5444-1BCC-4165-B67E-19EDB296F58B}" type="sibTrans" cxnId="{231A0B62-090A-4FDE-A696-62A600864281}">
      <dgm:prSet/>
      <dgm:spPr/>
      <dgm:t>
        <a:bodyPr/>
        <a:lstStyle/>
        <a:p>
          <a:endParaRPr lang="en-US"/>
        </a:p>
      </dgm:t>
    </dgm:pt>
    <dgm:pt modelId="{965574C5-E13D-4159-8DCB-CDB833644C50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Female</a:t>
          </a:r>
        </a:p>
      </dgm:t>
    </dgm:pt>
    <dgm:pt modelId="{A75AA421-8622-4C16-8453-2971B4274C63}" type="parTrans" cxnId="{3BE688B6-6653-405A-BD6E-B4B7B43656CE}">
      <dgm:prSet/>
      <dgm:spPr/>
      <dgm:t>
        <a:bodyPr/>
        <a:lstStyle/>
        <a:p>
          <a:endParaRPr lang="en-US"/>
        </a:p>
      </dgm:t>
    </dgm:pt>
    <dgm:pt modelId="{7B6F3010-3B01-457F-B0C2-572EC95F2D55}" type="sibTrans" cxnId="{3BE688B6-6653-405A-BD6E-B4B7B43656CE}">
      <dgm:prSet/>
      <dgm:spPr/>
      <dgm:t>
        <a:bodyPr/>
        <a:lstStyle/>
        <a:p>
          <a:endParaRPr lang="en-US"/>
        </a:p>
      </dgm:t>
    </dgm:pt>
    <dgm:pt modelId="{E6B8E3E2-D895-4546-BCE6-F0F822E80A6F}">
      <dgm:prSet phldrT="[Text]" custT="1"/>
      <dgm:spPr/>
      <dgm:t>
        <a:bodyPr/>
        <a:lstStyle/>
        <a:p>
          <a:r>
            <a:rPr lang="en-US" sz="24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Higher quality accruals</a:t>
          </a:r>
        </a:p>
      </dgm:t>
    </dgm:pt>
    <dgm:pt modelId="{5BA02257-8742-492E-BEE6-15E3F212AE73}" type="parTrans" cxnId="{86AEE3D1-4044-406A-90ED-A1BC6BFF7508}">
      <dgm:prSet/>
      <dgm:spPr/>
      <dgm:t>
        <a:bodyPr/>
        <a:lstStyle/>
        <a:p>
          <a:endParaRPr lang="en-US"/>
        </a:p>
      </dgm:t>
    </dgm:pt>
    <dgm:pt modelId="{F6C96DB7-3A79-4A54-A519-EFD089422988}" type="sibTrans" cxnId="{86AEE3D1-4044-406A-90ED-A1BC6BFF7508}">
      <dgm:prSet/>
      <dgm:spPr/>
      <dgm:t>
        <a:bodyPr/>
        <a:lstStyle/>
        <a:p>
          <a:endParaRPr lang="en-US"/>
        </a:p>
      </dgm:t>
    </dgm:pt>
    <dgm:pt modelId="{061CDCDB-5348-43A1-996D-CBB959EF9794}" type="pres">
      <dgm:prSet presAssocID="{3E957ABB-5E9F-490A-89A2-21E97219D92E}" presName="CompostProcess" presStyleCnt="0">
        <dgm:presLayoutVars>
          <dgm:dir/>
          <dgm:resizeHandles val="exact"/>
        </dgm:presLayoutVars>
      </dgm:prSet>
      <dgm:spPr/>
    </dgm:pt>
    <dgm:pt modelId="{3F23C51E-24FF-4B69-AEF9-3094D25BB351}" type="pres">
      <dgm:prSet presAssocID="{3E957ABB-5E9F-490A-89A2-21E97219D92E}" presName="arrow" presStyleLbl="bgShp" presStyleIdx="0" presStyleCnt="1"/>
      <dgm:spPr/>
    </dgm:pt>
    <dgm:pt modelId="{66D675D0-3FB4-474A-AA23-32B35230274C}" type="pres">
      <dgm:prSet presAssocID="{3E957ABB-5E9F-490A-89A2-21E97219D92E}" presName="linearProcess" presStyleCnt="0"/>
      <dgm:spPr/>
    </dgm:pt>
    <dgm:pt modelId="{3D5D21EF-B930-415F-A0D6-B88905D6A7CF}" type="pres">
      <dgm:prSet presAssocID="{1B3CDEC7-FC33-4140-BD79-0844EDBCE516}" presName="textNode" presStyleLbl="node1" presStyleIdx="0" presStyleCnt="3">
        <dgm:presLayoutVars>
          <dgm:bulletEnabled val="1"/>
        </dgm:presLayoutVars>
      </dgm:prSet>
      <dgm:spPr/>
    </dgm:pt>
    <dgm:pt modelId="{A583B975-EBD9-4759-BC8F-27EE0AD2F615}" type="pres">
      <dgm:prSet presAssocID="{645C5444-1BCC-4165-B67E-19EDB296F58B}" presName="sibTrans" presStyleCnt="0"/>
      <dgm:spPr/>
    </dgm:pt>
    <dgm:pt modelId="{4C93C152-E928-4292-9839-E518C4696757}" type="pres">
      <dgm:prSet presAssocID="{965574C5-E13D-4159-8DCB-CDB833644C50}" presName="textNode" presStyleLbl="node1" presStyleIdx="1" presStyleCnt="3">
        <dgm:presLayoutVars>
          <dgm:bulletEnabled val="1"/>
        </dgm:presLayoutVars>
      </dgm:prSet>
      <dgm:spPr/>
    </dgm:pt>
    <dgm:pt modelId="{E339354B-EC43-4362-A11F-003E0814F455}" type="pres">
      <dgm:prSet presAssocID="{7B6F3010-3B01-457F-B0C2-572EC95F2D55}" presName="sibTrans" presStyleCnt="0"/>
      <dgm:spPr/>
    </dgm:pt>
    <dgm:pt modelId="{192AE16A-C738-4005-B2EF-E005D089E613}" type="pres">
      <dgm:prSet presAssocID="{E6B8E3E2-D895-4546-BCE6-F0F822E80A6F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8ED4233C-21C9-454A-B62C-5765F765B275}" type="presOf" srcId="{965574C5-E13D-4159-8DCB-CDB833644C50}" destId="{4C93C152-E928-4292-9839-E518C4696757}" srcOrd="0" destOrd="0" presId="urn:microsoft.com/office/officeart/2005/8/layout/hProcess9"/>
    <dgm:cxn modelId="{231A0B62-090A-4FDE-A696-62A600864281}" srcId="{3E957ABB-5E9F-490A-89A2-21E97219D92E}" destId="{1B3CDEC7-FC33-4140-BD79-0844EDBCE516}" srcOrd="0" destOrd="0" parTransId="{B5021105-7935-44BC-9E49-C0E8526187D0}" sibTransId="{645C5444-1BCC-4165-B67E-19EDB296F58B}"/>
    <dgm:cxn modelId="{C1447292-5B13-4192-A260-C8DEB2D16874}" type="presOf" srcId="{3E957ABB-5E9F-490A-89A2-21E97219D92E}" destId="{061CDCDB-5348-43A1-996D-CBB959EF9794}" srcOrd="0" destOrd="0" presId="urn:microsoft.com/office/officeart/2005/8/layout/hProcess9"/>
    <dgm:cxn modelId="{F52583A6-2C44-4DB0-8A85-CC87340E4CD8}" type="presOf" srcId="{E6B8E3E2-D895-4546-BCE6-F0F822E80A6F}" destId="{192AE16A-C738-4005-B2EF-E005D089E613}" srcOrd="0" destOrd="0" presId="urn:microsoft.com/office/officeart/2005/8/layout/hProcess9"/>
    <dgm:cxn modelId="{3BE688B6-6653-405A-BD6E-B4B7B43656CE}" srcId="{3E957ABB-5E9F-490A-89A2-21E97219D92E}" destId="{965574C5-E13D-4159-8DCB-CDB833644C50}" srcOrd="1" destOrd="0" parTransId="{A75AA421-8622-4C16-8453-2971B4274C63}" sibTransId="{7B6F3010-3B01-457F-B0C2-572EC95F2D55}"/>
    <dgm:cxn modelId="{C87343C7-34AB-48D6-8109-6420199EFC86}" type="presOf" srcId="{1B3CDEC7-FC33-4140-BD79-0844EDBCE516}" destId="{3D5D21EF-B930-415F-A0D6-B88905D6A7CF}" srcOrd="0" destOrd="0" presId="urn:microsoft.com/office/officeart/2005/8/layout/hProcess9"/>
    <dgm:cxn modelId="{86AEE3D1-4044-406A-90ED-A1BC6BFF7508}" srcId="{3E957ABB-5E9F-490A-89A2-21E97219D92E}" destId="{E6B8E3E2-D895-4546-BCE6-F0F822E80A6F}" srcOrd="2" destOrd="0" parTransId="{5BA02257-8742-492E-BEE6-15E3F212AE73}" sibTransId="{F6C96DB7-3A79-4A54-A519-EFD089422988}"/>
    <dgm:cxn modelId="{3470E164-81EA-44D2-8F12-A0A9203883A6}" type="presParOf" srcId="{061CDCDB-5348-43A1-996D-CBB959EF9794}" destId="{3F23C51E-24FF-4B69-AEF9-3094D25BB351}" srcOrd="0" destOrd="0" presId="urn:microsoft.com/office/officeart/2005/8/layout/hProcess9"/>
    <dgm:cxn modelId="{EBA628D6-285B-427C-8691-886E63301160}" type="presParOf" srcId="{061CDCDB-5348-43A1-996D-CBB959EF9794}" destId="{66D675D0-3FB4-474A-AA23-32B35230274C}" srcOrd="1" destOrd="0" presId="urn:microsoft.com/office/officeart/2005/8/layout/hProcess9"/>
    <dgm:cxn modelId="{D8F015E2-D3B1-4857-963F-B3AAAD215597}" type="presParOf" srcId="{66D675D0-3FB4-474A-AA23-32B35230274C}" destId="{3D5D21EF-B930-415F-A0D6-B88905D6A7CF}" srcOrd="0" destOrd="0" presId="urn:microsoft.com/office/officeart/2005/8/layout/hProcess9"/>
    <dgm:cxn modelId="{71699481-EB8B-4701-A72F-609BEDA237B7}" type="presParOf" srcId="{66D675D0-3FB4-474A-AA23-32B35230274C}" destId="{A583B975-EBD9-4759-BC8F-27EE0AD2F615}" srcOrd="1" destOrd="0" presId="urn:microsoft.com/office/officeart/2005/8/layout/hProcess9"/>
    <dgm:cxn modelId="{44EB2CF4-4F43-4483-A022-D82787DD7E64}" type="presParOf" srcId="{66D675D0-3FB4-474A-AA23-32B35230274C}" destId="{4C93C152-E928-4292-9839-E518C4696757}" srcOrd="2" destOrd="0" presId="urn:microsoft.com/office/officeart/2005/8/layout/hProcess9"/>
    <dgm:cxn modelId="{3B9369A7-9015-4A46-866C-F59A8F4FA8DC}" type="presParOf" srcId="{66D675D0-3FB4-474A-AA23-32B35230274C}" destId="{E339354B-EC43-4362-A11F-003E0814F455}" srcOrd="3" destOrd="0" presId="urn:microsoft.com/office/officeart/2005/8/layout/hProcess9"/>
    <dgm:cxn modelId="{11AEBA29-B511-46AD-9D24-7B167D4814C7}" type="presParOf" srcId="{66D675D0-3FB4-474A-AA23-32B35230274C}" destId="{192AE16A-C738-4005-B2EF-E005D089E6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9F9736-7AA9-489C-80B3-FEC0E51C792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8BEF521-6815-4016-B005-5964E5079E79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Francis et al., 2015</a:t>
          </a:r>
        </a:p>
      </dgm:t>
    </dgm:pt>
    <dgm:pt modelId="{D01D1249-5428-4942-B5AE-719A01417422}" type="parTrans" cxnId="{7AE93300-1A9E-47ED-B436-25D93244073D}">
      <dgm:prSet/>
      <dgm:spPr/>
      <dgm:t>
        <a:bodyPr/>
        <a:lstStyle/>
        <a:p>
          <a:endParaRPr lang="en-US"/>
        </a:p>
      </dgm:t>
    </dgm:pt>
    <dgm:pt modelId="{CD9FE28A-1BCC-48AA-AFCF-7F4609B5D6E1}" type="sibTrans" cxnId="{7AE93300-1A9E-47ED-B436-25D93244073D}">
      <dgm:prSet/>
      <dgm:spPr/>
      <dgm:t>
        <a:bodyPr/>
        <a:lstStyle/>
        <a:p>
          <a:endParaRPr lang="en-US"/>
        </a:p>
      </dgm:t>
    </dgm:pt>
    <dgm:pt modelId="{5FE0F5DB-D394-4C64-A92E-A99E78ECD987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Female</a:t>
          </a:r>
        </a:p>
      </dgm:t>
    </dgm:pt>
    <dgm:pt modelId="{2CB2812D-C354-40E4-9A80-DE3330B3C598}" type="parTrans" cxnId="{6B605384-B269-473F-A92D-7167B9763457}">
      <dgm:prSet/>
      <dgm:spPr/>
      <dgm:t>
        <a:bodyPr/>
        <a:lstStyle/>
        <a:p>
          <a:endParaRPr lang="en-US"/>
        </a:p>
      </dgm:t>
    </dgm:pt>
    <dgm:pt modelId="{96B70EA9-5D1F-406D-93C5-3D66D7541041}" type="sibTrans" cxnId="{6B605384-B269-473F-A92D-7167B9763457}">
      <dgm:prSet/>
      <dgm:spPr/>
      <dgm:t>
        <a:bodyPr/>
        <a:lstStyle/>
        <a:p>
          <a:endParaRPr lang="en-US"/>
        </a:p>
      </dgm:t>
    </dgm:pt>
    <dgm:pt modelId="{3F4AFB48-1B8B-4DA8-92D0-83433E2618ED}">
      <dgm:prSet phldrT="[Text]" custT="1"/>
      <dgm:spPr/>
      <dgm:t>
        <a:bodyPr/>
        <a:lstStyle/>
        <a:p>
          <a:r>
            <a:rPr lang="en-US" sz="2800" dirty="0"/>
            <a:t> </a:t>
          </a:r>
          <a:r>
            <a:rPr lang="en-US" sz="24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Risk Averse</a:t>
          </a:r>
        </a:p>
        <a:p>
          <a:endParaRPr lang="en-US" sz="2800" dirty="0"/>
        </a:p>
      </dgm:t>
    </dgm:pt>
    <dgm:pt modelId="{C77E9D1F-7E55-4BB1-8612-ACE027C4124B}" type="parTrans" cxnId="{BC292053-8D98-484B-A617-2940C4ADE4FF}">
      <dgm:prSet/>
      <dgm:spPr/>
      <dgm:t>
        <a:bodyPr/>
        <a:lstStyle/>
        <a:p>
          <a:endParaRPr lang="en-US"/>
        </a:p>
      </dgm:t>
    </dgm:pt>
    <dgm:pt modelId="{CC251D71-FB1A-401B-8FC7-FF46AD6B3410}" type="sibTrans" cxnId="{BC292053-8D98-484B-A617-2940C4ADE4FF}">
      <dgm:prSet/>
      <dgm:spPr/>
      <dgm:t>
        <a:bodyPr/>
        <a:lstStyle/>
        <a:p>
          <a:endParaRPr lang="en-US"/>
        </a:p>
      </dgm:t>
    </dgm:pt>
    <dgm:pt modelId="{467196D7-ED84-4677-B7A6-DA5FD177CEA3}" type="pres">
      <dgm:prSet presAssocID="{D39F9736-7AA9-489C-80B3-FEC0E51C7921}" presName="CompostProcess" presStyleCnt="0">
        <dgm:presLayoutVars>
          <dgm:dir/>
          <dgm:resizeHandles val="exact"/>
        </dgm:presLayoutVars>
      </dgm:prSet>
      <dgm:spPr/>
    </dgm:pt>
    <dgm:pt modelId="{2C863701-F677-4C0E-886B-F6B8C0E6FCD8}" type="pres">
      <dgm:prSet presAssocID="{D39F9736-7AA9-489C-80B3-FEC0E51C7921}" presName="arrow" presStyleLbl="bgShp" presStyleIdx="0" presStyleCnt="1"/>
      <dgm:spPr/>
    </dgm:pt>
    <dgm:pt modelId="{F7E141FC-F0D0-490B-BDF0-23E7A4FFF4D6}" type="pres">
      <dgm:prSet presAssocID="{D39F9736-7AA9-489C-80B3-FEC0E51C7921}" presName="linearProcess" presStyleCnt="0"/>
      <dgm:spPr/>
    </dgm:pt>
    <dgm:pt modelId="{4BE2C504-0C98-40DF-BE77-38D51A399337}" type="pres">
      <dgm:prSet presAssocID="{28BEF521-6815-4016-B005-5964E5079E79}" presName="textNode" presStyleLbl="node1" presStyleIdx="0" presStyleCnt="3">
        <dgm:presLayoutVars>
          <dgm:bulletEnabled val="1"/>
        </dgm:presLayoutVars>
      </dgm:prSet>
      <dgm:spPr/>
    </dgm:pt>
    <dgm:pt modelId="{073637EB-CF1C-4381-A042-F6FC8C130105}" type="pres">
      <dgm:prSet presAssocID="{CD9FE28A-1BCC-48AA-AFCF-7F4609B5D6E1}" presName="sibTrans" presStyleCnt="0"/>
      <dgm:spPr/>
    </dgm:pt>
    <dgm:pt modelId="{EE6B63D3-1DA0-4D8D-9C7C-73348C01B177}" type="pres">
      <dgm:prSet presAssocID="{5FE0F5DB-D394-4C64-A92E-A99E78ECD987}" presName="textNode" presStyleLbl="node1" presStyleIdx="1" presStyleCnt="3">
        <dgm:presLayoutVars>
          <dgm:bulletEnabled val="1"/>
        </dgm:presLayoutVars>
      </dgm:prSet>
      <dgm:spPr/>
    </dgm:pt>
    <dgm:pt modelId="{77382D9B-9B75-4858-928B-26E116739457}" type="pres">
      <dgm:prSet presAssocID="{96B70EA9-5D1F-406D-93C5-3D66D7541041}" presName="sibTrans" presStyleCnt="0"/>
      <dgm:spPr/>
    </dgm:pt>
    <dgm:pt modelId="{FA0D23F2-97E8-43E4-AF20-22288EE8B561}" type="pres">
      <dgm:prSet presAssocID="{3F4AFB48-1B8B-4DA8-92D0-83433E2618E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AE93300-1A9E-47ED-B436-25D93244073D}" srcId="{D39F9736-7AA9-489C-80B3-FEC0E51C7921}" destId="{28BEF521-6815-4016-B005-5964E5079E79}" srcOrd="0" destOrd="0" parTransId="{D01D1249-5428-4942-B5AE-719A01417422}" sibTransId="{CD9FE28A-1BCC-48AA-AFCF-7F4609B5D6E1}"/>
    <dgm:cxn modelId="{D3655536-11AC-4687-B6E2-88F62E334669}" type="presOf" srcId="{D39F9736-7AA9-489C-80B3-FEC0E51C7921}" destId="{467196D7-ED84-4677-B7A6-DA5FD177CEA3}" srcOrd="0" destOrd="0" presId="urn:microsoft.com/office/officeart/2005/8/layout/hProcess9"/>
    <dgm:cxn modelId="{BC292053-8D98-484B-A617-2940C4ADE4FF}" srcId="{D39F9736-7AA9-489C-80B3-FEC0E51C7921}" destId="{3F4AFB48-1B8B-4DA8-92D0-83433E2618ED}" srcOrd="2" destOrd="0" parTransId="{C77E9D1F-7E55-4BB1-8612-ACE027C4124B}" sibTransId="{CC251D71-FB1A-401B-8FC7-FF46AD6B3410}"/>
    <dgm:cxn modelId="{ADD91379-0AEF-44A5-88AE-7F80D2662B0B}" type="presOf" srcId="{28BEF521-6815-4016-B005-5964E5079E79}" destId="{4BE2C504-0C98-40DF-BE77-38D51A399337}" srcOrd="0" destOrd="0" presId="urn:microsoft.com/office/officeart/2005/8/layout/hProcess9"/>
    <dgm:cxn modelId="{6B605384-B269-473F-A92D-7167B9763457}" srcId="{D39F9736-7AA9-489C-80B3-FEC0E51C7921}" destId="{5FE0F5DB-D394-4C64-A92E-A99E78ECD987}" srcOrd="1" destOrd="0" parTransId="{2CB2812D-C354-40E4-9A80-DE3330B3C598}" sibTransId="{96B70EA9-5D1F-406D-93C5-3D66D7541041}"/>
    <dgm:cxn modelId="{F1E8A5A5-655C-4C8E-9C29-A3096A875182}" type="presOf" srcId="{3F4AFB48-1B8B-4DA8-92D0-83433E2618ED}" destId="{FA0D23F2-97E8-43E4-AF20-22288EE8B561}" srcOrd="0" destOrd="0" presId="urn:microsoft.com/office/officeart/2005/8/layout/hProcess9"/>
    <dgm:cxn modelId="{1C45A6C2-EABB-45A8-9C1C-45F3FC026532}" type="presOf" srcId="{5FE0F5DB-D394-4C64-A92E-A99E78ECD987}" destId="{EE6B63D3-1DA0-4D8D-9C7C-73348C01B177}" srcOrd="0" destOrd="0" presId="urn:microsoft.com/office/officeart/2005/8/layout/hProcess9"/>
    <dgm:cxn modelId="{E5EE6398-C639-49FC-A394-3271AB8A8EBE}" type="presParOf" srcId="{467196D7-ED84-4677-B7A6-DA5FD177CEA3}" destId="{2C863701-F677-4C0E-886B-F6B8C0E6FCD8}" srcOrd="0" destOrd="0" presId="urn:microsoft.com/office/officeart/2005/8/layout/hProcess9"/>
    <dgm:cxn modelId="{6C14A8B5-F8FD-46E2-8E1D-F7CCA75C4BBE}" type="presParOf" srcId="{467196D7-ED84-4677-B7A6-DA5FD177CEA3}" destId="{F7E141FC-F0D0-490B-BDF0-23E7A4FFF4D6}" srcOrd="1" destOrd="0" presId="urn:microsoft.com/office/officeart/2005/8/layout/hProcess9"/>
    <dgm:cxn modelId="{C88BE822-9026-42C3-B96B-7D59B4FD54A7}" type="presParOf" srcId="{F7E141FC-F0D0-490B-BDF0-23E7A4FFF4D6}" destId="{4BE2C504-0C98-40DF-BE77-38D51A399337}" srcOrd="0" destOrd="0" presId="urn:microsoft.com/office/officeart/2005/8/layout/hProcess9"/>
    <dgm:cxn modelId="{DC03E637-F947-43D8-B8D7-3BE16C7D83B5}" type="presParOf" srcId="{F7E141FC-F0D0-490B-BDF0-23E7A4FFF4D6}" destId="{073637EB-CF1C-4381-A042-F6FC8C130105}" srcOrd="1" destOrd="0" presId="urn:microsoft.com/office/officeart/2005/8/layout/hProcess9"/>
    <dgm:cxn modelId="{29784CA0-0528-4D50-A2AD-4C4F4C959A0E}" type="presParOf" srcId="{F7E141FC-F0D0-490B-BDF0-23E7A4FFF4D6}" destId="{EE6B63D3-1DA0-4D8D-9C7C-73348C01B177}" srcOrd="2" destOrd="0" presId="urn:microsoft.com/office/officeart/2005/8/layout/hProcess9"/>
    <dgm:cxn modelId="{9D9225CF-68BC-44A9-B5B9-86500F63086B}" type="presParOf" srcId="{F7E141FC-F0D0-490B-BDF0-23E7A4FFF4D6}" destId="{77382D9B-9B75-4858-928B-26E116739457}" srcOrd="3" destOrd="0" presId="urn:microsoft.com/office/officeart/2005/8/layout/hProcess9"/>
    <dgm:cxn modelId="{7BF678EF-85D4-40DD-B3A7-9D09992BE7E6}" type="presParOf" srcId="{F7E141FC-F0D0-490B-BDF0-23E7A4FFF4D6}" destId="{FA0D23F2-97E8-43E4-AF20-22288EE8B56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8FEE7F-02DD-4DF5-BF99-DEF9F2C0F3F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789C1D4-E25D-4B28-A04C-6FE478B5C092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Li et al.,</a:t>
          </a:r>
        </a:p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2010</a:t>
          </a:r>
        </a:p>
      </dgm:t>
    </dgm:pt>
    <dgm:pt modelId="{C7DC2137-93C3-466C-9B8E-EE59CD57912A}" type="parTrans" cxnId="{DD10019B-2646-428E-8448-74301CC0C582}">
      <dgm:prSet/>
      <dgm:spPr/>
      <dgm:t>
        <a:bodyPr/>
        <a:lstStyle/>
        <a:p>
          <a:endParaRPr lang="en-US"/>
        </a:p>
      </dgm:t>
    </dgm:pt>
    <dgm:pt modelId="{22B22A7C-BBCE-4E1B-87C7-D5F43072534B}" type="sibTrans" cxnId="{DD10019B-2646-428E-8448-74301CC0C582}">
      <dgm:prSet/>
      <dgm:spPr/>
      <dgm:t>
        <a:bodyPr/>
        <a:lstStyle/>
        <a:p>
          <a:endParaRPr lang="en-US"/>
        </a:p>
      </dgm:t>
    </dgm:pt>
    <dgm:pt modelId="{CA719F71-2773-4C2F-B30E-95E80CAFF606}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Prior CFO Experience</a:t>
          </a:r>
        </a:p>
      </dgm:t>
    </dgm:pt>
    <dgm:pt modelId="{751317C1-F14A-4377-B47D-3BAF09CDFAB5}" type="parTrans" cxnId="{CAD109D7-84FB-408B-AC91-279E399433A3}">
      <dgm:prSet/>
      <dgm:spPr/>
      <dgm:t>
        <a:bodyPr/>
        <a:lstStyle/>
        <a:p>
          <a:endParaRPr lang="en-US"/>
        </a:p>
      </dgm:t>
    </dgm:pt>
    <dgm:pt modelId="{DEC9733F-485B-41F6-9342-7567124606E5}" type="sibTrans" cxnId="{CAD109D7-84FB-408B-AC91-279E399433A3}">
      <dgm:prSet/>
      <dgm:spPr/>
      <dgm:t>
        <a:bodyPr/>
        <a:lstStyle/>
        <a:p>
          <a:endParaRPr lang="en-US"/>
        </a:p>
      </dgm:t>
    </dgm:pt>
    <dgm:pt modelId="{7F21A9C2-E342-4F5A-BD35-E2B8F65E95B1}">
      <dgm:prSet phldrT="[Text]" custT="1"/>
      <dgm:spPr/>
      <dgm:t>
        <a:bodyPr/>
        <a:lstStyle/>
        <a:p>
          <a:r>
            <a:rPr lang="en-US" sz="20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No Adverse 404 Opinion</a:t>
          </a:r>
        </a:p>
      </dgm:t>
    </dgm:pt>
    <dgm:pt modelId="{5C5AE2EB-1CD8-4CD9-A7AB-6177033C494E}" type="parTrans" cxnId="{6FB130D7-0030-4B54-B925-2CB239083E7A}">
      <dgm:prSet/>
      <dgm:spPr/>
      <dgm:t>
        <a:bodyPr/>
        <a:lstStyle/>
        <a:p>
          <a:endParaRPr lang="en-US"/>
        </a:p>
      </dgm:t>
    </dgm:pt>
    <dgm:pt modelId="{A2E8B0E5-9F71-4932-96BC-EADD175E7EA8}" type="sibTrans" cxnId="{6FB130D7-0030-4B54-B925-2CB239083E7A}">
      <dgm:prSet/>
      <dgm:spPr/>
      <dgm:t>
        <a:bodyPr/>
        <a:lstStyle/>
        <a:p>
          <a:endParaRPr lang="en-US"/>
        </a:p>
      </dgm:t>
    </dgm:pt>
    <dgm:pt modelId="{F2A9089F-5755-48F4-9388-7473F0CE44FA}" type="pres">
      <dgm:prSet presAssocID="{F78FEE7F-02DD-4DF5-BF99-DEF9F2C0F3F0}" presName="CompostProcess" presStyleCnt="0">
        <dgm:presLayoutVars>
          <dgm:dir/>
          <dgm:resizeHandles val="exact"/>
        </dgm:presLayoutVars>
      </dgm:prSet>
      <dgm:spPr/>
    </dgm:pt>
    <dgm:pt modelId="{E28C9B16-D8AC-48DF-A0D3-02C020391EB0}" type="pres">
      <dgm:prSet presAssocID="{F78FEE7F-02DD-4DF5-BF99-DEF9F2C0F3F0}" presName="arrow" presStyleLbl="bgShp" presStyleIdx="0" presStyleCnt="1"/>
      <dgm:spPr/>
    </dgm:pt>
    <dgm:pt modelId="{EB42BF9E-E787-4C02-90A8-B52DC24701CF}" type="pres">
      <dgm:prSet presAssocID="{F78FEE7F-02DD-4DF5-BF99-DEF9F2C0F3F0}" presName="linearProcess" presStyleCnt="0"/>
      <dgm:spPr/>
    </dgm:pt>
    <dgm:pt modelId="{2C4C6B68-B48D-49D1-955B-13CD1B9091C9}" type="pres">
      <dgm:prSet presAssocID="{8789C1D4-E25D-4B28-A04C-6FE478B5C092}" presName="textNode" presStyleLbl="node1" presStyleIdx="0" presStyleCnt="3">
        <dgm:presLayoutVars>
          <dgm:bulletEnabled val="1"/>
        </dgm:presLayoutVars>
      </dgm:prSet>
      <dgm:spPr/>
    </dgm:pt>
    <dgm:pt modelId="{BCD11EB5-823C-4E77-9E79-CEA27B5F93FE}" type="pres">
      <dgm:prSet presAssocID="{22B22A7C-BBCE-4E1B-87C7-D5F43072534B}" presName="sibTrans" presStyleCnt="0"/>
      <dgm:spPr/>
    </dgm:pt>
    <dgm:pt modelId="{6437B5D7-3CB0-4C79-80C9-4BDDA8A9F200}" type="pres">
      <dgm:prSet presAssocID="{CA719F71-2773-4C2F-B30E-95E80CAFF606}" presName="textNode" presStyleLbl="node1" presStyleIdx="1" presStyleCnt="3">
        <dgm:presLayoutVars>
          <dgm:bulletEnabled val="1"/>
        </dgm:presLayoutVars>
      </dgm:prSet>
      <dgm:spPr/>
    </dgm:pt>
    <dgm:pt modelId="{DC84FFAA-2EC7-43A0-9D70-E9C1D4596D70}" type="pres">
      <dgm:prSet presAssocID="{DEC9733F-485B-41F6-9342-7567124606E5}" presName="sibTrans" presStyleCnt="0"/>
      <dgm:spPr/>
    </dgm:pt>
    <dgm:pt modelId="{614B82F9-71D1-44EA-9A34-BC514133C39F}" type="pres">
      <dgm:prSet presAssocID="{7F21A9C2-E342-4F5A-BD35-E2B8F65E95B1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E6B445C-5DD4-4F66-92CF-092A172CA8E9}" type="presOf" srcId="{7F21A9C2-E342-4F5A-BD35-E2B8F65E95B1}" destId="{614B82F9-71D1-44EA-9A34-BC514133C39F}" srcOrd="0" destOrd="0" presId="urn:microsoft.com/office/officeart/2005/8/layout/hProcess9"/>
    <dgm:cxn modelId="{91A26145-7F10-485C-BD79-A171112362C6}" type="presOf" srcId="{CA719F71-2773-4C2F-B30E-95E80CAFF606}" destId="{6437B5D7-3CB0-4C79-80C9-4BDDA8A9F200}" srcOrd="0" destOrd="0" presId="urn:microsoft.com/office/officeart/2005/8/layout/hProcess9"/>
    <dgm:cxn modelId="{46780A4D-518A-44DF-9890-146979CFFE85}" type="presOf" srcId="{F78FEE7F-02DD-4DF5-BF99-DEF9F2C0F3F0}" destId="{F2A9089F-5755-48F4-9388-7473F0CE44FA}" srcOrd="0" destOrd="0" presId="urn:microsoft.com/office/officeart/2005/8/layout/hProcess9"/>
    <dgm:cxn modelId="{DD10019B-2646-428E-8448-74301CC0C582}" srcId="{F78FEE7F-02DD-4DF5-BF99-DEF9F2C0F3F0}" destId="{8789C1D4-E25D-4B28-A04C-6FE478B5C092}" srcOrd="0" destOrd="0" parTransId="{C7DC2137-93C3-466C-9B8E-EE59CD57912A}" sibTransId="{22B22A7C-BBCE-4E1B-87C7-D5F43072534B}"/>
    <dgm:cxn modelId="{8140169C-5816-4592-8280-DCAAAEB4D0DC}" type="presOf" srcId="{8789C1D4-E25D-4B28-A04C-6FE478B5C092}" destId="{2C4C6B68-B48D-49D1-955B-13CD1B9091C9}" srcOrd="0" destOrd="0" presId="urn:microsoft.com/office/officeart/2005/8/layout/hProcess9"/>
    <dgm:cxn modelId="{CAD109D7-84FB-408B-AC91-279E399433A3}" srcId="{F78FEE7F-02DD-4DF5-BF99-DEF9F2C0F3F0}" destId="{CA719F71-2773-4C2F-B30E-95E80CAFF606}" srcOrd="1" destOrd="0" parTransId="{751317C1-F14A-4377-B47D-3BAF09CDFAB5}" sibTransId="{DEC9733F-485B-41F6-9342-7567124606E5}"/>
    <dgm:cxn modelId="{6FB130D7-0030-4B54-B925-2CB239083E7A}" srcId="{F78FEE7F-02DD-4DF5-BF99-DEF9F2C0F3F0}" destId="{7F21A9C2-E342-4F5A-BD35-E2B8F65E95B1}" srcOrd="2" destOrd="0" parTransId="{5C5AE2EB-1CD8-4CD9-A7AB-6177033C494E}" sibTransId="{A2E8B0E5-9F71-4932-96BC-EADD175E7EA8}"/>
    <dgm:cxn modelId="{95BEA8F2-CFCE-4C0B-B94B-5DF6A6FB698F}" type="presParOf" srcId="{F2A9089F-5755-48F4-9388-7473F0CE44FA}" destId="{E28C9B16-D8AC-48DF-A0D3-02C020391EB0}" srcOrd="0" destOrd="0" presId="urn:microsoft.com/office/officeart/2005/8/layout/hProcess9"/>
    <dgm:cxn modelId="{679762AA-F196-438E-9C0B-DC3C3AD54F11}" type="presParOf" srcId="{F2A9089F-5755-48F4-9388-7473F0CE44FA}" destId="{EB42BF9E-E787-4C02-90A8-B52DC24701CF}" srcOrd="1" destOrd="0" presId="urn:microsoft.com/office/officeart/2005/8/layout/hProcess9"/>
    <dgm:cxn modelId="{ABEFAF23-553E-49EE-808C-4445EA78D85E}" type="presParOf" srcId="{EB42BF9E-E787-4C02-90A8-B52DC24701CF}" destId="{2C4C6B68-B48D-49D1-955B-13CD1B9091C9}" srcOrd="0" destOrd="0" presId="urn:microsoft.com/office/officeart/2005/8/layout/hProcess9"/>
    <dgm:cxn modelId="{07CB2ECF-1AA0-480B-8C76-9C1231FA77CE}" type="presParOf" srcId="{EB42BF9E-E787-4C02-90A8-B52DC24701CF}" destId="{BCD11EB5-823C-4E77-9E79-CEA27B5F93FE}" srcOrd="1" destOrd="0" presId="urn:microsoft.com/office/officeart/2005/8/layout/hProcess9"/>
    <dgm:cxn modelId="{1337F533-73E0-431E-AC91-D6E26D005584}" type="presParOf" srcId="{EB42BF9E-E787-4C02-90A8-B52DC24701CF}" destId="{6437B5D7-3CB0-4C79-80C9-4BDDA8A9F200}" srcOrd="2" destOrd="0" presId="urn:microsoft.com/office/officeart/2005/8/layout/hProcess9"/>
    <dgm:cxn modelId="{4E2A0EFD-CC09-4A56-A85A-5CC5E1792FB3}" type="presParOf" srcId="{EB42BF9E-E787-4C02-90A8-B52DC24701CF}" destId="{DC84FFAA-2EC7-43A0-9D70-E9C1D4596D70}" srcOrd="3" destOrd="0" presId="urn:microsoft.com/office/officeart/2005/8/layout/hProcess9"/>
    <dgm:cxn modelId="{F7353A7D-E0E5-49B1-81B9-6F6A01AECFD1}" type="presParOf" srcId="{EB42BF9E-E787-4C02-90A8-B52DC24701CF}" destId="{614B82F9-71D1-44EA-9A34-BC514133C39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8B0D10-29D8-40C2-8C69-7E87A577814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B582985-F8D4-4603-B680-A48FECD4DEBF}">
      <dgm:prSet phldrT="[Text]" custT="1"/>
      <dgm:spPr/>
      <dgm:t>
        <a:bodyPr/>
        <a:lstStyle/>
        <a:p>
          <a:r>
            <a:rPr lang="en-US" sz="2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Hoitash</a:t>
          </a:r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2016 </a:t>
          </a:r>
        </a:p>
      </dgm:t>
    </dgm:pt>
    <dgm:pt modelId="{13FDF305-178C-4213-8B0D-2DF32E2DD3F2}" type="parTrans" cxnId="{C03DD60E-6620-41B3-BDA7-A828C3FA3402}">
      <dgm:prSet/>
      <dgm:spPr/>
      <dgm:t>
        <a:bodyPr/>
        <a:lstStyle/>
        <a:p>
          <a:endParaRPr lang="en-US"/>
        </a:p>
      </dgm:t>
    </dgm:pt>
    <dgm:pt modelId="{4A16210C-D69D-4B65-96A9-0C1A18C6C5A0}" type="sibTrans" cxnId="{C03DD60E-6620-41B3-BDA7-A828C3FA3402}">
      <dgm:prSet/>
      <dgm:spPr/>
      <dgm:t>
        <a:bodyPr/>
        <a:lstStyle/>
        <a:p>
          <a:endParaRPr lang="en-US"/>
        </a:p>
      </dgm:t>
    </dgm:pt>
    <dgm:pt modelId="{29B1E616-7E3D-447E-BDBE-A5E307CFA37B}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Prior Industry experience</a:t>
          </a:r>
        </a:p>
      </dgm:t>
    </dgm:pt>
    <dgm:pt modelId="{AC2DA0F9-5EC3-42E2-9FA4-E59F8BEAFAC1}" type="parTrans" cxnId="{89B53FD5-DDD9-4147-A1DD-57960C3B0E52}">
      <dgm:prSet/>
      <dgm:spPr/>
      <dgm:t>
        <a:bodyPr/>
        <a:lstStyle/>
        <a:p>
          <a:endParaRPr lang="en-US"/>
        </a:p>
      </dgm:t>
    </dgm:pt>
    <dgm:pt modelId="{12785C92-AE38-4DB1-B1CA-AE44F46D3C37}" type="sibTrans" cxnId="{89B53FD5-DDD9-4147-A1DD-57960C3B0E52}">
      <dgm:prSet/>
      <dgm:spPr/>
      <dgm:t>
        <a:bodyPr/>
        <a:lstStyle/>
        <a:p>
          <a:endParaRPr lang="en-US"/>
        </a:p>
      </dgm:t>
    </dgm:pt>
    <dgm:pt modelId="{F9C8A021-8EE0-4A1B-A75B-ABC3A709FE5A}">
      <dgm:prSet phldrT="[Text]" custT="1"/>
      <dgm:spPr/>
      <dgm:t>
        <a:bodyPr/>
        <a:lstStyle/>
        <a:p>
          <a:r>
            <a:rPr lang="en-US" sz="24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Risk Averse</a:t>
          </a:r>
        </a:p>
      </dgm:t>
    </dgm:pt>
    <dgm:pt modelId="{BE3AAA2F-6413-4F61-A2C7-DF57741C1A4A}" type="parTrans" cxnId="{2AFFE91F-5D26-49AF-AAD9-60BDD27EB5E5}">
      <dgm:prSet/>
      <dgm:spPr/>
      <dgm:t>
        <a:bodyPr/>
        <a:lstStyle/>
        <a:p>
          <a:endParaRPr lang="en-US"/>
        </a:p>
      </dgm:t>
    </dgm:pt>
    <dgm:pt modelId="{4CF06C8C-81B7-4C7D-8DD4-A1828A351712}" type="sibTrans" cxnId="{2AFFE91F-5D26-49AF-AAD9-60BDD27EB5E5}">
      <dgm:prSet/>
      <dgm:spPr/>
      <dgm:t>
        <a:bodyPr/>
        <a:lstStyle/>
        <a:p>
          <a:endParaRPr lang="en-US"/>
        </a:p>
      </dgm:t>
    </dgm:pt>
    <dgm:pt modelId="{79039C6F-29C8-485B-B5A9-C6E9A2FD3DF3}" type="pres">
      <dgm:prSet presAssocID="{768B0D10-29D8-40C2-8C69-7E87A5778142}" presName="CompostProcess" presStyleCnt="0">
        <dgm:presLayoutVars>
          <dgm:dir/>
          <dgm:resizeHandles val="exact"/>
        </dgm:presLayoutVars>
      </dgm:prSet>
      <dgm:spPr/>
    </dgm:pt>
    <dgm:pt modelId="{26C7E69B-7753-47D1-9FDF-3A0D5FAD9401}" type="pres">
      <dgm:prSet presAssocID="{768B0D10-29D8-40C2-8C69-7E87A5778142}" presName="arrow" presStyleLbl="bgShp" presStyleIdx="0" presStyleCnt="1"/>
      <dgm:spPr/>
    </dgm:pt>
    <dgm:pt modelId="{5487F7D5-167F-486A-A70E-6BE01E060E4E}" type="pres">
      <dgm:prSet presAssocID="{768B0D10-29D8-40C2-8C69-7E87A5778142}" presName="linearProcess" presStyleCnt="0"/>
      <dgm:spPr/>
    </dgm:pt>
    <dgm:pt modelId="{986CE305-BF90-4C00-81EB-3AEF5337F27C}" type="pres">
      <dgm:prSet presAssocID="{DB582985-F8D4-4603-B680-A48FECD4DEBF}" presName="textNode" presStyleLbl="node1" presStyleIdx="0" presStyleCnt="3">
        <dgm:presLayoutVars>
          <dgm:bulletEnabled val="1"/>
        </dgm:presLayoutVars>
      </dgm:prSet>
      <dgm:spPr/>
    </dgm:pt>
    <dgm:pt modelId="{EE8942F8-BAFD-4D8A-8DC6-185E61E565DB}" type="pres">
      <dgm:prSet presAssocID="{4A16210C-D69D-4B65-96A9-0C1A18C6C5A0}" presName="sibTrans" presStyleCnt="0"/>
      <dgm:spPr/>
    </dgm:pt>
    <dgm:pt modelId="{146F71E2-5A1C-4618-827F-14390012CB6F}" type="pres">
      <dgm:prSet presAssocID="{29B1E616-7E3D-447E-BDBE-A5E307CFA37B}" presName="textNode" presStyleLbl="node1" presStyleIdx="1" presStyleCnt="3">
        <dgm:presLayoutVars>
          <dgm:bulletEnabled val="1"/>
        </dgm:presLayoutVars>
      </dgm:prSet>
      <dgm:spPr/>
    </dgm:pt>
    <dgm:pt modelId="{68E5C355-BC46-42E6-A093-66596560EC5D}" type="pres">
      <dgm:prSet presAssocID="{12785C92-AE38-4DB1-B1CA-AE44F46D3C37}" presName="sibTrans" presStyleCnt="0"/>
      <dgm:spPr/>
    </dgm:pt>
    <dgm:pt modelId="{3EAED303-795D-4D12-9E1D-2E188BFFDF05}" type="pres">
      <dgm:prSet presAssocID="{F9C8A021-8EE0-4A1B-A75B-ABC3A709FE5A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C03DD60E-6620-41B3-BDA7-A828C3FA3402}" srcId="{768B0D10-29D8-40C2-8C69-7E87A5778142}" destId="{DB582985-F8D4-4603-B680-A48FECD4DEBF}" srcOrd="0" destOrd="0" parTransId="{13FDF305-178C-4213-8B0D-2DF32E2DD3F2}" sibTransId="{4A16210C-D69D-4B65-96A9-0C1A18C6C5A0}"/>
    <dgm:cxn modelId="{2AFFE91F-5D26-49AF-AAD9-60BDD27EB5E5}" srcId="{768B0D10-29D8-40C2-8C69-7E87A5778142}" destId="{F9C8A021-8EE0-4A1B-A75B-ABC3A709FE5A}" srcOrd="2" destOrd="0" parTransId="{BE3AAA2F-6413-4F61-A2C7-DF57741C1A4A}" sibTransId="{4CF06C8C-81B7-4C7D-8DD4-A1828A351712}"/>
    <dgm:cxn modelId="{A382F721-273F-458C-9506-C9628B5CD67A}" type="presOf" srcId="{768B0D10-29D8-40C2-8C69-7E87A5778142}" destId="{79039C6F-29C8-485B-B5A9-C6E9A2FD3DF3}" srcOrd="0" destOrd="0" presId="urn:microsoft.com/office/officeart/2005/8/layout/hProcess9"/>
    <dgm:cxn modelId="{C59B2026-370F-47F8-BF87-E98DA6EDA944}" type="presOf" srcId="{29B1E616-7E3D-447E-BDBE-A5E307CFA37B}" destId="{146F71E2-5A1C-4618-827F-14390012CB6F}" srcOrd="0" destOrd="0" presId="urn:microsoft.com/office/officeart/2005/8/layout/hProcess9"/>
    <dgm:cxn modelId="{D6CE6F9C-A58D-480F-B7E0-77BC37277742}" type="presOf" srcId="{F9C8A021-8EE0-4A1B-A75B-ABC3A709FE5A}" destId="{3EAED303-795D-4D12-9E1D-2E188BFFDF05}" srcOrd="0" destOrd="0" presId="urn:microsoft.com/office/officeart/2005/8/layout/hProcess9"/>
    <dgm:cxn modelId="{89B53FD5-DDD9-4147-A1DD-57960C3B0E52}" srcId="{768B0D10-29D8-40C2-8C69-7E87A5778142}" destId="{29B1E616-7E3D-447E-BDBE-A5E307CFA37B}" srcOrd="1" destOrd="0" parTransId="{AC2DA0F9-5EC3-42E2-9FA4-E59F8BEAFAC1}" sibTransId="{12785C92-AE38-4DB1-B1CA-AE44F46D3C37}"/>
    <dgm:cxn modelId="{EBB893DE-31EE-4C07-BB39-3B2386A457CC}" type="presOf" srcId="{DB582985-F8D4-4603-B680-A48FECD4DEBF}" destId="{986CE305-BF90-4C00-81EB-3AEF5337F27C}" srcOrd="0" destOrd="0" presId="urn:microsoft.com/office/officeart/2005/8/layout/hProcess9"/>
    <dgm:cxn modelId="{69B2DE11-8133-4A69-842E-A9DDC5F4A6AF}" type="presParOf" srcId="{79039C6F-29C8-485B-B5A9-C6E9A2FD3DF3}" destId="{26C7E69B-7753-47D1-9FDF-3A0D5FAD9401}" srcOrd="0" destOrd="0" presId="urn:microsoft.com/office/officeart/2005/8/layout/hProcess9"/>
    <dgm:cxn modelId="{B6E248EB-72D8-4996-B964-D2AE4C88D544}" type="presParOf" srcId="{79039C6F-29C8-485B-B5A9-C6E9A2FD3DF3}" destId="{5487F7D5-167F-486A-A70E-6BE01E060E4E}" srcOrd="1" destOrd="0" presId="urn:microsoft.com/office/officeart/2005/8/layout/hProcess9"/>
    <dgm:cxn modelId="{D93FC408-C80F-458D-AE7B-4654702F92A8}" type="presParOf" srcId="{5487F7D5-167F-486A-A70E-6BE01E060E4E}" destId="{986CE305-BF90-4C00-81EB-3AEF5337F27C}" srcOrd="0" destOrd="0" presId="urn:microsoft.com/office/officeart/2005/8/layout/hProcess9"/>
    <dgm:cxn modelId="{0C37204D-9051-4C65-8903-FA9008418B93}" type="presParOf" srcId="{5487F7D5-167F-486A-A70E-6BE01E060E4E}" destId="{EE8942F8-BAFD-4D8A-8DC6-185E61E565DB}" srcOrd="1" destOrd="0" presId="urn:microsoft.com/office/officeart/2005/8/layout/hProcess9"/>
    <dgm:cxn modelId="{5BA9A662-FC52-4DB8-BF54-D064089BD02B}" type="presParOf" srcId="{5487F7D5-167F-486A-A70E-6BE01E060E4E}" destId="{146F71E2-5A1C-4618-827F-14390012CB6F}" srcOrd="2" destOrd="0" presId="urn:microsoft.com/office/officeart/2005/8/layout/hProcess9"/>
    <dgm:cxn modelId="{4D26649A-74CB-480E-A69B-6D6AE9554A0A}" type="presParOf" srcId="{5487F7D5-167F-486A-A70E-6BE01E060E4E}" destId="{68E5C355-BC46-42E6-A093-66596560EC5D}" srcOrd="3" destOrd="0" presId="urn:microsoft.com/office/officeart/2005/8/layout/hProcess9"/>
    <dgm:cxn modelId="{DE45F563-2181-4B3E-AF51-11AED635DDCA}" type="presParOf" srcId="{5487F7D5-167F-486A-A70E-6BE01E060E4E}" destId="{3EAED303-795D-4D12-9E1D-2E188BFFDF0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300821-7CBF-4881-8DC0-DC03630F0C2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0F403B72-FBC0-4DA1-8DDC-04A32BBEFEC8}" type="pres">
      <dgm:prSet presAssocID="{64300821-7CBF-4881-8DC0-DC03630F0C2C}" presName="matrix" presStyleCnt="0">
        <dgm:presLayoutVars>
          <dgm:chMax val="1"/>
          <dgm:dir/>
          <dgm:resizeHandles val="exact"/>
        </dgm:presLayoutVars>
      </dgm:prSet>
      <dgm:spPr/>
    </dgm:pt>
  </dgm:ptLst>
  <dgm:cxnLst>
    <dgm:cxn modelId="{14E8C374-CFD2-4234-8165-15C5FACB3633}" type="presOf" srcId="{64300821-7CBF-4881-8DC0-DC03630F0C2C}" destId="{0F403B72-FBC0-4DA1-8DDC-04A32BBEFEC8}" srcOrd="0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3BF60BA-622E-44D8-BE99-C9605CF345AE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925D51-D1AC-4241-BE4D-60C41892FF72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(1)</a:t>
          </a:r>
        </a:p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CPA Designation</a:t>
          </a:r>
        </a:p>
      </dgm:t>
    </dgm:pt>
    <dgm:pt modelId="{3123890D-6EAE-47C9-84B2-BE3D71CAFC4C}" type="parTrans" cxnId="{F1144140-D33B-45FD-BC9B-5DBDED4C02AD}">
      <dgm:prSet/>
      <dgm:spPr/>
      <dgm:t>
        <a:bodyPr/>
        <a:lstStyle/>
        <a:p>
          <a:endParaRPr lang="en-US"/>
        </a:p>
      </dgm:t>
    </dgm:pt>
    <dgm:pt modelId="{F1790A3D-EFA2-48A4-ABE2-E29E4B567A50}" type="sibTrans" cxnId="{F1144140-D33B-45FD-BC9B-5DBDED4C02AD}">
      <dgm:prSet/>
      <dgm:spPr/>
      <dgm:t>
        <a:bodyPr/>
        <a:lstStyle/>
        <a:p>
          <a:endParaRPr lang="en-US"/>
        </a:p>
      </dgm:t>
    </dgm:pt>
    <dgm:pt modelId="{CF631586-789B-4894-9599-C3147D525DB8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 (2) </a:t>
          </a:r>
        </a:p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Gender </a:t>
          </a:r>
        </a:p>
        <a:p>
          <a:endParaRPr lang="en-US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9769EB-E4CD-4A43-A2DE-162ABDF05841}" type="parTrans" cxnId="{D90006DD-1BC3-42BE-AC6C-C2D853B5701E}">
      <dgm:prSet/>
      <dgm:spPr/>
      <dgm:t>
        <a:bodyPr/>
        <a:lstStyle/>
        <a:p>
          <a:endParaRPr lang="en-US"/>
        </a:p>
      </dgm:t>
    </dgm:pt>
    <dgm:pt modelId="{D45B10D8-F031-4827-B3B3-9454A70293D9}" type="sibTrans" cxnId="{D90006DD-1BC3-42BE-AC6C-C2D853B5701E}">
      <dgm:prSet/>
      <dgm:spPr/>
      <dgm:t>
        <a:bodyPr/>
        <a:lstStyle/>
        <a:p>
          <a:endParaRPr lang="en-US"/>
        </a:p>
      </dgm:t>
    </dgm:pt>
    <dgm:pt modelId="{F888518E-17CA-40B0-9E80-655909111581}">
      <dgm:prSet phldrT="[Text]"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(3) Healthcare Experience</a:t>
          </a:r>
        </a:p>
      </dgm:t>
    </dgm:pt>
    <dgm:pt modelId="{3DD403C8-BD9E-4445-B6B9-C16BC07BC7E7}" type="parTrans" cxnId="{6142BC58-CFB5-4BE4-BE5A-8840419A82DA}">
      <dgm:prSet/>
      <dgm:spPr/>
      <dgm:t>
        <a:bodyPr/>
        <a:lstStyle/>
        <a:p>
          <a:endParaRPr lang="en-US"/>
        </a:p>
      </dgm:t>
    </dgm:pt>
    <dgm:pt modelId="{67CD39E2-F2A7-4428-A113-B8605182258A}" type="sibTrans" cxnId="{6142BC58-CFB5-4BE4-BE5A-8840419A82DA}">
      <dgm:prSet/>
      <dgm:spPr/>
      <dgm:t>
        <a:bodyPr/>
        <a:lstStyle/>
        <a:p>
          <a:endParaRPr lang="en-US"/>
        </a:p>
      </dgm:t>
    </dgm:pt>
    <dgm:pt modelId="{31A122F3-97B0-4298-BA86-DEA373A9DBE8}">
      <dgm:prSet custT="1"/>
      <dgm:spPr/>
      <dgm:t>
        <a:bodyPr/>
        <a:lstStyle/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(4) </a:t>
          </a:r>
        </a:p>
        <a:p>
          <a:r>
            <a:rPr lang="en-US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CFO Experience</a:t>
          </a:r>
        </a:p>
      </dgm:t>
    </dgm:pt>
    <dgm:pt modelId="{A3A613F0-1D8A-421D-88E1-E759FF5FBF4A}" type="parTrans" cxnId="{5C46B789-8571-4126-BDF1-4CB4E86B7EB2}">
      <dgm:prSet/>
      <dgm:spPr/>
      <dgm:t>
        <a:bodyPr/>
        <a:lstStyle/>
        <a:p>
          <a:endParaRPr lang="en-US"/>
        </a:p>
      </dgm:t>
    </dgm:pt>
    <dgm:pt modelId="{8E3DA87C-DB36-4EFE-BB58-C07FEE654F42}" type="sibTrans" cxnId="{5C46B789-8571-4126-BDF1-4CB4E86B7EB2}">
      <dgm:prSet/>
      <dgm:spPr/>
      <dgm:t>
        <a:bodyPr/>
        <a:lstStyle/>
        <a:p>
          <a:endParaRPr lang="en-US"/>
        </a:p>
      </dgm:t>
    </dgm:pt>
    <dgm:pt modelId="{286A368C-9572-47FC-974F-E88A57145A76}" type="pres">
      <dgm:prSet presAssocID="{13BF60BA-622E-44D8-BE99-C9605CF345AE}" presName="matrix" presStyleCnt="0">
        <dgm:presLayoutVars>
          <dgm:chMax val="1"/>
          <dgm:dir/>
          <dgm:resizeHandles val="exact"/>
        </dgm:presLayoutVars>
      </dgm:prSet>
      <dgm:spPr/>
    </dgm:pt>
    <dgm:pt modelId="{EF6483B7-CD8D-461E-B4E1-055A277E233F}" type="pres">
      <dgm:prSet presAssocID="{13BF60BA-622E-44D8-BE99-C9605CF345AE}" presName="diamond" presStyleLbl="bgShp" presStyleIdx="0" presStyleCnt="1" custScaleX="95985" custLinFactNeighborX="-662" custLinFactNeighborY="-1101"/>
      <dgm:spPr/>
    </dgm:pt>
    <dgm:pt modelId="{6208AB0C-C6F0-45EB-B5C5-7BFCF1B1EF4F}" type="pres">
      <dgm:prSet presAssocID="{13BF60BA-622E-44D8-BE99-C9605CF345AE}" presName="quad1" presStyleLbl="node1" presStyleIdx="0" presStyleCnt="4" custAng="0">
        <dgm:presLayoutVars>
          <dgm:chMax val="0"/>
          <dgm:chPref val="0"/>
          <dgm:bulletEnabled val="1"/>
        </dgm:presLayoutVars>
      </dgm:prSet>
      <dgm:spPr/>
    </dgm:pt>
    <dgm:pt modelId="{DA0BB6DF-BC9C-464C-894B-213562AD90BC}" type="pres">
      <dgm:prSet presAssocID="{13BF60BA-622E-44D8-BE99-C9605CF345AE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6072812-A71A-4CBF-8896-1DDE4143714D}" type="pres">
      <dgm:prSet presAssocID="{13BF60BA-622E-44D8-BE99-C9605CF345AE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7874BC3-0371-4E92-96FE-4C5C5C51345E}" type="pres">
      <dgm:prSet presAssocID="{13BF60BA-622E-44D8-BE99-C9605CF345AE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1144140-D33B-45FD-BC9B-5DBDED4C02AD}" srcId="{13BF60BA-622E-44D8-BE99-C9605CF345AE}" destId="{79925D51-D1AC-4241-BE4D-60C41892FF72}" srcOrd="0" destOrd="0" parTransId="{3123890D-6EAE-47C9-84B2-BE3D71CAFC4C}" sibTransId="{F1790A3D-EFA2-48A4-ABE2-E29E4B567A50}"/>
    <dgm:cxn modelId="{53BD6463-9167-4525-B03F-6BB6E1DA638C}" type="presOf" srcId="{13BF60BA-622E-44D8-BE99-C9605CF345AE}" destId="{286A368C-9572-47FC-974F-E88A57145A76}" srcOrd="0" destOrd="0" presId="urn:microsoft.com/office/officeart/2005/8/layout/matrix3"/>
    <dgm:cxn modelId="{132B826A-1F66-4747-AF1D-B68212B8D3CB}" type="presOf" srcId="{F888518E-17CA-40B0-9E80-655909111581}" destId="{36072812-A71A-4CBF-8896-1DDE4143714D}" srcOrd="0" destOrd="0" presId="urn:microsoft.com/office/officeart/2005/8/layout/matrix3"/>
    <dgm:cxn modelId="{2B8B754F-8A68-42A5-A7F4-36E622FEB53B}" type="presOf" srcId="{31A122F3-97B0-4298-BA86-DEA373A9DBE8}" destId="{47874BC3-0371-4E92-96FE-4C5C5C51345E}" srcOrd="0" destOrd="0" presId="urn:microsoft.com/office/officeart/2005/8/layout/matrix3"/>
    <dgm:cxn modelId="{6142BC58-CFB5-4BE4-BE5A-8840419A82DA}" srcId="{13BF60BA-622E-44D8-BE99-C9605CF345AE}" destId="{F888518E-17CA-40B0-9E80-655909111581}" srcOrd="2" destOrd="0" parTransId="{3DD403C8-BD9E-4445-B6B9-C16BC07BC7E7}" sibTransId="{67CD39E2-F2A7-4428-A113-B8605182258A}"/>
    <dgm:cxn modelId="{BBCE1C59-6207-41B7-8657-4FFE9FAD0707}" type="presOf" srcId="{79925D51-D1AC-4241-BE4D-60C41892FF72}" destId="{6208AB0C-C6F0-45EB-B5C5-7BFCF1B1EF4F}" srcOrd="0" destOrd="0" presId="urn:microsoft.com/office/officeart/2005/8/layout/matrix3"/>
    <dgm:cxn modelId="{5C46B789-8571-4126-BDF1-4CB4E86B7EB2}" srcId="{13BF60BA-622E-44D8-BE99-C9605CF345AE}" destId="{31A122F3-97B0-4298-BA86-DEA373A9DBE8}" srcOrd="3" destOrd="0" parTransId="{A3A613F0-1D8A-421D-88E1-E759FF5FBF4A}" sibTransId="{8E3DA87C-DB36-4EFE-BB58-C07FEE654F42}"/>
    <dgm:cxn modelId="{4B4513BD-550F-4849-845C-EC129C2783D5}" type="presOf" srcId="{CF631586-789B-4894-9599-C3147D525DB8}" destId="{DA0BB6DF-BC9C-464C-894B-213562AD90BC}" srcOrd="0" destOrd="0" presId="urn:microsoft.com/office/officeart/2005/8/layout/matrix3"/>
    <dgm:cxn modelId="{D90006DD-1BC3-42BE-AC6C-C2D853B5701E}" srcId="{13BF60BA-622E-44D8-BE99-C9605CF345AE}" destId="{CF631586-789B-4894-9599-C3147D525DB8}" srcOrd="1" destOrd="0" parTransId="{359769EB-E4CD-4A43-A2DE-162ABDF05841}" sibTransId="{D45B10D8-F031-4827-B3B3-9454A70293D9}"/>
    <dgm:cxn modelId="{D9313099-3E03-4022-BFFD-BEFB69A9735B}" type="presParOf" srcId="{286A368C-9572-47FC-974F-E88A57145A76}" destId="{EF6483B7-CD8D-461E-B4E1-055A277E233F}" srcOrd="0" destOrd="0" presId="urn:microsoft.com/office/officeart/2005/8/layout/matrix3"/>
    <dgm:cxn modelId="{69C33737-8AD1-47E3-A06A-F5D7AF29B952}" type="presParOf" srcId="{286A368C-9572-47FC-974F-E88A57145A76}" destId="{6208AB0C-C6F0-45EB-B5C5-7BFCF1B1EF4F}" srcOrd="1" destOrd="0" presId="urn:microsoft.com/office/officeart/2005/8/layout/matrix3"/>
    <dgm:cxn modelId="{48301E37-2DA5-4D6B-93D0-5206E9FD56F5}" type="presParOf" srcId="{286A368C-9572-47FC-974F-E88A57145A76}" destId="{DA0BB6DF-BC9C-464C-894B-213562AD90BC}" srcOrd="2" destOrd="0" presId="urn:microsoft.com/office/officeart/2005/8/layout/matrix3"/>
    <dgm:cxn modelId="{A3B96FD5-FF7A-45BE-A7FB-3EB5FAD03484}" type="presParOf" srcId="{286A368C-9572-47FC-974F-E88A57145A76}" destId="{36072812-A71A-4CBF-8896-1DDE4143714D}" srcOrd="3" destOrd="0" presId="urn:microsoft.com/office/officeart/2005/8/layout/matrix3"/>
    <dgm:cxn modelId="{8B781D6C-B51C-43C5-9955-45FCB2EE64A1}" type="presParOf" srcId="{286A368C-9572-47FC-974F-E88A57145A76}" destId="{47874BC3-0371-4E92-96FE-4C5C5C51345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5B7CBE-6D5B-44E3-9226-3DD4997AA523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31721C-48DF-4884-A93F-50F905D0F1D3}">
      <dgm:prSet phldrT="[Text]" custT="1"/>
      <dgm:spPr/>
      <dgm:t>
        <a:bodyPr/>
        <a:lstStyle/>
        <a:p>
          <a:r>
            <a:rPr lang="en-US" sz="2000" dirty="0"/>
            <a:t>Certified Public Accountant,</a:t>
          </a:r>
        </a:p>
        <a:p>
          <a:r>
            <a:rPr lang="en-US" sz="2000" dirty="0"/>
            <a:t>Gender  </a:t>
          </a:r>
          <a:r>
            <a:rPr lang="en-US" sz="1600" dirty="0"/>
            <a:t>(1)</a:t>
          </a:r>
        </a:p>
      </dgm:t>
    </dgm:pt>
    <dgm:pt modelId="{8DC75EB5-24AB-4C0F-8528-EF265F6D8D7A}" type="parTrans" cxnId="{114FF44F-1AA4-4269-AC13-2F774E01E5A2}">
      <dgm:prSet/>
      <dgm:spPr/>
      <dgm:t>
        <a:bodyPr/>
        <a:lstStyle/>
        <a:p>
          <a:endParaRPr lang="en-US"/>
        </a:p>
      </dgm:t>
    </dgm:pt>
    <dgm:pt modelId="{148A7F56-A497-492F-A62D-930C6B7BACA4}" type="sibTrans" cxnId="{114FF44F-1AA4-4269-AC13-2F774E01E5A2}">
      <dgm:prSet/>
      <dgm:spPr/>
      <dgm:t>
        <a:bodyPr/>
        <a:lstStyle/>
        <a:p>
          <a:endParaRPr lang="en-US"/>
        </a:p>
      </dgm:t>
    </dgm:pt>
    <dgm:pt modelId="{B6021049-05AF-459B-A34D-AAF014168B11}">
      <dgm:prSet phldrT="[Text]"/>
      <dgm:spPr/>
      <dgm:t>
        <a:bodyPr/>
        <a:lstStyle/>
        <a:p>
          <a:r>
            <a:rPr lang="en-US" dirty="0"/>
            <a:t>Comparing variable between two groups</a:t>
          </a:r>
        </a:p>
      </dgm:t>
    </dgm:pt>
    <dgm:pt modelId="{3D692CFF-5288-4627-B0FC-ED8A4B17EF79}" type="parTrans" cxnId="{8B987318-B867-4882-B949-E5899510A91F}">
      <dgm:prSet/>
      <dgm:spPr/>
      <dgm:t>
        <a:bodyPr/>
        <a:lstStyle/>
        <a:p>
          <a:endParaRPr lang="en-US"/>
        </a:p>
      </dgm:t>
    </dgm:pt>
    <dgm:pt modelId="{AD053FB8-4DC4-406D-9A03-80750C168E9A}" type="sibTrans" cxnId="{8B987318-B867-4882-B949-E5899510A91F}">
      <dgm:prSet/>
      <dgm:spPr/>
      <dgm:t>
        <a:bodyPr/>
        <a:lstStyle/>
        <a:p>
          <a:endParaRPr lang="en-US"/>
        </a:p>
      </dgm:t>
    </dgm:pt>
    <dgm:pt modelId="{DC549CDF-77B4-4FE8-AF06-29E46EF137E1}">
      <dgm:prSet phldrT="[Text]"/>
      <dgm:spPr/>
      <dgm:t>
        <a:bodyPr/>
        <a:lstStyle/>
        <a:p>
          <a:r>
            <a:rPr lang="en-US" dirty="0"/>
            <a:t>Mean, Standard Deviation</a:t>
          </a:r>
        </a:p>
        <a:p>
          <a:r>
            <a:rPr lang="en-US" b="1" dirty="0">
              <a:solidFill>
                <a:srgbClr val="0070C0"/>
              </a:solidFill>
            </a:rPr>
            <a:t>Independent samples </a:t>
          </a:r>
          <a:r>
            <a:rPr lang="en-US" b="1" i="1" dirty="0">
              <a:solidFill>
                <a:srgbClr val="0070C0"/>
              </a:solidFill>
            </a:rPr>
            <a:t>t-</a:t>
          </a:r>
          <a:r>
            <a:rPr lang="en-US" b="1" dirty="0">
              <a:solidFill>
                <a:srgbClr val="0070C0"/>
              </a:solidFill>
            </a:rPr>
            <a:t>test</a:t>
          </a:r>
        </a:p>
      </dgm:t>
    </dgm:pt>
    <dgm:pt modelId="{556E9905-7275-41D8-AD48-4757299597E9}" type="parTrans" cxnId="{3B528485-5C3F-4F37-8FA4-3B0F93BB2203}">
      <dgm:prSet/>
      <dgm:spPr/>
      <dgm:t>
        <a:bodyPr/>
        <a:lstStyle/>
        <a:p>
          <a:endParaRPr lang="en-US"/>
        </a:p>
      </dgm:t>
    </dgm:pt>
    <dgm:pt modelId="{FA426462-1068-461E-BC48-379AC8F9CD38}" type="sibTrans" cxnId="{3B528485-5C3F-4F37-8FA4-3B0F93BB2203}">
      <dgm:prSet/>
      <dgm:spPr/>
      <dgm:t>
        <a:bodyPr/>
        <a:lstStyle/>
        <a:p>
          <a:endParaRPr lang="en-US"/>
        </a:p>
      </dgm:t>
    </dgm:pt>
    <dgm:pt modelId="{7A313E94-85BB-4100-AA1A-AE360D33DA15}">
      <dgm:prSet phldrT="[Text]" custT="1"/>
      <dgm:spPr/>
      <dgm:t>
        <a:bodyPr/>
        <a:lstStyle/>
        <a:p>
          <a:r>
            <a:rPr lang="en-US" sz="2000" dirty="0"/>
            <a:t>Prior CFO experience, prior Healthcare experience </a:t>
          </a:r>
          <a:r>
            <a:rPr lang="en-US" sz="1600" dirty="0"/>
            <a:t>(2)</a:t>
          </a:r>
        </a:p>
      </dgm:t>
    </dgm:pt>
    <dgm:pt modelId="{EBF01EDD-7004-488A-9BEB-3571BAECED6A}" type="parTrans" cxnId="{1A04073B-F2F9-452B-81AE-547FDBA7B524}">
      <dgm:prSet/>
      <dgm:spPr/>
      <dgm:t>
        <a:bodyPr/>
        <a:lstStyle/>
        <a:p>
          <a:endParaRPr lang="en-US"/>
        </a:p>
      </dgm:t>
    </dgm:pt>
    <dgm:pt modelId="{32E11DA3-275C-49ED-AA3F-5BB0BFB7BF11}" type="sibTrans" cxnId="{1A04073B-F2F9-452B-81AE-547FDBA7B524}">
      <dgm:prSet/>
      <dgm:spPr/>
      <dgm:t>
        <a:bodyPr/>
        <a:lstStyle/>
        <a:p>
          <a:endParaRPr lang="en-US"/>
        </a:p>
      </dgm:t>
    </dgm:pt>
    <dgm:pt modelId="{9E762D02-BEAA-4A6D-A55E-D06C3AABD241}">
      <dgm:prSet phldrT="[Text]"/>
      <dgm:spPr/>
      <dgm:t>
        <a:bodyPr/>
        <a:lstStyle/>
        <a:p>
          <a:r>
            <a:rPr lang="en-US" dirty="0"/>
            <a:t>Relationship between 3 variables</a:t>
          </a:r>
        </a:p>
      </dgm:t>
    </dgm:pt>
    <dgm:pt modelId="{D047E606-80FB-4F93-B624-9DDFD7E92BFF}" type="parTrans" cxnId="{A22E025A-6719-46F5-82BD-0781F1359573}">
      <dgm:prSet/>
      <dgm:spPr/>
      <dgm:t>
        <a:bodyPr/>
        <a:lstStyle/>
        <a:p>
          <a:endParaRPr lang="en-US"/>
        </a:p>
      </dgm:t>
    </dgm:pt>
    <dgm:pt modelId="{98FFB0C6-F0D3-4A35-8BFF-40125941018D}" type="sibTrans" cxnId="{A22E025A-6719-46F5-82BD-0781F1359573}">
      <dgm:prSet/>
      <dgm:spPr/>
      <dgm:t>
        <a:bodyPr/>
        <a:lstStyle/>
        <a:p>
          <a:endParaRPr lang="en-US"/>
        </a:p>
      </dgm:t>
    </dgm:pt>
    <dgm:pt modelId="{11116722-B2D6-4C1B-926F-4A9435A8D98C}">
      <dgm:prSet phldrT="[Text]"/>
      <dgm:spPr/>
      <dgm:t>
        <a:bodyPr/>
        <a:lstStyle/>
        <a:p>
          <a:r>
            <a:rPr lang="en-US" dirty="0"/>
            <a:t>Mean, </a:t>
          </a:r>
          <a:r>
            <a:rPr lang="en-US"/>
            <a:t>Standard Deviation</a:t>
          </a:r>
        </a:p>
        <a:p>
          <a:r>
            <a:rPr lang="en-US" b="1">
              <a:solidFill>
                <a:srgbClr val="0070C0"/>
              </a:solidFill>
            </a:rPr>
            <a:t> </a:t>
          </a:r>
          <a:r>
            <a:rPr lang="en-US" b="1" dirty="0">
              <a:solidFill>
                <a:srgbClr val="0070C0"/>
              </a:solidFill>
            </a:rPr>
            <a:t>Regression</a:t>
          </a:r>
        </a:p>
      </dgm:t>
    </dgm:pt>
    <dgm:pt modelId="{6419F085-376C-4FD7-ABE3-1384CC3EC345}" type="parTrans" cxnId="{048FDA96-02F6-4F0A-A672-BCB1EEA946DE}">
      <dgm:prSet/>
      <dgm:spPr/>
      <dgm:t>
        <a:bodyPr/>
        <a:lstStyle/>
        <a:p>
          <a:endParaRPr lang="en-US"/>
        </a:p>
      </dgm:t>
    </dgm:pt>
    <dgm:pt modelId="{22E71C4D-ACAE-439E-B3C3-3B865768608B}" type="sibTrans" cxnId="{048FDA96-02F6-4F0A-A672-BCB1EEA946DE}">
      <dgm:prSet/>
      <dgm:spPr/>
      <dgm:t>
        <a:bodyPr/>
        <a:lstStyle/>
        <a:p>
          <a:endParaRPr lang="en-US"/>
        </a:p>
      </dgm:t>
    </dgm:pt>
    <dgm:pt modelId="{20343B14-AAE4-4653-A3A4-D87EB8BCC5F0}" type="pres">
      <dgm:prSet presAssocID="{D45B7CBE-6D5B-44E3-9226-3DD4997AA52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E7D9AE7-8E94-4C9B-9BFE-272404AF6430}" type="pres">
      <dgm:prSet presAssocID="{4131721C-48DF-4884-A93F-50F905D0F1D3}" presName="root" presStyleCnt="0"/>
      <dgm:spPr/>
    </dgm:pt>
    <dgm:pt modelId="{542EA382-9CC7-4C0F-8F9E-451CEAB46967}" type="pres">
      <dgm:prSet presAssocID="{4131721C-48DF-4884-A93F-50F905D0F1D3}" presName="rootComposite" presStyleCnt="0"/>
      <dgm:spPr/>
    </dgm:pt>
    <dgm:pt modelId="{302D9B01-EFEC-4F82-82C8-3D3896A26FDF}" type="pres">
      <dgm:prSet presAssocID="{4131721C-48DF-4884-A93F-50F905D0F1D3}" presName="rootText" presStyleLbl="node1" presStyleIdx="0" presStyleCnt="2"/>
      <dgm:spPr/>
    </dgm:pt>
    <dgm:pt modelId="{FBC7F29C-0C4C-4116-9EAF-E6C3ED007EA4}" type="pres">
      <dgm:prSet presAssocID="{4131721C-48DF-4884-A93F-50F905D0F1D3}" presName="rootConnector" presStyleLbl="node1" presStyleIdx="0" presStyleCnt="2"/>
      <dgm:spPr/>
    </dgm:pt>
    <dgm:pt modelId="{14D2D58E-7A76-4B3A-803A-B61DBAF0AA46}" type="pres">
      <dgm:prSet presAssocID="{4131721C-48DF-4884-A93F-50F905D0F1D3}" presName="childShape" presStyleCnt="0"/>
      <dgm:spPr/>
    </dgm:pt>
    <dgm:pt modelId="{0C595CC5-2E0D-48AD-BB37-E228F8ABF786}" type="pres">
      <dgm:prSet presAssocID="{3D692CFF-5288-4627-B0FC-ED8A4B17EF79}" presName="Name13" presStyleLbl="parChTrans1D2" presStyleIdx="0" presStyleCnt="4"/>
      <dgm:spPr/>
    </dgm:pt>
    <dgm:pt modelId="{B63FF8FC-80C0-4104-BD0B-B47FF6A73132}" type="pres">
      <dgm:prSet presAssocID="{B6021049-05AF-459B-A34D-AAF014168B11}" presName="childText" presStyleLbl="bgAcc1" presStyleIdx="0" presStyleCnt="4">
        <dgm:presLayoutVars>
          <dgm:bulletEnabled val="1"/>
        </dgm:presLayoutVars>
      </dgm:prSet>
      <dgm:spPr/>
    </dgm:pt>
    <dgm:pt modelId="{C8B005A5-8397-41AA-B36A-A86F1376E37F}" type="pres">
      <dgm:prSet presAssocID="{556E9905-7275-41D8-AD48-4757299597E9}" presName="Name13" presStyleLbl="parChTrans1D2" presStyleIdx="1" presStyleCnt="4"/>
      <dgm:spPr/>
    </dgm:pt>
    <dgm:pt modelId="{9315C60D-16A4-46A5-84CC-A10686A8F6CD}" type="pres">
      <dgm:prSet presAssocID="{DC549CDF-77B4-4FE8-AF06-29E46EF137E1}" presName="childText" presStyleLbl="bgAcc1" presStyleIdx="1" presStyleCnt="4">
        <dgm:presLayoutVars>
          <dgm:bulletEnabled val="1"/>
        </dgm:presLayoutVars>
      </dgm:prSet>
      <dgm:spPr/>
    </dgm:pt>
    <dgm:pt modelId="{58B2AF40-7ADF-4012-851E-4C091CA239BD}" type="pres">
      <dgm:prSet presAssocID="{7A313E94-85BB-4100-AA1A-AE360D33DA15}" presName="root" presStyleCnt="0"/>
      <dgm:spPr/>
    </dgm:pt>
    <dgm:pt modelId="{81D5C1A1-ADDE-4E55-AFAB-71A9EA7CE41B}" type="pres">
      <dgm:prSet presAssocID="{7A313E94-85BB-4100-AA1A-AE360D33DA15}" presName="rootComposite" presStyleCnt="0"/>
      <dgm:spPr/>
    </dgm:pt>
    <dgm:pt modelId="{2E910CAD-7EF5-4FC6-BD4E-D66425DF9A97}" type="pres">
      <dgm:prSet presAssocID="{7A313E94-85BB-4100-AA1A-AE360D33DA15}" presName="rootText" presStyleLbl="node1" presStyleIdx="1" presStyleCnt="2"/>
      <dgm:spPr/>
    </dgm:pt>
    <dgm:pt modelId="{CFFA9722-50F0-4A16-93F4-D6333DFBF233}" type="pres">
      <dgm:prSet presAssocID="{7A313E94-85BB-4100-AA1A-AE360D33DA15}" presName="rootConnector" presStyleLbl="node1" presStyleIdx="1" presStyleCnt="2"/>
      <dgm:spPr/>
    </dgm:pt>
    <dgm:pt modelId="{0607199C-E684-4980-B681-C279F3CDB5EE}" type="pres">
      <dgm:prSet presAssocID="{7A313E94-85BB-4100-AA1A-AE360D33DA15}" presName="childShape" presStyleCnt="0"/>
      <dgm:spPr/>
    </dgm:pt>
    <dgm:pt modelId="{44A5D2F5-DBD5-4C5B-8CD2-7413B57F8588}" type="pres">
      <dgm:prSet presAssocID="{D047E606-80FB-4F93-B624-9DDFD7E92BFF}" presName="Name13" presStyleLbl="parChTrans1D2" presStyleIdx="2" presStyleCnt="4"/>
      <dgm:spPr/>
    </dgm:pt>
    <dgm:pt modelId="{07298FE6-13F8-48CA-8FA2-38557D39CE80}" type="pres">
      <dgm:prSet presAssocID="{9E762D02-BEAA-4A6D-A55E-D06C3AABD241}" presName="childText" presStyleLbl="bgAcc1" presStyleIdx="2" presStyleCnt="4">
        <dgm:presLayoutVars>
          <dgm:bulletEnabled val="1"/>
        </dgm:presLayoutVars>
      </dgm:prSet>
      <dgm:spPr/>
    </dgm:pt>
    <dgm:pt modelId="{ECCF2092-24C6-40FB-90A2-C8A45F81F686}" type="pres">
      <dgm:prSet presAssocID="{6419F085-376C-4FD7-ABE3-1384CC3EC345}" presName="Name13" presStyleLbl="parChTrans1D2" presStyleIdx="3" presStyleCnt="4"/>
      <dgm:spPr/>
    </dgm:pt>
    <dgm:pt modelId="{D7C51684-A4D2-4F6D-8410-887AF36EE829}" type="pres">
      <dgm:prSet presAssocID="{11116722-B2D6-4C1B-926F-4A9435A8D98C}" presName="childText" presStyleLbl="bgAcc1" presStyleIdx="3" presStyleCnt="4" custLinFactNeighborX="-1682" custLinFactNeighborY="2691">
        <dgm:presLayoutVars>
          <dgm:bulletEnabled val="1"/>
        </dgm:presLayoutVars>
      </dgm:prSet>
      <dgm:spPr/>
    </dgm:pt>
  </dgm:ptLst>
  <dgm:cxnLst>
    <dgm:cxn modelId="{8B987318-B867-4882-B949-E5899510A91F}" srcId="{4131721C-48DF-4884-A93F-50F905D0F1D3}" destId="{B6021049-05AF-459B-A34D-AAF014168B11}" srcOrd="0" destOrd="0" parTransId="{3D692CFF-5288-4627-B0FC-ED8A4B17EF79}" sibTransId="{AD053FB8-4DC4-406D-9A03-80750C168E9A}"/>
    <dgm:cxn modelId="{5352B924-6970-47DF-9F3A-79A96FD6E7B1}" type="presOf" srcId="{7A313E94-85BB-4100-AA1A-AE360D33DA15}" destId="{CFFA9722-50F0-4A16-93F4-D6333DFBF233}" srcOrd="1" destOrd="0" presId="urn:microsoft.com/office/officeart/2005/8/layout/hierarchy3"/>
    <dgm:cxn modelId="{83DCEF25-AF26-4D69-B997-5678BC4F86ED}" type="presOf" srcId="{4131721C-48DF-4884-A93F-50F905D0F1D3}" destId="{302D9B01-EFEC-4F82-82C8-3D3896A26FDF}" srcOrd="0" destOrd="0" presId="urn:microsoft.com/office/officeart/2005/8/layout/hierarchy3"/>
    <dgm:cxn modelId="{1A04073B-F2F9-452B-81AE-547FDBA7B524}" srcId="{D45B7CBE-6D5B-44E3-9226-3DD4997AA523}" destId="{7A313E94-85BB-4100-AA1A-AE360D33DA15}" srcOrd="1" destOrd="0" parTransId="{EBF01EDD-7004-488A-9BEB-3571BAECED6A}" sibTransId="{32E11DA3-275C-49ED-AA3F-5BB0BFB7BF11}"/>
    <dgm:cxn modelId="{B3AFBA4A-9985-496A-BDB7-84D6FBC6E331}" type="presOf" srcId="{7A313E94-85BB-4100-AA1A-AE360D33DA15}" destId="{2E910CAD-7EF5-4FC6-BD4E-D66425DF9A97}" srcOrd="0" destOrd="0" presId="urn:microsoft.com/office/officeart/2005/8/layout/hierarchy3"/>
    <dgm:cxn modelId="{398B9B6C-5A45-4E9D-A05C-4B8D265E6EB4}" type="presOf" srcId="{B6021049-05AF-459B-A34D-AAF014168B11}" destId="{B63FF8FC-80C0-4104-BD0B-B47FF6A73132}" srcOrd="0" destOrd="0" presId="urn:microsoft.com/office/officeart/2005/8/layout/hierarchy3"/>
    <dgm:cxn modelId="{114FF44F-1AA4-4269-AC13-2F774E01E5A2}" srcId="{D45B7CBE-6D5B-44E3-9226-3DD4997AA523}" destId="{4131721C-48DF-4884-A93F-50F905D0F1D3}" srcOrd="0" destOrd="0" parTransId="{8DC75EB5-24AB-4C0F-8528-EF265F6D8D7A}" sibTransId="{148A7F56-A497-492F-A62D-930C6B7BACA4}"/>
    <dgm:cxn modelId="{9C218971-E267-485C-8B31-90B33B9B7FB3}" type="presOf" srcId="{11116722-B2D6-4C1B-926F-4A9435A8D98C}" destId="{D7C51684-A4D2-4F6D-8410-887AF36EE829}" srcOrd="0" destOrd="0" presId="urn:microsoft.com/office/officeart/2005/8/layout/hierarchy3"/>
    <dgm:cxn modelId="{8DE43C52-1228-4E11-96C7-C6847132A501}" type="presOf" srcId="{556E9905-7275-41D8-AD48-4757299597E9}" destId="{C8B005A5-8397-41AA-B36A-A86F1376E37F}" srcOrd="0" destOrd="0" presId="urn:microsoft.com/office/officeart/2005/8/layout/hierarchy3"/>
    <dgm:cxn modelId="{A22E025A-6719-46F5-82BD-0781F1359573}" srcId="{7A313E94-85BB-4100-AA1A-AE360D33DA15}" destId="{9E762D02-BEAA-4A6D-A55E-D06C3AABD241}" srcOrd="0" destOrd="0" parTransId="{D047E606-80FB-4F93-B624-9DDFD7E92BFF}" sibTransId="{98FFB0C6-F0D3-4A35-8BFF-40125941018D}"/>
    <dgm:cxn modelId="{2146B383-B17B-4B0E-B831-32D97A5429FB}" type="presOf" srcId="{9E762D02-BEAA-4A6D-A55E-D06C3AABD241}" destId="{07298FE6-13F8-48CA-8FA2-38557D39CE80}" srcOrd="0" destOrd="0" presId="urn:microsoft.com/office/officeart/2005/8/layout/hierarchy3"/>
    <dgm:cxn modelId="{3B528485-5C3F-4F37-8FA4-3B0F93BB2203}" srcId="{4131721C-48DF-4884-A93F-50F905D0F1D3}" destId="{DC549CDF-77B4-4FE8-AF06-29E46EF137E1}" srcOrd="1" destOrd="0" parTransId="{556E9905-7275-41D8-AD48-4757299597E9}" sibTransId="{FA426462-1068-461E-BC48-379AC8F9CD38}"/>
    <dgm:cxn modelId="{048FDA96-02F6-4F0A-A672-BCB1EEA946DE}" srcId="{7A313E94-85BB-4100-AA1A-AE360D33DA15}" destId="{11116722-B2D6-4C1B-926F-4A9435A8D98C}" srcOrd="1" destOrd="0" parTransId="{6419F085-376C-4FD7-ABE3-1384CC3EC345}" sibTransId="{22E71C4D-ACAE-439E-B3C3-3B865768608B}"/>
    <dgm:cxn modelId="{E015AB98-5DBC-4C16-99AC-2ABC44C63D91}" type="presOf" srcId="{D047E606-80FB-4F93-B624-9DDFD7E92BFF}" destId="{44A5D2F5-DBD5-4C5B-8CD2-7413B57F8588}" srcOrd="0" destOrd="0" presId="urn:microsoft.com/office/officeart/2005/8/layout/hierarchy3"/>
    <dgm:cxn modelId="{42B8B399-C47E-4BB7-92D6-AA783D914C73}" type="presOf" srcId="{DC549CDF-77B4-4FE8-AF06-29E46EF137E1}" destId="{9315C60D-16A4-46A5-84CC-A10686A8F6CD}" srcOrd="0" destOrd="0" presId="urn:microsoft.com/office/officeart/2005/8/layout/hierarchy3"/>
    <dgm:cxn modelId="{BE1636A8-D538-4A01-9955-76B30B9E90C1}" type="presOf" srcId="{4131721C-48DF-4884-A93F-50F905D0F1D3}" destId="{FBC7F29C-0C4C-4116-9EAF-E6C3ED007EA4}" srcOrd="1" destOrd="0" presId="urn:microsoft.com/office/officeart/2005/8/layout/hierarchy3"/>
    <dgm:cxn modelId="{E715CBBF-D122-4E91-B4C7-7B91C19B222B}" type="presOf" srcId="{D45B7CBE-6D5B-44E3-9226-3DD4997AA523}" destId="{20343B14-AAE4-4653-A3A4-D87EB8BCC5F0}" srcOrd="0" destOrd="0" presId="urn:microsoft.com/office/officeart/2005/8/layout/hierarchy3"/>
    <dgm:cxn modelId="{D1F09DD6-FB3C-4FF1-A1A8-50003857D3E7}" type="presOf" srcId="{6419F085-376C-4FD7-ABE3-1384CC3EC345}" destId="{ECCF2092-24C6-40FB-90A2-C8A45F81F686}" srcOrd="0" destOrd="0" presId="urn:microsoft.com/office/officeart/2005/8/layout/hierarchy3"/>
    <dgm:cxn modelId="{FF7A6EFA-9B6A-4125-A351-11948B3BC7A3}" type="presOf" srcId="{3D692CFF-5288-4627-B0FC-ED8A4B17EF79}" destId="{0C595CC5-2E0D-48AD-BB37-E228F8ABF786}" srcOrd="0" destOrd="0" presId="urn:microsoft.com/office/officeart/2005/8/layout/hierarchy3"/>
    <dgm:cxn modelId="{A8A4AFF5-11F6-438F-9E2D-00437C6A94F2}" type="presParOf" srcId="{20343B14-AAE4-4653-A3A4-D87EB8BCC5F0}" destId="{8E7D9AE7-8E94-4C9B-9BFE-272404AF6430}" srcOrd="0" destOrd="0" presId="urn:microsoft.com/office/officeart/2005/8/layout/hierarchy3"/>
    <dgm:cxn modelId="{4C9DFBD2-528E-4D1B-91D7-082265BB6A9C}" type="presParOf" srcId="{8E7D9AE7-8E94-4C9B-9BFE-272404AF6430}" destId="{542EA382-9CC7-4C0F-8F9E-451CEAB46967}" srcOrd="0" destOrd="0" presId="urn:microsoft.com/office/officeart/2005/8/layout/hierarchy3"/>
    <dgm:cxn modelId="{9D717930-C8EF-4648-9D42-D5DA08974DDE}" type="presParOf" srcId="{542EA382-9CC7-4C0F-8F9E-451CEAB46967}" destId="{302D9B01-EFEC-4F82-82C8-3D3896A26FDF}" srcOrd="0" destOrd="0" presId="urn:microsoft.com/office/officeart/2005/8/layout/hierarchy3"/>
    <dgm:cxn modelId="{2E680F7C-BD31-4313-9391-98ED92CF61F6}" type="presParOf" srcId="{542EA382-9CC7-4C0F-8F9E-451CEAB46967}" destId="{FBC7F29C-0C4C-4116-9EAF-E6C3ED007EA4}" srcOrd="1" destOrd="0" presId="urn:microsoft.com/office/officeart/2005/8/layout/hierarchy3"/>
    <dgm:cxn modelId="{4BE02EE8-4F96-4B56-8DA9-3784D73F3147}" type="presParOf" srcId="{8E7D9AE7-8E94-4C9B-9BFE-272404AF6430}" destId="{14D2D58E-7A76-4B3A-803A-B61DBAF0AA46}" srcOrd="1" destOrd="0" presId="urn:microsoft.com/office/officeart/2005/8/layout/hierarchy3"/>
    <dgm:cxn modelId="{7F282258-10F8-4A12-BFD7-431952F98260}" type="presParOf" srcId="{14D2D58E-7A76-4B3A-803A-B61DBAF0AA46}" destId="{0C595CC5-2E0D-48AD-BB37-E228F8ABF786}" srcOrd="0" destOrd="0" presId="urn:microsoft.com/office/officeart/2005/8/layout/hierarchy3"/>
    <dgm:cxn modelId="{451CAF70-5DC6-43E2-9A4A-5F1781B04905}" type="presParOf" srcId="{14D2D58E-7A76-4B3A-803A-B61DBAF0AA46}" destId="{B63FF8FC-80C0-4104-BD0B-B47FF6A73132}" srcOrd="1" destOrd="0" presId="urn:microsoft.com/office/officeart/2005/8/layout/hierarchy3"/>
    <dgm:cxn modelId="{FDA478DB-B81F-43F9-A11B-1853F44446AF}" type="presParOf" srcId="{14D2D58E-7A76-4B3A-803A-B61DBAF0AA46}" destId="{C8B005A5-8397-41AA-B36A-A86F1376E37F}" srcOrd="2" destOrd="0" presId="urn:microsoft.com/office/officeart/2005/8/layout/hierarchy3"/>
    <dgm:cxn modelId="{B4ACFBD9-FBFE-4398-BCB8-F4F19956BB3F}" type="presParOf" srcId="{14D2D58E-7A76-4B3A-803A-B61DBAF0AA46}" destId="{9315C60D-16A4-46A5-84CC-A10686A8F6CD}" srcOrd="3" destOrd="0" presId="urn:microsoft.com/office/officeart/2005/8/layout/hierarchy3"/>
    <dgm:cxn modelId="{590C85D4-5125-49C4-A067-350C963F0736}" type="presParOf" srcId="{20343B14-AAE4-4653-A3A4-D87EB8BCC5F0}" destId="{58B2AF40-7ADF-4012-851E-4C091CA239BD}" srcOrd="1" destOrd="0" presId="urn:microsoft.com/office/officeart/2005/8/layout/hierarchy3"/>
    <dgm:cxn modelId="{0EF5B8EB-CDE9-4E4F-9782-3316E07D4A85}" type="presParOf" srcId="{58B2AF40-7ADF-4012-851E-4C091CA239BD}" destId="{81D5C1A1-ADDE-4E55-AFAB-71A9EA7CE41B}" srcOrd="0" destOrd="0" presId="urn:microsoft.com/office/officeart/2005/8/layout/hierarchy3"/>
    <dgm:cxn modelId="{6E252E15-2C60-41EB-B842-8E3AF413CF59}" type="presParOf" srcId="{81D5C1A1-ADDE-4E55-AFAB-71A9EA7CE41B}" destId="{2E910CAD-7EF5-4FC6-BD4E-D66425DF9A97}" srcOrd="0" destOrd="0" presId="urn:microsoft.com/office/officeart/2005/8/layout/hierarchy3"/>
    <dgm:cxn modelId="{26EF27DB-7D7C-4A2F-A439-C2C308B2A307}" type="presParOf" srcId="{81D5C1A1-ADDE-4E55-AFAB-71A9EA7CE41B}" destId="{CFFA9722-50F0-4A16-93F4-D6333DFBF233}" srcOrd="1" destOrd="0" presId="urn:microsoft.com/office/officeart/2005/8/layout/hierarchy3"/>
    <dgm:cxn modelId="{B20E903A-DF97-4373-94B5-8C693BA5428B}" type="presParOf" srcId="{58B2AF40-7ADF-4012-851E-4C091CA239BD}" destId="{0607199C-E684-4980-B681-C279F3CDB5EE}" srcOrd="1" destOrd="0" presId="urn:microsoft.com/office/officeart/2005/8/layout/hierarchy3"/>
    <dgm:cxn modelId="{8D0918DC-A58D-43F5-BAF5-F51E87D25251}" type="presParOf" srcId="{0607199C-E684-4980-B681-C279F3CDB5EE}" destId="{44A5D2F5-DBD5-4C5B-8CD2-7413B57F8588}" srcOrd="0" destOrd="0" presId="urn:microsoft.com/office/officeart/2005/8/layout/hierarchy3"/>
    <dgm:cxn modelId="{8961E6CF-4336-419B-A791-7AD9D0BA1DFB}" type="presParOf" srcId="{0607199C-E684-4980-B681-C279F3CDB5EE}" destId="{07298FE6-13F8-48CA-8FA2-38557D39CE80}" srcOrd="1" destOrd="0" presId="urn:microsoft.com/office/officeart/2005/8/layout/hierarchy3"/>
    <dgm:cxn modelId="{F2348C53-D5B2-4F4E-97E0-F4C067EA63A4}" type="presParOf" srcId="{0607199C-E684-4980-B681-C279F3CDB5EE}" destId="{ECCF2092-24C6-40FB-90A2-C8A45F81F686}" srcOrd="2" destOrd="0" presId="urn:microsoft.com/office/officeart/2005/8/layout/hierarchy3"/>
    <dgm:cxn modelId="{B962EBD7-042D-4D61-B4E0-B9805144524B}" type="presParOf" srcId="{0607199C-E684-4980-B681-C279F3CDB5EE}" destId="{D7C51684-A4D2-4F6D-8410-887AF36EE82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7D9D0-1751-494A-B038-586F4073E8B3}">
      <dsp:nvSpPr>
        <dsp:cNvPr id="0" name=""/>
        <dsp:cNvSpPr/>
      </dsp:nvSpPr>
      <dsp:spPr>
        <a:xfrm>
          <a:off x="352796" y="0"/>
          <a:ext cx="3998362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30665-BF67-44BE-87F4-00E982F1D322}">
      <dsp:nvSpPr>
        <dsp:cNvPr id="0" name=""/>
        <dsp:cNvSpPr/>
      </dsp:nvSpPr>
      <dsp:spPr>
        <a:xfrm>
          <a:off x="0" y="1305401"/>
          <a:ext cx="1411186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Aier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2005</a:t>
          </a:r>
        </a:p>
      </dsp:txBody>
      <dsp:txXfrm>
        <a:off x="68888" y="1374289"/>
        <a:ext cx="1273410" cy="1602759"/>
      </dsp:txXfrm>
    </dsp:sp>
    <dsp:sp modelId="{B6C3F8AE-0978-4FB6-BEEA-895A2E9BB9E6}">
      <dsp:nvSpPr>
        <dsp:cNvPr id="0" name=""/>
        <dsp:cNvSpPr/>
      </dsp:nvSpPr>
      <dsp:spPr>
        <a:xfrm>
          <a:off x="1646384" y="1305401"/>
          <a:ext cx="1411186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CPA</a:t>
          </a:r>
        </a:p>
      </dsp:txBody>
      <dsp:txXfrm>
        <a:off x="1715272" y="1374289"/>
        <a:ext cx="1273410" cy="1602759"/>
      </dsp:txXfrm>
    </dsp:sp>
    <dsp:sp modelId="{31ABA7C6-398F-4819-AC97-4156DAB537BC}">
      <dsp:nvSpPr>
        <dsp:cNvPr id="0" name=""/>
        <dsp:cNvSpPr/>
      </dsp:nvSpPr>
      <dsp:spPr>
        <a:xfrm>
          <a:off x="3292769" y="1305401"/>
          <a:ext cx="1411186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Restatement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less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likely</a:t>
          </a:r>
        </a:p>
      </dsp:txBody>
      <dsp:txXfrm>
        <a:off x="3361657" y="1374289"/>
        <a:ext cx="1273410" cy="1602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3419F-2323-48A6-AA23-B8368441D4D4}">
      <dsp:nvSpPr>
        <dsp:cNvPr id="0" name=""/>
        <dsp:cNvSpPr/>
      </dsp:nvSpPr>
      <dsp:spPr>
        <a:xfrm>
          <a:off x="388619" y="0"/>
          <a:ext cx="44043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E9049-9951-4740-808A-CDB52153F9C1}">
      <dsp:nvSpPr>
        <dsp:cNvPr id="0" name=""/>
        <dsp:cNvSpPr/>
      </dsp:nvSpPr>
      <dsp:spPr>
        <a:xfrm>
          <a:off x="30208" y="1283105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Hoitash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2016</a:t>
          </a:r>
        </a:p>
      </dsp:txBody>
      <dsp:txXfrm>
        <a:off x="106091" y="1358988"/>
        <a:ext cx="1402714" cy="1588769"/>
      </dsp:txXfrm>
    </dsp:sp>
    <dsp:sp modelId="{E264C8B4-3955-448E-9EC6-31A3FE7F2A56}">
      <dsp:nvSpPr>
        <dsp:cNvPr id="0" name=""/>
        <dsp:cNvSpPr/>
      </dsp:nvSpPr>
      <dsp:spPr>
        <a:xfrm>
          <a:off x="1750015" y="1283105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CPA</a:t>
          </a:r>
        </a:p>
      </dsp:txBody>
      <dsp:txXfrm>
        <a:off x="1825898" y="1358988"/>
        <a:ext cx="1402714" cy="1588769"/>
      </dsp:txXfrm>
    </dsp:sp>
    <dsp:sp modelId="{241EFBCA-9A73-45B5-BB9C-0B085FB26DF8}">
      <dsp:nvSpPr>
        <dsp:cNvPr id="0" name=""/>
        <dsp:cNvSpPr/>
      </dsp:nvSpPr>
      <dsp:spPr>
        <a:xfrm>
          <a:off x="362712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Risk Averse</a:t>
          </a:r>
        </a:p>
      </dsp:txBody>
      <dsp:txXfrm>
        <a:off x="3703003" y="1381284"/>
        <a:ext cx="1402714" cy="15887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3C51E-24FF-4B69-AEF9-3094D25BB351}">
      <dsp:nvSpPr>
        <dsp:cNvPr id="0" name=""/>
        <dsp:cNvSpPr/>
      </dsp:nvSpPr>
      <dsp:spPr>
        <a:xfrm>
          <a:off x="388619" y="0"/>
          <a:ext cx="44043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5D21EF-B930-415F-A0D6-B88905D6A7CF}">
      <dsp:nvSpPr>
        <dsp:cNvPr id="0" name=""/>
        <dsp:cNvSpPr/>
      </dsp:nvSpPr>
      <dsp:spPr>
        <a:xfrm>
          <a:off x="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Barua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2010</a:t>
          </a:r>
        </a:p>
      </dsp:txBody>
      <dsp:txXfrm>
        <a:off x="75883" y="1381284"/>
        <a:ext cx="1402714" cy="1588769"/>
      </dsp:txXfrm>
    </dsp:sp>
    <dsp:sp modelId="{4C93C152-E928-4292-9839-E518C4696757}">
      <dsp:nvSpPr>
        <dsp:cNvPr id="0" name=""/>
        <dsp:cNvSpPr/>
      </dsp:nvSpPr>
      <dsp:spPr>
        <a:xfrm>
          <a:off x="181356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Female</a:t>
          </a:r>
        </a:p>
      </dsp:txBody>
      <dsp:txXfrm>
        <a:off x="1889443" y="1381284"/>
        <a:ext cx="1402714" cy="1588769"/>
      </dsp:txXfrm>
    </dsp:sp>
    <dsp:sp modelId="{192AE16A-C738-4005-B2EF-E005D089E613}">
      <dsp:nvSpPr>
        <dsp:cNvPr id="0" name=""/>
        <dsp:cNvSpPr/>
      </dsp:nvSpPr>
      <dsp:spPr>
        <a:xfrm>
          <a:off x="362712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Higher quality accruals</a:t>
          </a:r>
        </a:p>
      </dsp:txBody>
      <dsp:txXfrm>
        <a:off x="3703003" y="1381284"/>
        <a:ext cx="1402714" cy="15887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63701-F677-4C0E-886B-F6B8C0E6FCD8}">
      <dsp:nvSpPr>
        <dsp:cNvPr id="0" name=""/>
        <dsp:cNvSpPr/>
      </dsp:nvSpPr>
      <dsp:spPr>
        <a:xfrm>
          <a:off x="388619" y="0"/>
          <a:ext cx="44043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E2C504-0C98-40DF-BE77-38D51A399337}">
      <dsp:nvSpPr>
        <dsp:cNvPr id="0" name=""/>
        <dsp:cNvSpPr/>
      </dsp:nvSpPr>
      <dsp:spPr>
        <a:xfrm>
          <a:off x="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Francis et al., 2015</a:t>
          </a:r>
        </a:p>
      </dsp:txBody>
      <dsp:txXfrm>
        <a:off x="75883" y="1381284"/>
        <a:ext cx="1402714" cy="1588769"/>
      </dsp:txXfrm>
    </dsp:sp>
    <dsp:sp modelId="{EE6B63D3-1DA0-4D8D-9C7C-73348C01B177}">
      <dsp:nvSpPr>
        <dsp:cNvPr id="0" name=""/>
        <dsp:cNvSpPr/>
      </dsp:nvSpPr>
      <dsp:spPr>
        <a:xfrm>
          <a:off x="181356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Female</a:t>
          </a:r>
        </a:p>
      </dsp:txBody>
      <dsp:txXfrm>
        <a:off x="1889443" y="1381284"/>
        <a:ext cx="1402714" cy="1588769"/>
      </dsp:txXfrm>
    </dsp:sp>
    <dsp:sp modelId="{FA0D23F2-97E8-43E4-AF20-22288EE8B561}">
      <dsp:nvSpPr>
        <dsp:cNvPr id="0" name=""/>
        <dsp:cNvSpPr/>
      </dsp:nvSpPr>
      <dsp:spPr>
        <a:xfrm>
          <a:off x="362712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 </a:t>
          </a:r>
          <a:r>
            <a:rPr lang="en-US" sz="24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Risk Averse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/>
        </a:p>
      </dsp:txBody>
      <dsp:txXfrm>
        <a:off x="3703003" y="1381284"/>
        <a:ext cx="1402714" cy="15887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C9B16-D8AC-48DF-A0D3-02C020391EB0}">
      <dsp:nvSpPr>
        <dsp:cNvPr id="0" name=""/>
        <dsp:cNvSpPr/>
      </dsp:nvSpPr>
      <dsp:spPr>
        <a:xfrm>
          <a:off x="388619" y="0"/>
          <a:ext cx="44043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C6B68-B48D-49D1-955B-13CD1B9091C9}">
      <dsp:nvSpPr>
        <dsp:cNvPr id="0" name=""/>
        <dsp:cNvSpPr/>
      </dsp:nvSpPr>
      <dsp:spPr>
        <a:xfrm>
          <a:off x="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Li et al.,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2010</a:t>
          </a:r>
        </a:p>
      </dsp:txBody>
      <dsp:txXfrm>
        <a:off x="75883" y="1381284"/>
        <a:ext cx="1402714" cy="1588769"/>
      </dsp:txXfrm>
    </dsp:sp>
    <dsp:sp modelId="{6437B5D7-3CB0-4C79-80C9-4BDDA8A9F200}">
      <dsp:nvSpPr>
        <dsp:cNvPr id="0" name=""/>
        <dsp:cNvSpPr/>
      </dsp:nvSpPr>
      <dsp:spPr>
        <a:xfrm>
          <a:off x="181356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Prior CFO Experience</a:t>
          </a:r>
        </a:p>
      </dsp:txBody>
      <dsp:txXfrm>
        <a:off x="1889443" y="1381284"/>
        <a:ext cx="1402714" cy="1588769"/>
      </dsp:txXfrm>
    </dsp:sp>
    <dsp:sp modelId="{614B82F9-71D1-44EA-9A34-BC514133C39F}">
      <dsp:nvSpPr>
        <dsp:cNvPr id="0" name=""/>
        <dsp:cNvSpPr/>
      </dsp:nvSpPr>
      <dsp:spPr>
        <a:xfrm>
          <a:off x="362712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No Adverse 404 Opinion</a:t>
          </a:r>
        </a:p>
      </dsp:txBody>
      <dsp:txXfrm>
        <a:off x="3703003" y="1381284"/>
        <a:ext cx="1402714" cy="15887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7E69B-7753-47D1-9FDF-3A0D5FAD9401}">
      <dsp:nvSpPr>
        <dsp:cNvPr id="0" name=""/>
        <dsp:cNvSpPr/>
      </dsp:nvSpPr>
      <dsp:spPr>
        <a:xfrm>
          <a:off x="388619" y="0"/>
          <a:ext cx="4404360" cy="435133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CE305-BF90-4C00-81EB-3AEF5337F27C}">
      <dsp:nvSpPr>
        <dsp:cNvPr id="0" name=""/>
        <dsp:cNvSpPr/>
      </dsp:nvSpPr>
      <dsp:spPr>
        <a:xfrm>
          <a:off x="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Hoitash</a:t>
          </a: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et al., 2016 </a:t>
          </a:r>
        </a:p>
      </dsp:txBody>
      <dsp:txXfrm>
        <a:off x="75883" y="1381284"/>
        <a:ext cx="1402714" cy="1588769"/>
      </dsp:txXfrm>
    </dsp:sp>
    <dsp:sp modelId="{146F71E2-5A1C-4618-827F-14390012CB6F}">
      <dsp:nvSpPr>
        <dsp:cNvPr id="0" name=""/>
        <dsp:cNvSpPr/>
      </dsp:nvSpPr>
      <dsp:spPr>
        <a:xfrm>
          <a:off x="181356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Prior Industry experience</a:t>
          </a:r>
        </a:p>
      </dsp:txBody>
      <dsp:txXfrm>
        <a:off x="1889443" y="1381284"/>
        <a:ext cx="1402714" cy="1588769"/>
      </dsp:txXfrm>
    </dsp:sp>
    <dsp:sp modelId="{3EAED303-795D-4D12-9E1D-2E188BFFDF05}">
      <dsp:nvSpPr>
        <dsp:cNvPr id="0" name=""/>
        <dsp:cNvSpPr/>
      </dsp:nvSpPr>
      <dsp:spPr>
        <a:xfrm>
          <a:off x="3627120" y="1305401"/>
          <a:ext cx="1554480" cy="1740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Risk Averse</a:t>
          </a:r>
        </a:p>
      </dsp:txBody>
      <dsp:txXfrm>
        <a:off x="3703003" y="1381284"/>
        <a:ext cx="1402714" cy="15887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483B7-CD8D-461E-B4E1-055A277E233F}">
      <dsp:nvSpPr>
        <dsp:cNvPr id="0" name=""/>
        <dsp:cNvSpPr/>
      </dsp:nvSpPr>
      <dsp:spPr>
        <a:xfrm>
          <a:off x="2769689" y="0"/>
          <a:ext cx="5469487" cy="569827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08AB0C-C6F0-45EB-B5C5-7BFCF1B1EF4F}">
      <dsp:nvSpPr>
        <dsp:cNvPr id="0" name=""/>
        <dsp:cNvSpPr/>
      </dsp:nvSpPr>
      <dsp:spPr>
        <a:xfrm>
          <a:off x="3234354" y="541335"/>
          <a:ext cx="2222326" cy="2222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(1)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CPA Designation</a:t>
          </a:r>
        </a:p>
      </dsp:txBody>
      <dsp:txXfrm>
        <a:off x="3342839" y="649820"/>
        <a:ext cx="2005356" cy="2005356"/>
      </dsp:txXfrm>
    </dsp:sp>
    <dsp:sp modelId="{DA0BB6DF-BC9C-464C-894B-213562AD90BC}">
      <dsp:nvSpPr>
        <dsp:cNvPr id="0" name=""/>
        <dsp:cNvSpPr/>
      </dsp:nvSpPr>
      <dsp:spPr>
        <a:xfrm>
          <a:off x="5627629" y="541335"/>
          <a:ext cx="2222326" cy="2222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(2)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Gender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6114" y="649820"/>
        <a:ext cx="2005356" cy="2005356"/>
      </dsp:txXfrm>
    </dsp:sp>
    <dsp:sp modelId="{36072812-A71A-4CBF-8896-1DDE4143714D}">
      <dsp:nvSpPr>
        <dsp:cNvPr id="0" name=""/>
        <dsp:cNvSpPr/>
      </dsp:nvSpPr>
      <dsp:spPr>
        <a:xfrm>
          <a:off x="3234354" y="2934610"/>
          <a:ext cx="2222326" cy="2222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(3) Healthcare Experience</a:t>
          </a:r>
        </a:p>
      </dsp:txBody>
      <dsp:txXfrm>
        <a:off x="3342839" y="3043095"/>
        <a:ext cx="2005356" cy="2005356"/>
      </dsp:txXfrm>
    </dsp:sp>
    <dsp:sp modelId="{47874BC3-0371-4E92-96FE-4C5C5C51345E}">
      <dsp:nvSpPr>
        <dsp:cNvPr id="0" name=""/>
        <dsp:cNvSpPr/>
      </dsp:nvSpPr>
      <dsp:spPr>
        <a:xfrm>
          <a:off x="5627629" y="2934610"/>
          <a:ext cx="2222326" cy="22223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(4)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CFO Experience</a:t>
          </a:r>
        </a:p>
      </dsp:txBody>
      <dsp:txXfrm>
        <a:off x="5736114" y="3043095"/>
        <a:ext cx="2005356" cy="20053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2D9B01-EFEC-4F82-82C8-3D3896A26FDF}">
      <dsp:nvSpPr>
        <dsp:cNvPr id="0" name=""/>
        <dsp:cNvSpPr/>
      </dsp:nvSpPr>
      <dsp:spPr>
        <a:xfrm>
          <a:off x="627132" y="2072"/>
          <a:ext cx="2629319" cy="1314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Certified Public Accountant,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Gender  </a:t>
          </a:r>
          <a:r>
            <a:rPr lang="en-US" sz="1600" kern="1200" dirty="0"/>
            <a:t>(1)</a:t>
          </a:r>
        </a:p>
      </dsp:txBody>
      <dsp:txXfrm>
        <a:off x="665637" y="40577"/>
        <a:ext cx="2552309" cy="1237649"/>
      </dsp:txXfrm>
    </dsp:sp>
    <dsp:sp modelId="{0C595CC5-2E0D-48AD-BB37-E228F8ABF786}">
      <dsp:nvSpPr>
        <dsp:cNvPr id="0" name=""/>
        <dsp:cNvSpPr/>
      </dsp:nvSpPr>
      <dsp:spPr>
        <a:xfrm>
          <a:off x="890064" y="1316732"/>
          <a:ext cx="262931" cy="985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5994"/>
              </a:lnTo>
              <a:lnTo>
                <a:pt x="262931" y="9859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FF8FC-80C0-4104-BD0B-B47FF6A73132}">
      <dsp:nvSpPr>
        <dsp:cNvPr id="0" name=""/>
        <dsp:cNvSpPr/>
      </dsp:nvSpPr>
      <dsp:spPr>
        <a:xfrm>
          <a:off x="1152996" y="1645397"/>
          <a:ext cx="2103455" cy="131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Comparing variable between two groups</a:t>
          </a:r>
        </a:p>
      </dsp:txBody>
      <dsp:txXfrm>
        <a:off x="1191501" y="1683902"/>
        <a:ext cx="2026445" cy="1237649"/>
      </dsp:txXfrm>
    </dsp:sp>
    <dsp:sp modelId="{C8B005A5-8397-41AA-B36A-A86F1376E37F}">
      <dsp:nvSpPr>
        <dsp:cNvPr id="0" name=""/>
        <dsp:cNvSpPr/>
      </dsp:nvSpPr>
      <dsp:spPr>
        <a:xfrm>
          <a:off x="890064" y="1316732"/>
          <a:ext cx="262931" cy="2629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9319"/>
              </a:lnTo>
              <a:lnTo>
                <a:pt x="262931" y="26293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15C60D-16A4-46A5-84CC-A10686A8F6CD}">
      <dsp:nvSpPr>
        <dsp:cNvPr id="0" name=""/>
        <dsp:cNvSpPr/>
      </dsp:nvSpPr>
      <dsp:spPr>
        <a:xfrm>
          <a:off x="1152996" y="3288721"/>
          <a:ext cx="2103455" cy="131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Mean, Standard Deviation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rgbClr val="0070C0"/>
              </a:solidFill>
            </a:rPr>
            <a:t>Independent samples </a:t>
          </a:r>
          <a:r>
            <a:rPr lang="en-US" sz="1900" b="1" i="1" kern="1200" dirty="0">
              <a:solidFill>
                <a:srgbClr val="0070C0"/>
              </a:solidFill>
            </a:rPr>
            <a:t>t-</a:t>
          </a:r>
          <a:r>
            <a:rPr lang="en-US" sz="1900" b="1" kern="1200" dirty="0">
              <a:solidFill>
                <a:srgbClr val="0070C0"/>
              </a:solidFill>
            </a:rPr>
            <a:t>test</a:t>
          </a:r>
        </a:p>
      </dsp:txBody>
      <dsp:txXfrm>
        <a:off x="1191501" y="3327226"/>
        <a:ext cx="2026445" cy="1237649"/>
      </dsp:txXfrm>
    </dsp:sp>
    <dsp:sp modelId="{2E910CAD-7EF5-4FC6-BD4E-D66425DF9A97}">
      <dsp:nvSpPr>
        <dsp:cNvPr id="0" name=""/>
        <dsp:cNvSpPr/>
      </dsp:nvSpPr>
      <dsp:spPr>
        <a:xfrm>
          <a:off x="3913781" y="2072"/>
          <a:ext cx="2629319" cy="13146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Prior CFO experience, prior Healthcare experience </a:t>
          </a:r>
          <a:r>
            <a:rPr lang="en-US" sz="1600" kern="1200" dirty="0"/>
            <a:t>(2)</a:t>
          </a:r>
        </a:p>
      </dsp:txBody>
      <dsp:txXfrm>
        <a:off x="3952286" y="40577"/>
        <a:ext cx="2552309" cy="1237649"/>
      </dsp:txXfrm>
    </dsp:sp>
    <dsp:sp modelId="{44A5D2F5-DBD5-4C5B-8CD2-7413B57F8588}">
      <dsp:nvSpPr>
        <dsp:cNvPr id="0" name=""/>
        <dsp:cNvSpPr/>
      </dsp:nvSpPr>
      <dsp:spPr>
        <a:xfrm>
          <a:off x="4176713" y="1316732"/>
          <a:ext cx="262931" cy="985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5994"/>
              </a:lnTo>
              <a:lnTo>
                <a:pt x="262931" y="9859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98FE6-13F8-48CA-8FA2-38557D39CE80}">
      <dsp:nvSpPr>
        <dsp:cNvPr id="0" name=""/>
        <dsp:cNvSpPr/>
      </dsp:nvSpPr>
      <dsp:spPr>
        <a:xfrm>
          <a:off x="4439645" y="1645397"/>
          <a:ext cx="2103455" cy="131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Relationship between 3 variables</a:t>
          </a:r>
        </a:p>
      </dsp:txBody>
      <dsp:txXfrm>
        <a:off x="4478150" y="1683902"/>
        <a:ext cx="2026445" cy="1237649"/>
      </dsp:txXfrm>
    </dsp:sp>
    <dsp:sp modelId="{ECCF2092-24C6-40FB-90A2-C8A45F81F686}">
      <dsp:nvSpPr>
        <dsp:cNvPr id="0" name=""/>
        <dsp:cNvSpPr/>
      </dsp:nvSpPr>
      <dsp:spPr>
        <a:xfrm>
          <a:off x="4176713" y="1316732"/>
          <a:ext cx="227551" cy="2631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1391"/>
              </a:lnTo>
              <a:lnTo>
                <a:pt x="227551" y="26313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C51684-A4D2-4F6D-8410-887AF36EE829}">
      <dsp:nvSpPr>
        <dsp:cNvPr id="0" name=""/>
        <dsp:cNvSpPr/>
      </dsp:nvSpPr>
      <dsp:spPr>
        <a:xfrm>
          <a:off x="4404265" y="3290794"/>
          <a:ext cx="2103455" cy="1314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Mean, </a:t>
          </a:r>
          <a:r>
            <a:rPr lang="en-US" sz="1900" kern="1200"/>
            <a:t>Standard Deviation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>
              <a:solidFill>
                <a:srgbClr val="0070C0"/>
              </a:solidFill>
            </a:rPr>
            <a:t> </a:t>
          </a:r>
          <a:r>
            <a:rPr lang="en-US" sz="1900" b="1" kern="1200" dirty="0">
              <a:solidFill>
                <a:srgbClr val="0070C0"/>
              </a:solidFill>
            </a:rPr>
            <a:t>Regression</a:t>
          </a:r>
        </a:p>
      </dsp:txBody>
      <dsp:txXfrm>
        <a:off x="4442770" y="3329299"/>
        <a:ext cx="2026445" cy="1237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3-01T15:35:36.38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 1,'0'0,"5"5,2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3-01T15:35:36.38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 1,'0'0,"5"5,2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3-01T15:35:36.38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 1,'0'0,"5"5,2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3-01T15:35:36.38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 1,'0'0,"5"5,2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D766D-22E5-4219-80A2-2828676921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7298FB-3C28-403E-8775-F43AF33DD4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C63F5-F567-466E-AC29-2EC0A000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2ED4B-33CA-4F04-B2AB-F33DC4B12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76789-AEC1-49AE-AF0D-DDB5350C1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7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545F1-3BC5-48CC-8155-F75F89358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8D1E28-547E-44AC-828E-9855E3941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1A392-E0A2-49D0-AAD2-CE84024C3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EF8E6-21A3-4494-A4DA-2016EEAB3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EFB660-772C-4DA1-A29A-B10845B03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0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255277-82FE-4BA8-9C48-5EF7FE1B1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686D36-750C-458F-A9F3-756AB472A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B4610-8C52-4F2C-90EF-3127A483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41199-5B9D-40E1-8402-6CD4103C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E25F1-377C-4EAD-920E-49C2742FC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31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0BDB-3AA2-489D-80B3-10F3B1E41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35AFB-2707-40BE-AD22-EAC2AAB12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B5C38-ACA4-45BB-B77F-C2374085A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E9138-556A-489A-8DDC-61175B203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2C758-75B6-491E-A7F9-BF2D59A5C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6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68671-1C31-45F4-8636-D8608FEEA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59B4C-97BB-421A-BB4A-7F572927B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647BC-FBBA-4428-B46F-BBC9CA1BC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A6FE3-A0A0-4F08-9C4E-15285B0E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DF77A-D885-4CF3-B8D1-A6E517238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1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62767-5C43-4E55-A628-C3D6E0F5C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919DA-B616-42A8-88F2-43F082F97F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7650A-E519-4864-8AE7-FF843602CF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89D367-121F-4538-A3A6-EC4D62238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EB884C-C8CF-4DE6-806E-A56C1CA67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D102D2-3206-444E-9C6B-2A6A3726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7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31996-018E-43CE-87BC-E48921767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0CBD0-5D2B-41F8-9D2E-C816DBFBC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7E2534-2C8C-4265-BD4B-8A768C8B4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4830A-9F8C-4B3B-B10D-E3E4B1E62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CDE98B-63F7-4058-A95E-B7DA1DC47A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16CDF8-8919-4040-9442-C29BE98D4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3490C-4C71-4968-AE3D-33864548A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76968-B563-4DF9-B697-F5BDD3151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4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C9C9B-8952-43B7-AEC4-192414319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79D664-881F-4A4C-8991-C0DD6179D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4D3E8-4E00-4153-A99A-2DE32BF89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80193-C6BD-4EAB-B4C0-AB60B56C3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4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0CE4C-59A6-43BC-8811-B33187695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D469BA-2D61-4D55-ABBC-24D720D2D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7F845-F62D-4D51-AAB9-9F5207FE4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7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943F4-93AC-4266-B8B0-B7924E027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CF0B1-02ED-45D6-8496-815B4EBBC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29484E-D7E1-4486-8AF7-D2A528627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BE1D-AF80-4F41-BFAE-3B22AA05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8008C-BA82-4006-A6C3-356F8A247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679B4-B075-41C3-8461-E53E2C8D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93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BD681-4786-4C2A-B70A-5FC00014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DB8EF4-6A7E-45F7-A232-E519465E01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7DE32-9713-4A52-A88E-B0D4EA9BF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7B709-E2EF-40C8-8A7F-25A500AC4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A9ED2-2B1C-49DD-AEC7-BF6780D86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10C4B-3161-40F5-8A98-F450D1EEE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1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A4D870-98EF-43FA-B06E-7498EE6C2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1E21A-C7DE-4106-B8EC-6576E7392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4492C-44CF-417C-8775-DD24A8760B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6FBE9-101A-475C-B8BE-644DC32042B8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727A4-3FF2-4171-B8A6-120DD1483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950CD-BB18-45BB-92AD-FECBFB5F5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AA3AE-D091-45DD-AEE4-167C13E7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2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8928" y="988741"/>
            <a:ext cx="6248416" cy="4880518"/>
          </a:xfrm>
          <a:noFill/>
          <a:ln>
            <a:noFill/>
          </a:ln>
        </p:spPr>
        <p:txBody>
          <a:bodyPr wrap="square" anchor="ctr">
            <a:normAutofit/>
          </a:bodyPr>
          <a:lstStyle/>
          <a:p>
            <a:pPr algn="l"/>
            <a:r>
              <a:rPr lang="en-US" sz="3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  BETWEEN AUDIT COMMITTEE AND </a:t>
            </a:r>
            <a:br>
              <a:rPr lang="en-US" sz="3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CHIEF FINANCIAL OFFICER CHARACTERISTICS</a:t>
            </a:r>
            <a:br>
              <a:rPr lang="en-US" sz="3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PUBLICLY TRADED HEALTHCARE COMPANIES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976" y="1639229"/>
            <a:ext cx="2230244" cy="3211551"/>
          </a:xfrm>
        </p:spPr>
        <p:txBody>
          <a:bodyPr anchor="ctr">
            <a:normAutofit lnSpcReduction="10000"/>
          </a:bodyPr>
          <a:lstStyle/>
          <a:p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Olivet Nazarene University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John L. Workman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Colloquium Presentation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April 6, 2019</a:t>
            </a:r>
          </a:p>
          <a:p>
            <a:pPr algn="r"/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721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AFBDDB-BF4D-498F-90DF-62AC081B1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ideas-literature </a:t>
            </a:r>
            <a:r>
              <a:rPr 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(Prior experience)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B09901B-D738-4173-869C-716A302005F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7155574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92D96FF1-5088-4279-9F23-8F021B72BE0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45848609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9694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7F4B979-314A-47B4-A2AB-72C596721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399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E8186C-364B-43A5-A776-CD7419C02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40043"/>
            <a:ext cx="12091736" cy="559468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#1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 what extent does a </a:t>
            </a: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CPA designation versus a non-CPA designation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newly-hired CFO differ based on the proportion of audit committee members with a CPA designation at a  publicly held healthcare company?</a:t>
            </a:r>
          </a:p>
          <a:p>
            <a:pPr marL="0" indent="0"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#2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–To what extent does the </a:t>
            </a: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newly-hired CFO differ based on the proportion of women on a given audit committee at a publicly held healthcare company?</a:t>
            </a:r>
          </a:p>
          <a:p>
            <a:pPr marL="0" indent="0"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Question #3 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-To what extent does the </a:t>
            </a: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 expertise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defined as experience, of audit committee members increase the likelihood of industry expertise for a new CFO hired at a publicly held healthcare company?</a:t>
            </a:r>
          </a:p>
          <a:p>
            <a:pPr marL="0" indent="0">
              <a:buNone/>
            </a:pPr>
            <a:endParaRPr lang="en-US" sz="3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Question #4 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-What is the relationship between audit committee members with </a:t>
            </a:r>
            <a:r>
              <a:rPr lang="en-US" sz="3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CFO experience 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prior CFO experience of a new CFO hired at a publicly held healthcare company?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96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430788397"/>
              </p:ext>
            </p:extLst>
          </p:nvPr>
        </p:nvGraphicFramePr>
        <p:xfrm>
          <a:off x="490655" y="892098"/>
          <a:ext cx="11084311" cy="569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13619" y="124244"/>
            <a:ext cx="9432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Questions simplified</a:t>
            </a:r>
          </a:p>
        </p:txBody>
      </p:sp>
      <p:sp>
        <p:nvSpPr>
          <p:cNvPr id="16" name="TextBox 15"/>
          <p:cNvSpPr txBox="1"/>
          <p:nvPr/>
        </p:nvSpPr>
        <p:spPr>
          <a:xfrm rot="10800000" flipV="1">
            <a:off x="479500" y="3562962"/>
            <a:ext cx="2955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en-US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0800000" flipV="1">
            <a:off x="9010185" y="3373204"/>
            <a:ext cx="1806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CFO</a:t>
            </a:r>
          </a:p>
        </p:txBody>
      </p:sp>
    </p:spTree>
    <p:extLst>
      <p:ext uri="{BB962C8B-B14F-4D97-AF65-F5344CB8AC3E}">
        <p14:creationId xmlns:p14="http://schemas.microsoft.com/office/powerpoint/2010/main" val="92227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F6483B7-CD8D-461E-B4E1-055A277E23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6208AB0C-C6F0-45EB-B5C5-7BFCF1B1EF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A0BB6DF-BC9C-464C-894B-213562AD9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6072812-A71A-4CBF-8896-1DDE41437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7874BC3-0371-4E92-96FE-4C5C5C5134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Dgm bld="one"/>
        </p:bldSub>
      </p:bldGraphic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3B11-1C4B-4D69-96E3-8A9E7191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B1527-A9AA-4047-AF07-4740B7647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01868" cy="369422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study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Leedy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Ormrod, 2016) 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gathered on the characteristics of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CPA designation, gender, industry experience, and prior CFO experience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newly-hired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chief financial officer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publicly traded healthcare companies and the same characteristics of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 utilizing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BoardEx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(n.d.)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other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publicly available data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including filings with the Securities and Exchange Commission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616F8D-22C6-4669-AEB6-46957860E455}"/>
              </a:ext>
            </a:extLst>
          </p:cNvPr>
          <p:cNvSpPr txBox="1"/>
          <p:nvPr/>
        </p:nvSpPr>
        <p:spPr>
          <a:xfrm>
            <a:off x="1126274" y="5798633"/>
            <a:ext cx="8642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(1)</a:t>
            </a: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Inaccurate reporting of information to the Securities and Exchange Commission can result in penalties including potential criminal penalties</a:t>
            </a:r>
          </a:p>
        </p:txBody>
      </p:sp>
    </p:spTree>
    <p:extLst>
      <p:ext uri="{BB962C8B-B14F-4D97-AF65-F5344CB8AC3E}">
        <p14:creationId xmlns:p14="http://schemas.microsoft.com/office/powerpoint/2010/main" val="324508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D13B67-6518-42CC-AFD4-2439232D4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/>
              <a:t>Participants</a:t>
            </a:r>
            <a:br>
              <a:rPr lang="en-US" dirty="0"/>
            </a:br>
            <a:r>
              <a:rPr lang="en-US" sz="2800" dirty="0"/>
              <a:t>(2012 to 2016)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F118D1-E907-4BD9-A6CC-776277B20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3278459"/>
            <a:ext cx="5157787" cy="624467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Chief Financial Officers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D0268D-91E7-4F1A-AF4A-FF2E229BA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4047893"/>
            <a:ext cx="5025753" cy="22413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93 of 132 companies with CFO change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30 to 62 years of age (M=49)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5 females, or 5.4%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8111352-8225-491D-A1C2-5109ECFA5A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323063"/>
            <a:ext cx="5183188" cy="535258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members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F248EB2-F408-4073-A79C-E204E4FF29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4047893"/>
            <a:ext cx="5183188" cy="216407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331 audit committee members in the 93 companies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45 to 81 years of age (M=64)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65 females, or 19.6%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5BB236-698D-4BD5-8A95-3AB9FD8D4AAE}"/>
              </a:ext>
            </a:extLst>
          </p:cNvPr>
          <p:cNvSpPr txBox="1"/>
          <p:nvPr/>
        </p:nvSpPr>
        <p:spPr>
          <a:xfrm>
            <a:off x="6077414" y="756745"/>
            <a:ext cx="571519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BOARDEX </a:t>
            </a:r>
            <a:r>
              <a:rPr lang="en-US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DATABASE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on over 10,000 public companies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Executive/Board member information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Frequently used in academic research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Supplemented with Proxy Statements (SEC)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pharmaceutical and biotechnology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sectors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19CC9EAA-DE38-44FB-A7C8-BE2F7CEED467}"/>
              </a:ext>
            </a:extLst>
          </p:cNvPr>
          <p:cNvSpPr/>
          <p:nvPr/>
        </p:nvSpPr>
        <p:spPr>
          <a:xfrm>
            <a:off x="4728119" y="925553"/>
            <a:ext cx="1148576" cy="104821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2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FA12F-3342-49B1-BCBF-CEA0779D2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332034" cy="1140290"/>
          </a:xfrm>
        </p:spPr>
        <p:txBody>
          <a:bodyPr>
            <a:normAutofit/>
          </a:bodyPr>
          <a:lstStyle/>
          <a:p>
            <a:r>
              <a:rPr lang="en-US" sz="4800" b="1" dirty="0"/>
              <a:t>        </a:t>
            </a:r>
            <a:r>
              <a:rPr lang="en-US" sz="4900" b="1" dirty="0"/>
              <a:t>Analysis/Rationale</a:t>
            </a:r>
            <a:r>
              <a:rPr lang="en-US" sz="4800" b="1" dirty="0"/>
              <a:t>                        </a:t>
            </a:r>
            <a:endParaRPr lang="en-US" sz="4900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D085A8-83E5-4518-8779-F37E2FDD35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980778"/>
              </p:ext>
            </p:extLst>
          </p:nvPr>
        </p:nvGraphicFramePr>
        <p:xfrm>
          <a:off x="557561" y="1628078"/>
          <a:ext cx="7170234" cy="4605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9E2EB79-7918-4031-86DC-86B437F94F94}"/>
              </a:ext>
            </a:extLst>
          </p:cNvPr>
          <p:cNvSpPr txBox="1"/>
          <p:nvPr/>
        </p:nvSpPr>
        <p:spPr>
          <a:xfrm>
            <a:off x="8642196" y="2185640"/>
            <a:ext cx="277665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 (1) </a:t>
            </a:r>
            <a:r>
              <a:rPr lang="en-US" sz="2000" b="1" dirty="0"/>
              <a:t>0= No CPA; 1= CPA</a:t>
            </a:r>
          </a:p>
          <a:p>
            <a:pPr algn="ctr"/>
            <a:r>
              <a:rPr lang="en-US" sz="2000" b="1" dirty="0"/>
              <a:t>      0= Male; 1= Female</a:t>
            </a:r>
          </a:p>
          <a:p>
            <a:pPr algn="ctr"/>
            <a:endParaRPr lang="en-US" dirty="0">
              <a:solidFill>
                <a:srgbClr val="0070C0"/>
              </a:solidFill>
            </a:endParaRPr>
          </a:p>
          <a:p>
            <a:pPr algn="ctr"/>
            <a:r>
              <a:rPr lang="en-US" dirty="0">
                <a:solidFill>
                  <a:srgbClr val="0070C0"/>
                </a:solidFill>
              </a:rPr>
              <a:t>(2) </a:t>
            </a:r>
            <a:r>
              <a:rPr lang="en-US" sz="2000" b="1" dirty="0"/>
              <a:t>Measured in Years      and $$$$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169C80-F4C5-4029-AE15-DA0E6ABECC97}"/>
              </a:ext>
            </a:extLst>
          </p:cNvPr>
          <p:cNvSpPr txBox="1"/>
          <p:nvPr/>
        </p:nvSpPr>
        <p:spPr>
          <a:xfrm>
            <a:off x="8597590" y="4181708"/>
            <a:ext cx="3468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CFO = </a:t>
            </a:r>
            <a:r>
              <a:rPr lang="en-US" sz="2400" b="1" i="1" u="sng" dirty="0"/>
              <a:t>actual</a:t>
            </a:r>
          </a:p>
          <a:p>
            <a:endParaRPr lang="en-US" b="1" dirty="0"/>
          </a:p>
          <a:p>
            <a:pPr algn="ctr"/>
            <a:r>
              <a:rPr lang="en-US" sz="2400" b="1" dirty="0"/>
              <a:t>Audit Committee = </a:t>
            </a:r>
            <a:r>
              <a:rPr lang="en-US" sz="2400" b="1" i="1" u="sng" dirty="0"/>
              <a:t>proportional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1C5D7C-1ECA-40CE-8108-1B08B090C69A}"/>
              </a:ext>
            </a:extLst>
          </p:cNvPr>
          <p:cNvSpPr txBox="1"/>
          <p:nvPr/>
        </p:nvSpPr>
        <p:spPr>
          <a:xfrm>
            <a:off x="8943278" y="412595"/>
            <a:ext cx="2865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Measures</a:t>
            </a:r>
          </a:p>
        </p:txBody>
      </p:sp>
    </p:spTree>
    <p:extLst>
      <p:ext uri="{BB962C8B-B14F-4D97-AF65-F5344CB8AC3E}">
        <p14:creationId xmlns:p14="http://schemas.microsoft.com/office/powerpoint/2010/main" val="176803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2D9B01-EFEC-4F82-82C8-3D3896A26F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595CC5-2E0D-48AD-BB37-E228F8ABF7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3FF8FC-80C0-4104-BD0B-B47FF6A731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B005A5-8397-41AA-B36A-A86F1376E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15C60D-16A4-46A5-84CC-A10686A8F6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910CAD-7EF5-4FC6-BD4E-D66425DF9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A5D2F5-DBD5-4C5B-8CD2-7413B57F8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298FE6-13F8-48CA-8FA2-38557D39C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F2092-24C6-40FB-90A2-C8A45F81F6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C51684-A4D2-4F6D-8410-887AF36EE8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  <p:bldP spid="6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D2967-CB67-42FB-97AA-5513C5152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F652D-1F80-4BD4-B873-6A8915245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37" y="1849688"/>
            <a:ext cx="11574377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 be generalized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outside of publicly held healthcare companies in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BoardEx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(n.d.) sectors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Periods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2012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2016 may not be indicative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results between the five-year period between 2012 and 2016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may have occurred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transcription of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characteristics of CPA designation, gender, prior CFO experience, or prior healthcare experience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9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8A58B6A-486E-46EA-B179-A9ABAF1BF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3009" y="2461468"/>
            <a:ext cx="8372275" cy="2012708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CFO  (M = .49, SD = .50)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(M = .14, SD = .18)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STATISTICALLY SIGNIFICANT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(91) = 1.73,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.09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7B3D056-E081-47E6-A021-7C7ECBA21CD2}"/>
                  </a:ext>
                </a:extLst>
              </p14:cNvPr>
              <p14:cNvContentPartPr/>
              <p14:nvPr/>
            </p14:nvContentPartPr>
            <p14:xfrm>
              <a:off x="11516978" y="1078459"/>
              <a:ext cx="4680" cy="4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87B3D056-E081-47E6-A021-7C7ECBA21CD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99338" y="1060819"/>
                <a:ext cx="40320" cy="4032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39F6981-89D5-40FE-A169-064CAD1BE0DB}"/>
              </a:ext>
            </a:extLst>
          </p:cNvPr>
          <p:cNvSpPr txBox="1"/>
          <p:nvPr/>
        </p:nvSpPr>
        <p:spPr>
          <a:xfrm>
            <a:off x="143123" y="1001864"/>
            <a:ext cx="115187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#1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 what extent does a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CPA designation versus a non-CPA designation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newly-hired CFO differ based on the proportion of audit committee members with a CPA designation at a  publicly held healthcare company?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03046A-B5E8-44E6-A8AC-E01F1D5B64AD}"/>
              </a:ext>
            </a:extLst>
          </p:cNvPr>
          <p:cNvSpPr txBox="1"/>
          <p:nvPr/>
        </p:nvSpPr>
        <p:spPr>
          <a:xfrm>
            <a:off x="143123" y="5120640"/>
            <a:ext cx="11974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analysis, the results suggested that the proportion of CPAs on the audit committee </a:t>
            </a:r>
            <a:r>
              <a:rPr lang="en-US" sz="2800" b="1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not related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CPA designation of a newly-hired CFO in a public healthcare company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B4112C2-3C68-45DD-9C86-EF5B5D979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95" y="129808"/>
            <a:ext cx="11551563" cy="76833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&amp; Conclusion: Research Question #1 </a:t>
            </a:r>
            <a:b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(Certified Public Accountant)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B3D10C-D050-46C7-A4B2-B3E3B660FF43}"/>
              </a:ext>
            </a:extLst>
          </p:cNvPr>
          <p:cNvSpPr txBox="1"/>
          <p:nvPr/>
        </p:nvSpPr>
        <p:spPr>
          <a:xfrm>
            <a:off x="2735250" y="1860605"/>
            <a:ext cx="6027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Results (t-test)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F4C6B-B4CF-44DB-AC8D-513315757929}"/>
              </a:ext>
            </a:extLst>
          </p:cNvPr>
          <p:cNvSpPr txBox="1"/>
          <p:nvPr/>
        </p:nvSpPr>
        <p:spPr>
          <a:xfrm>
            <a:off x="3673505" y="4396534"/>
            <a:ext cx="4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85933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4" grpId="0"/>
      <p:bldP spid="3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8A58B6A-486E-46EA-B179-A9ABAF1BF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810" y="2461466"/>
            <a:ext cx="8410073" cy="1991264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CFO (M = .05, SD = .23)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(M = .17, SD = .20)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 STATISTICALLY SIGNIFICANT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 (91) = -.84,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.45.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7B3D056-E081-47E6-A021-7C7ECBA21CD2}"/>
                  </a:ext>
                </a:extLst>
              </p14:cNvPr>
              <p14:cNvContentPartPr/>
              <p14:nvPr/>
            </p14:nvContentPartPr>
            <p14:xfrm>
              <a:off x="11516978" y="1078459"/>
              <a:ext cx="4680" cy="4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87B3D056-E081-47E6-A021-7C7ECBA21CD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99338" y="1060819"/>
                <a:ext cx="40320" cy="40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B03046A-B5E8-44E6-A8AC-E01F1D5B64AD}"/>
              </a:ext>
            </a:extLst>
          </p:cNvPr>
          <p:cNvSpPr txBox="1"/>
          <p:nvPr/>
        </p:nvSpPr>
        <p:spPr>
          <a:xfrm>
            <a:off x="302149" y="4794637"/>
            <a:ext cx="118156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analysis, the results suggested that the proportion of females on the audit committee </a:t>
            </a:r>
            <a:r>
              <a:rPr lang="en-US" sz="2800" b="1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not related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the gender of a newly-hired CFO in a public healthcare company.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B4112C2-3C68-45DD-9C86-EF5B5D979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95" y="129808"/>
            <a:ext cx="11178584" cy="100116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 &amp; Conclusion: Research Question #2 </a:t>
            </a:r>
            <a:b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(Gender)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B3D10C-D050-46C7-A4B2-B3E3B660FF43}"/>
              </a:ext>
            </a:extLst>
          </p:cNvPr>
          <p:cNvSpPr txBox="1"/>
          <p:nvPr/>
        </p:nvSpPr>
        <p:spPr>
          <a:xfrm>
            <a:off x="2751153" y="1860604"/>
            <a:ext cx="5971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Results (t-test)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F4C6B-B4CF-44DB-AC8D-513315757929}"/>
              </a:ext>
            </a:extLst>
          </p:cNvPr>
          <p:cNvSpPr txBox="1"/>
          <p:nvPr/>
        </p:nvSpPr>
        <p:spPr>
          <a:xfrm>
            <a:off x="3673505" y="4158532"/>
            <a:ext cx="4333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0A867A-CB50-4331-A0FC-0A2F97AFDD46}"/>
              </a:ext>
            </a:extLst>
          </p:cNvPr>
          <p:cNvSpPr txBox="1"/>
          <p:nvPr/>
        </p:nvSpPr>
        <p:spPr>
          <a:xfrm>
            <a:off x="622216" y="1162680"/>
            <a:ext cx="11185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 #2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–To what extent does the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newly-hired CFO differ based on the proportion of women on a given audit committee at a publicly held healthcare company?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03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/>
      <p:bldP spid="11" grpId="0"/>
      <p:bldP spid="12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8A58B6A-486E-46EA-B179-A9ABAF1BF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4659" y="2430379"/>
            <a:ext cx="10406358" cy="1834124"/>
          </a:xfrm>
        </p:spPr>
        <p:txBody>
          <a:bodyPr anchor="ctr">
            <a:normAutofit fontScale="85000" lnSpcReduction="20000"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CFO (M = 10.48, SD = 10.00)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(M = 9.89, SD = 9.33)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STATISTICALLY SIGNIFICANT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F (3, 90) = 3.55,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.03, R squared = .07</a:t>
            </a: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7B3D056-E081-47E6-A021-7C7ECBA21CD2}"/>
                  </a:ext>
                </a:extLst>
              </p14:cNvPr>
              <p14:cNvContentPartPr/>
              <p14:nvPr/>
            </p14:nvContentPartPr>
            <p14:xfrm>
              <a:off x="11516978" y="1078459"/>
              <a:ext cx="4680" cy="4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87B3D056-E081-47E6-A021-7C7ECBA21CD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99338" y="1060819"/>
                <a:ext cx="40320" cy="40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B03046A-B5E8-44E6-A8AC-E01F1D5B64AD}"/>
              </a:ext>
            </a:extLst>
          </p:cNvPr>
          <p:cNvSpPr txBox="1"/>
          <p:nvPr/>
        </p:nvSpPr>
        <p:spPr>
          <a:xfrm>
            <a:off x="188180" y="4757936"/>
            <a:ext cx="118156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analysis, the researcher concluded that the average audit committee prior healthcare experience </a:t>
            </a:r>
            <a:r>
              <a:rPr lang="en-US" sz="2800" b="1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likely was predictive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prior healthcare experience of a newly-hired CFO in a public healthcare company. 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B4112C2-3C68-45DD-9C86-EF5B5D979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00" y="129808"/>
            <a:ext cx="11635784" cy="965066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>
                <a:solidFill>
                  <a:srgbClr val="0070C0"/>
                </a:solidFill>
                <a:latin typeface="+mn-lt"/>
              </a:rPr>
              <a:t>Results &amp; Conclusion: Research Question #3 </a:t>
            </a:r>
            <a:br>
              <a:rPr lang="en-US" sz="3600" b="1" i="1" dirty="0">
                <a:solidFill>
                  <a:srgbClr val="0070C0"/>
                </a:solidFill>
                <a:latin typeface="+mn-lt"/>
              </a:rPr>
            </a:br>
            <a:r>
              <a:rPr lang="en-US" sz="3600" b="1" i="1" dirty="0">
                <a:solidFill>
                  <a:srgbClr val="0070C0"/>
                </a:solidFill>
                <a:latin typeface="+mn-lt"/>
              </a:rPr>
              <a:t>(Prior Healthcare experience)</a:t>
            </a:r>
            <a:endParaRPr lang="en-U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B3D10C-D050-46C7-A4B2-B3E3B660FF43}"/>
              </a:ext>
            </a:extLst>
          </p:cNvPr>
          <p:cNvSpPr txBox="1"/>
          <p:nvPr/>
        </p:nvSpPr>
        <p:spPr>
          <a:xfrm>
            <a:off x="2791326" y="1900988"/>
            <a:ext cx="6231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Results (regression)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F4C6B-B4CF-44DB-AC8D-513315757929}"/>
              </a:ext>
            </a:extLst>
          </p:cNvPr>
          <p:cNvSpPr txBox="1"/>
          <p:nvPr/>
        </p:nvSpPr>
        <p:spPr>
          <a:xfrm>
            <a:off x="3673505" y="4158532"/>
            <a:ext cx="4333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0A867A-CB50-4331-A0FC-0A2F97AFDD46}"/>
              </a:ext>
            </a:extLst>
          </p:cNvPr>
          <p:cNvSpPr txBox="1"/>
          <p:nvPr/>
        </p:nvSpPr>
        <p:spPr>
          <a:xfrm>
            <a:off x="0" y="1070811"/>
            <a:ext cx="12192000" cy="719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Question #3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-To what extent does the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 expertise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defined as experience, of audit committee members increase the likelihood of industry expertise for a new CFO hired at a publicly held healthcare company?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82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/>
      <p:bldP spid="11" grpId="0"/>
      <p:bldP spid="1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AB5D57EB-DE86-4C75-9352-4A766F805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Sarbanes-Oxley Act of 2002</a:t>
            </a:r>
            <a:br>
              <a:rPr lang="en-US" dirty="0"/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Seminal law for protection of shareholders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8DF1EDF-86AF-4711-9FB7-D11DBDD5F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235414"/>
            <a:ext cx="5157787" cy="691724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Chief Financial Officer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640394DE-35F4-4636-ACBD-C375AEB0A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2966035"/>
            <a:ext cx="6172199" cy="327820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Accurate Financial Statements                           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Comprix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Gunlock, &amp; Lee, 2005)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 System of Internal Control 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(Li, Sun, &amp;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Ettredge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2010)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B9651AB-1FC3-41EF-83B5-C6944746EA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92136" y="2514674"/>
            <a:ext cx="5183188" cy="747132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pPr algn="ctr"/>
            <a:r>
              <a:rPr lang="en-US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</a:t>
            </a:r>
          </a:p>
          <a:p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5EB0704-E57B-4616-B609-CF39825A7D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888240"/>
            <a:ext cx="6053253" cy="30331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Oversight responsibility of financial reporting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 to be independent and one or more financial experts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(Securities and Exchange Commission, 2002)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4F5D0B-D3F7-4929-9257-E46571C78554}"/>
              </a:ext>
            </a:extLst>
          </p:cNvPr>
          <p:cNvSpPr txBox="1"/>
          <p:nvPr/>
        </p:nvSpPr>
        <p:spPr>
          <a:xfrm>
            <a:off x="729232" y="5759642"/>
            <a:ext cx="1016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the Quality of Financial Reporting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89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6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8A58B6A-486E-46EA-B179-A9ABAF1BF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515" y="2466473"/>
            <a:ext cx="11189369" cy="1672389"/>
          </a:xfrm>
        </p:spPr>
        <p:txBody>
          <a:bodyPr anchor="ctr">
            <a:normAutofit fontScale="92500" lnSpcReduction="10000"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CFO (M = 7.75, SD = 8.00)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(M = 3.67, SD = 3.00)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STATISTICALLY SIGNIFICANT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F(3, 90) = .72, 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.49, R Square = .02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7B3D056-E081-47E6-A021-7C7ECBA21CD2}"/>
                  </a:ext>
                </a:extLst>
              </p14:cNvPr>
              <p14:cNvContentPartPr/>
              <p14:nvPr/>
            </p14:nvContentPartPr>
            <p14:xfrm>
              <a:off x="11516978" y="1078459"/>
              <a:ext cx="4680" cy="468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87B3D056-E081-47E6-A021-7C7ECBA21CD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499338" y="1060819"/>
                <a:ext cx="40320" cy="403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B03046A-B5E8-44E6-A8AC-E01F1D5B64AD}"/>
              </a:ext>
            </a:extLst>
          </p:cNvPr>
          <p:cNvSpPr txBox="1"/>
          <p:nvPr/>
        </p:nvSpPr>
        <p:spPr>
          <a:xfrm>
            <a:off x="188180" y="4757936"/>
            <a:ext cx="118156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analysis, the researcher concluded that the average audit committee prior CFO experience </a:t>
            </a:r>
            <a:r>
              <a:rPr lang="en-US" sz="2800" b="1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likely was not predictive 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prior CFO experience of a newly-hired CFO in a public healthcare company. 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B4112C2-3C68-45DD-9C86-EF5B5D979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95" y="129808"/>
            <a:ext cx="11154521" cy="916939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>
                <a:solidFill>
                  <a:srgbClr val="0070C0"/>
                </a:solidFill>
                <a:latin typeface="+mn-lt"/>
              </a:rPr>
              <a:t>Results &amp; Conclusion: Research Question #4 </a:t>
            </a:r>
            <a:br>
              <a:rPr lang="en-US" sz="3600" b="1" i="1" dirty="0">
                <a:solidFill>
                  <a:srgbClr val="0070C0"/>
                </a:solidFill>
                <a:latin typeface="+mn-lt"/>
              </a:rPr>
            </a:br>
            <a:r>
              <a:rPr lang="en-US" sz="3600" b="1" i="1" dirty="0">
                <a:solidFill>
                  <a:srgbClr val="0070C0"/>
                </a:solidFill>
                <a:latin typeface="+mn-lt"/>
              </a:rPr>
              <a:t>(Prior CFO experience)</a:t>
            </a:r>
            <a:endParaRPr lang="en-US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B3D10C-D050-46C7-A4B2-B3E3B660FF43}"/>
              </a:ext>
            </a:extLst>
          </p:cNvPr>
          <p:cNvSpPr txBox="1"/>
          <p:nvPr/>
        </p:nvSpPr>
        <p:spPr>
          <a:xfrm>
            <a:off x="2751153" y="1888958"/>
            <a:ext cx="626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Results (regression)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F4C6B-B4CF-44DB-AC8D-513315757929}"/>
              </a:ext>
            </a:extLst>
          </p:cNvPr>
          <p:cNvSpPr txBox="1"/>
          <p:nvPr/>
        </p:nvSpPr>
        <p:spPr>
          <a:xfrm>
            <a:off x="3673505" y="4158532"/>
            <a:ext cx="4333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0A867A-CB50-4331-A0FC-0A2F97AFDD46}"/>
              </a:ext>
            </a:extLst>
          </p:cNvPr>
          <p:cNvSpPr txBox="1"/>
          <p:nvPr/>
        </p:nvSpPr>
        <p:spPr>
          <a:xfrm>
            <a:off x="514717" y="1166184"/>
            <a:ext cx="110931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0070C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Question #4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-What is the relationship between audit committee members with 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CFO experience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prior CFO experience of a new CFO hired at a publicly held healthcare company?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2550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/>
      <p:bldP spid="11" grpId="0"/>
      <p:bldP spid="12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7C1E5-E2AA-4AD2-9761-CDB9A5843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758D6-8DB1-4AED-94A6-9D75DC9E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926" y="1690688"/>
            <a:ext cx="10992853" cy="451624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periods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2016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Broaden the scope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study beyond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BoardEx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(n.d.) sectors of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 and pharmaceutical and biotechnology.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 the characteristics of CPA designation, gender, prior industry experience, and prior CFO experience of the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chair separately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proportion of the audit committee members.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factors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may improve the likelihood of CFOs that are CPAs, are female, have prior industry experience, or prior CFO experience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warrants further scholarly research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due to the implications to improved financial reporting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321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716B5-C00B-486F-A482-5197766A2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49" y="398579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FA0BB-79A6-446F-B35B-60DD9EF59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Moderate effect size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 healthcare experience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              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members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newly-hired CFO.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Helpful to a board of directors when selecting audit committee members at a public healthcare company.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three characteristics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 not demonstrate statistical significance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Inference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 be made related to CPA designation, gender, or prior CFO experience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audit committee members and a newly-hired CFO.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93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D4845-8094-4799-BCCA-4DF595CEF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611" y="0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E385-B081-42A9-8BEB-C12493FC3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/>
          </a:p>
          <a:p>
            <a:endParaRPr lang="en-US" sz="1600" dirty="0"/>
          </a:p>
          <a:p>
            <a:endParaRPr lang="en-US" sz="1600" u="sng" dirty="0"/>
          </a:p>
          <a:p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F5EA07-26A3-4D9F-80D6-D94DE9E59330}"/>
              </a:ext>
            </a:extLst>
          </p:cNvPr>
          <p:cNvSpPr txBox="1">
            <a:spLocks/>
          </p:cNvSpPr>
          <p:nvPr/>
        </p:nvSpPr>
        <p:spPr>
          <a:xfrm>
            <a:off x="406400" y="1146120"/>
            <a:ext cx="11785600" cy="5711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5720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Comprix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J., Gunlock, M., &amp; Lee, D. (2005). The financial expertise of CFOs and accounting restatements.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 	Horizons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123-135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http://dx.doi.org/10.2308/acch.2005.19.3.123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Barua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Davidson, L., Rama, D., &amp;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Thiruvadi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(2010). CFO gender and accruals quality.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 Horizons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25-39. 	http://dx.doi.org/10.2308/acch.2010.24.1.25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BoardEx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n.d.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BoardEx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academics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Retieved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http://www.corp.boardex.com/academics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Cohen, J,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Hoitash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U.,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Krishnamoorthy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G., &amp; Wright, A. M. (2014). The effect of audit committee industry expertise on monitoring the 	financial reporting process.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 Review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243-273. http://dx.doi.org./10.2308/accr-50585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Francis, B., Hasan, I., Park, J., &amp; Wu, Q. (2015). Gender differences in financial reporting decision making: Evidence from accounting 	conservatism.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Accounting Research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1285-1318. 	http://dx.doi.org/10.1111/19113846.12098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Hoitash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Hoitash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U., &amp; Kurt, A. (2016), Do accountants make better chief financial officers,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Accounting and Economics, 61, 	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414-432. 	http://dx.doi.org/10.1016/j.jacceco.2016.03.002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Investor Words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n.d.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Restatement.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Retrieved from http://www.investorwords.com/6906/restatement.html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Leedy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&amp;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Ormrod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(2016).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research: Planning and design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(11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ed.). Boston, MA: Pearson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Li, C., Sun, L., &amp;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Ettredge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(2010). Financial executive qualifications, financial executive turnover, and adverse SOX 404 	opinions.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	Accounting and Economics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93-110. https://doi.org/10.1016/j.jacceco.2010.01.003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Mathisen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Ogaard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T., &amp;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Marnburg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(2013). Women in the boardroom: How do female directors of corporate boards perceive 	boardroom dynamics?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Business Ethics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87-97. http://dx.doi.org./10.1007/s10551-012-1461-9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Securities and Exchange Commission, (2002). Fast Answers. Retrieved from https://www.sec.gov/about/laws.shtml#sox2002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Securities and Exchange Commission, (2006).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Federal securities.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Retrieved from https://www.sec.gov/rules/final/2006/338732a.pdf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Securities and Exchange Commission (2014).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Sarbanes-Oxley section 404 guide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Retrieved from</a:t>
            </a:r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https://www.sec.gov/info/smallbus/404guide/intro.shtml</a:t>
            </a:r>
            <a:endParaRPr lang="en-US" sz="1600" dirty="0"/>
          </a:p>
          <a:p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673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DA50E-AA6A-4E46-93D5-50D457F58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of Financial 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18FA-5A81-4E01-80AC-E7B5A5EC8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3698"/>
            <a:ext cx="10515600" cy="255362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Restatement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adverse opinion under Section 404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Sarbanes-Oxley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Accrual quality-Conservatism/Risk Averse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E33F03-7640-4288-94B1-88C5F58A041A}"/>
              </a:ext>
            </a:extLst>
          </p:cNvPr>
          <p:cNvSpPr txBox="1"/>
          <p:nvPr/>
        </p:nvSpPr>
        <p:spPr>
          <a:xfrm>
            <a:off x="5319132" y="6501161"/>
            <a:ext cx="4259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A111BD-EA56-40CE-9633-0D4BDADAB585}"/>
              </a:ext>
            </a:extLst>
          </p:cNvPr>
          <p:cNvSpPr txBox="1"/>
          <p:nvPr/>
        </p:nvSpPr>
        <p:spPr>
          <a:xfrm flipH="1">
            <a:off x="959003" y="5274527"/>
            <a:ext cx="932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Both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Restatement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-error in previously issued financial statements resulting in corrected and reissued financial statements reissued (Investor Words, n.d.)</a:t>
            </a:r>
          </a:p>
          <a:p>
            <a:pPr marL="457200" indent="-457200">
              <a:buFont typeface="Arial" panose="020B0604020202020204" pitchFamily="34" charset="0"/>
              <a:buAutoNum type="arabicParenBoth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404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-Report on internal control over financial reporting filed in annual report Form 10K (Securities and Exchange Commission, 2014)</a:t>
            </a:r>
          </a:p>
        </p:txBody>
      </p:sp>
    </p:spTree>
    <p:extLst>
      <p:ext uri="{BB962C8B-B14F-4D97-AF65-F5344CB8AC3E}">
        <p14:creationId xmlns:p14="http://schemas.microsoft.com/office/powerpoint/2010/main" val="42886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196" y="410368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CFO characteristics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implications on the quality of   financial reporting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CPA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Hoitash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Hoitash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&amp; Kurt, 2016)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2005)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Barua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Davidson, Rama, &amp;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Thiruvadi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2010)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88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379" y="32067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 (continued)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19999" y="1825625"/>
            <a:ext cx="10599421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member characteristics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implications on the quality of financial reporting 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-Industry experience 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(Cohen,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Hoitash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Krishnamoorthy, &amp; Wright, 2014) 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(Mathieson,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Ogaard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&amp;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Marnburg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2013)                 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6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 (continued)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39951"/>
            <a:ext cx="10233800" cy="3334215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CFO one of two named executive officers 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(Securities and Exchange Commission, 2006)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Wrong CFO may result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restatement </a:t>
            </a:r>
            <a:r>
              <a:rPr lang="en-US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or adverse Section 404 opinion </a:t>
            </a:r>
            <a:r>
              <a:rPr lang="en-US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 committee influence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lead to hiring wrong CFO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A3496-86B6-44B0-8EA9-3D3090046453}"/>
              </a:ext>
            </a:extLst>
          </p:cNvPr>
          <p:cNvSpPr txBox="1"/>
          <p:nvPr/>
        </p:nvSpPr>
        <p:spPr>
          <a:xfrm>
            <a:off x="1371600" y="5140713"/>
            <a:ext cx="10560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Both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Restatement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-error in previously issued financial statements resulting in corrected and reissued financial statements reissued (Investor Words, n.d.)</a:t>
            </a:r>
          </a:p>
          <a:p>
            <a:pPr marL="457200" indent="-457200">
              <a:buFont typeface="Arial" panose="020B0604020202020204" pitchFamily="34" charset="0"/>
              <a:buAutoNum type="arabicParenBoth"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404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-Report on internal control over financial reporting filed in annual report Form 10K (Securities and Exchange Commission, 2014)</a:t>
            </a:r>
          </a:p>
        </p:txBody>
      </p:sp>
    </p:spTree>
    <p:extLst>
      <p:ext uri="{BB962C8B-B14F-4D97-AF65-F5344CB8AC3E}">
        <p14:creationId xmlns:p14="http://schemas.microsoft.com/office/powerpoint/2010/main" val="47651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>
            <a:solidFill>
              <a:srgbClr val="2A6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85C46EC-6557-4E80-82F6-511FCFBB96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EB7D57-4741-4FCB-892C-3C7CFCF80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Purpose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CC971-7A3D-47BE-B1CA-E876EB75C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380" y="1664447"/>
            <a:ext cx="10178715" cy="489276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Examine the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the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</a:p>
          <a:p>
            <a:pPr marL="0" indent="0">
              <a:buNone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Certified Public Accountant (CPA) designation,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gender, industry experience, and prior CFO experience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the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newly-hired CFO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committee members</a:t>
            </a:r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order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influence the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composition of the audit committee members or their</a:t>
            </a:r>
          </a:p>
          <a:p>
            <a:pPr marL="0" indent="0">
              <a:buNone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involvement in the recruitment process in </a:t>
            </a:r>
            <a:r>
              <a:rPr lang="en-US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healthcare companies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34647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359727-57E0-4F47-8292-D5EA00C4D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ideas-literature  </a:t>
            </a:r>
            <a:r>
              <a:rPr 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(CPA)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24DD6C71-ECB4-4473-A53D-556274669343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57858648"/>
              </p:ext>
            </p:extLst>
          </p:nvPr>
        </p:nvGraphicFramePr>
        <p:xfrm>
          <a:off x="838200" y="1825625"/>
          <a:ext cx="470395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95AA195-4BBE-4BA3-A2C8-9B73C5C3AA7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61962335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4092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87710B1-B3D0-4C98-843D-EB1F39F73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ideas-literature </a:t>
            </a:r>
            <a:r>
              <a:rPr 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(Gender)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A8F996A1-3318-4D7B-9EE8-1FD9A708E0A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75914906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1D76EDD4-A1A1-48AD-895B-1B5B156B034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96511099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178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11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2102</TotalTime>
  <Words>1687</Words>
  <Application>Microsoft Office PowerPoint</Application>
  <PresentationFormat>Widescreen</PresentationFormat>
  <Paragraphs>224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Wingdings</vt:lpstr>
      <vt:lpstr>Office Theme</vt:lpstr>
      <vt:lpstr>THE RELATIONSHIP  BETWEEN AUDIT COMMITTEE AND  NEW CHIEF FINANCIAL OFFICER CHARACTERISTICS IN PUBLICLY TRADED HEALTHCARE COMPANIES</vt:lpstr>
      <vt:lpstr> Sarbanes-Oxley Act of 2002 Seminal law for protection of shareholders</vt:lpstr>
      <vt:lpstr>     Quality of Financial Reporting</vt:lpstr>
      <vt:lpstr>Problem Statement</vt:lpstr>
      <vt:lpstr>Problem Statement (continued)</vt:lpstr>
      <vt:lpstr>Problem Statement (continued) </vt:lpstr>
      <vt:lpstr>Purpose of the Study</vt:lpstr>
      <vt:lpstr>Key ideas-literature  (CPA)</vt:lpstr>
      <vt:lpstr>Key ideas-literature (Gender)</vt:lpstr>
      <vt:lpstr>Key ideas-literature (Prior experience)</vt:lpstr>
      <vt:lpstr>Research Questions</vt:lpstr>
      <vt:lpstr>PowerPoint Presentation</vt:lpstr>
      <vt:lpstr>Research Design</vt:lpstr>
      <vt:lpstr>Participants (2012 to 2016)</vt:lpstr>
      <vt:lpstr>        Analysis/Rationale                        </vt:lpstr>
      <vt:lpstr>Limitations</vt:lpstr>
      <vt:lpstr>Results &amp; Conclusion: Research Question #1  (Certified Public Accountant)</vt:lpstr>
      <vt:lpstr>Results &amp; Conclusion: Research Question #2  (Gender)</vt:lpstr>
      <vt:lpstr>Results &amp; Conclusion: Research Question #3  (Prior Healthcare experience)</vt:lpstr>
      <vt:lpstr>Results &amp; Conclusion: Research Question #4  (Prior CFO experience)</vt:lpstr>
      <vt:lpstr>Recommendations</vt:lpstr>
      <vt:lpstr>Implications 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RELATIONSHIP  BETWEEN AUDIT COMMITTEE AND   NEW CHIEF FINANCIAL OFFICER CHARACTERISTICS</dc:title>
  <dc:creator>Dad</dc:creator>
  <cp:lastModifiedBy>John Workman</cp:lastModifiedBy>
  <cp:revision>217</cp:revision>
  <dcterms:created xsi:type="dcterms:W3CDTF">2018-02-27T13:28:47Z</dcterms:created>
  <dcterms:modified xsi:type="dcterms:W3CDTF">2019-03-03T19:18:43Z</dcterms:modified>
</cp:coreProperties>
</file>